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1" r:id="rId17"/>
    <p:sldId id="400" r:id="rId18"/>
    <p:sldId id="402" r:id="rId19"/>
    <p:sldId id="403" r:id="rId20"/>
    <p:sldId id="40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22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클래스 상속 기초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2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중복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코드 제거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②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중복 코드 제거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latin typeface="+mj-ea"/>
                <a:ea typeface="+mj-ea"/>
              </a:rPr>
              <a:t>중복 코드를 </a:t>
            </a:r>
            <a:r>
              <a:rPr kumimoji="1" lang="en-US" altLang="ko-KR" sz="1500" dirty="0" err="1">
                <a:latin typeface="+mj-ea"/>
                <a:ea typeface="+mj-ea"/>
              </a:rPr>
              <a:t>MyParent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클래스에 담았다면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en-US" altLang="ko-KR" sz="1500" dirty="0" err="1">
                <a:latin typeface="+mj-ea"/>
                <a:ea typeface="+mj-ea"/>
              </a:rPr>
              <a:t>MyClassA</a:t>
            </a:r>
            <a:r>
              <a:rPr kumimoji="1" lang="ko-KR" altLang="en-US" sz="1500" dirty="0">
                <a:latin typeface="+mj-ea"/>
                <a:ea typeface="+mj-ea"/>
              </a:rPr>
              <a:t>와 </a:t>
            </a:r>
            <a:r>
              <a:rPr kumimoji="1" lang="en-US" altLang="ko-KR" sz="1500" dirty="0" err="1">
                <a:latin typeface="+mj-ea"/>
                <a:ea typeface="+mj-ea"/>
              </a:rPr>
              <a:t>MyClassB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클래스에서 중복 코드를 제거한다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08A74-84D9-49FA-A656-E4B64F791259}"/>
              </a:ext>
            </a:extLst>
          </p:cNvPr>
          <p:cNvSpPr txBox="1"/>
          <p:nvPr/>
        </p:nvSpPr>
        <p:spPr>
          <a:xfrm>
            <a:off x="1199456" y="4303005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33B60-8EDA-4A3C-A0AB-4ECAD4DDA8DE}"/>
              </a:ext>
            </a:extLst>
          </p:cNvPr>
          <p:cNvSpPr txBox="1"/>
          <p:nvPr/>
        </p:nvSpPr>
        <p:spPr>
          <a:xfrm>
            <a:off x="1199456" y="5123895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MyClassA.prototype.method1=function()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3A98C-34A0-417C-B614-A2CED40F008D}"/>
              </a:ext>
            </a:extLst>
          </p:cNvPr>
          <p:cNvSpPr txBox="1"/>
          <p:nvPr/>
        </p:nvSpPr>
        <p:spPr>
          <a:xfrm>
            <a:off x="1199456" y="5930696"/>
            <a:ext cx="47704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MyClassA.prototype.method2=function()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</a:t>
            </a:r>
            <a:r>
              <a:rPr lang="ko-KR" altLang="en-US" sz="1400" dirty="0">
                <a:latin typeface="+mj-ea"/>
                <a:ea typeface="+mj-ea"/>
              </a:rPr>
              <a:t>이 기능은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에 있는 기능이다</a:t>
            </a:r>
            <a:r>
              <a:rPr lang="en-US" altLang="ko-KR" sz="1400" dirty="0">
                <a:latin typeface="+mj-ea"/>
                <a:ea typeface="+mj-ea"/>
              </a:rPr>
              <a:t>.“);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8D4C3-7EE3-4567-A2ED-35A2F73E890A}"/>
              </a:ext>
            </a:extLst>
          </p:cNvPr>
          <p:cNvSpPr txBox="1"/>
          <p:nvPr/>
        </p:nvSpPr>
        <p:spPr>
          <a:xfrm>
            <a:off x="6312024" y="4303005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8ED71-769B-4D71-AD38-A45F51908F36}"/>
              </a:ext>
            </a:extLst>
          </p:cNvPr>
          <p:cNvSpPr txBox="1"/>
          <p:nvPr/>
        </p:nvSpPr>
        <p:spPr>
          <a:xfrm>
            <a:off x="6312024" y="5123895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56E17-D93A-480F-832B-665550421E14}"/>
              </a:ext>
            </a:extLst>
          </p:cNvPr>
          <p:cNvSpPr txBox="1"/>
          <p:nvPr/>
        </p:nvSpPr>
        <p:spPr>
          <a:xfrm>
            <a:off x="6312024" y="5930696"/>
            <a:ext cx="4656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MyClassB.prototype.method2=function()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</a:t>
            </a:r>
            <a:r>
              <a:rPr lang="ko-KR" altLang="en-US" sz="1400" dirty="0">
                <a:latin typeface="+mj-ea"/>
                <a:ea typeface="+mj-ea"/>
              </a:rPr>
              <a:t>이 기능은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에 있는 기능이다</a:t>
            </a:r>
            <a:r>
              <a:rPr lang="en-US" altLang="ko-KR" sz="1400" dirty="0">
                <a:latin typeface="+mj-ea"/>
                <a:ea typeface="+mj-ea"/>
              </a:rPr>
              <a:t>.“);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50D481-DED7-4AF8-99BF-A8FEED0F7AF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53095" y="4005064"/>
            <a:ext cx="1762785" cy="66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FAACD4-4838-4CA2-99BE-DB7116767B9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402015" y="4005064"/>
            <a:ext cx="1875276" cy="1118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B94923-FCC5-4177-A7E4-5910A4630780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604573" y="4005064"/>
            <a:ext cx="707451" cy="66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B68FDA-5800-464B-A240-35FDB022DDC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969929" y="4005064"/>
            <a:ext cx="2544654" cy="1118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6CE78A-1C62-4E58-BF56-D78D54B8156B}"/>
              </a:ext>
            </a:extLst>
          </p:cNvPr>
          <p:cNvSpPr txBox="1"/>
          <p:nvPr/>
        </p:nvSpPr>
        <p:spPr>
          <a:xfrm>
            <a:off x="3993467" y="2375174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MyParent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C49BB-7C0F-4242-BFB9-E45480A4BEEB}"/>
              </a:ext>
            </a:extLst>
          </p:cNvPr>
          <p:cNvSpPr txBox="1"/>
          <p:nvPr/>
        </p:nvSpPr>
        <p:spPr>
          <a:xfrm>
            <a:off x="3993467" y="3175968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DCB570-357D-44F0-B152-119A57DCE1FC}"/>
              </a:ext>
            </a:extLst>
          </p:cNvPr>
          <p:cNvSpPr/>
          <p:nvPr/>
        </p:nvSpPr>
        <p:spPr>
          <a:xfrm>
            <a:off x="3863752" y="2276872"/>
            <a:ext cx="4650831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C0F04-2165-4813-8576-31781C44D998}"/>
              </a:ext>
            </a:extLst>
          </p:cNvPr>
          <p:cNvSpPr txBox="1"/>
          <p:nvPr/>
        </p:nvSpPr>
        <p:spPr>
          <a:xfrm>
            <a:off x="8506442" y="261774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중복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코드를 부모 클래스에 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담아준다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0DA02E2-2A20-4B90-8A75-E2905A585F13}"/>
              </a:ext>
            </a:extLst>
          </p:cNvPr>
          <p:cNvCxnSpPr>
            <a:endCxn id="22" idx="3"/>
          </p:cNvCxnSpPr>
          <p:nvPr/>
        </p:nvCxnSpPr>
        <p:spPr>
          <a:xfrm>
            <a:off x="1343472" y="4672337"/>
            <a:ext cx="1909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F3120C8-D1E0-4BB3-A86F-8CB6B23C0585}"/>
              </a:ext>
            </a:extLst>
          </p:cNvPr>
          <p:cNvCxnSpPr>
            <a:cxnSpLocks/>
          </p:cNvCxnSpPr>
          <p:nvPr/>
        </p:nvCxnSpPr>
        <p:spPr>
          <a:xfrm>
            <a:off x="1343472" y="5278361"/>
            <a:ext cx="3456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6886EA-F49F-4B3F-9E53-BC1E56D96DE1}"/>
              </a:ext>
            </a:extLst>
          </p:cNvPr>
          <p:cNvCxnSpPr>
            <a:cxnSpLocks/>
          </p:cNvCxnSpPr>
          <p:nvPr/>
        </p:nvCxnSpPr>
        <p:spPr>
          <a:xfrm>
            <a:off x="1343472" y="5517232"/>
            <a:ext cx="4104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824645-1FFD-47D8-9894-B34A5F5881D3}"/>
              </a:ext>
            </a:extLst>
          </p:cNvPr>
          <p:cNvCxnSpPr>
            <a:cxnSpLocks/>
          </p:cNvCxnSpPr>
          <p:nvPr/>
        </p:nvCxnSpPr>
        <p:spPr>
          <a:xfrm>
            <a:off x="1199456" y="5733256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AE25BC-C95C-4E13-9897-8F2160BC0A9D}"/>
              </a:ext>
            </a:extLst>
          </p:cNvPr>
          <p:cNvCxnSpPr/>
          <p:nvPr/>
        </p:nvCxnSpPr>
        <p:spPr>
          <a:xfrm>
            <a:off x="6456040" y="4672337"/>
            <a:ext cx="1909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101803-69E4-4D22-B7F6-F9B99752F581}"/>
              </a:ext>
            </a:extLst>
          </p:cNvPr>
          <p:cNvCxnSpPr>
            <a:cxnSpLocks/>
          </p:cNvCxnSpPr>
          <p:nvPr/>
        </p:nvCxnSpPr>
        <p:spPr>
          <a:xfrm>
            <a:off x="6456040" y="5278361"/>
            <a:ext cx="3456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8063D47-E39B-404E-9878-239029575491}"/>
              </a:ext>
            </a:extLst>
          </p:cNvPr>
          <p:cNvCxnSpPr>
            <a:cxnSpLocks/>
          </p:cNvCxnSpPr>
          <p:nvPr/>
        </p:nvCxnSpPr>
        <p:spPr>
          <a:xfrm>
            <a:off x="6456040" y="5517232"/>
            <a:ext cx="41044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90B0D5E-F30D-4408-8FDB-81EABDFB5C77}"/>
              </a:ext>
            </a:extLst>
          </p:cNvPr>
          <p:cNvCxnSpPr>
            <a:cxnSpLocks/>
          </p:cNvCxnSpPr>
          <p:nvPr/>
        </p:nvCxnSpPr>
        <p:spPr>
          <a:xfrm>
            <a:off x="6312024" y="5733256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22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중복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코드 제거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③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상속 관계 만들기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en-US" altLang="ko-KR" sz="1500" dirty="0" err="1">
                <a:latin typeface="+mj-ea"/>
                <a:ea typeface="+mj-ea"/>
              </a:rPr>
              <a:t>MyClassA</a:t>
            </a:r>
            <a:r>
              <a:rPr kumimoji="1" lang="ko-KR" altLang="en-US" sz="1500" dirty="0">
                <a:latin typeface="+mj-ea"/>
                <a:ea typeface="+mj-ea"/>
              </a:rPr>
              <a:t>와 </a:t>
            </a:r>
            <a:r>
              <a:rPr kumimoji="1" lang="en-US" altLang="ko-KR" sz="1500" dirty="0" err="1">
                <a:latin typeface="+mj-ea"/>
                <a:ea typeface="+mj-ea"/>
              </a:rPr>
              <a:t>MyClassB</a:t>
            </a:r>
            <a:r>
              <a:rPr kumimoji="1" lang="ko-KR" altLang="en-US" sz="1500" dirty="0">
                <a:latin typeface="+mj-ea"/>
                <a:ea typeface="+mj-ea"/>
              </a:rPr>
              <a:t>에 </a:t>
            </a:r>
            <a:r>
              <a:rPr kumimoji="1" lang="en-US" altLang="ko-KR" sz="1500" dirty="0" err="1">
                <a:latin typeface="+mj-ea"/>
                <a:ea typeface="+mj-ea"/>
              </a:rPr>
              <a:t>MyParent</a:t>
            </a:r>
            <a:r>
              <a:rPr kumimoji="1" lang="ko-KR" altLang="en-US" sz="1500" dirty="0">
                <a:latin typeface="+mj-ea"/>
                <a:ea typeface="+mj-ea"/>
              </a:rPr>
              <a:t>를 상속으로 연결해준다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3A98C-34A0-417C-B614-A2CED40F008D}"/>
              </a:ext>
            </a:extLst>
          </p:cNvPr>
          <p:cNvSpPr txBox="1"/>
          <p:nvPr/>
        </p:nvSpPr>
        <p:spPr>
          <a:xfrm>
            <a:off x="4776878" y="6123440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자식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클래스에서는 부모 클래스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기능을 사용할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58606E-4165-4252-A421-C05815C025DB}"/>
              </a:ext>
            </a:extLst>
          </p:cNvPr>
          <p:cNvSpPr/>
          <p:nvPr/>
        </p:nvSpPr>
        <p:spPr>
          <a:xfrm>
            <a:off x="2368049" y="4748921"/>
            <a:ext cx="2408829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9E482D-5D20-4983-9610-1BBA3434B796}"/>
              </a:ext>
            </a:extLst>
          </p:cNvPr>
          <p:cNvSpPr/>
          <p:nvPr/>
        </p:nvSpPr>
        <p:spPr>
          <a:xfrm>
            <a:off x="2368050" y="5181780"/>
            <a:ext cx="2408828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F7F1A34-43A0-4D99-A3F1-2392A904B20F}"/>
              </a:ext>
            </a:extLst>
          </p:cNvPr>
          <p:cNvCxnSpPr>
            <a:cxnSpLocks/>
          </p:cNvCxnSpPr>
          <p:nvPr/>
        </p:nvCxnSpPr>
        <p:spPr>
          <a:xfrm>
            <a:off x="6101047" y="3955996"/>
            <a:ext cx="0" cy="2170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7DEBA1-799E-469D-B117-CFA37C070ED4}"/>
              </a:ext>
            </a:extLst>
          </p:cNvPr>
          <p:cNvSpPr/>
          <p:nvPr/>
        </p:nvSpPr>
        <p:spPr>
          <a:xfrm>
            <a:off x="2368050" y="5571153"/>
            <a:ext cx="2408828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EABB44-23D6-470D-B247-D7981D0A7DB5}"/>
              </a:ext>
            </a:extLst>
          </p:cNvPr>
          <p:cNvSpPr/>
          <p:nvPr/>
        </p:nvSpPr>
        <p:spPr>
          <a:xfrm>
            <a:off x="4902008" y="2420888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MyParent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440EA3-DD3D-49B7-82B9-2264752E215F}"/>
              </a:ext>
            </a:extLst>
          </p:cNvPr>
          <p:cNvSpPr/>
          <p:nvPr/>
        </p:nvSpPr>
        <p:spPr>
          <a:xfrm>
            <a:off x="4902008" y="2853747"/>
            <a:ext cx="2408847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property1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9E3752-19DB-4C8A-A375-5B0ED8017456}"/>
              </a:ext>
            </a:extLst>
          </p:cNvPr>
          <p:cNvSpPr/>
          <p:nvPr/>
        </p:nvSpPr>
        <p:spPr>
          <a:xfrm>
            <a:off x="4902008" y="3243120"/>
            <a:ext cx="2408847" cy="429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7DD877E-F12B-44AA-9AC6-912EA4BB3A41}"/>
              </a:ext>
            </a:extLst>
          </p:cNvPr>
          <p:cNvSpPr/>
          <p:nvPr/>
        </p:nvSpPr>
        <p:spPr>
          <a:xfrm>
            <a:off x="5975454" y="3738800"/>
            <a:ext cx="251170" cy="21652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7C67F-764C-4632-97EE-8AD8AA101EEF}"/>
              </a:ext>
            </a:extLst>
          </p:cNvPr>
          <p:cNvSpPr txBox="1"/>
          <p:nvPr/>
        </p:nvSpPr>
        <p:spPr>
          <a:xfrm>
            <a:off x="5824130" y="42524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F3F9FF-E9A4-4526-9FE9-7529CBA346B2}"/>
              </a:ext>
            </a:extLst>
          </p:cNvPr>
          <p:cNvSpPr/>
          <p:nvPr/>
        </p:nvSpPr>
        <p:spPr>
          <a:xfrm>
            <a:off x="7192954" y="4748921"/>
            <a:ext cx="2408829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MyClassB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2755A5-C1C4-47E0-8D3A-9C22CBA7195B}"/>
              </a:ext>
            </a:extLst>
          </p:cNvPr>
          <p:cNvSpPr/>
          <p:nvPr/>
        </p:nvSpPr>
        <p:spPr>
          <a:xfrm>
            <a:off x="7192955" y="5181780"/>
            <a:ext cx="2408828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A87BD0-92C5-499B-BA9B-8DCC9B2C2A93}"/>
              </a:ext>
            </a:extLst>
          </p:cNvPr>
          <p:cNvSpPr/>
          <p:nvPr/>
        </p:nvSpPr>
        <p:spPr>
          <a:xfrm>
            <a:off x="7192955" y="5571152"/>
            <a:ext cx="2408828" cy="3880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53E7EE-8477-4ED4-95A6-B356C8720E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572464" y="4173030"/>
            <a:ext cx="0" cy="5758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022E687-E28F-4AB7-AE27-08CCDE07168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397368" y="4153247"/>
            <a:ext cx="1" cy="5956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90960D9-C697-4764-B315-14BB1521998C}"/>
              </a:ext>
            </a:extLst>
          </p:cNvPr>
          <p:cNvCxnSpPr>
            <a:cxnSpLocks/>
          </p:cNvCxnSpPr>
          <p:nvPr/>
        </p:nvCxnSpPr>
        <p:spPr>
          <a:xfrm flipH="1">
            <a:off x="3572463" y="4173030"/>
            <a:ext cx="4824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확장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클래스 상속을 활용하면 코드를 아주 쉽게 확장할 수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아래와 같이 몇 달 전 </a:t>
            </a:r>
            <a:r>
              <a:rPr kumimoji="1" lang="en-US" altLang="ko-KR" sz="1600" dirty="0">
                <a:latin typeface="+mj-ea"/>
                <a:ea typeface="+mj-ea"/>
              </a:rPr>
              <a:t>A</a:t>
            </a:r>
            <a:r>
              <a:rPr kumimoji="1" lang="ko-KR" altLang="en-US" sz="1600" dirty="0">
                <a:latin typeface="+mj-ea"/>
                <a:ea typeface="+mj-ea"/>
              </a:rPr>
              <a:t>프로젝트를 진행하면 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라는 클래스를 만들었다고 해보자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이 클래스에는 두 개의 메서드가 존재한다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이번에는 </a:t>
            </a:r>
            <a:r>
              <a:rPr kumimoji="1" lang="en-US" altLang="ko-KR" sz="1600" dirty="0">
                <a:latin typeface="+mj-ea"/>
                <a:ea typeface="+mj-ea"/>
              </a:rPr>
              <a:t>B</a:t>
            </a:r>
            <a:r>
              <a:rPr kumimoji="1" lang="ko-KR" altLang="en-US" sz="1600" dirty="0">
                <a:latin typeface="+mj-ea"/>
                <a:ea typeface="+mj-ea"/>
              </a:rPr>
              <a:t>프로젝트를 진행하게 되었는데 자세히 살펴보니 </a:t>
            </a:r>
            <a:r>
              <a:rPr kumimoji="1" lang="en-US" altLang="ko-KR" sz="1600" dirty="0">
                <a:latin typeface="+mj-ea"/>
                <a:ea typeface="+mj-ea"/>
              </a:rPr>
              <a:t>A </a:t>
            </a:r>
            <a:r>
              <a:rPr kumimoji="1" lang="ko-KR" altLang="en-US" sz="1600" dirty="0">
                <a:latin typeface="+mj-ea"/>
                <a:ea typeface="+mj-ea"/>
              </a:rPr>
              <a:t>프로젝트에서 만든 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에 </a:t>
            </a:r>
            <a:r>
              <a:rPr kumimoji="1" lang="en-US" altLang="ko-KR" sz="1600" dirty="0">
                <a:latin typeface="+mj-ea"/>
                <a:ea typeface="+mj-ea"/>
              </a:rPr>
              <a:t>method3()</a:t>
            </a:r>
            <a:r>
              <a:rPr kumimoji="1" lang="ko-KR" altLang="en-US" sz="1600" dirty="0">
                <a:latin typeface="+mj-ea"/>
                <a:ea typeface="+mj-ea"/>
              </a:rPr>
              <a:t>메서드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와 </a:t>
            </a:r>
            <a:r>
              <a:rPr kumimoji="1" lang="en-US" altLang="ko-KR" sz="1600" dirty="0">
                <a:latin typeface="+mj-ea"/>
                <a:ea typeface="+mj-ea"/>
              </a:rPr>
              <a:t>method4() </a:t>
            </a:r>
            <a:r>
              <a:rPr kumimoji="1" lang="ko-KR" altLang="en-US" sz="1600" dirty="0">
                <a:latin typeface="+mj-ea"/>
                <a:ea typeface="+mj-ea"/>
              </a:rPr>
              <a:t>메서드를 추가해 기능을 구현하면 해결된다는 걸 알았다고 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지금부터</a:t>
            </a:r>
            <a:r>
              <a:rPr kumimoji="1" lang="en-US" altLang="ko-KR" sz="1600" dirty="0">
                <a:latin typeface="+mj-ea"/>
                <a:ea typeface="+mj-ea"/>
              </a:rPr>
              <a:t> B</a:t>
            </a:r>
            <a:r>
              <a:rPr kumimoji="1" lang="ko-KR" altLang="en-US" sz="1600" dirty="0">
                <a:latin typeface="+mj-ea"/>
                <a:ea typeface="+mj-ea"/>
              </a:rPr>
              <a:t>프로젝트에서 필요한 클래스를 만들어 보자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처리 방법은 상속을 사용하지 않은 경우와 상속을 사용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하는 경우 두 가지로 구현해 보겠다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3A98C-34A0-417C-B614-A2CED40F008D}"/>
              </a:ext>
            </a:extLst>
          </p:cNvPr>
          <p:cNvSpPr txBox="1"/>
          <p:nvPr/>
        </p:nvSpPr>
        <p:spPr>
          <a:xfrm>
            <a:off x="7537832" y="504312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+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EABB44-23D6-470D-B247-D7981D0A7DB5}"/>
              </a:ext>
            </a:extLst>
          </p:cNvPr>
          <p:cNvSpPr/>
          <p:nvPr/>
        </p:nvSpPr>
        <p:spPr>
          <a:xfrm>
            <a:off x="4902008" y="2276872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440EA3-DD3D-49B7-82B9-2264752E215F}"/>
              </a:ext>
            </a:extLst>
          </p:cNvPr>
          <p:cNvSpPr/>
          <p:nvPr/>
        </p:nvSpPr>
        <p:spPr>
          <a:xfrm>
            <a:off x="4902008" y="2709731"/>
            <a:ext cx="2408847" cy="215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9E3752-19DB-4C8A-A375-5B0ED8017456}"/>
              </a:ext>
            </a:extLst>
          </p:cNvPr>
          <p:cNvSpPr/>
          <p:nvPr/>
        </p:nvSpPr>
        <p:spPr>
          <a:xfrm>
            <a:off x="4902008" y="2924944"/>
            <a:ext cx="24088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38522E-A28E-4BD2-81C0-6FDD31D21D33}"/>
              </a:ext>
            </a:extLst>
          </p:cNvPr>
          <p:cNvSpPr/>
          <p:nvPr/>
        </p:nvSpPr>
        <p:spPr>
          <a:xfrm>
            <a:off x="1886953" y="4655389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E9AE66-06C4-483D-8D4A-C730C88A0EEE}"/>
              </a:ext>
            </a:extLst>
          </p:cNvPr>
          <p:cNvSpPr/>
          <p:nvPr/>
        </p:nvSpPr>
        <p:spPr>
          <a:xfrm>
            <a:off x="1886953" y="5088248"/>
            <a:ext cx="2408847" cy="215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14B00-02E4-4A17-BB86-4BF519B12EB9}"/>
              </a:ext>
            </a:extLst>
          </p:cNvPr>
          <p:cNvSpPr/>
          <p:nvPr/>
        </p:nvSpPr>
        <p:spPr>
          <a:xfrm>
            <a:off x="1886953" y="5303461"/>
            <a:ext cx="24088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37D1C9-96E1-41E9-BAE4-A4A3D4875430}"/>
              </a:ext>
            </a:extLst>
          </p:cNvPr>
          <p:cNvSpPr/>
          <p:nvPr/>
        </p:nvSpPr>
        <p:spPr>
          <a:xfrm>
            <a:off x="5032327" y="4655389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715F19-E434-4C72-9481-3C6E113C681D}"/>
              </a:ext>
            </a:extLst>
          </p:cNvPr>
          <p:cNvSpPr/>
          <p:nvPr/>
        </p:nvSpPr>
        <p:spPr>
          <a:xfrm>
            <a:off x="5032327" y="5088248"/>
            <a:ext cx="2408847" cy="215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308A89-15F3-4CD8-AF5F-CE4EE6082FCD}"/>
              </a:ext>
            </a:extLst>
          </p:cNvPr>
          <p:cNvSpPr/>
          <p:nvPr/>
        </p:nvSpPr>
        <p:spPr>
          <a:xfrm>
            <a:off x="5032327" y="5303461"/>
            <a:ext cx="24088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27B360-6524-4CBA-8B42-7E7E90DD060D}"/>
              </a:ext>
            </a:extLst>
          </p:cNvPr>
          <p:cNvSpPr/>
          <p:nvPr/>
        </p:nvSpPr>
        <p:spPr>
          <a:xfrm>
            <a:off x="7935625" y="4962585"/>
            <a:ext cx="24088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method3()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method4()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F4BB06-FAB4-4428-AD0B-EDECFAC177B3}"/>
              </a:ext>
            </a:extLst>
          </p:cNvPr>
          <p:cNvSpPr txBox="1"/>
          <p:nvPr/>
        </p:nvSpPr>
        <p:spPr>
          <a:xfrm>
            <a:off x="2423666" y="4366776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CC80AA-2BD4-42FC-B637-D2739A0EF0CF}"/>
              </a:ext>
            </a:extLst>
          </p:cNvPr>
          <p:cNvSpPr txBox="1"/>
          <p:nvPr/>
        </p:nvSpPr>
        <p:spPr>
          <a:xfrm>
            <a:off x="5730136" y="436677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B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</p:spTree>
    <p:extLst>
      <p:ext uri="{BB962C8B-B14F-4D97-AF65-F5344CB8AC3E}">
        <p14:creationId xmlns:p14="http://schemas.microsoft.com/office/powerpoint/2010/main" val="253015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확장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</a:t>
            </a:r>
            <a:r>
              <a:rPr kumimoji="1" lang="ko-KR" altLang="en-US" sz="1600" b="1" dirty="0">
                <a:latin typeface="+mj-ea"/>
                <a:ea typeface="+mj-ea"/>
              </a:rPr>
              <a:t>① 상속을 사용하지 않는 경우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- </a:t>
            </a:r>
            <a:r>
              <a:rPr kumimoji="1" lang="ko-KR" altLang="en-US" sz="1600" dirty="0">
                <a:latin typeface="+mj-ea"/>
                <a:ea typeface="+mj-ea"/>
              </a:rPr>
              <a:t>클래스 상속을 사용하지 않고 처리하는 방법은 다시 다음과 같이 두 가지 방법으로 구현해 보도록 하자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</a:t>
            </a:r>
            <a:r>
              <a:rPr kumimoji="1" lang="ko-KR" altLang="en-US" sz="1600" dirty="0">
                <a:latin typeface="+mj-ea"/>
                <a:ea typeface="+mj-ea"/>
              </a:rPr>
              <a:t>ⓐ 첫 번째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를 직접 수정하는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</a:t>
            </a:r>
            <a:r>
              <a:rPr kumimoji="1" lang="ko-KR" altLang="en-US" sz="1600" dirty="0">
                <a:latin typeface="+mj-ea"/>
                <a:ea typeface="+mj-ea"/>
              </a:rPr>
              <a:t>ⓑ 두 번째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신규 클래스를 만들어 해결하는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</a:t>
            </a:r>
            <a:r>
              <a:rPr kumimoji="1" lang="ko-KR" altLang="en-US" sz="1600" dirty="0">
                <a:latin typeface="+mj-ea"/>
                <a:ea typeface="+mj-ea"/>
              </a:rPr>
              <a:t>첫 번째 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를 직접 수정하는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;</a:t>
            </a:r>
            <a:r>
              <a:rPr kumimoji="1" lang="ko-KR" altLang="en-US" sz="1600" dirty="0">
                <a:latin typeface="+mj-ea"/>
                <a:ea typeface="+mj-ea"/>
              </a:rPr>
              <a:t>가장 쉬운 방법은 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에 </a:t>
            </a:r>
            <a:r>
              <a:rPr kumimoji="1" lang="en-US" altLang="ko-KR" sz="1600" dirty="0">
                <a:latin typeface="+mj-ea"/>
                <a:ea typeface="+mj-ea"/>
              </a:rPr>
              <a:t>method3(), method4() </a:t>
            </a:r>
            <a:r>
              <a:rPr kumimoji="1" lang="ko-KR" altLang="en-US" sz="1600" dirty="0">
                <a:latin typeface="+mj-ea"/>
                <a:ea typeface="+mj-ea"/>
              </a:rPr>
              <a:t>메서드를 직접 추가해주는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>
                <a:latin typeface="+mj-ea"/>
                <a:ea typeface="+mj-ea"/>
              </a:rPr>
              <a:t>문제점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이 방법은 아쉽게도 </a:t>
            </a:r>
            <a:r>
              <a:rPr kumimoji="1" lang="en-US" altLang="ko-KR" sz="1600" dirty="0">
                <a:latin typeface="+mj-ea"/>
                <a:ea typeface="+mj-ea"/>
              </a:rPr>
              <a:t>A</a:t>
            </a:r>
            <a:r>
              <a:rPr kumimoji="1" lang="ko-KR" altLang="en-US" sz="1600" dirty="0">
                <a:latin typeface="+mj-ea"/>
                <a:ea typeface="+mj-ea"/>
              </a:rPr>
              <a:t>프로젝트와 </a:t>
            </a:r>
            <a:r>
              <a:rPr kumimoji="1" lang="en-US" altLang="ko-KR" sz="1600" dirty="0">
                <a:latin typeface="+mj-ea"/>
                <a:ea typeface="+mj-ea"/>
              </a:rPr>
              <a:t>B</a:t>
            </a:r>
            <a:r>
              <a:rPr kumimoji="1" lang="ko-KR" altLang="en-US" sz="1600" dirty="0">
                <a:latin typeface="+mj-ea"/>
                <a:ea typeface="+mj-ea"/>
              </a:rPr>
              <a:t>프로젝트의 경우 기존에 만든 클래스를 공유해서 사용하기 때문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>
                <a:latin typeface="+mj-ea"/>
                <a:ea typeface="+mj-ea"/>
              </a:rPr>
              <a:t>에 기존 </a:t>
            </a:r>
            <a:r>
              <a:rPr kumimoji="1" lang="en-US" altLang="ko-KR" sz="1600" dirty="0">
                <a:latin typeface="+mj-ea"/>
                <a:ea typeface="+mj-ea"/>
              </a:rPr>
              <a:t>A</a:t>
            </a:r>
            <a:r>
              <a:rPr kumimoji="1" lang="ko-KR" altLang="en-US" sz="1600" dirty="0">
                <a:latin typeface="+mj-ea"/>
                <a:ea typeface="+mj-ea"/>
              </a:rPr>
              <a:t>프로젝트에서는 </a:t>
            </a:r>
            <a:r>
              <a:rPr kumimoji="1" lang="en-US" altLang="ko-KR" sz="1600" dirty="0">
                <a:latin typeface="+mj-ea"/>
                <a:ea typeface="+mj-ea"/>
              </a:rPr>
              <a:t>method3(), method4()</a:t>
            </a:r>
            <a:r>
              <a:rPr kumimoji="1" lang="ko-KR" altLang="en-US" sz="1600" dirty="0">
                <a:latin typeface="+mj-ea"/>
                <a:ea typeface="+mj-ea"/>
              </a:rPr>
              <a:t>를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필요하지도 않고 사용하지도 않는 기능을 계속해서 가지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>
                <a:latin typeface="+mj-ea"/>
                <a:ea typeface="+mj-ea"/>
              </a:rPr>
              <a:t>고 있어야 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아울러 기능을 추가하다가 코드를 잘못 입력해 잘 동작하고 있는 </a:t>
            </a:r>
            <a:r>
              <a:rPr kumimoji="1" lang="en-US" altLang="ko-KR" sz="1600" dirty="0">
                <a:latin typeface="+mj-ea"/>
                <a:ea typeface="+mj-ea"/>
              </a:rPr>
              <a:t>A</a:t>
            </a:r>
            <a:r>
              <a:rPr kumimoji="1" lang="ko-KR" altLang="en-US" sz="1600" dirty="0">
                <a:latin typeface="+mj-ea"/>
                <a:ea typeface="+mj-ea"/>
              </a:rPr>
              <a:t>프로젝트가 오류가 발생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>
                <a:latin typeface="+mj-ea"/>
                <a:ea typeface="+mj-ea"/>
              </a:rPr>
              <a:t>할 수도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38522E-A28E-4BD2-81C0-6FDD31D21D33}"/>
              </a:ext>
            </a:extLst>
          </p:cNvPr>
          <p:cNvSpPr/>
          <p:nvPr/>
        </p:nvSpPr>
        <p:spPr>
          <a:xfrm>
            <a:off x="1886953" y="5498068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14B00-02E4-4A17-BB86-4BF519B12EB9}"/>
              </a:ext>
            </a:extLst>
          </p:cNvPr>
          <p:cNvSpPr/>
          <p:nvPr/>
        </p:nvSpPr>
        <p:spPr>
          <a:xfrm>
            <a:off x="1886953" y="5930115"/>
            <a:ext cx="2408847" cy="840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method3()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method4()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37D1C9-96E1-41E9-BAE4-A4A3D4875430}"/>
              </a:ext>
            </a:extLst>
          </p:cNvPr>
          <p:cNvSpPr/>
          <p:nvPr/>
        </p:nvSpPr>
        <p:spPr>
          <a:xfrm>
            <a:off x="5991409" y="5498068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308A89-15F3-4CD8-AF5F-CE4EE6082FCD}"/>
              </a:ext>
            </a:extLst>
          </p:cNvPr>
          <p:cNvSpPr/>
          <p:nvPr/>
        </p:nvSpPr>
        <p:spPr>
          <a:xfrm>
            <a:off x="5991409" y="5930116"/>
            <a:ext cx="2408847" cy="840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method3()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method4()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D13DD-C7AF-4F97-8BE7-F1DED51D8547}"/>
              </a:ext>
            </a:extLst>
          </p:cNvPr>
          <p:cNvSpPr txBox="1"/>
          <p:nvPr/>
        </p:nvSpPr>
        <p:spPr>
          <a:xfrm>
            <a:off x="2423666" y="5209455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AC5931-9BE9-4820-A551-E768576DE1B8}"/>
              </a:ext>
            </a:extLst>
          </p:cNvPr>
          <p:cNvSpPr txBox="1"/>
          <p:nvPr/>
        </p:nvSpPr>
        <p:spPr>
          <a:xfrm>
            <a:off x="6689218" y="5209455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B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4F97FC-0F0E-47A3-9196-115072B7F549}"/>
              </a:ext>
            </a:extLst>
          </p:cNvPr>
          <p:cNvSpPr/>
          <p:nvPr/>
        </p:nvSpPr>
        <p:spPr>
          <a:xfrm>
            <a:off x="1886953" y="6381328"/>
            <a:ext cx="1040695" cy="3894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72313-D2CD-4E38-A6E4-352FCC5EB94A}"/>
              </a:ext>
            </a:extLst>
          </p:cNvPr>
          <p:cNvSpPr/>
          <p:nvPr/>
        </p:nvSpPr>
        <p:spPr>
          <a:xfrm>
            <a:off x="5991409" y="6381328"/>
            <a:ext cx="1040695" cy="3894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9CCDA-DAB6-487C-A2B4-96604669002C}"/>
              </a:ext>
            </a:extLst>
          </p:cNvPr>
          <p:cNvSpPr txBox="1"/>
          <p:nvPr/>
        </p:nvSpPr>
        <p:spPr>
          <a:xfrm>
            <a:off x="4475190" y="578551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신규추가 기능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3B01E3-FA47-4F06-A1EA-82A6B6FE13F2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flipH="1" flipV="1">
            <a:off x="5137391" y="6093296"/>
            <a:ext cx="854018" cy="482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644A32E-42AE-491D-9AB9-8C3FFCCEE22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927648" y="6093296"/>
            <a:ext cx="2209743" cy="432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A8AA35-04DB-48BA-BFFC-8D4D8FFC558B}"/>
              </a:ext>
            </a:extLst>
          </p:cNvPr>
          <p:cNvSpPr txBox="1"/>
          <p:nvPr/>
        </p:nvSpPr>
        <p:spPr>
          <a:xfrm>
            <a:off x="8688288" y="5497487"/>
            <a:ext cx="3252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에 </a:t>
            </a:r>
            <a:r>
              <a:rPr lang="en-US" altLang="ko-KR" sz="1400" dirty="0">
                <a:latin typeface="+mj-ea"/>
                <a:ea typeface="+mj-ea"/>
              </a:rPr>
              <a:t>method3(), method4()</a:t>
            </a:r>
            <a:r>
              <a:rPr lang="ko-KR" altLang="en-US" sz="1400" dirty="0">
                <a:latin typeface="+mj-ea"/>
                <a:ea typeface="+mj-ea"/>
              </a:rPr>
              <a:t>를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직접 추가하는 경우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를 두 </a:t>
            </a:r>
            <a:r>
              <a:rPr lang="ko-KR" altLang="en-US" sz="1400" dirty="0" err="1">
                <a:latin typeface="+mj-ea"/>
                <a:ea typeface="+mj-ea"/>
              </a:rPr>
              <a:t>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로젝트에서</a:t>
            </a:r>
            <a:r>
              <a:rPr lang="ko-KR" altLang="en-US" sz="1400" dirty="0">
                <a:latin typeface="+mj-ea"/>
                <a:ea typeface="+mj-ea"/>
              </a:rPr>
              <a:t> 같이 사용하기 때문에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 err="1">
                <a:latin typeface="+mj-ea"/>
                <a:ea typeface="+mj-ea"/>
              </a:rPr>
              <a:t>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로젝트도</a:t>
            </a:r>
            <a:r>
              <a:rPr lang="ko-KR" altLang="en-US" sz="1400" dirty="0">
                <a:latin typeface="+mj-ea"/>
                <a:ea typeface="+mj-ea"/>
              </a:rPr>
              <a:t> 같이 수정된다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757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60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확장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</a:t>
            </a:r>
            <a:r>
              <a:rPr kumimoji="1" lang="ko-KR" altLang="en-US" sz="1600" b="1" dirty="0">
                <a:latin typeface="+mj-ea"/>
                <a:ea typeface="+mj-ea"/>
              </a:rPr>
              <a:t>① 상속을 사용하지 않는 경우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       두 번째 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신규 클래스를 만들어 해결하는 경우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;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를 그대로 복사한 후 클래스 이름을 </a:t>
            </a:r>
            <a:r>
              <a:rPr kumimoji="1" lang="en-US" altLang="ko-KR" sz="1600" dirty="0" err="1">
                <a:latin typeface="+mj-ea"/>
                <a:ea typeface="+mj-ea"/>
              </a:rPr>
              <a:t>MyClassB</a:t>
            </a:r>
            <a:r>
              <a:rPr kumimoji="1" lang="ko-KR" altLang="en-US" sz="1600" dirty="0">
                <a:latin typeface="+mj-ea"/>
                <a:ea typeface="+mj-ea"/>
              </a:rPr>
              <a:t>로 변경해준다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그리고 </a:t>
            </a:r>
            <a:r>
              <a:rPr kumimoji="1" lang="en-US" altLang="ko-KR" sz="1600" dirty="0">
                <a:latin typeface="+mj-ea"/>
                <a:ea typeface="+mj-ea"/>
              </a:rPr>
              <a:t>method3(), method4() </a:t>
            </a:r>
            <a:r>
              <a:rPr kumimoji="1" lang="ko-KR" altLang="en-US" sz="1600" dirty="0">
                <a:latin typeface="+mj-ea"/>
                <a:ea typeface="+mj-ea"/>
              </a:rPr>
              <a:t>메서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 err="1">
                <a:latin typeface="+mj-ea"/>
                <a:ea typeface="+mj-ea"/>
              </a:rPr>
              <a:t>드를</a:t>
            </a:r>
            <a:r>
              <a:rPr kumimoji="1" lang="ko-KR" altLang="en-US" sz="1600" dirty="0">
                <a:latin typeface="+mj-ea"/>
                <a:ea typeface="+mj-ea"/>
              </a:rPr>
              <a:t> 직접 추가해 준다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>
                <a:latin typeface="+mj-ea"/>
                <a:ea typeface="+mj-ea"/>
              </a:rPr>
              <a:t>문제점 </a:t>
            </a:r>
            <a:r>
              <a:rPr kumimoji="1" lang="en-US" altLang="ko-KR" sz="1600" dirty="0">
                <a:latin typeface="+mj-ea"/>
                <a:ea typeface="+mj-ea"/>
              </a:rPr>
              <a:t>: </a:t>
            </a:r>
            <a:r>
              <a:rPr kumimoji="1" lang="ko-KR" altLang="en-US" sz="1600" dirty="0">
                <a:latin typeface="+mj-ea"/>
                <a:ea typeface="+mj-ea"/>
              </a:rPr>
              <a:t>신규로 클래스를 제작해 처리하기 때문에 기존 프로젝트에는 영향을 주지 않는 장점은 있지만 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>
                <a:latin typeface="+mj-ea"/>
                <a:ea typeface="+mj-ea"/>
              </a:rPr>
              <a:t>코드 중복의 문제점이 발생한다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38522E-A28E-4BD2-81C0-6FDD31D21D33}"/>
              </a:ext>
            </a:extLst>
          </p:cNvPr>
          <p:cNvSpPr/>
          <p:nvPr/>
        </p:nvSpPr>
        <p:spPr>
          <a:xfrm>
            <a:off x="1886953" y="4293677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14B00-02E4-4A17-BB86-4BF519B12EB9}"/>
              </a:ext>
            </a:extLst>
          </p:cNvPr>
          <p:cNvSpPr/>
          <p:nvPr/>
        </p:nvSpPr>
        <p:spPr>
          <a:xfrm>
            <a:off x="1886953" y="4725724"/>
            <a:ext cx="2408847" cy="840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37D1C9-96E1-41E9-BAE4-A4A3D4875430}"/>
              </a:ext>
            </a:extLst>
          </p:cNvPr>
          <p:cNvSpPr/>
          <p:nvPr/>
        </p:nvSpPr>
        <p:spPr>
          <a:xfrm>
            <a:off x="5991409" y="4293677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MyClassB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308A89-15F3-4CD8-AF5F-CE4EE6082FCD}"/>
              </a:ext>
            </a:extLst>
          </p:cNvPr>
          <p:cNvSpPr/>
          <p:nvPr/>
        </p:nvSpPr>
        <p:spPr>
          <a:xfrm>
            <a:off x="5991409" y="4725725"/>
            <a:ext cx="2408847" cy="840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method3()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method4()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D13DD-C7AF-4F97-8BE7-F1DED51D8547}"/>
              </a:ext>
            </a:extLst>
          </p:cNvPr>
          <p:cNvSpPr txBox="1"/>
          <p:nvPr/>
        </p:nvSpPr>
        <p:spPr>
          <a:xfrm>
            <a:off x="2423666" y="4005064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AC5931-9BE9-4820-A551-E768576DE1B8}"/>
              </a:ext>
            </a:extLst>
          </p:cNvPr>
          <p:cNvSpPr txBox="1"/>
          <p:nvPr/>
        </p:nvSpPr>
        <p:spPr>
          <a:xfrm>
            <a:off x="6689218" y="400506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B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72313-D2CD-4E38-A6E4-352FCC5EB94A}"/>
              </a:ext>
            </a:extLst>
          </p:cNvPr>
          <p:cNvSpPr/>
          <p:nvPr/>
        </p:nvSpPr>
        <p:spPr>
          <a:xfrm>
            <a:off x="5991409" y="5176937"/>
            <a:ext cx="1040695" cy="3894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9CCDA-DAB6-487C-A2B4-96604669002C}"/>
              </a:ext>
            </a:extLst>
          </p:cNvPr>
          <p:cNvSpPr txBox="1"/>
          <p:nvPr/>
        </p:nvSpPr>
        <p:spPr>
          <a:xfrm>
            <a:off x="4475190" y="458112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신규추가 기능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3B01E3-FA47-4F06-A1EA-82A6B6FE13F2}"/>
              </a:ext>
            </a:extLst>
          </p:cNvPr>
          <p:cNvCxnSpPr>
            <a:cxnSpLocks/>
          </p:cNvCxnSpPr>
          <p:nvPr/>
        </p:nvCxnSpPr>
        <p:spPr>
          <a:xfrm flipV="1">
            <a:off x="5137391" y="4941168"/>
            <a:ext cx="958609" cy="1224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644A32E-42AE-491D-9AB9-8C3FFCCEE220}"/>
              </a:ext>
            </a:extLst>
          </p:cNvPr>
          <p:cNvCxnSpPr>
            <a:cxnSpLocks/>
          </p:cNvCxnSpPr>
          <p:nvPr/>
        </p:nvCxnSpPr>
        <p:spPr>
          <a:xfrm flipH="1" flipV="1">
            <a:off x="2855640" y="5176937"/>
            <a:ext cx="2281751" cy="988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A8AA35-04DB-48BA-BFFC-8D4D8FFC558B}"/>
              </a:ext>
            </a:extLst>
          </p:cNvPr>
          <p:cNvSpPr txBox="1"/>
          <p:nvPr/>
        </p:nvSpPr>
        <p:spPr>
          <a:xfrm>
            <a:off x="5311184" y="5939765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라는 중복 코드가 발생한다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839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확장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</a:t>
            </a:r>
            <a:r>
              <a:rPr kumimoji="1" lang="ko-KR" altLang="en-US" sz="1600" b="1" dirty="0">
                <a:latin typeface="+mj-ea"/>
                <a:ea typeface="+mj-ea"/>
              </a:rPr>
              <a:t>② 상속을 사용하는 경우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      </a:t>
            </a:r>
            <a:r>
              <a:rPr kumimoji="1" lang="en-US" altLang="ko-KR" sz="1600" dirty="0">
                <a:latin typeface="+mj-ea"/>
                <a:ea typeface="+mj-ea"/>
              </a:rPr>
              <a:t>- </a:t>
            </a:r>
            <a:r>
              <a:rPr kumimoji="1" lang="ko-KR" altLang="en-US" sz="1600" dirty="0">
                <a:latin typeface="+mj-ea"/>
                <a:ea typeface="+mj-ea"/>
              </a:rPr>
              <a:t>클래스 상속을 사용하면 좀더 깔끔하게 문제점을 해결할 수 있다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를 부모로 하는 </a:t>
            </a:r>
            <a:r>
              <a:rPr kumimoji="1" lang="en-US" altLang="ko-KR" sz="1600" dirty="0" err="1">
                <a:latin typeface="+mj-ea"/>
                <a:ea typeface="+mj-ea"/>
              </a:rPr>
              <a:t>MyClassB</a:t>
            </a:r>
            <a:r>
              <a:rPr kumimoji="1" lang="ko-KR" altLang="en-US" sz="1600" dirty="0">
                <a:latin typeface="+mj-ea"/>
                <a:ea typeface="+mj-ea"/>
              </a:rPr>
              <a:t>라는 클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</a:t>
            </a:r>
            <a:r>
              <a:rPr kumimoji="1" lang="ko-KR" altLang="en-US" sz="1600" dirty="0" err="1">
                <a:latin typeface="+mj-ea"/>
                <a:ea typeface="+mj-ea"/>
              </a:rPr>
              <a:t>래스를</a:t>
            </a:r>
            <a:r>
              <a:rPr kumimoji="1" lang="ko-KR" altLang="en-US" sz="1600" dirty="0">
                <a:latin typeface="+mj-ea"/>
                <a:ea typeface="+mj-ea"/>
              </a:rPr>
              <a:t> 만들어 준다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그리고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en-US" altLang="ko-KR" sz="1600" dirty="0" err="1">
                <a:latin typeface="+mj-ea"/>
                <a:ea typeface="+mj-ea"/>
              </a:rPr>
              <a:t>MyClassB</a:t>
            </a:r>
            <a:r>
              <a:rPr kumimoji="1" lang="ko-KR" altLang="en-US" sz="1600" dirty="0">
                <a:latin typeface="+mj-ea"/>
                <a:ea typeface="+mj-ea"/>
              </a:rPr>
              <a:t>클래스에 </a:t>
            </a:r>
            <a:r>
              <a:rPr kumimoji="1" lang="en-US" altLang="ko-KR" sz="1600" dirty="0">
                <a:latin typeface="+mj-ea"/>
                <a:ea typeface="+mj-ea"/>
              </a:rPr>
              <a:t>method3(), method4()</a:t>
            </a:r>
            <a:r>
              <a:rPr kumimoji="1" lang="ko-KR" altLang="en-US" sz="1600" dirty="0">
                <a:latin typeface="+mj-ea"/>
                <a:ea typeface="+mj-ea"/>
              </a:rPr>
              <a:t>를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추가해준다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아래는 </a:t>
            </a:r>
            <a:r>
              <a:rPr kumimoji="1" lang="en-US" altLang="ko-KR" sz="1600" dirty="0">
                <a:latin typeface="+mj-ea"/>
                <a:ea typeface="+mj-ea"/>
              </a:rPr>
              <a:t>UML</a:t>
            </a:r>
            <a:r>
              <a:rPr kumimoji="1" lang="ko-KR" altLang="en-US" sz="1600" dirty="0">
                <a:latin typeface="+mj-ea"/>
                <a:ea typeface="+mj-ea"/>
              </a:rPr>
              <a:t>코드이다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;</a:t>
            </a:r>
            <a:r>
              <a:rPr kumimoji="1" lang="en-US" altLang="ko-KR" sz="1600" dirty="0" err="1">
                <a:latin typeface="+mj-ea"/>
                <a:ea typeface="+mj-ea"/>
              </a:rPr>
              <a:t>MyClassA</a:t>
            </a:r>
            <a:r>
              <a:rPr kumimoji="1" lang="ko-KR" altLang="en-US" sz="1600" dirty="0">
                <a:latin typeface="+mj-ea"/>
                <a:ea typeface="+mj-ea"/>
              </a:rPr>
              <a:t>를 그대로 복사한 후 클래스 이름을 </a:t>
            </a:r>
            <a:r>
              <a:rPr kumimoji="1" lang="en-US" altLang="ko-KR" sz="1600" dirty="0" err="1">
                <a:latin typeface="+mj-ea"/>
                <a:ea typeface="+mj-ea"/>
              </a:rPr>
              <a:t>MyClassB</a:t>
            </a:r>
            <a:r>
              <a:rPr kumimoji="1" lang="ko-KR" altLang="en-US" sz="1600" dirty="0">
                <a:latin typeface="+mj-ea"/>
                <a:ea typeface="+mj-ea"/>
              </a:rPr>
              <a:t>로 변경해준다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그리고 </a:t>
            </a:r>
            <a:r>
              <a:rPr kumimoji="1" lang="en-US" altLang="ko-KR" sz="1600" dirty="0">
                <a:latin typeface="+mj-ea"/>
                <a:ea typeface="+mj-ea"/>
              </a:rPr>
              <a:t>method3(), method4() </a:t>
            </a:r>
            <a:r>
              <a:rPr kumimoji="1" lang="ko-KR" altLang="en-US" sz="1600" dirty="0">
                <a:latin typeface="+mj-ea"/>
                <a:ea typeface="+mj-ea"/>
              </a:rPr>
              <a:t>메서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</a:t>
            </a:r>
            <a:r>
              <a:rPr kumimoji="1" lang="ko-KR" altLang="en-US" sz="1600" dirty="0" err="1">
                <a:latin typeface="+mj-ea"/>
                <a:ea typeface="+mj-ea"/>
              </a:rPr>
              <a:t>드를</a:t>
            </a:r>
            <a:r>
              <a:rPr kumimoji="1" lang="ko-KR" altLang="en-US" sz="1600" dirty="0">
                <a:latin typeface="+mj-ea"/>
                <a:ea typeface="+mj-ea"/>
              </a:rPr>
              <a:t> 직접 추가해 준다</a:t>
            </a:r>
            <a:r>
              <a:rPr kumimoji="1" lang="en-US" altLang="ko-KR" sz="1600" dirty="0">
                <a:latin typeface="+mj-ea"/>
                <a:ea typeface="+mj-ea"/>
              </a:rPr>
              <a:t>.          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38522E-A28E-4BD2-81C0-6FDD31D21D33}"/>
              </a:ext>
            </a:extLst>
          </p:cNvPr>
          <p:cNvSpPr/>
          <p:nvPr/>
        </p:nvSpPr>
        <p:spPr>
          <a:xfrm>
            <a:off x="1886953" y="4087749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14B00-02E4-4A17-BB86-4BF519B12EB9}"/>
              </a:ext>
            </a:extLst>
          </p:cNvPr>
          <p:cNvSpPr/>
          <p:nvPr/>
        </p:nvSpPr>
        <p:spPr>
          <a:xfrm>
            <a:off x="1886953" y="4519796"/>
            <a:ext cx="2408847" cy="840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37D1C9-96E1-41E9-BAE4-A4A3D4875430}"/>
              </a:ext>
            </a:extLst>
          </p:cNvPr>
          <p:cNvSpPr/>
          <p:nvPr/>
        </p:nvSpPr>
        <p:spPr>
          <a:xfrm>
            <a:off x="5991409" y="4087749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MyClassA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308A89-15F3-4CD8-AF5F-CE4EE6082FCD}"/>
              </a:ext>
            </a:extLst>
          </p:cNvPr>
          <p:cNvSpPr/>
          <p:nvPr/>
        </p:nvSpPr>
        <p:spPr>
          <a:xfrm>
            <a:off x="5991409" y="4519797"/>
            <a:ext cx="24088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method2()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D13DD-C7AF-4F97-8BE7-F1DED51D8547}"/>
              </a:ext>
            </a:extLst>
          </p:cNvPr>
          <p:cNvSpPr txBox="1"/>
          <p:nvPr/>
        </p:nvSpPr>
        <p:spPr>
          <a:xfrm>
            <a:off x="2423666" y="386104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AC5931-9BE9-4820-A551-E768576DE1B8}"/>
              </a:ext>
            </a:extLst>
          </p:cNvPr>
          <p:cNvSpPr txBox="1"/>
          <p:nvPr/>
        </p:nvSpPr>
        <p:spPr>
          <a:xfrm>
            <a:off x="6689218" y="386104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B </a:t>
            </a:r>
            <a:r>
              <a:rPr lang="ko-KR" altLang="en-US" sz="1400" dirty="0">
                <a:latin typeface="+mj-ea"/>
                <a:ea typeface="+mj-ea"/>
              </a:rPr>
              <a:t>프로젝트용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9CCDA-DAB6-487C-A2B4-96604669002C}"/>
              </a:ext>
            </a:extLst>
          </p:cNvPr>
          <p:cNvSpPr txBox="1"/>
          <p:nvPr/>
        </p:nvSpPr>
        <p:spPr>
          <a:xfrm>
            <a:off x="8472264" y="590669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신규추가 기능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8AA35-04DB-48BA-BFFC-8D4D8FFC558B}"/>
              </a:ext>
            </a:extLst>
          </p:cNvPr>
          <p:cNvSpPr txBox="1"/>
          <p:nvPr/>
        </p:nvSpPr>
        <p:spPr>
          <a:xfrm>
            <a:off x="8414190" y="4042743"/>
            <a:ext cx="33698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클래스 상속을 활용하면 코드 중복을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제거할 수 있으며 기능을 쉽게 확장할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이와 같이 클래스 상속을 활용하면 </a:t>
            </a:r>
            <a:r>
              <a:rPr lang="en-US" altLang="ko-KR" sz="1400" dirty="0">
                <a:latin typeface="+mj-ea"/>
                <a:ea typeface="+mj-ea"/>
              </a:rPr>
              <a:t>My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ClassA</a:t>
            </a:r>
            <a:r>
              <a:rPr lang="ko-KR" altLang="en-US" sz="1400" dirty="0">
                <a:latin typeface="+mj-ea"/>
                <a:ea typeface="+mj-ea"/>
              </a:rPr>
              <a:t>를 수정할 필요 없이 기능을 확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장할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이런 이유로 클래스 상속을 배워야 하는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것이다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481F01-CF37-48B2-9A60-C916CD604D9F}"/>
              </a:ext>
            </a:extLst>
          </p:cNvPr>
          <p:cNvSpPr/>
          <p:nvPr/>
        </p:nvSpPr>
        <p:spPr>
          <a:xfrm>
            <a:off x="5991409" y="5338721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MyClassB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4F09D6-FFA8-4818-8400-6563835F932A}"/>
              </a:ext>
            </a:extLst>
          </p:cNvPr>
          <p:cNvSpPr/>
          <p:nvPr/>
        </p:nvSpPr>
        <p:spPr>
          <a:xfrm>
            <a:off x="5991409" y="5770769"/>
            <a:ext cx="24088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method3()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method4()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EA0272-6078-46BC-A0AB-6F895D9C96A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194559" y="5247935"/>
            <a:ext cx="1273" cy="90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2C0A97CA-EC49-4DFE-BC31-4B88B194BB1A}"/>
              </a:ext>
            </a:extLst>
          </p:cNvPr>
          <p:cNvSpPr/>
          <p:nvPr/>
        </p:nvSpPr>
        <p:spPr>
          <a:xfrm>
            <a:off x="7068966" y="5030739"/>
            <a:ext cx="251170" cy="21652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6033F-E4D1-45C2-A706-3106722E8139}"/>
              </a:ext>
            </a:extLst>
          </p:cNvPr>
          <p:cNvSpPr txBox="1"/>
          <p:nvPr/>
        </p:nvSpPr>
        <p:spPr>
          <a:xfrm>
            <a:off x="7248128" y="50526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72647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  <a:ea typeface="+mj-ea"/>
              </a:rPr>
              <a:t>일반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프로그래밍의 상속 구현 방법을 알아본 </a:t>
            </a:r>
            <a:r>
              <a:rPr kumimoji="1" lang="ko-KR" altLang="en-US" sz="1600" b="1">
                <a:latin typeface="+mj-ea"/>
                <a:ea typeface="+mj-ea"/>
              </a:rPr>
              <a:t>후 자바스크립트의 </a:t>
            </a:r>
            <a:r>
              <a:rPr kumimoji="1" lang="ko-KR" altLang="en-US" sz="1600" b="1" dirty="0">
                <a:latin typeface="+mj-ea"/>
                <a:ea typeface="+mj-ea"/>
              </a:rPr>
              <a:t>상속 구현 방법을 알아보자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일반 </a:t>
            </a:r>
            <a:r>
              <a:rPr kumimoji="1" lang="en-US" altLang="ko-KR" sz="1600" b="1" dirty="0">
                <a:latin typeface="+mj-ea"/>
                <a:ea typeface="+mj-ea"/>
              </a:rPr>
              <a:t>OOP</a:t>
            </a:r>
            <a:r>
              <a:rPr kumimoji="1" lang="ko-KR" altLang="en-US" sz="1600" b="1" dirty="0">
                <a:latin typeface="+mj-ea"/>
                <a:ea typeface="+mj-ea"/>
              </a:rPr>
              <a:t>에서 클래스 상속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</a:t>
            </a:r>
            <a:r>
              <a:rPr kumimoji="1" lang="ko-KR" altLang="en-US" sz="1600" b="1" dirty="0">
                <a:latin typeface="+mj-ea"/>
                <a:ea typeface="+mj-ea"/>
              </a:rPr>
              <a:t>① 문법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      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일반 객체지향 프로그래밍에서는 위의 문법과 같이 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extends</a:t>
            </a:r>
            <a:r>
              <a:rPr kumimoji="1" lang="ko-KR" altLang="en-US" sz="1600" dirty="0">
                <a:latin typeface="+mj-ea"/>
                <a:ea typeface="+mj-ea"/>
              </a:rPr>
              <a:t>라는 클래스 상속 전용 명령을 이용해 클래스 상속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을 구현한다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  </a:t>
            </a:r>
            <a:r>
              <a:rPr kumimoji="1" lang="ko-KR" altLang="en-US" sz="1600" b="1" dirty="0">
                <a:latin typeface="+mj-ea"/>
                <a:ea typeface="+mj-ea"/>
              </a:rPr>
              <a:t>②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- </a:t>
            </a:r>
            <a:r>
              <a:rPr kumimoji="1" lang="ko-KR" altLang="en-US" sz="1600" dirty="0">
                <a:latin typeface="+mj-ea"/>
                <a:ea typeface="+mj-ea"/>
              </a:rPr>
              <a:t>그럼 위의 상속 관련 기능 중에서 클래스 상속</a:t>
            </a:r>
            <a:r>
              <a:rPr kumimoji="1" lang="en-US" altLang="ko-KR" sz="1600" dirty="0">
                <a:latin typeface="+mj-ea"/>
                <a:ea typeface="+mj-ea"/>
              </a:rPr>
              <a:t>(extends)</a:t>
            </a:r>
            <a:r>
              <a:rPr kumimoji="1" lang="ko-KR" altLang="en-US" sz="1600" dirty="0">
                <a:latin typeface="+mj-ea"/>
                <a:ea typeface="+mj-ea"/>
              </a:rPr>
              <a:t>을 자바 언어에서는 어떤 식으로 구현하는지 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</a:t>
            </a:r>
            <a:r>
              <a:rPr kumimoji="1" lang="ko-KR" altLang="en-US" sz="1600" dirty="0">
                <a:latin typeface="+mj-ea"/>
                <a:ea typeface="+mj-ea"/>
              </a:rPr>
              <a:t>확인해보자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BFC14-41FC-410D-8E75-E5557A1C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3659"/>
            <a:ext cx="2667000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99A0EF-5FE8-4A90-9431-F3E0449D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88" y="2199230"/>
            <a:ext cx="5191125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223AA2-E68D-4F09-9C01-F3E63FD14AD8}"/>
              </a:ext>
            </a:extLst>
          </p:cNvPr>
          <p:cNvSpPr/>
          <p:nvPr/>
        </p:nvSpPr>
        <p:spPr>
          <a:xfrm>
            <a:off x="4151784" y="2420888"/>
            <a:ext cx="288032" cy="5040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8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②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이처럼 일반 객체지향 프로그래밍에서는 확장의 의미를 가진 </a:t>
            </a:r>
            <a:r>
              <a:rPr kumimoji="1" lang="en-US" altLang="ko-KR" sz="1600" dirty="0">
                <a:latin typeface="+mj-ea"/>
                <a:ea typeface="+mj-ea"/>
              </a:rPr>
              <a:t>extends</a:t>
            </a:r>
            <a:r>
              <a:rPr kumimoji="1" lang="ko-KR" altLang="en-US" sz="1600" dirty="0">
                <a:latin typeface="+mj-ea"/>
                <a:ea typeface="+mj-ea"/>
              </a:rPr>
              <a:t>라는 명령어를 이용해 상속을 구현한다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추가로 상속 역시 </a:t>
            </a:r>
            <a:r>
              <a:rPr kumimoji="1" lang="en-US" altLang="ko-KR" sz="1600" dirty="0">
                <a:latin typeface="+mj-ea"/>
                <a:ea typeface="+mj-ea"/>
              </a:rPr>
              <a:t>UML</a:t>
            </a:r>
            <a:r>
              <a:rPr kumimoji="1" lang="ko-KR" altLang="en-US" sz="1600" dirty="0">
                <a:latin typeface="+mj-ea"/>
                <a:ea typeface="+mj-ea"/>
              </a:rPr>
              <a:t>에서 표기법을 지원하며 다음장에 나오는 속이 하얗게 채워진 삼각형으로 상속을 표현한다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여기서 주의해야 할 점은 </a:t>
            </a: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화살표 방향이 자식클래스에서 부모클래스를 가리키는 방향으로 되어 있어야 한다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반대가 아니라는 점을 꼭 기억하도록 하자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223AA2-E68D-4F09-9C01-F3E63FD14AD8}"/>
              </a:ext>
            </a:extLst>
          </p:cNvPr>
          <p:cNvSpPr/>
          <p:nvPr/>
        </p:nvSpPr>
        <p:spPr>
          <a:xfrm>
            <a:off x="6019749" y="2209454"/>
            <a:ext cx="288032" cy="50405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692C37-E4C3-4807-84D7-4EA330CA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5" y="1474218"/>
            <a:ext cx="4952650" cy="32630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616C0F-85A6-4E39-98CD-46CD8FB9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45" y="1474218"/>
            <a:ext cx="4243561" cy="1974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3CF3BE-108E-412E-900B-EF7DE1DA7A3F}"/>
              </a:ext>
            </a:extLst>
          </p:cNvPr>
          <p:cNvSpPr txBox="1"/>
          <p:nvPr/>
        </p:nvSpPr>
        <p:spPr>
          <a:xfrm>
            <a:off x="2376641" y="4869160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부모클래스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조상클래스</a:t>
            </a:r>
            <a:r>
              <a:rPr lang="en-US" altLang="ko-KR" sz="1400" b="1" dirty="0">
                <a:latin typeface="+mj-ea"/>
                <a:ea typeface="+mj-ea"/>
              </a:rPr>
              <a:t>)]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91F13-C1DB-4055-A979-EF9AC85E1DF6}"/>
              </a:ext>
            </a:extLst>
          </p:cNvPr>
          <p:cNvSpPr txBox="1"/>
          <p:nvPr/>
        </p:nvSpPr>
        <p:spPr>
          <a:xfrm>
            <a:off x="7379070" y="3573016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자식클래스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자손클래스</a:t>
            </a:r>
            <a:r>
              <a:rPr lang="en-US" altLang="ko-KR" sz="1400" b="1" dirty="0">
                <a:latin typeface="+mj-ea"/>
                <a:ea typeface="+mj-ea"/>
              </a:rPr>
              <a:t>)]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687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②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예제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UML</a:t>
            </a:r>
            <a:r>
              <a:rPr kumimoji="1" lang="ko-KR" altLang="en-US" sz="1600" dirty="0">
                <a:latin typeface="+mj-ea"/>
                <a:ea typeface="+mj-ea"/>
              </a:rPr>
              <a:t>표기법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48F4BC-0328-4396-8B3D-B62BAA1C5744}"/>
              </a:ext>
            </a:extLst>
          </p:cNvPr>
          <p:cNvSpPr/>
          <p:nvPr/>
        </p:nvSpPr>
        <p:spPr>
          <a:xfrm>
            <a:off x="1886953" y="1961875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부모클래스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2BA20-5ADD-43A6-B07A-A8CB991884EA}"/>
              </a:ext>
            </a:extLst>
          </p:cNvPr>
          <p:cNvSpPr/>
          <p:nvPr/>
        </p:nvSpPr>
        <p:spPr>
          <a:xfrm>
            <a:off x="1886953" y="2393923"/>
            <a:ext cx="2408847" cy="667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property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…..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14638F-EC45-4DCF-A31A-C2D5C5784B7D}"/>
              </a:ext>
            </a:extLst>
          </p:cNvPr>
          <p:cNvCxnSpPr>
            <a:cxnSpLocks/>
          </p:cNvCxnSpPr>
          <p:nvPr/>
        </p:nvCxnSpPr>
        <p:spPr>
          <a:xfrm>
            <a:off x="3053241" y="3937778"/>
            <a:ext cx="0" cy="3137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4F2461A-E4DB-415F-A615-D7B1A10537E9}"/>
              </a:ext>
            </a:extLst>
          </p:cNvPr>
          <p:cNvSpPr/>
          <p:nvPr/>
        </p:nvSpPr>
        <p:spPr>
          <a:xfrm>
            <a:off x="2927648" y="3720582"/>
            <a:ext cx="251170" cy="21652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874721-9B87-4503-8410-06775BDD4CDD}"/>
              </a:ext>
            </a:extLst>
          </p:cNvPr>
          <p:cNvSpPr/>
          <p:nvPr/>
        </p:nvSpPr>
        <p:spPr>
          <a:xfrm>
            <a:off x="1886953" y="3057197"/>
            <a:ext cx="2408847" cy="667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…..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578C25-FE39-44DA-AB3F-120F42A8B3CD}"/>
              </a:ext>
            </a:extLst>
          </p:cNvPr>
          <p:cNvSpPr/>
          <p:nvPr/>
        </p:nvSpPr>
        <p:spPr>
          <a:xfrm>
            <a:off x="1886953" y="4258148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자식클래스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808416-DCE4-4984-9FE8-CEC1F18387EA}"/>
              </a:ext>
            </a:extLst>
          </p:cNvPr>
          <p:cNvSpPr/>
          <p:nvPr/>
        </p:nvSpPr>
        <p:spPr>
          <a:xfrm>
            <a:off x="1886953" y="4690196"/>
            <a:ext cx="2408847" cy="667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property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…..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1440CF-D04F-4C2B-9C29-1C77806E9669}"/>
              </a:ext>
            </a:extLst>
          </p:cNvPr>
          <p:cNvSpPr/>
          <p:nvPr/>
        </p:nvSpPr>
        <p:spPr>
          <a:xfrm>
            <a:off x="1886953" y="5353470"/>
            <a:ext cx="2408847" cy="667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method()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…..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C5675-61E2-4CE8-944F-4AC09AEFCF15}"/>
              </a:ext>
            </a:extLst>
          </p:cNvPr>
          <p:cNvSpPr txBox="1"/>
          <p:nvPr/>
        </p:nvSpPr>
        <p:spPr>
          <a:xfrm>
            <a:off x="4871864" y="3463489"/>
            <a:ext cx="4366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UML</a:t>
            </a:r>
            <a:r>
              <a:rPr lang="ko-KR" altLang="en-US" sz="1400" dirty="0">
                <a:latin typeface="+mj-ea"/>
                <a:ea typeface="+mj-ea"/>
              </a:rPr>
              <a:t>에서는 상속을 속이 하얗게 채워진 삼각형으로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표현한다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화살표 방향은 자식클래스에서 부모클래스 방향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으로</a:t>
            </a:r>
            <a:r>
              <a:rPr lang="ko-KR" altLang="en-US" sz="1400" dirty="0">
                <a:latin typeface="+mj-ea"/>
                <a:ea typeface="+mj-ea"/>
              </a:rPr>
              <a:t> 가리키고 있어야 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반대로 하는 경우가 종종 있는데 주의하시길 바란다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0B99EC-0422-4934-88B9-F94B1332942B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178818" y="4048264"/>
            <a:ext cx="169304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7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자바스크립트에서 클래스 상속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  <a:ea typeface="+mj-ea"/>
              </a:rPr>
              <a:t>   ① 문법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function </a:t>
            </a:r>
            <a:r>
              <a:rPr kumimoji="1" lang="ko-KR" altLang="en-US" sz="1600" dirty="0">
                <a:latin typeface="+mj-ea"/>
                <a:ea typeface="+mj-ea"/>
              </a:rPr>
              <a:t>부모클래스</a:t>
            </a:r>
            <a:r>
              <a:rPr kumimoji="1" lang="en-US" altLang="ko-KR" sz="1600" dirty="0">
                <a:latin typeface="+mj-ea"/>
                <a:ea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  this.</a:t>
            </a:r>
            <a:r>
              <a:rPr kumimoji="1" lang="ko-KR" altLang="en-US" sz="1600" dirty="0">
                <a:latin typeface="+mj-ea"/>
                <a:ea typeface="+mj-ea"/>
              </a:rPr>
              <a:t>프로퍼티 </a:t>
            </a:r>
            <a:r>
              <a:rPr kumimoji="1" lang="en-US" altLang="ko-KR" sz="1600" dirty="0">
                <a:latin typeface="+mj-ea"/>
                <a:ea typeface="+mj-ea"/>
              </a:rPr>
              <a:t>= </a:t>
            </a:r>
            <a:r>
              <a:rPr kumimoji="1" lang="ko-KR" altLang="en-US" sz="1600" dirty="0">
                <a:latin typeface="+mj-ea"/>
                <a:ea typeface="+mj-ea"/>
              </a:rPr>
              <a:t>값</a:t>
            </a:r>
            <a:r>
              <a:rPr kumimoji="1" lang="en-US" altLang="ko-KR" sz="16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</a:t>
            </a:r>
            <a:r>
              <a:rPr kumimoji="1" lang="ko-KR" altLang="en-US" sz="1600" dirty="0">
                <a:latin typeface="+mj-ea"/>
                <a:ea typeface="+mj-ea"/>
              </a:rPr>
              <a:t>부모클래스</a:t>
            </a:r>
            <a:r>
              <a:rPr kumimoji="1" lang="en-US" altLang="ko-KR" sz="1600" dirty="0">
                <a:latin typeface="+mj-ea"/>
                <a:ea typeface="+mj-ea"/>
              </a:rPr>
              <a:t>.prototype.</a:t>
            </a:r>
            <a:r>
              <a:rPr kumimoji="1" lang="ko-KR" altLang="en-US" sz="1600" dirty="0">
                <a:latin typeface="+mj-ea"/>
                <a:ea typeface="+mj-ea"/>
              </a:rPr>
              <a:t>메서드 </a:t>
            </a:r>
            <a:r>
              <a:rPr kumimoji="1" lang="en-US" altLang="ko-KR" sz="1600" dirty="0">
                <a:latin typeface="+mj-ea"/>
                <a:ea typeface="+mj-ea"/>
              </a:rPr>
              <a:t>= function()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      ……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}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function </a:t>
            </a:r>
            <a:r>
              <a:rPr kumimoji="1" lang="ko-KR" altLang="en-US" sz="1600" dirty="0">
                <a:latin typeface="+mj-ea"/>
                <a:ea typeface="+mj-ea"/>
              </a:rPr>
              <a:t>자식클래스</a:t>
            </a:r>
            <a:r>
              <a:rPr kumimoji="1" lang="en-US" altLang="ko-KR" sz="1600" dirty="0">
                <a:latin typeface="+mj-ea"/>
                <a:ea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//</a:t>
            </a:r>
            <a:r>
              <a:rPr kumimoji="1" lang="ko-KR" altLang="en-US" sz="1600" dirty="0">
                <a:latin typeface="+mj-ea"/>
                <a:ea typeface="+mj-ea"/>
              </a:rPr>
              <a:t>상속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코드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 </a:t>
            </a:r>
            <a:r>
              <a:rPr kumimoji="1" lang="ko-KR" altLang="en-US" sz="1600" b="1" u="sng" dirty="0">
                <a:solidFill>
                  <a:srgbClr val="FF0000"/>
                </a:solidFill>
                <a:latin typeface="+mj-ea"/>
                <a:ea typeface="+mj-ea"/>
              </a:rPr>
              <a:t>자식클래스</a:t>
            </a:r>
            <a:r>
              <a:rPr kumimoji="1" lang="en-US" altLang="ko-KR" sz="1600" b="1" u="sng" dirty="0">
                <a:solidFill>
                  <a:srgbClr val="FF0000"/>
                </a:solidFill>
                <a:latin typeface="+mj-ea"/>
                <a:ea typeface="+mj-ea"/>
              </a:rPr>
              <a:t>.prototype = new</a:t>
            </a:r>
            <a:r>
              <a:rPr kumimoji="1" lang="ko-KR" altLang="en-US" sz="1600" b="1" u="sng" dirty="0">
                <a:solidFill>
                  <a:srgbClr val="FF0000"/>
                </a:solidFill>
                <a:latin typeface="+mj-ea"/>
                <a:ea typeface="+mj-ea"/>
              </a:rPr>
              <a:t> 부모클래스</a:t>
            </a:r>
            <a:r>
              <a:rPr kumimoji="1" lang="en-US" altLang="ko-KR" sz="1600" b="1" u="sng" dirty="0">
                <a:solidFill>
                  <a:srgbClr val="FF0000"/>
                </a:solidFill>
                <a:latin typeface="+mj-ea"/>
                <a:ea typeface="+mj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자바스크립트에서 상속은 자식클래스의 </a:t>
            </a:r>
            <a:r>
              <a:rPr kumimoji="1" lang="en-US" altLang="ko-KR" sz="1600" dirty="0">
                <a:latin typeface="+mj-ea"/>
                <a:ea typeface="+mj-ea"/>
              </a:rPr>
              <a:t>prototype </a:t>
            </a:r>
            <a:r>
              <a:rPr kumimoji="1" lang="ko-KR" altLang="en-US" sz="1600" dirty="0">
                <a:latin typeface="+mj-ea"/>
                <a:ea typeface="+mj-ea"/>
              </a:rPr>
              <a:t>속성에 부모클래스의 인스턴스를 대입하는 방식으로 이루어진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이렇게 하면 부모 객체의 모든 기능이 자식 객체의 프로토타입에 연결되어 자식객체에서 부모의 기능을 사용할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수 있게 되는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상속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클래스 상속을 사용하면 기존 코드를 변경하지 않고도 기능을 추가하거나 수정할 수 있다</a:t>
            </a:r>
            <a:r>
              <a:rPr kumimoji="1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클래스 상속이란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객체지향 프로그래밍에서 상속의 개념은 현실에서 사용하는 상속이란 단어의 뜻과 비슷하다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예를 들면 아래 그림과 같이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부모로부터 유산을 상속받았다면  자식은 상속받은 재산을 사용할 수 있게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프로그래밍에서 상속은 확장이라고도 부르면 특정 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부모 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속성과 메서드를 하위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자식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클래스가 물려받는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것을 의미한다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상속을 받는 자식 클래스에서는 부모의 소스코드를 복사할 필요 없이 부모 클래스의 기능과 속성을 모두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사용할 수 있을 뿐 아니라 필요한 기능을 추가해 확장할 수도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EDAD7-EEC4-41E8-A1B8-7737F9EE163C}"/>
              </a:ext>
            </a:extLst>
          </p:cNvPr>
          <p:cNvSpPr/>
          <p:nvPr/>
        </p:nvSpPr>
        <p:spPr>
          <a:xfrm>
            <a:off x="5622088" y="2852936"/>
            <a:ext cx="2160240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EE38D-27AD-44DA-B4ED-D80E780ABA98}"/>
              </a:ext>
            </a:extLst>
          </p:cNvPr>
          <p:cNvSpPr/>
          <p:nvPr/>
        </p:nvSpPr>
        <p:spPr>
          <a:xfrm>
            <a:off x="5622088" y="3285794"/>
            <a:ext cx="2160240" cy="101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아파트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땅 </a:t>
            </a:r>
            <a:r>
              <a:rPr lang="en-US" altLang="ko-KR" dirty="0">
                <a:solidFill>
                  <a:sysClr val="windowText" lastClr="000000"/>
                </a:solidFill>
              </a:rPr>
              <a:t>: 200</a:t>
            </a:r>
            <a:r>
              <a:rPr lang="ko-KR" altLang="en-US" dirty="0">
                <a:solidFill>
                  <a:sysClr val="windowText" lastClr="000000"/>
                </a:solidFill>
              </a:rPr>
              <a:t>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돈 </a:t>
            </a:r>
            <a:r>
              <a:rPr lang="en-US" altLang="ko-KR" dirty="0">
                <a:solidFill>
                  <a:sysClr val="windowText" lastClr="000000"/>
                </a:solidFill>
              </a:rPr>
              <a:t>: 7</a:t>
            </a:r>
            <a:r>
              <a:rPr lang="ko-KR" altLang="en-US" dirty="0">
                <a:solidFill>
                  <a:sysClr val="windowText" lastClr="000000"/>
                </a:solidFill>
              </a:rPr>
              <a:t>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611055-198B-45B3-9CEB-FE64C54884E6}"/>
              </a:ext>
            </a:extLst>
          </p:cNvPr>
          <p:cNvSpPr/>
          <p:nvPr/>
        </p:nvSpPr>
        <p:spPr>
          <a:xfrm>
            <a:off x="5622088" y="4304219"/>
            <a:ext cx="2160240" cy="9249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자동차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주식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C9E155-27D5-4729-9153-D5A1C3052CB2}"/>
              </a:ext>
            </a:extLst>
          </p:cNvPr>
          <p:cNvSpPr/>
          <p:nvPr/>
        </p:nvSpPr>
        <p:spPr>
          <a:xfrm>
            <a:off x="4453791" y="3547952"/>
            <a:ext cx="1152128" cy="155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E587-D1CC-48DE-9291-279CAB4D3DB6}"/>
              </a:ext>
            </a:extLst>
          </p:cNvPr>
          <p:cNvSpPr txBox="1"/>
          <p:nvPr/>
        </p:nvSpPr>
        <p:spPr>
          <a:xfrm>
            <a:off x="8184232" y="3338989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자식은 부모로부터 상속받은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재산과 직접 만든 재산을 모두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가지고 있게 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33404-D06C-41CD-B64E-4BF259D411D7}"/>
              </a:ext>
            </a:extLst>
          </p:cNvPr>
          <p:cNvSpPr/>
          <p:nvPr/>
        </p:nvSpPr>
        <p:spPr>
          <a:xfrm>
            <a:off x="2293551" y="2852936"/>
            <a:ext cx="216024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부모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A59E2-EAB1-4572-9908-D02F161FD2A9}"/>
              </a:ext>
            </a:extLst>
          </p:cNvPr>
          <p:cNvSpPr/>
          <p:nvPr/>
        </p:nvSpPr>
        <p:spPr>
          <a:xfrm>
            <a:off x="2293551" y="3285794"/>
            <a:ext cx="2160240" cy="101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아파트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땅 </a:t>
            </a:r>
            <a:r>
              <a:rPr lang="en-US" altLang="ko-KR" dirty="0">
                <a:solidFill>
                  <a:sysClr val="windowText" lastClr="000000"/>
                </a:solidFill>
              </a:rPr>
              <a:t>: 200</a:t>
            </a:r>
            <a:r>
              <a:rPr lang="ko-KR" altLang="en-US" dirty="0">
                <a:solidFill>
                  <a:sysClr val="windowText" lastClr="000000"/>
                </a:solidFill>
              </a:rPr>
              <a:t>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돈 </a:t>
            </a:r>
            <a:r>
              <a:rPr lang="en-US" altLang="ko-KR" dirty="0">
                <a:solidFill>
                  <a:sysClr val="windowText" lastClr="000000"/>
                </a:solidFill>
              </a:rPr>
              <a:t>: 7</a:t>
            </a:r>
            <a:r>
              <a:rPr lang="ko-KR" altLang="en-US" dirty="0">
                <a:solidFill>
                  <a:sysClr val="windowText" lastClr="000000"/>
                </a:solidFill>
              </a:rPr>
              <a:t>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A4C9B9-310F-415D-9995-C78071F99A9A}"/>
              </a:ext>
            </a:extLst>
          </p:cNvPr>
          <p:cNvCxnSpPr>
            <a:cxnSpLocks/>
          </p:cNvCxnSpPr>
          <p:nvPr/>
        </p:nvCxnSpPr>
        <p:spPr>
          <a:xfrm>
            <a:off x="7782328" y="3356992"/>
            <a:ext cx="257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9ED8CB-D2B5-417B-B2C4-096E0AB56DAC}"/>
              </a:ext>
            </a:extLst>
          </p:cNvPr>
          <p:cNvCxnSpPr>
            <a:cxnSpLocks/>
          </p:cNvCxnSpPr>
          <p:nvPr/>
        </p:nvCxnSpPr>
        <p:spPr>
          <a:xfrm>
            <a:off x="7782328" y="5085184"/>
            <a:ext cx="257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700F61-6C67-4667-9156-B960339B3EB9}"/>
              </a:ext>
            </a:extLst>
          </p:cNvPr>
          <p:cNvCxnSpPr>
            <a:cxnSpLocks/>
          </p:cNvCxnSpPr>
          <p:nvPr/>
        </p:nvCxnSpPr>
        <p:spPr>
          <a:xfrm>
            <a:off x="8041888" y="3356992"/>
            <a:ext cx="0" cy="1728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6E8E9C-A3D0-49F7-BEE2-A258ACEFD74C}"/>
              </a:ext>
            </a:extLst>
          </p:cNvPr>
          <p:cNvSpPr txBox="1"/>
          <p:nvPr/>
        </p:nvSpPr>
        <p:spPr>
          <a:xfrm>
            <a:off x="4748453" y="32887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자바스크립트에서 클래스 상속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자바스크립트에서 클래스 상속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+mj-ea"/>
                <a:ea typeface="+mj-ea"/>
              </a:rPr>
              <a:t>   ② 예제</a:t>
            </a:r>
            <a:endParaRPr kumimoji="1"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8DDDAB-CFC3-4743-8585-FDBD8F41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56" y="1844824"/>
            <a:ext cx="4680520" cy="4673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C06C6-86FD-46A5-B3A5-951214991464}"/>
              </a:ext>
            </a:extLst>
          </p:cNvPr>
          <p:cNvSpPr txBox="1"/>
          <p:nvPr/>
        </p:nvSpPr>
        <p:spPr>
          <a:xfrm>
            <a:off x="6065751" y="3429000"/>
            <a:ext cx="4991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코드에서 확인할 수 있는 것처럼 </a:t>
            </a:r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클래스에서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method1()</a:t>
            </a:r>
            <a:r>
              <a:rPr lang="ko-KR" altLang="en-US" sz="1400" dirty="0">
                <a:latin typeface="+mj-ea"/>
                <a:ea typeface="+mj-ea"/>
              </a:rPr>
              <a:t>메서드를 구현하지 않았음에도 불구하고 </a:t>
            </a:r>
            <a:r>
              <a:rPr lang="en-US" altLang="ko-KR" sz="1400" dirty="0" err="1">
                <a:latin typeface="+mj-ea"/>
                <a:ea typeface="+mj-ea"/>
              </a:rPr>
              <a:t>MyChi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ld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클래스는 </a:t>
            </a:r>
            <a:r>
              <a:rPr lang="en-US" altLang="ko-KR" sz="1400" dirty="0" err="1">
                <a:latin typeface="+mj-ea"/>
                <a:ea typeface="+mj-ea"/>
              </a:rPr>
              <a:t>MyParent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클래스의 속성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프로퍼티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기능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메서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드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을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상속받는 </a:t>
            </a:r>
            <a:r>
              <a:rPr lang="ko-KR" altLang="en-US" sz="1400" dirty="0" err="1">
                <a:latin typeface="+mj-ea"/>
                <a:ea typeface="+mj-ea"/>
              </a:rPr>
              <a:t>자식클래스이기</a:t>
            </a:r>
            <a:r>
              <a:rPr lang="ko-KR" altLang="en-US" sz="1400" dirty="0">
                <a:latin typeface="+mj-ea"/>
                <a:ea typeface="+mj-ea"/>
              </a:rPr>
              <a:t> 때문에 </a:t>
            </a:r>
            <a:r>
              <a:rPr lang="en-US" altLang="ko-KR" sz="1400" dirty="0">
                <a:latin typeface="+mj-ea"/>
                <a:ea typeface="+mj-ea"/>
              </a:rPr>
              <a:t>method1() </a:t>
            </a:r>
            <a:r>
              <a:rPr lang="ko-KR" altLang="en-US" sz="1400" dirty="0">
                <a:latin typeface="+mj-ea"/>
                <a:ea typeface="+mj-ea"/>
              </a:rPr>
              <a:t>메서드를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사용할 수 있는 것을 확인할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이것이 바로 자바스크립트의 상속의 방법이다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520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상속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클래스 상속이란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아래는 프로그래밍적 관점에서의 상속을 나타내고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EDAD7-EEC4-41E8-A1B8-7737F9EE163C}"/>
              </a:ext>
            </a:extLst>
          </p:cNvPr>
          <p:cNvSpPr/>
          <p:nvPr/>
        </p:nvSpPr>
        <p:spPr>
          <a:xfrm>
            <a:off x="5622088" y="2276872"/>
            <a:ext cx="2160240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EE38D-27AD-44DA-B4ED-D80E780ABA98}"/>
              </a:ext>
            </a:extLst>
          </p:cNvPr>
          <p:cNvSpPr/>
          <p:nvPr/>
        </p:nvSpPr>
        <p:spPr>
          <a:xfrm>
            <a:off x="5622088" y="2709730"/>
            <a:ext cx="2160240" cy="1151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메서드</a:t>
            </a:r>
            <a:r>
              <a:rPr lang="en-US" altLang="ko-KR" dirty="0">
                <a:solidFill>
                  <a:sysClr val="windowText" lastClr="000000"/>
                </a:solidFill>
              </a:rPr>
              <a:t>1()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메서드</a:t>
            </a:r>
            <a:r>
              <a:rPr lang="en-US" altLang="ko-KR" dirty="0">
                <a:solidFill>
                  <a:sysClr val="windowText" lastClr="000000"/>
                </a:solidFill>
              </a:rPr>
              <a:t>2()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611055-198B-45B3-9CEB-FE64C54884E6}"/>
              </a:ext>
            </a:extLst>
          </p:cNvPr>
          <p:cNvSpPr/>
          <p:nvPr/>
        </p:nvSpPr>
        <p:spPr>
          <a:xfrm>
            <a:off x="5622088" y="3863795"/>
            <a:ext cx="2160240" cy="9249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메서드</a:t>
            </a:r>
            <a:r>
              <a:rPr lang="en-US" altLang="ko-KR" dirty="0">
                <a:solidFill>
                  <a:sysClr val="windowText" lastClr="000000"/>
                </a:solidFill>
              </a:rPr>
              <a:t>3()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메서드</a:t>
            </a:r>
            <a:r>
              <a:rPr lang="en-US" altLang="ko-KR" dirty="0">
                <a:solidFill>
                  <a:sysClr val="windowText" lastClr="000000"/>
                </a:solidFill>
              </a:rPr>
              <a:t>4()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C9E155-27D5-4729-9153-D5A1C3052CB2}"/>
              </a:ext>
            </a:extLst>
          </p:cNvPr>
          <p:cNvSpPr/>
          <p:nvPr/>
        </p:nvSpPr>
        <p:spPr>
          <a:xfrm>
            <a:off x="4453791" y="2971888"/>
            <a:ext cx="1152128" cy="155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E587-D1CC-48DE-9291-279CAB4D3DB6}"/>
              </a:ext>
            </a:extLst>
          </p:cNvPr>
          <p:cNvSpPr txBox="1"/>
          <p:nvPr/>
        </p:nvSpPr>
        <p:spPr>
          <a:xfrm>
            <a:off x="8184232" y="2762925"/>
            <a:ext cx="3409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자식클래스는 부모클래스에서 상속받은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속성과 메서드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그리고 직접 만든 속성과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메서드를 함께 가지고 있게 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33404-D06C-41CD-B64E-4BF259D411D7}"/>
              </a:ext>
            </a:extLst>
          </p:cNvPr>
          <p:cNvSpPr/>
          <p:nvPr/>
        </p:nvSpPr>
        <p:spPr>
          <a:xfrm>
            <a:off x="2293551" y="2276872"/>
            <a:ext cx="2160240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부모클래스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A59E2-EAB1-4572-9908-D02F161FD2A9}"/>
              </a:ext>
            </a:extLst>
          </p:cNvPr>
          <p:cNvSpPr/>
          <p:nvPr/>
        </p:nvSpPr>
        <p:spPr>
          <a:xfrm>
            <a:off x="2293551" y="2709730"/>
            <a:ext cx="2160240" cy="1295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메서드</a:t>
            </a:r>
            <a:r>
              <a:rPr lang="en-US" altLang="ko-KR" dirty="0">
                <a:solidFill>
                  <a:sysClr val="windowText" lastClr="000000"/>
                </a:solidFill>
              </a:rPr>
              <a:t>1()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메서드</a:t>
            </a:r>
            <a:r>
              <a:rPr lang="en-US" altLang="ko-KR" dirty="0">
                <a:solidFill>
                  <a:sysClr val="windowText" lastClr="000000"/>
                </a:solidFill>
              </a:rPr>
              <a:t>2()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A4C9B9-310F-415D-9995-C78071F99A9A}"/>
              </a:ext>
            </a:extLst>
          </p:cNvPr>
          <p:cNvCxnSpPr>
            <a:cxnSpLocks/>
          </p:cNvCxnSpPr>
          <p:nvPr/>
        </p:nvCxnSpPr>
        <p:spPr>
          <a:xfrm>
            <a:off x="7782328" y="2780928"/>
            <a:ext cx="257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9ED8CB-D2B5-417B-B2C4-096E0AB56DAC}"/>
              </a:ext>
            </a:extLst>
          </p:cNvPr>
          <p:cNvCxnSpPr>
            <a:cxnSpLocks/>
          </p:cNvCxnSpPr>
          <p:nvPr/>
        </p:nvCxnSpPr>
        <p:spPr>
          <a:xfrm>
            <a:off x="7782328" y="4509120"/>
            <a:ext cx="257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700F61-6C67-4667-9156-B960339B3EB9}"/>
              </a:ext>
            </a:extLst>
          </p:cNvPr>
          <p:cNvCxnSpPr>
            <a:cxnSpLocks/>
          </p:cNvCxnSpPr>
          <p:nvPr/>
        </p:nvCxnSpPr>
        <p:spPr>
          <a:xfrm>
            <a:off x="8041888" y="2780928"/>
            <a:ext cx="0" cy="1728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6E8E9C-A3D0-49F7-BEE2-A258ACEFD74C}"/>
              </a:ext>
            </a:extLst>
          </p:cNvPr>
          <p:cNvSpPr txBox="1"/>
          <p:nvPr/>
        </p:nvSpPr>
        <p:spPr>
          <a:xfrm>
            <a:off x="4748453" y="27126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36838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상속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클래스 상속이란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아래는 간단한 예제를 자바스크립트 코드로 나타내고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E587-D1CC-48DE-9291-279CAB4D3DB6}"/>
              </a:ext>
            </a:extLst>
          </p:cNvPr>
          <p:cNvSpPr txBox="1"/>
          <p:nvPr/>
        </p:nvSpPr>
        <p:spPr>
          <a:xfrm>
            <a:off x="5879976" y="3069365"/>
            <a:ext cx="346441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//</a:t>
            </a:r>
            <a:r>
              <a:rPr lang="ko-KR" altLang="en-US" sz="1400" dirty="0">
                <a:latin typeface="+mj-ea"/>
                <a:ea typeface="+mj-ea"/>
              </a:rPr>
              <a:t>인스턴스 생성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var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child1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=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new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//</a:t>
            </a:r>
            <a:r>
              <a:rPr lang="ko-KR" altLang="en-US" sz="1400" b="1" dirty="0">
                <a:latin typeface="+mj-ea"/>
                <a:ea typeface="+mj-ea"/>
              </a:rPr>
              <a:t>부모의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기능인 </a:t>
            </a:r>
            <a:r>
              <a:rPr lang="en-US" altLang="ko-KR" sz="1400" b="1" dirty="0">
                <a:latin typeface="+mj-ea"/>
                <a:ea typeface="+mj-ea"/>
              </a:rPr>
              <a:t>method1() </a:t>
            </a:r>
            <a:r>
              <a:rPr lang="ko-KR" altLang="en-US" sz="1400" b="1" dirty="0">
                <a:latin typeface="+mj-ea"/>
                <a:ea typeface="+mj-ea"/>
              </a:rPr>
              <a:t>메서드 호출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Child1.method1();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33404-D06C-41CD-B64E-4BF259D411D7}"/>
              </a:ext>
            </a:extLst>
          </p:cNvPr>
          <p:cNvSpPr/>
          <p:nvPr/>
        </p:nvSpPr>
        <p:spPr>
          <a:xfrm>
            <a:off x="1698647" y="1916832"/>
            <a:ext cx="3674841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MyParent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A59E2-EAB1-4572-9908-D02F161FD2A9}"/>
              </a:ext>
            </a:extLst>
          </p:cNvPr>
          <p:cNvSpPr/>
          <p:nvPr/>
        </p:nvSpPr>
        <p:spPr>
          <a:xfrm>
            <a:off x="1698648" y="2349690"/>
            <a:ext cx="3674840" cy="14393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MyParent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   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this.property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=10;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MyParent.prototype.method1=function() {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      alert(this.property1);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2DD644-B16E-4170-BA53-5E3A15F38B31}"/>
              </a:ext>
            </a:extLst>
          </p:cNvPr>
          <p:cNvSpPr/>
          <p:nvPr/>
        </p:nvSpPr>
        <p:spPr>
          <a:xfrm>
            <a:off x="1701079" y="4437112"/>
            <a:ext cx="3674841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MyChild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클래스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E639-6991-4984-A37B-7830A6F43FDF}"/>
              </a:ext>
            </a:extLst>
          </p:cNvPr>
          <p:cNvSpPr/>
          <p:nvPr/>
        </p:nvSpPr>
        <p:spPr>
          <a:xfrm>
            <a:off x="1701080" y="4869970"/>
            <a:ext cx="3674840" cy="14393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MyChild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//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MyParent</a:t>
            </a:r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클래스를 상속받는 문법</a:t>
            </a:r>
            <a:endParaRPr lang="en-US" altLang="ko-KR" sz="14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MyChild.prototype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= new </a:t>
            </a:r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MyParent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13C8A36-306A-48F3-A0E8-CF24DDC9483F}"/>
              </a:ext>
            </a:extLst>
          </p:cNvPr>
          <p:cNvSpPr/>
          <p:nvPr/>
        </p:nvSpPr>
        <p:spPr>
          <a:xfrm>
            <a:off x="3392052" y="3789041"/>
            <a:ext cx="288029" cy="22881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48470C-8D5B-4C70-A1ED-C0FE2C0DDD77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536066" y="4017860"/>
            <a:ext cx="1" cy="4192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1FDD4B-CA1A-49F3-BE32-EE026D7C917D}"/>
              </a:ext>
            </a:extLst>
          </p:cNvPr>
          <p:cNvSpPr txBox="1"/>
          <p:nvPr/>
        </p:nvSpPr>
        <p:spPr>
          <a:xfrm>
            <a:off x="5879976" y="5066600"/>
            <a:ext cx="3292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MyChild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에는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method1()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 없지만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MyParent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를 상속받았기 때문에 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코드 복사 전혀 없이 재사용할 수 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바로 이런 기능이 상속이다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384F52-7069-41E6-8B39-0BB1F7BABD83}"/>
              </a:ext>
            </a:extLst>
          </p:cNvPr>
          <p:cNvCxnSpPr>
            <a:cxnSpLocks/>
          </p:cNvCxnSpPr>
          <p:nvPr/>
        </p:nvCxnSpPr>
        <p:spPr>
          <a:xfrm flipV="1">
            <a:off x="7392144" y="4323240"/>
            <a:ext cx="0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E377CB-09CE-4EB4-939D-D79435A2D057}"/>
              </a:ext>
            </a:extLst>
          </p:cNvPr>
          <p:cNvCxnSpPr>
            <a:cxnSpLocks/>
          </p:cNvCxnSpPr>
          <p:nvPr/>
        </p:nvCxnSpPr>
        <p:spPr>
          <a:xfrm flipH="1" flipV="1">
            <a:off x="3935761" y="3284984"/>
            <a:ext cx="1993030" cy="732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3ED394-E12D-4639-A233-E35E184316D9}"/>
              </a:ext>
            </a:extLst>
          </p:cNvPr>
          <p:cNvSpPr txBox="1"/>
          <p:nvPr/>
        </p:nvSpPr>
        <p:spPr>
          <a:xfrm>
            <a:off x="4927226" y="34290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호출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32DC8F-A12F-4574-8669-D0771EDE191B}"/>
              </a:ext>
            </a:extLst>
          </p:cNvPr>
          <p:cNvSpPr txBox="1"/>
          <p:nvPr/>
        </p:nvSpPr>
        <p:spPr>
          <a:xfrm>
            <a:off x="1703512" y="6309320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ko-KR" altLang="en-US" sz="1400" dirty="0">
                <a:latin typeface="+mj-ea"/>
                <a:ea typeface="+mj-ea"/>
              </a:rPr>
              <a:t>에는 </a:t>
            </a:r>
            <a:r>
              <a:rPr lang="en-US" altLang="ko-KR" sz="1400" dirty="0">
                <a:latin typeface="+mj-ea"/>
                <a:ea typeface="+mj-ea"/>
              </a:rPr>
              <a:t>method1()</a:t>
            </a:r>
            <a:r>
              <a:rPr lang="ko-KR" altLang="en-US" sz="1400" dirty="0">
                <a:latin typeface="+mj-ea"/>
                <a:ea typeface="+mj-ea"/>
              </a:rPr>
              <a:t>이 존재하지 않는다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75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상속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상속의 사용 예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① 정수기와 얼음 정수기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33404-D06C-41CD-B64E-4BF259D411D7}"/>
              </a:ext>
            </a:extLst>
          </p:cNvPr>
          <p:cNvSpPr/>
          <p:nvPr/>
        </p:nvSpPr>
        <p:spPr>
          <a:xfrm>
            <a:off x="3057934" y="2074720"/>
            <a:ext cx="1981434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일반 정수기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A59E2-EAB1-4572-9908-D02F161FD2A9}"/>
              </a:ext>
            </a:extLst>
          </p:cNvPr>
          <p:cNvSpPr/>
          <p:nvPr/>
        </p:nvSpPr>
        <p:spPr>
          <a:xfrm>
            <a:off x="3057934" y="2507579"/>
            <a:ext cx="1981433" cy="307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2DD644-B16E-4170-BA53-5E3A15F38B31}"/>
              </a:ext>
            </a:extLst>
          </p:cNvPr>
          <p:cNvSpPr/>
          <p:nvPr/>
        </p:nvSpPr>
        <p:spPr>
          <a:xfrm>
            <a:off x="3060366" y="4595000"/>
            <a:ext cx="197899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얼음 정수기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E639-6991-4984-A37B-7830A6F43FDF}"/>
              </a:ext>
            </a:extLst>
          </p:cNvPr>
          <p:cNvSpPr/>
          <p:nvPr/>
        </p:nvSpPr>
        <p:spPr>
          <a:xfrm>
            <a:off x="3060366" y="5027859"/>
            <a:ext cx="1978997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13C8A36-306A-48F3-A0E8-CF24DDC9483F}"/>
              </a:ext>
            </a:extLst>
          </p:cNvPr>
          <p:cNvSpPr/>
          <p:nvPr/>
        </p:nvSpPr>
        <p:spPr>
          <a:xfrm>
            <a:off x="3998905" y="3627080"/>
            <a:ext cx="288029" cy="22881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48470C-8D5B-4C70-A1ED-C0FE2C0DDD7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42920" y="3855899"/>
            <a:ext cx="0" cy="7391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1FDD4B-CA1A-49F3-BE32-EE026D7C917D}"/>
              </a:ext>
            </a:extLst>
          </p:cNvPr>
          <p:cNvSpPr txBox="1"/>
          <p:nvPr/>
        </p:nvSpPr>
        <p:spPr>
          <a:xfrm>
            <a:off x="1786187" y="226969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부모 클래스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32DC8F-A12F-4574-8669-D0771EDE191B}"/>
              </a:ext>
            </a:extLst>
          </p:cNvPr>
          <p:cNvSpPr txBox="1"/>
          <p:nvPr/>
        </p:nvSpPr>
        <p:spPr>
          <a:xfrm>
            <a:off x="6074068" y="2454448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상속을 이용하면 코드를 복사하거나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수정할 필요없이 얼음 정수기에서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일반 정수기의 기능을 재사용할 수가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2CB202-9E8B-4526-B216-49350B2FE285}"/>
              </a:ext>
            </a:extLst>
          </p:cNvPr>
          <p:cNvSpPr/>
          <p:nvPr/>
        </p:nvSpPr>
        <p:spPr>
          <a:xfrm>
            <a:off x="3057934" y="2797964"/>
            <a:ext cx="1981433" cy="788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차가운 물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따뜻한 물</a:t>
            </a:r>
            <a:r>
              <a:rPr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B8DA34-CEC9-4BBB-917C-456844FD5E36}"/>
              </a:ext>
            </a:extLst>
          </p:cNvPr>
          <p:cNvSpPr/>
          <p:nvPr/>
        </p:nvSpPr>
        <p:spPr>
          <a:xfrm>
            <a:off x="3060366" y="5417232"/>
            <a:ext cx="1978997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얼음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23D0E-7366-4924-A653-9A1774FE72A7}"/>
              </a:ext>
            </a:extLst>
          </p:cNvPr>
          <p:cNvSpPr txBox="1"/>
          <p:nvPr/>
        </p:nvSpPr>
        <p:spPr>
          <a:xfrm>
            <a:off x="1786187" y="484116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자식 클래스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08A74-84D9-49FA-A656-E4B64F791259}"/>
              </a:ext>
            </a:extLst>
          </p:cNvPr>
          <p:cNvSpPr txBox="1"/>
          <p:nvPr/>
        </p:nvSpPr>
        <p:spPr>
          <a:xfrm>
            <a:off x="4422017" y="3718058"/>
            <a:ext cx="1745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기호는 상속을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표현하는 </a:t>
            </a:r>
            <a:r>
              <a:rPr lang="en-US" altLang="ko-KR" sz="1400" dirty="0">
                <a:latin typeface="+mj-ea"/>
                <a:ea typeface="+mj-ea"/>
              </a:rPr>
              <a:t>UML</a:t>
            </a:r>
            <a:r>
              <a:rPr lang="ko-KR" altLang="en-US" sz="1400" dirty="0">
                <a:latin typeface="+mj-ea"/>
                <a:ea typeface="+mj-ea"/>
              </a:rPr>
              <a:t>표기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5255F-2BB2-4597-B02D-C4DBACDF01A7}"/>
              </a:ext>
            </a:extLst>
          </p:cNvPr>
          <p:cNvSpPr txBox="1"/>
          <p:nvPr/>
        </p:nvSpPr>
        <p:spPr>
          <a:xfrm>
            <a:off x="6074068" y="4587892"/>
            <a:ext cx="3453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얼음 정수기에서 사용할 수 있는 기능은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</a:p>
          <a:p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차가운 물</a:t>
            </a:r>
            <a:r>
              <a:rPr lang="en-US" altLang="ko-KR" sz="1400" dirty="0">
                <a:latin typeface="+mj-ea"/>
                <a:ea typeface="+mj-ea"/>
              </a:rPr>
              <a:t>() : </a:t>
            </a:r>
            <a:r>
              <a:rPr lang="ko-KR" altLang="en-US" sz="1400" dirty="0">
                <a:latin typeface="+mj-ea"/>
                <a:ea typeface="+mj-ea"/>
              </a:rPr>
              <a:t>상속받은 기능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따뜻한 물</a:t>
            </a:r>
            <a:r>
              <a:rPr lang="en-US" altLang="ko-KR" sz="1400" dirty="0">
                <a:latin typeface="+mj-ea"/>
                <a:ea typeface="+mj-ea"/>
              </a:rPr>
              <a:t>() : </a:t>
            </a:r>
            <a:r>
              <a:rPr lang="ko-KR" altLang="en-US" sz="1400" dirty="0">
                <a:latin typeface="+mj-ea"/>
                <a:ea typeface="+mj-ea"/>
              </a:rPr>
              <a:t>상속받은 기능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얼음</a:t>
            </a:r>
            <a:r>
              <a:rPr lang="en-US" altLang="ko-KR" sz="1400" dirty="0">
                <a:latin typeface="+mj-ea"/>
                <a:ea typeface="+mj-ea"/>
              </a:rPr>
              <a:t>() : </a:t>
            </a:r>
            <a:r>
              <a:rPr lang="ko-KR" altLang="en-US" sz="1400" dirty="0">
                <a:latin typeface="+mj-ea"/>
                <a:ea typeface="+mj-ea"/>
              </a:rPr>
              <a:t>자식 클래스에서 추가한 기능</a:t>
            </a:r>
          </a:p>
        </p:txBody>
      </p:sp>
    </p:spTree>
    <p:extLst>
      <p:ext uri="{BB962C8B-B14F-4D97-AF65-F5344CB8AC3E}">
        <p14:creationId xmlns:p14="http://schemas.microsoft.com/office/powerpoint/2010/main" val="263358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클래스 상속 소개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상속의 사용 예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② 일반 계산기와 공학 계산기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latin typeface="+mj-ea"/>
                <a:ea typeface="+mj-ea"/>
              </a:rPr>
              <a:t>공학 계산기를 만들 때에도 일반 계산기를 상속받아 만들면 일반 계산기 기능을 만들 필요 없이 재사용을 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③ 탭메뉴와 </a:t>
            </a:r>
            <a:r>
              <a:rPr kumimoji="1" lang="ko-KR" altLang="en-US" sz="1500" dirty="0" err="1">
                <a:latin typeface="+mj-ea"/>
                <a:ea typeface="+mj-ea"/>
              </a:rPr>
              <a:t>탭패널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latin typeface="+mj-ea"/>
                <a:ea typeface="+mj-ea"/>
              </a:rPr>
              <a:t>탭패널을 만들 때에도 이미 만들어 놓은 탭메뉴를 상속한 후 패널처리 기능만 추가해서 만들면 아주 쉽게 탭패널을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</a:t>
            </a:r>
            <a:r>
              <a:rPr kumimoji="1" lang="ko-KR" altLang="en-US" sz="1500" dirty="0">
                <a:latin typeface="+mj-ea"/>
                <a:ea typeface="+mj-ea"/>
              </a:rPr>
              <a:t>만들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2DD644-B16E-4170-BA53-5E3A15F38B31}"/>
              </a:ext>
            </a:extLst>
          </p:cNvPr>
          <p:cNvSpPr/>
          <p:nvPr/>
        </p:nvSpPr>
        <p:spPr>
          <a:xfrm>
            <a:off x="7032121" y="5597723"/>
            <a:ext cx="2408829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TabPanel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E639-6991-4984-A37B-7830A6F43FDF}"/>
              </a:ext>
            </a:extLst>
          </p:cNvPr>
          <p:cNvSpPr/>
          <p:nvPr/>
        </p:nvSpPr>
        <p:spPr>
          <a:xfrm>
            <a:off x="7032122" y="6030582"/>
            <a:ext cx="2408828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+$panels;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13C8A36-306A-48F3-A0E8-CF24DDC9483F}"/>
              </a:ext>
            </a:extLst>
          </p:cNvPr>
          <p:cNvSpPr/>
          <p:nvPr/>
        </p:nvSpPr>
        <p:spPr>
          <a:xfrm>
            <a:off x="8784016" y="4400397"/>
            <a:ext cx="288029" cy="22881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48470C-8D5B-4C70-A1ED-C0FE2C0DDD77}"/>
              </a:ext>
            </a:extLst>
          </p:cNvPr>
          <p:cNvCxnSpPr>
            <a:cxnSpLocks/>
          </p:cNvCxnSpPr>
          <p:nvPr/>
        </p:nvCxnSpPr>
        <p:spPr>
          <a:xfrm flipH="1">
            <a:off x="8236527" y="5242918"/>
            <a:ext cx="8" cy="3245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B8DA34-CEC9-4BBB-917C-456844FD5E36}"/>
              </a:ext>
            </a:extLst>
          </p:cNvPr>
          <p:cNvSpPr/>
          <p:nvPr/>
        </p:nvSpPr>
        <p:spPr>
          <a:xfrm>
            <a:off x="7032122" y="6419955"/>
            <a:ext cx="2408828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TabPanel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(selector)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showPanelAt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(index)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08A74-84D9-49FA-A656-E4B64F791259}"/>
              </a:ext>
            </a:extLst>
          </p:cNvPr>
          <p:cNvSpPr txBox="1"/>
          <p:nvPr/>
        </p:nvSpPr>
        <p:spPr>
          <a:xfrm>
            <a:off x="9512977" y="5009214"/>
            <a:ext cx="2519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TabPanel</a:t>
            </a:r>
            <a:r>
              <a:rPr lang="ko-KR" altLang="en-US" sz="1400" dirty="0">
                <a:latin typeface="+mj-ea"/>
                <a:ea typeface="+mj-ea"/>
              </a:rPr>
              <a:t>에서 사용할 수 있는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기능은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TabMenu</a:t>
            </a:r>
            <a:r>
              <a:rPr lang="en-US" altLang="ko-KR" sz="1400" dirty="0">
                <a:latin typeface="+mj-ea"/>
                <a:ea typeface="+mj-ea"/>
              </a:rPr>
              <a:t> + </a:t>
            </a:r>
            <a:r>
              <a:rPr lang="en-US" altLang="ko-KR" sz="1400" dirty="0" err="1">
                <a:latin typeface="+mj-ea"/>
                <a:ea typeface="+mj-ea"/>
              </a:rPr>
              <a:t>TabPanel</a:t>
            </a:r>
            <a:r>
              <a:rPr lang="ko-KR" altLang="en-US" sz="1400" dirty="0">
                <a:latin typeface="+mj-ea"/>
                <a:ea typeface="+mj-ea"/>
              </a:rPr>
              <a:t>의 기능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모두 사용할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1.setMenuItemAt()</a:t>
            </a:r>
          </a:p>
          <a:p>
            <a:r>
              <a:rPr lang="en-US" altLang="ko-KR" sz="1400" dirty="0">
                <a:latin typeface="+mj-ea"/>
                <a:ea typeface="+mj-ea"/>
              </a:rPr>
              <a:t>2.setMenuItem()</a:t>
            </a:r>
          </a:p>
          <a:p>
            <a:r>
              <a:rPr lang="en-US" altLang="ko-KR" sz="1400" dirty="0">
                <a:latin typeface="+mj-ea"/>
                <a:ea typeface="+mj-ea"/>
              </a:rPr>
              <a:t>3.getSelectIndex()</a:t>
            </a:r>
          </a:p>
          <a:p>
            <a:r>
              <a:rPr lang="en-US" altLang="ko-KR" sz="1400" dirty="0">
                <a:latin typeface="+mj-ea"/>
                <a:ea typeface="+mj-ea"/>
              </a:rPr>
              <a:t>4.showPanelAt()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3ECCF2-D315-4DC7-97FD-9482A76C5179}"/>
              </a:ext>
            </a:extLst>
          </p:cNvPr>
          <p:cNvSpPr/>
          <p:nvPr/>
        </p:nvSpPr>
        <p:spPr>
          <a:xfrm>
            <a:off x="1703512" y="364502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C3DFB-39F8-4FE9-809F-60BEFABBAD2C}"/>
              </a:ext>
            </a:extLst>
          </p:cNvPr>
          <p:cNvSpPr/>
          <p:nvPr/>
        </p:nvSpPr>
        <p:spPr>
          <a:xfrm>
            <a:off x="2063552" y="364502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C7A39C-5297-46F4-85BA-B3E444BB954C}"/>
              </a:ext>
            </a:extLst>
          </p:cNvPr>
          <p:cNvSpPr/>
          <p:nvPr/>
        </p:nvSpPr>
        <p:spPr>
          <a:xfrm>
            <a:off x="2423592" y="364502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7AB133-A04F-47CB-B3AC-C5B8C1491FF6}"/>
              </a:ext>
            </a:extLst>
          </p:cNvPr>
          <p:cNvSpPr/>
          <p:nvPr/>
        </p:nvSpPr>
        <p:spPr>
          <a:xfrm>
            <a:off x="2783632" y="364502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096F7B-512C-4998-ADEB-817CC9168C0E}"/>
              </a:ext>
            </a:extLst>
          </p:cNvPr>
          <p:cNvSpPr txBox="1"/>
          <p:nvPr/>
        </p:nvSpPr>
        <p:spPr>
          <a:xfrm>
            <a:off x="1127448" y="3294897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기존에 이미 만들어 놓은 </a:t>
            </a:r>
            <a:r>
              <a:rPr lang="ko-KR" altLang="en-US" sz="1400" dirty="0" err="1">
                <a:latin typeface="+mj-ea"/>
                <a:ea typeface="+mj-ea"/>
              </a:rPr>
              <a:t>탭메뉴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클래스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D1C66-B175-421A-B284-13B9C42E2606}"/>
              </a:ext>
            </a:extLst>
          </p:cNvPr>
          <p:cNvSpPr txBox="1"/>
          <p:nvPr/>
        </p:nvSpPr>
        <p:spPr>
          <a:xfrm>
            <a:off x="2253098" y="4041824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+  (</a:t>
            </a:r>
            <a:r>
              <a:rPr lang="ko-KR" altLang="en-US" sz="1400" b="1" dirty="0">
                <a:latin typeface="+mj-ea"/>
                <a:ea typeface="+mj-ea"/>
              </a:rPr>
              <a:t>상속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04D869-588E-433E-B314-EBADCB5B9D0D}"/>
              </a:ext>
            </a:extLst>
          </p:cNvPr>
          <p:cNvSpPr/>
          <p:nvPr/>
        </p:nvSpPr>
        <p:spPr>
          <a:xfrm>
            <a:off x="1703512" y="4665625"/>
            <a:ext cx="1398905" cy="923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893F43-8AC1-44D3-889C-4A5C318D31DE}"/>
              </a:ext>
            </a:extLst>
          </p:cNvPr>
          <p:cNvSpPr/>
          <p:nvPr/>
        </p:nvSpPr>
        <p:spPr>
          <a:xfrm>
            <a:off x="1775520" y="4821840"/>
            <a:ext cx="620855" cy="620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F85D20-D7CC-4908-87C4-1522893BD0FC}"/>
              </a:ext>
            </a:extLst>
          </p:cNvPr>
          <p:cNvCxnSpPr/>
          <p:nvPr/>
        </p:nvCxnSpPr>
        <p:spPr>
          <a:xfrm>
            <a:off x="2492196" y="4882675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C07FEA-78AC-49AB-81FA-9504BFB35603}"/>
              </a:ext>
            </a:extLst>
          </p:cNvPr>
          <p:cNvCxnSpPr/>
          <p:nvPr/>
        </p:nvCxnSpPr>
        <p:spPr>
          <a:xfrm>
            <a:off x="2492196" y="5020516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ECA745-15AC-4B05-840E-93ACEA298F19}"/>
              </a:ext>
            </a:extLst>
          </p:cNvPr>
          <p:cNvCxnSpPr/>
          <p:nvPr/>
        </p:nvCxnSpPr>
        <p:spPr>
          <a:xfrm>
            <a:off x="2492196" y="5169681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2A72106-6C9C-4760-BC0D-64679EF1A667}"/>
              </a:ext>
            </a:extLst>
          </p:cNvPr>
          <p:cNvCxnSpPr/>
          <p:nvPr/>
        </p:nvCxnSpPr>
        <p:spPr>
          <a:xfrm>
            <a:off x="2492196" y="5313697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BAE690B-7062-4743-A5C4-DA359B0222A9}"/>
              </a:ext>
            </a:extLst>
          </p:cNvPr>
          <p:cNvCxnSpPr/>
          <p:nvPr/>
        </p:nvCxnSpPr>
        <p:spPr>
          <a:xfrm>
            <a:off x="2492196" y="5393171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3525D4-D7EA-4513-B740-8E036F639394}"/>
              </a:ext>
            </a:extLst>
          </p:cNvPr>
          <p:cNvSpPr txBox="1"/>
          <p:nvPr/>
        </p:nvSpPr>
        <p:spPr>
          <a:xfrm>
            <a:off x="1415480" y="4320438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신규로 추가할 </a:t>
            </a:r>
            <a:r>
              <a:rPr lang="ko-KR" altLang="en-US" sz="1400" dirty="0" err="1">
                <a:latin typeface="+mj-ea"/>
                <a:ea typeface="+mj-ea"/>
              </a:rPr>
              <a:t>탭패널</a:t>
            </a:r>
            <a:r>
              <a:rPr lang="ko-KR" altLang="en-US" sz="1400" dirty="0">
                <a:latin typeface="+mj-ea"/>
                <a:ea typeface="+mj-ea"/>
              </a:rPr>
              <a:t> 내용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B6D5A6-C7C9-4FAD-B81A-6F3FD0AD09E4}"/>
              </a:ext>
            </a:extLst>
          </p:cNvPr>
          <p:cNvSpPr/>
          <p:nvPr/>
        </p:nvSpPr>
        <p:spPr>
          <a:xfrm>
            <a:off x="4583832" y="4043128"/>
            <a:ext cx="1398905" cy="923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808451-B125-41FF-8E9A-2D69624EBB7F}"/>
              </a:ext>
            </a:extLst>
          </p:cNvPr>
          <p:cNvSpPr/>
          <p:nvPr/>
        </p:nvSpPr>
        <p:spPr>
          <a:xfrm>
            <a:off x="4655840" y="4199343"/>
            <a:ext cx="620855" cy="620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D72D7-0426-4C79-A470-2FC9432DD415}"/>
              </a:ext>
            </a:extLst>
          </p:cNvPr>
          <p:cNvCxnSpPr/>
          <p:nvPr/>
        </p:nvCxnSpPr>
        <p:spPr>
          <a:xfrm>
            <a:off x="5372516" y="4260178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8D32E1-DDA8-4E53-A5B7-00E1C16039C5}"/>
              </a:ext>
            </a:extLst>
          </p:cNvPr>
          <p:cNvCxnSpPr/>
          <p:nvPr/>
        </p:nvCxnSpPr>
        <p:spPr>
          <a:xfrm>
            <a:off x="5372516" y="4398019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9B821A-6AAC-45C2-9DCD-98058D64F13D}"/>
              </a:ext>
            </a:extLst>
          </p:cNvPr>
          <p:cNvCxnSpPr/>
          <p:nvPr/>
        </p:nvCxnSpPr>
        <p:spPr>
          <a:xfrm>
            <a:off x="5372516" y="4547184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192528-3FB6-44E5-96D3-A0991A9425AC}"/>
              </a:ext>
            </a:extLst>
          </p:cNvPr>
          <p:cNvCxnSpPr/>
          <p:nvPr/>
        </p:nvCxnSpPr>
        <p:spPr>
          <a:xfrm>
            <a:off x="5372516" y="4691200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9606426-A2B2-438E-BD0A-E0D757945EAE}"/>
              </a:ext>
            </a:extLst>
          </p:cNvPr>
          <p:cNvCxnSpPr/>
          <p:nvPr/>
        </p:nvCxnSpPr>
        <p:spPr>
          <a:xfrm>
            <a:off x="5372516" y="4770674"/>
            <a:ext cx="3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A3E822-62D9-47C2-8152-2B83C439E1BD}"/>
              </a:ext>
            </a:extLst>
          </p:cNvPr>
          <p:cNvSpPr/>
          <p:nvPr/>
        </p:nvSpPr>
        <p:spPr>
          <a:xfrm>
            <a:off x="4601405" y="371536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5E8D5A-420E-48FF-8785-758DC8725323}"/>
              </a:ext>
            </a:extLst>
          </p:cNvPr>
          <p:cNvSpPr/>
          <p:nvPr/>
        </p:nvSpPr>
        <p:spPr>
          <a:xfrm>
            <a:off x="4961445" y="371536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628FAD-00CF-4C73-A026-8F86DE9913A8}"/>
              </a:ext>
            </a:extLst>
          </p:cNvPr>
          <p:cNvSpPr/>
          <p:nvPr/>
        </p:nvSpPr>
        <p:spPr>
          <a:xfrm>
            <a:off x="5321485" y="371536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61C39D-8E5E-4A2D-85A2-A179785D49E1}"/>
              </a:ext>
            </a:extLst>
          </p:cNvPr>
          <p:cNvSpPr/>
          <p:nvPr/>
        </p:nvSpPr>
        <p:spPr>
          <a:xfrm>
            <a:off x="5681525" y="371536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CAE078-155C-498B-BF91-1DA8A8CCA239}"/>
              </a:ext>
            </a:extLst>
          </p:cNvPr>
          <p:cNvCxnSpPr>
            <a:cxnSpLocks/>
          </p:cNvCxnSpPr>
          <p:nvPr/>
        </p:nvCxnSpPr>
        <p:spPr>
          <a:xfrm>
            <a:off x="3179955" y="4199343"/>
            <a:ext cx="13638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724716-E560-4B13-BFC6-17FE9C65632D}"/>
              </a:ext>
            </a:extLst>
          </p:cNvPr>
          <p:cNvSpPr txBox="1"/>
          <p:nvPr/>
        </p:nvSpPr>
        <p:spPr>
          <a:xfrm>
            <a:off x="3935760" y="5013176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상속을 활용하면 기존에 이미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만들어 놓은 탭메뉴를 상속받은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후 </a:t>
            </a:r>
            <a:r>
              <a:rPr lang="ko-KR" altLang="en-US" sz="1400" dirty="0" err="1">
                <a:latin typeface="+mj-ea"/>
                <a:ea typeface="+mj-ea"/>
              </a:rPr>
              <a:t>탭패널</a:t>
            </a:r>
            <a:r>
              <a:rPr lang="ko-KR" altLang="en-US" sz="1400" dirty="0">
                <a:latin typeface="+mj-ea"/>
                <a:ea typeface="+mj-ea"/>
              </a:rPr>
              <a:t> 활성화 기능만 신규로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추가해주면 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6466F-1E5E-4A37-B9E5-75ACAF0D6234}"/>
              </a:ext>
            </a:extLst>
          </p:cNvPr>
          <p:cNvSpPr txBox="1"/>
          <p:nvPr/>
        </p:nvSpPr>
        <p:spPr>
          <a:xfrm>
            <a:off x="7654826" y="299695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UML</a:t>
            </a:r>
            <a:r>
              <a:rPr lang="ko-KR" altLang="en-US" sz="1400" b="1" dirty="0">
                <a:latin typeface="+mj-ea"/>
                <a:ea typeface="+mj-ea"/>
              </a:rPr>
              <a:t>표현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917CF0-278B-4055-8A81-4243270008D5}"/>
              </a:ext>
            </a:extLst>
          </p:cNvPr>
          <p:cNvSpPr/>
          <p:nvPr/>
        </p:nvSpPr>
        <p:spPr>
          <a:xfrm>
            <a:off x="7032104" y="3269690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TabMenu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40C931-E37F-4AD8-B2A0-4B0D7E34A2F8}"/>
              </a:ext>
            </a:extLst>
          </p:cNvPr>
          <p:cNvSpPr/>
          <p:nvPr/>
        </p:nvSpPr>
        <p:spPr>
          <a:xfrm>
            <a:off x="7032104" y="3702549"/>
            <a:ext cx="2408847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selectIndex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 $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menuItems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B2A333-0D02-4571-8EC7-D7DD7204159B}"/>
              </a:ext>
            </a:extLst>
          </p:cNvPr>
          <p:cNvSpPr/>
          <p:nvPr/>
        </p:nvSpPr>
        <p:spPr>
          <a:xfrm>
            <a:off x="7032104" y="4091921"/>
            <a:ext cx="2408847" cy="901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TabMenu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(selector)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setMenuItemAt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(index)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setMenuItem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($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menuItem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getSelectIndex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BD53DC-87FF-4661-9D23-9E844816ED6B}"/>
              </a:ext>
            </a:extLst>
          </p:cNvPr>
          <p:cNvSpPr/>
          <p:nvPr/>
        </p:nvSpPr>
        <p:spPr>
          <a:xfrm>
            <a:off x="8090846" y="5025722"/>
            <a:ext cx="251170" cy="21652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152E2-DE6F-48F3-939F-9A198E70F3B3}"/>
              </a:ext>
            </a:extLst>
          </p:cNvPr>
          <p:cNvSpPr txBox="1"/>
          <p:nvPr/>
        </p:nvSpPr>
        <p:spPr>
          <a:xfrm>
            <a:off x="7568761" y="51374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B77B215-BE68-4A03-9078-8F4A3855D42A}"/>
              </a:ext>
            </a:extLst>
          </p:cNvPr>
          <p:cNvCxnSpPr/>
          <p:nvPr/>
        </p:nvCxnSpPr>
        <p:spPr>
          <a:xfrm>
            <a:off x="6704467" y="3269690"/>
            <a:ext cx="0" cy="358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6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10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코드 재사용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먼저 상속을 하는 가장 큰 이유는 코드를 재사용하기 위함이다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예를 들어 아래 그림에서 자식클래스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en-US" altLang="ko-KR" sz="1500" dirty="0" err="1">
                <a:latin typeface="+mj-ea"/>
                <a:ea typeface="+mj-ea"/>
              </a:rPr>
              <a:t>MyChild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가 </a:t>
            </a:r>
            <a:r>
              <a:rPr kumimoji="1" lang="ko-KR" altLang="en-US" sz="1500" dirty="0" err="1">
                <a:latin typeface="+mj-ea"/>
                <a:ea typeface="+mj-ea"/>
              </a:rPr>
              <a:t>부모클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 err="1">
                <a:latin typeface="+mj-ea"/>
                <a:ea typeface="+mj-ea"/>
              </a:rPr>
              <a:t>래스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en-US" altLang="ko-KR" sz="1500" dirty="0" err="1">
                <a:latin typeface="+mj-ea"/>
                <a:ea typeface="+mj-ea"/>
              </a:rPr>
              <a:t>MyParent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를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상속했다고 보자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2DD644-B16E-4170-BA53-5E3A15F38B31}"/>
              </a:ext>
            </a:extLst>
          </p:cNvPr>
          <p:cNvSpPr/>
          <p:nvPr/>
        </p:nvSpPr>
        <p:spPr>
          <a:xfrm>
            <a:off x="2368049" y="4748921"/>
            <a:ext cx="2408829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MyChild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E639-6991-4984-A37B-7830A6F43FDF}"/>
              </a:ext>
            </a:extLst>
          </p:cNvPr>
          <p:cNvSpPr/>
          <p:nvPr/>
        </p:nvSpPr>
        <p:spPr>
          <a:xfrm>
            <a:off x="2368050" y="5181780"/>
            <a:ext cx="2408828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13C8A36-306A-48F3-A0E8-CF24DDC9483F}"/>
              </a:ext>
            </a:extLst>
          </p:cNvPr>
          <p:cNvSpPr/>
          <p:nvPr/>
        </p:nvSpPr>
        <p:spPr>
          <a:xfrm>
            <a:off x="4119944" y="3551595"/>
            <a:ext cx="288029" cy="22881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48470C-8D5B-4C70-A1ED-C0FE2C0DDD77}"/>
              </a:ext>
            </a:extLst>
          </p:cNvPr>
          <p:cNvCxnSpPr>
            <a:cxnSpLocks/>
          </p:cNvCxnSpPr>
          <p:nvPr/>
        </p:nvCxnSpPr>
        <p:spPr>
          <a:xfrm flipH="1">
            <a:off x="3552359" y="4394116"/>
            <a:ext cx="8" cy="3245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B8DA34-CEC9-4BBB-917C-456844FD5E36}"/>
              </a:ext>
            </a:extLst>
          </p:cNvPr>
          <p:cNvSpPr/>
          <p:nvPr/>
        </p:nvSpPr>
        <p:spPr>
          <a:xfrm>
            <a:off x="2368050" y="5571152"/>
            <a:ext cx="2408828" cy="594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08A74-84D9-49FA-A656-E4B64F791259}"/>
              </a:ext>
            </a:extLst>
          </p:cNvPr>
          <p:cNvSpPr txBox="1"/>
          <p:nvPr/>
        </p:nvSpPr>
        <p:spPr>
          <a:xfrm>
            <a:off x="5500944" y="3134964"/>
            <a:ext cx="21985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var child1 = new Child();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alert(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child1.property1</a:t>
            </a:r>
            <a:r>
              <a:rPr lang="en-US" altLang="ko-KR" sz="1400" dirty="0">
                <a:latin typeface="+mj-ea"/>
                <a:ea typeface="+mj-ea"/>
              </a:rPr>
              <a:t>);</a:t>
            </a:r>
          </a:p>
          <a:p>
            <a:r>
              <a:rPr lang="en-US" altLang="ko-KR" sz="1400" dirty="0">
                <a:latin typeface="+mj-ea"/>
                <a:ea typeface="+mj-ea"/>
              </a:rPr>
              <a:t>child1.method1();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917CF0-278B-4055-8A81-4243270008D5}"/>
              </a:ext>
            </a:extLst>
          </p:cNvPr>
          <p:cNvSpPr/>
          <p:nvPr/>
        </p:nvSpPr>
        <p:spPr>
          <a:xfrm>
            <a:off x="2368032" y="2420888"/>
            <a:ext cx="2408846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MyParent</a:t>
            </a:r>
            <a:endParaRPr lang="ko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40C931-E37F-4AD8-B2A0-4B0D7E34A2F8}"/>
              </a:ext>
            </a:extLst>
          </p:cNvPr>
          <p:cNvSpPr/>
          <p:nvPr/>
        </p:nvSpPr>
        <p:spPr>
          <a:xfrm>
            <a:off x="2368032" y="2853747"/>
            <a:ext cx="2408847" cy="3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property1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B2A333-0D02-4571-8EC7-D7DD7204159B}"/>
              </a:ext>
            </a:extLst>
          </p:cNvPr>
          <p:cNvSpPr/>
          <p:nvPr/>
        </p:nvSpPr>
        <p:spPr>
          <a:xfrm>
            <a:off x="2368032" y="3243119"/>
            <a:ext cx="2408847" cy="901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method1()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BD53DC-87FF-4661-9D23-9E844816ED6B}"/>
              </a:ext>
            </a:extLst>
          </p:cNvPr>
          <p:cNvSpPr/>
          <p:nvPr/>
        </p:nvSpPr>
        <p:spPr>
          <a:xfrm>
            <a:off x="3426774" y="4176920"/>
            <a:ext cx="251170" cy="21652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152E2-DE6F-48F3-939F-9A198E70F3B3}"/>
              </a:ext>
            </a:extLst>
          </p:cNvPr>
          <p:cNvSpPr txBox="1"/>
          <p:nvPr/>
        </p:nvSpPr>
        <p:spPr>
          <a:xfrm>
            <a:off x="2904689" y="42886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2D729-AFE3-46CF-A0F2-039571126441}"/>
              </a:ext>
            </a:extLst>
          </p:cNvPr>
          <p:cNvSpPr txBox="1"/>
          <p:nvPr/>
        </p:nvSpPr>
        <p:spPr>
          <a:xfrm>
            <a:off x="5500944" y="4207845"/>
            <a:ext cx="3403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ko-KR" altLang="en-US" sz="1400" dirty="0">
                <a:latin typeface="+mj-ea"/>
                <a:ea typeface="+mj-ea"/>
              </a:rPr>
              <a:t>에는 </a:t>
            </a:r>
            <a:r>
              <a:rPr lang="en-US" altLang="ko-KR" sz="1400" dirty="0">
                <a:latin typeface="+mj-ea"/>
                <a:ea typeface="+mj-ea"/>
              </a:rPr>
              <a:t>property1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method1()</a:t>
            </a:r>
            <a:r>
              <a:rPr lang="ko-KR" altLang="en-US" sz="1400" dirty="0">
                <a:latin typeface="+mj-ea"/>
                <a:ea typeface="+mj-ea"/>
              </a:rPr>
              <a:t>이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없어도 상속을 이용하면 부모클래스의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기능을 재사용할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684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중복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코드 제거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 상속은 중복 코드 제거 기능을 가지고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위와 같이 코드를 보면 각각의 클래스를 만들었지만 중복 코드가 있는 것을 확인할 수가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이때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클래스 상속을 활용하면 중복 코드가 없는 깔끔한 코드로 만들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상속을 이용해 중복 코드를 없애는 방법은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간단하다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08A74-84D9-49FA-A656-E4B64F791259}"/>
              </a:ext>
            </a:extLst>
          </p:cNvPr>
          <p:cNvSpPr txBox="1"/>
          <p:nvPr/>
        </p:nvSpPr>
        <p:spPr>
          <a:xfrm>
            <a:off x="1199456" y="2176062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33B60-8EDA-4A3C-A0AB-4ECAD4DDA8DE}"/>
              </a:ext>
            </a:extLst>
          </p:cNvPr>
          <p:cNvSpPr txBox="1"/>
          <p:nvPr/>
        </p:nvSpPr>
        <p:spPr>
          <a:xfrm>
            <a:off x="1199456" y="2996952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MyClassA.prototype.method1=function()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3A98C-34A0-417C-B614-A2CED40F008D}"/>
              </a:ext>
            </a:extLst>
          </p:cNvPr>
          <p:cNvSpPr txBox="1"/>
          <p:nvPr/>
        </p:nvSpPr>
        <p:spPr>
          <a:xfrm>
            <a:off x="1199456" y="3803753"/>
            <a:ext cx="47704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MyClassA.prototype.method2=function()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</a:t>
            </a:r>
            <a:r>
              <a:rPr lang="ko-KR" altLang="en-US" sz="1400" dirty="0">
                <a:latin typeface="+mj-ea"/>
                <a:ea typeface="+mj-ea"/>
              </a:rPr>
              <a:t>이 기능은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에 있는 기능이다</a:t>
            </a:r>
            <a:r>
              <a:rPr lang="en-US" altLang="ko-KR" sz="1400" dirty="0">
                <a:latin typeface="+mj-ea"/>
                <a:ea typeface="+mj-ea"/>
              </a:rPr>
              <a:t>.“);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8D4C3-7EE3-4567-A2ED-35A2F73E890A}"/>
              </a:ext>
            </a:extLst>
          </p:cNvPr>
          <p:cNvSpPr txBox="1"/>
          <p:nvPr/>
        </p:nvSpPr>
        <p:spPr>
          <a:xfrm>
            <a:off x="6312024" y="2176062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8ED71-769B-4D71-AD38-A45F51908F36}"/>
              </a:ext>
            </a:extLst>
          </p:cNvPr>
          <p:cNvSpPr txBox="1"/>
          <p:nvPr/>
        </p:nvSpPr>
        <p:spPr>
          <a:xfrm>
            <a:off x="6312024" y="2996952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56E17-D93A-480F-832B-665550421E14}"/>
              </a:ext>
            </a:extLst>
          </p:cNvPr>
          <p:cNvSpPr txBox="1"/>
          <p:nvPr/>
        </p:nvSpPr>
        <p:spPr>
          <a:xfrm>
            <a:off x="6312024" y="3803753"/>
            <a:ext cx="4656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MyClassB.prototype.method2=function()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</a:t>
            </a:r>
            <a:r>
              <a:rPr lang="ko-KR" altLang="en-US" sz="1400" dirty="0">
                <a:latin typeface="+mj-ea"/>
                <a:ea typeface="+mj-ea"/>
              </a:rPr>
              <a:t>이 기능은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에 있는 기능이다</a:t>
            </a:r>
            <a:r>
              <a:rPr lang="en-US" altLang="ko-KR" sz="1400" dirty="0">
                <a:latin typeface="+mj-ea"/>
                <a:ea typeface="+mj-ea"/>
              </a:rPr>
              <a:t>.“);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262A5-72E7-4102-A097-36CB970A29D0}"/>
              </a:ext>
            </a:extLst>
          </p:cNvPr>
          <p:cNvSpPr txBox="1"/>
          <p:nvPr/>
        </p:nvSpPr>
        <p:spPr>
          <a:xfrm>
            <a:off x="4583832" y="19168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중복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코드 발생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50D481-DED7-4AF8-99BF-A8FEED0F7AF0}"/>
              </a:ext>
            </a:extLst>
          </p:cNvPr>
          <p:cNvCxnSpPr>
            <a:cxnSpLocks/>
            <a:stCxn id="22" idx="3"/>
            <a:endCxn id="26" idx="2"/>
          </p:cNvCxnSpPr>
          <p:nvPr/>
        </p:nvCxnSpPr>
        <p:spPr>
          <a:xfrm flipV="1">
            <a:off x="3253095" y="2224609"/>
            <a:ext cx="2024196" cy="320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FAACD4-4838-4CA2-99BE-DB7116767B9E}"/>
              </a:ext>
            </a:extLst>
          </p:cNvPr>
          <p:cNvCxnSpPr>
            <a:cxnSpLocks/>
            <a:stCxn id="16" idx="0"/>
            <a:endCxn id="26" idx="2"/>
          </p:cNvCxnSpPr>
          <p:nvPr/>
        </p:nvCxnSpPr>
        <p:spPr>
          <a:xfrm flipV="1">
            <a:off x="3402015" y="2224609"/>
            <a:ext cx="1875276" cy="772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B94923-FCC5-4177-A7E4-5910A4630780}"/>
              </a:ext>
            </a:extLst>
          </p:cNvPr>
          <p:cNvCxnSpPr>
            <a:cxnSpLocks/>
            <a:stCxn id="23" idx="1"/>
            <a:endCxn id="26" idx="2"/>
          </p:cNvCxnSpPr>
          <p:nvPr/>
        </p:nvCxnSpPr>
        <p:spPr>
          <a:xfrm flipH="1" flipV="1">
            <a:off x="5277291" y="2224609"/>
            <a:ext cx="1034733" cy="320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B68FDA-5800-464B-A240-35FDB022DDCB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5277291" y="2224609"/>
            <a:ext cx="3237292" cy="772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클래스 상속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57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중복</a:t>
            </a:r>
            <a:r>
              <a:rPr kumimoji="1" lang="en-US" altLang="ko-KR" sz="1600" b="1" dirty="0"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latin typeface="+mj-ea"/>
                <a:ea typeface="+mj-ea"/>
              </a:rPr>
              <a:t>코드 제거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①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중복 코드를 담을 부모 클래스 생성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latin typeface="+mj-ea"/>
                <a:ea typeface="+mj-ea"/>
              </a:rPr>
              <a:t>먼저 아래와 같이 신규 클래스 </a:t>
            </a:r>
            <a:r>
              <a:rPr kumimoji="1" lang="en-US" altLang="ko-KR" sz="1500" dirty="0" err="1">
                <a:latin typeface="+mj-ea"/>
                <a:ea typeface="+mj-ea"/>
              </a:rPr>
              <a:t>MyParent</a:t>
            </a:r>
            <a:r>
              <a:rPr kumimoji="1" lang="ko-KR" altLang="en-US" sz="1500" dirty="0">
                <a:latin typeface="+mj-ea"/>
                <a:ea typeface="+mj-ea"/>
              </a:rPr>
              <a:t>를 만든 후 </a:t>
            </a:r>
            <a:r>
              <a:rPr kumimoji="1" lang="en-US" altLang="ko-KR" sz="1500" dirty="0" err="1">
                <a:latin typeface="+mj-ea"/>
                <a:ea typeface="+mj-ea"/>
              </a:rPr>
              <a:t>MyClassA</a:t>
            </a:r>
            <a:r>
              <a:rPr kumimoji="1" lang="ko-KR" altLang="en-US" sz="1500" dirty="0">
                <a:latin typeface="+mj-ea"/>
                <a:ea typeface="+mj-ea"/>
              </a:rPr>
              <a:t>와 </a:t>
            </a:r>
            <a:r>
              <a:rPr kumimoji="1" lang="en-US" altLang="ko-KR" sz="1500" dirty="0" err="1">
                <a:latin typeface="+mj-ea"/>
                <a:ea typeface="+mj-ea"/>
              </a:rPr>
              <a:t>MyClassB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클래스의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중복 코드를 신규 클래스에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</a:t>
            </a:r>
            <a:r>
              <a:rPr kumimoji="1" lang="ko-KR" altLang="en-US" sz="1500" dirty="0">
                <a:latin typeface="+mj-ea"/>
                <a:ea typeface="+mj-ea"/>
              </a:rPr>
              <a:t>담아준다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08A74-84D9-49FA-A656-E4B64F791259}"/>
              </a:ext>
            </a:extLst>
          </p:cNvPr>
          <p:cNvSpPr txBox="1"/>
          <p:nvPr/>
        </p:nvSpPr>
        <p:spPr>
          <a:xfrm>
            <a:off x="1199456" y="4303005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33B60-8EDA-4A3C-A0AB-4ECAD4DDA8DE}"/>
              </a:ext>
            </a:extLst>
          </p:cNvPr>
          <p:cNvSpPr txBox="1"/>
          <p:nvPr/>
        </p:nvSpPr>
        <p:spPr>
          <a:xfrm>
            <a:off x="1199456" y="5123895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MyClassA.prototype.method1=function()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F3A98C-34A0-417C-B614-A2CED40F008D}"/>
              </a:ext>
            </a:extLst>
          </p:cNvPr>
          <p:cNvSpPr txBox="1"/>
          <p:nvPr/>
        </p:nvSpPr>
        <p:spPr>
          <a:xfrm>
            <a:off x="1199456" y="5930696"/>
            <a:ext cx="47704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MyClassA.prototype.method2=function()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</a:t>
            </a:r>
            <a:r>
              <a:rPr lang="ko-KR" altLang="en-US" sz="1400" dirty="0">
                <a:latin typeface="+mj-ea"/>
                <a:ea typeface="+mj-ea"/>
              </a:rPr>
              <a:t>이 기능은 </a:t>
            </a:r>
            <a:r>
              <a:rPr lang="en-US" altLang="ko-KR" sz="1400" dirty="0" err="1">
                <a:latin typeface="+mj-ea"/>
                <a:ea typeface="+mj-ea"/>
              </a:rPr>
              <a:t>MyClassA</a:t>
            </a:r>
            <a:r>
              <a:rPr lang="ko-KR" altLang="en-US" sz="1400" dirty="0">
                <a:latin typeface="+mj-ea"/>
                <a:ea typeface="+mj-ea"/>
              </a:rPr>
              <a:t>에 있는 기능이다</a:t>
            </a:r>
            <a:r>
              <a:rPr lang="en-US" altLang="ko-KR" sz="1400" dirty="0">
                <a:latin typeface="+mj-ea"/>
                <a:ea typeface="+mj-ea"/>
              </a:rPr>
              <a:t>.“);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8D4C3-7EE3-4567-A2ED-35A2F73E890A}"/>
              </a:ext>
            </a:extLst>
          </p:cNvPr>
          <p:cNvSpPr txBox="1"/>
          <p:nvPr/>
        </p:nvSpPr>
        <p:spPr>
          <a:xfrm>
            <a:off x="6312024" y="4303005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8ED71-769B-4D71-AD38-A45F51908F36}"/>
              </a:ext>
            </a:extLst>
          </p:cNvPr>
          <p:cNvSpPr txBox="1"/>
          <p:nvPr/>
        </p:nvSpPr>
        <p:spPr>
          <a:xfrm>
            <a:off x="6312024" y="5123895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56E17-D93A-480F-832B-665550421E14}"/>
              </a:ext>
            </a:extLst>
          </p:cNvPr>
          <p:cNvSpPr txBox="1"/>
          <p:nvPr/>
        </p:nvSpPr>
        <p:spPr>
          <a:xfrm>
            <a:off x="6312024" y="5930696"/>
            <a:ext cx="4656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MyClassB.prototype.method2=function()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</a:t>
            </a:r>
            <a:r>
              <a:rPr lang="ko-KR" altLang="en-US" sz="1400" dirty="0">
                <a:latin typeface="+mj-ea"/>
                <a:ea typeface="+mj-ea"/>
              </a:rPr>
              <a:t>이 기능은 </a:t>
            </a:r>
            <a:r>
              <a:rPr lang="en-US" altLang="ko-KR" sz="1400" dirty="0" err="1">
                <a:latin typeface="+mj-ea"/>
                <a:ea typeface="+mj-ea"/>
              </a:rPr>
              <a:t>MyClassB</a:t>
            </a:r>
            <a:r>
              <a:rPr lang="ko-KR" altLang="en-US" sz="1400" dirty="0">
                <a:latin typeface="+mj-ea"/>
                <a:ea typeface="+mj-ea"/>
              </a:rPr>
              <a:t>에 있는 기능이다</a:t>
            </a:r>
            <a:r>
              <a:rPr lang="en-US" altLang="ko-KR" sz="1400" dirty="0">
                <a:latin typeface="+mj-ea"/>
                <a:ea typeface="+mj-ea"/>
              </a:rPr>
              <a:t>.“);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50D481-DED7-4AF8-99BF-A8FEED0F7AF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53095" y="4005064"/>
            <a:ext cx="1762785" cy="66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FAACD4-4838-4CA2-99BE-DB7116767B9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402015" y="4005064"/>
            <a:ext cx="1875276" cy="1118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B94923-FCC5-4177-A7E4-5910A4630780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604573" y="4005064"/>
            <a:ext cx="707451" cy="66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B68FDA-5800-464B-A240-35FDB022DDC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969929" y="4005064"/>
            <a:ext cx="2544654" cy="1118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6CE78A-1C62-4E58-BF56-D78D54B8156B}"/>
              </a:ext>
            </a:extLst>
          </p:cNvPr>
          <p:cNvSpPr txBox="1"/>
          <p:nvPr/>
        </p:nvSpPr>
        <p:spPr>
          <a:xfrm>
            <a:off x="3993467" y="2375174"/>
            <a:ext cx="205363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MyParent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this.property1 = 10;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C49BB-7C0F-4242-BFB9-E45480A4BEEB}"/>
              </a:ext>
            </a:extLst>
          </p:cNvPr>
          <p:cNvSpPr txBox="1"/>
          <p:nvPr/>
        </p:nvSpPr>
        <p:spPr>
          <a:xfrm>
            <a:off x="3993467" y="3175968"/>
            <a:ext cx="4405117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MyParent.prototype.method1=function()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colsole.log(“this.property1 = “ + this.property1);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DCB570-357D-44F0-B152-119A57DCE1FC}"/>
              </a:ext>
            </a:extLst>
          </p:cNvPr>
          <p:cNvSpPr/>
          <p:nvPr/>
        </p:nvSpPr>
        <p:spPr>
          <a:xfrm>
            <a:off x="3863752" y="2276872"/>
            <a:ext cx="4650831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C0F04-2165-4813-8576-31781C44D998}"/>
              </a:ext>
            </a:extLst>
          </p:cNvPr>
          <p:cNvSpPr txBox="1"/>
          <p:nvPr/>
        </p:nvSpPr>
        <p:spPr>
          <a:xfrm>
            <a:off x="8506442" y="261774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중복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코드를 부모 클래스에 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담아준다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288041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3918</TotalTime>
  <Words>2175</Words>
  <Application>Microsoft Office PowerPoint</Application>
  <PresentationFormat>와이드스크린</PresentationFormat>
  <Paragraphs>471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클래스 상속 소개</vt:lpstr>
      <vt:lpstr>1. 클래스 상속 소개</vt:lpstr>
      <vt:lpstr>1. 클래스 상속 소개</vt:lpstr>
      <vt:lpstr>1. 클래스 상속 소개</vt:lpstr>
      <vt:lpstr>1. 클래스 상속 소개</vt:lpstr>
      <vt:lpstr>2. 클래스 상속 기능</vt:lpstr>
      <vt:lpstr>2. 클래스 상속 기능</vt:lpstr>
      <vt:lpstr>2. 클래스 상속 기능</vt:lpstr>
      <vt:lpstr>2. 클래스 상속 기능</vt:lpstr>
      <vt:lpstr>2. 클래스 상속 기능</vt:lpstr>
      <vt:lpstr>2. 클래스 상속 기능</vt:lpstr>
      <vt:lpstr>2. 클래스 상속 기능</vt:lpstr>
      <vt:lpstr>2. 클래스 상속 기능</vt:lpstr>
      <vt:lpstr>2. 클래스 상속 기능</vt:lpstr>
      <vt:lpstr>4. 자바스크립트에서 클래스 상속</vt:lpstr>
      <vt:lpstr>4. 자바스크립트에서 클래스 상속</vt:lpstr>
      <vt:lpstr>4. 자바스크립트에서 클래스 상속</vt:lpstr>
      <vt:lpstr>4. 자바스크립트에서 클래스 상속</vt:lpstr>
      <vt:lpstr>4. 자바스크립트에서 클래스 상속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941</cp:revision>
  <dcterms:created xsi:type="dcterms:W3CDTF">2019-09-27T03:30:23Z</dcterms:created>
  <dcterms:modified xsi:type="dcterms:W3CDTF">2020-12-24T01:56:44Z</dcterms:modified>
</cp:coreProperties>
</file>