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405" r:id="rId4"/>
    <p:sldId id="406" r:id="rId5"/>
    <p:sldId id="387" r:id="rId6"/>
    <p:sldId id="407" r:id="rId7"/>
    <p:sldId id="388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23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클래스 상속 중급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자바스크립트에서 메서드 오버로딩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자바스크립트에서 메서드 오버로딩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메서드 오버로딩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(overloading)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은 동일한 이름을 가지 여러 개의 메서드를 만든 후 매개변수 타입과 개수에 맞는 메서드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가 자동으로 호출되는 기능을 말한다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 </a:t>
            </a:r>
            <a:r>
              <a:rPr kumimoji="1" lang="ko-KR" altLang="en-US" sz="1500" dirty="0">
                <a:latin typeface="+mj-ea"/>
                <a:ea typeface="+mj-ea"/>
              </a:rPr>
              <a:t>하지만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아쉽게도 자바스크립트에서는 문법적으로 오버로딩을 지원하지 않는다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대신에 오버로딩을 흉내 낼 수는 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 </a:t>
            </a:r>
            <a:r>
              <a:rPr kumimoji="1" lang="ko-KR" altLang="en-US" sz="1500" dirty="0">
                <a:latin typeface="+mj-ea"/>
                <a:ea typeface="+mj-ea"/>
              </a:rPr>
              <a:t>자바스크립트에서는 매개변수 정보를 담고 있는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arguments</a:t>
            </a:r>
            <a:r>
              <a:rPr kumimoji="1" lang="ko-KR" altLang="en-US" sz="1500" dirty="0">
                <a:latin typeface="+mj-ea"/>
                <a:ea typeface="+mj-ea"/>
              </a:rPr>
              <a:t>를 이용해 오버로딩을 흉내 낸다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 </a:t>
            </a:r>
            <a:r>
              <a:rPr kumimoji="1" lang="ko-KR" altLang="en-US" sz="1500" dirty="0">
                <a:latin typeface="+mj-ea"/>
                <a:ea typeface="+mj-ea"/>
              </a:rPr>
              <a:t>오버로딩은 함수와 메서드에서 동일하게 사용할 수 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D6D67-1F86-4652-95A1-133859C9C57B}"/>
              </a:ext>
            </a:extLst>
          </p:cNvPr>
          <p:cNvSpPr txBox="1"/>
          <p:nvPr/>
        </p:nvSpPr>
        <p:spPr>
          <a:xfrm>
            <a:off x="1415480" y="2263512"/>
            <a:ext cx="619268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 sum(num1, num2)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return num1 + num2;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function sum(num1, num2, num3)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return num1 + num2 + num3;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function sum(num1, num2, num3, num4)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return num1 + num2 + num3 + num4;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sum(10, 20);</a:t>
            </a:r>
          </a:p>
          <a:p>
            <a:r>
              <a:rPr lang="en-US" altLang="ko-KR" sz="1400" dirty="0">
                <a:latin typeface="+mj-ea"/>
                <a:ea typeface="+mj-ea"/>
              </a:rPr>
              <a:t>sum(10, 20, 30);</a:t>
            </a:r>
          </a:p>
          <a:p>
            <a:r>
              <a:rPr lang="en-US" altLang="ko-KR" sz="1400" dirty="0">
                <a:latin typeface="+mj-ea"/>
                <a:ea typeface="+mj-ea"/>
              </a:rPr>
              <a:t>sum(10, 20, 30, 40);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11B7848-F3C2-4A7E-8248-82B007444D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23750" y="3340037"/>
            <a:ext cx="2592288" cy="753989"/>
          </a:xfrm>
          <a:prstGeom prst="bentConnector3">
            <a:avLst>
              <a:gd name="adj1" fmla="val 99228"/>
            </a:avLst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E59749-A2EA-46AC-B361-5B013C899A94}"/>
              </a:ext>
            </a:extLst>
          </p:cNvPr>
          <p:cNvCxnSpPr>
            <a:cxnSpLocks/>
          </p:cNvCxnSpPr>
          <p:nvPr/>
        </p:nvCxnSpPr>
        <p:spPr>
          <a:xfrm>
            <a:off x="693305" y="2420887"/>
            <a:ext cx="756084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47DBA0E-591A-4801-BB11-68F5D31360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649" y="3795717"/>
            <a:ext cx="1885567" cy="864098"/>
          </a:xfrm>
          <a:prstGeom prst="bentConnector3">
            <a:avLst>
              <a:gd name="adj1" fmla="val 102758"/>
            </a:avLst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3D7038F-5D8F-4F2C-964E-4F2D7C60B0AE}"/>
              </a:ext>
            </a:extLst>
          </p:cNvPr>
          <p:cNvCxnSpPr>
            <a:cxnSpLocks/>
          </p:cNvCxnSpPr>
          <p:nvPr/>
        </p:nvCxnSpPr>
        <p:spPr>
          <a:xfrm>
            <a:off x="551383" y="3284982"/>
            <a:ext cx="900101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6B6D665-DCD6-4CF3-B7C2-F46DC1E0B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2469" y="4227595"/>
            <a:ext cx="1205902" cy="1080120"/>
          </a:xfrm>
          <a:prstGeom prst="bentConnector3">
            <a:avLst>
              <a:gd name="adj1" fmla="val 103329"/>
            </a:avLst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19EBA7-20BE-4588-8330-F76E6F61044A}"/>
              </a:ext>
            </a:extLst>
          </p:cNvPr>
          <p:cNvCxnSpPr>
            <a:cxnSpLocks/>
          </p:cNvCxnSpPr>
          <p:nvPr/>
        </p:nvCxnSpPr>
        <p:spPr>
          <a:xfrm>
            <a:off x="335360" y="4135721"/>
            <a:ext cx="1116125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6DA8A1-F7DF-49AB-B2ED-3633F3840032}"/>
              </a:ext>
            </a:extLst>
          </p:cNvPr>
          <p:cNvSpPr txBox="1"/>
          <p:nvPr/>
        </p:nvSpPr>
        <p:spPr>
          <a:xfrm>
            <a:off x="567291" y="3593866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각각 호출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546D5-B2B1-4074-994E-8266C6B96AEE}"/>
              </a:ext>
            </a:extLst>
          </p:cNvPr>
          <p:cNvSpPr txBox="1"/>
          <p:nvPr/>
        </p:nvSpPr>
        <p:spPr>
          <a:xfrm>
            <a:off x="7749176" y="2488774"/>
            <a:ext cx="1947223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좌측 코드를 보게 되면 메서드 이름이 모두 동일하다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매개변수 개수가 틀린 것을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49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자바스크립트에서 메서드 오버로딩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문법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function </a:t>
            </a:r>
            <a:r>
              <a:rPr kumimoji="1" lang="ko-KR" altLang="en-US" sz="1500" dirty="0">
                <a:latin typeface="+mj-ea"/>
                <a:ea typeface="+mj-ea"/>
              </a:rPr>
              <a:t>함수 또는 메서드 이름</a:t>
            </a:r>
            <a:r>
              <a:rPr kumimoji="1" lang="en-US" altLang="ko-KR" sz="1500" dirty="0">
                <a:latin typeface="+mj-ea"/>
                <a:ea typeface="+mj-ea"/>
              </a:rPr>
              <a:t>()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arguments </a:t>
            </a:r>
            <a:r>
              <a:rPr kumimoji="1" lang="ko-KR" altLang="en-US" sz="1500" dirty="0">
                <a:latin typeface="+mj-ea"/>
                <a:ea typeface="+mj-ea"/>
              </a:rPr>
              <a:t>객체 활용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3.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arguments</a:t>
            </a:r>
            <a:r>
              <a:rPr kumimoji="1" lang="ko-KR" altLang="en-US" sz="1500" dirty="0">
                <a:latin typeface="+mj-ea"/>
                <a:ea typeface="+mj-ea"/>
              </a:rPr>
              <a:t> 객체에 담긴 매개변수 값을 매개변수 개수만큼 반복해서 더해주고 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오버로딩은 특히 개발자만의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라이브러리를 만들 때 유용하게 사용할 수 있게 될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783783-5BA4-4A28-9394-5D746F79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84" y="2896064"/>
            <a:ext cx="4543704" cy="2941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3986F-2158-44C7-A6CA-8C6816009E9E}"/>
              </a:ext>
            </a:extLst>
          </p:cNvPr>
          <p:cNvSpPr txBox="1"/>
          <p:nvPr/>
        </p:nvSpPr>
        <p:spPr>
          <a:xfrm>
            <a:off x="6023992" y="2132856"/>
            <a:ext cx="3312368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arguments</a:t>
            </a:r>
            <a:r>
              <a:rPr lang="ko-KR" altLang="en-US" sz="1400" dirty="0">
                <a:latin typeface="+mj-ea"/>
                <a:ea typeface="+mj-ea"/>
              </a:rPr>
              <a:t>객체는 함수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메서드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에 전달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된 인수에 해당하는 </a:t>
            </a:r>
            <a:r>
              <a:rPr lang="en-US" altLang="ko-KR" sz="1400" dirty="0">
                <a:latin typeface="+mj-ea"/>
                <a:ea typeface="+mj-ea"/>
              </a:rPr>
              <a:t>Array</a:t>
            </a:r>
            <a:r>
              <a:rPr lang="ko-KR" altLang="en-US" sz="1400" dirty="0">
                <a:latin typeface="+mj-ea"/>
                <a:ea typeface="+mj-ea"/>
              </a:rPr>
              <a:t>형태의 객체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이다</a:t>
            </a:r>
            <a:r>
              <a:rPr lang="en-US" altLang="ko-KR" sz="1400" dirty="0">
                <a:latin typeface="+mj-ea"/>
                <a:ea typeface="+mj-ea"/>
              </a:rPr>
              <a:t>. Array</a:t>
            </a:r>
            <a:r>
              <a:rPr lang="ko-KR" altLang="en-US" sz="1400" dirty="0" err="1">
                <a:latin typeface="+mj-ea"/>
                <a:ea typeface="+mj-ea"/>
              </a:rPr>
              <a:t>형태란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arguments</a:t>
            </a:r>
            <a:r>
              <a:rPr lang="ko-KR" altLang="en-US" sz="1400" dirty="0">
                <a:latin typeface="+mj-ea"/>
                <a:ea typeface="+mj-ea"/>
              </a:rPr>
              <a:t>가 </a:t>
            </a:r>
            <a:r>
              <a:rPr lang="en-US" altLang="ko-KR" sz="1400" dirty="0">
                <a:latin typeface="+mj-ea"/>
                <a:ea typeface="+mj-ea"/>
              </a:rPr>
              <a:t>length</a:t>
            </a:r>
          </a:p>
          <a:p>
            <a:r>
              <a:rPr lang="ko-KR" altLang="en-US" sz="1400" dirty="0">
                <a:latin typeface="+mj-ea"/>
                <a:ea typeface="+mj-ea"/>
              </a:rPr>
              <a:t>속성과 더불어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부터 인덱스 속성을 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지고 있지만</a:t>
            </a:r>
            <a:r>
              <a:rPr lang="en-US" altLang="ko-KR" sz="1400" dirty="0">
                <a:latin typeface="+mj-ea"/>
                <a:ea typeface="+mj-ea"/>
              </a:rPr>
              <a:t>, Array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 err="1">
                <a:latin typeface="+mj-ea"/>
                <a:ea typeface="+mj-ea"/>
              </a:rPr>
              <a:t>forEach</a:t>
            </a:r>
            <a:r>
              <a:rPr lang="ko-KR" altLang="en-US" sz="1400" dirty="0">
                <a:latin typeface="+mj-ea"/>
                <a:ea typeface="+mj-ea"/>
              </a:rPr>
              <a:t>와 같은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내장 메서드는 가지고 있지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arguments</a:t>
            </a:r>
            <a:r>
              <a:rPr lang="ko-KR" altLang="en-US" sz="1400" dirty="0">
                <a:latin typeface="+mj-ea"/>
                <a:ea typeface="+mj-ea"/>
              </a:rPr>
              <a:t>객체는 모든 함수내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에서 이용 가능한 지역 변수이다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arguments</a:t>
            </a:r>
            <a:r>
              <a:rPr lang="ko-KR" altLang="en-US" sz="1400" dirty="0">
                <a:latin typeface="+mj-ea"/>
                <a:ea typeface="+mj-ea"/>
              </a:rPr>
              <a:t>객체를 사용하여 함수 내에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서 모든 인수를 참조할 수 있으며 호출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할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제공한 인수 각각에 대한 항목을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가지고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항목의 인덱스는 </a:t>
            </a:r>
            <a:r>
              <a:rPr lang="en-US" altLang="ko-KR" sz="1400" dirty="0">
                <a:latin typeface="+mj-ea"/>
                <a:ea typeface="+mj-ea"/>
              </a:rPr>
              <a:t>0</a:t>
            </a:r>
            <a:r>
              <a:rPr lang="ko-KR" altLang="en-US" sz="1400" dirty="0">
                <a:latin typeface="+mj-ea"/>
                <a:ea typeface="+mj-ea"/>
              </a:rPr>
              <a:t>부터 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작한다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아울러</a:t>
            </a:r>
            <a:r>
              <a:rPr lang="en-US" altLang="ko-KR" sz="1400" dirty="0">
                <a:latin typeface="+mj-ea"/>
                <a:ea typeface="+mj-ea"/>
              </a:rPr>
              <a:t>, arguments</a:t>
            </a:r>
            <a:r>
              <a:rPr lang="ko-KR" altLang="en-US" sz="1400" dirty="0">
                <a:latin typeface="+mj-ea"/>
                <a:ea typeface="+mj-ea"/>
              </a:rPr>
              <a:t>객체는 </a:t>
            </a:r>
            <a:r>
              <a:rPr lang="en-US" altLang="ko-KR" sz="1400" dirty="0">
                <a:latin typeface="+mj-ea"/>
                <a:ea typeface="+mj-ea"/>
              </a:rPr>
              <a:t>Array </a:t>
            </a:r>
            <a:r>
              <a:rPr lang="ko-KR" altLang="en-US" sz="1400" dirty="0">
                <a:latin typeface="+mj-ea"/>
                <a:ea typeface="+mj-ea"/>
              </a:rPr>
              <a:t>형태만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가질 뿐이지 실질적으로는 </a:t>
            </a:r>
            <a:r>
              <a:rPr lang="en-US" altLang="ko-KR" sz="1400" dirty="0">
                <a:latin typeface="+mj-ea"/>
                <a:ea typeface="+mj-ea"/>
              </a:rPr>
              <a:t>Array</a:t>
            </a:r>
            <a:r>
              <a:rPr lang="ko-KR" altLang="en-US" sz="1400" dirty="0">
                <a:latin typeface="+mj-ea"/>
                <a:ea typeface="+mj-ea"/>
              </a:rPr>
              <a:t>객체는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아니다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74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constructor </a:t>
            </a:r>
            <a:r>
              <a:rPr lang="ko-KR" altLang="en-US" sz="2800" b="1" dirty="0">
                <a:latin typeface="+mj-ea"/>
              </a:rPr>
              <a:t>프로퍼티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내용은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짧지만 상당히 중요한 내용이니 반드시 숙지하고 넘어가도록 하자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constructor </a:t>
            </a:r>
            <a:r>
              <a:rPr kumimoji="1" lang="ko-KR" altLang="en-US" sz="1600" b="1" dirty="0">
                <a:latin typeface="+mj-ea"/>
                <a:ea typeface="+mj-ea"/>
              </a:rPr>
              <a:t>프로퍼티 소개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일반적으로 클래스를 만들면 자동으로 </a:t>
            </a:r>
            <a:r>
              <a:rPr kumimoji="1" lang="en-US" altLang="ko-KR" sz="1400" dirty="0">
                <a:latin typeface="+mj-ea"/>
                <a:ea typeface="+mj-ea"/>
              </a:rPr>
              <a:t>prototype</a:t>
            </a:r>
            <a:r>
              <a:rPr kumimoji="1" lang="ko-KR" altLang="en-US" sz="1400" dirty="0">
                <a:latin typeface="+mj-ea"/>
                <a:ea typeface="+mj-ea"/>
              </a:rPr>
              <a:t>의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constructor</a:t>
            </a:r>
            <a:r>
              <a:rPr kumimoji="1" lang="ko-KR" altLang="en-US" sz="1400" dirty="0">
                <a:latin typeface="+mj-ea"/>
                <a:ea typeface="+mj-ea"/>
              </a:rPr>
              <a:t>라는 프로퍼티가 만들어진다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즉</a:t>
            </a:r>
            <a:r>
              <a:rPr kumimoji="1" lang="en-US" altLang="ko-KR" sz="1400" dirty="0">
                <a:latin typeface="+mj-ea"/>
                <a:ea typeface="+mj-ea"/>
              </a:rPr>
              <a:t> </a:t>
            </a:r>
            <a:r>
              <a:rPr kumimoji="1" lang="ko-KR" altLang="en-US" sz="1400" dirty="0">
                <a:latin typeface="+mj-ea"/>
                <a:ea typeface="+mj-ea"/>
              </a:rPr>
              <a:t>다시 말해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new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연산자로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인스턴</a:t>
            </a:r>
            <a:endParaRPr kumimoji="1"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스화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되는 시점에 호출되는 것이다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이 프로퍼티에는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해당 클래스의 생성자 정보가 기본값으로 담기게 된다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달리 말하면 </a:t>
            </a:r>
            <a:r>
              <a:rPr kumimoji="1" lang="en-US" altLang="ko-KR" sz="1400" dirty="0">
                <a:latin typeface="+mj-ea"/>
                <a:ea typeface="+mj-ea"/>
              </a:rPr>
              <a:t>constructor </a:t>
            </a:r>
            <a:r>
              <a:rPr kumimoji="1" lang="ko-KR" altLang="en-US" sz="1400" dirty="0">
                <a:latin typeface="+mj-ea"/>
                <a:ea typeface="+mj-ea"/>
              </a:rPr>
              <a:t>프로퍼티를 이용해 사용하는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객체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인스턴스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가 어떤 클래스의 인스턴스인지 알아낼 수가 있다는 것이다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하지만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상속관계를 맺는 경우 자식클래스의 </a:t>
            </a:r>
            <a:r>
              <a:rPr kumimoji="1"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constru</a:t>
            </a:r>
            <a:endParaRPr kumimoji="1"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kumimoji="1"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ctor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프로퍼티에는 기본적으로 부모클래스의 생성자가 담기게 되어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en-US" altLang="ko-KR" sz="1400" dirty="0">
                <a:latin typeface="+mj-ea"/>
                <a:ea typeface="+mj-ea"/>
              </a:rPr>
              <a:t>constructor </a:t>
            </a:r>
            <a:r>
              <a:rPr kumimoji="1" lang="ko-KR" altLang="en-US" sz="1400" dirty="0">
                <a:latin typeface="+mj-ea"/>
                <a:ea typeface="+mj-ea"/>
              </a:rPr>
              <a:t>프로퍼티를 가지고는 해당 객체의 클래스를 알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아 낼 수가 없다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다음 코드는 사용하는 인스턴스가 특정클래스의 인스턴스를 확인하는 예제이다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102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constructor </a:t>
            </a:r>
            <a:r>
              <a:rPr lang="ko-KR" altLang="en-US" sz="2800" b="1" dirty="0">
                <a:latin typeface="+mj-ea"/>
              </a:rPr>
              <a:t>프로퍼티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다음 코드는 사용하는 인스턴스가 특정클래스의 인스턴스를 확인하는 예제이다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parent1 </a:t>
            </a:r>
            <a:r>
              <a:rPr kumimoji="1" lang="ko-KR" altLang="en-US" sz="1400" dirty="0">
                <a:latin typeface="+mj-ea"/>
                <a:ea typeface="+mj-ea"/>
              </a:rPr>
              <a:t>인스턴스의 </a:t>
            </a:r>
            <a:r>
              <a:rPr kumimoji="1" lang="en-US" altLang="ko-KR" sz="1400" dirty="0">
                <a:latin typeface="+mj-ea"/>
                <a:ea typeface="+mj-ea"/>
              </a:rPr>
              <a:t>constructor </a:t>
            </a:r>
            <a:r>
              <a:rPr kumimoji="1" lang="ko-KR" altLang="en-US" sz="1400" dirty="0">
                <a:latin typeface="+mj-ea"/>
                <a:ea typeface="+mj-ea"/>
              </a:rPr>
              <a:t>프로퍼티에는 클래스 생성자인 </a:t>
            </a:r>
            <a:r>
              <a:rPr kumimoji="1" lang="en-US" altLang="ko-KR" sz="1400" dirty="0" err="1">
                <a:latin typeface="+mj-ea"/>
                <a:ea typeface="+mj-ea"/>
              </a:rPr>
              <a:t>MyParent</a:t>
            </a:r>
            <a:r>
              <a:rPr kumimoji="1" lang="ko-KR" altLang="en-US" sz="1400" dirty="0">
                <a:latin typeface="+mj-ea"/>
                <a:ea typeface="+mj-ea"/>
              </a:rPr>
              <a:t>가 저장되어 있기 때문에 첫 번째 </a:t>
            </a:r>
            <a:r>
              <a:rPr kumimoji="1" lang="en-US" altLang="ko-KR" sz="1400" dirty="0">
                <a:latin typeface="+mj-ea"/>
                <a:ea typeface="+mj-ea"/>
              </a:rPr>
              <a:t>if</a:t>
            </a:r>
            <a:r>
              <a:rPr kumimoji="1" lang="ko-KR" altLang="en-US" sz="1400" dirty="0">
                <a:latin typeface="+mj-ea"/>
                <a:ea typeface="+mj-ea"/>
              </a:rPr>
              <a:t>문에서 조건이 참이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되어 </a:t>
            </a:r>
            <a:r>
              <a:rPr kumimoji="1" lang="ko-KR" altLang="en-US" sz="1400" dirty="0" err="1">
                <a:latin typeface="+mj-ea"/>
                <a:ea typeface="+mj-ea"/>
              </a:rPr>
              <a:t>조건문</a:t>
            </a:r>
            <a:r>
              <a:rPr kumimoji="1" lang="ko-KR" altLang="en-US" sz="1400" dirty="0">
                <a:latin typeface="+mj-ea"/>
                <a:ea typeface="+mj-ea"/>
              </a:rPr>
              <a:t> 내부 내용이 실행된다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하지만 실행결과에서 알 수 있는 것처럼 예상과는 달리 두 번째 </a:t>
            </a:r>
            <a:r>
              <a:rPr kumimoji="1" lang="en-US" altLang="ko-KR" sz="1400" dirty="0">
                <a:latin typeface="+mj-ea"/>
                <a:ea typeface="+mj-ea"/>
              </a:rPr>
              <a:t>if</a:t>
            </a:r>
            <a:r>
              <a:rPr kumimoji="1" lang="ko-KR" altLang="en-US" sz="1400" dirty="0">
                <a:latin typeface="+mj-ea"/>
                <a:ea typeface="+mj-ea"/>
              </a:rPr>
              <a:t>문에서는 조건이 거짓이 되어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실행되지 않는다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이유는 앞서 설명한 것처럼 자식객체의 경우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constructor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프로퍼티에는 부모의 생성자가 기본값으로 담기기 때</a:t>
            </a:r>
            <a:endParaRPr kumimoji="1"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문이다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0E0914-E803-40D7-A7AD-0801439D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749786"/>
            <a:ext cx="4623143" cy="37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constructor </a:t>
            </a:r>
            <a:r>
              <a:rPr lang="ko-KR" altLang="en-US" sz="2800" b="1" dirty="0">
                <a:latin typeface="+mj-ea"/>
              </a:rPr>
              <a:t>프로퍼티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활용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예제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앞선 코드에서 어떻게 하면 </a:t>
            </a:r>
            <a:r>
              <a:rPr kumimoji="1" lang="en-US" altLang="ko-KR" sz="1400" dirty="0" err="1">
                <a:latin typeface="+mj-ea"/>
                <a:ea typeface="+mj-ea"/>
              </a:rPr>
              <a:t>MyChild</a:t>
            </a:r>
            <a:r>
              <a:rPr kumimoji="1" lang="ko-KR" altLang="en-US" sz="1400" dirty="0">
                <a:latin typeface="+mj-ea"/>
                <a:ea typeface="+mj-ea"/>
              </a:rPr>
              <a:t>의</a:t>
            </a:r>
            <a:r>
              <a:rPr kumimoji="1" lang="en-US" altLang="ko-KR" sz="1400" dirty="0">
                <a:latin typeface="+mj-ea"/>
                <a:ea typeface="+mj-ea"/>
              </a:rPr>
              <a:t> constructor</a:t>
            </a:r>
            <a:r>
              <a:rPr kumimoji="1" lang="ko-KR" altLang="en-US" sz="1400" dirty="0">
                <a:latin typeface="+mj-ea"/>
                <a:ea typeface="+mj-ea"/>
              </a:rPr>
              <a:t>가 </a:t>
            </a:r>
            <a:r>
              <a:rPr kumimoji="1" lang="en-US" altLang="ko-KR" sz="1400" dirty="0" err="1">
                <a:latin typeface="+mj-ea"/>
                <a:ea typeface="+mj-ea"/>
              </a:rPr>
              <a:t>MyChild</a:t>
            </a:r>
            <a:r>
              <a:rPr kumimoji="1" lang="ko-KR" altLang="en-US" sz="1400" dirty="0">
                <a:latin typeface="+mj-ea"/>
                <a:ea typeface="+mj-ea"/>
              </a:rPr>
              <a:t> 생성자를 담기게 할 수 있을까</a:t>
            </a:r>
            <a:r>
              <a:rPr kumimoji="1" lang="en-US" altLang="ko-KR" sz="1400" dirty="0">
                <a:latin typeface="+mj-ea"/>
                <a:ea typeface="+mj-ea"/>
              </a:rPr>
              <a:t>? </a:t>
            </a:r>
            <a:r>
              <a:rPr kumimoji="1" lang="ko-KR" altLang="en-US" sz="1400" dirty="0">
                <a:latin typeface="+mj-ea"/>
                <a:ea typeface="+mj-ea"/>
              </a:rPr>
              <a:t>방법은 간단하다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다음과 같이 </a:t>
            </a:r>
            <a:r>
              <a:rPr kumimoji="1" lang="en-US" altLang="ko-KR" sz="1400" dirty="0">
                <a:latin typeface="+mj-ea"/>
                <a:ea typeface="+mj-ea"/>
              </a:rPr>
              <a:t>constructor</a:t>
            </a:r>
            <a:r>
              <a:rPr kumimoji="1" lang="ko-KR" altLang="en-US" sz="1400" dirty="0">
                <a:latin typeface="+mj-ea"/>
                <a:ea typeface="+mj-ea"/>
              </a:rPr>
              <a:t>에 생성자를 설정해주면 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실행 결과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위와 같이 소스 변경 후 실행해보면 두 번째 </a:t>
            </a:r>
            <a:r>
              <a:rPr kumimoji="1" lang="en-US" altLang="ko-KR" sz="1400" dirty="0">
                <a:latin typeface="+mj-ea"/>
                <a:ea typeface="+mj-ea"/>
              </a:rPr>
              <a:t>if</a:t>
            </a:r>
            <a:r>
              <a:rPr kumimoji="1" lang="ko-KR" altLang="en-US" sz="1400" dirty="0">
                <a:latin typeface="+mj-ea"/>
                <a:ea typeface="+mj-ea"/>
              </a:rPr>
              <a:t>문도 조건이 참이 되어 </a:t>
            </a:r>
            <a:r>
              <a:rPr kumimoji="1" lang="ko-KR" altLang="en-US" sz="1400" dirty="0" err="1">
                <a:latin typeface="+mj-ea"/>
                <a:ea typeface="+mj-ea"/>
              </a:rPr>
              <a:t>조건문</a:t>
            </a:r>
            <a:r>
              <a:rPr kumimoji="1" lang="ko-KR" altLang="en-US" sz="1400" dirty="0">
                <a:latin typeface="+mj-ea"/>
                <a:ea typeface="+mj-ea"/>
              </a:rPr>
              <a:t> 내부 내용이 동작하는 것을 확인할 수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하지만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현업에서는 </a:t>
            </a:r>
            <a:r>
              <a:rPr kumimoji="1" lang="en-US" altLang="ko-KR" sz="1400" dirty="0">
                <a:latin typeface="+mj-ea"/>
                <a:ea typeface="+mj-ea"/>
              </a:rPr>
              <a:t>constructor</a:t>
            </a:r>
            <a:r>
              <a:rPr kumimoji="1" lang="ko-KR" altLang="en-US" sz="1400" dirty="0">
                <a:latin typeface="+mj-ea"/>
                <a:ea typeface="+mj-ea"/>
              </a:rPr>
              <a:t>를 가지고 어떤 클래스의 인스턴스인지 비교하는 일은 그렇게 많지는 않다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그래도 라이브러리를 만들 때 유용하게 사용하게 되는 속성이니 꼭 숙지해두길 바란다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E5FEF-485F-4334-8FC0-8A34876C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132857"/>
            <a:ext cx="5040560" cy="1109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904B28-06C8-4F45-AABB-655AEF86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3692706"/>
            <a:ext cx="3800475" cy="571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02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클래스 상속 규칙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  <a:ea typeface="+mj-ea"/>
              </a:rPr>
              <a:t>앞에서 살펴본 것처럼  상속을 활용하면 부모의 기능을 재사용할 수 있을 뿐 아니라 기능을 재정의 해서 확장도 가능하다 라는 것도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  <a:ea typeface="+mj-ea"/>
              </a:rPr>
              <a:t>알게 되었다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하지만 상속을 아무 때나 사용해서는 안된다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반드시 상속관계가 성립될 때만 사용해야 한다는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1. </a:t>
            </a:r>
            <a:r>
              <a:rPr kumimoji="1" lang="ko-KR" altLang="en-US" sz="1400" b="1" dirty="0">
                <a:latin typeface="+mj-ea"/>
                <a:ea typeface="+mj-ea"/>
              </a:rPr>
              <a:t>클래스 상속을 사용하면 안될 때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클래스 상속은 아래와 같은 경우에만 사용해야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● 하나 </a:t>
            </a:r>
            <a:r>
              <a:rPr kumimoji="1" lang="en-US" altLang="ko-KR" sz="1400" dirty="0">
                <a:latin typeface="+mj-ea"/>
                <a:ea typeface="+mj-ea"/>
              </a:rPr>
              <a:t>: </a:t>
            </a:r>
            <a:r>
              <a:rPr kumimoji="1" lang="ko-KR" altLang="en-US" sz="1400" dirty="0">
                <a:latin typeface="+mj-ea"/>
                <a:ea typeface="+mj-ea"/>
              </a:rPr>
              <a:t>코드 재사용만을 위해 클래스 상속을 사용하면 안된다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  <a:ea typeface="+mj-ea"/>
              </a:rPr>
              <a:t>     ● 둘 </a:t>
            </a:r>
            <a:r>
              <a:rPr kumimoji="1" lang="en-US" altLang="ko-KR" sz="1400" dirty="0">
                <a:latin typeface="+mj-ea"/>
                <a:ea typeface="+mj-ea"/>
              </a:rPr>
              <a:t>: </a:t>
            </a:r>
            <a:r>
              <a:rPr kumimoji="1" lang="ko-KR" altLang="en-US" sz="1400" dirty="0">
                <a:latin typeface="+mj-ea"/>
                <a:ea typeface="+mj-ea"/>
              </a:rPr>
              <a:t>중복 코드 제거만을 위해 클래스 상속을 사용하면 안된다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  <a:ea typeface="+mj-ea"/>
              </a:rPr>
              <a:t>     ● 셋 </a:t>
            </a:r>
            <a:r>
              <a:rPr kumimoji="1" lang="en-US" altLang="ko-KR" sz="1400" dirty="0">
                <a:latin typeface="+mj-ea"/>
                <a:ea typeface="+mj-ea"/>
              </a:rPr>
              <a:t>: </a:t>
            </a:r>
            <a:r>
              <a:rPr kumimoji="1" lang="ko-KR" altLang="en-US" sz="1400" dirty="0">
                <a:latin typeface="+mj-ea"/>
                <a:ea typeface="+mj-ea"/>
              </a:rPr>
              <a:t>클래스 상속은 </a:t>
            </a:r>
            <a:r>
              <a:rPr kumimoji="1" lang="ko-KR" altLang="en-US" sz="1400" b="1" u="sng" dirty="0">
                <a:solidFill>
                  <a:srgbClr val="FF0000"/>
                </a:solidFill>
                <a:latin typeface="+mj-ea"/>
                <a:ea typeface="+mj-ea"/>
              </a:rPr>
              <a:t>패밀리 관계</a:t>
            </a:r>
            <a:r>
              <a:rPr kumimoji="1" lang="en-US" altLang="ko-KR" sz="1400" b="1" u="sng" dirty="0">
                <a:solidFill>
                  <a:srgbClr val="FF0000"/>
                </a:solidFill>
                <a:latin typeface="+mj-ea"/>
                <a:ea typeface="+mj-ea"/>
              </a:rPr>
              <a:t>(is a)</a:t>
            </a:r>
            <a:r>
              <a:rPr kumimoji="1" lang="ko-KR" altLang="en-US" sz="1400" dirty="0">
                <a:latin typeface="+mj-ea"/>
                <a:ea typeface="+mj-ea"/>
              </a:rPr>
              <a:t>를 유지하면서 기능을 확장할 때만 사용해야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아래에 등장하는 클래스들의 상속관계가 맞는지 아닌지 같이 생각해보자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① 사람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부모클래스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과 슈퍼맨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자식클래스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; </a:t>
            </a:r>
            <a:r>
              <a:rPr kumimoji="1" lang="ko-KR" altLang="en-US" sz="1400" dirty="0">
                <a:latin typeface="+mj-ea"/>
                <a:ea typeface="+mj-ea"/>
              </a:rPr>
              <a:t>프로그래밍 언어로 슈퍼맨을 추상화 한다고 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</a:t>
            </a:r>
            <a:r>
              <a:rPr kumimoji="1" lang="ko-KR" altLang="en-US" sz="1400" dirty="0">
                <a:latin typeface="+mj-ea"/>
                <a:ea typeface="+mj-ea"/>
              </a:rPr>
              <a:t>그럼 먼저 사람이 기본으로 가지고 있는 기능이 담긴 사람이라는 클래스를 만든 후 이 클래스를 상속받아 슈퍼맨 클래스를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  </a:t>
            </a:r>
            <a:r>
              <a:rPr kumimoji="1" lang="ko-KR" altLang="en-US" sz="1400" dirty="0">
                <a:latin typeface="+mj-ea"/>
                <a:ea typeface="+mj-ea"/>
              </a:rPr>
              <a:t>만들면 아주 쉽게 만들 수 있을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365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클래스 상속 규칙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96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2. </a:t>
            </a:r>
            <a:r>
              <a:rPr kumimoji="1" lang="ko-KR" altLang="en-US" sz="1500" b="1" dirty="0">
                <a:latin typeface="+mj-ea"/>
                <a:ea typeface="+mj-ea"/>
              </a:rPr>
              <a:t>사람</a:t>
            </a:r>
            <a:r>
              <a:rPr kumimoji="1" lang="en-US" altLang="ko-KR" sz="1500" b="1" dirty="0">
                <a:latin typeface="+mj-ea"/>
                <a:ea typeface="+mj-ea"/>
              </a:rPr>
              <a:t>(</a:t>
            </a:r>
            <a:r>
              <a:rPr kumimoji="1" lang="ko-KR" altLang="en-US" sz="1500" b="1" dirty="0">
                <a:latin typeface="+mj-ea"/>
                <a:ea typeface="+mj-ea"/>
              </a:rPr>
              <a:t>부모클래스</a:t>
            </a:r>
            <a:r>
              <a:rPr kumimoji="1" lang="en-US" altLang="ko-KR" sz="1500" b="1" dirty="0">
                <a:latin typeface="+mj-ea"/>
                <a:ea typeface="+mj-ea"/>
              </a:rPr>
              <a:t>)</a:t>
            </a:r>
            <a:r>
              <a:rPr kumimoji="1" lang="ko-KR" altLang="en-US" sz="1500" b="1" dirty="0">
                <a:latin typeface="+mj-ea"/>
                <a:ea typeface="+mj-ea"/>
              </a:rPr>
              <a:t>과 강아지</a:t>
            </a:r>
            <a:r>
              <a:rPr kumimoji="1" lang="en-US" altLang="ko-KR" sz="1500" b="1" dirty="0">
                <a:latin typeface="+mj-ea"/>
                <a:ea typeface="+mj-ea"/>
              </a:rPr>
              <a:t>(</a:t>
            </a:r>
            <a:r>
              <a:rPr kumimoji="1" lang="ko-KR" altLang="en-US" sz="1500" b="1" dirty="0">
                <a:latin typeface="+mj-ea"/>
                <a:ea typeface="+mj-ea"/>
              </a:rPr>
              <a:t>자식클래스</a:t>
            </a:r>
            <a:r>
              <a:rPr kumimoji="1" lang="en-US" altLang="ko-KR" sz="1500" b="1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이번에도 프로그래밍 언어로 사람 말을 하는 강아지를 만든다고 해보죠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먼저 사람 기능을 가진 사람이란 클래스를 만든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후 이 클래스를 상속받아 강아지를 만들면 다음과 같이 아주 쉽게 만들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4B8856-AF15-48C6-AD20-9B5287822233}"/>
              </a:ext>
            </a:extLst>
          </p:cNvPr>
          <p:cNvSpPr/>
          <p:nvPr/>
        </p:nvSpPr>
        <p:spPr>
          <a:xfrm>
            <a:off x="2999656" y="1196752"/>
            <a:ext cx="216024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사람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FF038-56CF-40D5-9B47-D30F33B3EECF}"/>
              </a:ext>
            </a:extLst>
          </p:cNvPr>
          <p:cNvSpPr/>
          <p:nvPr/>
        </p:nvSpPr>
        <p:spPr>
          <a:xfrm>
            <a:off x="2999656" y="1498986"/>
            <a:ext cx="2160240" cy="215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297F26-4C53-4B38-B51C-23179187FD84}"/>
              </a:ext>
            </a:extLst>
          </p:cNvPr>
          <p:cNvSpPr/>
          <p:nvPr/>
        </p:nvSpPr>
        <p:spPr>
          <a:xfrm>
            <a:off x="2999656" y="1712528"/>
            <a:ext cx="2160240" cy="1121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</a:rPr>
              <a:t>생각하다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말하다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듣다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걷다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먹다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172A8C-0805-42CE-81AA-AD427F85782F}"/>
              </a:ext>
            </a:extLst>
          </p:cNvPr>
          <p:cNvSpPr/>
          <p:nvPr/>
        </p:nvSpPr>
        <p:spPr>
          <a:xfrm>
            <a:off x="1415480" y="3345272"/>
            <a:ext cx="216024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스파이더맨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F8819A-6C5E-47C3-A198-C00E25696679}"/>
              </a:ext>
            </a:extLst>
          </p:cNvPr>
          <p:cNvSpPr/>
          <p:nvPr/>
        </p:nvSpPr>
        <p:spPr>
          <a:xfrm>
            <a:off x="1415480" y="3647506"/>
            <a:ext cx="2160240" cy="215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C5A88D-0208-4164-B098-8CDED5D067B3}"/>
              </a:ext>
            </a:extLst>
          </p:cNvPr>
          <p:cNvSpPr/>
          <p:nvPr/>
        </p:nvSpPr>
        <p:spPr>
          <a:xfrm>
            <a:off x="1415480" y="3861048"/>
            <a:ext cx="2160240" cy="302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</a:rPr>
              <a:t>거미줄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6EF391-8446-421B-90FC-FC9F96853FCB}"/>
              </a:ext>
            </a:extLst>
          </p:cNvPr>
          <p:cNvSpPr/>
          <p:nvPr/>
        </p:nvSpPr>
        <p:spPr>
          <a:xfrm>
            <a:off x="4511824" y="3345272"/>
            <a:ext cx="216024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슈퍼맨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1679BF-D714-415B-A527-47D58DA8C920}"/>
              </a:ext>
            </a:extLst>
          </p:cNvPr>
          <p:cNvSpPr/>
          <p:nvPr/>
        </p:nvSpPr>
        <p:spPr>
          <a:xfrm>
            <a:off x="4511824" y="3647506"/>
            <a:ext cx="2160240" cy="215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39B898-70A4-4499-B164-17B624DD331A}"/>
              </a:ext>
            </a:extLst>
          </p:cNvPr>
          <p:cNvSpPr/>
          <p:nvPr/>
        </p:nvSpPr>
        <p:spPr>
          <a:xfrm>
            <a:off x="4511824" y="3861048"/>
            <a:ext cx="2160240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</a:rPr>
              <a:t>날다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눈으로 레이저 쏘다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빨리 걷기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E0131A5-B33C-41C1-B2D5-C9F0F3029CB2}"/>
              </a:ext>
            </a:extLst>
          </p:cNvPr>
          <p:cNvSpPr/>
          <p:nvPr/>
        </p:nvSpPr>
        <p:spPr>
          <a:xfrm>
            <a:off x="3914649" y="2864922"/>
            <a:ext cx="288029" cy="2288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3E9EC5-B70C-43F4-8ACE-FD251A94EB47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4058663" y="3093741"/>
            <a:ext cx="1" cy="1436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16C6DD-340B-45D4-A902-470EFBD0DDF9}"/>
              </a:ext>
            </a:extLst>
          </p:cNvPr>
          <p:cNvSpPr txBox="1"/>
          <p:nvPr/>
        </p:nvSpPr>
        <p:spPr>
          <a:xfrm>
            <a:off x="3758630" y="32849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상속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876E0E3-30AD-4663-8343-DBC7D34FD4FC}"/>
              </a:ext>
            </a:extLst>
          </p:cNvPr>
          <p:cNvCxnSpPr/>
          <p:nvPr/>
        </p:nvCxnSpPr>
        <p:spPr>
          <a:xfrm>
            <a:off x="2423592" y="3232264"/>
            <a:ext cx="31683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D3D52F-0725-4C61-B70C-F9AAF5F3B3E2}"/>
              </a:ext>
            </a:extLst>
          </p:cNvPr>
          <p:cNvCxnSpPr>
            <a:cxnSpLocks/>
          </p:cNvCxnSpPr>
          <p:nvPr/>
        </p:nvCxnSpPr>
        <p:spPr>
          <a:xfrm>
            <a:off x="5591944" y="3227502"/>
            <a:ext cx="0" cy="124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71063D-E7BC-4FB1-AAEF-38FFEE8995C0}"/>
              </a:ext>
            </a:extLst>
          </p:cNvPr>
          <p:cNvCxnSpPr>
            <a:cxnSpLocks/>
          </p:cNvCxnSpPr>
          <p:nvPr/>
        </p:nvCxnSpPr>
        <p:spPr>
          <a:xfrm>
            <a:off x="2426742" y="3227502"/>
            <a:ext cx="0" cy="124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FA5F93-5D52-4AF0-9D7F-A8CED654F572}"/>
              </a:ext>
            </a:extLst>
          </p:cNvPr>
          <p:cNvSpPr txBox="1"/>
          <p:nvPr/>
        </p:nvSpPr>
        <p:spPr>
          <a:xfrm>
            <a:off x="6816080" y="1499891"/>
            <a:ext cx="280831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좌측 </a:t>
            </a:r>
            <a:r>
              <a:rPr lang="en-US" altLang="ko-KR" sz="1400" dirty="0">
                <a:latin typeface="+mj-ea"/>
                <a:ea typeface="+mj-ea"/>
              </a:rPr>
              <a:t>UML</a:t>
            </a:r>
            <a:r>
              <a:rPr lang="ko-KR" altLang="en-US" sz="1400" dirty="0">
                <a:latin typeface="+mj-ea"/>
                <a:ea typeface="+mj-ea"/>
              </a:rPr>
              <a:t>처럼 클래스 상속은 패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밀리 관계</a:t>
            </a:r>
            <a:r>
              <a:rPr lang="en-US" altLang="ko-KR" sz="1400" dirty="0">
                <a:latin typeface="+mj-ea"/>
                <a:ea typeface="+mj-ea"/>
              </a:rPr>
              <a:t>(IS A</a:t>
            </a:r>
            <a:r>
              <a:rPr lang="ko-KR" altLang="en-US" sz="1400" dirty="0">
                <a:latin typeface="+mj-ea"/>
                <a:ea typeface="+mj-ea"/>
              </a:rPr>
              <a:t>관계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슈퍼맨은 사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람이다</a:t>
            </a:r>
            <a:r>
              <a:rPr lang="en-US" altLang="ko-KR" sz="1400" dirty="0">
                <a:latin typeface="+mj-ea"/>
                <a:ea typeface="+mj-ea"/>
              </a:rPr>
              <a:t>.)</a:t>
            </a:r>
            <a:r>
              <a:rPr lang="ko-KR" altLang="en-US" sz="1400" dirty="0">
                <a:latin typeface="+mj-ea"/>
                <a:ea typeface="+mj-ea"/>
              </a:rPr>
              <a:t>가 성립하면서 기능을 확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장할 때 주로 사용한다는 것을 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드시 숙지하도록 하자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5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클래스 상속 규칙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66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언뜻 보면 괜찮은 것처럼 보이지만 사람 말을 하는 강아지는 말하는 기능만 있으면 되는데 필요하지도 않은 사람 </a:t>
            </a:r>
            <a:r>
              <a:rPr kumimoji="1" lang="ko-KR" altLang="en-US" sz="1500" dirty="0" err="1">
                <a:latin typeface="+mj-ea"/>
                <a:ea typeface="+mj-ea"/>
              </a:rPr>
              <a:t>클래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 err="1">
                <a:latin typeface="+mj-ea"/>
                <a:ea typeface="+mj-ea"/>
              </a:rPr>
              <a:t>스의</a:t>
            </a:r>
            <a:r>
              <a:rPr kumimoji="1" lang="ko-KR" altLang="en-US" sz="1500" dirty="0">
                <a:latin typeface="+mj-ea"/>
                <a:ea typeface="+mj-ea"/>
              </a:rPr>
              <a:t> 모든 기능을 물려 받게 되는 치명적인 문제점을 갖게 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아울러 </a:t>
            </a:r>
            <a:r>
              <a:rPr kumimoji="1" lang="en-US" altLang="ko-KR" sz="1500" dirty="0">
                <a:latin typeface="+mj-ea"/>
                <a:ea typeface="+mj-ea"/>
              </a:rPr>
              <a:t>IS A</a:t>
            </a:r>
            <a:r>
              <a:rPr kumimoji="1" lang="ko-KR" altLang="en-US" sz="1500" dirty="0">
                <a:latin typeface="+mj-ea"/>
                <a:ea typeface="+mj-ea"/>
              </a:rPr>
              <a:t>공식에 넣어 보면 </a:t>
            </a:r>
            <a:r>
              <a:rPr kumimoji="1" lang="en-US" altLang="ko-KR" sz="1500" dirty="0">
                <a:latin typeface="+mj-ea"/>
                <a:ea typeface="+mj-ea"/>
              </a:rPr>
              <a:t>“</a:t>
            </a:r>
            <a:r>
              <a:rPr kumimoji="1" lang="ko-KR" altLang="en-US" sz="1500" dirty="0">
                <a:latin typeface="+mj-ea"/>
                <a:ea typeface="+mj-ea"/>
              </a:rPr>
              <a:t>강아지는 사람이다</a:t>
            </a:r>
            <a:r>
              <a:rPr kumimoji="1" lang="en-US" altLang="ko-KR" sz="1500" dirty="0">
                <a:latin typeface="+mj-ea"/>
                <a:ea typeface="+mj-ea"/>
              </a:rPr>
              <a:t>.＂</a:t>
            </a:r>
            <a:r>
              <a:rPr kumimoji="1" lang="ko-KR" altLang="en-US" sz="1500" dirty="0">
                <a:latin typeface="+mj-ea"/>
                <a:ea typeface="+mj-ea"/>
              </a:rPr>
              <a:t>가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되어 공식에 맞지 않게 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즉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특정 기능이 필요하다고 해서 무작정 상속을 이용해서는 안 된다는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다시한번 말하지만 반드시 상속 규칙에 맞을 때만 상속을 사용하길 </a:t>
            </a:r>
            <a:r>
              <a:rPr kumimoji="1" lang="ko-KR" altLang="en-US" sz="1500" dirty="0" err="1">
                <a:latin typeface="+mj-ea"/>
                <a:ea typeface="+mj-ea"/>
              </a:rPr>
              <a:t>권장드린다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4B8856-AF15-48C6-AD20-9B5287822233}"/>
              </a:ext>
            </a:extLst>
          </p:cNvPr>
          <p:cNvSpPr/>
          <p:nvPr/>
        </p:nvSpPr>
        <p:spPr>
          <a:xfrm>
            <a:off x="2999656" y="1196752"/>
            <a:ext cx="216024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사람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CFF038-56CF-40D5-9B47-D30F33B3EECF}"/>
              </a:ext>
            </a:extLst>
          </p:cNvPr>
          <p:cNvSpPr/>
          <p:nvPr/>
        </p:nvSpPr>
        <p:spPr>
          <a:xfrm>
            <a:off x="2999656" y="1498986"/>
            <a:ext cx="2160240" cy="215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297F26-4C53-4B38-B51C-23179187FD84}"/>
              </a:ext>
            </a:extLst>
          </p:cNvPr>
          <p:cNvSpPr/>
          <p:nvPr/>
        </p:nvSpPr>
        <p:spPr>
          <a:xfrm>
            <a:off x="2999656" y="1712528"/>
            <a:ext cx="2160240" cy="1121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</a:rPr>
              <a:t>생각하다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말하다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듣다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걷다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ko-KR" altLang="en-US" sz="1400" dirty="0">
                <a:solidFill>
                  <a:sysClr val="windowText" lastClr="000000"/>
                </a:solidFill>
              </a:rPr>
              <a:t>먹다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172A8C-0805-42CE-81AA-AD427F85782F}"/>
              </a:ext>
            </a:extLst>
          </p:cNvPr>
          <p:cNvSpPr/>
          <p:nvPr/>
        </p:nvSpPr>
        <p:spPr>
          <a:xfrm>
            <a:off x="3011376" y="3445752"/>
            <a:ext cx="216024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강아지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F8819A-6C5E-47C3-A198-C00E25696679}"/>
              </a:ext>
            </a:extLst>
          </p:cNvPr>
          <p:cNvSpPr/>
          <p:nvPr/>
        </p:nvSpPr>
        <p:spPr>
          <a:xfrm>
            <a:off x="3011376" y="3747986"/>
            <a:ext cx="2160240" cy="215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C5A88D-0208-4164-B098-8CDED5D067B3}"/>
              </a:ext>
            </a:extLst>
          </p:cNvPr>
          <p:cNvSpPr/>
          <p:nvPr/>
        </p:nvSpPr>
        <p:spPr>
          <a:xfrm>
            <a:off x="3011376" y="3961528"/>
            <a:ext cx="2160240" cy="302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</a:rPr>
              <a:t>재롱부리다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E0131A5-B33C-41C1-B2D5-C9F0F3029CB2}"/>
              </a:ext>
            </a:extLst>
          </p:cNvPr>
          <p:cNvSpPr/>
          <p:nvPr/>
        </p:nvSpPr>
        <p:spPr>
          <a:xfrm>
            <a:off x="3914649" y="2864922"/>
            <a:ext cx="288029" cy="22881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3E9EC5-B70C-43F4-8ACE-FD251A94EB47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4058663" y="3093741"/>
            <a:ext cx="1" cy="3352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16C6DD-340B-45D4-A902-470EFBD0DDF9}"/>
              </a:ext>
            </a:extLst>
          </p:cNvPr>
          <p:cNvSpPr txBox="1"/>
          <p:nvPr/>
        </p:nvSpPr>
        <p:spPr>
          <a:xfrm>
            <a:off x="4235290" y="30424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상속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A5F93-5D52-4AF0-9D7F-A8CED654F572}"/>
              </a:ext>
            </a:extLst>
          </p:cNvPr>
          <p:cNvSpPr txBox="1"/>
          <p:nvPr/>
        </p:nvSpPr>
        <p:spPr>
          <a:xfrm>
            <a:off x="5627948" y="1676578"/>
            <a:ext cx="3132348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좌측 </a:t>
            </a:r>
            <a:r>
              <a:rPr lang="en-US" altLang="ko-KR" sz="1400" dirty="0">
                <a:latin typeface="+mj-ea"/>
                <a:ea typeface="+mj-ea"/>
              </a:rPr>
              <a:t>UML</a:t>
            </a:r>
            <a:r>
              <a:rPr lang="ko-KR" altLang="en-US" sz="1400" dirty="0">
                <a:latin typeface="+mj-ea"/>
                <a:ea typeface="+mj-ea"/>
              </a:rPr>
              <a:t>에서는 상속이 잘못되었다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이유는 말하다</a:t>
            </a:r>
            <a:r>
              <a:rPr lang="en-US" altLang="ko-KR" sz="1400" dirty="0">
                <a:latin typeface="+mj-ea"/>
                <a:ea typeface="+mj-ea"/>
              </a:rPr>
              <a:t>()</a:t>
            </a:r>
            <a:r>
              <a:rPr lang="ko-KR" altLang="en-US" sz="1400" dirty="0">
                <a:latin typeface="+mj-ea"/>
                <a:ea typeface="+mj-ea"/>
              </a:rPr>
              <a:t>기능만이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필요한데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이 기능을 사용하기 위해 상속을 </a:t>
            </a:r>
            <a:r>
              <a:rPr lang="ko-KR" altLang="en-US" sz="1400" dirty="0" err="1">
                <a:latin typeface="+mj-ea"/>
                <a:ea typeface="+mj-ea"/>
              </a:rPr>
              <a:t>받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아버리면</a:t>
            </a:r>
            <a:r>
              <a:rPr lang="ko-KR" altLang="en-US" sz="1400" dirty="0">
                <a:latin typeface="+mj-ea"/>
                <a:ea typeface="+mj-ea"/>
              </a:rPr>
              <a:t> 생각하다</a:t>
            </a:r>
            <a:r>
              <a:rPr lang="en-US" altLang="ko-KR" sz="1400" dirty="0">
                <a:latin typeface="+mj-ea"/>
                <a:ea typeface="+mj-ea"/>
              </a:rPr>
              <a:t>(), </a:t>
            </a:r>
            <a:r>
              <a:rPr lang="ko-KR" altLang="en-US" sz="1400" dirty="0">
                <a:latin typeface="+mj-ea"/>
                <a:ea typeface="+mj-ea"/>
              </a:rPr>
              <a:t>듣다</a:t>
            </a:r>
            <a:r>
              <a:rPr lang="en-US" altLang="ko-KR" sz="1400" dirty="0">
                <a:latin typeface="+mj-ea"/>
                <a:ea typeface="+mj-ea"/>
              </a:rPr>
              <a:t>() </a:t>
            </a:r>
            <a:r>
              <a:rPr lang="ko-KR" altLang="en-US" sz="1400" dirty="0">
                <a:latin typeface="+mj-ea"/>
                <a:ea typeface="+mj-ea"/>
              </a:rPr>
              <a:t>등의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든 기능을 물려 받게 되기 때문이다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26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자식 클래스와 부모 클래스 연동처리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9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클래스 상속을 사용하다 보면 자식 클래스에서 부모 클래스의 생성자를 호출해야 하는 경우가 발생한다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자바스크립트 최상위 부모 </a:t>
            </a:r>
            <a:r>
              <a:rPr kumimoji="1" lang="en-US" altLang="ko-KR" sz="1600" b="1" dirty="0">
                <a:latin typeface="+mj-ea"/>
                <a:ea typeface="+mj-ea"/>
              </a:rPr>
              <a:t>Object</a:t>
            </a:r>
            <a:r>
              <a:rPr kumimoji="1" lang="ko-KR" altLang="en-US" sz="1600" b="1" dirty="0">
                <a:latin typeface="+mj-ea"/>
                <a:ea typeface="+mj-ea"/>
              </a:rPr>
              <a:t>클래스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BC9E155-27D5-4729-9153-D5A1C3052CB2}"/>
              </a:ext>
            </a:extLst>
          </p:cNvPr>
          <p:cNvSpPr/>
          <p:nvPr/>
        </p:nvSpPr>
        <p:spPr>
          <a:xfrm>
            <a:off x="3415802" y="4545430"/>
            <a:ext cx="735982" cy="2173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EE587-D1CC-48DE-9291-279CAB4D3DB6}"/>
              </a:ext>
            </a:extLst>
          </p:cNvPr>
          <p:cNvSpPr txBox="1"/>
          <p:nvPr/>
        </p:nvSpPr>
        <p:spPr>
          <a:xfrm>
            <a:off x="4151784" y="4509120"/>
            <a:ext cx="360624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MyClass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r>
              <a:rPr lang="en-US" altLang="ko-KR" sz="1400" dirty="0">
                <a:latin typeface="+mj-ea"/>
                <a:ea typeface="+mj-ea"/>
              </a:rPr>
              <a:t>MyClass.prototype.method1 = 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633404-D06C-41CD-B64E-4BF259D411D7}"/>
              </a:ext>
            </a:extLst>
          </p:cNvPr>
          <p:cNvSpPr/>
          <p:nvPr/>
        </p:nvSpPr>
        <p:spPr>
          <a:xfrm>
            <a:off x="1415480" y="1916832"/>
            <a:ext cx="216024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ysClr val="windowText" lastClr="000000"/>
                </a:solidFill>
              </a:rPr>
              <a:t>Object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A59E2-EAB1-4572-9908-D02F161FD2A9}"/>
              </a:ext>
            </a:extLst>
          </p:cNvPr>
          <p:cNvSpPr/>
          <p:nvPr/>
        </p:nvSpPr>
        <p:spPr>
          <a:xfrm>
            <a:off x="1415480" y="2219066"/>
            <a:ext cx="216024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constructor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E8E9C-A3D0-49F7-BEE2-A258ACEFD74C}"/>
              </a:ext>
            </a:extLst>
          </p:cNvPr>
          <p:cNvSpPr txBox="1"/>
          <p:nvPr/>
        </p:nvSpPr>
        <p:spPr>
          <a:xfrm>
            <a:off x="3309456" y="424752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구현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소스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4D4B99-CF5F-4C5F-A346-7A79DC3D711D}"/>
              </a:ext>
            </a:extLst>
          </p:cNvPr>
          <p:cNvSpPr/>
          <p:nvPr/>
        </p:nvSpPr>
        <p:spPr>
          <a:xfrm>
            <a:off x="1415480" y="2523104"/>
            <a:ext cx="2160240" cy="1341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ysClr val="windowText" lastClr="000000"/>
                </a:solidFill>
              </a:rPr>
              <a:t>hasOwnProperty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altLang="ko-KR" sz="1400" dirty="0" err="1">
                <a:solidFill>
                  <a:sysClr val="windowText" lastClr="000000"/>
                </a:solidFill>
              </a:rPr>
              <a:t>isPrototypeOf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altLang="ko-KR" sz="1400" dirty="0" err="1">
                <a:solidFill>
                  <a:sysClr val="windowText" lastClr="000000"/>
                </a:solidFill>
              </a:rPr>
              <a:t>propertyIsEnumerable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altLang="ko-KR" sz="1400" dirty="0" err="1">
                <a:solidFill>
                  <a:sysClr val="windowText" lastClr="000000"/>
                </a:solidFill>
              </a:rPr>
              <a:t>toLocaleString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altLang="ko-KR" sz="1400" dirty="0" err="1">
                <a:solidFill>
                  <a:sysClr val="windowText" lastClr="000000"/>
                </a:solidFill>
              </a:rPr>
              <a:t>toString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altLang="ko-KR" sz="1400" dirty="0" err="1">
                <a:solidFill>
                  <a:sysClr val="windowText" lastClr="000000"/>
                </a:solidFill>
              </a:rPr>
              <a:t>valueOf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B31265-99E2-422D-A980-41C8A425D061}"/>
              </a:ext>
            </a:extLst>
          </p:cNvPr>
          <p:cNvSpPr/>
          <p:nvPr/>
        </p:nvSpPr>
        <p:spPr>
          <a:xfrm>
            <a:off x="1415480" y="4509120"/>
            <a:ext cx="2160240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ysClr val="windowText" lastClr="000000"/>
                </a:solidFill>
              </a:rPr>
              <a:t>MyClass</a:t>
            </a:r>
            <a:endParaRPr lang="ko-KR" altLang="en-US" sz="15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1A4E0B-C2F1-4200-9B90-B8865C0B5FC0}"/>
              </a:ext>
            </a:extLst>
          </p:cNvPr>
          <p:cNvSpPr/>
          <p:nvPr/>
        </p:nvSpPr>
        <p:spPr>
          <a:xfrm>
            <a:off x="1415480" y="4811355"/>
            <a:ext cx="2160240" cy="217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EF27EE-4C03-49F3-9719-09274BA1BBB8}"/>
              </a:ext>
            </a:extLst>
          </p:cNvPr>
          <p:cNvSpPr/>
          <p:nvPr/>
        </p:nvSpPr>
        <p:spPr>
          <a:xfrm>
            <a:off x="1415480" y="5024960"/>
            <a:ext cx="2160240" cy="305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ysClr val="windowText" lastClr="000000"/>
                </a:solidFill>
              </a:rPr>
              <a:t>method1()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E54A1E1-60B4-43F3-B7DE-0FE518C50CC9}"/>
              </a:ext>
            </a:extLst>
          </p:cNvPr>
          <p:cNvSpPr/>
          <p:nvPr/>
        </p:nvSpPr>
        <p:spPr>
          <a:xfrm>
            <a:off x="2351584" y="3848444"/>
            <a:ext cx="288029" cy="22881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CA2D1F5-2E65-4001-B533-2136807250CE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2495598" y="4077263"/>
            <a:ext cx="1" cy="4192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4158FA-2512-43C8-967C-2AD83BDDD9AB}"/>
              </a:ext>
            </a:extLst>
          </p:cNvPr>
          <p:cNvSpPr txBox="1"/>
          <p:nvPr/>
        </p:nvSpPr>
        <p:spPr>
          <a:xfrm>
            <a:off x="2423592" y="4084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상속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ED041-8200-4E8F-B1E5-CF6D96415355}"/>
              </a:ext>
            </a:extLst>
          </p:cNvPr>
          <p:cNvSpPr txBox="1"/>
          <p:nvPr/>
        </p:nvSpPr>
        <p:spPr>
          <a:xfrm>
            <a:off x="7851427" y="48200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=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29B97D-F109-4DD2-B3F1-18A9D7B8CA22}"/>
              </a:ext>
            </a:extLst>
          </p:cNvPr>
          <p:cNvSpPr txBox="1"/>
          <p:nvPr/>
        </p:nvSpPr>
        <p:spPr>
          <a:xfrm>
            <a:off x="8212726" y="4509120"/>
            <a:ext cx="360624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MyClass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r>
              <a:rPr lang="en-US" altLang="ko-KR" sz="1400" dirty="0">
                <a:latin typeface="+mj-ea"/>
                <a:ea typeface="+mj-ea"/>
              </a:rPr>
              <a:t>//</a:t>
            </a:r>
            <a:r>
              <a:rPr lang="ko-KR" altLang="en-US" sz="1400" dirty="0">
                <a:latin typeface="+mj-ea"/>
                <a:ea typeface="+mj-ea"/>
              </a:rPr>
              <a:t>자동으로 추가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 err="1">
                <a:solidFill>
                  <a:srgbClr val="FF0000"/>
                </a:solidFill>
                <a:latin typeface="+mj-ea"/>
                <a:ea typeface="+mj-ea"/>
              </a:rPr>
              <a:t>MyClass.prototype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 = new Object();</a:t>
            </a:r>
          </a:p>
          <a:p>
            <a:r>
              <a:rPr lang="en-US" altLang="ko-KR" sz="1400" dirty="0">
                <a:latin typeface="+mj-ea"/>
                <a:ea typeface="+mj-ea"/>
              </a:rPr>
              <a:t>MyClass.prototype.method1 = function()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95C90-E8C0-4740-A9D8-DB1C344D428A}"/>
              </a:ext>
            </a:extLst>
          </p:cNvPr>
          <p:cNvSpPr txBox="1"/>
          <p:nvPr/>
        </p:nvSpPr>
        <p:spPr>
          <a:xfrm>
            <a:off x="4151784" y="2281960"/>
            <a:ext cx="7691529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앞에서 설명은 안 했지만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사실 부모가 없는 클래스의 경우 눈에 보이진 않지만 기본으로 자바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스크립트에서 제공하는 </a:t>
            </a:r>
            <a:r>
              <a:rPr lang="en-US" altLang="ko-KR" sz="1400" dirty="0">
                <a:latin typeface="+mj-ea"/>
                <a:ea typeface="+mj-ea"/>
              </a:rPr>
              <a:t>Object</a:t>
            </a:r>
            <a:r>
              <a:rPr lang="ko-KR" altLang="en-US" sz="1400" dirty="0">
                <a:latin typeface="+mj-ea"/>
                <a:ea typeface="+mj-ea"/>
              </a:rPr>
              <a:t>라는 클래스를 상속받게 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이건 자바도 똑같다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즉 </a:t>
            </a:r>
            <a:r>
              <a:rPr lang="ko-KR" altLang="en-US" sz="1400" dirty="0" err="1">
                <a:latin typeface="+mj-ea"/>
                <a:ea typeface="+mj-ea"/>
              </a:rPr>
              <a:t>자바스크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립트에서</a:t>
            </a:r>
            <a:r>
              <a:rPr lang="ko-KR" altLang="en-US" sz="1400" dirty="0">
                <a:latin typeface="+mj-ea"/>
                <a:ea typeface="+mj-ea"/>
              </a:rPr>
              <a:t> 클래스는 모두 </a:t>
            </a:r>
            <a:r>
              <a:rPr lang="en-US" altLang="ko-KR" sz="1400" dirty="0">
                <a:latin typeface="+mj-ea"/>
                <a:ea typeface="+mj-ea"/>
              </a:rPr>
              <a:t>Object</a:t>
            </a:r>
            <a:r>
              <a:rPr lang="ko-KR" altLang="en-US" sz="1400" dirty="0">
                <a:latin typeface="+mj-ea"/>
                <a:ea typeface="+mj-ea"/>
              </a:rPr>
              <a:t>의 자식클래스가 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Object</a:t>
            </a:r>
            <a:r>
              <a:rPr lang="ko-KR" altLang="en-US" sz="1400" dirty="0">
                <a:latin typeface="+mj-ea"/>
                <a:ea typeface="+mj-ea"/>
              </a:rPr>
              <a:t>클래스에서는 프로퍼티 값 하나와 여러 개의 메서드를 제공하는데 이 중에서 많이 사용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하지 않아 몰라도 되지만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constructor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라는 속성은 중요하기 때문에 알고 있어야 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이에 대해서는 뒤에서 설명을 하도록 하겠다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자식 클래스와 부모 클래스 연동처리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23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상속 구현 시 부모클래스의 생성자에 매개변수가 있는 경우 자식클래스에서 부모클래스의 생성자를 호출해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매개변수 값을 전달해야 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자바스크립트에서 부모생성자 호출하기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  <a:r>
              <a:rPr kumimoji="1" lang="ko-KR" altLang="en-US" sz="1500" dirty="0">
                <a:latin typeface="+mj-ea"/>
                <a:ea typeface="+mj-ea"/>
              </a:rPr>
              <a:t>① 문법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function </a:t>
            </a:r>
            <a:r>
              <a:rPr kumimoji="1" lang="ko-KR" altLang="en-US" sz="1500" dirty="0">
                <a:latin typeface="+mj-ea"/>
                <a:ea typeface="+mj-ea"/>
              </a:rPr>
              <a:t>자식클래스</a:t>
            </a:r>
            <a:r>
              <a:rPr kumimoji="1" lang="en-US" altLang="ko-KR" sz="1500" dirty="0">
                <a:latin typeface="+mj-ea"/>
                <a:ea typeface="+mj-ea"/>
              </a:rPr>
              <a:t>([param1,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r>
              <a:rPr kumimoji="1" lang="en-US" altLang="ko-KR" sz="1500" dirty="0">
                <a:latin typeface="+mj-ea"/>
                <a:ea typeface="+mj-ea"/>
              </a:rPr>
              <a:t>param2, ……]) 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   </a:t>
            </a:r>
            <a:r>
              <a:rPr kumimoji="1" lang="ko-KR" altLang="en-US" sz="1500" dirty="0">
                <a:latin typeface="+mj-ea"/>
                <a:ea typeface="+mj-ea"/>
              </a:rPr>
              <a:t>부모클래스</a:t>
            </a:r>
            <a:r>
              <a:rPr kumimoji="1" lang="en-US" altLang="ko-KR" sz="1500" dirty="0">
                <a:latin typeface="+mj-ea"/>
                <a:ea typeface="+mj-ea"/>
              </a:rPr>
              <a:t>.call(this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r>
              <a:rPr kumimoji="1" lang="en-US" altLang="ko-KR" sz="1500" dirty="0">
                <a:latin typeface="+mj-ea"/>
                <a:ea typeface="+mj-ea"/>
              </a:rPr>
              <a:t>[, param1, param2, ….]);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부모클래스의 생성자를 호출할 때 함수객체에서 제공하는 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call()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메서드를 이용해 첫 번째 매개변수에 자식 인스턴스를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전달하고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두 번째 매개변수 이후부터는 부모의 생성자로 전달할 데이터를 전달해 준다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566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자식 클래스와 부모 클래스 연동처리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8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2. </a:t>
            </a:r>
            <a:r>
              <a:rPr kumimoji="1" lang="ko-KR" altLang="en-US" sz="1600" b="1" dirty="0">
                <a:latin typeface="+mj-ea"/>
                <a:ea typeface="+mj-ea"/>
              </a:rPr>
              <a:t>자바스크립트에서 부모생성자 호출하기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   ② 예제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7FBF3F-E677-4571-A304-9C6D9014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844824"/>
            <a:ext cx="6158880" cy="46085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68040B-21A8-40BF-8F8B-F8C1E80B2A2A}"/>
              </a:ext>
            </a:extLst>
          </p:cNvPr>
          <p:cNvSpPr/>
          <p:nvPr/>
        </p:nvSpPr>
        <p:spPr>
          <a:xfrm>
            <a:off x="4079776" y="5517232"/>
            <a:ext cx="1008112" cy="2880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3301AD-0A5F-4E22-8ABC-1C6FCA43E1D8}"/>
              </a:ext>
            </a:extLst>
          </p:cNvPr>
          <p:cNvSpPr/>
          <p:nvPr/>
        </p:nvSpPr>
        <p:spPr>
          <a:xfrm>
            <a:off x="3071664" y="4118936"/>
            <a:ext cx="1008112" cy="2880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9F9CD-E5F4-4C1D-A4DE-0C909059210E}"/>
              </a:ext>
            </a:extLst>
          </p:cNvPr>
          <p:cNvSpPr/>
          <p:nvPr/>
        </p:nvSpPr>
        <p:spPr>
          <a:xfrm>
            <a:off x="3287688" y="4412758"/>
            <a:ext cx="1584176" cy="2880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7A134A-9818-4A6E-ACDF-5973B6F8B6EC}"/>
              </a:ext>
            </a:extLst>
          </p:cNvPr>
          <p:cNvSpPr/>
          <p:nvPr/>
        </p:nvSpPr>
        <p:spPr>
          <a:xfrm>
            <a:off x="3287688" y="2082615"/>
            <a:ext cx="864096" cy="2880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78FF96-55A8-4431-9440-4647849A4AB6}"/>
              </a:ext>
            </a:extLst>
          </p:cNvPr>
          <p:cNvSpPr/>
          <p:nvPr/>
        </p:nvSpPr>
        <p:spPr>
          <a:xfrm>
            <a:off x="3466712" y="2534759"/>
            <a:ext cx="864096" cy="2880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2ABD1-3BB9-42F3-8B06-A3B58F11F2BD}"/>
              </a:ext>
            </a:extLst>
          </p:cNvPr>
          <p:cNvSpPr txBox="1"/>
          <p:nvPr/>
        </p:nvSpPr>
        <p:spPr>
          <a:xfrm>
            <a:off x="7641976" y="1854872"/>
            <a:ext cx="3278560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실행순서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1. </a:t>
            </a:r>
            <a:r>
              <a:rPr lang="en-US" altLang="ko-KR" sz="1400" dirty="0" err="1">
                <a:latin typeface="+mj-ea"/>
                <a:ea typeface="+mj-ea"/>
              </a:rPr>
              <a:t>MyChild</a:t>
            </a:r>
            <a:r>
              <a:rPr lang="ko-KR" altLang="en-US" sz="1400" dirty="0">
                <a:latin typeface="+mj-ea"/>
                <a:ea typeface="+mj-ea"/>
              </a:rPr>
              <a:t>인스턴스의 생성자 호출의     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   </a:t>
            </a:r>
            <a:r>
              <a:rPr lang="ko-KR" altLang="en-US" sz="1400" dirty="0" err="1">
                <a:latin typeface="+mj-ea"/>
                <a:ea typeface="+mj-ea"/>
              </a:rPr>
              <a:t>매개변수값으로</a:t>
            </a:r>
            <a:r>
              <a:rPr lang="ko-KR" altLang="en-US" sz="1400" dirty="0">
                <a:latin typeface="+mj-ea"/>
                <a:ea typeface="+mj-ea"/>
              </a:rPr>
              <a:t> 호출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2. </a:t>
            </a:r>
            <a:r>
              <a:rPr lang="en-US" altLang="ko-KR" sz="1400" dirty="0" err="1">
                <a:latin typeface="+mj-ea"/>
                <a:ea typeface="+mj-ea"/>
              </a:rPr>
              <a:t>MyChild</a:t>
            </a:r>
            <a:r>
              <a:rPr lang="en-US" altLang="ko-KR" sz="1400" dirty="0">
                <a:latin typeface="+mj-ea"/>
                <a:ea typeface="+mj-ea"/>
              </a:rPr>
              <a:t>(param1)</a:t>
            </a:r>
            <a:r>
              <a:rPr lang="ko-KR" altLang="en-US" sz="1400" dirty="0">
                <a:latin typeface="+mj-ea"/>
                <a:ea typeface="+mj-ea"/>
              </a:rPr>
              <a:t>생성자 호출됨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3. call()</a:t>
            </a:r>
            <a:r>
              <a:rPr lang="ko-KR" altLang="en-US" sz="1400" dirty="0">
                <a:latin typeface="+mj-ea"/>
                <a:ea typeface="+mj-ea"/>
              </a:rPr>
              <a:t>메서드로 부모클래스 </a:t>
            </a:r>
            <a:r>
              <a:rPr lang="en-US" altLang="ko-KR" sz="1400" dirty="0" err="1">
                <a:latin typeface="+mj-ea"/>
                <a:ea typeface="+mj-ea"/>
              </a:rPr>
              <a:t>MyParent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클래스 호출함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4. </a:t>
            </a:r>
            <a:r>
              <a:rPr lang="en-US" altLang="ko-KR" sz="1400" dirty="0" err="1">
                <a:latin typeface="+mj-ea"/>
                <a:ea typeface="+mj-ea"/>
              </a:rPr>
              <a:t>MyParent</a:t>
            </a:r>
            <a:r>
              <a:rPr lang="en-US" altLang="ko-KR" sz="1400" dirty="0">
                <a:latin typeface="+mj-ea"/>
                <a:ea typeface="+mj-ea"/>
              </a:rPr>
              <a:t>(param1)</a:t>
            </a:r>
            <a:r>
              <a:rPr lang="ko-KR" altLang="en-US" sz="1400" dirty="0">
                <a:latin typeface="+mj-ea"/>
                <a:ea typeface="+mj-ea"/>
              </a:rPr>
              <a:t>생성자 호출됨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5. </a:t>
            </a:r>
            <a:r>
              <a:rPr lang="ko-KR" altLang="en-US" sz="1400" dirty="0">
                <a:latin typeface="+mj-ea"/>
                <a:ea typeface="+mj-ea"/>
              </a:rPr>
              <a:t>부모클래스의 </a:t>
            </a:r>
            <a:r>
              <a:rPr lang="en-US" altLang="ko-KR" sz="1400" dirty="0">
                <a:latin typeface="+mj-ea"/>
                <a:ea typeface="+mj-ea"/>
              </a:rPr>
              <a:t>property1</a:t>
            </a:r>
            <a:r>
              <a:rPr lang="ko-KR" altLang="en-US" sz="1400" dirty="0">
                <a:latin typeface="+mj-ea"/>
                <a:ea typeface="+mj-ea"/>
              </a:rPr>
              <a:t>의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값 초기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화 이루어짐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만약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번 구문이 호출해 주지 않는다면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부모클래스에 값이 전달되지 않아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me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thod1()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메서드를 호출하는 경우 정상적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인 값이 출력 되질 않는다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 내용은 매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우 중요한 부분이니 반드시 이해하고 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넘어가도록 하자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항상 부모의 인스턴스가 만들어지고 난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후 자식클래스의 인스턴스가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부모클래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스의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인스턴스에 추가가 됨을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잊지말자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183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자바스크립트에서 메서드 </a:t>
            </a:r>
            <a:r>
              <a:rPr lang="ko-KR" altLang="en-US" sz="2800" b="1" dirty="0" err="1">
                <a:latin typeface="+mj-ea"/>
              </a:rPr>
              <a:t>오버라이드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31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클래스 상속을 사용하다 보면 종종 물려받은 부모의 기능을 그대로 사용하지 않고 재정의해야 하는 경우가 발생한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이 경우를 메서드 </a:t>
            </a:r>
            <a:r>
              <a:rPr kumimoji="1" lang="ko-KR" altLang="en-US" sz="1600" dirty="0" err="1">
                <a:latin typeface="+mj-ea"/>
                <a:ea typeface="+mj-ea"/>
              </a:rPr>
              <a:t>오버라이드라고</a:t>
            </a:r>
            <a:r>
              <a:rPr kumimoji="1" lang="ko-KR" altLang="en-US" sz="1600" dirty="0">
                <a:latin typeface="+mj-ea"/>
                <a:ea typeface="+mj-ea"/>
              </a:rPr>
              <a:t> 한다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메서드 </a:t>
            </a:r>
            <a:r>
              <a:rPr kumimoji="1" lang="ko-KR" altLang="en-US" sz="1600" b="1" dirty="0" err="1">
                <a:latin typeface="+mj-ea"/>
                <a:ea typeface="+mj-ea"/>
              </a:rPr>
              <a:t>오버라이드의</a:t>
            </a:r>
            <a:r>
              <a:rPr kumimoji="1" lang="ko-KR" altLang="en-US" sz="1600" b="1" dirty="0">
                <a:latin typeface="+mj-ea"/>
                <a:ea typeface="+mj-ea"/>
              </a:rPr>
              <a:t> 정의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메서드 </a:t>
            </a:r>
            <a:r>
              <a:rPr kumimoji="1" lang="ko-KR" altLang="en-US" sz="1500" dirty="0" err="1">
                <a:latin typeface="+mj-ea"/>
                <a:ea typeface="+mj-ea"/>
              </a:rPr>
              <a:t>오버라이드</a:t>
            </a:r>
            <a:r>
              <a:rPr kumimoji="1" lang="en-US" altLang="ko-KR" sz="1500" dirty="0">
                <a:latin typeface="+mj-ea"/>
                <a:ea typeface="+mj-ea"/>
              </a:rPr>
              <a:t>(override)</a:t>
            </a:r>
            <a:r>
              <a:rPr kumimoji="1" lang="ko-KR" altLang="en-US" sz="1500" dirty="0">
                <a:latin typeface="+mj-ea"/>
                <a:ea typeface="+mj-ea"/>
              </a:rPr>
              <a:t>는 자식 클래스에서 부모클래스의 기능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메서드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을 재정의할 때 사용하는 기능이다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한 마디로 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메서드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오버라이드는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선언부는 같고 구현부만 다르게 하는 수정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즉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modify, change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 개념으로 생각하면 편하다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 err="1">
                <a:latin typeface="+mj-ea"/>
                <a:ea typeface="+mj-ea"/>
              </a:rPr>
              <a:t>오버라이드는</a:t>
            </a:r>
            <a:r>
              <a:rPr kumimoji="1" lang="ko-KR" altLang="en-US" sz="1500" dirty="0">
                <a:latin typeface="+mj-ea"/>
                <a:ea typeface="+mj-ea"/>
              </a:rPr>
              <a:t> 아래와 같은 경우에 주로 사용하다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① 부모클래스의 기능을 사용하지 않고 자식클래스에서 구현한 기능을 사용하고 싶은 경우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② 부모클래스의 기능을 자식클래스에서 확장하고 싶은 경우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2. </a:t>
            </a:r>
            <a:r>
              <a:rPr kumimoji="1" lang="ko-KR" altLang="en-US" sz="1500" b="1" dirty="0">
                <a:latin typeface="+mj-ea"/>
                <a:ea typeface="+mj-ea"/>
              </a:rPr>
              <a:t>부모클래스의 기능을 자식클래스에서 재정의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① 문법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- </a:t>
            </a:r>
            <a:r>
              <a:rPr kumimoji="1" lang="en-US" altLang="ko-KR" sz="1500" dirty="0" err="1">
                <a:latin typeface="+mj-ea"/>
                <a:ea typeface="+mj-ea"/>
              </a:rPr>
              <a:t>MyParent.prototype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 err="1">
                <a:latin typeface="+mj-ea"/>
                <a:ea typeface="+mj-ea"/>
              </a:rPr>
              <a:t>부모메서드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r>
              <a:rPr kumimoji="1" lang="en-US" altLang="ko-KR" sz="1500" dirty="0">
                <a:latin typeface="+mj-ea"/>
                <a:ea typeface="+mj-ea"/>
              </a:rPr>
              <a:t>= function() {}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- </a:t>
            </a:r>
            <a:r>
              <a:rPr kumimoji="1" lang="en-US" altLang="ko-KR" sz="1500" dirty="0" err="1">
                <a:latin typeface="+mj-ea"/>
                <a:ea typeface="+mj-ea"/>
              </a:rPr>
              <a:t>MyChild.prototype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 err="1">
                <a:latin typeface="+mj-ea"/>
                <a:ea typeface="+mj-ea"/>
              </a:rPr>
              <a:t>부모메서드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r>
              <a:rPr kumimoji="1" lang="en-US" altLang="ko-KR" sz="1500" dirty="0">
                <a:latin typeface="+mj-ea"/>
                <a:ea typeface="+mj-ea"/>
              </a:rPr>
              <a:t>= function() {}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;</a:t>
            </a:r>
            <a:r>
              <a:rPr kumimoji="1" lang="ko-KR" altLang="en-US" sz="1500" dirty="0">
                <a:latin typeface="+mj-ea"/>
                <a:ea typeface="+mj-ea"/>
              </a:rPr>
              <a:t>부모클래스의 기능을 자식클래스에서 재정의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 err="1">
                <a:latin typeface="+mj-ea"/>
                <a:ea typeface="+mj-ea"/>
              </a:rPr>
              <a:t>오버라이드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하는 것은 간단하다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위의 문법처럼 부모클래스의 기능 중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</a:t>
            </a:r>
            <a:r>
              <a:rPr kumimoji="1" lang="ko-KR" altLang="en-US" sz="1500" dirty="0">
                <a:latin typeface="+mj-ea"/>
                <a:ea typeface="+mj-ea"/>
              </a:rPr>
              <a:t>재정의하고자 하는 기능을 자식클래스에서 똑같은 이름으로 만들어 주면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3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자바스크립트에서 메서드 </a:t>
            </a:r>
            <a:r>
              <a:rPr lang="ko-KR" altLang="en-US" sz="2800" b="1" dirty="0" err="1">
                <a:latin typeface="+mj-ea"/>
              </a:rPr>
              <a:t>오버라이드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2. </a:t>
            </a:r>
            <a:r>
              <a:rPr kumimoji="1" lang="ko-KR" altLang="en-US" sz="1500" b="1" dirty="0">
                <a:latin typeface="+mj-ea"/>
                <a:ea typeface="+mj-ea"/>
              </a:rPr>
              <a:t>부모클래스의 기능을 자식클래스에서 재정의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② 예제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EC2CA5-31D4-4F65-BF18-F0AC1F9A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1792939"/>
            <a:ext cx="5544616" cy="48691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12C2AB-1BB0-4BE5-8A8E-46D902209146}"/>
              </a:ext>
            </a:extLst>
          </p:cNvPr>
          <p:cNvSpPr/>
          <p:nvPr/>
        </p:nvSpPr>
        <p:spPr>
          <a:xfrm>
            <a:off x="1355366" y="5157192"/>
            <a:ext cx="5460713" cy="64807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43FB2-8DB5-47EE-8F57-F0EB9525950E}"/>
              </a:ext>
            </a:extLst>
          </p:cNvPr>
          <p:cNvSpPr/>
          <p:nvPr/>
        </p:nvSpPr>
        <p:spPr>
          <a:xfrm>
            <a:off x="1355366" y="2721368"/>
            <a:ext cx="5460713" cy="70763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3B7886-B8A2-4B6B-8A52-DB985CD7CF93}"/>
              </a:ext>
            </a:extLst>
          </p:cNvPr>
          <p:cNvSpPr txBox="1"/>
          <p:nvPr/>
        </p:nvSpPr>
        <p:spPr>
          <a:xfrm>
            <a:off x="7176120" y="1854872"/>
            <a:ext cx="327856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좌측 코드는 부모클래스의 </a:t>
            </a:r>
            <a:r>
              <a:rPr lang="en-US" altLang="ko-KR" sz="1400" dirty="0">
                <a:latin typeface="+mj-ea"/>
                <a:ea typeface="+mj-ea"/>
              </a:rPr>
              <a:t>method1()</a:t>
            </a:r>
          </a:p>
          <a:p>
            <a:r>
              <a:rPr lang="ko-KR" altLang="en-US" sz="1400" dirty="0">
                <a:latin typeface="+mj-ea"/>
                <a:ea typeface="+mj-ea"/>
              </a:rPr>
              <a:t>을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자식클래스에서 선언부는 똑같이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구현부는 다르게 </a:t>
            </a:r>
            <a:r>
              <a:rPr lang="ko-KR" altLang="en-US" sz="1400" dirty="0" err="1">
                <a:latin typeface="+mj-ea"/>
                <a:ea typeface="+mj-ea"/>
              </a:rPr>
              <a:t>오버라이드를</a:t>
            </a:r>
            <a:r>
              <a:rPr lang="ko-KR" altLang="en-US" sz="1400" dirty="0">
                <a:latin typeface="+mj-ea"/>
                <a:ea typeface="+mj-ea"/>
              </a:rPr>
              <a:t> 한 것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이렇게 되어 </a:t>
            </a:r>
            <a:r>
              <a:rPr lang="en-US" altLang="ko-KR" sz="1400" dirty="0" err="1">
                <a:latin typeface="+mj-ea"/>
                <a:ea typeface="+mj-ea"/>
              </a:rPr>
              <a:t>MyChild</a:t>
            </a:r>
            <a:r>
              <a:rPr lang="ko-KR" altLang="en-US" sz="1400" dirty="0">
                <a:latin typeface="+mj-ea"/>
                <a:ea typeface="+mj-ea"/>
              </a:rPr>
              <a:t>클래스의 </a:t>
            </a:r>
            <a:r>
              <a:rPr lang="ko-KR" altLang="en-US" sz="1400" dirty="0" err="1">
                <a:latin typeface="+mj-ea"/>
                <a:ea typeface="+mj-ea"/>
              </a:rPr>
              <a:t>인스턴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스를</a:t>
            </a:r>
            <a:r>
              <a:rPr lang="ko-KR" altLang="en-US" sz="1400" dirty="0">
                <a:latin typeface="+mj-ea"/>
                <a:ea typeface="+mj-ea"/>
              </a:rPr>
              <a:t> 생성하여 </a:t>
            </a:r>
            <a:r>
              <a:rPr lang="en-US" altLang="ko-KR" sz="1400" dirty="0">
                <a:latin typeface="+mj-ea"/>
                <a:ea typeface="+mj-ea"/>
              </a:rPr>
              <a:t>method1()</a:t>
            </a:r>
            <a:r>
              <a:rPr lang="ko-KR" altLang="en-US" sz="1400" dirty="0">
                <a:latin typeface="+mj-ea"/>
                <a:ea typeface="+mj-ea"/>
              </a:rPr>
              <a:t>을 호출하면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부모클래스의 </a:t>
            </a:r>
            <a:r>
              <a:rPr lang="en-US" altLang="ko-KR" sz="1400" dirty="0">
                <a:latin typeface="+mj-ea"/>
                <a:ea typeface="+mj-ea"/>
              </a:rPr>
              <a:t>method1()</a:t>
            </a:r>
            <a:r>
              <a:rPr lang="ko-KR" altLang="en-US" sz="1400" dirty="0">
                <a:latin typeface="+mj-ea"/>
                <a:ea typeface="+mj-ea"/>
              </a:rPr>
              <a:t>이 아니라 자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식클래스이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method1()</a:t>
            </a:r>
            <a:r>
              <a:rPr lang="ko-KR" altLang="en-US" sz="1400" dirty="0">
                <a:latin typeface="+mj-ea"/>
                <a:ea typeface="+mj-ea"/>
              </a:rPr>
              <a:t>이 호출된다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이처럼 부모의 기능을 직접 수정하지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않고 부모의 기능을 재정의할 때 메서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오버라이드를</a:t>
            </a:r>
            <a:r>
              <a:rPr lang="ko-KR" altLang="en-US" sz="1400" dirty="0">
                <a:latin typeface="+mj-ea"/>
                <a:ea typeface="+mj-ea"/>
              </a:rPr>
              <a:t> 사용한다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776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자바스크립트에서 메서드 </a:t>
            </a:r>
            <a:r>
              <a:rPr lang="ko-KR" altLang="en-US" sz="2800" b="1" dirty="0" err="1">
                <a:latin typeface="+mj-ea"/>
              </a:rPr>
              <a:t>오버라이드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8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부모클래스의 기능을 자식클래스에서 확장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현업에서는 부모의 기능을 완전히 새롭게 재정의하는 것이 아니라 부모의 기능을 그대로 사용하면서 동시에 기능을 약간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추가하고 싶은 경우가 발생한다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이럴 때도 메서드 </a:t>
            </a:r>
            <a:r>
              <a:rPr kumimoji="1" lang="ko-KR" altLang="en-US" sz="1500" dirty="0" err="1">
                <a:latin typeface="+mj-ea"/>
                <a:ea typeface="+mj-ea"/>
              </a:rPr>
              <a:t>오버라이드를</a:t>
            </a:r>
            <a:r>
              <a:rPr kumimoji="1" lang="ko-KR" altLang="en-US" sz="1500" dirty="0">
                <a:latin typeface="+mj-ea"/>
                <a:ea typeface="+mj-ea"/>
              </a:rPr>
              <a:t> 활용한다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① 문법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en-US" altLang="ko-KR" sz="1500" dirty="0" err="1">
                <a:latin typeface="+mj-ea"/>
                <a:ea typeface="+mj-ea"/>
              </a:rPr>
              <a:t>MyChild.prototype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 err="1">
                <a:latin typeface="+mj-ea"/>
                <a:ea typeface="+mj-ea"/>
              </a:rPr>
              <a:t>부모메서드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r>
              <a:rPr kumimoji="1" lang="en-US" altLang="ko-KR" sz="1500" dirty="0">
                <a:latin typeface="+mj-ea"/>
                <a:ea typeface="+mj-ea"/>
              </a:rPr>
              <a:t>= function([param1, param2, …. ]){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 </a:t>
            </a:r>
            <a:r>
              <a:rPr kumimoji="1" lang="ko-KR" altLang="en-US" sz="1500" dirty="0">
                <a:latin typeface="+mj-ea"/>
                <a:ea typeface="+mj-ea"/>
              </a:rPr>
              <a:t>부모클래스</a:t>
            </a:r>
            <a:r>
              <a:rPr kumimoji="1" lang="en-US" altLang="ko-KR" sz="1500" dirty="0">
                <a:latin typeface="+mj-ea"/>
                <a:ea typeface="+mj-ea"/>
              </a:rPr>
              <a:t>.prototype.</a:t>
            </a:r>
            <a:r>
              <a:rPr kumimoji="1" lang="ko-KR" altLang="en-US" sz="1500" dirty="0" err="1">
                <a:latin typeface="+mj-ea"/>
                <a:ea typeface="+mj-ea"/>
              </a:rPr>
              <a:t>부모메서드</a:t>
            </a:r>
            <a:r>
              <a:rPr kumimoji="1" lang="en-US" altLang="ko-KR" sz="1500" dirty="0">
                <a:latin typeface="+mj-ea"/>
                <a:ea typeface="+mj-ea"/>
              </a:rPr>
              <a:t>.call(this[param1, param2, ….]);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	     //</a:t>
            </a:r>
            <a:r>
              <a:rPr kumimoji="1" lang="ko-KR" altLang="en-US" sz="1500" dirty="0">
                <a:latin typeface="+mj-ea"/>
                <a:ea typeface="+mj-ea"/>
              </a:rPr>
              <a:t>추가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확장 구문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 </a:t>
            </a:r>
            <a:r>
              <a:rPr kumimoji="1" lang="ko-KR" altLang="en-US" sz="1500" dirty="0">
                <a:latin typeface="+mj-ea"/>
                <a:ea typeface="+mj-ea"/>
              </a:rPr>
              <a:t>기본은 </a:t>
            </a:r>
            <a:r>
              <a:rPr kumimoji="1" lang="ko-KR" altLang="en-US" sz="1500" dirty="0" err="1">
                <a:latin typeface="+mj-ea"/>
                <a:ea typeface="+mj-ea"/>
              </a:rPr>
              <a:t>오버라이드</a:t>
            </a:r>
            <a:r>
              <a:rPr kumimoji="1" lang="ko-KR" altLang="en-US" sz="1500" dirty="0">
                <a:latin typeface="+mj-ea"/>
                <a:ea typeface="+mj-ea"/>
              </a:rPr>
              <a:t> 하고자 하는 부모클래스의 기능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메서드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을 자식클래스에서 동일한 이름으로 만들어 주는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이후 메서드 내부에는 오버함수객체</a:t>
            </a:r>
            <a:r>
              <a:rPr kumimoji="1" lang="en-US" altLang="ko-KR" sz="1500" dirty="0">
                <a:latin typeface="+mj-ea"/>
                <a:ea typeface="+mj-ea"/>
              </a:rPr>
              <a:t>(Function)</a:t>
            </a:r>
            <a:r>
              <a:rPr kumimoji="1" lang="ko-KR" altLang="en-US" sz="1500" dirty="0">
                <a:latin typeface="+mj-ea"/>
                <a:ea typeface="+mj-ea"/>
              </a:rPr>
              <a:t>에서 제공하는 </a:t>
            </a:r>
            <a:r>
              <a:rPr kumimoji="1" lang="en-US" altLang="ko-KR" sz="1500" dirty="0">
                <a:latin typeface="+mj-ea"/>
                <a:ea typeface="+mj-ea"/>
              </a:rPr>
              <a:t>call() </a:t>
            </a:r>
            <a:r>
              <a:rPr kumimoji="1" lang="ko-KR" altLang="en-US" sz="1500" dirty="0">
                <a:latin typeface="+mj-ea"/>
                <a:ea typeface="+mj-ea"/>
              </a:rPr>
              <a:t>메서드를 활용하여 부모의 기능을 호출해 준다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다음으로 추가하고자 하는 구문을 작성해주는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52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자바스크립트에서 메서드 </a:t>
            </a:r>
            <a:r>
              <a:rPr lang="ko-KR" altLang="en-US" sz="2800" b="1" dirty="0" err="1">
                <a:latin typeface="+mj-ea"/>
              </a:rPr>
              <a:t>오버라이드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8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부모클래스의 기능을 자식클래스에서 확장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현업에서는 부모의 기능을 완전히 새롭게 재정의하는 것이 아니라 부모의 기능을 그대로 사용하면서 동시에 기능을 약간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추가하고 싶은 경우가 발생한다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이럴 때도 메서드 </a:t>
            </a:r>
            <a:r>
              <a:rPr kumimoji="1" lang="ko-KR" altLang="en-US" sz="1500" dirty="0" err="1">
                <a:latin typeface="+mj-ea"/>
                <a:ea typeface="+mj-ea"/>
              </a:rPr>
              <a:t>오버라이드를</a:t>
            </a:r>
            <a:r>
              <a:rPr kumimoji="1" lang="ko-KR" altLang="en-US" sz="1500" dirty="0">
                <a:latin typeface="+mj-ea"/>
                <a:ea typeface="+mj-ea"/>
              </a:rPr>
              <a:t> 활용한다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① 문법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en-US" altLang="ko-KR" sz="1500" dirty="0" err="1">
                <a:latin typeface="+mj-ea"/>
                <a:ea typeface="+mj-ea"/>
              </a:rPr>
              <a:t>MyChild.prototype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 err="1">
                <a:latin typeface="+mj-ea"/>
                <a:ea typeface="+mj-ea"/>
              </a:rPr>
              <a:t>부모메서드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r>
              <a:rPr kumimoji="1" lang="en-US" altLang="ko-KR" sz="1500" dirty="0">
                <a:latin typeface="+mj-ea"/>
                <a:ea typeface="+mj-ea"/>
              </a:rPr>
              <a:t>= function([param1, param2, …. ]){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     </a:t>
            </a:r>
            <a:r>
              <a:rPr kumimoji="1" lang="ko-KR" altLang="en-US" sz="1500" dirty="0">
                <a:latin typeface="+mj-ea"/>
                <a:ea typeface="+mj-ea"/>
              </a:rPr>
              <a:t>부모클래스</a:t>
            </a:r>
            <a:r>
              <a:rPr kumimoji="1" lang="en-US" altLang="ko-KR" sz="1500" dirty="0">
                <a:latin typeface="+mj-ea"/>
                <a:ea typeface="+mj-ea"/>
              </a:rPr>
              <a:t>.prototype.</a:t>
            </a:r>
            <a:r>
              <a:rPr kumimoji="1" lang="ko-KR" altLang="en-US" sz="1500" dirty="0" err="1">
                <a:latin typeface="+mj-ea"/>
                <a:ea typeface="+mj-ea"/>
              </a:rPr>
              <a:t>부모메서드</a:t>
            </a:r>
            <a:r>
              <a:rPr kumimoji="1" lang="en-US" altLang="ko-KR" sz="1500" dirty="0">
                <a:latin typeface="+mj-ea"/>
                <a:ea typeface="+mj-ea"/>
              </a:rPr>
              <a:t>.call(this[param1, param2, ….]);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	     //</a:t>
            </a:r>
            <a:r>
              <a:rPr kumimoji="1" lang="ko-KR" altLang="en-US" sz="1500" dirty="0">
                <a:latin typeface="+mj-ea"/>
                <a:ea typeface="+mj-ea"/>
              </a:rPr>
              <a:t>추가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확장 구문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}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 </a:t>
            </a:r>
            <a:r>
              <a:rPr kumimoji="1" lang="ko-KR" altLang="en-US" sz="1500" dirty="0">
                <a:latin typeface="+mj-ea"/>
                <a:ea typeface="+mj-ea"/>
              </a:rPr>
              <a:t>기본은 </a:t>
            </a:r>
            <a:r>
              <a:rPr kumimoji="1" lang="ko-KR" altLang="en-US" sz="1500" dirty="0" err="1">
                <a:latin typeface="+mj-ea"/>
                <a:ea typeface="+mj-ea"/>
              </a:rPr>
              <a:t>오버라이드</a:t>
            </a:r>
            <a:r>
              <a:rPr kumimoji="1" lang="ko-KR" altLang="en-US" sz="1500" dirty="0">
                <a:latin typeface="+mj-ea"/>
                <a:ea typeface="+mj-ea"/>
              </a:rPr>
              <a:t> 하고자 하는 부모클래스의 기능</a:t>
            </a:r>
            <a:r>
              <a:rPr kumimoji="1" lang="en-US" altLang="ko-KR" sz="1500" dirty="0">
                <a:latin typeface="+mj-ea"/>
                <a:ea typeface="+mj-ea"/>
              </a:rPr>
              <a:t>(</a:t>
            </a:r>
            <a:r>
              <a:rPr kumimoji="1" lang="ko-KR" altLang="en-US" sz="1500" dirty="0">
                <a:latin typeface="+mj-ea"/>
                <a:ea typeface="+mj-ea"/>
              </a:rPr>
              <a:t>메서드</a:t>
            </a:r>
            <a:r>
              <a:rPr kumimoji="1" lang="en-US" altLang="ko-KR" sz="1500" dirty="0">
                <a:latin typeface="+mj-ea"/>
                <a:ea typeface="+mj-ea"/>
              </a:rPr>
              <a:t>)</a:t>
            </a:r>
            <a:r>
              <a:rPr kumimoji="1" lang="ko-KR" altLang="en-US" sz="1500" dirty="0">
                <a:latin typeface="+mj-ea"/>
                <a:ea typeface="+mj-ea"/>
              </a:rPr>
              <a:t>을 자식클래스에서 동일한 이름으로 만들어 주는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이후 메서드 내부에는 오버함수객체</a:t>
            </a:r>
            <a:r>
              <a:rPr kumimoji="1" lang="en-US" altLang="ko-KR" sz="1500" dirty="0">
                <a:latin typeface="+mj-ea"/>
                <a:ea typeface="+mj-ea"/>
              </a:rPr>
              <a:t>(Function)</a:t>
            </a:r>
            <a:r>
              <a:rPr kumimoji="1" lang="ko-KR" altLang="en-US" sz="1500" dirty="0">
                <a:latin typeface="+mj-ea"/>
                <a:ea typeface="+mj-ea"/>
              </a:rPr>
              <a:t>에서 제공하는 </a:t>
            </a:r>
            <a:r>
              <a:rPr kumimoji="1" lang="en-US" altLang="ko-KR" sz="1500" dirty="0">
                <a:latin typeface="+mj-ea"/>
                <a:ea typeface="+mj-ea"/>
              </a:rPr>
              <a:t>call() </a:t>
            </a:r>
            <a:r>
              <a:rPr kumimoji="1" lang="ko-KR" altLang="en-US" sz="1500" dirty="0">
                <a:latin typeface="+mj-ea"/>
                <a:ea typeface="+mj-ea"/>
              </a:rPr>
              <a:t>메서드를 활용하여 부모의 기능을 호출해 준다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다음으로 추가하고자 하는 구문을 작성해주는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91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자바스크립트에서 메서드 </a:t>
            </a:r>
            <a:r>
              <a:rPr lang="ko-KR" altLang="en-US" sz="2800" b="1" dirty="0" err="1">
                <a:latin typeface="+mj-ea"/>
              </a:rPr>
              <a:t>오버라이드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부모클래스의 기능을 자식클래스에서 확장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② 예제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BA256-06D9-4F7B-A893-48AB5417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33" y="1800077"/>
            <a:ext cx="4415635" cy="496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92D28-BF51-423F-AE94-37CF30675ECF}"/>
              </a:ext>
            </a:extLst>
          </p:cNvPr>
          <p:cNvSpPr txBox="1"/>
          <p:nvPr/>
        </p:nvSpPr>
        <p:spPr>
          <a:xfrm>
            <a:off x="6384032" y="1854872"/>
            <a:ext cx="327856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좌측 코드는 확장할 기능인 </a:t>
            </a:r>
            <a:r>
              <a:rPr lang="en-US" altLang="ko-KR" sz="1400" dirty="0">
                <a:latin typeface="+mj-ea"/>
                <a:ea typeface="+mj-ea"/>
              </a:rPr>
              <a:t>info() </a:t>
            </a:r>
            <a:r>
              <a:rPr lang="ko-KR" altLang="en-US" sz="1400" dirty="0">
                <a:latin typeface="+mj-ea"/>
                <a:ea typeface="+mj-ea"/>
              </a:rPr>
              <a:t>메서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드를</a:t>
            </a:r>
            <a:r>
              <a:rPr lang="ko-KR" altLang="en-US" sz="1400" dirty="0">
                <a:latin typeface="+mj-ea"/>
                <a:ea typeface="+mj-ea"/>
              </a:rPr>
              <a:t> 자식클래스에서 </a:t>
            </a:r>
            <a:r>
              <a:rPr lang="ko-KR" altLang="en-US" sz="1400" dirty="0" err="1">
                <a:latin typeface="+mj-ea"/>
                <a:ea typeface="+mj-ea"/>
              </a:rPr>
              <a:t>오버라이드한</a:t>
            </a:r>
            <a:r>
              <a:rPr lang="ko-KR" altLang="en-US" sz="1400" dirty="0">
                <a:latin typeface="+mj-ea"/>
                <a:ea typeface="+mj-ea"/>
              </a:rPr>
              <a:t> 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부모클래스의 </a:t>
            </a:r>
            <a:r>
              <a:rPr lang="en-US" altLang="ko-KR" sz="1400" dirty="0">
                <a:latin typeface="+mj-ea"/>
                <a:ea typeface="+mj-ea"/>
              </a:rPr>
              <a:t>info() </a:t>
            </a:r>
            <a:r>
              <a:rPr lang="ko-KR" altLang="en-US" sz="1400" dirty="0">
                <a:latin typeface="+mj-ea"/>
                <a:ea typeface="+mj-ea"/>
              </a:rPr>
              <a:t>메서드를 그대로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사용하기 위해 </a:t>
            </a:r>
            <a:r>
              <a:rPr lang="en-US" altLang="ko-KR" sz="1400" dirty="0">
                <a:latin typeface="+mj-ea"/>
                <a:ea typeface="+mj-ea"/>
              </a:rPr>
              <a:t>call() </a:t>
            </a:r>
            <a:r>
              <a:rPr lang="ko-KR" altLang="en-US" sz="1400" dirty="0">
                <a:latin typeface="+mj-ea"/>
                <a:ea typeface="+mj-ea"/>
              </a:rPr>
              <a:t>메서드를 활용해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부모클래스의 </a:t>
            </a:r>
            <a:r>
              <a:rPr lang="en-US" altLang="ko-KR" sz="1400" dirty="0">
                <a:latin typeface="+mj-ea"/>
                <a:ea typeface="+mj-ea"/>
              </a:rPr>
              <a:t>info()</a:t>
            </a:r>
            <a:r>
              <a:rPr lang="ko-KR" altLang="en-US" sz="1400" dirty="0">
                <a:latin typeface="+mj-ea"/>
                <a:ea typeface="+mj-ea"/>
              </a:rPr>
              <a:t>메서드를 호출하고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마지막으로 확장하고자 하는 기능을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추가해준다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이처럼 메서드 </a:t>
            </a:r>
            <a:r>
              <a:rPr lang="ko-KR" altLang="en-US" sz="1400" dirty="0" err="1">
                <a:latin typeface="+mj-ea"/>
                <a:ea typeface="+mj-ea"/>
              </a:rPr>
              <a:t>오버라이드를</a:t>
            </a:r>
            <a:r>
              <a:rPr lang="ko-KR" altLang="en-US" sz="1400" dirty="0">
                <a:latin typeface="+mj-ea"/>
                <a:ea typeface="+mj-ea"/>
              </a:rPr>
              <a:t> 활용하면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부모의 기능을 확장할 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A20ACD-7E7D-455C-B342-ACFE50ED50F3}"/>
              </a:ext>
            </a:extLst>
          </p:cNvPr>
          <p:cNvSpPr/>
          <p:nvPr/>
        </p:nvSpPr>
        <p:spPr>
          <a:xfrm>
            <a:off x="1450698" y="5097633"/>
            <a:ext cx="4285262" cy="92365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68456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4507</TotalTime>
  <Words>1933</Words>
  <Application>Microsoft Office PowerPoint</Application>
  <PresentationFormat>와이드스크린</PresentationFormat>
  <Paragraphs>346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자식 클래스와 부모 클래스 연동처리</vt:lpstr>
      <vt:lpstr>1. 자식 클래스와 부모 클래스 연동처리</vt:lpstr>
      <vt:lpstr>1. 자식 클래스와 부모 클래스 연동처리</vt:lpstr>
      <vt:lpstr>2. 자바스크립트에서 메서드 오버라이드</vt:lpstr>
      <vt:lpstr>2. 자바스크립트에서 메서드 오버라이드</vt:lpstr>
      <vt:lpstr>2. 자바스크립트에서 메서드 오버라이드</vt:lpstr>
      <vt:lpstr>2. 자바스크립트에서 메서드 오버라이드</vt:lpstr>
      <vt:lpstr>2. 자바스크립트에서 메서드 오버라이드</vt:lpstr>
      <vt:lpstr>3. 자바스크립트에서 메서드 오버로딩</vt:lpstr>
      <vt:lpstr>3. 자바스크립트에서 메서드 오버로딩</vt:lpstr>
      <vt:lpstr>4. constructor 프로퍼티 활용</vt:lpstr>
      <vt:lpstr>4. constructor 프로퍼티 활용</vt:lpstr>
      <vt:lpstr>4. constructor 프로퍼티 활용</vt:lpstr>
      <vt:lpstr>5. 클래스 상속 규칙</vt:lpstr>
      <vt:lpstr>5. 클래스 상속 규칙</vt:lpstr>
      <vt:lpstr>5. 클래스 상속 규칙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1022</cp:revision>
  <dcterms:created xsi:type="dcterms:W3CDTF">2019-09-27T03:30:23Z</dcterms:created>
  <dcterms:modified xsi:type="dcterms:W3CDTF">2020-12-26T05:59:22Z</dcterms:modified>
</cp:coreProperties>
</file>