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24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 err="1">
                <a:latin typeface="+mj-ea"/>
                <a:ea typeface="+mj-ea"/>
              </a:rPr>
              <a:t>다형성</a:t>
            </a:r>
            <a:r>
              <a:rPr lang="en-US" altLang="ko-KR" sz="4000" dirty="0">
                <a:latin typeface="+mj-ea"/>
                <a:ea typeface="+mj-ea"/>
              </a:rPr>
              <a:t>(polymorphism)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다형성과 데이터 타입과의 관계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일반 </a:t>
            </a:r>
            <a:r>
              <a:rPr kumimoji="1" lang="en-US" altLang="ko-KR" sz="1400" b="1" dirty="0">
                <a:latin typeface="+mj-ea"/>
                <a:ea typeface="+mj-ea"/>
              </a:rPr>
              <a:t>OOP </a:t>
            </a:r>
            <a:r>
              <a:rPr kumimoji="1" lang="ko-KR" altLang="en-US" sz="1400" b="1" dirty="0">
                <a:latin typeface="+mj-ea"/>
                <a:ea typeface="+mj-ea"/>
              </a:rPr>
              <a:t>언어에서의 다형성의 의미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아래는 객체지향 프로그래밍에서 상속에서의 부모클래스와 자식클래스 간에 매개변수의 다형성을 보여주는 예이다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인터페이스와 동일하게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메서드의 매개변수로 부모클래스의 타입이 선언되어 있다면 반드시 부모클래스의 인스턴스이거나</a:t>
            </a:r>
            <a:endParaRPr kumimoji="1"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부모클래스를 상속받는 자식클래스의 인스턴스를 매개변수로 주고 호출해야 한다는 것이다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이래서 상속이 중요한 것이다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87C53C-EFF2-438A-8A91-5873EDFD93C5}"/>
              </a:ext>
            </a:extLst>
          </p:cNvPr>
          <p:cNvSpPr/>
          <p:nvPr/>
        </p:nvSpPr>
        <p:spPr>
          <a:xfrm>
            <a:off x="8088892" y="2908179"/>
            <a:ext cx="2327588" cy="2485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Parent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65B0B0-89AA-48E5-9CA2-C09FD4C84847}"/>
              </a:ext>
            </a:extLst>
          </p:cNvPr>
          <p:cNvSpPr/>
          <p:nvPr/>
        </p:nvSpPr>
        <p:spPr>
          <a:xfrm>
            <a:off x="8088892" y="3151016"/>
            <a:ext cx="2327588" cy="127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A20A0E-D8B5-4F51-8FD3-C4A6A7EB2738}"/>
              </a:ext>
            </a:extLst>
          </p:cNvPr>
          <p:cNvSpPr/>
          <p:nvPr/>
        </p:nvSpPr>
        <p:spPr>
          <a:xfrm>
            <a:off x="8088892" y="3278493"/>
            <a:ext cx="2327588" cy="596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public void print(Parent parent){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… 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 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86440470-463A-4B2B-8BCC-D9E0D9E35266}"/>
              </a:ext>
            </a:extLst>
          </p:cNvPr>
          <p:cNvSpPr/>
          <p:nvPr/>
        </p:nvSpPr>
        <p:spPr>
          <a:xfrm>
            <a:off x="8964597" y="3890386"/>
            <a:ext cx="227748" cy="18668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3282190-40E1-4C9D-B678-2BC57DEB919E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072666" y="4077072"/>
            <a:ext cx="5805" cy="29864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E4A5EFB-3F06-4BED-9EC4-49EE2E6BE8DB}"/>
              </a:ext>
            </a:extLst>
          </p:cNvPr>
          <p:cNvSpPr/>
          <p:nvPr/>
        </p:nvSpPr>
        <p:spPr>
          <a:xfrm rot="16174626">
            <a:off x="6812264" y="4249297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65E19D4-2031-40DB-AC89-5B37F6B4B82B}"/>
              </a:ext>
            </a:extLst>
          </p:cNvPr>
          <p:cNvSpPr/>
          <p:nvPr/>
        </p:nvSpPr>
        <p:spPr>
          <a:xfrm rot="16174626">
            <a:off x="6824799" y="4073669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현 41">
            <a:extLst>
              <a:ext uri="{FF2B5EF4-FFF2-40B4-BE49-F238E27FC236}">
                <a16:creationId xmlns:a16="http://schemas.microsoft.com/office/drawing/2014/main" id="{690BE686-DD0E-48C3-BA05-82B16EA6ED10}"/>
              </a:ext>
            </a:extLst>
          </p:cNvPr>
          <p:cNvSpPr/>
          <p:nvPr/>
        </p:nvSpPr>
        <p:spPr>
          <a:xfrm rot="12242945">
            <a:off x="6874178" y="4138114"/>
            <a:ext cx="481384" cy="385108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F7151ED-F71A-464C-937B-A5FE4128F268}"/>
              </a:ext>
            </a:extLst>
          </p:cNvPr>
          <p:cNvCxnSpPr>
            <a:cxnSpLocks/>
          </p:cNvCxnSpPr>
          <p:nvPr/>
        </p:nvCxnSpPr>
        <p:spPr>
          <a:xfrm>
            <a:off x="7392144" y="4388440"/>
            <a:ext cx="656586" cy="2690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90F2290-94C9-4869-BAFC-90B4EA67AA64}"/>
              </a:ext>
            </a:extLst>
          </p:cNvPr>
          <p:cNvSpPr txBox="1"/>
          <p:nvPr/>
        </p:nvSpPr>
        <p:spPr>
          <a:xfrm>
            <a:off x="9133556" y="3936733"/>
            <a:ext cx="93610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+mj-ea"/>
                <a:ea typeface="+mj-ea"/>
              </a:rPr>
              <a:t>상속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0954CD-B6A1-4CB2-920E-921F0DE6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52" y="2388036"/>
            <a:ext cx="4061279" cy="2118318"/>
          </a:xfrm>
          <a:prstGeom prst="rect">
            <a:avLst/>
          </a:prstGeom>
          <a:ln>
            <a:solidFill>
              <a:srgbClr val="3F0BFD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997F35-5B11-4AF5-AD66-3E49978C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83" y="4570926"/>
            <a:ext cx="4804680" cy="1594378"/>
          </a:xfrm>
          <a:prstGeom prst="rect">
            <a:avLst/>
          </a:prstGeom>
          <a:ln>
            <a:solidFill>
              <a:srgbClr val="3F0BFD"/>
            </a:solidFill>
          </a:ln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9D4280-3E6E-419B-941D-1FC483298D91}"/>
              </a:ext>
            </a:extLst>
          </p:cNvPr>
          <p:cNvSpPr/>
          <p:nvPr/>
        </p:nvSpPr>
        <p:spPr>
          <a:xfrm>
            <a:off x="8088892" y="4209602"/>
            <a:ext cx="2327588" cy="2485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Child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5DBCF79-4E95-463C-9E4E-E22A92177016}"/>
              </a:ext>
            </a:extLst>
          </p:cNvPr>
          <p:cNvSpPr/>
          <p:nvPr/>
        </p:nvSpPr>
        <p:spPr>
          <a:xfrm>
            <a:off x="8088892" y="4452439"/>
            <a:ext cx="2327588" cy="127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ABCC48-1EC4-4B60-AECE-ED3AF9EE97F9}"/>
              </a:ext>
            </a:extLst>
          </p:cNvPr>
          <p:cNvSpPr/>
          <p:nvPr/>
        </p:nvSpPr>
        <p:spPr>
          <a:xfrm>
            <a:off x="8088892" y="4579916"/>
            <a:ext cx="2327588" cy="596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public void print(Parent parent){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… 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 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693B4BD-C604-4B08-98BB-ECC9BB1D39CA}"/>
              </a:ext>
            </a:extLst>
          </p:cNvPr>
          <p:cNvSpPr/>
          <p:nvPr/>
        </p:nvSpPr>
        <p:spPr>
          <a:xfrm rot="16174626">
            <a:off x="6812264" y="2946344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52A6C87-2265-47B9-B89C-1CE9E0C76D87}"/>
              </a:ext>
            </a:extLst>
          </p:cNvPr>
          <p:cNvSpPr/>
          <p:nvPr/>
        </p:nvSpPr>
        <p:spPr>
          <a:xfrm rot="16174626">
            <a:off x="6824799" y="2770716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현 59">
            <a:extLst>
              <a:ext uri="{FF2B5EF4-FFF2-40B4-BE49-F238E27FC236}">
                <a16:creationId xmlns:a16="http://schemas.microsoft.com/office/drawing/2014/main" id="{AB0D4979-B42E-4ADF-9AA9-B95274450D95}"/>
              </a:ext>
            </a:extLst>
          </p:cNvPr>
          <p:cNvSpPr/>
          <p:nvPr/>
        </p:nvSpPr>
        <p:spPr>
          <a:xfrm rot="12242945">
            <a:off x="6874178" y="2835161"/>
            <a:ext cx="481384" cy="385108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934D25D-A35D-4AF8-B730-1BDAAED581BB}"/>
              </a:ext>
            </a:extLst>
          </p:cNvPr>
          <p:cNvCxnSpPr>
            <a:cxnSpLocks/>
          </p:cNvCxnSpPr>
          <p:nvPr/>
        </p:nvCxnSpPr>
        <p:spPr>
          <a:xfrm>
            <a:off x="7392144" y="3085487"/>
            <a:ext cx="656586" cy="2690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6556720B-2986-4639-A1FD-427062DB2404}"/>
              </a:ext>
            </a:extLst>
          </p:cNvPr>
          <p:cNvSpPr/>
          <p:nvPr/>
        </p:nvSpPr>
        <p:spPr>
          <a:xfrm>
            <a:off x="4893632" y="2790976"/>
            <a:ext cx="467461" cy="467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82E2310-EB36-463D-B2BD-106DC79A3101}"/>
              </a:ext>
            </a:extLst>
          </p:cNvPr>
          <p:cNvSpPr/>
          <p:nvPr/>
        </p:nvSpPr>
        <p:spPr>
          <a:xfrm>
            <a:off x="4918976" y="2928982"/>
            <a:ext cx="175999" cy="175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9777C2B-5C23-47F5-93C6-753F53CA817B}"/>
              </a:ext>
            </a:extLst>
          </p:cNvPr>
          <p:cNvSpPr/>
          <p:nvPr/>
        </p:nvSpPr>
        <p:spPr>
          <a:xfrm>
            <a:off x="5149848" y="2928982"/>
            <a:ext cx="175999" cy="175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0516E91-BFAA-4275-9076-6F9CF8DE12E7}"/>
              </a:ext>
            </a:extLst>
          </p:cNvPr>
          <p:cNvCxnSpPr>
            <a:stCxn id="62" idx="2"/>
          </p:cNvCxnSpPr>
          <p:nvPr/>
        </p:nvCxnSpPr>
        <p:spPr>
          <a:xfrm flipH="1" flipV="1">
            <a:off x="4213744" y="3013249"/>
            <a:ext cx="679888" cy="11458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213C63C-F2F1-44C6-A1C4-140E7B88FC38}"/>
              </a:ext>
            </a:extLst>
          </p:cNvPr>
          <p:cNvSpPr/>
          <p:nvPr/>
        </p:nvSpPr>
        <p:spPr>
          <a:xfrm>
            <a:off x="3008579" y="2940605"/>
            <a:ext cx="1165004" cy="1989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205DC36-3F29-4A80-88E4-A96CF8E3FB69}"/>
              </a:ext>
            </a:extLst>
          </p:cNvPr>
          <p:cNvSpPr/>
          <p:nvPr/>
        </p:nvSpPr>
        <p:spPr>
          <a:xfrm>
            <a:off x="2412836" y="5612904"/>
            <a:ext cx="1165004" cy="1989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22C5B5-D3C7-429E-B1D9-040C3E9AB7C7}"/>
              </a:ext>
            </a:extLst>
          </p:cNvPr>
          <p:cNvSpPr/>
          <p:nvPr/>
        </p:nvSpPr>
        <p:spPr>
          <a:xfrm>
            <a:off x="2412836" y="5796063"/>
            <a:ext cx="1165004" cy="1989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26877-DDB7-4F78-B4B2-2B014A7B9C7D}"/>
              </a:ext>
            </a:extLst>
          </p:cNvPr>
          <p:cNvSpPr txBox="1"/>
          <p:nvPr/>
        </p:nvSpPr>
        <p:spPr>
          <a:xfrm>
            <a:off x="6212523" y="5738476"/>
            <a:ext cx="3267853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매개변수 자리에 아무런 관계도 없는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Car</a:t>
            </a:r>
            <a:r>
              <a:rPr lang="ko-KR" altLang="en-US" sz="1300" dirty="0">
                <a:latin typeface="+mj-ea"/>
                <a:ea typeface="+mj-ea"/>
              </a:rPr>
              <a:t>클래스의 인스턴스가 오면 바로 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에러가 발생함을 볼 수가 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944323-1313-41EA-AF00-3F38306C4529}"/>
              </a:ext>
            </a:extLst>
          </p:cNvPr>
          <p:cNvCxnSpPr/>
          <p:nvPr/>
        </p:nvCxnSpPr>
        <p:spPr>
          <a:xfrm flipH="1">
            <a:off x="3359696" y="6093296"/>
            <a:ext cx="28252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1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다형성과 데이터 타입과의 관계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86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3. </a:t>
            </a:r>
            <a:r>
              <a:rPr kumimoji="1" lang="ko-KR" altLang="en-US" sz="1400" b="1" dirty="0">
                <a:latin typeface="+mj-ea"/>
                <a:ea typeface="+mj-ea"/>
              </a:rPr>
              <a:t>정리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지금까지 내용을 정리해보면 일반 </a:t>
            </a:r>
            <a:r>
              <a:rPr kumimoji="1" lang="en-US" altLang="ko-KR" sz="1400" dirty="0">
                <a:latin typeface="+mj-ea"/>
                <a:ea typeface="+mj-ea"/>
              </a:rPr>
              <a:t>OOP</a:t>
            </a:r>
            <a:r>
              <a:rPr kumimoji="1" lang="ko-KR" altLang="en-US" sz="1400" dirty="0">
                <a:latin typeface="+mj-ea"/>
                <a:ea typeface="+mj-ea"/>
              </a:rPr>
              <a:t>언어에서 데이터 타입은 아래와 같은 규칙을 가지고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꼭 숙지하고 넘어가도록 하자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① 변수 및 매개변수 선언 시 특정 인터페이스 타입인 경우 반드시 특정 인터페이스를 구현한 클래스의 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인스턴스만을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저장하</a:t>
            </a:r>
            <a:endParaRPr kumimoji="1"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          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거나 매개변수 값으로 넘길 수 있다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② 변수 및 매개변수 선언 시 특정 클래스 타입인 경우 반드시 특정 클래스 또는 특정 클래스를 상속받은 자식 클래스의 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인스</a:t>
            </a:r>
            <a:endParaRPr kumimoji="1"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           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턴스만을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저장하거나 매개변수 </a:t>
            </a:r>
            <a:r>
              <a:rPr kumimoji="1" lang="ko-KR" altLang="en-US" sz="1400">
                <a:solidFill>
                  <a:srgbClr val="FF0000"/>
                </a:solidFill>
                <a:latin typeface="+mj-ea"/>
                <a:ea typeface="+mj-ea"/>
              </a:rPr>
              <a:t>값으로 넘길 수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있다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848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자바스크립트에서 </a:t>
            </a:r>
            <a:r>
              <a:rPr lang="ko-KR" altLang="en-US" sz="2800" b="1" dirty="0" err="1">
                <a:latin typeface="+mj-ea"/>
              </a:rPr>
              <a:t>다형성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86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1. </a:t>
            </a:r>
            <a:r>
              <a:rPr kumimoji="1" lang="ko-KR" altLang="en-US" sz="1400" b="1" dirty="0">
                <a:latin typeface="+mj-ea"/>
                <a:ea typeface="+mj-ea"/>
              </a:rPr>
              <a:t>일반 객체지향 프로그래밍의 </a:t>
            </a:r>
            <a:r>
              <a:rPr kumimoji="1" lang="ko-KR" altLang="en-US" sz="1400" b="1" dirty="0" err="1">
                <a:latin typeface="+mj-ea"/>
                <a:ea typeface="+mj-ea"/>
              </a:rPr>
              <a:t>다형성</a:t>
            </a:r>
            <a:r>
              <a:rPr kumimoji="1" lang="ko-KR" altLang="en-US" sz="1400" b="1" dirty="0">
                <a:latin typeface="+mj-ea"/>
                <a:ea typeface="+mj-ea"/>
              </a:rPr>
              <a:t> 관련 문법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일반적으로 다형성은 선언부분과 구현부분으로 나눠 구성되며 객체지향 프로그래밍 문법 </a:t>
            </a:r>
            <a:r>
              <a:rPr kumimoji="1" lang="en-US" altLang="ko-KR" sz="1400" dirty="0">
                <a:latin typeface="+mj-ea"/>
                <a:ea typeface="+mj-ea"/>
              </a:rPr>
              <a:t>3</a:t>
            </a:r>
            <a:r>
              <a:rPr kumimoji="1" lang="ko-KR" altLang="en-US" sz="1400" dirty="0">
                <a:latin typeface="+mj-ea"/>
                <a:ea typeface="+mj-ea"/>
              </a:rPr>
              <a:t>가지는 아래 표와 같이 사용된다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마지막으로 자바 언어에서는 어떤 식으로 다형성을 구현하는지 확인해보자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- </a:t>
            </a:r>
            <a:r>
              <a:rPr kumimoji="1" lang="ko-KR" altLang="en-US" sz="1400" dirty="0">
                <a:latin typeface="+mj-ea"/>
                <a:ea typeface="+mj-ea"/>
              </a:rPr>
              <a:t>위의 그림처럼 일반 객체지향 프로그래밍에서는 다형성을 선언부분과 구현부분을 완전히 분리해서 구현한다는 것을 알 수가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</a:t>
            </a:r>
            <a:r>
              <a:rPr kumimoji="1" lang="ko-KR" altLang="en-US" sz="1400" dirty="0">
                <a:latin typeface="+mj-ea"/>
                <a:ea typeface="+mj-ea"/>
              </a:rPr>
              <a:t>있다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그럼 이어서 자바스크립트에서는 과연 어떻게 다형성을 구현하는지 알아보도록 하자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1AB85EF-D9FA-415F-8604-E83AEC21D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96218"/>
              </p:ext>
            </p:extLst>
          </p:nvPr>
        </p:nvGraphicFramePr>
        <p:xfrm>
          <a:off x="1559496" y="177281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973565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2498045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다형성</a:t>
                      </a:r>
                      <a:r>
                        <a:rPr lang="ko-KR" altLang="en-US" sz="1500" dirty="0"/>
                        <a:t> 선언 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다형성</a:t>
                      </a:r>
                      <a:r>
                        <a:rPr lang="ko-KR" altLang="en-US" sz="1500" dirty="0"/>
                        <a:t> 구현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278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인터페이스와 추상클래스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491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89C2FCA-19A8-47F9-8290-0C56136D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287027"/>
            <a:ext cx="4248150" cy="1409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8E050-541C-4537-9561-A9FF686816C2}"/>
              </a:ext>
            </a:extLst>
          </p:cNvPr>
          <p:cNvSpPr txBox="1"/>
          <p:nvPr/>
        </p:nvSpPr>
        <p:spPr>
          <a:xfrm>
            <a:off x="3165768" y="2994639"/>
            <a:ext cx="103560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latin typeface="+mj-ea"/>
                <a:ea typeface="+mj-ea"/>
              </a:rPr>
              <a:t>선언 부분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F8183-FE56-4BF8-B8A7-E8F037A6F0C1}"/>
              </a:ext>
            </a:extLst>
          </p:cNvPr>
          <p:cNvSpPr txBox="1"/>
          <p:nvPr/>
        </p:nvSpPr>
        <p:spPr>
          <a:xfrm>
            <a:off x="8422736" y="2994639"/>
            <a:ext cx="103560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latin typeface="+mj-ea"/>
                <a:ea typeface="+mj-ea"/>
              </a:rPr>
              <a:t>구현 부분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EC05F-414F-4CA6-8039-C78B92E4D413}"/>
              </a:ext>
            </a:extLst>
          </p:cNvPr>
          <p:cNvSpPr txBox="1"/>
          <p:nvPr/>
        </p:nvSpPr>
        <p:spPr>
          <a:xfrm>
            <a:off x="7392144" y="4961264"/>
            <a:ext cx="3416386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+mj-ea"/>
                <a:ea typeface="+mj-ea"/>
              </a:rPr>
              <a:t>클래스와 인터페이스는 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implements</a:t>
            </a:r>
            <a:r>
              <a:rPr lang="ko-KR" altLang="en-US" sz="1300" b="1" dirty="0">
                <a:latin typeface="+mj-ea"/>
                <a:ea typeface="+mj-ea"/>
              </a:rPr>
              <a:t>라는 </a:t>
            </a:r>
            <a:endParaRPr lang="en-US" altLang="ko-KR" sz="1300" b="1" dirty="0">
              <a:latin typeface="+mj-ea"/>
              <a:ea typeface="+mj-ea"/>
            </a:endParaRPr>
          </a:p>
          <a:p>
            <a:r>
              <a:rPr lang="ko-KR" altLang="en-US" sz="1300" b="1" dirty="0">
                <a:latin typeface="+mj-ea"/>
                <a:ea typeface="+mj-ea"/>
              </a:rPr>
              <a:t>키워드로 연결한다</a:t>
            </a:r>
            <a:r>
              <a:rPr lang="en-US" altLang="ko-KR" sz="1300" b="1" dirty="0">
                <a:latin typeface="+mj-ea"/>
                <a:ea typeface="+mj-ea"/>
              </a:rPr>
              <a:t>.</a:t>
            </a:r>
          </a:p>
          <a:p>
            <a:r>
              <a:rPr lang="ko-KR" altLang="en-US" sz="1300" b="1" dirty="0">
                <a:latin typeface="+mj-ea"/>
                <a:ea typeface="+mj-ea"/>
              </a:rPr>
              <a:t>인터페이스를 연결한 클래스는 연결한 인터페이스의 메서드를 모두 구현해야 한다</a:t>
            </a:r>
            <a:r>
              <a:rPr lang="en-US" altLang="ko-KR" sz="1300" b="1" dirty="0">
                <a:latin typeface="+mj-ea"/>
                <a:ea typeface="+mj-ea"/>
              </a:rPr>
              <a:t>.</a:t>
            </a:r>
          </a:p>
          <a:p>
            <a:r>
              <a:rPr lang="ko-KR" altLang="en-US" sz="1300" b="1" dirty="0" err="1">
                <a:latin typeface="+mj-ea"/>
                <a:ea typeface="+mj-ea"/>
              </a:rPr>
              <a:t>그렇치</a:t>
            </a:r>
            <a:r>
              <a:rPr lang="ko-KR" altLang="en-US" sz="1300" b="1" dirty="0">
                <a:latin typeface="+mj-ea"/>
                <a:ea typeface="+mj-ea"/>
              </a:rPr>
              <a:t> 아니하면 에러가 난다</a:t>
            </a:r>
            <a:r>
              <a:rPr lang="en-US" altLang="ko-KR" sz="1300" b="1" dirty="0">
                <a:latin typeface="+mj-ea"/>
                <a:ea typeface="+mj-ea"/>
              </a:rPr>
              <a:t>.</a:t>
            </a:r>
            <a:endParaRPr lang="ko-KR" altLang="en-US" sz="13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326513-84E5-43B1-9053-CA04BE55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52" y="3287027"/>
            <a:ext cx="505777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624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자바스크립트에서 </a:t>
            </a:r>
            <a:r>
              <a:rPr lang="ko-KR" altLang="en-US" sz="2800" b="1" dirty="0" err="1">
                <a:latin typeface="+mj-ea"/>
              </a:rPr>
              <a:t>다형성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자바스크립트에서 </a:t>
            </a:r>
            <a:r>
              <a:rPr kumimoji="1" lang="ko-KR" altLang="en-US" sz="1400" b="1" dirty="0" err="1">
                <a:latin typeface="+mj-ea"/>
                <a:ea typeface="+mj-ea"/>
              </a:rPr>
              <a:t>다형성</a:t>
            </a:r>
            <a:r>
              <a:rPr kumimoji="1" lang="ko-KR" altLang="en-US" sz="1400" b="1" dirty="0">
                <a:latin typeface="+mj-ea"/>
                <a:ea typeface="+mj-ea"/>
              </a:rPr>
              <a:t> 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</a:t>
            </a:r>
            <a:r>
              <a:rPr kumimoji="1" lang="ko-KR" altLang="en-US" sz="1400" dirty="0">
                <a:latin typeface="+mj-ea"/>
                <a:ea typeface="+mj-ea"/>
              </a:rPr>
              <a:t>①</a:t>
            </a:r>
            <a:r>
              <a:rPr kumimoji="1" lang="en-US" altLang="ko-KR" sz="1400" dirty="0">
                <a:latin typeface="+mj-ea"/>
                <a:ea typeface="+mj-ea"/>
              </a:rPr>
              <a:t>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 </a:t>
            </a:r>
            <a:r>
              <a:rPr kumimoji="1" lang="ko-KR" altLang="en-US" sz="1400" dirty="0" err="1">
                <a:latin typeface="+mj-ea"/>
                <a:ea typeface="+mj-ea"/>
              </a:rPr>
              <a:t>다형성</a:t>
            </a:r>
            <a:r>
              <a:rPr kumimoji="1" lang="ko-KR" altLang="en-US" sz="1400" dirty="0">
                <a:latin typeface="+mj-ea"/>
                <a:ea typeface="+mj-ea"/>
              </a:rPr>
              <a:t> 지원 유무</a:t>
            </a:r>
            <a:r>
              <a:rPr kumimoji="1" lang="en-US" altLang="ko-KR" sz="1400" dirty="0">
                <a:latin typeface="+mj-ea"/>
                <a:ea typeface="+mj-ea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- </a:t>
            </a:r>
            <a:r>
              <a:rPr kumimoji="1" lang="ko-KR" altLang="en-US" sz="1400" dirty="0">
                <a:latin typeface="+mj-ea"/>
                <a:ea typeface="+mj-ea"/>
              </a:rPr>
              <a:t>앞서 확인한 것처럼 아쉽게도 자바스크립트는 인터페이스와 추상클래스 그리고 엄격한 데이터 타입 체크 등의 다형성과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 </a:t>
            </a:r>
            <a:r>
              <a:rPr kumimoji="1" lang="ko-KR" altLang="en-US" sz="1400" dirty="0">
                <a:latin typeface="+mj-ea"/>
                <a:ea typeface="+mj-ea"/>
              </a:rPr>
              <a:t>관련된 문법을 전혀 지원하지 않는다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그렇기 때문에 그저 자바스크립트에는 다형성을 지원한다는 가정하에 </a:t>
            </a:r>
            <a:r>
              <a:rPr kumimoji="1" lang="ko-KR" altLang="en-US" sz="1400" dirty="0" err="1">
                <a:latin typeface="+mj-ea"/>
                <a:ea typeface="+mj-ea"/>
              </a:rPr>
              <a:t>다형성</a:t>
            </a:r>
            <a:r>
              <a:rPr kumimoji="1" lang="ko-KR" altLang="en-US" sz="1400" dirty="0">
                <a:latin typeface="+mj-ea"/>
                <a:ea typeface="+mj-ea"/>
              </a:rPr>
              <a:t> 스럽게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 </a:t>
            </a:r>
            <a:r>
              <a:rPr kumimoji="1" lang="ko-KR" altLang="en-US" sz="1400" dirty="0">
                <a:latin typeface="+mj-ea"/>
                <a:ea typeface="+mj-ea"/>
              </a:rPr>
              <a:t>코드를 만드는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 </a:t>
            </a:r>
            <a:r>
              <a:rPr kumimoji="1" lang="ko-KR" altLang="en-US" sz="1400" dirty="0">
                <a:latin typeface="+mj-ea"/>
                <a:ea typeface="+mj-ea"/>
              </a:rPr>
              <a:t>하지만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문법만 제공하지 않을 뿐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 err="1">
                <a:latin typeface="+mj-ea"/>
                <a:ea typeface="+mj-ea"/>
              </a:rPr>
              <a:t>다형성</a:t>
            </a:r>
            <a:r>
              <a:rPr kumimoji="1" lang="ko-KR" altLang="en-US" sz="1400" dirty="0">
                <a:latin typeface="+mj-ea"/>
                <a:ea typeface="+mj-ea"/>
              </a:rPr>
              <a:t> 개념을 사용해 코드를 만들게 되면 우리가 지금까지 겪어보지 못한 진정한 프로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 </a:t>
            </a:r>
            <a:r>
              <a:rPr kumimoji="1" lang="ko-KR" altLang="en-US" sz="1400" dirty="0" err="1">
                <a:latin typeface="+mj-ea"/>
                <a:ea typeface="+mj-ea"/>
              </a:rPr>
              <a:t>그래밍의</a:t>
            </a:r>
            <a:r>
              <a:rPr kumimoji="1" lang="ko-KR" altLang="en-US" sz="1400" dirty="0">
                <a:latin typeface="+mj-ea"/>
                <a:ea typeface="+mj-ea"/>
              </a:rPr>
              <a:t> 참 맛을 느끼게 될 것이다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프로그래밍의 실력은 다형성을 사용하기 전과 후로 나눠진다고 해도 과언이 아닐 정도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 </a:t>
            </a:r>
            <a:r>
              <a:rPr kumimoji="1" lang="ko-KR" altLang="en-US" sz="1400" dirty="0">
                <a:latin typeface="+mj-ea"/>
                <a:ea typeface="+mj-ea"/>
              </a:rPr>
              <a:t>로 아주 놀라운 기능이다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</a:t>
            </a:r>
            <a:r>
              <a:rPr kumimoji="1" lang="ko-KR" altLang="en-US" sz="1400" dirty="0">
                <a:latin typeface="+mj-ea"/>
                <a:ea typeface="+mj-ea"/>
              </a:rPr>
              <a:t>② 문법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- </a:t>
            </a:r>
            <a:r>
              <a:rPr kumimoji="1" lang="ko-KR" altLang="en-US" sz="1400" dirty="0">
                <a:latin typeface="+mj-ea"/>
                <a:ea typeface="+mj-ea"/>
              </a:rPr>
              <a:t>계속해서 언급한 것처럼 자바스크립트는 문법적으로 다형성과 관련된 기능을 전혀 제공하지 않는다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 다형성은 일반적으로 아래와 같은 구조를 갖게 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3E0832-92C2-4E41-A3CB-531D13463F48}"/>
              </a:ext>
            </a:extLst>
          </p:cNvPr>
          <p:cNvSpPr/>
          <p:nvPr/>
        </p:nvSpPr>
        <p:spPr>
          <a:xfrm>
            <a:off x="1245915" y="4624537"/>
            <a:ext cx="2327588" cy="3588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합성을 이용해 구현부분을 사용하는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9C742F-5071-4A8A-A46C-161F3AFB498C}"/>
              </a:ext>
            </a:extLst>
          </p:cNvPr>
          <p:cNvSpPr/>
          <p:nvPr/>
        </p:nvSpPr>
        <p:spPr>
          <a:xfrm>
            <a:off x="1245915" y="4994851"/>
            <a:ext cx="2327588" cy="890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이미지 정렬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선언부분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) 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선언부분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1();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선언부분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2();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….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B7DBE05-FE8B-4655-A379-60E25EA1D3B4}"/>
              </a:ext>
            </a:extLst>
          </p:cNvPr>
          <p:cNvSpPr/>
          <p:nvPr/>
        </p:nvSpPr>
        <p:spPr>
          <a:xfrm rot="16174626">
            <a:off x="8600995" y="4705021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81B60-8F22-41E0-83D5-714F3E17FE18}"/>
              </a:ext>
            </a:extLst>
          </p:cNvPr>
          <p:cNvSpPr/>
          <p:nvPr/>
        </p:nvSpPr>
        <p:spPr>
          <a:xfrm rot="16174626">
            <a:off x="8613530" y="4529393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현 15">
            <a:extLst>
              <a:ext uri="{FF2B5EF4-FFF2-40B4-BE49-F238E27FC236}">
                <a16:creationId xmlns:a16="http://schemas.microsoft.com/office/drawing/2014/main" id="{3C03C5DB-E6E2-4BDF-8EC4-D02E9B05BB9D}"/>
              </a:ext>
            </a:extLst>
          </p:cNvPr>
          <p:cNvSpPr/>
          <p:nvPr/>
        </p:nvSpPr>
        <p:spPr>
          <a:xfrm rot="12242945">
            <a:off x="8662909" y="4593838"/>
            <a:ext cx="481384" cy="385108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DAFBCA6-6B87-4E67-BCFD-261CEB00E10A}"/>
              </a:ext>
            </a:extLst>
          </p:cNvPr>
          <p:cNvCxnSpPr>
            <a:cxnSpLocks/>
          </p:cNvCxnSpPr>
          <p:nvPr/>
        </p:nvCxnSpPr>
        <p:spPr>
          <a:xfrm>
            <a:off x="9141693" y="4807950"/>
            <a:ext cx="306202" cy="0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1A81DE7-2D20-460C-9114-AE73DF5498B7}"/>
              </a:ext>
            </a:extLst>
          </p:cNvPr>
          <p:cNvSpPr/>
          <p:nvPr/>
        </p:nvSpPr>
        <p:spPr>
          <a:xfrm>
            <a:off x="3967576" y="4893767"/>
            <a:ext cx="467461" cy="467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D5FDC5-E83C-442C-A6F0-EDFEB60693AE}"/>
              </a:ext>
            </a:extLst>
          </p:cNvPr>
          <p:cNvSpPr/>
          <p:nvPr/>
        </p:nvSpPr>
        <p:spPr>
          <a:xfrm>
            <a:off x="3992920" y="5031773"/>
            <a:ext cx="175999" cy="175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271E48-BD0D-49B9-B324-866D81442E40}"/>
              </a:ext>
            </a:extLst>
          </p:cNvPr>
          <p:cNvSpPr/>
          <p:nvPr/>
        </p:nvSpPr>
        <p:spPr>
          <a:xfrm>
            <a:off x="4223792" y="5031773"/>
            <a:ext cx="175999" cy="175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4582B3-DE1B-4207-BA13-DD0BD05FFB0B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3287688" y="5116040"/>
            <a:ext cx="679888" cy="11458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B40B24-7E2F-4BC0-956C-57D8378E90AA}"/>
              </a:ext>
            </a:extLst>
          </p:cNvPr>
          <p:cNvSpPr/>
          <p:nvPr/>
        </p:nvSpPr>
        <p:spPr>
          <a:xfrm>
            <a:off x="2664698" y="5014558"/>
            <a:ext cx="622990" cy="1928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0028E3-FB87-4C66-A242-1CCEC0AAA908}"/>
              </a:ext>
            </a:extLst>
          </p:cNvPr>
          <p:cNvSpPr/>
          <p:nvPr/>
        </p:nvSpPr>
        <p:spPr>
          <a:xfrm>
            <a:off x="9452320" y="4624537"/>
            <a:ext cx="2327588" cy="3588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구현부분 클래스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2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83D13B-91D3-40BA-934D-CC260DB5AC64}"/>
              </a:ext>
            </a:extLst>
          </p:cNvPr>
          <p:cNvSpPr/>
          <p:nvPr/>
        </p:nvSpPr>
        <p:spPr>
          <a:xfrm>
            <a:off x="9452320" y="4994851"/>
            <a:ext cx="2327588" cy="1106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1() 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구현 코드</a:t>
            </a:r>
            <a:endParaRPr lang="en-US" altLang="ko-KR" sz="11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2() 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구현 코드</a:t>
            </a:r>
            <a:endParaRPr lang="en-US" altLang="ko-KR" sz="11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D63B1B1-A23D-43BE-9051-2FEAF07F2CC3}"/>
              </a:ext>
            </a:extLst>
          </p:cNvPr>
          <p:cNvSpPr/>
          <p:nvPr/>
        </p:nvSpPr>
        <p:spPr>
          <a:xfrm rot="16174626">
            <a:off x="5186957" y="4705020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D4534EB-2685-42A5-83B6-C8EE46D5F88E}"/>
              </a:ext>
            </a:extLst>
          </p:cNvPr>
          <p:cNvSpPr/>
          <p:nvPr/>
        </p:nvSpPr>
        <p:spPr>
          <a:xfrm rot="16174626">
            <a:off x="5199492" y="4529392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현 27">
            <a:extLst>
              <a:ext uri="{FF2B5EF4-FFF2-40B4-BE49-F238E27FC236}">
                <a16:creationId xmlns:a16="http://schemas.microsoft.com/office/drawing/2014/main" id="{DF77DD04-BA1A-4EF7-891F-10EC96A6EC44}"/>
              </a:ext>
            </a:extLst>
          </p:cNvPr>
          <p:cNvSpPr/>
          <p:nvPr/>
        </p:nvSpPr>
        <p:spPr>
          <a:xfrm rot="12242945">
            <a:off x="5248871" y="4593837"/>
            <a:ext cx="481384" cy="385108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5BF76A-D1C3-4E46-B62E-FBB129601C43}"/>
              </a:ext>
            </a:extLst>
          </p:cNvPr>
          <p:cNvCxnSpPr>
            <a:cxnSpLocks/>
          </p:cNvCxnSpPr>
          <p:nvPr/>
        </p:nvCxnSpPr>
        <p:spPr>
          <a:xfrm>
            <a:off x="5727655" y="4807949"/>
            <a:ext cx="306202" cy="0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7808FD-CBE8-42A9-A029-21A4F1F99DD0}"/>
              </a:ext>
            </a:extLst>
          </p:cNvPr>
          <p:cNvSpPr/>
          <p:nvPr/>
        </p:nvSpPr>
        <p:spPr>
          <a:xfrm>
            <a:off x="6038282" y="4624536"/>
            <a:ext cx="2327588" cy="3588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구현부분 클래스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1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057C84-0CEF-4C62-985D-05ECAAED7C8C}"/>
              </a:ext>
            </a:extLst>
          </p:cNvPr>
          <p:cNvSpPr/>
          <p:nvPr/>
        </p:nvSpPr>
        <p:spPr>
          <a:xfrm>
            <a:off x="6038282" y="4994850"/>
            <a:ext cx="2327588" cy="1106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1() 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구현 코드</a:t>
            </a:r>
            <a:endParaRPr lang="en-US" altLang="ko-KR" sz="11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2() 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구현 코드</a:t>
            </a:r>
            <a:endParaRPr lang="en-US" altLang="ko-KR" sz="11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5CFB0-857A-4781-8C6E-4EF55584E1F8}"/>
              </a:ext>
            </a:extLst>
          </p:cNvPr>
          <p:cNvSpPr txBox="1"/>
          <p:nvPr/>
        </p:nvSpPr>
        <p:spPr>
          <a:xfrm>
            <a:off x="7392144" y="6248925"/>
            <a:ext cx="3817194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구현도</a:t>
            </a:r>
            <a:r>
              <a:rPr lang="en-US" altLang="ko-KR" sz="1300" dirty="0"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선언부분이 있다는 가정하에 선언 부분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에 맞춰 구현한다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5C58BEE-FD3D-4EEE-940A-35B40DBF2AF1}"/>
              </a:ext>
            </a:extLst>
          </p:cNvPr>
          <p:cNvSpPr/>
          <p:nvPr/>
        </p:nvSpPr>
        <p:spPr>
          <a:xfrm rot="16174626">
            <a:off x="1806391" y="6232869"/>
            <a:ext cx="126842" cy="18765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4F45591-4EBB-4904-861D-76B41F36E186}"/>
              </a:ext>
            </a:extLst>
          </p:cNvPr>
          <p:cNvSpPr/>
          <p:nvPr/>
        </p:nvSpPr>
        <p:spPr>
          <a:xfrm rot="16174626">
            <a:off x="1818926" y="6057241"/>
            <a:ext cx="126842" cy="18765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현 34">
            <a:extLst>
              <a:ext uri="{FF2B5EF4-FFF2-40B4-BE49-F238E27FC236}">
                <a16:creationId xmlns:a16="http://schemas.microsoft.com/office/drawing/2014/main" id="{3033FD2C-B40D-4EF8-B24E-B3B287FD3007}"/>
              </a:ext>
            </a:extLst>
          </p:cNvPr>
          <p:cNvSpPr/>
          <p:nvPr/>
        </p:nvSpPr>
        <p:spPr>
          <a:xfrm rot="12242945">
            <a:off x="1905020" y="6024648"/>
            <a:ext cx="295907" cy="385108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6A492F-A9EC-42AF-AC04-3FC90A953A4E}"/>
              </a:ext>
            </a:extLst>
          </p:cNvPr>
          <p:cNvCxnSpPr>
            <a:cxnSpLocks/>
          </p:cNvCxnSpPr>
          <p:nvPr/>
        </p:nvCxnSpPr>
        <p:spPr>
          <a:xfrm>
            <a:off x="2266554" y="6276553"/>
            <a:ext cx="297423" cy="0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D75848-1157-4284-AFFB-181CA08205D8}"/>
              </a:ext>
            </a:extLst>
          </p:cNvPr>
          <p:cNvSpPr/>
          <p:nvPr/>
        </p:nvSpPr>
        <p:spPr>
          <a:xfrm>
            <a:off x="2587759" y="6036779"/>
            <a:ext cx="1430771" cy="3588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인터페이스 선언부분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D97C77-932F-4955-998E-207EA9A3CEA3}"/>
              </a:ext>
            </a:extLst>
          </p:cNvPr>
          <p:cNvSpPr/>
          <p:nvPr/>
        </p:nvSpPr>
        <p:spPr>
          <a:xfrm>
            <a:off x="2587759" y="6386998"/>
            <a:ext cx="1430771" cy="4108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1(); 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2();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8B828-85D0-4EA3-9657-4A5078B86E40}"/>
              </a:ext>
            </a:extLst>
          </p:cNvPr>
          <p:cNvSpPr txBox="1"/>
          <p:nvPr/>
        </p:nvSpPr>
        <p:spPr>
          <a:xfrm>
            <a:off x="3964071" y="6248925"/>
            <a:ext cx="306803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자바스크립트는 선언부분이 없다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r>
              <a:rPr lang="ko-KR" altLang="en-US" sz="1300" dirty="0">
                <a:latin typeface="+mj-ea"/>
                <a:ea typeface="+mj-ea"/>
              </a:rPr>
              <a:t>그냥 선언부분이 있다고 생각한다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968007-CDF2-4B22-8784-9F27E1C81D63}"/>
              </a:ext>
            </a:extLst>
          </p:cNvPr>
          <p:cNvSpPr txBox="1"/>
          <p:nvPr/>
        </p:nvSpPr>
        <p:spPr>
          <a:xfrm>
            <a:off x="6510" y="4572750"/>
            <a:ext cx="3068033" cy="18928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합성이란 필요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한 기능을 직접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구현하는 것이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아니라 필요한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기능을 구현하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고 있는 객체와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연결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합성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해서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사용하는 것을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말한다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088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자바스크립트에서 </a:t>
            </a:r>
            <a:r>
              <a:rPr lang="ko-KR" altLang="en-US" sz="2800" b="1" dirty="0" err="1">
                <a:latin typeface="+mj-ea"/>
              </a:rPr>
              <a:t>다형성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3. </a:t>
            </a:r>
            <a:r>
              <a:rPr kumimoji="1" lang="ko-KR" altLang="en-US" sz="1400" b="1" dirty="0">
                <a:latin typeface="+mj-ea"/>
                <a:ea typeface="+mj-ea"/>
              </a:rPr>
              <a:t>예제</a:t>
            </a:r>
            <a:r>
              <a:rPr kumimoji="1" lang="en-US" altLang="ko-KR" sz="1400" dirty="0">
                <a:latin typeface="+mj-ea"/>
                <a:ea typeface="+mj-ea"/>
              </a:rPr>
              <a:t>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689098-6D20-4442-94EC-B51D3782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84" y="1492821"/>
            <a:ext cx="5716280" cy="121384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6D5AB8F-DC4B-49C6-8125-5E0359C595A3}"/>
              </a:ext>
            </a:extLst>
          </p:cNvPr>
          <p:cNvSpPr txBox="1"/>
          <p:nvPr/>
        </p:nvSpPr>
        <p:spPr>
          <a:xfrm>
            <a:off x="1818789" y="2656430"/>
            <a:ext cx="399026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+mj-ea"/>
                <a:ea typeface="+mj-ea"/>
              </a:rPr>
              <a:t>자바스크립트에서는 선언 부분이 없기 때문에 위와 같은 </a:t>
            </a:r>
            <a:r>
              <a:rPr lang="en-US" altLang="ko-KR" sz="1300" b="1" dirty="0">
                <a:latin typeface="+mj-ea"/>
                <a:ea typeface="+mj-ea"/>
              </a:rPr>
              <a:t>show()</a:t>
            </a:r>
            <a:r>
              <a:rPr lang="ko-KR" altLang="en-US" sz="1300" b="1" dirty="0">
                <a:latin typeface="+mj-ea"/>
                <a:ea typeface="+mj-ea"/>
              </a:rPr>
              <a:t>가</a:t>
            </a:r>
            <a:r>
              <a:rPr lang="en-US" altLang="ko-KR" sz="1300" b="1" dirty="0">
                <a:latin typeface="+mj-ea"/>
                <a:ea typeface="+mj-ea"/>
              </a:rPr>
              <a:t> </a:t>
            </a:r>
            <a:r>
              <a:rPr lang="ko-KR" altLang="en-US" sz="1300" b="1" dirty="0">
                <a:latin typeface="+mj-ea"/>
                <a:ea typeface="+mj-ea"/>
              </a:rPr>
              <a:t>선언 부분이라고 생각하자</a:t>
            </a:r>
            <a:r>
              <a:rPr lang="en-US" altLang="ko-KR" sz="1300" b="1" dirty="0">
                <a:latin typeface="+mj-ea"/>
                <a:ea typeface="+mj-ea"/>
              </a:rPr>
              <a:t>.</a:t>
            </a:r>
            <a:endParaRPr lang="ko-KR" altLang="en-US" sz="13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EF17F8-0585-4DDF-B382-562D6A67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42" y="3159393"/>
            <a:ext cx="3428991" cy="26642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E97BDF1-53FC-487E-9B7A-D7C89BAA652B}"/>
              </a:ext>
            </a:extLst>
          </p:cNvPr>
          <p:cNvSpPr txBox="1"/>
          <p:nvPr/>
        </p:nvSpPr>
        <p:spPr>
          <a:xfrm>
            <a:off x="1799166" y="5837830"/>
            <a:ext cx="17421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b="1">
                <a:latin typeface="+mj-ea"/>
                <a:ea typeface="+mj-ea"/>
              </a:rPr>
              <a:t>가로 정렬 기능 구현</a:t>
            </a:r>
            <a:endParaRPr lang="ko-KR" altLang="en-US" sz="1300" b="1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731C19-D4EF-4854-8CD1-824A90B46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3159393"/>
            <a:ext cx="3415143" cy="266429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AF8C2DA-D3C5-4E64-8DFA-7D4CE0BC993D}"/>
              </a:ext>
            </a:extLst>
          </p:cNvPr>
          <p:cNvSpPr txBox="1"/>
          <p:nvPr/>
        </p:nvSpPr>
        <p:spPr>
          <a:xfrm>
            <a:off x="5339758" y="5837830"/>
            <a:ext cx="17421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+mj-ea"/>
                <a:ea typeface="+mj-ea"/>
              </a:rPr>
              <a:t>세로 정렬 기능 구현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A8F65A-C6A7-42CA-BA02-45D47CF63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074" y="3125082"/>
            <a:ext cx="3335786" cy="26642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98E123A-7F4D-47B8-A468-090FD3E72BE8}"/>
              </a:ext>
            </a:extLst>
          </p:cNvPr>
          <p:cNvSpPr txBox="1"/>
          <p:nvPr/>
        </p:nvSpPr>
        <p:spPr>
          <a:xfrm>
            <a:off x="8994896" y="5837830"/>
            <a:ext cx="221444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b="1">
                <a:latin typeface="+mj-ea"/>
                <a:ea typeface="+mj-ea"/>
              </a:rPr>
              <a:t>바둑판식 </a:t>
            </a:r>
            <a:r>
              <a:rPr lang="ko-KR" altLang="en-US" sz="1300" b="1" dirty="0">
                <a:latin typeface="+mj-ea"/>
                <a:ea typeface="+mj-ea"/>
              </a:rPr>
              <a:t>정렬 기능 구현</a:t>
            </a:r>
          </a:p>
        </p:txBody>
      </p:sp>
    </p:spTree>
    <p:extLst>
      <p:ext uri="{BB962C8B-B14F-4D97-AF65-F5344CB8AC3E}">
        <p14:creationId xmlns:p14="http://schemas.microsoft.com/office/powerpoint/2010/main" val="315894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다형성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5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 err="1">
                <a:latin typeface="+mj-ea"/>
                <a:ea typeface="+mj-ea"/>
              </a:rPr>
              <a:t>다형성이란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다형성은 특정 기능을 선언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설계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부분과 구현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동작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부분으로 분리한 후 구현부분을 다양한 방법으로 만들어 선택해서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사용할 수 있게 하는 기능이다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여기서 선언부분은 인터페이스라고도 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좀더 자세히 설명하면 선언부분은 구현코드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가 전혀 없는 텅 빈 상태이며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일종의 지켜야 할 약속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>
                <a:latin typeface="+mj-ea"/>
                <a:ea typeface="+mj-ea"/>
              </a:rPr>
              <a:t>규약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으로 가득 찬 일종의 규약 문서라고 보자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개발자는 문제를 해결하는 구현 코드를 선언부분에 맞게 구현하기만 하면 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즉 선언부분과 구현부부은 </a:t>
            </a:r>
            <a:r>
              <a:rPr kumimoji="1" lang="en-US" altLang="ko-KR" sz="1500" dirty="0">
                <a:latin typeface="+mj-ea"/>
                <a:ea typeface="+mj-ea"/>
              </a:rPr>
              <a:t>1:N</a:t>
            </a:r>
            <a:r>
              <a:rPr kumimoji="1" lang="ko-KR" altLang="en-US" sz="1500" dirty="0">
                <a:latin typeface="+mj-ea"/>
                <a:ea typeface="+mj-ea"/>
              </a:rPr>
              <a:t>의 다형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성 관계가 형성된다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2</a:t>
            </a:r>
            <a:r>
              <a:rPr kumimoji="1" lang="en-US" altLang="ko-KR" sz="1400" b="1" dirty="0">
                <a:latin typeface="+mj-ea"/>
                <a:ea typeface="+mj-ea"/>
              </a:rPr>
              <a:t>. </a:t>
            </a:r>
            <a:r>
              <a:rPr kumimoji="1" lang="ko-KR" altLang="en-US" sz="1400" b="1" dirty="0">
                <a:latin typeface="+mj-ea"/>
                <a:ea typeface="+mj-ea"/>
              </a:rPr>
              <a:t>예제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</a:t>
            </a:r>
            <a:r>
              <a:rPr kumimoji="1" lang="ko-KR" altLang="en-US" sz="1400" dirty="0">
                <a:latin typeface="+mj-ea"/>
                <a:ea typeface="+mj-ea"/>
              </a:rPr>
              <a:t>① </a:t>
            </a:r>
            <a:r>
              <a:rPr kumimoji="1" lang="ko-KR" altLang="en-US" sz="1400" dirty="0" err="1">
                <a:latin typeface="+mj-ea"/>
                <a:ea typeface="+mj-ea"/>
              </a:rPr>
              <a:t>멀티탭과</a:t>
            </a:r>
            <a:r>
              <a:rPr kumimoji="1" lang="ko-KR" altLang="en-US" sz="1400" dirty="0">
                <a:latin typeface="+mj-ea"/>
                <a:ea typeface="+mj-ea"/>
              </a:rPr>
              <a:t> 전원 케이블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다형성의 예는 현실에서도 쉽게 볼 수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아래 그림을 보자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우리가 흔히 볼 수 있는 멀티 탭이다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4187C1-7817-4223-8940-07B122546FC6}"/>
              </a:ext>
            </a:extLst>
          </p:cNvPr>
          <p:cNvSpPr/>
          <p:nvPr/>
        </p:nvSpPr>
        <p:spPr>
          <a:xfrm>
            <a:off x="3359696" y="4725144"/>
            <a:ext cx="2232248" cy="677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AA07EC0-B995-4D7D-910E-202797256F54}"/>
              </a:ext>
            </a:extLst>
          </p:cNvPr>
          <p:cNvSpPr/>
          <p:nvPr/>
        </p:nvSpPr>
        <p:spPr>
          <a:xfrm>
            <a:off x="3722030" y="4777679"/>
            <a:ext cx="573770" cy="573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86F234-09AF-4DFE-8C46-7A36ECD010BC}"/>
              </a:ext>
            </a:extLst>
          </p:cNvPr>
          <p:cNvSpPr/>
          <p:nvPr/>
        </p:nvSpPr>
        <p:spPr>
          <a:xfrm>
            <a:off x="3747374" y="495587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B35932-4ADC-4057-9E33-6EFCDB738FB1}"/>
              </a:ext>
            </a:extLst>
          </p:cNvPr>
          <p:cNvSpPr/>
          <p:nvPr/>
        </p:nvSpPr>
        <p:spPr>
          <a:xfrm>
            <a:off x="4021587" y="495587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F602C4-7B9B-4677-9A8D-B54D5C9E02E9}"/>
              </a:ext>
            </a:extLst>
          </p:cNvPr>
          <p:cNvSpPr/>
          <p:nvPr/>
        </p:nvSpPr>
        <p:spPr>
          <a:xfrm>
            <a:off x="4644315" y="4777679"/>
            <a:ext cx="573770" cy="573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B483891-CC97-4405-9801-AD5912C96206}"/>
              </a:ext>
            </a:extLst>
          </p:cNvPr>
          <p:cNvSpPr/>
          <p:nvPr/>
        </p:nvSpPr>
        <p:spPr>
          <a:xfrm>
            <a:off x="4669659" y="495587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7A681B8-1FFB-46C6-894C-7EF02EBA7850}"/>
              </a:ext>
            </a:extLst>
          </p:cNvPr>
          <p:cNvSpPr/>
          <p:nvPr/>
        </p:nvSpPr>
        <p:spPr>
          <a:xfrm>
            <a:off x="4943872" y="495587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현 31">
            <a:extLst>
              <a:ext uri="{FF2B5EF4-FFF2-40B4-BE49-F238E27FC236}">
                <a16:creationId xmlns:a16="http://schemas.microsoft.com/office/drawing/2014/main" id="{EF94F9B3-094E-4F96-AC14-44D5309EBE4C}"/>
              </a:ext>
            </a:extLst>
          </p:cNvPr>
          <p:cNvSpPr/>
          <p:nvPr/>
        </p:nvSpPr>
        <p:spPr>
          <a:xfrm rot="8557172">
            <a:off x="2861236" y="5974665"/>
            <a:ext cx="720080" cy="183898"/>
          </a:xfrm>
          <a:prstGeom prst="chor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현 32">
            <a:extLst>
              <a:ext uri="{FF2B5EF4-FFF2-40B4-BE49-F238E27FC236}">
                <a16:creationId xmlns:a16="http://schemas.microsoft.com/office/drawing/2014/main" id="{04D77F17-24A2-4478-84FC-43A7A7BFBAD0}"/>
              </a:ext>
            </a:extLst>
          </p:cNvPr>
          <p:cNvSpPr/>
          <p:nvPr/>
        </p:nvSpPr>
        <p:spPr>
          <a:xfrm rot="8557172">
            <a:off x="3035278" y="6117995"/>
            <a:ext cx="720080" cy="183898"/>
          </a:xfrm>
          <a:prstGeom prst="chor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현 6">
            <a:extLst>
              <a:ext uri="{FF2B5EF4-FFF2-40B4-BE49-F238E27FC236}">
                <a16:creationId xmlns:a16="http://schemas.microsoft.com/office/drawing/2014/main" id="{BE5BF627-20F5-4FAC-BB3F-2E693F7E05C1}"/>
              </a:ext>
            </a:extLst>
          </p:cNvPr>
          <p:cNvSpPr/>
          <p:nvPr/>
        </p:nvSpPr>
        <p:spPr>
          <a:xfrm rot="20018022">
            <a:off x="2795780" y="5938922"/>
            <a:ext cx="720080" cy="576064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BEC2139-BD04-474F-8F0C-1356726302E2}"/>
              </a:ext>
            </a:extLst>
          </p:cNvPr>
          <p:cNvSpPr/>
          <p:nvPr/>
        </p:nvSpPr>
        <p:spPr>
          <a:xfrm>
            <a:off x="2693739" y="5643363"/>
            <a:ext cx="1098005" cy="1098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현 33">
            <a:extLst>
              <a:ext uri="{FF2B5EF4-FFF2-40B4-BE49-F238E27FC236}">
                <a16:creationId xmlns:a16="http://schemas.microsoft.com/office/drawing/2014/main" id="{9C69C5EB-7A24-4664-B899-B9F4486D7140}"/>
              </a:ext>
            </a:extLst>
          </p:cNvPr>
          <p:cNvSpPr/>
          <p:nvPr/>
        </p:nvSpPr>
        <p:spPr>
          <a:xfrm rot="14373326">
            <a:off x="5593240" y="5924983"/>
            <a:ext cx="720080" cy="576064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9034B29-5C00-420F-BCAE-4BFD3E19B1EB}"/>
              </a:ext>
            </a:extLst>
          </p:cNvPr>
          <p:cNvSpPr/>
          <p:nvPr/>
        </p:nvSpPr>
        <p:spPr>
          <a:xfrm rot="18327581">
            <a:off x="5518746" y="5880205"/>
            <a:ext cx="189737" cy="45664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0E6F525-85D2-4C7D-AED0-5D40BADAEC98}"/>
              </a:ext>
            </a:extLst>
          </p:cNvPr>
          <p:cNvSpPr/>
          <p:nvPr/>
        </p:nvSpPr>
        <p:spPr>
          <a:xfrm>
            <a:off x="5434359" y="5954117"/>
            <a:ext cx="155799" cy="1557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181E28-3D5E-440D-9CE8-0BF5B37E287C}"/>
              </a:ext>
            </a:extLst>
          </p:cNvPr>
          <p:cNvSpPr/>
          <p:nvPr/>
        </p:nvSpPr>
        <p:spPr>
          <a:xfrm rot="18327581">
            <a:off x="5658963" y="5669324"/>
            <a:ext cx="189737" cy="45664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3BB70F8-BA8B-4E00-8D02-4049BDCE802F}"/>
              </a:ext>
            </a:extLst>
          </p:cNvPr>
          <p:cNvSpPr/>
          <p:nvPr/>
        </p:nvSpPr>
        <p:spPr>
          <a:xfrm>
            <a:off x="5574576" y="5743236"/>
            <a:ext cx="155799" cy="1557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A01428-94BC-4D6D-A97A-61A5ED49E9CD}"/>
              </a:ext>
            </a:extLst>
          </p:cNvPr>
          <p:cNvSpPr txBox="1"/>
          <p:nvPr/>
        </p:nvSpPr>
        <p:spPr>
          <a:xfrm>
            <a:off x="5635059" y="4693425"/>
            <a:ext cx="2097029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전원 </a:t>
            </a:r>
            <a:r>
              <a:rPr lang="ko-KR" altLang="en-US" sz="1300" dirty="0" err="1">
                <a:latin typeface="+mj-ea"/>
                <a:ea typeface="+mj-ea"/>
              </a:rPr>
              <a:t>잭에는</a:t>
            </a:r>
            <a:r>
              <a:rPr lang="ko-KR" altLang="en-US" sz="1300" dirty="0">
                <a:latin typeface="+mj-ea"/>
                <a:ea typeface="+mj-ea"/>
              </a:rPr>
              <a:t> 오직 </a:t>
            </a:r>
            <a:r>
              <a:rPr lang="en-US" altLang="ko-KR" sz="1300" dirty="0">
                <a:latin typeface="+mj-ea"/>
                <a:ea typeface="+mj-ea"/>
              </a:rPr>
              <a:t>220V </a:t>
            </a:r>
          </a:p>
          <a:p>
            <a:r>
              <a:rPr lang="ko-KR" altLang="en-US" sz="1300" dirty="0">
                <a:latin typeface="+mj-ea"/>
                <a:ea typeface="+mj-ea"/>
              </a:rPr>
              <a:t>전원 케이블만 연결할 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수 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8D64FA-0376-488A-BECC-5C579612F87C}"/>
              </a:ext>
            </a:extLst>
          </p:cNvPr>
          <p:cNvSpPr txBox="1"/>
          <p:nvPr/>
        </p:nvSpPr>
        <p:spPr>
          <a:xfrm>
            <a:off x="6332537" y="5918297"/>
            <a:ext cx="2097029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110V</a:t>
            </a:r>
            <a:r>
              <a:rPr lang="ko-KR" altLang="en-US" sz="1300" dirty="0">
                <a:latin typeface="+mj-ea"/>
                <a:ea typeface="+mj-ea"/>
              </a:rPr>
              <a:t>케이블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이 케이블은 연결할 수 없다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98EA6D-4185-48A2-BA32-E63D5C48B3DA}"/>
              </a:ext>
            </a:extLst>
          </p:cNvPr>
          <p:cNvSpPr txBox="1"/>
          <p:nvPr/>
        </p:nvSpPr>
        <p:spPr>
          <a:xfrm>
            <a:off x="1730328" y="5918297"/>
            <a:ext cx="105860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220V</a:t>
            </a:r>
            <a:r>
              <a:rPr lang="ko-KR" altLang="en-US" sz="1300" dirty="0">
                <a:latin typeface="+mj-ea"/>
                <a:ea typeface="+mj-ea"/>
              </a:rPr>
              <a:t>케이블</a:t>
            </a:r>
            <a:endParaRPr lang="en-US" altLang="ko-KR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다형성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38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2</a:t>
            </a:r>
            <a:r>
              <a:rPr kumimoji="1" lang="en-US" altLang="ko-KR" sz="1400" b="1" dirty="0">
                <a:latin typeface="+mj-ea"/>
                <a:ea typeface="+mj-ea"/>
              </a:rPr>
              <a:t>. </a:t>
            </a:r>
            <a:r>
              <a:rPr kumimoji="1" lang="ko-KR" altLang="en-US" sz="1400" b="1" dirty="0">
                <a:latin typeface="+mj-ea"/>
                <a:ea typeface="+mj-ea"/>
              </a:rPr>
              <a:t>예제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</a:t>
            </a:r>
            <a:r>
              <a:rPr kumimoji="1" lang="ko-KR" altLang="en-US" sz="1400" dirty="0">
                <a:latin typeface="+mj-ea"/>
                <a:ea typeface="+mj-ea"/>
              </a:rPr>
              <a:t>① </a:t>
            </a:r>
            <a:r>
              <a:rPr kumimoji="1" lang="ko-KR" altLang="en-US" sz="1400" dirty="0" err="1">
                <a:latin typeface="+mj-ea"/>
                <a:ea typeface="+mj-ea"/>
              </a:rPr>
              <a:t>멀티탭과</a:t>
            </a:r>
            <a:r>
              <a:rPr kumimoji="1" lang="ko-KR" altLang="en-US" sz="1400" dirty="0">
                <a:latin typeface="+mj-ea"/>
                <a:ea typeface="+mj-ea"/>
              </a:rPr>
              <a:t> 전원 케이블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여기서 선언부분은 구멍이 두 개 뚫린 부분이다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구현부분은 </a:t>
            </a:r>
            <a:r>
              <a:rPr kumimoji="1" lang="ko-KR" altLang="en-US" sz="1400" dirty="0" err="1">
                <a:latin typeface="+mj-ea"/>
                <a:ea typeface="+mj-ea"/>
              </a:rPr>
              <a:t>멀티탭에</a:t>
            </a:r>
            <a:r>
              <a:rPr kumimoji="1" lang="ko-KR" altLang="en-US" sz="1400" dirty="0">
                <a:latin typeface="+mj-ea"/>
                <a:ea typeface="+mj-ea"/>
              </a:rPr>
              <a:t> 연결되는 전원케이블이다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이 </a:t>
            </a:r>
            <a:r>
              <a:rPr kumimoji="1" lang="ko-KR" altLang="en-US" sz="1400" dirty="0" err="1">
                <a:latin typeface="+mj-ea"/>
                <a:ea typeface="+mj-ea"/>
              </a:rPr>
              <a:t>멀티탭에</a:t>
            </a:r>
            <a:r>
              <a:rPr kumimoji="1" lang="ko-KR" altLang="en-US" sz="1400" dirty="0">
                <a:latin typeface="+mj-ea"/>
                <a:ea typeface="+mj-ea"/>
              </a:rPr>
              <a:t> 연결하려면 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원 케이블은 반드시 연결 부분이 두 개 튀어 나와 있어야 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튀어 나와 있는 부분이 한 개거나 세 개여서는 절대 안된다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그리고 튀어 나온 부분이 사각형 이어도 안 되고 반드시 둥그런 원형이어야 한다는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</a:t>
            </a:r>
            <a:r>
              <a:rPr kumimoji="1" lang="ko-KR" altLang="en-US" sz="1400" dirty="0">
                <a:latin typeface="+mj-ea"/>
                <a:ea typeface="+mj-ea"/>
              </a:rPr>
              <a:t>② </a:t>
            </a:r>
            <a:r>
              <a:rPr kumimoji="1" lang="en-US" altLang="ko-KR" sz="1400" dirty="0">
                <a:latin typeface="+mj-ea"/>
                <a:ea typeface="+mj-ea"/>
              </a:rPr>
              <a:t>USB</a:t>
            </a:r>
            <a:r>
              <a:rPr kumimoji="1" lang="ko-KR" altLang="en-US" sz="1400" dirty="0">
                <a:latin typeface="+mj-ea"/>
                <a:ea typeface="+mj-ea"/>
              </a:rPr>
              <a:t>와 </a:t>
            </a:r>
            <a:r>
              <a:rPr kumimoji="1" lang="en-US" altLang="ko-KR" sz="1400" dirty="0">
                <a:latin typeface="+mj-ea"/>
                <a:ea typeface="+mj-ea"/>
              </a:rPr>
              <a:t>USB </a:t>
            </a:r>
            <a:r>
              <a:rPr kumimoji="1" lang="ko-KR" altLang="en-US" sz="1400" dirty="0">
                <a:latin typeface="+mj-ea"/>
                <a:ea typeface="+mj-ea"/>
              </a:rPr>
              <a:t>기기들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다형성은 우리가 즐겨 사용하는 </a:t>
            </a:r>
            <a:r>
              <a:rPr kumimoji="1" lang="en-US" altLang="ko-KR" sz="1400" dirty="0">
                <a:latin typeface="+mj-ea"/>
                <a:ea typeface="+mj-ea"/>
              </a:rPr>
              <a:t>USB</a:t>
            </a:r>
            <a:r>
              <a:rPr kumimoji="1" lang="ko-KR" altLang="en-US" sz="1400" dirty="0">
                <a:latin typeface="+mj-ea"/>
                <a:ea typeface="+mj-ea"/>
              </a:rPr>
              <a:t> 기기에서도 찾을 수 있다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모든 </a:t>
            </a:r>
            <a:r>
              <a:rPr kumimoji="1" lang="en-US" altLang="ko-KR" sz="1400" dirty="0">
                <a:latin typeface="+mj-ea"/>
                <a:ea typeface="+mj-ea"/>
              </a:rPr>
              <a:t>USB </a:t>
            </a:r>
            <a:r>
              <a:rPr kumimoji="1" lang="ko-KR" altLang="en-US" sz="1400" dirty="0">
                <a:latin typeface="+mj-ea"/>
                <a:ea typeface="+mj-ea"/>
              </a:rPr>
              <a:t>기기는 </a:t>
            </a:r>
            <a:r>
              <a:rPr kumimoji="1" lang="en-US" altLang="ko-KR" sz="1400" dirty="0">
                <a:latin typeface="+mj-ea"/>
                <a:ea typeface="+mj-ea"/>
              </a:rPr>
              <a:t>USB </a:t>
            </a:r>
            <a:r>
              <a:rPr kumimoji="1" lang="ko-KR" altLang="en-US" sz="1400" dirty="0">
                <a:latin typeface="+mj-ea"/>
                <a:ea typeface="+mj-ea"/>
              </a:rPr>
              <a:t>규격에 맞춰 만들어져 있다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또한 </a:t>
            </a:r>
            <a:r>
              <a:rPr kumimoji="1" lang="en-US" altLang="ko-KR" sz="1400" dirty="0">
                <a:latin typeface="+mj-ea"/>
                <a:ea typeface="+mj-ea"/>
              </a:rPr>
              <a:t>USB</a:t>
            </a:r>
            <a:r>
              <a:rPr kumimoji="1" lang="ko-KR" altLang="en-US" sz="1400" dirty="0">
                <a:latin typeface="+mj-ea"/>
                <a:ea typeface="+mj-ea"/>
              </a:rPr>
              <a:t>를 연결해서 사용하는 컴퓨터 역시 </a:t>
            </a:r>
            <a:r>
              <a:rPr kumimoji="1" lang="en-US" altLang="ko-KR" sz="1400" dirty="0">
                <a:latin typeface="+mj-ea"/>
                <a:ea typeface="+mj-ea"/>
              </a:rPr>
              <a:t>USB</a:t>
            </a:r>
            <a:r>
              <a:rPr kumimoji="1" lang="ko-KR" altLang="en-US" sz="1400" dirty="0">
                <a:latin typeface="+mj-ea"/>
                <a:ea typeface="+mj-ea"/>
              </a:rPr>
              <a:t>규격에 맞춰 만들어져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</a:t>
            </a:r>
            <a:r>
              <a:rPr kumimoji="1" lang="ko-KR" altLang="en-US" sz="1500" dirty="0">
                <a:latin typeface="+mj-ea"/>
                <a:ea typeface="+mj-ea"/>
              </a:rPr>
              <a:t>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- USB </a:t>
            </a:r>
            <a:r>
              <a:rPr kumimoji="1" lang="ko-KR" altLang="en-US" sz="1500" dirty="0">
                <a:latin typeface="+mj-ea"/>
                <a:ea typeface="+mj-ea"/>
              </a:rPr>
              <a:t>규격에 맞춰 만들어져 있는 기기라면 그 어떤 기기라도 연결해서 사용할 수 있는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- </a:t>
            </a:r>
            <a:r>
              <a:rPr kumimoji="1" lang="ko-KR" altLang="en-US" sz="1500" dirty="0">
                <a:latin typeface="+mj-ea"/>
                <a:ea typeface="+mj-ea"/>
              </a:rPr>
              <a:t>여기서 </a:t>
            </a:r>
            <a:r>
              <a:rPr kumimoji="1" lang="en-US" altLang="ko-KR" sz="1500" dirty="0">
                <a:latin typeface="+mj-ea"/>
                <a:ea typeface="+mj-ea"/>
              </a:rPr>
              <a:t>USB </a:t>
            </a:r>
            <a:r>
              <a:rPr kumimoji="1" lang="ko-KR" altLang="en-US" sz="1500" dirty="0">
                <a:latin typeface="+mj-ea"/>
                <a:ea typeface="+mj-ea"/>
              </a:rPr>
              <a:t>규격은 설계 부분인 인터페이스에 해당하면 </a:t>
            </a:r>
            <a:r>
              <a:rPr kumimoji="1" lang="en-US" altLang="ko-KR" sz="1500" dirty="0">
                <a:latin typeface="+mj-ea"/>
                <a:ea typeface="+mj-ea"/>
              </a:rPr>
              <a:t>USB </a:t>
            </a:r>
            <a:r>
              <a:rPr kumimoji="1" lang="ko-KR" altLang="en-US" sz="1500" dirty="0">
                <a:latin typeface="+mj-ea"/>
                <a:ea typeface="+mj-ea"/>
              </a:rPr>
              <a:t>기기들은 전부 구현 부분을 담당하게 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인터페이스 </a:t>
            </a:r>
            <a:r>
              <a:rPr kumimoji="1" lang="en-US" altLang="ko-KR" sz="1500" dirty="0">
                <a:latin typeface="+mj-ea"/>
                <a:ea typeface="+mj-ea"/>
              </a:rPr>
              <a:t>: USB </a:t>
            </a:r>
            <a:r>
              <a:rPr kumimoji="1" lang="ko-KR" altLang="en-US" sz="1500" dirty="0">
                <a:latin typeface="+mj-ea"/>
                <a:ea typeface="+mj-ea"/>
              </a:rPr>
              <a:t>규격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구현클래스 </a:t>
            </a:r>
            <a:r>
              <a:rPr kumimoji="1" lang="en-US" altLang="ko-KR" sz="1500" dirty="0">
                <a:latin typeface="+mj-ea"/>
                <a:ea typeface="+mj-ea"/>
              </a:rPr>
              <a:t>: USB </a:t>
            </a:r>
            <a:r>
              <a:rPr kumimoji="1" lang="ko-KR" altLang="en-US" sz="1500" dirty="0">
                <a:latin typeface="+mj-ea"/>
                <a:ea typeface="+mj-ea"/>
              </a:rPr>
              <a:t>키보드</a:t>
            </a:r>
            <a:r>
              <a:rPr kumimoji="1" lang="en-US" altLang="ko-KR" sz="1500" dirty="0">
                <a:latin typeface="+mj-ea"/>
                <a:ea typeface="+mj-ea"/>
              </a:rPr>
              <a:t>, USB </a:t>
            </a:r>
            <a:r>
              <a:rPr kumimoji="1" lang="ko-KR" altLang="en-US" sz="1500" dirty="0">
                <a:latin typeface="+mj-ea"/>
                <a:ea typeface="+mj-ea"/>
              </a:rPr>
              <a:t>마우스</a:t>
            </a:r>
            <a:r>
              <a:rPr kumimoji="1" lang="en-US" altLang="ko-KR" sz="1500" dirty="0">
                <a:latin typeface="+mj-ea"/>
                <a:ea typeface="+mj-ea"/>
              </a:rPr>
              <a:t>, USB </a:t>
            </a:r>
            <a:r>
              <a:rPr kumimoji="1" lang="ko-KR" altLang="en-US" sz="1500" dirty="0">
                <a:latin typeface="+mj-ea"/>
                <a:ea typeface="+mj-ea"/>
              </a:rPr>
              <a:t>메모리</a:t>
            </a:r>
            <a:r>
              <a:rPr kumimoji="1" lang="en-US" altLang="ko-KR" sz="1500" dirty="0">
                <a:latin typeface="+mj-ea"/>
                <a:ea typeface="+mj-ea"/>
              </a:rPr>
              <a:t>, USB </a:t>
            </a:r>
            <a:r>
              <a:rPr kumimoji="1" lang="ko-KR" altLang="en-US" sz="1500" dirty="0">
                <a:latin typeface="+mj-ea"/>
                <a:ea typeface="+mj-ea"/>
              </a:rPr>
              <a:t>마이크 등등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147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다형성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38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2</a:t>
            </a:r>
            <a:r>
              <a:rPr kumimoji="1" lang="en-US" altLang="ko-KR" sz="1400" b="1" dirty="0">
                <a:latin typeface="+mj-ea"/>
                <a:ea typeface="+mj-ea"/>
              </a:rPr>
              <a:t>. </a:t>
            </a:r>
            <a:r>
              <a:rPr kumimoji="1" lang="ko-KR" altLang="en-US" sz="1400" b="1" dirty="0">
                <a:latin typeface="+mj-ea"/>
                <a:ea typeface="+mj-ea"/>
              </a:rPr>
              <a:t>예제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</a:t>
            </a:r>
            <a:r>
              <a:rPr kumimoji="1" lang="ko-KR" altLang="en-US" sz="1400" dirty="0">
                <a:latin typeface="+mj-ea"/>
                <a:ea typeface="+mj-ea"/>
              </a:rPr>
              <a:t>③ </a:t>
            </a:r>
            <a:r>
              <a:rPr kumimoji="1" lang="ko-KR" altLang="en-US" sz="1400" dirty="0" err="1">
                <a:latin typeface="+mj-ea"/>
                <a:ea typeface="+mj-ea"/>
              </a:rPr>
              <a:t>심플</a:t>
            </a:r>
            <a:r>
              <a:rPr kumimoji="1" lang="ko-KR" altLang="en-US" sz="1400" dirty="0">
                <a:latin typeface="+mj-ea"/>
                <a:ea typeface="+mj-ea"/>
              </a:rPr>
              <a:t> 이미지 갤러리와 정렬 기능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마지막으로 앞에서 살펴본 </a:t>
            </a:r>
            <a:r>
              <a:rPr kumimoji="1" lang="ko-KR" altLang="en-US" sz="1400" dirty="0" err="1">
                <a:latin typeface="+mj-ea"/>
                <a:ea typeface="+mj-ea"/>
              </a:rPr>
              <a:t>심플</a:t>
            </a:r>
            <a:r>
              <a:rPr kumimoji="1" lang="ko-KR" altLang="en-US" sz="1400" dirty="0">
                <a:latin typeface="+mj-ea"/>
                <a:ea typeface="+mj-ea"/>
              </a:rPr>
              <a:t> 이미지 갤러리를 다시 한 번 살펴보자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다형성이 어떤 의미인지 배웠으니 그 전에 이해하지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못했던 구조가 눈에 들어올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B2779D-602F-48F2-B36E-81237C24713B}"/>
              </a:ext>
            </a:extLst>
          </p:cNvPr>
          <p:cNvSpPr/>
          <p:nvPr/>
        </p:nvSpPr>
        <p:spPr>
          <a:xfrm>
            <a:off x="1559496" y="3068960"/>
            <a:ext cx="324036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  <a:latin typeface="+mj-ea"/>
                <a:ea typeface="+mj-ea"/>
              </a:rPr>
              <a:t>심플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 이미지 갤러리 클래스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833E39-F105-4B6E-8508-7D3129826319}"/>
              </a:ext>
            </a:extLst>
          </p:cNvPr>
          <p:cNvSpPr/>
          <p:nvPr/>
        </p:nvSpPr>
        <p:spPr>
          <a:xfrm>
            <a:off x="1559496" y="3371194"/>
            <a:ext cx="3240360" cy="215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this.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인스턴스 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= null;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439946-1555-47B2-9E2F-86590E61CECF}"/>
              </a:ext>
            </a:extLst>
          </p:cNvPr>
          <p:cNvSpPr/>
          <p:nvPr/>
        </p:nvSpPr>
        <p:spPr>
          <a:xfrm>
            <a:off x="1559496" y="3584736"/>
            <a:ext cx="3240360" cy="1121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연결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인스턴스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) 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this.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인스턴스 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=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인스턴스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활용하기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() 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this.</a:t>
            </a:r>
            <a:r>
              <a:rPr lang="ko-KR" altLang="en-US" sz="1100" dirty="0" err="1">
                <a:solidFill>
                  <a:sysClr val="windowText" lastClr="000000"/>
                </a:solidFill>
                <a:latin typeface="+mj-ea"/>
                <a:ea typeface="+mj-ea"/>
              </a:rPr>
              <a:t>정렬기능인스턴스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($images);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98219F-F5E8-490E-A694-25DA3965CBC2}"/>
              </a:ext>
            </a:extLst>
          </p:cNvPr>
          <p:cNvSpPr/>
          <p:nvPr/>
        </p:nvSpPr>
        <p:spPr>
          <a:xfrm>
            <a:off x="3111856" y="3614880"/>
            <a:ext cx="1296144" cy="2096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2AB573-EFC7-447D-80FE-F48211E48A37}"/>
              </a:ext>
            </a:extLst>
          </p:cNvPr>
          <p:cNvSpPr/>
          <p:nvPr/>
        </p:nvSpPr>
        <p:spPr>
          <a:xfrm>
            <a:off x="5087888" y="3497411"/>
            <a:ext cx="467461" cy="467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50FFFF-F477-40F8-8A38-DCE3DB433322}"/>
              </a:ext>
            </a:extLst>
          </p:cNvPr>
          <p:cNvSpPr/>
          <p:nvPr/>
        </p:nvSpPr>
        <p:spPr>
          <a:xfrm>
            <a:off x="5113232" y="3635417"/>
            <a:ext cx="175999" cy="175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AB4147A-B66D-4BF3-95D7-6A0070D79AB0}"/>
              </a:ext>
            </a:extLst>
          </p:cNvPr>
          <p:cNvSpPr/>
          <p:nvPr/>
        </p:nvSpPr>
        <p:spPr>
          <a:xfrm>
            <a:off x="5344104" y="3635417"/>
            <a:ext cx="175999" cy="175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C7B51B-E45C-45BB-8AD0-B310CB22F13D}"/>
              </a:ext>
            </a:extLst>
          </p:cNvPr>
          <p:cNvCxnSpPr>
            <a:stCxn id="9" idx="2"/>
            <a:endCxn id="2" idx="3"/>
          </p:cNvCxnSpPr>
          <p:nvPr/>
        </p:nvCxnSpPr>
        <p:spPr>
          <a:xfrm flipH="1" flipV="1">
            <a:off x="4408000" y="3719684"/>
            <a:ext cx="679888" cy="11458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07181-8CE5-4FB3-9324-DE4C63CAF6DA}"/>
              </a:ext>
            </a:extLst>
          </p:cNvPr>
          <p:cNvSpPr txBox="1"/>
          <p:nvPr/>
        </p:nvSpPr>
        <p:spPr>
          <a:xfrm>
            <a:off x="2294697" y="4801491"/>
            <a:ext cx="20970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정렬</a:t>
            </a:r>
            <a:r>
              <a:rPr lang="en-US" altLang="ko-KR" sz="1300" dirty="0"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기능을 연결해서 사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용하는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3D4320-A041-49B1-BFB6-2968F2F94772}"/>
              </a:ext>
            </a:extLst>
          </p:cNvPr>
          <p:cNvSpPr/>
          <p:nvPr/>
        </p:nvSpPr>
        <p:spPr>
          <a:xfrm>
            <a:off x="7728852" y="2157497"/>
            <a:ext cx="1967548" cy="4562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&lt;&lt;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인터페이스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인터페이스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361780-2709-4AF7-A9E9-14C3FF8CADE2}"/>
              </a:ext>
            </a:extLst>
          </p:cNvPr>
          <p:cNvSpPr/>
          <p:nvPr/>
        </p:nvSpPr>
        <p:spPr>
          <a:xfrm>
            <a:off x="7728852" y="2583284"/>
            <a:ext cx="1967548" cy="144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87515-CA69-4702-8B59-AC15DE0F7BFA}"/>
              </a:ext>
            </a:extLst>
          </p:cNvPr>
          <p:cNvSpPr/>
          <p:nvPr/>
        </p:nvSpPr>
        <p:spPr>
          <a:xfrm>
            <a:off x="7728852" y="2724484"/>
            <a:ext cx="1967548" cy="2841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($images)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4C450-6F92-4135-84D1-3C91722E4588}"/>
              </a:ext>
            </a:extLst>
          </p:cNvPr>
          <p:cNvSpPr/>
          <p:nvPr/>
        </p:nvSpPr>
        <p:spPr>
          <a:xfrm>
            <a:off x="7728852" y="3497795"/>
            <a:ext cx="1967548" cy="2151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가로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 하기 클래스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483C5F-593E-48DE-8775-1AD3CBC967AB}"/>
              </a:ext>
            </a:extLst>
          </p:cNvPr>
          <p:cNvSpPr/>
          <p:nvPr/>
        </p:nvSpPr>
        <p:spPr>
          <a:xfrm>
            <a:off x="7728852" y="3716734"/>
            <a:ext cx="1967548" cy="144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4D849C-C571-4C7C-BDC4-D2A83CD150BF}"/>
              </a:ext>
            </a:extLst>
          </p:cNvPr>
          <p:cNvSpPr/>
          <p:nvPr/>
        </p:nvSpPr>
        <p:spPr>
          <a:xfrm>
            <a:off x="7728852" y="3862422"/>
            <a:ext cx="1967548" cy="596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($images){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가로 정렬 기능 코드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9F757D-EFE3-4A67-B83D-453251E10972}"/>
              </a:ext>
            </a:extLst>
          </p:cNvPr>
          <p:cNvSpPr/>
          <p:nvPr/>
        </p:nvSpPr>
        <p:spPr>
          <a:xfrm>
            <a:off x="7728852" y="4652590"/>
            <a:ext cx="1967548" cy="2151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세로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 하기 클래스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DBD301-5824-4FB5-8BEE-0E2710AC7AAF}"/>
              </a:ext>
            </a:extLst>
          </p:cNvPr>
          <p:cNvSpPr/>
          <p:nvPr/>
        </p:nvSpPr>
        <p:spPr>
          <a:xfrm>
            <a:off x="7728852" y="4871529"/>
            <a:ext cx="1967548" cy="144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904877-F6D6-4DF1-B480-E649519F10A1}"/>
              </a:ext>
            </a:extLst>
          </p:cNvPr>
          <p:cNvSpPr/>
          <p:nvPr/>
        </p:nvSpPr>
        <p:spPr>
          <a:xfrm>
            <a:off x="7728852" y="5017217"/>
            <a:ext cx="1967548" cy="596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($images){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세로 정렬 기능 코드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D568C8-2C77-4D79-BCCB-2D6DE10B83F0}"/>
              </a:ext>
            </a:extLst>
          </p:cNvPr>
          <p:cNvSpPr/>
          <p:nvPr/>
        </p:nvSpPr>
        <p:spPr>
          <a:xfrm>
            <a:off x="7728852" y="5852262"/>
            <a:ext cx="1967548" cy="2151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바둑판식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 하기 클래스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338ECC-5C93-47ED-8D4B-67EA44E203E5}"/>
              </a:ext>
            </a:extLst>
          </p:cNvPr>
          <p:cNvSpPr/>
          <p:nvPr/>
        </p:nvSpPr>
        <p:spPr>
          <a:xfrm>
            <a:off x="7728852" y="6071201"/>
            <a:ext cx="1967548" cy="144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A3B9E1-CE1C-426E-9F67-26D89B6043CC}"/>
              </a:ext>
            </a:extLst>
          </p:cNvPr>
          <p:cNvSpPr/>
          <p:nvPr/>
        </p:nvSpPr>
        <p:spPr>
          <a:xfrm>
            <a:off x="7728852" y="6216889"/>
            <a:ext cx="1967548" cy="596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($images){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바둑판식 정렬 기능 코드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699FB428-F222-4D36-A012-9160F1AD4E2A}"/>
              </a:ext>
            </a:extLst>
          </p:cNvPr>
          <p:cNvSpPr/>
          <p:nvPr/>
        </p:nvSpPr>
        <p:spPr>
          <a:xfrm>
            <a:off x="8604557" y="3012460"/>
            <a:ext cx="227748" cy="18668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442E6B-E548-47E0-AAF7-A6676DA66EF9}"/>
              </a:ext>
            </a:extLst>
          </p:cNvPr>
          <p:cNvCxnSpPr>
            <a:cxnSpLocks/>
            <a:stCxn id="34" idx="3"/>
            <a:endCxn id="19" idx="0"/>
          </p:cNvCxnSpPr>
          <p:nvPr/>
        </p:nvCxnSpPr>
        <p:spPr>
          <a:xfrm flipH="1">
            <a:off x="8712626" y="3199146"/>
            <a:ext cx="5805" cy="2986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5880A64-C439-4DDC-8BE5-AE97755664AB}"/>
              </a:ext>
            </a:extLst>
          </p:cNvPr>
          <p:cNvCxnSpPr>
            <a:cxnSpLocks/>
          </p:cNvCxnSpPr>
          <p:nvPr/>
        </p:nvCxnSpPr>
        <p:spPr>
          <a:xfrm flipH="1">
            <a:off x="7376697" y="3322971"/>
            <a:ext cx="1" cy="263686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009201C-317D-47F7-9CAC-E1305CD8E489}"/>
              </a:ext>
            </a:extLst>
          </p:cNvPr>
          <p:cNvCxnSpPr>
            <a:cxnSpLocks/>
          </p:cNvCxnSpPr>
          <p:nvPr/>
        </p:nvCxnSpPr>
        <p:spPr>
          <a:xfrm flipH="1">
            <a:off x="7358016" y="5959838"/>
            <a:ext cx="37083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8687AD3-62A3-4E79-9A67-F6E5DCFB7EF2}"/>
              </a:ext>
            </a:extLst>
          </p:cNvPr>
          <p:cNvCxnSpPr>
            <a:cxnSpLocks/>
          </p:cNvCxnSpPr>
          <p:nvPr/>
        </p:nvCxnSpPr>
        <p:spPr>
          <a:xfrm flipH="1">
            <a:off x="7358016" y="4760166"/>
            <a:ext cx="37083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90CE4B5-8163-4675-A6A5-BE139DFE8EE1}"/>
              </a:ext>
            </a:extLst>
          </p:cNvPr>
          <p:cNvCxnSpPr>
            <a:cxnSpLocks/>
          </p:cNvCxnSpPr>
          <p:nvPr/>
        </p:nvCxnSpPr>
        <p:spPr>
          <a:xfrm flipH="1">
            <a:off x="7358016" y="3596687"/>
            <a:ext cx="37083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240A1F0-A41F-4EA7-B1EA-61742063837D}"/>
              </a:ext>
            </a:extLst>
          </p:cNvPr>
          <p:cNvCxnSpPr>
            <a:cxnSpLocks/>
          </p:cNvCxnSpPr>
          <p:nvPr/>
        </p:nvCxnSpPr>
        <p:spPr>
          <a:xfrm flipH="1">
            <a:off x="7358016" y="3331908"/>
            <a:ext cx="135461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334E263-93D7-4A74-89B1-AC34CB0861C4}"/>
              </a:ext>
            </a:extLst>
          </p:cNvPr>
          <p:cNvSpPr/>
          <p:nvPr/>
        </p:nvSpPr>
        <p:spPr>
          <a:xfrm rot="16174626">
            <a:off x="6452224" y="3551014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73D19F7-DCE1-4020-BFE4-FE1BE52011B9}"/>
              </a:ext>
            </a:extLst>
          </p:cNvPr>
          <p:cNvSpPr/>
          <p:nvPr/>
        </p:nvSpPr>
        <p:spPr>
          <a:xfrm rot="19447045">
            <a:off x="6362213" y="3649399"/>
            <a:ext cx="104152" cy="104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29B59A8-AF5F-4980-B8DB-60BD971F1176}"/>
              </a:ext>
            </a:extLst>
          </p:cNvPr>
          <p:cNvSpPr/>
          <p:nvPr/>
        </p:nvSpPr>
        <p:spPr>
          <a:xfrm rot="16174626">
            <a:off x="6464759" y="3375386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AD3A4A7-E314-4A5C-AE45-F96CBB54F5B3}"/>
              </a:ext>
            </a:extLst>
          </p:cNvPr>
          <p:cNvSpPr/>
          <p:nvPr/>
        </p:nvSpPr>
        <p:spPr>
          <a:xfrm rot="19447045">
            <a:off x="6374748" y="3469773"/>
            <a:ext cx="104152" cy="104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현 48">
            <a:extLst>
              <a:ext uri="{FF2B5EF4-FFF2-40B4-BE49-F238E27FC236}">
                <a16:creationId xmlns:a16="http://schemas.microsoft.com/office/drawing/2014/main" id="{C064632A-CD0A-458A-BF6D-A0DD1C0A40AF}"/>
              </a:ext>
            </a:extLst>
          </p:cNvPr>
          <p:cNvSpPr/>
          <p:nvPr/>
        </p:nvSpPr>
        <p:spPr>
          <a:xfrm rot="12242945">
            <a:off x="6514138" y="3439831"/>
            <a:ext cx="481384" cy="385108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0AE5FDD-3A1F-4D49-A650-ADF930FAFB7B}"/>
              </a:ext>
            </a:extLst>
          </p:cNvPr>
          <p:cNvCxnSpPr>
            <a:cxnSpLocks/>
          </p:cNvCxnSpPr>
          <p:nvPr/>
        </p:nvCxnSpPr>
        <p:spPr>
          <a:xfrm flipV="1">
            <a:off x="7032104" y="3674911"/>
            <a:ext cx="643229" cy="15245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EB448F2-1552-473E-9C17-6A2080D94E1F}"/>
              </a:ext>
            </a:extLst>
          </p:cNvPr>
          <p:cNvSpPr/>
          <p:nvPr/>
        </p:nvSpPr>
        <p:spPr>
          <a:xfrm rot="16174626">
            <a:off x="6452224" y="4708433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4DA7602-356F-4966-9916-8F6E9833756B}"/>
              </a:ext>
            </a:extLst>
          </p:cNvPr>
          <p:cNvSpPr/>
          <p:nvPr/>
        </p:nvSpPr>
        <p:spPr>
          <a:xfrm rot="19447045">
            <a:off x="6362213" y="4806818"/>
            <a:ext cx="104152" cy="104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4E9BAA7-6572-4EDE-B8B7-8CA8FE674F6C}"/>
              </a:ext>
            </a:extLst>
          </p:cNvPr>
          <p:cNvSpPr/>
          <p:nvPr/>
        </p:nvSpPr>
        <p:spPr>
          <a:xfrm rot="16174626">
            <a:off x="6464759" y="4532805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7F37FEA-82C8-4730-805A-2FF0AABA8397}"/>
              </a:ext>
            </a:extLst>
          </p:cNvPr>
          <p:cNvSpPr/>
          <p:nvPr/>
        </p:nvSpPr>
        <p:spPr>
          <a:xfrm rot="19447045">
            <a:off x="6374748" y="4627192"/>
            <a:ext cx="104152" cy="104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현 59">
            <a:extLst>
              <a:ext uri="{FF2B5EF4-FFF2-40B4-BE49-F238E27FC236}">
                <a16:creationId xmlns:a16="http://schemas.microsoft.com/office/drawing/2014/main" id="{035C2CD9-0720-46D4-A9C2-A216BD355053}"/>
              </a:ext>
            </a:extLst>
          </p:cNvPr>
          <p:cNvSpPr/>
          <p:nvPr/>
        </p:nvSpPr>
        <p:spPr>
          <a:xfrm rot="12242945">
            <a:off x="6514138" y="4597250"/>
            <a:ext cx="481384" cy="385108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67C5639-F3F3-467B-B09C-F82B4E2B3408}"/>
              </a:ext>
            </a:extLst>
          </p:cNvPr>
          <p:cNvCxnSpPr>
            <a:cxnSpLocks/>
          </p:cNvCxnSpPr>
          <p:nvPr/>
        </p:nvCxnSpPr>
        <p:spPr>
          <a:xfrm flipV="1">
            <a:off x="7032104" y="4832330"/>
            <a:ext cx="643229" cy="15245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498FE3C-4720-4FFE-BAF4-DD9C4279A699}"/>
              </a:ext>
            </a:extLst>
          </p:cNvPr>
          <p:cNvSpPr/>
          <p:nvPr/>
        </p:nvSpPr>
        <p:spPr>
          <a:xfrm rot="16174626">
            <a:off x="6452224" y="5914042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E236FF-DE85-40FE-8A4B-D5BFC2E7E8B6}"/>
              </a:ext>
            </a:extLst>
          </p:cNvPr>
          <p:cNvSpPr/>
          <p:nvPr/>
        </p:nvSpPr>
        <p:spPr>
          <a:xfrm rot="19447045">
            <a:off x="6362213" y="6012427"/>
            <a:ext cx="104152" cy="104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F7BB9F4-6F63-484A-B3AD-28926F6DB62E}"/>
              </a:ext>
            </a:extLst>
          </p:cNvPr>
          <p:cNvSpPr/>
          <p:nvPr/>
        </p:nvSpPr>
        <p:spPr>
          <a:xfrm rot="16174626">
            <a:off x="6464759" y="5738414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A06FEDF-7205-490E-9D04-98AF1E2EF654}"/>
              </a:ext>
            </a:extLst>
          </p:cNvPr>
          <p:cNvSpPr/>
          <p:nvPr/>
        </p:nvSpPr>
        <p:spPr>
          <a:xfrm rot="19447045">
            <a:off x="6374748" y="5832801"/>
            <a:ext cx="104152" cy="104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현 65">
            <a:extLst>
              <a:ext uri="{FF2B5EF4-FFF2-40B4-BE49-F238E27FC236}">
                <a16:creationId xmlns:a16="http://schemas.microsoft.com/office/drawing/2014/main" id="{D2236246-9EAC-4D28-91FB-F77C8B29929A}"/>
              </a:ext>
            </a:extLst>
          </p:cNvPr>
          <p:cNvSpPr/>
          <p:nvPr/>
        </p:nvSpPr>
        <p:spPr>
          <a:xfrm rot="12242945">
            <a:off x="6514138" y="5802859"/>
            <a:ext cx="481384" cy="385108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3667137-E692-4BE3-89D8-4E9B0EF935C4}"/>
              </a:ext>
            </a:extLst>
          </p:cNvPr>
          <p:cNvCxnSpPr>
            <a:cxnSpLocks/>
          </p:cNvCxnSpPr>
          <p:nvPr/>
        </p:nvCxnSpPr>
        <p:spPr>
          <a:xfrm flipV="1">
            <a:off x="7032104" y="6037939"/>
            <a:ext cx="643229" cy="15245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CD1244-73B2-4CFE-ADD4-749D2509D467}"/>
              </a:ext>
            </a:extLst>
          </p:cNvPr>
          <p:cNvSpPr txBox="1"/>
          <p:nvPr/>
        </p:nvSpPr>
        <p:spPr>
          <a:xfrm>
            <a:off x="6888089" y="2260676"/>
            <a:ext cx="93610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>
                <a:latin typeface="+mj-ea"/>
                <a:ea typeface="+mj-ea"/>
              </a:rPr>
              <a:t>선언부분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F0B8E6-74E1-40C7-8C93-51322B19930B}"/>
              </a:ext>
            </a:extLst>
          </p:cNvPr>
          <p:cNvSpPr txBox="1"/>
          <p:nvPr/>
        </p:nvSpPr>
        <p:spPr>
          <a:xfrm>
            <a:off x="9810272" y="2936557"/>
            <a:ext cx="2097029" cy="18928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정렬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기능 인터페이스와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연결되는 클래스는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반드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시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정렬기능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($images)”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메서드를 가지고 있어야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구현관계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중요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인터페이스도 일종의 부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모이다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하여 다형성이 적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용될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수 있는 것이다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F3669C-2EDD-4A03-B953-6224810FDEBD}"/>
              </a:ext>
            </a:extLst>
          </p:cNvPr>
          <p:cNvSpPr txBox="1"/>
          <p:nvPr/>
        </p:nvSpPr>
        <p:spPr>
          <a:xfrm>
            <a:off x="6549874" y="3999681"/>
            <a:ext cx="93610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구현부분</a:t>
            </a:r>
          </a:p>
        </p:txBody>
      </p:sp>
    </p:spTree>
    <p:extLst>
      <p:ext uri="{BB962C8B-B14F-4D97-AF65-F5344CB8AC3E}">
        <p14:creationId xmlns:p14="http://schemas.microsoft.com/office/powerpoint/2010/main" val="161905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다형성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95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2</a:t>
            </a:r>
            <a:r>
              <a:rPr kumimoji="1" lang="en-US" altLang="ko-KR" sz="1400" b="1" dirty="0">
                <a:latin typeface="+mj-ea"/>
                <a:ea typeface="+mj-ea"/>
              </a:rPr>
              <a:t>. </a:t>
            </a:r>
            <a:r>
              <a:rPr kumimoji="1" lang="ko-KR" altLang="en-US" sz="1400" b="1" dirty="0">
                <a:latin typeface="+mj-ea"/>
                <a:ea typeface="+mj-ea"/>
              </a:rPr>
              <a:t>예제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</a:t>
            </a:r>
            <a:r>
              <a:rPr kumimoji="1" lang="ko-KR" altLang="en-US" sz="1400" dirty="0">
                <a:latin typeface="+mj-ea"/>
                <a:ea typeface="+mj-ea"/>
              </a:rPr>
              <a:t>③ </a:t>
            </a:r>
            <a:r>
              <a:rPr kumimoji="1" lang="ko-KR" altLang="en-US" sz="1400" dirty="0" err="1">
                <a:latin typeface="+mj-ea"/>
                <a:ea typeface="+mj-ea"/>
              </a:rPr>
              <a:t>심플</a:t>
            </a:r>
            <a:r>
              <a:rPr kumimoji="1" lang="ko-KR" altLang="en-US" sz="1400" dirty="0">
                <a:latin typeface="+mj-ea"/>
                <a:ea typeface="+mj-ea"/>
              </a:rPr>
              <a:t> 이미지 갤러리와 정렬 기능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앞서 본 이미지에서 선언부분인 </a:t>
            </a:r>
            <a:r>
              <a:rPr kumimoji="1" lang="en-US" altLang="ko-KR" sz="1400" dirty="0">
                <a:latin typeface="+mj-ea"/>
                <a:ea typeface="+mj-ea"/>
              </a:rPr>
              <a:t>“</a:t>
            </a:r>
            <a:r>
              <a:rPr kumimoji="1" lang="ko-KR" altLang="en-US" sz="1400" dirty="0">
                <a:latin typeface="+mj-ea"/>
                <a:ea typeface="+mj-ea"/>
              </a:rPr>
              <a:t>정렬기능 인터페이스</a:t>
            </a:r>
            <a:r>
              <a:rPr kumimoji="1" lang="en-US" altLang="ko-KR" sz="1400" dirty="0">
                <a:latin typeface="+mj-ea"/>
                <a:ea typeface="+mj-ea"/>
              </a:rPr>
              <a:t>“</a:t>
            </a:r>
            <a:r>
              <a:rPr kumimoji="1" lang="ko-KR" altLang="en-US" sz="1400" dirty="0">
                <a:latin typeface="+mj-ea"/>
                <a:ea typeface="+mj-ea"/>
              </a:rPr>
              <a:t>를 보면 정렬기능</a:t>
            </a:r>
            <a:r>
              <a:rPr kumimoji="1" lang="en-US" altLang="ko-KR" sz="1400" dirty="0">
                <a:latin typeface="+mj-ea"/>
                <a:ea typeface="+mj-ea"/>
              </a:rPr>
              <a:t>($images) </a:t>
            </a:r>
            <a:r>
              <a:rPr kumimoji="1" lang="ko-KR" altLang="en-US" sz="1400" dirty="0">
                <a:latin typeface="+mj-ea"/>
                <a:ea typeface="+mj-ea"/>
              </a:rPr>
              <a:t>메서드가 들어있다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이건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추상 메서드</a:t>
            </a:r>
            <a:r>
              <a:rPr kumimoji="1" lang="ko-KR" altLang="en-US" sz="1400" dirty="0">
                <a:latin typeface="+mj-ea"/>
                <a:ea typeface="+mj-ea"/>
              </a:rPr>
              <a:t>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 뜻은 구현부분에서는 반드시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정렬기능 인터페이스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에 정의되어 있는 메서드와 동일하게 메서드를 만들어야 한다는 뜻이다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이것이 바로 표준화인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메서드 이름 뿐 아니라 매개변수 개수까지 모두 동일해야 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즉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선언부가 같아야 한다</a:t>
            </a:r>
            <a:r>
              <a:rPr kumimoji="1" lang="ko-KR" altLang="en-US" sz="1400" dirty="0">
                <a:latin typeface="+mj-ea"/>
                <a:ea typeface="+mj-ea"/>
              </a:rPr>
              <a:t>는 것이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앞서 본 이미지에서 구현부분 즉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구현클래스</a:t>
            </a:r>
            <a:r>
              <a:rPr kumimoji="1" lang="ko-KR" altLang="en-US" sz="1400" dirty="0">
                <a:latin typeface="+mj-ea"/>
                <a:ea typeface="+mj-ea"/>
              </a:rPr>
              <a:t>가 되는데 </a:t>
            </a:r>
            <a:r>
              <a:rPr kumimoji="1" lang="en-US" altLang="ko-KR" sz="1400" dirty="0">
                <a:latin typeface="+mj-ea"/>
                <a:ea typeface="+mj-ea"/>
              </a:rPr>
              <a:t>“</a:t>
            </a:r>
            <a:r>
              <a:rPr kumimoji="1" lang="ko-KR" altLang="en-US" sz="1400" dirty="0">
                <a:latin typeface="+mj-ea"/>
                <a:ea typeface="+mj-ea"/>
              </a:rPr>
              <a:t>가로 정렬 클래스</a:t>
            </a:r>
            <a:r>
              <a:rPr kumimoji="1" lang="en-US" altLang="ko-KR" sz="1400" dirty="0">
                <a:latin typeface="+mj-ea"/>
                <a:ea typeface="+mj-ea"/>
              </a:rPr>
              <a:t>”</a:t>
            </a:r>
            <a:r>
              <a:rPr kumimoji="1" lang="ko-KR" altLang="en-US" sz="1400" dirty="0">
                <a:latin typeface="+mj-ea"/>
                <a:ea typeface="+mj-ea"/>
              </a:rPr>
              <a:t>등을 살펴보면 선언 규칙에 맞게 메서드가 만들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 err="1">
                <a:latin typeface="+mj-ea"/>
                <a:ea typeface="+mj-ea"/>
              </a:rPr>
              <a:t>어져</a:t>
            </a:r>
            <a:r>
              <a:rPr kumimoji="1" lang="ko-KR" altLang="en-US" sz="1400" dirty="0">
                <a:latin typeface="+mj-ea"/>
                <a:ea typeface="+mj-ea"/>
              </a:rPr>
              <a:t> 있는 것을 확인할 수 있다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즉 이것이 바로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다형성을 적용하여 구현한 구조 형태</a:t>
            </a:r>
            <a:r>
              <a:rPr kumimoji="1" lang="ko-KR" altLang="en-US" sz="1400" dirty="0">
                <a:latin typeface="+mj-ea"/>
                <a:ea typeface="+mj-ea"/>
              </a:rPr>
              <a:t>인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앞서 다룬 </a:t>
            </a:r>
            <a:r>
              <a:rPr kumimoji="1" lang="en-US" altLang="ko-KR" sz="1400" dirty="0">
                <a:latin typeface="+mj-ea"/>
                <a:ea typeface="+mj-ea"/>
              </a:rPr>
              <a:t>USB</a:t>
            </a:r>
            <a:r>
              <a:rPr kumimoji="1" lang="ko-KR" altLang="en-US" sz="1400" dirty="0">
                <a:latin typeface="+mj-ea"/>
                <a:ea typeface="+mj-ea"/>
              </a:rPr>
              <a:t>로 비교하자면 정렬 기능 인터페이스는 </a:t>
            </a:r>
            <a:r>
              <a:rPr kumimoji="1" lang="en-US" altLang="ko-KR" sz="1400" dirty="0">
                <a:latin typeface="+mj-ea"/>
                <a:ea typeface="+mj-ea"/>
              </a:rPr>
              <a:t>USB </a:t>
            </a:r>
            <a:r>
              <a:rPr kumimoji="1" lang="ko-KR" altLang="en-US" sz="1400" dirty="0">
                <a:latin typeface="+mj-ea"/>
                <a:ea typeface="+mj-ea"/>
              </a:rPr>
              <a:t>규약과 동일하며 정렬 기능을 구현한 클래스들은 </a:t>
            </a:r>
            <a:r>
              <a:rPr kumimoji="1" lang="en-US" altLang="ko-KR" sz="1400" dirty="0">
                <a:latin typeface="+mj-ea"/>
                <a:ea typeface="+mj-ea"/>
              </a:rPr>
              <a:t>USB </a:t>
            </a:r>
            <a:r>
              <a:rPr kumimoji="1" lang="ko-KR" altLang="en-US" sz="1400" dirty="0">
                <a:latin typeface="+mj-ea"/>
                <a:ea typeface="+mj-ea"/>
              </a:rPr>
              <a:t>기기들과 동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일한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이렇게 만들어진 구현부분은 </a:t>
            </a:r>
            <a:r>
              <a:rPr kumimoji="1" lang="ko-KR" altLang="en-US" sz="1400" dirty="0" err="1">
                <a:latin typeface="+mj-ea"/>
                <a:ea typeface="+mj-ea"/>
              </a:rPr>
              <a:t>심플</a:t>
            </a:r>
            <a:r>
              <a:rPr kumimoji="1" lang="ko-KR" altLang="en-US" sz="1400" dirty="0">
                <a:latin typeface="+mj-ea"/>
                <a:ea typeface="+mj-ea"/>
              </a:rPr>
              <a:t> 이미지 갤러리 클래스에 연결되어 사용된다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이때 </a:t>
            </a:r>
            <a:r>
              <a:rPr kumimoji="1" lang="ko-KR" altLang="en-US" sz="1400" dirty="0" err="1">
                <a:latin typeface="+mj-ea"/>
                <a:ea typeface="+mj-ea"/>
              </a:rPr>
              <a:t>주의깊게</a:t>
            </a:r>
            <a:r>
              <a:rPr kumimoji="1" lang="ko-KR" altLang="en-US" sz="1400" dirty="0">
                <a:latin typeface="+mj-ea"/>
                <a:ea typeface="+mj-ea"/>
              </a:rPr>
              <a:t> 살펴볼 부분이 존재한다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바로 </a:t>
            </a:r>
            <a:r>
              <a:rPr kumimoji="1" lang="en-US" altLang="ko-KR" sz="1400" dirty="0">
                <a:latin typeface="+mj-ea"/>
                <a:ea typeface="+mj-ea"/>
              </a:rPr>
              <a:t>“</a:t>
            </a:r>
            <a:r>
              <a:rPr kumimoji="1" lang="ko-KR" altLang="en-US" sz="1400" dirty="0" err="1">
                <a:latin typeface="+mj-ea"/>
                <a:ea typeface="+mj-ea"/>
              </a:rPr>
              <a:t>심플</a:t>
            </a:r>
            <a:r>
              <a:rPr kumimoji="1" lang="ko-KR" altLang="en-US" sz="1400" dirty="0">
                <a:latin typeface="+mj-ea"/>
                <a:ea typeface="+mj-ea"/>
              </a:rPr>
              <a:t> 이미지 갤러리 클래스</a:t>
            </a:r>
            <a:r>
              <a:rPr kumimoji="1" lang="en-US" altLang="ko-KR" sz="1400" dirty="0">
                <a:latin typeface="+mj-ea"/>
                <a:ea typeface="+mj-ea"/>
              </a:rPr>
              <a:t>“</a:t>
            </a:r>
            <a:r>
              <a:rPr kumimoji="1" lang="ko-KR" altLang="en-US" sz="1400" dirty="0">
                <a:latin typeface="+mj-ea"/>
                <a:ea typeface="+mj-ea"/>
              </a:rPr>
              <a:t>의 정렬기능연결</a:t>
            </a:r>
            <a:r>
              <a:rPr kumimoji="1" lang="en-US" altLang="ko-KR" sz="1400" dirty="0">
                <a:latin typeface="+mj-ea"/>
                <a:ea typeface="+mj-ea"/>
              </a:rPr>
              <a:t>() </a:t>
            </a:r>
            <a:r>
              <a:rPr kumimoji="1" lang="ko-KR" altLang="en-US" sz="1400" dirty="0">
                <a:latin typeface="+mj-ea"/>
                <a:ea typeface="+mj-ea"/>
              </a:rPr>
              <a:t>메서드이다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아래 그림에서 알 수 있는 것처럼 정렬기능연결</a:t>
            </a:r>
            <a:r>
              <a:rPr kumimoji="1" lang="en-US" altLang="ko-KR" sz="1400" dirty="0">
                <a:latin typeface="+mj-ea"/>
                <a:ea typeface="+mj-ea"/>
              </a:rPr>
              <a:t>() </a:t>
            </a:r>
            <a:r>
              <a:rPr kumimoji="1" lang="ko-KR" altLang="en-US" sz="1400" dirty="0">
                <a:latin typeface="+mj-ea"/>
                <a:ea typeface="+mj-ea"/>
              </a:rPr>
              <a:t>메서드의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매개변수가 </a:t>
            </a:r>
            <a:r>
              <a:rPr kumimoji="1" lang="en-US" altLang="ko-KR" sz="1400" dirty="0">
                <a:latin typeface="+mj-ea"/>
                <a:ea typeface="+mj-ea"/>
              </a:rPr>
              <a:t>“</a:t>
            </a:r>
            <a:r>
              <a:rPr kumimoji="1" lang="ko-KR" altLang="en-US" sz="1400" dirty="0">
                <a:latin typeface="+mj-ea"/>
                <a:ea typeface="+mj-ea"/>
              </a:rPr>
              <a:t>정렬기능 인스턴스</a:t>
            </a:r>
            <a:r>
              <a:rPr kumimoji="1" lang="en-US" altLang="ko-KR" sz="1400" dirty="0">
                <a:latin typeface="+mj-ea"/>
                <a:ea typeface="+mj-ea"/>
              </a:rPr>
              <a:t>”</a:t>
            </a:r>
            <a:r>
              <a:rPr kumimoji="1" lang="ko-KR" altLang="en-US" sz="1400" dirty="0">
                <a:latin typeface="+mj-ea"/>
                <a:ea typeface="+mj-ea"/>
              </a:rPr>
              <a:t>라고 적혀 있다</a:t>
            </a:r>
            <a:r>
              <a:rPr kumimoji="1" lang="en-US" altLang="ko-KR" sz="1400" dirty="0">
                <a:latin typeface="+mj-ea"/>
                <a:ea typeface="+mj-ea"/>
              </a:rPr>
              <a:t>.  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DFDFB36-E415-4845-A1BD-688022A1A312}"/>
              </a:ext>
            </a:extLst>
          </p:cNvPr>
          <p:cNvSpPr/>
          <p:nvPr/>
        </p:nvSpPr>
        <p:spPr>
          <a:xfrm>
            <a:off x="2279576" y="5013176"/>
            <a:ext cx="324036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  <a:latin typeface="+mj-ea"/>
                <a:ea typeface="+mj-ea"/>
              </a:rPr>
              <a:t>심플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 이미지 갤러리 클래스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23CC937-4960-46CC-9B14-BC65B7CB3A1F}"/>
              </a:ext>
            </a:extLst>
          </p:cNvPr>
          <p:cNvSpPr/>
          <p:nvPr/>
        </p:nvSpPr>
        <p:spPr>
          <a:xfrm>
            <a:off x="2279576" y="5315410"/>
            <a:ext cx="3240360" cy="215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this.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인스턴스 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= null;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9578E6D-10E8-4FCC-B7FA-E76004AA7A48}"/>
              </a:ext>
            </a:extLst>
          </p:cNvPr>
          <p:cNvSpPr/>
          <p:nvPr/>
        </p:nvSpPr>
        <p:spPr>
          <a:xfrm>
            <a:off x="2279576" y="5528952"/>
            <a:ext cx="3240360" cy="1121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연결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인스턴스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) 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this.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인스턴스 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=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인스턴스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활용하기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() 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this.</a:t>
            </a:r>
            <a:r>
              <a:rPr lang="ko-KR" altLang="en-US" sz="1100" dirty="0" err="1">
                <a:solidFill>
                  <a:sysClr val="windowText" lastClr="000000"/>
                </a:solidFill>
                <a:latin typeface="+mj-ea"/>
                <a:ea typeface="+mj-ea"/>
              </a:rPr>
              <a:t>정렬기능인스턴스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($images);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A2FAA1-352B-4878-A5D8-427B1DB735A8}"/>
              </a:ext>
            </a:extLst>
          </p:cNvPr>
          <p:cNvSpPr/>
          <p:nvPr/>
        </p:nvSpPr>
        <p:spPr>
          <a:xfrm>
            <a:off x="3831936" y="5559096"/>
            <a:ext cx="1296144" cy="2096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6516B70-AE5C-4186-9CC8-40F612988D49}"/>
              </a:ext>
            </a:extLst>
          </p:cNvPr>
          <p:cNvSpPr/>
          <p:nvPr/>
        </p:nvSpPr>
        <p:spPr>
          <a:xfrm>
            <a:off x="5844562" y="5409811"/>
            <a:ext cx="467462" cy="467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88F7192-93E7-480F-A162-8EA5A827220E}"/>
              </a:ext>
            </a:extLst>
          </p:cNvPr>
          <p:cNvSpPr/>
          <p:nvPr/>
        </p:nvSpPr>
        <p:spPr>
          <a:xfrm>
            <a:off x="5869907" y="5547817"/>
            <a:ext cx="175999" cy="175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429F6F-3E2A-4604-A06C-377B15515556}"/>
              </a:ext>
            </a:extLst>
          </p:cNvPr>
          <p:cNvSpPr/>
          <p:nvPr/>
        </p:nvSpPr>
        <p:spPr>
          <a:xfrm>
            <a:off x="6100779" y="5547817"/>
            <a:ext cx="175999" cy="175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C659223-6487-43A5-873C-590489B3E246}"/>
              </a:ext>
            </a:extLst>
          </p:cNvPr>
          <p:cNvCxnSpPr>
            <a:stCxn id="74" idx="2"/>
          </p:cNvCxnSpPr>
          <p:nvPr/>
        </p:nvCxnSpPr>
        <p:spPr>
          <a:xfrm flipH="1" flipV="1">
            <a:off x="5159456" y="5632084"/>
            <a:ext cx="685106" cy="11458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874F005-6927-4779-962A-5DFCD80B9687}"/>
              </a:ext>
            </a:extLst>
          </p:cNvPr>
          <p:cNvSpPr txBox="1"/>
          <p:nvPr/>
        </p:nvSpPr>
        <p:spPr>
          <a:xfrm>
            <a:off x="6951299" y="5384829"/>
            <a:ext cx="3033133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이곳엔 반드시 정렬기능 인터페이스를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구현한 클래스 인스턴스를 매개변수로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넘겨 주어야 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그렇치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않다면 에러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가 발생한다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중요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518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다형성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67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2</a:t>
            </a:r>
            <a:r>
              <a:rPr kumimoji="1" lang="en-US" altLang="ko-KR" sz="1400" b="1" dirty="0">
                <a:latin typeface="+mj-ea"/>
                <a:ea typeface="+mj-ea"/>
              </a:rPr>
              <a:t>. </a:t>
            </a:r>
            <a:r>
              <a:rPr kumimoji="1" lang="ko-KR" altLang="en-US" sz="1400" b="1" dirty="0">
                <a:latin typeface="+mj-ea"/>
                <a:ea typeface="+mj-ea"/>
              </a:rPr>
              <a:t>예제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</a:t>
            </a:r>
            <a:r>
              <a:rPr kumimoji="1" lang="ko-KR" altLang="en-US" sz="1400" dirty="0">
                <a:latin typeface="+mj-ea"/>
                <a:ea typeface="+mj-ea"/>
              </a:rPr>
              <a:t>③ </a:t>
            </a:r>
            <a:r>
              <a:rPr kumimoji="1" lang="ko-KR" altLang="en-US" sz="1400" dirty="0" err="1">
                <a:latin typeface="+mj-ea"/>
                <a:ea typeface="+mj-ea"/>
              </a:rPr>
              <a:t>심플</a:t>
            </a:r>
            <a:r>
              <a:rPr kumimoji="1" lang="ko-KR" altLang="en-US" sz="1400" dirty="0">
                <a:latin typeface="+mj-ea"/>
                <a:ea typeface="+mj-ea"/>
              </a:rPr>
              <a:t> 이미지 갤러리와 정렬 기능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 뜻은 이 매개변수 값으로 넘겨 줄 수 있는 값의 타입이 반드시 정렬기능 인터페이스를 구현한 객체여야 한다는 뜻을 내포</a:t>
            </a:r>
            <a:r>
              <a:rPr kumimoji="1" lang="ko-KR" altLang="en-US" sz="1400" dirty="0">
                <a:latin typeface="+mj-ea"/>
                <a:ea typeface="+mj-ea"/>
              </a:rPr>
              <a:t>하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고 있다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만약 정렬 기능 인터페이스를 구현하지 않은 객체를 넘기게 되면 에러가 난다는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즉 반드시 </a:t>
            </a:r>
            <a:r>
              <a:rPr kumimoji="1" lang="en-US" altLang="ko-KR" sz="1400" dirty="0">
                <a:latin typeface="+mj-ea"/>
                <a:ea typeface="+mj-ea"/>
              </a:rPr>
              <a:t>USB </a:t>
            </a:r>
            <a:r>
              <a:rPr kumimoji="1" lang="ko-KR" altLang="en-US" sz="1400" dirty="0">
                <a:latin typeface="+mj-ea"/>
                <a:ea typeface="+mj-ea"/>
              </a:rPr>
              <a:t>규격에 맞춘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기기만이 컴퓨터의 </a:t>
            </a:r>
            <a:r>
              <a:rPr kumimoji="1" lang="en-US" altLang="ko-KR" sz="1400" dirty="0">
                <a:latin typeface="+mj-ea"/>
                <a:ea typeface="+mj-ea"/>
              </a:rPr>
              <a:t>USB</a:t>
            </a:r>
            <a:r>
              <a:rPr kumimoji="1" lang="ko-KR" altLang="en-US" sz="1400" dirty="0" err="1">
                <a:latin typeface="+mj-ea"/>
                <a:ea typeface="+mj-ea"/>
              </a:rPr>
              <a:t>잭에</a:t>
            </a:r>
            <a:r>
              <a:rPr kumimoji="1" lang="ko-KR" altLang="en-US" sz="1400" dirty="0">
                <a:latin typeface="+mj-ea"/>
                <a:ea typeface="+mj-ea"/>
              </a:rPr>
              <a:t> 연결할 수 있다는 의미 와도 일맥상통하는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앞에서 알아봤던 일반 객체지향 프로그래밍의 인터페이스 문법과 추상 클래스 문법 등이 있는 이유가 바로 이런 규격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표준화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을 만드는 도구로 사용되기 때문이다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하지만 아쉽게도 자바스크립트는 이런 문법을 지원하지 않기 때문에 이런 프로그래밍은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할 수가 없다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그저 그냥 지원한다는 생각으로 구현하는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774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다형성과 데이터 타입과의 관계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95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  <a:ea typeface="+mj-ea"/>
              </a:rPr>
              <a:t>1</a:t>
            </a:r>
            <a:r>
              <a:rPr kumimoji="1" lang="en-US" altLang="ko-KR" sz="1400" b="1" dirty="0">
                <a:latin typeface="+mj-ea"/>
                <a:ea typeface="+mj-ea"/>
              </a:rPr>
              <a:t>. </a:t>
            </a:r>
            <a:r>
              <a:rPr kumimoji="1" lang="ko-KR" altLang="en-US" sz="1400" b="1" dirty="0">
                <a:latin typeface="+mj-ea"/>
                <a:ea typeface="+mj-ea"/>
              </a:rPr>
              <a:t>일반 </a:t>
            </a:r>
            <a:r>
              <a:rPr kumimoji="1" lang="en-US" altLang="ko-KR" sz="1400" b="1" dirty="0">
                <a:latin typeface="+mj-ea"/>
                <a:ea typeface="+mj-ea"/>
              </a:rPr>
              <a:t>OOP </a:t>
            </a:r>
            <a:r>
              <a:rPr kumimoji="1" lang="ko-KR" altLang="en-US" sz="1400" b="1" dirty="0">
                <a:latin typeface="+mj-ea"/>
                <a:ea typeface="+mj-ea"/>
              </a:rPr>
              <a:t>언어에서의 데이터 타입의 의미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자바스크립트에서는 데이터 타입이 중요하게 사용되진 않지만 일반 프로그래밍에서 데이터 타입은 정말 중요하다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먼저 자바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스크립트에서 변수를 선언할 때 데이터 타입을 작성하진 않지만 일반 프로그래밍에서는 대부분 변수에 저장할 데이터 타입을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작성한다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예를 들어 자바 언어에서는 문자열 데이터를 저장할 변수를 만든다면 아래와 같이 만들 수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이때 자바스크립트와 다른 점은 자바에서는 문자열 변수를 만들었다면 해당 변수에는 반드시 문자열 데이터를 </a:t>
            </a:r>
            <a:r>
              <a:rPr kumimoji="1" lang="ko-KR" altLang="en-US" sz="1400" dirty="0" err="1">
                <a:latin typeface="+mj-ea"/>
                <a:ea typeface="+mj-ea"/>
              </a:rPr>
              <a:t>저장해야한다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만약 숫자 데이터를 넣는 경우 에러가 발생한다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BEC72-C62F-4D21-B1B4-74B40646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939028"/>
            <a:ext cx="2762250" cy="485775"/>
          </a:xfrm>
          <a:prstGeom prst="rect">
            <a:avLst/>
          </a:prstGeom>
          <a:ln>
            <a:solidFill>
              <a:srgbClr val="3F0BFD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ADDEB-FE61-4D0B-A8A8-79E07A674BBF}"/>
              </a:ext>
            </a:extLst>
          </p:cNvPr>
          <p:cNvSpPr txBox="1"/>
          <p:nvPr/>
        </p:nvSpPr>
        <p:spPr>
          <a:xfrm>
            <a:off x="2252146" y="2646640"/>
            <a:ext cx="209702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latin typeface="+mj-ea"/>
                <a:ea typeface="+mj-ea"/>
              </a:rPr>
              <a:t>자바에서의 변수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A6CE88-D9FA-4969-98B7-FF7F55BB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04" y="2930795"/>
            <a:ext cx="2552700" cy="476250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520CDD-D413-4FDE-83DB-5C5EBC1BD583}"/>
              </a:ext>
            </a:extLst>
          </p:cNvPr>
          <p:cNvSpPr txBox="1"/>
          <p:nvPr/>
        </p:nvSpPr>
        <p:spPr>
          <a:xfrm>
            <a:off x="6067432" y="2646640"/>
            <a:ext cx="269551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>
                <a:latin typeface="+mj-ea"/>
                <a:ea typeface="+mj-ea"/>
              </a:rPr>
              <a:t>자바스크립트에서의 </a:t>
            </a:r>
            <a:r>
              <a:rPr lang="ko-KR" altLang="en-US" sz="1300" b="1" dirty="0">
                <a:latin typeface="+mj-ea"/>
                <a:ea typeface="+mj-ea"/>
              </a:rPr>
              <a:t>변수 선언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B36E-3C9C-4579-9199-6C30E6A0510C}"/>
              </a:ext>
            </a:extLst>
          </p:cNvPr>
          <p:cNvSpPr txBox="1"/>
          <p:nvPr/>
        </p:nvSpPr>
        <p:spPr>
          <a:xfrm>
            <a:off x="2252146" y="3443915"/>
            <a:ext cx="2097029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자바언어에서는 변수를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선언할 때 반드시 데이터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타입을 작성해야 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6ADFF-C297-49CC-9B04-5C41C321A9D3}"/>
              </a:ext>
            </a:extLst>
          </p:cNvPr>
          <p:cNvSpPr txBox="1"/>
          <p:nvPr/>
        </p:nvSpPr>
        <p:spPr>
          <a:xfrm>
            <a:off x="6320971" y="3443915"/>
            <a:ext cx="2695512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자바스크립트에서는 변수를 선언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할 때 데이터 타입을 따로 작성하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진 않는다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r>
              <a:rPr lang="ko-KR" altLang="en-US" sz="1300" dirty="0">
                <a:latin typeface="+mj-ea"/>
                <a:ea typeface="+mj-ea"/>
              </a:rPr>
              <a:t>그냥 변수를 선언한다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는 의미로 </a:t>
            </a:r>
            <a:r>
              <a:rPr lang="en-US" altLang="ko-KR" sz="1300" dirty="0">
                <a:latin typeface="+mj-ea"/>
                <a:ea typeface="+mj-ea"/>
              </a:rPr>
              <a:t>var</a:t>
            </a:r>
            <a:r>
              <a:rPr lang="ko-KR" altLang="en-US" sz="1300" dirty="0">
                <a:latin typeface="+mj-ea"/>
                <a:ea typeface="+mj-ea"/>
              </a:rPr>
              <a:t>를 </a:t>
            </a:r>
            <a:r>
              <a:rPr lang="ko-KR" altLang="en-US" sz="1300" dirty="0" err="1">
                <a:latin typeface="+mj-ea"/>
                <a:ea typeface="+mj-ea"/>
              </a:rPr>
              <a:t>붙여주기만</a:t>
            </a:r>
            <a:r>
              <a:rPr lang="ko-KR" altLang="en-US" sz="1300" dirty="0">
                <a:latin typeface="+mj-ea"/>
                <a:ea typeface="+mj-ea"/>
              </a:rPr>
              <a:t> 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8B0CA3-76FC-43A9-ACD9-862C63289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5271863"/>
            <a:ext cx="2724150" cy="647700"/>
          </a:xfrm>
          <a:prstGeom prst="rect">
            <a:avLst/>
          </a:prstGeom>
          <a:ln>
            <a:solidFill>
              <a:srgbClr val="3F0BFD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4FB039-74F2-46FD-A743-81EEC732A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888" y="5271863"/>
            <a:ext cx="2514600" cy="647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A6B521-7843-4078-BD36-39FEB025CAAC}"/>
              </a:ext>
            </a:extLst>
          </p:cNvPr>
          <p:cNvSpPr txBox="1"/>
          <p:nvPr/>
        </p:nvSpPr>
        <p:spPr>
          <a:xfrm>
            <a:off x="1957634" y="5919563"/>
            <a:ext cx="2914229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str</a:t>
            </a:r>
            <a:r>
              <a:rPr lang="ko-KR" altLang="en-US" sz="1300" dirty="0">
                <a:latin typeface="+mj-ea"/>
                <a:ea typeface="+mj-ea"/>
              </a:rPr>
              <a:t>참조변수에는 반드시 </a:t>
            </a:r>
            <a:r>
              <a:rPr lang="ko-KR" altLang="en-US" sz="1300" dirty="0" err="1">
                <a:latin typeface="+mj-ea"/>
                <a:ea typeface="+mj-ea"/>
              </a:rPr>
              <a:t>문자열값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이 들어가야 하는데 숫자 </a:t>
            </a:r>
            <a:r>
              <a:rPr lang="en-US" altLang="ko-KR" sz="1300" dirty="0">
                <a:latin typeface="+mj-ea"/>
                <a:ea typeface="+mj-ea"/>
              </a:rPr>
              <a:t>100</a:t>
            </a:r>
            <a:r>
              <a:rPr lang="ko-KR" altLang="en-US" sz="1300" dirty="0">
                <a:latin typeface="+mj-ea"/>
                <a:ea typeface="+mj-ea"/>
              </a:rPr>
              <a:t>이 저장하는 코드를 작성하면 위와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같이 에러가 발생함을 </a:t>
            </a:r>
            <a:r>
              <a:rPr lang="ko-KR" altLang="en-US" sz="1300" dirty="0" err="1">
                <a:latin typeface="+mj-ea"/>
                <a:ea typeface="+mj-ea"/>
              </a:rPr>
              <a:t>알수가</a:t>
            </a:r>
            <a:r>
              <a:rPr lang="ko-KR" altLang="en-US" sz="1300" dirty="0">
                <a:latin typeface="+mj-ea"/>
                <a:ea typeface="+mj-ea"/>
              </a:rPr>
              <a:t> 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71C3A-6F17-4D4E-9804-B678764237E6}"/>
              </a:ext>
            </a:extLst>
          </p:cNvPr>
          <p:cNvSpPr txBox="1"/>
          <p:nvPr/>
        </p:nvSpPr>
        <p:spPr>
          <a:xfrm>
            <a:off x="2252146" y="5013176"/>
            <a:ext cx="209702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latin typeface="+mj-ea"/>
                <a:ea typeface="+mj-ea"/>
              </a:rPr>
              <a:t>자바에서의 변수 선언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BB8B0-299E-417E-84E0-4387CFA5EDD4}"/>
              </a:ext>
            </a:extLst>
          </p:cNvPr>
          <p:cNvSpPr txBox="1"/>
          <p:nvPr/>
        </p:nvSpPr>
        <p:spPr>
          <a:xfrm>
            <a:off x="6067432" y="5013176"/>
            <a:ext cx="269551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>
                <a:latin typeface="+mj-ea"/>
                <a:ea typeface="+mj-ea"/>
              </a:rPr>
              <a:t>자바스크립트에서의 </a:t>
            </a:r>
            <a:r>
              <a:rPr lang="ko-KR" altLang="en-US" sz="1300" b="1" dirty="0">
                <a:latin typeface="+mj-ea"/>
                <a:ea typeface="+mj-ea"/>
              </a:rPr>
              <a:t>변수 선언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CDD27-182E-4928-9412-17ECEBFF82C2}"/>
              </a:ext>
            </a:extLst>
          </p:cNvPr>
          <p:cNvSpPr txBox="1"/>
          <p:nvPr/>
        </p:nvSpPr>
        <p:spPr>
          <a:xfrm>
            <a:off x="6129558" y="5919563"/>
            <a:ext cx="2914229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자바스크립트는 문자열 변수라는 개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 err="1">
                <a:latin typeface="+mj-ea"/>
                <a:ea typeface="+mj-ea"/>
              </a:rPr>
              <a:t>념이</a:t>
            </a:r>
            <a:r>
              <a:rPr lang="ko-KR" altLang="en-US" sz="1300" dirty="0">
                <a:latin typeface="+mj-ea"/>
                <a:ea typeface="+mj-ea"/>
              </a:rPr>
              <a:t> 따로 없다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r>
              <a:rPr lang="ko-KR" altLang="en-US" sz="1300" dirty="0">
                <a:latin typeface="+mj-ea"/>
                <a:ea typeface="+mj-ea"/>
              </a:rPr>
              <a:t>문자열이 들어있는 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변수에 숫자를 넣어도 에러는 발생하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지 않는 것을 알 수가 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507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다형성과 데이터 타입과의 관계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6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  <a:ea typeface="+mj-ea"/>
              </a:rPr>
              <a:t>1</a:t>
            </a:r>
            <a:r>
              <a:rPr kumimoji="1" lang="en-US" altLang="ko-KR" sz="1400" b="1" dirty="0">
                <a:latin typeface="+mj-ea"/>
                <a:ea typeface="+mj-ea"/>
              </a:rPr>
              <a:t>. </a:t>
            </a:r>
            <a:r>
              <a:rPr kumimoji="1" lang="ko-KR" altLang="en-US" sz="1400" b="1" dirty="0">
                <a:latin typeface="+mj-ea"/>
                <a:ea typeface="+mj-ea"/>
              </a:rPr>
              <a:t>일반 </a:t>
            </a:r>
            <a:r>
              <a:rPr kumimoji="1" lang="en-US" altLang="ko-KR" sz="1400" b="1" dirty="0">
                <a:latin typeface="+mj-ea"/>
                <a:ea typeface="+mj-ea"/>
              </a:rPr>
              <a:t>OOP </a:t>
            </a:r>
            <a:r>
              <a:rPr kumimoji="1" lang="ko-KR" altLang="en-US" sz="1400" b="1" dirty="0">
                <a:latin typeface="+mj-ea"/>
                <a:ea typeface="+mj-ea"/>
              </a:rPr>
              <a:t>언어에서의 데이터 타입의 의미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이와 같은 개념은 함수와 메서드에서도 그대로 사용된다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만약 함수를 만든 후 매개변수에 문자열 타입으로 선언하는 경우에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</a:t>
            </a:r>
            <a:r>
              <a:rPr kumimoji="1" lang="ko-KR" altLang="en-US" sz="1400" dirty="0">
                <a:latin typeface="+mj-ea"/>
                <a:ea typeface="+mj-ea"/>
              </a:rPr>
              <a:t>도 문자열 데이터 값으로 메서드를 호출해야 하지 다른 값으로 하는 경우 역시 에러가 발생한다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  <a:ea typeface="+mj-ea"/>
              </a:rPr>
              <a:t>      </a:t>
            </a:r>
            <a:r>
              <a:rPr kumimoji="1" lang="en-US" altLang="ko-KR" sz="1400" dirty="0">
                <a:latin typeface="+mj-ea"/>
                <a:ea typeface="+mj-ea"/>
              </a:rPr>
              <a:t>- </a:t>
            </a:r>
            <a:r>
              <a:rPr kumimoji="1" lang="ko-KR" altLang="en-US" sz="1400" dirty="0">
                <a:latin typeface="+mj-ea"/>
                <a:ea typeface="+mj-ea"/>
              </a:rPr>
              <a:t>위와 같이 일반 </a:t>
            </a:r>
            <a:r>
              <a:rPr kumimoji="1" lang="en-US" altLang="ko-KR" sz="1400" dirty="0">
                <a:latin typeface="+mj-ea"/>
                <a:ea typeface="+mj-ea"/>
              </a:rPr>
              <a:t>OOP</a:t>
            </a:r>
            <a:r>
              <a:rPr kumimoji="1" lang="ko-KR" altLang="en-US" sz="1400" dirty="0">
                <a:latin typeface="+mj-ea"/>
                <a:ea typeface="+mj-ea"/>
              </a:rPr>
              <a:t>프로그래밍 언어에서는 데이터 타입의 일종의 반드시 지켜야 할 규약처럼 사용된다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ADDEB-FE61-4D0B-A8A8-79E07A674BBF}"/>
              </a:ext>
            </a:extLst>
          </p:cNvPr>
          <p:cNvSpPr txBox="1"/>
          <p:nvPr/>
        </p:nvSpPr>
        <p:spPr>
          <a:xfrm>
            <a:off x="2252146" y="2132856"/>
            <a:ext cx="209702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latin typeface="+mj-ea"/>
                <a:ea typeface="+mj-ea"/>
              </a:rPr>
              <a:t>자바에서의 메서드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20CDD-D413-4FDE-83DB-5C5EBC1BD583}"/>
              </a:ext>
            </a:extLst>
          </p:cNvPr>
          <p:cNvSpPr txBox="1"/>
          <p:nvPr/>
        </p:nvSpPr>
        <p:spPr>
          <a:xfrm>
            <a:off x="6067432" y="2132856"/>
            <a:ext cx="269551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latin typeface="+mj-ea"/>
                <a:ea typeface="+mj-ea"/>
              </a:rPr>
              <a:t>자바스크립트에서 함수</a:t>
            </a:r>
            <a:r>
              <a:rPr lang="en-US" altLang="ko-KR" sz="1300" b="1" dirty="0">
                <a:latin typeface="+mj-ea"/>
                <a:ea typeface="+mj-ea"/>
              </a:rPr>
              <a:t>(</a:t>
            </a:r>
            <a:r>
              <a:rPr lang="ko-KR" altLang="en-US" sz="1300" b="1" dirty="0">
                <a:latin typeface="+mj-ea"/>
                <a:ea typeface="+mj-ea"/>
              </a:rPr>
              <a:t>메서드</a:t>
            </a:r>
            <a:r>
              <a:rPr lang="en-US" altLang="ko-KR" sz="1300" b="1" dirty="0">
                <a:latin typeface="+mj-ea"/>
                <a:ea typeface="+mj-ea"/>
              </a:rPr>
              <a:t>)</a:t>
            </a:r>
            <a:endParaRPr lang="ko-KR" altLang="en-US" sz="13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B36E-3C9C-4579-9199-6C30E6A0510C}"/>
              </a:ext>
            </a:extLst>
          </p:cNvPr>
          <p:cNvSpPr txBox="1"/>
          <p:nvPr/>
        </p:nvSpPr>
        <p:spPr>
          <a:xfrm>
            <a:off x="2252146" y="3284984"/>
            <a:ext cx="2097029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print(str)</a:t>
            </a:r>
            <a:r>
              <a:rPr lang="ko-KR" altLang="en-US" sz="1300" dirty="0">
                <a:latin typeface="+mj-ea"/>
                <a:ea typeface="+mj-ea"/>
              </a:rPr>
              <a:t>은 매개변수에는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반드시 문자열 </a:t>
            </a:r>
            <a:r>
              <a:rPr lang="ko-KR" altLang="en-US" sz="1300" dirty="0" err="1">
                <a:latin typeface="+mj-ea"/>
                <a:ea typeface="+mj-ea"/>
              </a:rPr>
              <a:t>값만을</a:t>
            </a:r>
            <a:r>
              <a:rPr lang="ko-KR" altLang="en-US" sz="1300" dirty="0">
                <a:latin typeface="+mj-ea"/>
                <a:ea typeface="+mj-ea"/>
              </a:rPr>
              <a:t> </a:t>
            </a:r>
            <a:r>
              <a:rPr lang="ko-KR" altLang="en-US" sz="1300" dirty="0" err="1">
                <a:latin typeface="+mj-ea"/>
                <a:ea typeface="+mj-ea"/>
              </a:rPr>
              <a:t>넣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어서 호출해야 한다는 의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미를 지니고 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6ADFF-C297-49CC-9B04-5C41C321A9D3}"/>
              </a:ext>
            </a:extLst>
          </p:cNvPr>
          <p:cNvSpPr txBox="1"/>
          <p:nvPr/>
        </p:nvSpPr>
        <p:spPr>
          <a:xfrm>
            <a:off x="6238916" y="3289839"/>
            <a:ext cx="2695512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자바스크립트에서는 변수를 선언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할 때 데이터 타입을 따로 작성하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진 않는다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r>
              <a:rPr lang="ko-KR" altLang="en-US" sz="1300" dirty="0">
                <a:latin typeface="+mj-ea"/>
                <a:ea typeface="+mj-ea"/>
              </a:rPr>
              <a:t>그냥 변수를 선언한다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는 의미로 </a:t>
            </a:r>
            <a:r>
              <a:rPr lang="en-US" altLang="ko-KR" sz="1300" dirty="0">
                <a:latin typeface="+mj-ea"/>
                <a:ea typeface="+mj-ea"/>
              </a:rPr>
              <a:t>var</a:t>
            </a:r>
            <a:r>
              <a:rPr lang="ko-KR" altLang="en-US" sz="1300" dirty="0">
                <a:latin typeface="+mj-ea"/>
                <a:ea typeface="+mj-ea"/>
              </a:rPr>
              <a:t>를 </a:t>
            </a:r>
            <a:r>
              <a:rPr lang="ko-KR" altLang="en-US" sz="1300" dirty="0" err="1">
                <a:latin typeface="+mj-ea"/>
                <a:ea typeface="+mj-ea"/>
              </a:rPr>
              <a:t>붙여주기만</a:t>
            </a:r>
            <a:r>
              <a:rPr lang="ko-KR" altLang="en-US" sz="1300" dirty="0">
                <a:latin typeface="+mj-ea"/>
                <a:ea typeface="+mj-ea"/>
              </a:rPr>
              <a:t> 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6B521-7843-4078-BD36-39FEB025CAAC}"/>
              </a:ext>
            </a:extLst>
          </p:cNvPr>
          <p:cNvSpPr txBox="1"/>
          <p:nvPr/>
        </p:nvSpPr>
        <p:spPr>
          <a:xfrm>
            <a:off x="1957634" y="5301208"/>
            <a:ext cx="2914229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print(str)</a:t>
            </a:r>
            <a:r>
              <a:rPr lang="ko-KR" altLang="en-US" sz="1300" dirty="0">
                <a:latin typeface="+mj-ea"/>
                <a:ea typeface="+mj-ea"/>
              </a:rPr>
              <a:t>을 호출할 때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문자열을 매개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변수로 주고 호출한 것은 정상작동 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하지만 </a:t>
            </a:r>
            <a:r>
              <a:rPr lang="ko-KR" altLang="en-US" sz="1300" dirty="0" err="1">
                <a:latin typeface="+mj-ea"/>
                <a:ea typeface="+mj-ea"/>
              </a:rPr>
              <a:t>숫자값을</a:t>
            </a:r>
            <a:r>
              <a:rPr lang="ko-KR" altLang="en-US" sz="1300" dirty="0">
                <a:latin typeface="+mj-ea"/>
                <a:ea typeface="+mj-ea"/>
              </a:rPr>
              <a:t> 준 것은 에러가 남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을 알 수가 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71C3A-6F17-4D4E-9804-B678764237E6}"/>
              </a:ext>
            </a:extLst>
          </p:cNvPr>
          <p:cNvSpPr txBox="1"/>
          <p:nvPr/>
        </p:nvSpPr>
        <p:spPr>
          <a:xfrm>
            <a:off x="2252146" y="4265513"/>
            <a:ext cx="218767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latin typeface="+mj-ea"/>
                <a:ea typeface="+mj-ea"/>
              </a:rPr>
              <a:t>자바에서의 메서드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BB8B0-299E-417E-84E0-4387CFA5EDD4}"/>
              </a:ext>
            </a:extLst>
          </p:cNvPr>
          <p:cNvSpPr txBox="1"/>
          <p:nvPr/>
        </p:nvSpPr>
        <p:spPr>
          <a:xfrm>
            <a:off x="6067432" y="4293096"/>
            <a:ext cx="269551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latin typeface="+mj-ea"/>
                <a:ea typeface="+mj-ea"/>
              </a:rPr>
              <a:t>자바스크립트에서 함수</a:t>
            </a:r>
            <a:r>
              <a:rPr lang="en-US" altLang="ko-KR" sz="1300" b="1" dirty="0">
                <a:latin typeface="+mj-ea"/>
                <a:ea typeface="+mj-ea"/>
              </a:rPr>
              <a:t>(</a:t>
            </a:r>
            <a:r>
              <a:rPr lang="ko-KR" altLang="en-US" sz="1300" b="1" dirty="0">
                <a:latin typeface="+mj-ea"/>
                <a:ea typeface="+mj-ea"/>
              </a:rPr>
              <a:t>메서드</a:t>
            </a:r>
            <a:r>
              <a:rPr lang="en-US" altLang="ko-KR" sz="1300" b="1" dirty="0">
                <a:latin typeface="+mj-ea"/>
                <a:ea typeface="+mj-ea"/>
              </a:rPr>
              <a:t>)</a:t>
            </a:r>
            <a:endParaRPr lang="ko-KR" altLang="en-US" sz="1300" b="1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CDD27-182E-4928-9412-17ECEBFF82C2}"/>
              </a:ext>
            </a:extLst>
          </p:cNvPr>
          <p:cNvSpPr txBox="1"/>
          <p:nvPr/>
        </p:nvSpPr>
        <p:spPr>
          <a:xfrm>
            <a:off x="6238916" y="5358988"/>
            <a:ext cx="2914229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자바스크립트는 두 개의 호출 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모두 아무런 문제 없이 동작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하는 것을 볼 수가 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159EB1-3971-49E4-ADCA-D8096553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23" y="2460582"/>
            <a:ext cx="3752850" cy="800100"/>
          </a:xfrm>
          <a:prstGeom prst="rect">
            <a:avLst/>
          </a:prstGeom>
          <a:ln>
            <a:solidFill>
              <a:srgbClr val="3F0BFD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A5814F-7CEC-4346-A888-AD3E71AC7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23" y="4553089"/>
            <a:ext cx="3752850" cy="752475"/>
          </a:xfrm>
          <a:prstGeom prst="rect">
            <a:avLst/>
          </a:prstGeom>
          <a:ln>
            <a:solidFill>
              <a:srgbClr val="3F0BFD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5F32354-93B8-4DFC-BD6B-C16B1A047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011" y="4555759"/>
            <a:ext cx="2208254" cy="752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B61C9E-1E08-4450-B830-19FDA84AD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697" y="2408172"/>
            <a:ext cx="2386583" cy="8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2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다형성과 데이터 타입과의 관계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일반 </a:t>
            </a:r>
            <a:r>
              <a:rPr kumimoji="1" lang="en-US" altLang="ko-KR" sz="1400" b="1" dirty="0">
                <a:latin typeface="+mj-ea"/>
                <a:ea typeface="+mj-ea"/>
              </a:rPr>
              <a:t>OOP </a:t>
            </a:r>
            <a:r>
              <a:rPr kumimoji="1" lang="ko-KR" altLang="en-US" sz="1400" b="1" dirty="0">
                <a:latin typeface="+mj-ea"/>
                <a:ea typeface="+mj-ea"/>
              </a:rPr>
              <a:t>언어에서의 다형성의 의미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객체지향 프로그래밍에서는 데이터 타입의 규약을 활용해 다형성을 구현한다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예를 들어 앞에서 구현한 </a:t>
            </a:r>
            <a:r>
              <a:rPr kumimoji="1" lang="ko-KR" altLang="en-US" sz="1400" dirty="0" err="1">
                <a:latin typeface="+mj-ea"/>
                <a:ea typeface="+mj-ea"/>
              </a:rPr>
              <a:t>심플</a:t>
            </a:r>
            <a:r>
              <a:rPr kumimoji="1" lang="ko-KR" altLang="en-US" sz="1400" dirty="0">
                <a:latin typeface="+mj-ea"/>
                <a:ea typeface="+mj-ea"/>
              </a:rPr>
              <a:t> 이미지 갤러리를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자바 객체지향 프로그래밍으로 구현하면 아래와 같이 표현할 수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ADDEB-FE61-4D0B-A8A8-79E07A674BBF}"/>
              </a:ext>
            </a:extLst>
          </p:cNvPr>
          <p:cNvSpPr txBox="1"/>
          <p:nvPr/>
        </p:nvSpPr>
        <p:spPr>
          <a:xfrm>
            <a:off x="724863" y="2128249"/>
            <a:ext cx="283574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latin typeface="+mj-ea"/>
                <a:ea typeface="+mj-ea"/>
              </a:rPr>
              <a:t>정렬 기능을 사용하는 부분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B36E-3C9C-4579-9199-6C30E6A0510C}"/>
              </a:ext>
            </a:extLst>
          </p:cNvPr>
          <p:cNvSpPr txBox="1"/>
          <p:nvPr/>
        </p:nvSpPr>
        <p:spPr>
          <a:xfrm>
            <a:off x="1010760" y="5589443"/>
            <a:ext cx="5085239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이곳엔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반드시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IAlignable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을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구현한 클래스의 인스턴스 만을 매개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변수 값으로 넘길 수 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latin typeface="+mj-ea"/>
                <a:ea typeface="+mj-ea"/>
              </a:rPr>
              <a:t>만약 다른 값을 넘기는 경우 에러가 발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생한다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  <a:r>
              <a:rPr lang="ko-KR" altLang="en-US" sz="1300" dirty="0">
                <a:latin typeface="+mj-ea"/>
                <a:ea typeface="+mj-ea"/>
              </a:rPr>
              <a:t>이것이 바로 인터페이스 매개변수의 다형성이라고 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87C53C-EFF2-438A-8A91-5873EDFD93C5}"/>
              </a:ext>
            </a:extLst>
          </p:cNvPr>
          <p:cNvSpPr/>
          <p:nvPr/>
        </p:nvSpPr>
        <p:spPr>
          <a:xfrm>
            <a:off x="7728852" y="2157497"/>
            <a:ext cx="1967548" cy="4562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&lt;&lt;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인터페이스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인터페이스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65B0B0-89AA-48E5-9CA2-C09FD4C84847}"/>
              </a:ext>
            </a:extLst>
          </p:cNvPr>
          <p:cNvSpPr/>
          <p:nvPr/>
        </p:nvSpPr>
        <p:spPr>
          <a:xfrm>
            <a:off x="7728852" y="2583284"/>
            <a:ext cx="1967548" cy="144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A20A0E-D8B5-4F51-8FD3-C4A6A7EB2738}"/>
              </a:ext>
            </a:extLst>
          </p:cNvPr>
          <p:cNvSpPr/>
          <p:nvPr/>
        </p:nvSpPr>
        <p:spPr>
          <a:xfrm>
            <a:off x="7728852" y="2724484"/>
            <a:ext cx="1967548" cy="2841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($images)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BC81FE-35FF-44D9-83D6-A6580FE688F0}"/>
              </a:ext>
            </a:extLst>
          </p:cNvPr>
          <p:cNvSpPr/>
          <p:nvPr/>
        </p:nvSpPr>
        <p:spPr>
          <a:xfrm>
            <a:off x="7728852" y="3497795"/>
            <a:ext cx="1967548" cy="2151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가로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 하기 클래스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C311BB-10F5-4074-983B-5CA6B2FDF0BD}"/>
              </a:ext>
            </a:extLst>
          </p:cNvPr>
          <p:cNvSpPr/>
          <p:nvPr/>
        </p:nvSpPr>
        <p:spPr>
          <a:xfrm>
            <a:off x="7728852" y="3716734"/>
            <a:ext cx="1967548" cy="144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8DE52B-8E46-4966-8AF7-CCFA8ACFC7C6}"/>
              </a:ext>
            </a:extLst>
          </p:cNvPr>
          <p:cNvSpPr/>
          <p:nvPr/>
        </p:nvSpPr>
        <p:spPr>
          <a:xfrm>
            <a:off x="7728852" y="3862422"/>
            <a:ext cx="1967548" cy="596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($images){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가로 정렬 기능 코드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5A8B70-0B0F-4DD5-85AF-E9FB2B56F63F}"/>
              </a:ext>
            </a:extLst>
          </p:cNvPr>
          <p:cNvSpPr/>
          <p:nvPr/>
        </p:nvSpPr>
        <p:spPr>
          <a:xfrm>
            <a:off x="7728852" y="4652590"/>
            <a:ext cx="1967548" cy="2151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세로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 하기 클래스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A6FE25-680E-4C6E-A416-32157FFC192E}"/>
              </a:ext>
            </a:extLst>
          </p:cNvPr>
          <p:cNvSpPr/>
          <p:nvPr/>
        </p:nvSpPr>
        <p:spPr>
          <a:xfrm>
            <a:off x="7728852" y="4871529"/>
            <a:ext cx="1967548" cy="144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A7FAE9-A59C-4F05-9D07-DA164229CE6E}"/>
              </a:ext>
            </a:extLst>
          </p:cNvPr>
          <p:cNvSpPr/>
          <p:nvPr/>
        </p:nvSpPr>
        <p:spPr>
          <a:xfrm>
            <a:off x="7728852" y="5017217"/>
            <a:ext cx="1967548" cy="596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($images){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     </a:t>
            </a:r>
            <a:r>
              <a:rPr lang="ko-KR" altLang="en-US" sz="1100" dirty="0">
                <a:solidFill>
                  <a:sysClr val="windowText" lastClr="000000"/>
                </a:solidFill>
                <a:latin typeface="+mj-ea"/>
                <a:ea typeface="+mj-ea"/>
              </a:rPr>
              <a:t>세로 정렬 기능 코드</a:t>
            </a:r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1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86440470-463A-4B2B-8BCC-D9E0D9E35266}"/>
              </a:ext>
            </a:extLst>
          </p:cNvPr>
          <p:cNvSpPr/>
          <p:nvPr/>
        </p:nvSpPr>
        <p:spPr>
          <a:xfrm>
            <a:off x="8604557" y="3012460"/>
            <a:ext cx="227748" cy="18668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3282190-40E1-4C9D-B678-2BC57DEB919E}"/>
              </a:ext>
            </a:extLst>
          </p:cNvPr>
          <p:cNvCxnSpPr>
            <a:cxnSpLocks/>
            <a:stCxn id="31" idx="3"/>
            <a:endCxn id="25" idx="0"/>
          </p:cNvCxnSpPr>
          <p:nvPr/>
        </p:nvCxnSpPr>
        <p:spPr>
          <a:xfrm flipH="1">
            <a:off x="8712626" y="3199146"/>
            <a:ext cx="5805" cy="2986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304F4FE-00BF-44A0-8C6C-F80937A4F4C7}"/>
              </a:ext>
            </a:extLst>
          </p:cNvPr>
          <p:cNvCxnSpPr>
            <a:cxnSpLocks/>
          </p:cNvCxnSpPr>
          <p:nvPr/>
        </p:nvCxnSpPr>
        <p:spPr>
          <a:xfrm flipH="1">
            <a:off x="7376698" y="3322971"/>
            <a:ext cx="1" cy="143719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351E57-3641-4304-BAFC-177773B225E4}"/>
              </a:ext>
            </a:extLst>
          </p:cNvPr>
          <p:cNvCxnSpPr>
            <a:cxnSpLocks/>
          </p:cNvCxnSpPr>
          <p:nvPr/>
        </p:nvCxnSpPr>
        <p:spPr>
          <a:xfrm flipH="1">
            <a:off x="7358016" y="4760166"/>
            <a:ext cx="37083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D7855B8-3738-4DCC-800B-527036D0469C}"/>
              </a:ext>
            </a:extLst>
          </p:cNvPr>
          <p:cNvCxnSpPr>
            <a:cxnSpLocks/>
          </p:cNvCxnSpPr>
          <p:nvPr/>
        </p:nvCxnSpPr>
        <p:spPr>
          <a:xfrm flipH="1">
            <a:off x="7358016" y="3596687"/>
            <a:ext cx="37083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8B1DE1-F851-4294-8FD6-81252A854D4C}"/>
              </a:ext>
            </a:extLst>
          </p:cNvPr>
          <p:cNvCxnSpPr>
            <a:cxnSpLocks/>
          </p:cNvCxnSpPr>
          <p:nvPr/>
        </p:nvCxnSpPr>
        <p:spPr>
          <a:xfrm flipH="1">
            <a:off x="7358016" y="3331908"/>
            <a:ext cx="135461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E4A5EFB-3F06-4BED-9EC4-49EE2E6BE8DB}"/>
              </a:ext>
            </a:extLst>
          </p:cNvPr>
          <p:cNvSpPr/>
          <p:nvPr/>
        </p:nvSpPr>
        <p:spPr>
          <a:xfrm rot="16174626">
            <a:off x="6452224" y="3551014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2F38CF-8DC5-43C5-AAFF-F7FF60307413}"/>
              </a:ext>
            </a:extLst>
          </p:cNvPr>
          <p:cNvSpPr/>
          <p:nvPr/>
        </p:nvSpPr>
        <p:spPr>
          <a:xfrm rot="19447045">
            <a:off x="6362213" y="3649399"/>
            <a:ext cx="104152" cy="104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65E19D4-2031-40DB-AC89-5B37F6B4B82B}"/>
              </a:ext>
            </a:extLst>
          </p:cNvPr>
          <p:cNvSpPr/>
          <p:nvPr/>
        </p:nvSpPr>
        <p:spPr>
          <a:xfrm rot="16174626">
            <a:off x="6464759" y="3375386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A5A5C2C-1AB9-4AE7-9C05-EF332B3F0C22}"/>
              </a:ext>
            </a:extLst>
          </p:cNvPr>
          <p:cNvSpPr/>
          <p:nvPr/>
        </p:nvSpPr>
        <p:spPr>
          <a:xfrm rot="19447045">
            <a:off x="6374748" y="3469773"/>
            <a:ext cx="104152" cy="104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현 41">
            <a:extLst>
              <a:ext uri="{FF2B5EF4-FFF2-40B4-BE49-F238E27FC236}">
                <a16:creationId xmlns:a16="http://schemas.microsoft.com/office/drawing/2014/main" id="{690BE686-DD0E-48C3-BA05-82B16EA6ED10}"/>
              </a:ext>
            </a:extLst>
          </p:cNvPr>
          <p:cNvSpPr/>
          <p:nvPr/>
        </p:nvSpPr>
        <p:spPr>
          <a:xfrm rot="12242945">
            <a:off x="6514138" y="3439831"/>
            <a:ext cx="481384" cy="385108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F7151ED-F71A-464C-937B-A5FE4128F268}"/>
              </a:ext>
            </a:extLst>
          </p:cNvPr>
          <p:cNvCxnSpPr>
            <a:cxnSpLocks/>
          </p:cNvCxnSpPr>
          <p:nvPr/>
        </p:nvCxnSpPr>
        <p:spPr>
          <a:xfrm flipV="1">
            <a:off x="7032104" y="3674911"/>
            <a:ext cx="643229" cy="15245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E9BFA8F-4C21-4B6A-897C-8CBAF49E7CE0}"/>
              </a:ext>
            </a:extLst>
          </p:cNvPr>
          <p:cNvSpPr/>
          <p:nvPr/>
        </p:nvSpPr>
        <p:spPr>
          <a:xfrm rot="16174626">
            <a:off x="6452224" y="4708433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8D1FC12-0A51-48CE-A8C3-B924EB8ACE15}"/>
              </a:ext>
            </a:extLst>
          </p:cNvPr>
          <p:cNvSpPr/>
          <p:nvPr/>
        </p:nvSpPr>
        <p:spPr>
          <a:xfrm rot="19447045">
            <a:off x="6362213" y="4806818"/>
            <a:ext cx="104152" cy="104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29E5587-0294-42EB-A9D3-98A51A7E6731}"/>
              </a:ext>
            </a:extLst>
          </p:cNvPr>
          <p:cNvSpPr/>
          <p:nvPr/>
        </p:nvSpPr>
        <p:spPr>
          <a:xfrm rot="16174626">
            <a:off x="6464759" y="4532805"/>
            <a:ext cx="126842" cy="3052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70FF9AF-43F8-47A8-973A-5905053E62E1}"/>
              </a:ext>
            </a:extLst>
          </p:cNvPr>
          <p:cNvSpPr/>
          <p:nvPr/>
        </p:nvSpPr>
        <p:spPr>
          <a:xfrm rot="19447045">
            <a:off x="6374748" y="4627192"/>
            <a:ext cx="104152" cy="104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현 47">
            <a:extLst>
              <a:ext uri="{FF2B5EF4-FFF2-40B4-BE49-F238E27FC236}">
                <a16:creationId xmlns:a16="http://schemas.microsoft.com/office/drawing/2014/main" id="{87526232-96D7-4A4E-9193-C703FC6E994D}"/>
              </a:ext>
            </a:extLst>
          </p:cNvPr>
          <p:cNvSpPr/>
          <p:nvPr/>
        </p:nvSpPr>
        <p:spPr>
          <a:xfrm rot="12242945">
            <a:off x="6514138" y="4597250"/>
            <a:ext cx="481384" cy="385108"/>
          </a:xfrm>
          <a:prstGeom prst="cho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3F69FB5-278B-472E-9570-A4086EE46687}"/>
              </a:ext>
            </a:extLst>
          </p:cNvPr>
          <p:cNvCxnSpPr>
            <a:cxnSpLocks/>
          </p:cNvCxnSpPr>
          <p:nvPr/>
        </p:nvCxnSpPr>
        <p:spPr>
          <a:xfrm flipV="1">
            <a:off x="7032104" y="4832330"/>
            <a:ext cx="643229" cy="15245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DA4A479-B145-4ED0-999F-2A74D87C3BB2}"/>
              </a:ext>
            </a:extLst>
          </p:cNvPr>
          <p:cNvSpPr txBox="1"/>
          <p:nvPr/>
        </p:nvSpPr>
        <p:spPr>
          <a:xfrm>
            <a:off x="6888089" y="2260676"/>
            <a:ext cx="93610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>
                <a:latin typeface="+mj-ea"/>
                <a:ea typeface="+mj-ea"/>
              </a:rPr>
              <a:t>선언부분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4023ED-0D4D-4168-A70B-EBEBEBDCC929}"/>
              </a:ext>
            </a:extLst>
          </p:cNvPr>
          <p:cNvSpPr txBox="1"/>
          <p:nvPr/>
        </p:nvSpPr>
        <p:spPr>
          <a:xfrm>
            <a:off x="9810272" y="2936557"/>
            <a:ext cx="2381728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이때 정렬기능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메서드의 매개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변수의 데이터 타입으로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IAlig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nable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인터페이스가 선언되었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기때문에 매개변수로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넘길수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있는 값은 오직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IAlignable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인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터페이스를 구현하고 있는 클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래스의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인스턴스여야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300" dirty="0">
                <a:latin typeface="+mj-ea"/>
                <a:ea typeface="+mj-ea"/>
              </a:rPr>
              <a:t>만약 </a:t>
            </a:r>
            <a:r>
              <a:rPr lang="ko-KR" altLang="en-US" sz="1300" dirty="0" err="1">
                <a:latin typeface="+mj-ea"/>
                <a:ea typeface="+mj-ea"/>
              </a:rPr>
              <a:t>숫자값이나</a:t>
            </a:r>
            <a:r>
              <a:rPr lang="ko-KR" altLang="en-US" sz="1300" dirty="0">
                <a:latin typeface="+mj-ea"/>
                <a:ea typeface="+mj-ea"/>
              </a:rPr>
              <a:t> 문자열 또는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다른 클래스의 인스턴스를 값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 err="1">
                <a:latin typeface="+mj-ea"/>
                <a:ea typeface="+mj-ea"/>
              </a:rPr>
              <a:t>으로</a:t>
            </a:r>
            <a:r>
              <a:rPr lang="ko-KR" altLang="en-US" sz="1300" dirty="0">
                <a:latin typeface="+mj-ea"/>
                <a:ea typeface="+mj-ea"/>
              </a:rPr>
              <a:t> 넘기는 경우는 바로 에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러가 발생한다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이와 같은 규칙은 상속의 부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모클래스와 자식클래스에서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도 적용된다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</a:p>
          <a:p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0F2290-94C9-4869-BAFC-90B4EA67AA64}"/>
              </a:ext>
            </a:extLst>
          </p:cNvPr>
          <p:cNvSpPr txBox="1"/>
          <p:nvPr/>
        </p:nvSpPr>
        <p:spPr>
          <a:xfrm>
            <a:off x="6549874" y="3999681"/>
            <a:ext cx="93610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구현부분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131FC84-CE52-4B1B-95C5-5D50385D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13" y="2401196"/>
            <a:ext cx="4904731" cy="1505116"/>
          </a:xfrm>
          <a:prstGeom prst="rect">
            <a:avLst/>
          </a:prstGeom>
          <a:ln>
            <a:solidFill>
              <a:srgbClr val="3F0BFD"/>
            </a:solidFill>
          </a:ln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6B66ED0-D989-4264-9B33-47AE6483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13" y="4030936"/>
            <a:ext cx="4895471" cy="1522475"/>
          </a:xfrm>
          <a:prstGeom prst="rect">
            <a:avLst/>
          </a:prstGeom>
          <a:ln>
            <a:solidFill>
              <a:srgbClr val="3F0BFD"/>
            </a:solidFill>
          </a:ln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48F8C298-4794-4023-BCF0-DBC9BCB5C38C}"/>
              </a:ext>
            </a:extLst>
          </p:cNvPr>
          <p:cNvSpPr/>
          <p:nvPr/>
        </p:nvSpPr>
        <p:spPr>
          <a:xfrm>
            <a:off x="5514667" y="3367040"/>
            <a:ext cx="467461" cy="467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18CC7E0-3FE6-486F-89C3-A11FD2DD7D9F}"/>
              </a:ext>
            </a:extLst>
          </p:cNvPr>
          <p:cNvSpPr/>
          <p:nvPr/>
        </p:nvSpPr>
        <p:spPr>
          <a:xfrm>
            <a:off x="5540011" y="3505046"/>
            <a:ext cx="175999" cy="175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D07476A-FE1A-4707-810C-69FD11C82494}"/>
              </a:ext>
            </a:extLst>
          </p:cNvPr>
          <p:cNvSpPr/>
          <p:nvPr/>
        </p:nvSpPr>
        <p:spPr>
          <a:xfrm>
            <a:off x="5770883" y="3505046"/>
            <a:ext cx="175999" cy="175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EE3E86B-78AC-465E-BB5D-A9E09CA1E90C}"/>
              </a:ext>
            </a:extLst>
          </p:cNvPr>
          <p:cNvCxnSpPr>
            <a:stCxn id="60" idx="2"/>
          </p:cNvCxnSpPr>
          <p:nvPr/>
        </p:nvCxnSpPr>
        <p:spPr>
          <a:xfrm flipH="1" flipV="1">
            <a:off x="4834779" y="3589313"/>
            <a:ext cx="679888" cy="11458"/>
          </a:xfrm>
          <a:prstGeom prst="straightConnector1">
            <a:avLst/>
          </a:prstGeom>
          <a:ln w="19050">
            <a:solidFill>
              <a:srgbClr val="3F0BF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0E6815-C0B6-4B03-9215-A12B81E97075}"/>
              </a:ext>
            </a:extLst>
          </p:cNvPr>
          <p:cNvSpPr/>
          <p:nvPr/>
        </p:nvSpPr>
        <p:spPr>
          <a:xfrm>
            <a:off x="2944383" y="3488541"/>
            <a:ext cx="1865051" cy="201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076B00-D50E-4486-9442-9418FDDDA015}"/>
              </a:ext>
            </a:extLst>
          </p:cNvPr>
          <p:cNvSpPr/>
          <p:nvPr/>
        </p:nvSpPr>
        <p:spPr>
          <a:xfrm>
            <a:off x="2416563" y="5063731"/>
            <a:ext cx="2392871" cy="2457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C6C472-799A-4C3E-B74D-011FF957F617}"/>
              </a:ext>
            </a:extLst>
          </p:cNvPr>
          <p:cNvSpPr/>
          <p:nvPr/>
        </p:nvSpPr>
        <p:spPr>
          <a:xfrm>
            <a:off x="2416563" y="5284356"/>
            <a:ext cx="2167269" cy="2457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0709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4771</TotalTime>
  <Words>1951</Words>
  <Application>Microsoft Office PowerPoint</Application>
  <PresentationFormat>와이드스크린</PresentationFormat>
  <Paragraphs>349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다형성 소개</vt:lpstr>
      <vt:lpstr>1. 다형성 소개</vt:lpstr>
      <vt:lpstr>1. 다형성 소개</vt:lpstr>
      <vt:lpstr>1. 다형성 소개</vt:lpstr>
      <vt:lpstr>1. 다형성 소개</vt:lpstr>
      <vt:lpstr>2. 다형성과 데이터 타입과의 관계</vt:lpstr>
      <vt:lpstr>2. 다형성과 데이터 타입과의 관계</vt:lpstr>
      <vt:lpstr>2. 다형성과 데이터 타입과의 관계</vt:lpstr>
      <vt:lpstr>2. 다형성과 데이터 타입과의 관계</vt:lpstr>
      <vt:lpstr>2. 다형성과 데이터 타입과의 관계</vt:lpstr>
      <vt:lpstr>3. 자바스크립트에서 다형성</vt:lpstr>
      <vt:lpstr>3. 자바스크립트에서 다형성</vt:lpstr>
      <vt:lpstr>3. 자바스크립트에서 다형성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1113</cp:revision>
  <dcterms:created xsi:type="dcterms:W3CDTF">2019-09-27T03:30:23Z</dcterms:created>
  <dcterms:modified xsi:type="dcterms:W3CDTF">2020-12-27T22:36:39Z</dcterms:modified>
</cp:coreProperties>
</file>