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2" y="-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s, Koen" userId="42903d96-be75-4cec-9136-f3710e86cd30" providerId="ADAL" clId="{31252840-B54D-42F9-AADB-EFDB9C1D7E85}"/>
    <pc:docChg chg="undo custSel modSld">
      <pc:chgData name="Derks, Koen" userId="42903d96-be75-4cec-9136-f3710e86cd30" providerId="ADAL" clId="{31252840-B54D-42F9-AADB-EFDB9C1D7E85}" dt="2021-04-02T11:26:05.594" v="87" actId="113"/>
      <pc:docMkLst>
        <pc:docMk/>
      </pc:docMkLst>
      <pc:sldChg chg="modSp mod">
        <pc:chgData name="Derks, Koen" userId="42903d96-be75-4cec-9136-f3710e86cd30" providerId="ADAL" clId="{31252840-B54D-42F9-AADB-EFDB9C1D7E85}" dt="2021-04-02T11:26:05.594" v="87" actId="113"/>
        <pc:sldMkLst>
          <pc:docMk/>
          <pc:sldMk cId="0" sldId="257"/>
        </pc:sldMkLst>
        <pc:spChg chg="mod">
          <ac:chgData name="Derks, Koen" userId="42903d96-be75-4cec-9136-f3710e86cd30" providerId="ADAL" clId="{31252840-B54D-42F9-AADB-EFDB9C1D7E85}" dt="2021-04-02T11:24:14.486" v="20"/>
          <ac:spMkLst>
            <pc:docMk/>
            <pc:sldMk cId="0" sldId="257"/>
            <ac:spMk id="52" creationId="{DD98DBD8-D3CF-4958-A26E-11C31BD0A8BF}"/>
          </ac:spMkLst>
        </pc:spChg>
        <pc:spChg chg="mod">
          <ac:chgData name="Derks, Koen" userId="42903d96-be75-4cec-9136-f3710e86cd30" providerId="ADAL" clId="{31252840-B54D-42F9-AADB-EFDB9C1D7E85}" dt="2021-04-02T11:24:24.133" v="28"/>
          <ac:spMkLst>
            <pc:docMk/>
            <pc:sldMk cId="0" sldId="257"/>
            <ac:spMk id="55" creationId="{11DB5590-7A5D-4881-9776-04A572D92153}"/>
          </ac:spMkLst>
        </pc:spChg>
        <pc:spChg chg="mod">
          <ac:chgData name="Derks, Koen" userId="42903d96-be75-4cec-9136-f3710e86cd30" providerId="ADAL" clId="{31252840-B54D-42F9-AADB-EFDB9C1D7E85}" dt="2021-04-02T11:25:08.035" v="71" actId="20577"/>
          <ac:spMkLst>
            <pc:docMk/>
            <pc:sldMk cId="0" sldId="257"/>
            <ac:spMk id="130" creationId="{44904A4B-B912-4594-8AA2-DCA86DC78C9C}"/>
          </ac:spMkLst>
        </pc:spChg>
        <pc:spChg chg="mod">
          <ac:chgData name="Derks, Koen" userId="42903d96-be75-4cec-9136-f3710e86cd30" providerId="ADAL" clId="{31252840-B54D-42F9-AADB-EFDB9C1D7E85}" dt="2021-04-02T11:25:10.388" v="76" actId="20577"/>
          <ac:spMkLst>
            <pc:docMk/>
            <pc:sldMk cId="0" sldId="257"/>
            <ac:spMk id="135" creationId="{9D0348CA-97F1-4EDC-8F7E-BBB556E48519}"/>
          </ac:spMkLst>
        </pc:spChg>
        <pc:spChg chg="mod">
          <ac:chgData name="Derks, Koen" userId="42903d96-be75-4cec-9136-f3710e86cd30" providerId="ADAL" clId="{31252840-B54D-42F9-AADB-EFDB9C1D7E85}" dt="2021-04-02T11:24:35.485" v="40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31252840-B54D-42F9-AADB-EFDB9C1D7E85}" dt="2021-04-02T11:24:42.172" v="48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31252840-B54D-42F9-AADB-EFDB9C1D7E85}" dt="2021-04-02T11:24:52.651" v="60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31252840-B54D-42F9-AADB-EFDB9C1D7E85}" dt="2021-04-02T11:25:31.317" v="80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31252840-B54D-42F9-AADB-EFDB9C1D7E85}" dt="2021-04-02T11:26:05.594" v="87" actId="113"/>
          <ac:spMkLst>
            <pc:docMk/>
            <pc:sldMk cId="0" sldId="257"/>
            <ac:spMk id="322" creationId="{00000000-0000-0000-0000-000000000000}"/>
          </ac:spMkLst>
        </pc:spChg>
        <pc:spChg chg="mod">
          <ac:chgData name="Derks, Koen" userId="42903d96-be75-4cec-9136-f3710e86cd30" providerId="ADAL" clId="{31252840-B54D-42F9-AADB-EFDB9C1D7E85}" dt="2021-04-02T11:24:30.824" v="36"/>
          <ac:spMkLst>
            <pc:docMk/>
            <pc:sldMk cId="0" sldId="257"/>
            <ac:spMk id="380" creationId="{00000000-0000-0000-0000-000000000000}"/>
          </ac:spMkLst>
        </pc:spChg>
      </pc:sldChg>
    </pc:docChg>
  </pc:docChgLst>
  <pc:docChgLst>
    <pc:chgData name="Derks, Koen" userId="42903d96-be75-4cec-9136-f3710e86cd30" providerId="ADAL" clId="{76736121-1439-4CC5-B71A-43EA3D14E7B7}"/>
    <pc:docChg chg="delSld modSld">
      <pc:chgData name="Derks, Koen" userId="42903d96-be75-4cec-9136-f3710e86cd30" providerId="ADAL" clId="{76736121-1439-4CC5-B71A-43EA3D14E7B7}" dt="2020-11-28T22:53:19.244" v="23" actId="20577"/>
      <pc:docMkLst>
        <pc:docMk/>
      </pc:docMkLst>
      <pc:sldChg chg="del">
        <pc:chgData name="Derks, Koen" userId="42903d96-be75-4cec-9136-f3710e86cd30" providerId="ADAL" clId="{76736121-1439-4CC5-B71A-43EA3D14E7B7}" dt="2020-11-28T22:52:40.993" v="0" actId="47"/>
        <pc:sldMkLst>
          <pc:docMk/>
          <pc:sldMk cId="0" sldId="256"/>
        </pc:sldMkLst>
      </pc:sldChg>
      <pc:sldChg chg="modSp mod">
        <pc:chgData name="Derks, Koen" userId="42903d96-be75-4cec-9136-f3710e86cd30" providerId="ADAL" clId="{76736121-1439-4CC5-B71A-43EA3D14E7B7}" dt="2020-11-28T22:53:19.244" v="23" actId="20577"/>
        <pc:sldMkLst>
          <pc:docMk/>
          <pc:sldMk cId="0" sldId="257"/>
        </pc:sldMkLst>
        <pc:spChg chg="mod">
          <ac:chgData name="Derks, Koen" userId="42903d96-be75-4cec-9136-f3710e86cd30" providerId="ADAL" clId="{76736121-1439-4CC5-B71A-43EA3D14E7B7}" dt="2020-11-28T22:53:19.244" v="23" actId="20577"/>
          <ac:spMkLst>
            <pc:docMk/>
            <pc:sldMk cId="0" sldId="257"/>
            <ac:spMk id="334" creationId="{00000000-0000-0000-0000-000000000000}"/>
          </ac:spMkLst>
        </pc:spChg>
      </pc:sldChg>
      <pc:sldMasterChg chg="delSldLayout">
        <pc:chgData name="Derks, Koen" userId="42903d96-be75-4cec-9136-f3710e86cd30" providerId="ADAL" clId="{76736121-1439-4CC5-B71A-43EA3D14E7B7}" dt="2020-11-28T22:52:40.993" v="0" actId="47"/>
        <pc:sldMasterMkLst>
          <pc:docMk/>
          <pc:sldMasterMk cId="0" sldId="2147483648"/>
        </pc:sldMasterMkLst>
        <pc:sldLayoutChg chg="del">
          <pc:chgData name="Derks, Koen" userId="42903d96-be75-4cec-9136-f3710e86cd30" providerId="ADAL" clId="{76736121-1439-4CC5-B71A-43EA3D14E7B7}" dt="2020-11-28T22:52:40.993" v="0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Derks, Koen" userId="42903d96-be75-4cec-9136-f3710e86cd30" providerId="ADAL" clId="{16DBF44E-6DA5-4025-8FE0-79440E68FF90}"/>
    <pc:docChg chg="undo custSel modSld">
      <pc:chgData name="Derks, Koen" userId="42903d96-be75-4cec-9136-f3710e86cd30" providerId="ADAL" clId="{16DBF44E-6DA5-4025-8FE0-79440E68FF90}" dt="2021-01-02T10:54:32.078" v="162" actId="5793"/>
      <pc:docMkLst>
        <pc:docMk/>
      </pc:docMkLst>
      <pc:sldChg chg="modSp mod">
        <pc:chgData name="Derks, Koen" userId="42903d96-be75-4cec-9136-f3710e86cd30" providerId="ADAL" clId="{16DBF44E-6DA5-4025-8FE0-79440E68FF90}" dt="2021-01-02T10:54:32.078" v="162" actId="5793"/>
        <pc:sldMkLst>
          <pc:docMk/>
          <pc:sldMk cId="0" sldId="257"/>
        </pc:sldMkLst>
        <pc:spChg chg="mod">
          <ac:chgData name="Derks, Koen" userId="42903d96-be75-4cec-9136-f3710e86cd30" providerId="ADAL" clId="{16DBF44E-6DA5-4025-8FE0-79440E68FF90}" dt="2021-01-02T10:43:37.769" v="37" actId="207"/>
          <ac:spMkLst>
            <pc:docMk/>
            <pc:sldMk cId="0" sldId="257"/>
            <ac:spMk id="124" creationId="{840686DE-7A82-47C4-A954-0B456668CB4F}"/>
          </ac:spMkLst>
        </pc:spChg>
        <pc:spChg chg="mod">
          <ac:chgData name="Derks, Koen" userId="42903d96-be75-4cec-9136-f3710e86cd30" providerId="ADAL" clId="{16DBF44E-6DA5-4025-8FE0-79440E68FF90}" dt="2021-01-02T10:54:20.069" v="139" actId="5793"/>
          <ac:spMkLst>
            <pc:docMk/>
            <pc:sldMk cId="0" sldId="257"/>
            <ac:spMk id="143" creationId="{FB0763FA-753C-40C1-A1E4-7DA1DDA10072}"/>
          </ac:spMkLst>
        </pc:spChg>
        <pc:spChg chg="mod">
          <ac:chgData name="Derks, Koen" userId="42903d96-be75-4cec-9136-f3710e86cd30" providerId="ADAL" clId="{16DBF44E-6DA5-4025-8FE0-79440E68FF90}" dt="2021-01-02T10:54:23.407" v="147" actId="5793"/>
          <ac:spMkLst>
            <pc:docMk/>
            <pc:sldMk cId="0" sldId="257"/>
            <ac:spMk id="144" creationId="{9AF2C0F0-B69F-45A7-9DB4-1D7962C71414}"/>
          </ac:spMkLst>
        </pc:spChg>
        <pc:spChg chg="mod">
          <ac:chgData name="Derks, Koen" userId="42903d96-be75-4cec-9136-f3710e86cd30" providerId="ADAL" clId="{16DBF44E-6DA5-4025-8FE0-79440E68FF90}" dt="2021-01-02T10:54:27.035" v="154" actId="5793"/>
          <ac:spMkLst>
            <pc:docMk/>
            <pc:sldMk cId="0" sldId="257"/>
            <ac:spMk id="145" creationId="{130E5FF5-89E1-42AE-84ED-37821A67F183}"/>
          </ac:spMkLst>
        </pc:spChg>
        <pc:spChg chg="mod">
          <ac:chgData name="Derks, Koen" userId="42903d96-be75-4cec-9136-f3710e86cd30" providerId="ADAL" clId="{16DBF44E-6DA5-4025-8FE0-79440E68FF90}" dt="2021-01-02T10:54:32.078" v="162" actId="5793"/>
          <ac:spMkLst>
            <pc:docMk/>
            <pc:sldMk cId="0" sldId="257"/>
            <ac:spMk id="146" creationId="{7FDCB908-2F7E-48F5-81CD-C9EF3585FD33}"/>
          </ac:spMkLst>
        </pc:spChg>
        <pc:spChg chg="mod">
          <ac:chgData name="Derks, Koen" userId="42903d96-be75-4cec-9136-f3710e86cd30" providerId="ADAL" clId="{16DBF44E-6DA5-4025-8FE0-79440E68FF90}" dt="2021-01-02T10:54:16.346" v="130" actId="5793"/>
          <ac:spMkLst>
            <pc:docMk/>
            <pc:sldMk cId="0" sldId="257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koenderks.github.io/jf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681" y="-66436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05014" y="1530349"/>
            <a:ext cx="2954306" cy="557287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641235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>
                <a:solidFill>
                  <a:schemeClr val="tx2"/>
                </a:solidFill>
              </a:rPr>
              <a:t>Basics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nl-NL" dirty="0"/>
              <a:t>Koen Derks</a:t>
            </a:r>
            <a:r>
              <a:rPr dirty="0"/>
              <a:t> •  </a:t>
            </a:r>
            <a:r>
              <a:rPr lang="nl-NL" dirty="0"/>
              <a:t>K.Derks@nyenrode.nl</a:t>
            </a:r>
            <a:r>
              <a:rPr dirty="0"/>
              <a:t>  • </a:t>
            </a:r>
            <a:r>
              <a:rPr lang="nl-NL" dirty="0">
                <a:hlinkClick r:id="rId4"/>
              </a:rPr>
              <a:t>https://koenderks.github.io/jfa</a:t>
            </a:r>
            <a:r>
              <a:rPr lang="nl-NL" dirty="0"/>
              <a:t> </a:t>
            </a:r>
            <a:r>
              <a:rPr dirty="0"/>
              <a:t>•  Learn more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dirty="0"/>
              <a:t> </a:t>
            </a:r>
            <a:r>
              <a:rPr b="1" dirty="0"/>
              <a:t>webpage </a:t>
            </a:r>
            <a:r>
              <a:rPr b="0" dirty="0"/>
              <a:t>or</a:t>
            </a:r>
            <a:r>
              <a:rPr b="1" dirty="0"/>
              <a:t> vignette</a:t>
            </a:r>
            <a:r>
              <a:rPr lang="nl-NL" b="1" dirty="0"/>
              <a:t>s</a:t>
            </a:r>
            <a:r>
              <a:rPr dirty="0"/>
              <a:t>   •  </a:t>
            </a:r>
            <a:r>
              <a:rPr lang="nl-NL" dirty="0"/>
              <a:t>P</a:t>
            </a:r>
            <a:r>
              <a:rPr dirty="0" err="1"/>
              <a:t>ackage</a:t>
            </a:r>
            <a:r>
              <a:rPr dirty="0"/>
              <a:t> version  0.5.</a:t>
            </a:r>
            <a:r>
              <a:rPr lang="nl-NL" dirty="0"/>
              <a:t>2</a:t>
            </a:r>
            <a:r>
              <a:rPr dirty="0"/>
              <a:t> •  Updated: 20</a:t>
            </a:r>
            <a:r>
              <a:rPr lang="nl-NL" dirty="0"/>
              <a:t>21</a:t>
            </a:r>
            <a:r>
              <a:rPr dirty="0"/>
              <a:t>-</a:t>
            </a:r>
            <a:r>
              <a:rPr lang="nl-NL" dirty="0"/>
              <a:t>04</a:t>
            </a:r>
            <a:endParaRPr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9" y="2021970"/>
            <a:ext cx="2704008" cy="1568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 err="1">
                <a:latin typeface="+mn-lt"/>
              </a:rPr>
              <a:t>jfa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an</a:t>
            </a:r>
            <a:r>
              <a:rPr lang="nl-NL" dirty="0">
                <a:latin typeface="+mn-lt"/>
              </a:rPr>
              <a:t> R package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is </a:t>
            </a:r>
            <a:r>
              <a:rPr lang="nl-NL" dirty="0" err="1">
                <a:latin typeface="+mn-lt"/>
              </a:rPr>
              <a:t>developed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to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facilitate</a:t>
            </a:r>
            <a:r>
              <a:rPr lang="nl-NL" dirty="0">
                <a:latin typeface="+mn-lt"/>
              </a:rPr>
              <a:t> planning, </a:t>
            </a:r>
            <a:r>
              <a:rPr lang="nl-NL" dirty="0" err="1">
                <a:latin typeface="+mn-lt"/>
              </a:rPr>
              <a:t>selection</a:t>
            </a:r>
            <a:r>
              <a:rPr lang="nl-NL" dirty="0">
                <a:latin typeface="+mn-lt"/>
              </a:rPr>
              <a:t>, and </a:t>
            </a:r>
            <a:r>
              <a:rPr lang="nl-NL" dirty="0" err="1">
                <a:latin typeface="+mn-lt"/>
              </a:rPr>
              <a:t>evaluation</a:t>
            </a:r>
            <a:r>
              <a:rPr lang="nl-NL" dirty="0">
                <a:latin typeface="+mn-lt"/>
              </a:rPr>
              <a:t> of </a:t>
            </a:r>
            <a:r>
              <a:rPr lang="nl-NL" dirty="0" err="1">
                <a:latin typeface="+mn-lt"/>
              </a:rPr>
              <a:t>statistical</a:t>
            </a:r>
            <a:r>
              <a:rPr lang="nl-NL" dirty="0">
                <a:latin typeface="+mn-lt"/>
              </a:rPr>
              <a:t> audit samples in </a:t>
            </a:r>
            <a:r>
              <a:rPr lang="nl-NL" dirty="0" err="1">
                <a:latin typeface="+mn-lt"/>
              </a:rPr>
              <a:t>both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its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Bayesian</a:t>
            </a:r>
            <a:r>
              <a:rPr lang="nl-NL" dirty="0">
                <a:latin typeface="+mn-lt"/>
              </a:rPr>
              <a:t> and </a:t>
            </a:r>
            <a:r>
              <a:rPr lang="nl-NL" dirty="0" err="1">
                <a:latin typeface="+mn-lt"/>
              </a:rPr>
              <a:t>classical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manifestations</a:t>
            </a:r>
            <a:r>
              <a:rPr lang="nl-NL" dirty="0">
                <a:latin typeface="+mn-lt"/>
              </a:rPr>
              <a:t>.  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dirty="0">
                <a:latin typeface="+mn-lt"/>
              </a:rPr>
              <a:t>The package </a:t>
            </a:r>
            <a:r>
              <a:rPr lang="nl-NL" dirty="0" err="1">
                <a:latin typeface="+mn-lt"/>
              </a:rPr>
              <a:t>provides</a:t>
            </a:r>
            <a:r>
              <a:rPr lang="nl-NL" dirty="0">
                <a:latin typeface="+mn-lt"/>
              </a:rPr>
              <a:t> five </a:t>
            </a:r>
            <a:r>
              <a:rPr lang="nl-NL" dirty="0" err="1">
                <a:latin typeface="+mn-lt"/>
              </a:rPr>
              <a:t>main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functions</a:t>
            </a:r>
            <a:r>
              <a:rPr lang="nl-NL" dirty="0">
                <a:latin typeface="+mn-lt"/>
              </a:rPr>
              <a:t> </a:t>
            </a:r>
            <a:r>
              <a:rPr lang="nl-NL" dirty="0" err="1">
                <a:latin typeface="+mn-lt"/>
              </a:rPr>
              <a:t>that</a:t>
            </a:r>
            <a:r>
              <a:rPr lang="nl-NL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used</a:t>
            </a:r>
            <a:r>
              <a:rPr lang="nl-NL" b="0" dirty="0">
                <a:latin typeface="+mn-lt"/>
              </a:rPr>
              <a:t> in order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facilitate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efficient</a:t>
            </a:r>
            <a:r>
              <a:rPr lang="nl-NL" b="0" dirty="0">
                <a:latin typeface="+mn-lt"/>
              </a:rPr>
              <a:t> audit sampling workflow.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nl-NL" dirty="0"/>
              <a:t>Audit sampling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jfa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6180" y="2291473"/>
            <a:ext cx="5493253" cy="851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creates a prior distribution for Bayesian audit sampling in which several different types of audit information can be incorporated.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Specifies the family of the prior probability distribution.</a:t>
            </a:r>
            <a:endParaRPr dirty="0">
              <a:latin typeface="+mn-lt"/>
            </a:endParaRP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409753" y="2332459"/>
            <a:ext cx="3178078" cy="57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610302"/>
            <a:ext cx="5145639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prior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probability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distribution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optional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D598E9F-ACC8-44EF-92E4-287D4B9B8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1" y="176731"/>
            <a:ext cx="1561260" cy="1805794"/>
          </a:xfrm>
          <a:prstGeom prst="rect">
            <a:avLst/>
          </a:prstGeom>
        </p:spPr>
      </p:pic>
      <p:sp>
        <p:nvSpPr>
          <p:cNvPr id="109" name="SUBTITLE">
            <a:extLst>
              <a:ext uri="{FF2B5EF4-FFF2-40B4-BE49-F238E27FC236}">
                <a16:creationId xmlns:a16="http://schemas.microsoft.com/office/drawing/2014/main" id="{1F1C3D3B-09DD-4588-AC8D-7613F4A06A86}"/>
              </a:ext>
            </a:extLst>
          </p:cNvPr>
          <p:cNvSpPr txBox="1"/>
          <p:nvPr/>
        </p:nvSpPr>
        <p:spPr>
          <a:xfrm>
            <a:off x="4814439" y="1903347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" name="Line">
            <a:extLst>
              <a:ext uri="{FF2B5EF4-FFF2-40B4-BE49-F238E27FC236}">
                <a16:creationId xmlns:a16="http://schemas.microsoft.com/office/drawing/2014/main" id="{E5AC303B-E18F-48DC-8DBE-50D871985F80}"/>
              </a:ext>
            </a:extLst>
          </p:cNvPr>
          <p:cNvSpPr/>
          <p:nvPr/>
        </p:nvSpPr>
        <p:spPr>
          <a:xfrm>
            <a:off x="9428960" y="320089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3" name="Line">
            <a:extLst>
              <a:ext uri="{FF2B5EF4-FFF2-40B4-BE49-F238E27FC236}">
                <a16:creationId xmlns:a16="http://schemas.microsoft.com/office/drawing/2014/main" id="{5A0F9407-331E-4981-A0A7-39B7C7E883F9}"/>
              </a:ext>
            </a:extLst>
          </p:cNvPr>
          <p:cNvSpPr/>
          <p:nvPr/>
        </p:nvSpPr>
        <p:spPr>
          <a:xfrm>
            <a:off x="4816711" y="320089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40686DE-7A82-47C4-A954-0B456668CB4F}"/>
              </a:ext>
            </a:extLst>
          </p:cNvPr>
          <p:cNvSpPr txBox="1"/>
          <p:nvPr/>
        </p:nvSpPr>
        <p:spPr>
          <a:xfrm>
            <a:off x="4798452" y="3875064"/>
            <a:ext cx="5490981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Given the allocated performance materiality or the minimum precision,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his function calculates the required sample size for an audit, based on the 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oisson, binomial, or hypergeometric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. A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can be specified to perform Bayesian planning.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 fraction specifying the expected errors in the sample.</a:t>
            </a:r>
            <a:endParaRPr dirty="0">
              <a:latin typeface="+mn-lt"/>
            </a:endParaRPr>
          </a:p>
        </p:txBody>
      </p:sp>
      <p:sp>
        <p:nvSpPr>
          <p:cNvPr id="125" name="Layout Suggestions">
            <a:extLst>
              <a:ext uri="{FF2B5EF4-FFF2-40B4-BE49-F238E27FC236}">
                <a16:creationId xmlns:a16="http://schemas.microsoft.com/office/drawing/2014/main" id="{C0AF010B-EA0A-4FC0-B8B5-31E24875F737}"/>
              </a:ext>
            </a:extLst>
          </p:cNvPr>
          <p:cNvSpPr txBox="1"/>
          <p:nvPr/>
        </p:nvSpPr>
        <p:spPr>
          <a:xfrm>
            <a:off x="4793460" y="3280844"/>
            <a:ext cx="3701334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Calculate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sample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size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6" name="SUBTITLE">
            <a:extLst>
              <a:ext uri="{FF2B5EF4-FFF2-40B4-BE49-F238E27FC236}">
                <a16:creationId xmlns:a16="http://schemas.microsoft.com/office/drawing/2014/main" id="{95A1A994-3124-4772-A314-BE579C397E8B}"/>
              </a:ext>
            </a:extLst>
          </p:cNvPr>
          <p:cNvSpPr txBox="1"/>
          <p:nvPr/>
        </p:nvSpPr>
        <p:spPr>
          <a:xfrm>
            <a:off x="4816711" y="3573889"/>
            <a:ext cx="1420261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::planning()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Line">
            <a:extLst>
              <a:ext uri="{FF2B5EF4-FFF2-40B4-BE49-F238E27FC236}">
                <a16:creationId xmlns:a16="http://schemas.microsoft.com/office/drawing/2014/main" id="{BCBCBDE7-9DD6-4E39-AEAC-8AE2DCE34AEE}"/>
              </a:ext>
            </a:extLst>
          </p:cNvPr>
          <p:cNvSpPr/>
          <p:nvPr/>
        </p:nvSpPr>
        <p:spPr>
          <a:xfrm>
            <a:off x="9431232" y="5057645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>
            <a:extLst>
              <a:ext uri="{FF2B5EF4-FFF2-40B4-BE49-F238E27FC236}">
                <a16:creationId xmlns:a16="http://schemas.microsoft.com/office/drawing/2014/main" id="{A8038E73-8609-4725-83AB-161B85476BF8}"/>
              </a:ext>
            </a:extLst>
          </p:cNvPr>
          <p:cNvSpPr/>
          <p:nvPr/>
        </p:nvSpPr>
        <p:spPr>
          <a:xfrm>
            <a:off x="4818983" y="5057645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17411A5-52C0-45D9-A546-49235C28A6D7}"/>
              </a:ext>
            </a:extLst>
          </p:cNvPr>
          <p:cNvSpPr txBox="1"/>
          <p:nvPr/>
        </p:nvSpPr>
        <p:spPr>
          <a:xfrm>
            <a:off x="4800724" y="5731817"/>
            <a:ext cx="54887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This function takes a data frame and performs sampling according to one of three popular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s: random sampling, cell sampling, or fixed interval sampling. Sampling is done in combination with one of two sampling </a:t>
            </a:r>
            <a:r>
              <a:rPr lang="en-US" b="0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: records or monetary units.</a:t>
            </a:r>
          </a:p>
        </p:txBody>
      </p:sp>
      <p:sp>
        <p:nvSpPr>
          <p:cNvPr id="130" name="Layout Suggestions">
            <a:extLst>
              <a:ext uri="{FF2B5EF4-FFF2-40B4-BE49-F238E27FC236}">
                <a16:creationId xmlns:a16="http://schemas.microsoft.com/office/drawing/2014/main" id="{44904A4B-B912-4594-8AA2-DCA86DC78C9C}"/>
              </a:ext>
            </a:extLst>
          </p:cNvPr>
          <p:cNvSpPr txBox="1"/>
          <p:nvPr/>
        </p:nvSpPr>
        <p:spPr>
          <a:xfrm>
            <a:off x="4795732" y="5137597"/>
            <a:ext cx="422070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Select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required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1" name="SUBTITLE">
            <a:extLst>
              <a:ext uri="{FF2B5EF4-FFF2-40B4-BE49-F238E27FC236}">
                <a16:creationId xmlns:a16="http://schemas.microsoft.com/office/drawing/2014/main" id="{C96E13FC-A724-4018-AAD4-B46891F75015}"/>
              </a:ext>
            </a:extLst>
          </p:cNvPr>
          <p:cNvSpPr txBox="1"/>
          <p:nvPr/>
        </p:nvSpPr>
        <p:spPr>
          <a:xfrm>
            <a:off x="4818983" y="5430642"/>
            <a:ext cx="1513235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Line">
            <a:extLst>
              <a:ext uri="{FF2B5EF4-FFF2-40B4-BE49-F238E27FC236}">
                <a16:creationId xmlns:a16="http://schemas.microsoft.com/office/drawing/2014/main" id="{615058C6-0AB8-4CB5-A4C8-FAD15D0E4DB5}"/>
              </a:ext>
            </a:extLst>
          </p:cNvPr>
          <p:cNvSpPr/>
          <p:nvPr/>
        </p:nvSpPr>
        <p:spPr>
          <a:xfrm>
            <a:off x="9433504" y="666964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54A80121-FF9D-45C1-AAB1-876EAE22B9AE}"/>
              </a:ext>
            </a:extLst>
          </p:cNvPr>
          <p:cNvSpPr/>
          <p:nvPr/>
        </p:nvSpPr>
        <p:spPr>
          <a:xfrm>
            <a:off x="4821255" y="666964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C90DEEAD-4A2B-4F58-B49D-5B584591DA8B}"/>
              </a:ext>
            </a:extLst>
          </p:cNvPr>
          <p:cNvSpPr txBox="1"/>
          <p:nvPr/>
        </p:nvSpPr>
        <p:spPr>
          <a:xfrm>
            <a:off x="4802996" y="7343814"/>
            <a:ext cx="5486437" cy="118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 data frame (using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sample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bookValues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auditValues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or summary statistics (using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nSumstats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kSumstats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) and calculates the most likely error and upper confidence bound on the misstatement according to the specified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method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  <a:latin typeface="+mn-lt"/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: An object returned by the </a:t>
            </a:r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auditPrior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latin typeface="+mn-lt"/>
              </a:rPr>
              <a:t> function that specifies the prior.</a:t>
            </a:r>
            <a:endParaRPr lang="en-US" dirty="0">
              <a:latin typeface="+mn-lt"/>
            </a:endParaRP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9D0348CA-97F1-4EDC-8F7E-BBB556E48519}"/>
              </a:ext>
            </a:extLst>
          </p:cNvPr>
          <p:cNvSpPr txBox="1"/>
          <p:nvPr/>
        </p:nvSpPr>
        <p:spPr>
          <a:xfrm>
            <a:off x="4798004" y="6749594"/>
            <a:ext cx="2891817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Evaluate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audited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items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6" name="SUBTITLE">
            <a:extLst>
              <a:ext uri="{FF2B5EF4-FFF2-40B4-BE49-F238E27FC236}">
                <a16:creationId xmlns:a16="http://schemas.microsoft.com/office/drawing/2014/main" id="{9770B4D8-1AB2-45CC-855E-FE6BC47C2D6B}"/>
              </a:ext>
            </a:extLst>
          </p:cNvPr>
          <p:cNvSpPr txBox="1"/>
          <p:nvPr/>
        </p:nvSpPr>
        <p:spPr>
          <a:xfrm>
            <a:off x="4821255" y="7042639"/>
            <a:ext cx="1606209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1CA87AE2-0F0A-4AC2-88CD-4D13016A3246}"/>
              </a:ext>
            </a:extLst>
          </p:cNvPr>
          <p:cNvSpPr/>
          <p:nvPr/>
        </p:nvSpPr>
        <p:spPr>
          <a:xfrm>
            <a:off x="9435776" y="870203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6A4EAC9-DCE2-45A6-9233-F0A24C47C1AF}"/>
              </a:ext>
            </a:extLst>
          </p:cNvPr>
          <p:cNvSpPr/>
          <p:nvPr/>
        </p:nvSpPr>
        <p:spPr>
          <a:xfrm>
            <a:off x="4823527" y="870203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F2B32D8F-8679-461C-AB88-ED31B7806035}"/>
              </a:ext>
            </a:extLst>
          </p:cNvPr>
          <p:cNvSpPr txBox="1"/>
          <p:nvPr/>
        </p:nvSpPr>
        <p:spPr>
          <a:xfrm>
            <a:off x="4805268" y="9376204"/>
            <a:ext cx="548416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This function takes an object of class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ource Sans Pro"/>
              </a:rPr>
              <a:t>jfaEvaluation</a:t>
            </a:r>
            <a:r>
              <a:rPr lang="en-US" dirty="0">
                <a:latin typeface="+mn-lt"/>
                <a:ea typeface="Source Sans Pro"/>
                <a:cs typeface="Source Sans Pro"/>
                <a:sym typeface="Source Sans Pro"/>
              </a:rPr>
              <a:t>, creates a report containing the results, and saves the report to a file in your working directory.</a:t>
            </a:r>
            <a:endParaRPr dirty="0">
              <a:latin typeface="+mn-lt"/>
            </a:endParaRPr>
          </a:p>
        </p:txBody>
      </p:sp>
      <p:sp>
        <p:nvSpPr>
          <p:cNvPr id="140" name="Layout Suggestions">
            <a:extLst>
              <a:ext uri="{FF2B5EF4-FFF2-40B4-BE49-F238E27FC236}">
                <a16:creationId xmlns:a16="http://schemas.microsoft.com/office/drawing/2014/main" id="{6BAF5637-414B-416F-8562-F22A27CA0897}"/>
              </a:ext>
            </a:extLst>
          </p:cNvPr>
          <p:cNvSpPr txBox="1"/>
          <p:nvPr/>
        </p:nvSpPr>
        <p:spPr>
          <a:xfrm>
            <a:off x="4800276" y="8781984"/>
            <a:ext cx="3082575" cy="27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Create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a report of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nl-NL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1">
                    <a:lumMod val="50000"/>
                  </a:schemeClr>
                </a:solidFill>
              </a:rPr>
              <a:t>results</a:t>
            </a:r>
            <a:endParaRPr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1" name="SUBTITLE">
            <a:extLst>
              <a:ext uri="{FF2B5EF4-FFF2-40B4-BE49-F238E27FC236}">
                <a16:creationId xmlns:a16="http://schemas.microsoft.com/office/drawing/2014/main" id="{C6AAD9D5-B0E8-44D0-931B-ACB015F0D23B}"/>
              </a:ext>
            </a:extLst>
          </p:cNvPr>
          <p:cNvSpPr txBox="1"/>
          <p:nvPr/>
        </p:nvSpPr>
        <p:spPr>
          <a:xfrm>
            <a:off x="4823527" y="9075029"/>
            <a:ext cx="1234312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none" lIns="12700" tIns="12700" rIns="12700" bIns="12700" numCol="1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1" indent="0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::report()</a:t>
            </a:r>
            <a:endParaRPr dirty="0">
              <a:solidFill>
                <a:schemeClr val="tx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" name="ggplot(mpg, aes(hwy, cty)) +…">
            <a:extLst>
              <a:ext uri="{FF2B5EF4-FFF2-40B4-BE49-F238E27FC236}">
                <a16:creationId xmlns:a16="http://schemas.microsoft.com/office/drawing/2014/main" id="{FB0763FA-753C-40C1-A1E4-7DA1DDA10072}"/>
              </a:ext>
            </a:extLst>
          </p:cNvPr>
          <p:cNvSpPr txBox="1"/>
          <p:nvPr/>
        </p:nvSpPr>
        <p:spPr>
          <a:xfrm>
            <a:off x="10397721" y="392605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planning(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expectedError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0.01,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prior = FALSE,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ggplot(mpg, aes(hwy, cty)) +…">
            <a:extLst>
              <a:ext uri="{FF2B5EF4-FFF2-40B4-BE49-F238E27FC236}">
                <a16:creationId xmlns:a16="http://schemas.microsoft.com/office/drawing/2014/main" id="{9AF2C0F0-B69F-45A7-9DB4-1D7962C71414}"/>
              </a:ext>
            </a:extLst>
          </p:cNvPr>
          <p:cNvSpPr txBox="1"/>
          <p:nvPr/>
        </p:nvSpPr>
        <p:spPr>
          <a:xfrm>
            <a:off x="10409753" y="5787867"/>
            <a:ext cx="3178078" cy="7257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sampleSize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93,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units = 'records',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'interval', ...) </a:t>
            </a:r>
          </a:p>
        </p:txBody>
      </p:sp>
      <p:sp>
        <p:nvSpPr>
          <p:cNvPr id="145" name="ggplot(mpg, aes(hwy, cty)) +…">
            <a:extLst>
              <a:ext uri="{FF2B5EF4-FFF2-40B4-BE49-F238E27FC236}">
                <a16:creationId xmlns:a16="http://schemas.microsoft.com/office/drawing/2014/main" id="{130E5FF5-89E1-42AE-84ED-37821A67F183}"/>
              </a:ext>
            </a:extLst>
          </p:cNvPr>
          <p:cNvSpPr txBox="1"/>
          <p:nvPr/>
        </p:nvSpPr>
        <p:spPr>
          <a:xfrm>
            <a:off x="10409752" y="7382463"/>
            <a:ext cx="3166047" cy="879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(sample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auditValues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auditValue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stringer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materiality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0.05,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ggplot(mpg, aes(hwy, cty)) +…">
            <a:extLst>
              <a:ext uri="{FF2B5EF4-FFF2-40B4-BE49-F238E27FC236}">
                <a16:creationId xmlns:a16="http://schemas.microsoft.com/office/drawing/2014/main" id="{7FDCB908-2F7E-48F5-81CD-C9EF3585FD33}"/>
              </a:ext>
            </a:extLst>
          </p:cNvPr>
          <p:cNvSpPr txBox="1"/>
          <p:nvPr/>
        </p:nvSpPr>
        <p:spPr>
          <a:xfrm>
            <a:off x="10409753" y="9422768"/>
            <a:ext cx="3178078" cy="41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report(object = </a:t>
            </a:r>
            <a:r>
              <a:rPr lang="nl-NL" sz="10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evaluationResult</a:t>
            </a: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file = 'report.html', ...)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D35DB3-3A88-4573-B587-C60BB76B5C4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27" r="54093" b="22519"/>
          <a:stretch/>
        </p:blipFill>
        <p:spPr>
          <a:xfrm>
            <a:off x="3122229" y="3638229"/>
            <a:ext cx="1381919" cy="96365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A00E61-883F-4DA7-B150-0702EFF586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453" r="36777" b="24451"/>
          <a:stretch/>
        </p:blipFill>
        <p:spPr>
          <a:xfrm>
            <a:off x="3405652" y="5465155"/>
            <a:ext cx="1075796" cy="8272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379CA06-646E-4681-8708-50BE24B87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46" r="20365" b="25721"/>
          <a:stretch/>
        </p:blipFill>
        <p:spPr>
          <a:xfrm>
            <a:off x="3231466" y="7103227"/>
            <a:ext cx="1225918" cy="95178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0905B44-6799-4078-BE7D-7E3472CDDF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8899" t="-1" b="21466"/>
          <a:stretch/>
        </p:blipFill>
        <p:spPr>
          <a:xfrm>
            <a:off x="3476669" y="8817333"/>
            <a:ext cx="1249936" cy="9693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1277F3D-1F72-49FE-B957-0491F4FF56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7792" y="2977485"/>
            <a:ext cx="405386" cy="473733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8686CDE0-8937-49AF-AC0F-A5EB554C57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03776" y="4802272"/>
            <a:ext cx="405386" cy="47373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E092838-C940-41CE-BD27-173CE4F2C0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699760" y="6482690"/>
            <a:ext cx="405386" cy="47373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936CAF7-412E-4DDC-9FDF-82ABB8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312" t="14743" r="13505" b="29995"/>
          <a:stretch/>
        </p:blipFill>
        <p:spPr>
          <a:xfrm rot="5400000">
            <a:off x="3719812" y="8319516"/>
            <a:ext cx="405386" cy="47373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FF9071B-0FD6-4131-83EB-718221F53F2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813" r="73164" b="20918"/>
          <a:stretch/>
        </p:blipFill>
        <p:spPr>
          <a:xfrm>
            <a:off x="3477464" y="1835209"/>
            <a:ext cx="990588" cy="951786"/>
          </a:xfrm>
          <a:prstGeom prst="rect">
            <a:avLst/>
          </a:prstGeom>
        </p:spPr>
      </p:pic>
      <p:sp>
        <p:nvSpPr>
          <p:cNvPr id="49" name="Basics">
            <a:extLst>
              <a:ext uri="{FF2B5EF4-FFF2-40B4-BE49-F238E27FC236}">
                <a16:creationId xmlns:a16="http://schemas.microsoft.com/office/drawing/2014/main" id="{E97C5BC1-4E52-41FF-B3AB-FEC280581B6E}"/>
              </a:ext>
            </a:extLst>
          </p:cNvPr>
          <p:cNvSpPr txBox="1"/>
          <p:nvPr/>
        </p:nvSpPr>
        <p:spPr>
          <a:xfrm>
            <a:off x="323329" y="3889207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>
                <a:solidFill>
                  <a:schemeClr val="tx2"/>
                </a:solidFill>
              </a:rPr>
              <a:t>Installation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2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DD98DBD8-D3CF-4958-A26E-11C31BD0A8BF}"/>
              </a:ext>
            </a:extLst>
          </p:cNvPr>
          <p:cNvSpPr txBox="1"/>
          <p:nvPr/>
        </p:nvSpPr>
        <p:spPr>
          <a:xfrm>
            <a:off x="317394" y="4254729"/>
            <a:ext cx="2704008" cy="938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Installing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latin typeface="+mn-lt"/>
              </a:rPr>
              <a:t>Loading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package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done</a:t>
            </a:r>
            <a:r>
              <a:rPr lang="nl-NL" b="0" dirty="0">
                <a:latin typeface="+mn-lt"/>
              </a:rPr>
              <a:t> via: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jfa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</p:txBody>
      </p:sp>
      <p:sp>
        <p:nvSpPr>
          <p:cNvPr id="53" name="Basics">
            <a:extLst>
              <a:ext uri="{FF2B5EF4-FFF2-40B4-BE49-F238E27FC236}">
                <a16:creationId xmlns:a16="http://schemas.microsoft.com/office/drawing/2014/main" id="{FA4BBC2F-A850-472B-8607-E68FD24C627E}"/>
              </a:ext>
            </a:extLst>
          </p:cNvPr>
          <p:cNvSpPr txBox="1"/>
          <p:nvPr/>
        </p:nvSpPr>
        <p:spPr>
          <a:xfrm>
            <a:off x="306210" y="5450820"/>
            <a:ext cx="118301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nl-NL" dirty="0" err="1">
                <a:solidFill>
                  <a:schemeClr val="tx2"/>
                </a:solidFill>
              </a:rPr>
              <a:t>Example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5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11DB5590-7A5D-4881-9776-04A572D92153}"/>
              </a:ext>
            </a:extLst>
          </p:cNvPr>
          <p:cNvSpPr txBox="1"/>
          <p:nvPr/>
        </p:nvSpPr>
        <p:spPr>
          <a:xfrm>
            <a:off x="317394" y="5862418"/>
            <a:ext cx="2704008" cy="124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blue code </a:t>
            </a:r>
            <a:r>
              <a:rPr lang="nl-NL" b="0" dirty="0" err="1">
                <a:latin typeface="+mn-lt"/>
              </a:rPr>
              <a:t>blocks</a:t>
            </a:r>
            <a:r>
              <a:rPr lang="nl-NL" b="0" dirty="0">
                <a:latin typeface="+mn-lt"/>
              </a:rPr>
              <a:t> next </a:t>
            </a:r>
            <a:r>
              <a:rPr lang="nl-NL" b="0" dirty="0" err="1">
                <a:latin typeface="+mn-lt"/>
              </a:rPr>
              <a:t>to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function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descriptions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provide</a:t>
            </a:r>
            <a:r>
              <a:rPr lang="nl-NL" b="0" dirty="0">
                <a:latin typeface="+mn-lt"/>
              </a:rPr>
              <a:t> a </a:t>
            </a:r>
            <a:r>
              <a:rPr lang="nl-NL" b="0" dirty="0" err="1">
                <a:latin typeface="+mn-lt"/>
              </a:rPr>
              <a:t>working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of </a:t>
            </a:r>
            <a:r>
              <a:rPr lang="nl-NL" b="0" dirty="0" err="1">
                <a:latin typeface="+mn-lt"/>
              </a:rPr>
              <a:t>the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intended</a:t>
            </a:r>
            <a:r>
              <a:rPr lang="nl-NL" b="0" dirty="0">
                <a:latin typeface="+mn-lt"/>
              </a:rPr>
              <a:t> workflow.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b="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latin typeface="+mn-lt"/>
              </a:rPr>
              <a:t>The data </a:t>
            </a:r>
            <a:r>
              <a:rPr lang="nl-NL" b="0" dirty="0" err="1">
                <a:latin typeface="+mn-lt"/>
              </a:rPr>
              <a:t>for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this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example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can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be</a:t>
            </a:r>
            <a:r>
              <a:rPr lang="nl-NL" b="0" dirty="0">
                <a:latin typeface="+mn-lt"/>
              </a:rPr>
              <a:t> </a:t>
            </a:r>
            <a:r>
              <a:rPr lang="nl-NL" b="0" dirty="0" err="1">
                <a:latin typeface="+mn-lt"/>
              </a:rPr>
              <a:t>loaded</a:t>
            </a:r>
            <a:r>
              <a:rPr lang="nl-NL" b="0" dirty="0">
                <a:latin typeface="+mn-lt"/>
              </a:rPr>
              <a:t> via: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nl-NL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BuildIt</a:t>
            </a:r>
            <a:r>
              <a:rPr lang="nl-NL" b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545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Courier New</vt:lpstr>
      <vt:lpstr>Helvetica Light</vt:lpstr>
      <vt:lpstr>Source Sans Pro</vt:lpstr>
      <vt:lpstr>Source Sans Pro Light</vt:lpstr>
      <vt:lpstr>Source Sans Pro Semibold</vt:lpstr>
      <vt:lpstr>White</vt:lpstr>
      <vt:lpstr>Audit sampling with jfa: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sampling with jfa: : CHEAT SHEET </dc:title>
  <cp:lastModifiedBy>Derks, Koen</cp:lastModifiedBy>
  <cp:revision>29</cp:revision>
  <dcterms:modified xsi:type="dcterms:W3CDTF">2021-04-02T11:26:17Z</dcterms:modified>
</cp:coreProperties>
</file>