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 bookmarkIdSeed="3">
  <p:sldMasterIdLst>
    <p:sldMasterId id="2147483922" r:id="rId1"/>
  </p:sldMasterIdLst>
  <p:notesMasterIdLst>
    <p:notesMasterId r:id="rId23"/>
  </p:notesMasterIdLst>
  <p:handoutMasterIdLst>
    <p:handoutMasterId r:id="rId24"/>
  </p:handoutMasterIdLst>
  <p:sldIdLst>
    <p:sldId id="256" r:id="rId2"/>
    <p:sldId id="583" r:id="rId3"/>
    <p:sldId id="607" r:id="rId4"/>
    <p:sldId id="604" r:id="rId5"/>
    <p:sldId id="634" r:id="rId6"/>
    <p:sldId id="635" r:id="rId7"/>
    <p:sldId id="640" r:id="rId8"/>
    <p:sldId id="636" r:id="rId9"/>
    <p:sldId id="600" r:id="rId10"/>
    <p:sldId id="637" r:id="rId11"/>
    <p:sldId id="638" r:id="rId12"/>
    <p:sldId id="601" r:id="rId13"/>
    <p:sldId id="603" r:id="rId14"/>
    <p:sldId id="642" r:id="rId15"/>
    <p:sldId id="641" r:id="rId16"/>
    <p:sldId id="605" r:id="rId17"/>
    <p:sldId id="622" r:id="rId18"/>
    <p:sldId id="606" r:id="rId19"/>
    <p:sldId id="621" r:id="rId20"/>
    <p:sldId id="632" r:id="rId21"/>
    <p:sldId id="633" r:id="rId22"/>
  </p:sldIdLst>
  <p:sldSz cx="9144000" cy="6858000" type="screen4x3"/>
  <p:notesSz cx="6761163" cy="99425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Fachlabor IT" id="{DED19D9C-E72F-4B67-BED8-A255EA795F3F}">
          <p14:sldIdLst>
            <p14:sldId id="256"/>
          </p14:sldIdLst>
        </p14:section>
        <p14:section name="Problemstellung" id="{C9BAF6FA-3C6C-4C11-B545-9FC0F95A7F74}">
          <p14:sldIdLst>
            <p14:sldId id="583"/>
            <p14:sldId id="607"/>
          </p14:sldIdLst>
        </p14:section>
        <p14:section name="Triangulationssensoren" id="{5B1F7BFF-1AD5-4E37-955B-BD8C9B789338}">
          <p14:sldIdLst>
            <p14:sldId id="604"/>
            <p14:sldId id="634"/>
            <p14:sldId id="635"/>
            <p14:sldId id="640"/>
            <p14:sldId id="636"/>
          </p14:sldIdLst>
        </p14:section>
        <p14:section name="Methoden" id="{9EFB5909-E429-44FE-9A8B-C802713A99D8}">
          <p14:sldIdLst>
            <p14:sldId id="600"/>
            <p14:sldId id="637"/>
            <p14:sldId id="638"/>
          </p14:sldIdLst>
        </p14:section>
        <p14:section name="Eigenes Konzept" id="{B5284165-9EB8-4B13-A02F-4FA77623A32E}">
          <p14:sldIdLst>
            <p14:sldId id="601"/>
            <p14:sldId id="603"/>
            <p14:sldId id="642"/>
            <p14:sldId id="641"/>
          </p14:sldIdLst>
        </p14:section>
        <p14:section name="Versuchsdurchführung" id="{0F13A16D-6D64-4F95-B84F-AE0BB6F6EC2F}">
          <p14:sldIdLst>
            <p14:sldId id="605"/>
            <p14:sldId id="622"/>
          </p14:sldIdLst>
        </p14:section>
        <p14:section name="Fazit" id="{E938E27B-0A2A-4F23-8AEA-D2E66A2FE406}">
          <p14:sldIdLst>
            <p14:sldId id="606"/>
            <p14:sldId id="621"/>
            <p14:sldId id="632"/>
            <p14:sldId id="6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35">
          <p15:clr>
            <a:srgbClr val="A4A3A4"/>
          </p15:clr>
        </p15:guide>
        <p15:guide id="2" pos="52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CF0199"/>
    <a:srgbClr val="FFFFFF"/>
    <a:srgbClr val="83B73D"/>
    <a:srgbClr val="EBE225"/>
    <a:srgbClr val="A8E2B3"/>
    <a:srgbClr val="557727"/>
    <a:srgbClr val="4D4D4D"/>
    <a:srgbClr val="264D92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89600" autoAdjust="0"/>
  </p:normalViewPr>
  <p:slideViewPr>
    <p:cSldViewPr snapToObjects="1">
      <p:cViewPr varScale="1">
        <p:scale>
          <a:sx n="99" d="100"/>
          <a:sy n="99" d="100"/>
        </p:scale>
        <p:origin x="1962" y="78"/>
      </p:cViewPr>
      <p:guideLst>
        <p:guide orient="horz" pos="935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58" y="43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574" cy="49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>
            <a:lvl1pPr algn="l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12" y="0"/>
            <a:ext cx="2930574" cy="49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>
            <a:lvl1pPr algn="r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3242"/>
            <a:ext cx="2930574" cy="49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b" anchorCtr="0" compatLnSpc="1">
            <a:prstTxWarp prst="textNoShape">
              <a:avLst/>
            </a:prstTxWarp>
          </a:bodyPr>
          <a:lstStyle>
            <a:lvl1pPr algn="l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12" y="9443242"/>
            <a:ext cx="2930574" cy="49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b" anchorCtr="0" compatLnSpc="1">
            <a:prstTxWarp prst="textNoShape">
              <a:avLst/>
            </a:prstTxWarp>
          </a:bodyPr>
          <a:lstStyle>
            <a:lvl1pPr algn="r" defTabSz="925862">
              <a:defRPr sz="1300">
                <a:cs typeface="+mn-cs"/>
              </a:defRPr>
            </a:lvl1pPr>
          </a:lstStyle>
          <a:p>
            <a:pPr>
              <a:defRPr/>
            </a:pPr>
            <a:fld id="{4FEC8121-5240-4573-A6C0-5CCC5CCAB7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697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574" cy="49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>
            <a:lvl1pPr algn="l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012" y="0"/>
            <a:ext cx="2930574" cy="49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>
            <a:lvl1pPr algn="r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7713"/>
            <a:ext cx="4965700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381" y="4722416"/>
            <a:ext cx="5406404" cy="4474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3242"/>
            <a:ext cx="2930574" cy="49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b" anchorCtr="0" compatLnSpc="1">
            <a:prstTxWarp prst="textNoShape">
              <a:avLst/>
            </a:prstTxWarp>
          </a:bodyPr>
          <a:lstStyle>
            <a:lvl1pPr algn="l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012" y="9443242"/>
            <a:ext cx="2930574" cy="49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b" anchorCtr="0" compatLnSpc="1">
            <a:prstTxWarp prst="textNoShape">
              <a:avLst/>
            </a:prstTxWarp>
          </a:bodyPr>
          <a:lstStyle>
            <a:lvl1pPr algn="r" defTabSz="925862">
              <a:defRPr sz="1300">
                <a:cs typeface="+mn-cs"/>
              </a:defRPr>
            </a:lvl1pPr>
          </a:lstStyle>
          <a:p>
            <a:pPr>
              <a:defRPr/>
            </a:pPr>
            <a:fld id="{D0E03ECB-004C-4CA3-8342-0B234B233A9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0979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34FA66-1C50-432E-897B-099B6060246F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5350" y="742950"/>
            <a:ext cx="4973638" cy="3732213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31" y="4725597"/>
            <a:ext cx="4948502" cy="4474369"/>
          </a:xfrm>
          <a:noFill/>
          <a:ln/>
        </p:spPr>
        <p:txBody>
          <a:bodyPr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7195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34FA66-1C50-432E-897B-099B6060246F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5350" y="742950"/>
            <a:ext cx="4973638" cy="3732213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31" y="4725597"/>
            <a:ext cx="4948502" cy="4474369"/>
          </a:xfrm>
          <a:noFill/>
          <a:ln/>
        </p:spPr>
        <p:txBody>
          <a:bodyPr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0753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"/>
          <p:cNvSpPr>
            <a:spLocks noChangeShapeType="1"/>
          </p:cNvSpPr>
          <p:nvPr/>
        </p:nvSpPr>
        <p:spPr bwMode="auto">
          <a:xfrm flipH="1">
            <a:off x="0" y="6564313"/>
            <a:ext cx="91440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cs typeface="+mn-cs"/>
            </a:endParaRPr>
          </a:p>
        </p:txBody>
      </p:sp>
      <p:sp>
        <p:nvSpPr>
          <p:cNvPr id="3" name="Rectangle 73"/>
          <p:cNvSpPr>
            <a:spLocks noChangeArrowheads="1"/>
          </p:cNvSpPr>
          <p:nvPr/>
        </p:nvSpPr>
        <p:spPr bwMode="auto">
          <a:xfrm>
            <a:off x="0" y="3695700"/>
            <a:ext cx="9144000" cy="792000"/>
          </a:xfrm>
          <a:prstGeom prst="rect">
            <a:avLst/>
          </a:prstGeom>
          <a:solidFill>
            <a:srgbClr val="55772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cs typeface="+mn-cs"/>
            </a:endParaRPr>
          </a:p>
        </p:txBody>
      </p:sp>
      <p:pic>
        <p:nvPicPr>
          <p:cNvPr id="4" name="Picture 602" descr="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3" y="330200"/>
            <a:ext cx="8291512" cy="575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03"/>
          <p:cNvSpPr>
            <a:spLocks noChangeArrowheads="1"/>
          </p:cNvSpPr>
          <p:nvPr/>
        </p:nvSpPr>
        <p:spPr bwMode="auto">
          <a:xfrm>
            <a:off x="536575" y="3967163"/>
            <a:ext cx="8099425" cy="792000"/>
          </a:xfrm>
          <a:prstGeom prst="rect">
            <a:avLst/>
          </a:prstGeom>
          <a:solidFill>
            <a:srgbClr val="83B73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cs typeface="+mn-cs"/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028383" y="6238875"/>
            <a:ext cx="787647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EB612C78-50A2-4BAF-8DC9-12B9302DCE3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669166"/>
            <a:ext cx="7772400" cy="353943"/>
          </a:xfrm>
        </p:spPr>
        <p:txBody>
          <a:bodyPr/>
          <a:lstStyle>
            <a:lvl1pPr>
              <a:defRPr lang="de-DE" sz="2300" b="1" kern="12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738188" y="1401763"/>
            <a:ext cx="7342187" cy="2154436"/>
          </a:xfrm>
        </p:spPr>
        <p:txBody>
          <a:bodyPr/>
          <a:lstStyle>
            <a:lvl1pPr>
              <a:defRPr sz="2000"/>
            </a:lvl1pPr>
            <a:lvl2pPr marL="719138" indent="-355600">
              <a:defRPr sz="2000">
                <a:latin typeface="Calibri" pitchFamily="34" charset="0"/>
                <a:cs typeface="Calibri" pitchFamily="34" charset="0"/>
              </a:defRPr>
            </a:lvl2pPr>
            <a:lvl3pPr marL="720725" indent="-360363">
              <a:defRPr sz="1800">
                <a:latin typeface="Calibri" pitchFamily="34" charset="0"/>
                <a:cs typeface="Calibri" pitchFamily="34" charset="0"/>
              </a:defRPr>
            </a:lvl3pPr>
            <a:lvl4pPr marL="1079500" indent="-373063">
              <a:defRPr sz="2000">
                <a:latin typeface="Calibri" pitchFamily="34" charset="0"/>
                <a:cs typeface="Calibri" pitchFamily="34" charset="0"/>
              </a:defRPr>
            </a:lvl4pPr>
            <a:lvl5pPr marL="1431925" indent="-355600">
              <a:defRPr sz="2000">
                <a:solidFill>
                  <a:schemeClr val="accent4"/>
                </a:solidFill>
                <a:latin typeface="Calibri" pitchFamily="34" charset="0"/>
                <a:cs typeface="Calibri" pitchFamily="34" charset="0"/>
              </a:defRPr>
            </a:lvl5pPr>
            <a:lvl6pPr marL="1792288" indent="-357188">
              <a:buClr>
                <a:schemeClr val="tx1"/>
              </a:buClr>
              <a:defRPr sz="2000" baseline="0">
                <a:solidFill>
                  <a:schemeClr val="accent4"/>
                </a:solidFill>
                <a:latin typeface="Calibri" panose="020F0502020204030204" pitchFamily="34" charset="0"/>
              </a:defRPr>
            </a:lvl6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5"/>
            <a:r>
              <a:rPr lang="de-DE" dirty="0"/>
              <a:t>Fünfte Ebene</a:t>
            </a: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28384" y="6238875"/>
            <a:ext cx="792088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2138" y="6238875"/>
            <a:ext cx="608334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5E61EA20-CDCC-4669-B32A-8DEBA8C32DC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38188" y="1401763"/>
            <a:ext cx="3594100" cy="123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84688" y="1401763"/>
            <a:ext cx="3595687" cy="123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2138" y="6238875"/>
            <a:ext cx="608334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92C1A08D-DCF5-4E05-8608-B0B9E112B436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2138" y="6238875"/>
            <a:ext cx="608334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4F5B026A-A9C1-49CF-A77D-677D484172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2138" y="6238875"/>
            <a:ext cx="608334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041098D2-E923-4A28-B3FE-E236E69CE98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2138" y="6238875"/>
            <a:ext cx="608334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4F7BE4C4-2A2C-4C9F-9E4B-A6AF3DBFE2BE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uni-dortmund.de/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0" name="AutoShape 48">
            <a:hlinkClick r:id="" action="ppaction://noaction"/>
          </p:cNvPr>
          <p:cNvSpPr>
            <a:spLocks noChangeArrowheads="1"/>
          </p:cNvSpPr>
          <p:nvPr userDrawn="1"/>
        </p:nvSpPr>
        <p:spPr bwMode="auto">
          <a:xfrm>
            <a:off x="8636031" y="609600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bg2">
              <a:lumMod val="9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268288" algn="ctr">
              <a:defRPr/>
            </a:pPr>
            <a:endParaRPr lang="de-DE" sz="1800" dirty="0">
              <a:solidFill>
                <a:schemeClr val="bg1"/>
              </a:solidFill>
              <a:latin typeface="Akkurat" pitchFamily="2" charset="0"/>
              <a:cs typeface="+mn-cs"/>
            </a:endParaRPr>
          </a:p>
        </p:txBody>
      </p:sp>
      <p:sp>
        <p:nvSpPr>
          <p:cNvPr id="3121" name="AutoShape 49">
            <a:hlinkClick r:id="" action="ppaction://noaction"/>
          </p:cNvPr>
          <p:cNvSpPr>
            <a:spLocks noChangeArrowheads="1"/>
          </p:cNvSpPr>
          <p:nvPr userDrawn="1"/>
        </p:nvSpPr>
        <p:spPr bwMode="auto">
          <a:xfrm>
            <a:off x="8636031" y="1162050"/>
            <a:ext cx="180000" cy="487363"/>
          </a:xfrm>
          <a:prstGeom prst="roundRect">
            <a:avLst>
              <a:gd name="adj" fmla="val 5356"/>
            </a:avLst>
          </a:prstGeom>
          <a:solidFill>
            <a:srgbClr val="B2B2B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latin typeface="Akkurat" pitchFamily="2" charset="0"/>
              <a:cs typeface="+mn-cs"/>
            </a:endParaRPr>
          </a:p>
        </p:txBody>
      </p:sp>
      <p:sp>
        <p:nvSpPr>
          <p:cNvPr id="3122" name="AutoShape 50"/>
          <p:cNvSpPr>
            <a:spLocks noChangeArrowheads="1"/>
          </p:cNvSpPr>
          <p:nvPr userDrawn="1"/>
        </p:nvSpPr>
        <p:spPr bwMode="auto">
          <a:xfrm>
            <a:off x="8636031" y="1714500"/>
            <a:ext cx="180000" cy="487363"/>
          </a:xfrm>
          <a:prstGeom prst="roundRect">
            <a:avLst>
              <a:gd name="adj" fmla="val 5356"/>
            </a:avLst>
          </a:prstGeom>
          <a:solidFill>
            <a:srgbClr val="B2B2B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latin typeface="Akkurat" pitchFamily="2" charset="0"/>
              <a:cs typeface="+mn-cs"/>
            </a:endParaRPr>
          </a:p>
        </p:txBody>
      </p:sp>
      <p:sp>
        <p:nvSpPr>
          <p:cNvPr id="3127" name="Text Box 55"/>
          <p:cNvSpPr txBox="1">
            <a:spLocks noChangeArrowheads="1"/>
          </p:cNvSpPr>
          <p:nvPr userDrawn="1"/>
        </p:nvSpPr>
        <p:spPr bwMode="auto">
          <a:xfrm>
            <a:off x="8647906" y="904875"/>
            <a:ext cx="24765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>
                <a:solidFill>
                  <a:schemeClr val="bg1"/>
                </a:solidFill>
                <a:latin typeface="Akkurat" pitchFamily="2" charset="0"/>
                <a:cs typeface="+mn-cs"/>
              </a:rPr>
              <a:t>1</a:t>
            </a:r>
          </a:p>
        </p:txBody>
      </p:sp>
      <p:sp>
        <p:nvSpPr>
          <p:cNvPr id="3128" name="Text Box 56"/>
          <p:cNvSpPr txBox="1">
            <a:spLocks noChangeArrowheads="1"/>
          </p:cNvSpPr>
          <p:nvPr userDrawn="1"/>
        </p:nvSpPr>
        <p:spPr bwMode="auto">
          <a:xfrm>
            <a:off x="8647906" y="1457325"/>
            <a:ext cx="24765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>
                <a:solidFill>
                  <a:schemeClr val="bg1"/>
                </a:solidFill>
                <a:latin typeface="Akkurat" pitchFamily="2" charset="0"/>
                <a:cs typeface="+mn-cs"/>
              </a:rPr>
              <a:t>2</a:t>
            </a:r>
          </a:p>
        </p:txBody>
      </p:sp>
      <p:sp>
        <p:nvSpPr>
          <p:cNvPr id="3129" name="Text Box 57"/>
          <p:cNvSpPr txBox="1">
            <a:spLocks noChangeArrowheads="1"/>
          </p:cNvSpPr>
          <p:nvPr userDrawn="1"/>
        </p:nvSpPr>
        <p:spPr bwMode="auto">
          <a:xfrm>
            <a:off x="8647906" y="2014538"/>
            <a:ext cx="24765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 dirty="0">
                <a:solidFill>
                  <a:schemeClr val="bg1"/>
                </a:solidFill>
                <a:latin typeface="Akkurat" pitchFamily="2" charset="0"/>
                <a:cs typeface="+mn-cs"/>
              </a:rPr>
              <a:t>3</a:t>
            </a:r>
          </a:p>
        </p:txBody>
      </p:sp>
      <p:pic>
        <p:nvPicPr>
          <p:cNvPr id="1035" name="Picture 59" descr="1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5288" y="330200"/>
            <a:ext cx="8291512" cy="583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24" name="Line 52"/>
          <p:cNvSpPr>
            <a:spLocks noChangeShapeType="1"/>
          </p:cNvSpPr>
          <p:nvPr/>
        </p:nvSpPr>
        <p:spPr bwMode="auto">
          <a:xfrm>
            <a:off x="530225" y="6056313"/>
            <a:ext cx="8104188" cy="0"/>
          </a:xfrm>
          <a:prstGeom prst="line">
            <a:avLst/>
          </a:prstGeom>
          <a:noFill/>
          <a:ln w="9525">
            <a:solidFill>
              <a:srgbClr val="83B73D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de-DE" sz="1800">
              <a:cs typeface="+mn-cs"/>
            </a:endParaRPr>
          </a:p>
        </p:txBody>
      </p:sp>
      <p:sp>
        <p:nvSpPr>
          <p:cNvPr id="10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2313" y="669166"/>
            <a:ext cx="777240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1401763"/>
            <a:ext cx="7342187" cy="1341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126" name="Line 54"/>
          <p:cNvSpPr>
            <a:spLocks noChangeShapeType="1"/>
          </p:cNvSpPr>
          <p:nvPr/>
        </p:nvSpPr>
        <p:spPr bwMode="auto">
          <a:xfrm>
            <a:off x="571500" y="1182688"/>
            <a:ext cx="5621338" cy="0"/>
          </a:xfrm>
          <a:prstGeom prst="line">
            <a:avLst/>
          </a:prstGeom>
          <a:noFill/>
          <a:ln w="9525">
            <a:solidFill>
              <a:srgbClr val="83B73D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cs typeface="+mn-cs"/>
            </a:endParaRPr>
          </a:p>
        </p:txBody>
      </p:sp>
      <p:pic>
        <p:nvPicPr>
          <p:cNvPr id="22" name="Picture 5" descr="Link zur Startseite der Universität Dortmund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75417" y="95536"/>
            <a:ext cx="1737727" cy="279400"/>
          </a:xfrm>
          <a:prstGeom prst="rect">
            <a:avLst/>
          </a:prstGeom>
          <a:noFill/>
        </p:spPr>
      </p:pic>
      <p:sp>
        <p:nvSpPr>
          <p:cNvPr id="23" name="Rectangle 3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028383" y="6238875"/>
            <a:ext cx="787647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EB612C78-50A2-4BAF-8DC9-12B9302DCE3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7" name="AutoShape 61"/>
          <p:cNvSpPr>
            <a:spLocks noChangeArrowheads="1"/>
          </p:cNvSpPr>
          <p:nvPr userDrawn="1"/>
        </p:nvSpPr>
        <p:spPr bwMode="auto">
          <a:xfrm>
            <a:off x="8636000" y="2263775"/>
            <a:ext cx="179388" cy="487363"/>
          </a:xfrm>
          <a:prstGeom prst="roundRect">
            <a:avLst>
              <a:gd name="adj" fmla="val 5356"/>
            </a:avLst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>
              <a:latin typeface="Akkurat" pitchFamily="2" charset="0"/>
            </a:endParaRPr>
          </a:p>
        </p:txBody>
      </p:sp>
      <p:pic>
        <p:nvPicPr>
          <p:cNvPr id="18" name="Grafik 17"/>
          <p:cNvPicPr/>
          <p:nvPr userDrawn="1"/>
        </p:nvPicPr>
        <p:blipFill rotWithShape="1">
          <a:blip r:embed="rId12"/>
          <a:srcRect b="21693"/>
          <a:stretch/>
        </p:blipFill>
        <p:spPr>
          <a:xfrm>
            <a:off x="7729365" y="116632"/>
            <a:ext cx="875083" cy="315789"/>
          </a:xfrm>
          <a:prstGeom prst="rect">
            <a:avLst/>
          </a:prstGeom>
        </p:spPr>
      </p:pic>
      <p:sp>
        <p:nvSpPr>
          <p:cNvPr id="19" name="Text Box 57"/>
          <p:cNvSpPr txBox="1">
            <a:spLocks noChangeArrowheads="1"/>
          </p:cNvSpPr>
          <p:nvPr userDrawn="1"/>
        </p:nvSpPr>
        <p:spPr bwMode="auto">
          <a:xfrm>
            <a:off x="8661326" y="2564904"/>
            <a:ext cx="231154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 dirty="0">
                <a:solidFill>
                  <a:schemeClr val="bg1"/>
                </a:solidFill>
                <a:latin typeface="Akkurat" pitchFamily="2" charset="0"/>
                <a:cs typeface="+mn-cs"/>
              </a:rPr>
              <a:t>4</a:t>
            </a:r>
          </a:p>
        </p:txBody>
      </p:sp>
      <p:sp>
        <p:nvSpPr>
          <p:cNvPr id="20" name="AutoShape 61"/>
          <p:cNvSpPr>
            <a:spLocks noChangeArrowheads="1"/>
          </p:cNvSpPr>
          <p:nvPr userDrawn="1"/>
        </p:nvSpPr>
        <p:spPr bwMode="auto">
          <a:xfrm>
            <a:off x="8636643" y="2808585"/>
            <a:ext cx="179388" cy="487363"/>
          </a:xfrm>
          <a:prstGeom prst="roundRect">
            <a:avLst>
              <a:gd name="adj" fmla="val 5356"/>
            </a:avLst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>
              <a:latin typeface="Akkurat" pitchFamily="2" charset="0"/>
            </a:endParaRPr>
          </a:p>
        </p:txBody>
      </p:sp>
      <p:sp>
        <p:nvSpPr>
          <p:cNvPr id="21" name="Text Box 57"/>
          <p:cNvSpPr txBox="1">
            <a:spLocks noChangeArrowheads="1"/>
          </p:cNvSpPr>
          <p:nvPr userDrawn="1"/>
        </p:nvSpPr>
        <p:spPr bwMode="auto">
          <a:xfrm>
            <a:off x="8661969" y="3109714"/>
            <a:ext cx="231154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 dirty="0">
                <a:solidFill>
                  <a:schemeClr val="bg1"/>
                </a:solidFill>
                <a:latin typeface="Akkurat" pitchFamily="2" charset="0"/>
                <a:cs typeface="+mn-cs"/>
              </a:rPr>
              <a:t>5</a:t>
            </a:r>
          </a:p>
        </p:txBody>
      </p:sp>
      <p:sp>
        <p:nvSpPr>
          <p:cNvPr id="44" name="AutoShape 61"/>
          <p:cNvSpPr>
            <a:spLocks noChangeArrowheads="1"/>
          </p:cNvSpPr>
          <p:nvPr userDrawn="1"/>
        </p:nvSpPr>
        <p:spPr bwMode="auto">
          <a:xfrm>
            <a:off x="8636893" y="3348261"/>
            <a:ext cx="179388" cy="487363"/>
          </a:xfrm>
          <a:prstGeom prst="roundRect">
            <a:avLst>
              <a:gd name="adj" fmla="val 5356"/>
            </a:avLst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>
              <a:latin typeface="Akkurat" pitchFamily="2" charset="0"/>
            </a:endParaRPr>
          </a:p>
        </p:txBody>
      </p:sp>
      <p:sp>
        <p:nvSpPr>
          <p:cNvPr id="45" name="Text Box 57"/>
          <p:cNvSpPr txBox="1">
            <a:spLocks noChangeArrowheads="1"/>
          </p:cNvSpPr>
          <p:nvPr userDrawn="1"/>
        </p:nvSpPr>
        <p:spPr bwMode="auto">
          <a:xfrm>
            <a:off x="8662219" y="3649390"/>
            <a:ext cx="231154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 dirty="0">
                <a:solidFill>
                  <a:schemeClr val="bg1"/>
                </a:solidFill>
                <a:latin typeface="Akkurat" pitchFamily="2" charset="0"/>
                <a:cs typeface="+mn-cs"/>
              </a:rPr>
              <a:t>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de-DE" sz="2300" b="1" kern="1200" dirty="0" smtClean="0">
          <a:solidFill>
            <a:schemeClr val="bg1">
              <a:lumMod val="50000"/>
            </a:schemeClr>
          </a:solidFill>
          <a:latin typeface="Calibri" pitchFamily="34" charset="0"/>
          <a:ea typeface="+mn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9pPr>
    </p:titleStyle>
    <p:bodyStyle>
      <a:lvl1pPr marL="342900" indent="-342900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Wingdings" charset="2"/>
        <a:buChar char="§"/>
        <a:defRPr lang="de-DE" sz="2000" b="0" kern="1200" dirty="0" smtClean="0">
          <a:solidFill>
            <a:schemeClr val="accent4"/>
          </a:solidFill>
          <a:latin typeface="Calibri" pitchFamily="34" charset="0"/>
          <a:ea typeface="+mn-ea"/>
          <a:cs typeface="+mn-cs"/>
        </a:defRPr>
      </a:lvl1pPr>
      <a:lvl2pPr marL="190500" indent="-188913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2"/>
        <a:buChar char="§"/>
        <a:defRPr sz="1400">
          <a:solidFill>
            <a:srgbClr val="000000"/>
          </a:solidFill>
          <a:latin typeface="+mn-lt"/>
        </a:defRPr>
      </a:lvl2pPr>
      <a:lvl3pPr marL="369888" indent="-177800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2"/>
        <a:buChar char="§"/>
        <a:defRPr sz="1400">
          <a:solidFill>
            <a:srgbClr val="000000"/>
          </a:solidFill>
          <a:latin typeface="+mn-lt"/>
        </a:defRPr>
      </a:lvl3pPr>
      <a:lvl4pPr marL="571500" indent="-200025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2"/>
        <a:buChar char="§"/>
        <a:defRPr sz="1400">
          <a:solidFill>
            <a:srgbClr val="000000"/>
          </a:solidFill>
          <a:latin typeface="+mn-lt"/>
        </a:defRPr>
      </a:lvl4pPr>
      <a:lvl5pPr marL="750888" indent="-177800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2"/>
        <a:buChar char="§"/>
        <a:defRPr sz="1400">
          <a:solidFill>
            <a:srgbClr val="000000"/>
          </a:solidFill>
          <a:latin typeface="+mn-lt"/>
        </a:defRPr>
      </a:lvl5pPr>
      <a:lvl6pPr marL="1208088" indent="-177800" algn="l" defTabSz="912813" rtl="0" eaLnBrk="1" fontAlgn="base" hangingPunct="1">
        <a:spcBef>
          <a:spcPct val="20000"/>
        </a:spcBef>
        <a:spcAft>
          <a:spcPct val="0"/>
        </a:spcAft>
        <a:buClr>
          <a:srgbClr val="264D9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1665288" indent="-177800" algn="l" defTabSz="912813" rtl="0" eaLnBrk="1" fontAlgn="base" hangingPunct="1">
        <a:spcBef>
          <a:spcPct val="20000"/>
        </a:spcBef>
        <a:spcAft>
          <a:spcPct val="0"/>
        </a:spcAft>
        <a:buClr>
          <a:srgbClr val="264D9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2122488" indent="-177800" algn="l" defTabSz="912813" rtl="0" eaLnBrk="1" fontAlgn="base" hangingPunct="1">
        <a:spcBef>
          <a:spcPct val="20000"/>
        </a:spcBef>
        <a:spcAft>
          <a:spcPct val="0"/>
        </a:spcAft>
        <a:buClr>
          <a:srgbClr val="264D9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2579688" indent="-177800" algn="l" defTabSz="912813" rtl="0" eaLnBrk="1" fontAlgn="base" hangingPunct="1">
        <a:spcBef>
          <a:spcPct val="20000"/>
        </a:spcBef>
        <a:spcAft>
          <a:spcPct val="0"/>
        </a:spcAft>
        <a:buClr>
          <a:srgbClr val="264D9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-dortmund.d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-dortmund.d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365727" y="620688"/>
            <a:ext cx="8229600" cy="168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de-DE" sz="3600" dirty="0"/>
              <a:t>Fachlabor IT zur Fabrikautomation</a:t>
            </a:r>
            <a:endParaRPr lang="de-DE" sz="4000" b="1" dirty="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53027" y="3740710"/>
            <a:ext cx="8229600" cy="1269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de-DE" altLang="zh-CN" sz="1600" dirty="0">
              <a:solidFill>
                <a:schemeClr val="bg1"/>
              </a:solidFill>
              <a:latin typeface="+mj-lt"/>
              <a:ea typeface="宋体" pitchFamily="2" charset="-122"/>
            </a:endParaRPr>
          </a:p>
        </p:txBody>
      </p:sp>
      <p:pic>
        <p:nvPicPr>
          <p:cNvPr id="3077" name="Picture 5" descr="Link zur Startseite der Universität Dortmund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5373216"/>
            <a:ext cx="2428875" cy="390526"/>
          </a:xfrm>
          <a:prstGeom prst="rect">
            <a:avLst/>
          </a:prstGeom>
          <a:noFill/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37187" y="3742982"/>
            <a:ext cx="7974552" cy="1269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lnSpc>
                <a:spcPts val="2000"/>
              </a:lnSpc>
            </a:pPr>
            <a:endParaRPr lang="de-DE" altLang="zh-CN" sz="1600" dirty="0">
              <a:solidFill>
                <a:schemeClr val="bg1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457200" y="3933056"/>
            <a:ext cx="8229599" cy="471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de-DE" sz="23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Entwicklung und Umsetzung eines Aufzugsmodell mittels C++</a:t>
            </a:r>
            <a:endParaRPr lang="de-DE" sz="23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Grafik 7"/>
          <p:cNvPicPr/>
          <p:nvPr/>
        </p:nvPicPr>
        <p:blipFill>
          <a:blip r:embed="rId5"/>
          <a:stretch>
            <a:fillRect/>
          </a:stretch>
        </p:blipFill>
        <p:spPr>
          <a:xfrm>
            <a:off x="7668344" y="5315845"/>
            <a:ext cx="808562" cy="543876"/>
          </a:xfrm>
          <a:prstGeom prst="rect">
            <a:avLst/>
          </a:prstGeom>
        </p:spPr>
      </p:pic>
      <p:pic>
        <p:nvPicPr>
          <p:cNvPr id="11" name="Grafik 10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4581" r="8941" b="15155"/>
          <a:stretch/>
        </p:blipFill>
        <p:spPr bwMode="auto">
          <a:xfrm>
            <a:off x="2972299" y="1903159"/>
            <a:ext cx="3199401" cy="18858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Warteschlangenlogik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5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1720879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554874" y="1790600"/>
            <a:ext cx="337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III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38" y="2208242"/>
            <a:ext cx="3399150" cy="199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57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188" y="1401763"/>
            <a:ext cx="7342187" cy="4370427"/>
          </a:xfrm>
        </p:spPr>
        <p:txBody>
          <a:bodyPr/>
          <a:lstStyle/>
          <a:p>
            <a:r>
              <a:rPr lang="de-DE" dirty="0"/>
              <a:t>Doppeltes Anfahren der Etage</a:t>
            </a:r>
          </a:p>
          <a:p>
            <a:r>
              <a:rPr lang="de-DE" dirty="0"/>
              <a:t>Aufrufe werden nicht in die Warteschlangen aufgenommen</a:t>
            </a:r>
          </a:p>
          <a:p>
            <a:r>
              <a:rPr lang="de-DE" dirty="0"/>
              <a:t>Aufrufe werden in die falsche Warteschlange aufgenommen</a:t>
            </a:r>
          </a:p>
          <a:p>
            <a:r>
              <a:rPr lang="de-DE" dirty="0"/>
              <a:t>Kabine hält in voller Fahrt an</a:t>
            </a:r>
          </a:p>
          <a:p>
            <a:r>
              <a:rPr lang="de-DE" dirty="0"/>
              <a:t>Türe öffnen sich bei Vorbeifahrt der </a:t>
            </a:r>
            <a:r>
              <a:rPr lang="de-DE" dirty="0" err="1"/>
              <a:t>Kabne</a:t>
            </a:r>
            <a:endParaRPr lang="de-DE" dirty="0"/>
          </a:p>
          <a:p>
            <a:endParaRPr lang="de-DE" dirty="0"/>
          </a:p>
          <a:p>
            <a:r>
              <a:rPr lang="de-DE" dirty="0"/>
              <a:t>Lösung: </a:t>
            </a:r>
          </a:p>
          <a:p>
            <a:pPr lvl="1"/>
            <a:r>
              <a:rPr lang="de-DE" dirty="0"/>
              <a:t>getrennte Betrachtung der Fälle bei Hoch- und Runterfahrt</a:t>
            </a:r>
          </a:p>
          <a:p>
            <a:pPr lvl="1"/>
            <a:r>
              <a:rPr lang="de-DE" dirty="0"/>
              <a:t>Auffangen besonderer Extremsituationen durch </a:t>
            </a:r>
            <a:r>
              <a:rPr lang="de-DE" dirty="0" err="1"/>
              <a:t>If</a:t>
            </a:r>
            <a:r>
              <a:rPr lang="de-DE" dirty="0"/>
              <a:t>-Abfragen</a:t>
            </a:r>
          </a:p>
          <a:p>
            <a:pPr lvl="1"/>
            <a:endParaRPr lang="de-DE" dirty="0"/>
          </a:p>
          <a:p>
            <a:pPr marL="363538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Die meisten Bugs konnten hier behoben werden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5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1720879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554874" y="1790600"/>
            <a:ext cx="337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0522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 bwMode="auto">
          <a:xfrm>
            <a:off x="552093" y="3789040"/>
            <a:ext cx="5400600" cy="576064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Fachlabor 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188" y="1401763"/>
            <a:ext cx="7342187" cy="4376583"/>
          </a:xfrm>
        </p:spPr>
        <p:txBody>
          <a:bodyPr/>
          <a:lstStyle/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Einleitung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Klassenübersicht &amp; </a:t>
            </a:r>
            <a:r>
              <a:rPr lang="de-DE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main</a:t>
            </a: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()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Warteschlangenlogik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Bewegungslogik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Türlogik</a:t>
            </a:r>
            <a:endParaRPr lang="de-DE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Fazit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sp>
        <p:nvSpPr>
          <p:cNvPr id="8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2259310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53577" y="2346900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IV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4351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Bewegungslogik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188" y="1401763"/>
            <a:ext cx="7342187" cy="307777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sp>
        <p:nvSpPr>
          <p:cNvPr id="6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2259310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553577" y="2346900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IV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425" y="2533159"/>
            <a:ext cx="3399150" cy="25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22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Bewegungssteuerung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C1A08D-DCF5-4E05-8608-B0B9E112B436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sp>
        <p:nvSpPr>
          <p:cNvPr id="6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2259310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553577" y="2346900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IV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63688" y="1268759"/>
            <a:ext cx="4777366" cy="468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12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188" y="1401763"/>
            <a:ext cx="7342187" cy="1046440"/>
          </a:xfrm>
        </p:spPr>
        <p:txBody>
          <a:bodyPr/>
          <a:lstStyle/>
          <a:p>
            <a:r>
              <a:rPr lang="de-DE" dirty="0"/>
              <a:t>Umsetzung einer Anfahrautomatik</a:t>
            </a:r>
          </a:p>
          <a:p>
            <a:r>
              <a:rPr lang="de-DE" dirty="0"/>
              <a:t>Umsetzung einer Abbremsautomatik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6071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 bwMode="auto">
          <a:xfrm>
            <a:off x="552093" y="4539600"/>
            <a:ext cx="5400600" cy="576064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Fachlabor 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188" y="1401763"/>
            <a:ext cx="7342187" cy="4376583"/>
          </a:xfrm>
        </p:spPr>
        <p:txBody>
          <a:bodyPr/>
          <a:lstStyle/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Einleitung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Klassenübersicht &amp; </a:t>
            </a:r>
            <a:r>
              <a:rPr lang="de-DE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main</a:t>
            </a: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()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Warteschlangenlogik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Bewegungslogik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1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Türlogik</a:t>
            </a:r>
            <a:endParaRPr lang="de-DE" b="1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Fazit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sp>
        <p:nvSpPr>
          <p:cNvPr id="13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4974" y="2806769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8580569" y="2894359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6582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sp>
        <p:nvSpPr>
          <p:cNvPr id="6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4974" y="2806769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580569" y="2894359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 bwMode="auto">
          <a:xfrm>
            <a:off x="555521" y="5291048"/>
            <a:ext cx="5400600" cy="576064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Fachlabor 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188" y="1401763"/>
            <a:ext cx="7342187" cy="4832092"/>
          </a:xfrm>
        </p:spPr>
        <p:txBody>
          <a:bodyPr/>
          <a:lstStyle/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Einleitung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Klassenübersicht &amp; </a:t>
            </a:r>
            <a:r>
              <a:rPr lang="de-DE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main</a:t>
            </a: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()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Warteschlangenlogik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Bewegungslogik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Türlogik</a:t>
            </a:r>
            <a:endParaRPr lang="de-DE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Fazit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  <p:sp>
        <p:nvSpPr>
          <p:cNvPr id="15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45011" y="3349822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8559942" y="3437412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0742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Erreichte Genauigkeit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  <p:sp>
        <p:nvSpPr>
          <p:cNvPr id="7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45011" y="3349822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559942" y="3437412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01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 bwMode="auto">
          <a:xfrm>
            <a:off x="552093" y="1484784"/>
            <a:ext cx="5400600" cy="576064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Fachlabor 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188" y="1401763"/>
            <a:ext cx="7342187" cy="4832092"/>
          </a:xfrm>
        </p:spPr>
        <p:txBody>
          <a:bodyPr/>
          <a:lstStyle/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Einleitung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Klassenübersicht &amp; </a:t>
            </a:r>
            <a:r>
              <a:rPr lang="de-DE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main</a:t>
            </a: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()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Warteschlangenlogik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Bewegungslogik</a:t>
            </a:r>
            <a:endParaRPr lang="de-DE" b="0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0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Türlogik</a:t>
            </a:r>
            <a:endParaRPr lang="de-DE" b="0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0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Fazit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9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7855" y="606711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8607593" y="703731"/>
            <a:ext cx="237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100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188" y="1401763"/>
            <a:ext cx="7342187" cy="307777"/>
          </a:xfrm>
        </p:spPr>
        <p:txBody>
          <a:bodyPr/>
          <a:lstStyle/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20</a:t>
            </a:fld>
            <a:endParaRPr lang="de-DE" dirty="0"/>
          </a:p>
        </p:txBody>
      </p:sp>
      <p:sp>
        <p:nvSpPr>
          <p:cNvPr id="5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45011" y="3349822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559942" y="3437412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6055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365727" y="753011"/>
            <a:ext cx="8229600" cy="275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de-DE" sz="4400" b="1" dirty="0">
                <a:solidFill>
                  <a:schemeClr val="tx1">
                    <a:lumMod val="75000"/>
                  </a:schemeClr>
                </a:solidFill>
              </a:rPr>
              <a:t>Fragen?</a:t>
            </a:r>
          </a:p>
          <a:p>
            <a:pPr algn="ctr"/>
            <a:endParaRPr lang="de-DE" sz="1600" b="1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algn="ctr"/>
            <a:endParaRPr lang="de-DE" sz="1600" b="1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algn="ctr"/>
            <a:endParaRPr lang="de-DE" sz="1600" b="1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algn="ctr"/>
            <a:r>
              <a:rPr lang="de-DE" sz="2800" b="1" dirty="0">
                <a:solidFill>
                  <a:srgbClr val="5F5F5F"/>
                </a:solidFill>
                <a:ea typeface="ＭＳ Ｐゴシック" pitchFamily="34" charset="-128"/>
              </a:rPr>
              <a:t>Theorie       Programmierung       Konzept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53027" y="3740710"/>
            <a:ext cx="8229600" cy="1269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de-DE" altLang="zh-CN" sz="1600" dirty="0">
              <a:solidFill>
                <a:schemeClr val="bg1"/>
              </a:solidFill>
              <a:latin typeface="+mj-lt"/>
              <a:ea typeface="宋体" pitchFamily="2" charset="-122"/>
            </a:endParaRPr>
          </a:p>
        </p:txBody>
      </p:sp>
      <p:pic>
        <p:nvPicPr>
          <p:cNvPr id="3077" name="Picture 5" descr="Link zur Startseite der Universität Dortmund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5373216"/>
            <a:ext cx="2428875" cy="390526"/>
          </a:xfrm>
          <a:prstGeom prst="rect">
            <a:avLst/>
          </a:prstGeom>
          <a:noFill/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37187" y="3742982"/>
            <a:ext cx="7974552" cy="1269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lnSpc>
                <a:spcPts val="2000"/>
              </a:lnSpc>
            </a:pPr>
            <a:endParaRPr lang="de-DE" altLang="zh-CN" sz="1600" dirty="0">
              <a:solidFill>
                <a:schemeClr val="bg1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457200" y="3933056"/>
            <a:ext cx="8229599" cy="454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de-DE" sz="23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Entwicklung und Umsetzung eines Aufzugsmodell mittels C++</a:t>
            </a:r>
          </a:p>
        </p:txBody>
      </p:sp>
      <p:pic>
        <p:nvPicPr>
          <p:cNvPr id="9" name="Grafik 8"/>
          <p:cNvPicPr/>
          <p:nvPr/>
        </p:nvPicPr>
        <p:blipFill>
          <a:blip r:embed="rId5"/>
          <a:stretch>
            <a:fillRect/>
          </a:stretch>
        </p:blipFill>
        <p:spPr>
          <a:xfrm>
            <a:off x="7668344" y="5315845"/>
            <a:ext cx="808562" cy="54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8028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18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7855" y="606711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8607593" y="703731"/>
            <a:ext cx="237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188" y="1401763"/>
            <a:ext cx="7342187" cy="3447098"/>
          </a:xfrm>
        </p:spPr>
        <p:txBody>
          <a:bodyPr/>
          <a:lstStyle/>
          <a:p>
            <a:r>
              <a:rPr lang="de-DE" dirty="0"/>
              <a:t>Allgemeine Fragen an Betreuer:</a:t>
            </a:r>
          </a:p>
          <a:p>
            <a:r>
              <a:rPr lang="de-DE" dirty="0"/>
              <a:t>Muss erläutert werden wie genau Sachen umgesetzt wurden funktioniert, </a:t>
            </a:r>
            <a:br>
              <a:rPr lang="de-DE" dirty="0"/>
            </a:br>
            <a:r>
              <a:rPr lang="de-DE" dirty="0"/>
              <a:t>Stichpunkt: Modus 1 und 2 und Zurücksetzen des Counters</a:t>
            </a:r>
            <a:br>
              <a:rPr lang="de-DE" dirty="0"/>
            </a:br>
            <a:r>
              <a:rPr lang="de-DE" dirty="0"/>
              <a:t>…</a:t>
            </a:r>
            <a:endParaRPr lang="de-DE" dirty="0"/>
          </a:p>
          <a:p>
            <a:endParaRPr lang="de-DE" dirty="0"/>
          </a:p>
          <a:p>
            <a:r>
              <a:rPr lang="de-DE" dirty="0"/>
              <a:t>Konzeptentwicklung in UML</a:t>
            </a:r>
          </a:p>
          <a:p>
            <a:pPr lvl="1"/>
            <a:r>
              <a:rPr lang="de-DE" dirty="0"/>
              <a:t>Arbeitsaufteilung nach Klassen</a:t>
            </a:r>
          </a:p>
          <a:p>
            <a:pPr lvl="1"/>
            <a:endParaRPr lang="de-DE" dirty="0"/>
          </a:p>
          <a:p>
            <a:r>
              <a:rPr lang="de-DE" dirty="0"/>
              <a:t>Dokumentation</a:t>
            </a:r>
          </a:p>
        </p:txBody>
      </p:sp>
    </p:spTree>
    <p:extLst>
      <p:ext uri="{BB962C8B-B14F-4D97-AF65-F5344CB8AC3E}">
        <p14:creationId xmlns:p14="http://schemas.microsoft.com/office/powerpoint/2010/main" val="422171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 bwMode="auto">
          <a:xfrm>
            <a:off x="552093" y="2249735"/>
            <a:ext cx="5400600" cy="576064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Fachlabor 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188" y="1401763"/>
            <a:ext cx="7342187" cy="4376583"/>
          </a:xfrm>
        </p:spPr>
        <p:txBody>
          <a:bodyPr/>
          <a:lstStyle/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Einleitung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Klassenübersicht &amp; </a:t>
            </a:r>
            <a:r>
              <a:rPr lang="de-DE" b="1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main</a:t>
            </a:r>
            <a:r>
              <a:rPr lang="de-DE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()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Warteschlangenlogik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Bewegungslogik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Türlogik</a:t>
            </a:r>
            <a:endParaRPr lang="de-DE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Fazit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7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7855" y="116379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582542" y="1253589"/>
            <a:ext cx="309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5949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Klassenübersicht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5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7855" y="116379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582542" y="1253589"/>
            <a:ext cx="309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268760"/>
            <a:ext cx="6331828" cy="466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94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main</a:t>
            </a:r>
            <a:r>
              <a:rPr lang="de-DE" dirty="0"/>
              <a:t>()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340768"/>
            <a:ext cx="5035797" cy="4651237"/>
          </a:xfrm>
          <a:prstGeom prst="rect">
            <a:avLst/>
          </a:prstGeom>
        </p:spPr>
      </p:pic>
      <p:sp>
        <p:nvSpPr>
          <p:cNvPr id="6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7855" y="116379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582542" y="1253589"/>
            <a:ext cx="309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710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Notizen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188" y="1401763"/>
            <a:ext cx="7342187" cy="1354217"/>
          </a:xfrm>
        </p:spPr>
        <p:txBody>
          <a:bodyPr/>
          <a:lstStyle/>
          <a:p>
            <a:r>
              <a:rPr lang="de-DE" dirty="0"/>
              <a:t>Main() ruft nur Funktionen der Klasse Elevator auf</a:t>
            </a:r>
          </a:p>
          <a:p>
            <a:r>
              <a:rPr lang="de-DE" dirty="0"/>
              <a:t>Warteschlangenlogik und Bewegungslogik in Klasse Elevator enthalten</a:t>
            </a:r>
          </a:p>
          <a:p>
            <a:r>
              <a:rPr lang="de-DE" dirty="0"/>
              <a:t>Etagenlogik wird durch die Klasse Elevator initialisiert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6891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188" y="1401763"/>
            <a:ext cx="7342187" cy="677108"/>
          </a:xfrm>
        </p:spPr>
        <p:txBody>
          <a:bodyPr/>
          <a:lstStyle/>
          <a:p>
            <a:r>
              <a:rPr lang="de-DE" dirty="0"/>
              <a:t>Vererbung oder Referenz?</a:t>
            </a:r>
          </a:p>
          <a:p>
            <a:r>
              <a:rPr lang="de-DE" dirty="0"/>
              <a:t>Abfrage der Sensoren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3722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 bwMode="auto">
          <a:xfrm>
            <a:off x="552093" y="2996952"/>
            <a:ext cx="5400600" cy="576064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Fachlabor 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188" y="1401763"/>
            <a:ext cx="7342187" cy="4376583"/>
          </a:xfrm>
        </p:spPr>
        <p:txBody>
          <a:bodyPr/>
          <a:lstStyle/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Einleitung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Klassenübersicht &amp; </a:t>
            </a:r>
            <a:r>
              <a:rPr lang="de-DE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main</a:t>
            </a: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()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Warteschlangenlogik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Bewegungslogik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Türlogik</a:t>
            </a:r>
            <a:endParaRPr lang="de-DE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Fazit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8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1720879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54874" y="1790600"/>
            <a:ext cx="337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1454006"/>
      </p:ext>
    </p:extLst>
  </p:cSld>
  <p:clrMapOvr>
    <a:masterClrMapping/>
  </p:clrMapOvr>
</p:sld>
</file>

<file path=ppt/theme/theme1.xml><?xml version="1.0" encoding="utf-8"?>
<a:theme xmlns:a="http://schemas.openxmlformats.org/drawingml/2006/main" name="Der paralysierte Konsument">
  <a:themeElements>
    <a:clrScheme name="Benutzerdefiniert 1">
      <a:dk1>
        <a:srgbClr val="84B818"/>
      </a:dk1>
      <a:lt1>
        <a:srgbClr val="FFFFFF"/>
      </a:lt1>
      <a:dk2>
        <a:srgbClr val="FA5B00"/>
      </a:dk2>
      <a:lt2>
        <a:srgbClr val="CED2D5"/>
      </a:lt2>
      <a:accent1>
        <a:srgbClr val="FFB469"/>
      </a:accent1>
      <a:accent2>
        <a:srgbClr val="FF9933"/>
      </a:accent2>
      <a:accent3>
        <a:srgbClr val="FFFFFF"/>
      </a:accent3>
      <a:accent4>
        <a:srgbClr val="000000"/>
      </a:accent4>
      <a:accent5>
        <a:srgbClr val="FFD6B9"/>
      </a:accent5>
      <a:accent6>
        <a:srgbClr val="E78A2D"/>
      </a:accent6>
      <a:hlink>
        <a:srgbClr val="FF7E37"/>
      </a:hlink>
      <a:folHlink>
        <a:srgbClr val="FA5B00"/>
      </a:folHlink>
    </a:clrScheme>
    <a:fontScheme name="2hm Business Services Gmb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4D9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4D9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hm Business Services GmbH 1">
        <a:dk1>
          <a:srgbClr val="000000"/>
        </a:dk1>
        <a:lt1>
          <a:srgbClr val="FFFFFF"/>
        </a:lt1>
        <a:dk2>
          <a:srgbClr val="FA5B00"/>
        </a:dk2>
        <a:lt2>
          <a:srgbClr val="CED2D5"/>
        </a:lt2>
        <a:accent1>
          <a:srgbClr val="FFB46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D6B9"/>
        </a:accent5>
        <a:accent6>
          <a:srgbClr val="E78A2D"/>
        </a:accent6>
        <a:hlink>
          <a:srgbClr val="FF7E37"/>
        </a:hlink>
        <a:folHlink>
          <a:srgbClr val="FA5B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hm Business Services GmbH 2">
        <a:dk1>
          <a:srgbClr val="000000"/>
        </a:dk1>
        <a:lt1>
          <a:srgbClr val="FFFFFF"/>
        </a:lt1>
        <a:dk2>
          <a:srgbClr val="FA5B00"/>
        </a:dk2>
        <a:lt2>
          <a:srgbClr val="CED2D5"/>
        </a:lt2>
        <a:accent1>
          <a:srgbClr val="C6C6C6"/>
        </a:accent1>
        <a:accent2>
          <a:srgbClr val="AFAFAF"/>
        </a:accent2>
        <a:accent3>
          <a:srgbClr val="FFFFFF"/>
        </a:accent3>
        <a:accent4>
          <a:srgbClr val="000000"/>
        </a:accent4>
        <a:accent5>
          <a:srgbClr val="DFDFDF"/>
        </a:accent5>
        <a:accent6>
          <a:srgbClr val="9E9E9E"/>
        </a:accent6>
        <a:hlink>
          <a:srgbClr val="818181"/>
        </a:hlink>
        <a:folHlink>
          <a:srgbClr val="5E5E5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261</Words>
  <Application>Microsoft Office PowerPoint</Application>
  <PresentationFormat>Bildschirmpräsentation (4:3)</PresentationFormat>
  <Paragraphs>138</Paragraphs>
  <Slides>21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9" baseType="lpstr">
      <vt:lpstr>ＭＳ Ｐゴシック</vt:lpstr>
      <vt:lpstr>宋体</vt:lpstr>
      <vt:lpstr>Akkurat</vt:lpstr>
      <vt:lpstr>Arial</vt:lpstr>
      <vt:lpstr>Calibri</vt:lpstr>
      <vt:lpstr>Times New Roman</vt:lpstr>
      <vt:lpstr>Wingdings</vt:lpstr>
      <vt:lpstr>Der paralysierte Konsument</vt:lpstr>
      <vt:lpstr>PowerPoint-Präsentation</vt:lpstr>
      <vt:lpstr>Fachlabor IT</vt:lpstr>
      <vt:lpstr>Einleitung</vt:lpstr>
      <vt:lpstr>Fachlabor IT</vt:lpstr>
      <vt:lpstr>Klassenübersicht</vt:lpstr>
      <vt:lpstr>main()</vt:lpstr>
      <vt:lpstr>Notizen</vt:lpstr>
      <vt:lpstr>Probleme</vt:lpstr>
      <vt:lpstr>Fachlabor IT</vt:lpstr>
      <vt:lpstr>Warteschlangenlogik</vt:lpstr>
      <vt:lpstr>Probleme</vt:lpstr>
      <vt:lpstr>Fachlabor IT</vt:lpstr>
      <vt:lpstr>Bewegungslogik</vt:lpstr>
      <vt:lpstr>Bewegungssteuerung</vt:lpstr>
      <vt:lpstr>Probleme</vt:lpstr>
      <vt:lpstr>Fachlabor IT</vt:lpstr>
      <vt:lpstr>PowerPoint-Präsentation</vt:lpstr>
      <vt:lpstr>Fachlabor IT</vt:lpstr>
      <vt:lpstr>Erreichte Genauigkeit</vt:lpstr>
      <vt:lpstr>Ausblick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2014-03-16T04:27:46Z</dcterms:created>
  <dcterms:modified xsi:type="dcterms:W3CDTF">2017-01-17T21:29:06Z</dcterms:modified>
</cp:coreProperties>
</file>