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5" r:id="rId9"/>
    <p:sldId id="637" r:id="rId10"/>
    <p:sldId id="646" r:id="rId11"/>
    <p:sldId id="603" r:id="rId12"/>
    <p:sldId id="648" r:id="rId13"/>
    <p:sldId id="650" r:id="rId14"/>
    <p:sldId id="651" r:id="rId15"/>
    <p:sldId id="652" r:id="rId16"/>
    <p:sldId id="653" r:id="rId17"/>
    <p:sldId id="606" r:id="rId18"/>
    <p:sldId id="621" r:id="rId19"/>
    <p:sldId id="633" r:id="rId20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 xmlns="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</p14:sldIdLst>
        </p14:section>
        <p14:section name="Warteschlangenlogik" id="{9EFB5909-E429-44FE-9A8B-C802713A99D8}">
          <p14:sldIdLst>
            <p14:sldId id="645"/>
            <p14:sldId id="637"/>
          </p14:sldIdLst>
        </p14:section>
        <p14:section name="Bewegungslogik" id="{B5284165-9EB8-4B13-A02F-4FA77623A32E}">
          <p14:sldIdLst>
            <p14:sldId id="646"/>
            <p14:sldId id="603"/>
            <p14:sldId id="648"/>
          </p14:sldIdLst>
        </p14:section>
        <p14:section name="Etagenlogik" id="{0F13A16D-6D64-4F95-B84F-AE0BB6F6EC2F}">
          <p14:sldIdLst>
            <p14:sldId id="650"/>
            <p14:sldId id="651"/>
            <p14:sldId id="652"/>
            <p14:sldId id="653"/>
          </p14:sldIdLst>
        </p14:section>
        <p14:section name="Fazit" id="{E938E27B-0A2A-4F23-8AEA-D2E66A2FE406}">
          <p14:sldIdLst>
            <p14:sldId id="606"/>
            <p14:sldId id="621"/>
            <p14:sldId id="6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9600" autoAdjust="0"/>
  </p:normalViewPr>
  <p:slideViewPr>
    <p:cSldViewPr snapToObjects="1">
      <p:cViewPr varScale="1">
        <p:scale>
          <a:sx n="65" d="100"/>
          <a:sy n="65" d="100"/>
        </p:scale>
        <p:origin x="-1590" y="-108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Hier Vorführen der Features Intelligent</a:t>
            </a:r>
            <a:r>
              <a:rPr lang="de-DE" baseline="0" dirty="0"/>
              <a:t> und Komfortabel an der Simulation, sowie Aufzeigen der </a:t>
            </a:r>
            <a:r>
              <a:rPr lang="de-DE" baseline="0" dirty="0" err="1"/>
              <a:t>allgm</a:t>
            </a:r>
            <a:r>
              <a:rPr lang="de-DE" baseline="0" dirty="0"/>
              <a:t>. Funktionsweise der Positions- und Richtungsleuchten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20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228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5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4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1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7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7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1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7" y="1401771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80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9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3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3" y="2174889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5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6" y="90487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6" y="145732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6" y="2014539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1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7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8" y="2564904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600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3" y="310971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2" y="3649391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  <p:pic>
        <p:nvPicPr>
          <p:cNvPr id="25" name="Grafik 24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7884368" y="44624"/>
            <a:ext cx="682353" cy="390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4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81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Aufzugssteuerung mittels C++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80"/>
            <a:ext cx="79290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5349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7987945" cy="203328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</a:t>
            </a:r>
            <a:r>
              <a:rPr lang="de-DE" dirty="0" err="1" smtClean="0"/>
              <a:t>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5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64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20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61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1"/>
            <a:ext cx="8014937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main</a:t>
            </a:r>
            <a:r>
              <a:rPr lang="de-DE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63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 bei der Etagenlogik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092881"/>
          </a:xfrm>
        </p:spPr>
        <p:txBody>
          <a:bodyPr/>
          <a:lstStyle/>
          <a:p>
            <a:r>
              <a:rPr lang="de-DE" dirty="0" smtClean="0"/>
              <a:t>Keine </a:t>
            </a:r>
            <a:r>
              <a:rPr lang="de-DE" dirty="0"/>
              <a:t>elegante Umsetzung durch verschachtelte </a:t>
            </a:r>
            <a:r>
              <a:rPr lang="de-DE" dirty="0" err="1"/>
              <a:t>while</a:t>
            </a:r>
            <a:r>
              <a:rPr lang="de-DE" dirty="0"/>
              <a:t>-Schleifen</a:t>
            </a:r>
          </a:p>
          <a:p>
            <a:pPr marL="342900" lvl="1" indent="-342900">
              <a:buSzPct val="120000"/>
            </a:pPr>
            <a:r>
              <a:rPr lang="de-DE" dirty="0"/>
              <a:t>Wenn auf einer Etage angekommen: Tür soll öffnen -&gt; </a:t>
            </a:r>
            <a:r>
              <a:rPr lang="de-DE" dirty="0" err="1"/>
              <a:t>while</a:t>
            </a:r>
            <a:r>
              <a:rPr lang="de-DE" dirty="0"/>
              <a:t>-Schleife wartet </a:t>
            </a:r>
          </a:p>
          <a:p>
            <a:endParaRPr lang="de-DE" dirty="0"/>
          </a:p>
          <a:p>
            <a:pPr marL="363538" lvl="1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6784"/>
            <a:ext cx="62432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 bwMode="auto">
          <a:xfrm>
            <a:off x="1259632" y="3501008"/>
            <a:ext cx="6264696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auto">
          <a:xfrm flipV="1">
            <a:off x="1259632" y="3501008"/>
            <a:ext cx="6171239" cy="1152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403648" y="501317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So keine parallele Erkennung von z.B. weiteren </a:t>
            </a:r>
            <a:r>
              <a:rPr lang="de-DE" dirty="0" err="1">
                <a:solidFill>
                  <a:srgbClr val="FF0000"/>
                </a:solidFill>
              </a:rPr>
              <a:t>Ruftastereingaben</a:t>
            </a:r>
            <a:r>
              <a:rPr lang="de-DE" dirty="0">
                <a:solidFill>
                  <a:srgbClr val="FF0000"/>
                </a:solidFill>
              </a:rPr>
              <a:t> möglich, das Programm ist lokal „pausiert“</a:t>
            </a:r>
          </a:p>
        </p:txBody>
      </p:sp>
    </p:spTree>
    <p:extLst>
      <p:ext uri="{BB962C8B-B14F-4D97-AF65-F5344CB8AC3E}">
        <p14:creationId xmlns:p14="http://schemas.microsoft.com/office/powerpoint/2010/main" xmlns="" val="40581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und Umsetzung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1723549"/>
          </a:xfrm>
        </p:spPr>
        <p:txBody>
          <a:bodyPr/>
          <a:lstStyle/>
          <a:p>
            <a:r>
              <a:rPr lang="de-DE" dirty="0" smtClean="0"/>
              <a:t>Ständiges </a:t>
            </a:r>
            <a:r>
              <a:rPr lang="de-DE" dirty="0"/>
              <a:t>„Hineinspringen“ aus der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  <a:p>
            <a:r>
              <a:rPr lang="de-DE" dirty="0"/>
              <a:t>Ausführungslogik über Klassenvariable </a:t>
            </a:r>
            <a:r>
              <a:rPr lang="de-DE" dirty="0" err="1"/>
              <a:t>FloorStatus</a:t>
            </a:r>
            <a:endParaRPr lang="de-DE" dirty="0"/>
          </a:p>
          <a:p>
            <a:pPr lvl="1"/>
            <a:r>
              <a:rPr lang="de-DE" dirty="0"/>
              <a:t>Nur aktueller Schritt wird durchgeführt und zurückspringen in die </a:t>
            </a:r>
            <a:r>
              <a:rPr lang="de-DE" dirty="0" err="1" smtClean="0"/>
              <a:t>main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3059832" y="3861048"/>
            <a:ext cx="4206990" cy="7325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Inhalte in folgende Folie integrieren?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92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1412775"/>
            <a:ext cx="7534275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540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5074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631763"/>
          </a:xfrm>
        </p:spPr>
        <p:txBody>
          <a:bodyPr/>
          <a:lstStyle/>
          <a:p>
            <a:r>
              <a:rPr lang="de-DE" dirty="0"/>
              <a:t>Anfahren der Etagen</a:t>
            </a:r>
          </a:p>
          <a:p>
            <a:r>
              <a:rPr lang="de-DE" dirty="0"/>
              <a:t>Abfahren einer intelligenten Warteschlange</a:t>
            </a:r>
          </a:p>
          <a:p>
            <a:pPr lvl="1"/>
            <a:r>
              <a:rPr lang="de-DE" dirty="0"/>
              <a:t>Abarbeiten nach aktueller Fahrtrichtung</a:t>
            </a:r>
          </a:p>
          <a:p>
            <a:r>
              <a:rPr lang="de-DE" dirty="0"/>
              <a:t>Sanfte Beschleunigung und Verzögerung der Kabine</a:t>
            </a:r>
          </a:p>
          <a:p>
            <a:r>
              <a:rPr lang="de-DE" dirty="0"/>
              <a:t>Türsicherheit </a:t>
            </a:r>
          </a:p>
          <a:p>
            <a:r>
              <a:rPr lang="de-DE" dirty="0"/>
              <a:t>Visuelle Unterstützung durch Fahrtrichtungsanzeiger</a:t>
            </a:r>
          </a:p>
          <a:p>
            <a:endParaRPr lang="de-DE" dirty="0"/>
          </a:p>
          <a:p>
            <a:r>
              <a:rPr lang="de-DE" dirty="0"/>
              <a:t>Logische Umsetzung der </a:t>
            </a:r>
            <a:r>
              <a:rPr lang="de-DE" dirty="0" err="1" smtClean="0"/>
              <a:t>Fahrtichtungsanzeiger</a:t>
            </a:r>
            <a:endParaRPr lang="de-DE" dirty="0" smtClean="0"/>
          </a:p>
          <a:p>
            <a:r>
              <a:rPr lang="de-DE" dirty="0" smtClean="0"/>
              <a:t>Effizienz des Codes</a:t>
            </a:r>
          </a:p>
          <a:p>
            <a:r>
              <a:rPr lang="de-DE" dirty="0" smtClean="0"/>
              <a:t>Lesbarer durch weitere Clean Code Umsetzungen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3059832" y="5229200"/>
            <a:ext cx="5585179" cy="7325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Überblick über gemeisterte Herausforderungen? </a:t>
            </a:r>
            <a:endParaRPr lang="de-DE" sz="18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Zu viel Redundanz zu Folie 4 (Features) vermeiden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1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4142546"/>
            <a:ext cx="82295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Aufzugsteuerung 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44802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91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 bei der Entwicklung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139321"/>
          </a:xfrm>
        </p:spPr>
        <p:txBody>
          <a:bodyPr/>
          <a:lstStyle/>
          <a:p>
            <a:r>
              <a:rPr lang="de-DE" dirty="0"/>
              <a:t>Konzeptentwicklung in UML</a:t>
            </a:r>
          </a:p>
          <a:p>
            <a:pPr lvl="1"/>
            <a:r>
              <a:rPr lang="de-DE" dirty="0"/>
              <a:t>Arbeitsaufteilung nach Klassen und Festlegen der Schnittstellen</a:t>
            </a:r>
          </a:p>
          <a:p>
            <a:pPr lvl="1"/>
            <a:r>
              <a:rPr lang="de-DE" dirty="0"/>
              <a:t>Einheitliche Definition wichtiger Methoden- und Variablennamen</a:t>
            </a:r>
          </a:p>
          <a:p>
            <a:r>
              <a:rPr lang="de-DE" dirty="0"/>
              <a:t>Einsatz der Programmiersprache C++ in der</a:t>
            </a:r>
            <a:br>
              <a:rPr lang="de-DE" dirty="0"/>
            </a:br>
            <a:r>
              <a:rPr lang="de-DE" dirty="0"/>
              <a:t>Entwicklungsumgebung Code::Blocks</a:t>
            </a:r>
          </a:p>
          <a:p>
            <a:r>
              <a:rPr lang="de-DE" dirty="0"/>
              <a:t>Gemeinsame Verwendung des Version </a:t>
            </a:r>
            <a:r>
              <a:rPr lang="de-DE" dirty="0" err="1"/>
              <a:t>Control</a:t>
            </a:r>
            <a:r>
              <a:rPr lang="de-DE" dirty="0"/>
              <a:t> Systems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Automatische Dokumentation der Software mit </a:t>
            </a:r>
            <a:r>
              <a:rPr lang="de-DE" dirty="0" err="1"/>
              <a:t>Doxygen</a:t>
            </a:r>
            <a:endParaRPr lang="de-DE" dirty="0"/>
          </a:p>
          <a:p>
            <a:r>
              <a:rPr lang="de-DE" dirty="0"/>
              <a:t>Ziele: Einfacher, verständlicher Code</a:t>
            </a:r>
          </a:p>
        </p:txBody>
      </p:sp>
      <p:pic>
        <p:nvPicPr>
          <p:cNvPr id="8" name="Grafik 7" descr="StarUM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48550"/>
            <a:ext cx="800877" cy="762434"/>
          </a:xfrm>
          <a:prstGeom prst="rect">
            <a:avLst/>
          </a:prstGeom>
        </p:spPr>
      </p:pic>
      <p:pic>
        <p:nvPicPr>
          <p:cNvPr id="9" name="Grafik 8" descr="g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54" y="4963365"/>
            <a:ext cx="1584176" cy="662474"/>
          </a:xfrm>
          <a:prstGeom prst="rect">
            <a:avLst/>
          </a:prstGeom>
        </p:spPr>
      </p:pic>
      <p:pic>
        <p:nvPicPr>
          <p:cNvPr id="10" name="Grafik 9" descr="doxyge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07" y="4963365"/>
            <a:ext cx="3314286" cy="647619"/>
          </a:xfrm>
          <a:prstGeom prst="rect">
            <a:avLst/>
          </a:prstGeom>
        </p:spPr>
      </p:pic>
      <p:pic>
        <p:nvPicPr>
          <p:cNvPr id="11" name="Grafik 10" descr="Codeblock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4855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der Software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2893100"/>
          </a:xfrm>
        </p:spPr>
        <p:txBody>
          <a:bodyPr/>
          <a:lstStyle/>
          <a:p>
            <a:pPr lvl="0"/>
            <a:r>
              <a:rPr lang="de-DE" dirty="0">
                <a:cs typeface="Calibri" pitchFamily="34" charset="0"/>
              </a:rPr>
              <a:t>Intelligent: Abarbeitung der Aufrufe nach Fahrtrichtung</a:t>
            </a:r>
          </a:p>
          <a:p>
            <a:pPr lvl="0"/>
            <a:r>
              <a:rPr lang="de-DE" dirty="0">
                <a:cs typeface="Calibri" pitchFamily="34" charset="0"/>
              </a:rPr>
              <a:t>Komfortabel: sanftes Anfahren und Abbremsen</a:t>
            </a:r>
          </a:p>
          <a:p>
            <a:pPr lvl="0"/>
            <a:r>
              <a:rPr lang="de-DE" dirty="0">
                <a:cs typeface="Calibri" pitchFamily="34" charset="0"/>
              </a:rPr>
              <a:t>Anpassbar: Einfache Erweiterung mit weiteren Etagen</a:t>
            </a:r>
          </a:p>
          <a:p>
            <a:pPr lvl="0"/>
            <a:r>
              <a:rPr lang="de-DE" dirty="0">
                <a:cs typeface="Calibri" pitchFamily="34" charset="0"/>
              </a:rPr>
              <a:t>Sicher: Überwachung der Türen </a:t>
            </a:r>
          </a:p>
          <a:p>
            <a:pPr lvl="0"/>
            <a:r>
              <a:rPr lang="de-DE" dirty="0">
                <a:cs typeface="Calibri" pitchFamily="34" charset="0"/>
              </a:rPr>
              <a:t>Ausfallgesichert: Starten aus jeder Position möglich</a:t>
            </a:r>
          </a:p>
          <a:p>
            <a:pPr lvl="0"/>
            <a:r>
              <a:rPr lang="de-DE" dirty="0">
                <a:cs typeface="Calibri" pitchFamily="34" charset="0"/>
              </a:rPr>
              <a:t>Fehlerfrei: keine Fehlfunktionen</a:t>
            </a:r>
          </a:p>
          <a:p>
            <a:pPr lvl="0"/>
            <a:r>
              <a:rPr lang="de-DE" dirty="0">
                <a:cs typeface="Calibri" pitchFamily="34" charset="0"/>
              </a:rPr>
              <a:t>Clean: Verwendung sprechender Methoden- und Variablennamen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933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959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in der </a:t>
            </a:r>
            <a:r>
              <a:rPr lang="de-DE" dirty="0" err="1" smtClean="0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7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77" y="1409700"/>
            <a:ext cx="7232797" cy="46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367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8"/>
            <a:ext cx="80027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64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1"/>
            <a:ext cx="6863940" cy="2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68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375</Words>
  <Application>Microsoft Office PowerPoint</Application>
  <PresentationFormat>Bildschirmpräsentation (4:3)</PresentationFormat>
  <Paragraphs>133</Paragraphs>
  <Slides>19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Der paralysierte Konsument</vt:lpstr>
      <vt:lpstr>Folie 1</vt:lpstr>
      <vt:lpstr>Agenda</vt:lpstr>
      <vt:lpstr>Vorgehensweise  bei der Entwicklung</vt:lpstr>
      <vt:lpstr>Features der Software</vt:lpstr>
      <vt:lpstr>Agenda</vt:lpstr>
      <vt:lpstr>Ablauf in der main()</vt:lpstr>
      <vt:lpstr>Klassenübersicht</vt:lpstr>
      <vt:lpstr>III. Warteschlangenlogik</vt:lpstr>
      <vt:lpstr>Warteschlangenlogik -&gt; control_input_lists</vt:lpstr>
      <vt:lpstr>IV. Bewegungslogik</vt:lpstr>
      <vt:lpstr>main()</vt:lpstr>
      <vt:lpstr>Bewegungslogik -&gt; control_elevator_movement</vt:lpstr>
      <vt:lpstr>main()</vt:lpstr>
      <vt:lpstr>Herausforderungen bei der Etagenlogik</vt:lpstr>
      <vt:lpstr>Lösung und Umsetzung</vt:lpstr>
      <vt:lpstr>Etagenlogik</vt:lpstr>
      <vt:lpstr>Fachlabor IT</vt:lpstr>
      <vt:lpstr>Fazit</vt:lpstr>
      <vt:lpstr>Folie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2017-02-18T09:38:50Z</dcterms:modified>
</cp:coreProperties>
</file>