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 bookmarkIdSeed="3">
  <p:sldMasterIdLst>
    <p:sldMasterId id="2147483922" r:id="rId1"/>
  </p:sldMasterIdLst>
  <p:notesMasterIdLst>
    <p:notesMasterId r:id="rId29"/>
  </p:notesMasterIdLst>
  <p:handoutMasterIdLst>
    <p:handoutMasterId r:id="rId30"/>
  </p:handoutMasterIdLst>
  <p:sldIdLst>
    <p:sldId id="256" r:id="rId2"/>
    <p:sldId id="583" r:id="rId3"/>
    <p:sldId id="607" r:id="rId4"/>
    <p:sldId id="644" r:id="rId5"/>
    <p:sldId id="604" r:id="rId6"/>
    <p:sldId id="635" r:id="rId7"/>
    <p:sldId id="634" r:id="rId8"/>
    <p:sldId id="640" r:id="rId9"/>
    <p:sldId id="636" r:id="rId10"/>
    <p:sldId id="645" r:id="rId11"/>
    <p:sldId id="637" r:id="rId12"/>
    <p:sldId id="643" r:id="rId13"/>
    <p:sldId id="638" r:id="rId14"/>
    <p:sldId id="646" r:id="rId15"/>
    <p:sldId id="603" r:id="rId16"/>
    <p:sldId id="648" r:id="rId17"/>
    <p:sldId id="642" r:id="rId18"/>
    <p:sldId id="641" r:id="rId19"/>
    <p:sldId id="649" r:id="rId20"/>
    <p:sldId id="650" r:id="rId21"/>
    <p:sldId id="651" r:id="rId22"/>
    <p:sldId id="652" r:id="rId23"/>
    <p:sldId id="653" r:id="rId24"/>
    <p:sldId id="606" r:id="rId25"/>
    <p:sldId id="621" r:id="rId26"/>
    <p:sldId id="632" r:id="rId27"/>
    <p:sldId id="633" r:id="rId28"/>
  </p:sldIdLst>
  <p:sldSz cx="9144000" cy="6858000" type="screen4x3"/>
  <p:notesSz cx="6761163" cy="99425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Fachlabor IT" id="{DED19D9C-E72F-4B67-BED8-A255EA795F3F}">
          <p14:sldIdLst>
            <p14:sldId id="256"/>
          </p14:sldIdLst>
        </p14:section>
        <p14:section name="Einleitung" id="{C9BAF6FA-3C6C-4C11-B545-9FC0F95A7F74}">
          <p14:sldIdLst>
            <p14:sldId id="583"/>
            <p14:sldId id="607"/>
            <p14:sldId id="644"/>
          </p14:sldIdLst>
        </p14:section>
        <p14:section name="Programmübersicht" id="{5B1F7BFF-1AD5-4E37-955B-BD8C9B789338}">
          <p14:sldIdLst>
            <p14:sldId id="604"/>
            <p14:sldId id="635"/>
            <p14:sldId id="634"/>
            <p14:sldId id="640"/>
            <p14:sldId id="636"/>
          </p14:sldIdLst>
        </p14:section>
        <p14:section name="Warteschlangenlogik" id="{9EFB5909-E429-44FE-9A8B-C802713A99D8}">
          <p14:sldIdLst>
            <p14:sldId id="645"/>
            <p14:sldId id="637"/>
            <p14:sldId id="643"/>
            <p14:sldId id="638"/>
          </p14:sldIdLst>
        </p14:section>
        <p14:section name="Bewegungslogik" id="{B5284165-9EB8-4B13-A02F-4FA77623A32E}">
          <p14:sldIdLst>
            <p14:sldId id="646"/>
            <p14:sldId id="603"/>
            <p14:sldId id="648"/>
            <p14:sldId id="642"/>
            <p14:sldId id="641"/>
          </p14:sldIdLst>
        </p14:section>
        <p14:section name="Etagenlogik" id="{0F13A16D-6D64-4F95-B84F-AE0BB6F6EC2F}">
          <p14:sldIdLst>
            <p14:sldId id="649"/>
            <p14:sldId id="650"/>
            <p14:sldId id="651"/>
            <p14:sldId id="652"/>
            <p14:sldId id="653"/>
          </p14:sldIdLst>
        </p14:section>
        <p14:section name="Fazit" id="{E938E27B-0A2A-4F23-8AEA-D2E66A2FE406}">
          <p14:sldIdLst>
            <p14:sldId id="606"/>
            <p14:sldId id="621"/>
            <p14:sldId id="632"/>
            <p14:sldId id="6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935" userDrawn="1">
          <p15:clr>
            <a:srgbClr val="A4A3A4"/>
          </p15:clr>
        </p15:guide>
        <p15:guide id="2" pos="52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3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CF0199"/>
    <a:srgbClr val="FFFFFF"/>
    <a:srgbClr val="83B73D"/>
    <a:srgbClr val="EBE225"/>
    <a:srgbClr val="A8E2B3"/>
    <a:srgbClr val="557727"/>
    <a:srgbClr val="4D4D4D"/>
    <a:srgbClr val="264D92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0" autoAdjust="0"/>
    <p:restoredTop sz="89600" autoAdjust="0"/>
  </p:normalViewPr>
  <p:slideViewPr>
    <p:cSldViewPr snapToObjects="1">
      <p:cViewPr varScale="1">
        <p:scale>
          <a:sx n="74" d="100"/>
          <a:sy n="74" d="100"/>
        </p:scale>
        <p:origin x="1718" y="72"/>
      </p:cViewPr>
      <p:guideLst>
        <p:guide orient="horz" pos="935"/>
        <p:guide pos="5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58" y="43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30574" cy="497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5" tIns="46283" rIns="92565" bIns="46283" numCol="1" anchor="t" anchorCtr="0" compatLnSpc="1">
            <a:prstTxWarp prst="textNoShape">
              <a:avLst/>
            </a:prstTxWarp>
          </a:bodyPr>
          <a:lstStyle>
            <a:lvl1pPr algn="l" defTabSz="925862">
              <a:defRPr sz="13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012" y="0"/>
            <a:ext cx="2930574" cy="497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5" tIns="46283" rIns="92565" bIns="46283" numCol="1" anchor="t" anchorCtr="0" compatLnSpc="1">
            <a:prstTxWarp prst="textNoShape">
              <a:avLst/>
            </a:prstTxWarp>
          </a:bodyPr>
          <a:lstStyle>
            <a:lvl1pPr algn="r" defTabSz="925862">
              <a:defRPr sz="13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3242"/>
            <a:ext cx="2930574" cy="497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5" tIns="46283" rIns="92565" bIns="46283" numCol="1" anchor="b" anchorCtr="0" compatLnSpc="1">
            <a:prstTxWarp prst="textNoShape">
              <a:avLst/>
            </a:prstTxWarp>
          </a:bodyPr>
          <a:lstStyle>
            <a:lvl1pPr algn="l" defTabSz="925862">
              <a:defRPr sz="13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012" y="9443242"/>
            <a:ext cx="2930574" cy="497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5" tIns="46283" rIns="92565" bIns="46283" numCol="1" anchor="b" anchorCtr="0" compatLnSpc="1">
            <a:prstTxWarp prst="textNoShape">
              <a:avLst/>
            </a:prstTxWarp>
          </a:bodyPr>
          <a:lstStyle>
            <a:lvl1pPr algn="r" defTabSz="925862">
              <a:defRPr sz="1300">
                <a:cs typeface="+mn-cs"/>
              </a:defRPr>
            </a:lvl1pPr>
          </a:lstStyle>
          <a:p>
            <a:pPr>
              <a:defRPr/>
            </a:pPr>
            <a:fld id="{4FEC8121-5240-4573-A6C0-5CCC5CCAB7E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0697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30574" cy="497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5" tIns="46283" rIns="92565" bIns="46283" numCol="1" anchor="t" anchorCtr="0" compatLnSpc="1">
            <a:prstTxWarp prst="textNoShape">
              <a:avLst/>
            </a:prstTxWarp>
          </a:bodyPr>
          <a:lstStyle>
            <a:lvl1pPr algn="l" defTabSz="925862">
              <a:defRPr sz="13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9012" y="0"/>
            <a:ext cx="2930574" cy="497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5" tIns="46283" rIns="92565" bIns="46283" numCol="1" anchor="t" anchorCtr="0" compatLnSpc="1">
            <a:prstTxWarp prst="textNoShape">
              <a:avLst/>
            </a:prstTxWarp>
          </a:bodyPr>
          <a:lstStyle>
            <a:lvl1pPr algn="r" defTabSz="925862">
              <a:defRPr sz="13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47713"/>
            <a:ext cx="4965700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381" y="4722416"/>
            <a:ext cx="5406404" cy="4474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5" tIns="46283" rIns="92565" bIns="46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3242"/>
            <a:ext cx="2930574" cy="497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5" tIns="46283" rIns="92565" bIns="46283" numCol="1" anchor="b" anchorCtr="0" compatLnSpc="1">
            <a:prstTxWarp prst="textNoShape">
              <a:avLst/>
            </a:prstTxWarp>
          </a:bodyPr>
          <a:lstStyle>
            <a:lvl1pPr algn="l" defTabSz="925862">
              <a:defRPr sz="13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9012" y="9443242"/>
            <a:ext cx="2930574" cy="497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5" tIns="46283" rIns="92565" bIns="46283" numCol="1" anchor="b" anchorCtr="0" compatLnSpc="1">
            <a:prstTxWarp prst="textNoShape">
              <a:avLst/>
            </a:prstTxWarp>
          </a:bodyPr>
          <a:lstStyle>
            <a:lvl1pPr algn="r" defTabSz="925862">
              <a:defRPr sz="1300">
                <a:cs typeface="+mn-cs"/>
              </a:defRPr>
            </a:lvl1pPr>
          </a:lstStyle>
          <a:p>
            <a:pPr>
              <a:defRPr/>
            </a:pPr>
            <a:fld id="{D0E03ECB-004C-4CA3-8342-0B234B233A9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20979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34FA66-1C50-432E-897B-099B6060246F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3763" y="742950"/>
            <a:ext cx="4976812" cy="3732213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31" y="4725597"/>
            <a:ext cx="4948502" cy="4474369"/>
          </a:xfrm>
          <a:noFill/>
          <a:ln/>
        </p:spPr>
        <p:txBody>
          <a:bodyPr/>
          <a:lstStyle/>
          <a:p>
            <a:pPr eaLnBrk="1" hangingPunct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7195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Hier Vorführen der Features Intelligent</a:t>
            </a:r>
            <a:r>
              <a:rPr lang="de-DE" baseline="0" dirty="0"/>
              <a:t> und Komfortabel an der Simulation, sowie Aufzeigen der </a:t>
            </a:r>
            <a:r>
              <a:rPr lang="de-DE" baseline="0" dirty="0" err="1"/>
              <a:t>allgm</a:t>
            </a:r>
            <a:r>
              <a:rPr lang="de-DE" baseline="0" dirty="0"/>
              <a:t>. Funktionsweise der Positions- und Richtungsleuchten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E03ECB-004C-4CA3-8342-0B234B233A94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7713"/>
            <a:ext cx="4968875" cy="372586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Aufruf in Warteschlange</a:t>
            </a:r>
            <a:r>
              <a:rPr lang="de-DE" baseline="0" dirty="0"/>
              <a:t> abhängig von Fahrtrichtung: </a:t>
            </a:r>
            <a:r>
              <a:rPr lang="de-DE" dirty="0"/>
              <a:t>Wenn hoch gefahren wird, wird in die Abwärtswarteschlange einsortieren, et v.v.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E03ECB-004C-4CA3-8342-0B234B233A94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2037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7713"/>
            <a:ext cx="4968875" cy="372586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E03ECB-004C-4CA3-8342-0B234B233A94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2281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34FA66-1C50-432E-897B-099B6060246F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3763" y="742950"/>
            <a:ext cx="4976812" cy="3732213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31" y="4725597"/>
            <a:ext cx="4948502" cy="4474369"/>
          </a:xfrm>
          <a:noFill/>
          <a:ln/>
        </p:spPr>
        <p:txBody>
          <a:bodyPr/>
          <a:lstStyle/>
          <a:p>
            <a:pPr eaLnBrk="1" hangingPunct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0753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6"/>
          <p:cNvSpPr>
            <a:spLocks noChangeShapeType="1"/>
          </p:cNvSpPr>
          <p:nvPr/>
        </p:nvSpPr>
        <p:spPr bwMode="auto">
          <a:xfrm flipH="1">
            <a:off x="0" y="6564313"/>
            <a:ext cx="91440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 sz="1800">
              <a:cs typeface="+mn-cs"/>
            </a:endParaRPr>
          </a:p>
        </p:txBody>
      </p:sp>
      <p:sp>
        <p:nvSpPr>
          <p:cNvPr id="3" name="Rectangle 73"/>
          <p:cNvSpPr>
            <a:spLocks noChangeArrowheads="1"/>
          </p:cNvSpPr>
          <p:nvPr/>
        </p:nvSpPr>
        <p:spPr bwMode="auto">
          <a:xfrm>
            <a:off x="0" y="3695700"/>
            <a:ext cx="9144000" cy="792000"/>
          </a:xfrm>
          <a:prstGeom prst="rect">
            <a:avLst/>
          </a:prstGeom>
          <a:solidFill>
            <a:srgbClr val="55772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 sz="1800">
              <a:cs typeface="+mn-cs"/>
            </a:endParaRPr>
          </a:p>
        </p:txBody>
      </p:sp>
      <p:pic>
        <p:nvPicPr>
          <p:cNvPr id="4" name="Picture 602" descr="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64" y="330215"/>
            <a:ext cx="8291512" cy="575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603"/>
          <p:cNvSpPr>
            <a:spLocks noChangeArrowheads="1"/>
          </p:cNvSpPr>
          <p:nvPr/>
        </p:nvSpPr>
        <p:spPr bwMode="auto">
          <a:xfrm>
            <a:off x="536584" y="3967163"/>
            <a:ext cx="8099425" cy="792000"/>
          </a:xfrm>
          <a:prstGeom prst="rect">
            <a:avLst/>
          </a:prstGeom>
          <a:solidFill>
            <a:srgbClr val="83B73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 sz="1800">
              <a:cs typeface="+mn-cs"/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028385" y="6238875"/>
            <a:ext cx="787647" cy="22860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EB612C78-50A2-4BAF-8DC9-12B9302DCE31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669181"/>
            <a:ext cx="7772400" cy="353943"/>
          </a:xfrm>
        </p:spPr>
        <p:txBody>
          <a:bodyPr/>
          <a:lstStyle>
            <a:lvl1pPr>
              <a:defRPr lang="de-DE" sz="2300" b="1" kern="12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738197" y="1401763"/>
            <a:ext cx="7342187" cy="2154436"/>
          </a:xfrm>
        </p:spPr>
        <p:txBody>
          <a:bodyPr/>
          <a:lstStyle>
            <a:lvl1pPr>
              <a:defRPr sz="2000"/>
            </a:lvl1pPr>
            <a:lvl2pPr marL="719138" indent="-355600">
              <a:defRPr sz="2000">
                <a:latin typeface="Calibri" pitchFamily="34" charset="0"/>
                <a:cs typeface="Calibri" pitchFamily="34" charset="0"/>
              </a:defRPr>
            </a:lvl2pPr>
            <a:lvl3pPr marL="720725" indent="-360363">
              <a:defRPr sz="1800">
                <a:latin typeface="Calibri" pitchFamily="34" charset="0"/>
                <a:cs typeface="Calibri" pitchFamily="34" charset="0"/>
              </a:defRPr>
            </a:lvl3pPr>
            <a:lvl4pPr marL="1079500" indent="-373063">
              <a:defRPr sz="2000">
                <a:latin typeface="Calibri" pitchFamily="34" charset="0"/>
                <a:cs typeface="Calibri" pitchFamily="34" charset="0"/>
              </a:defRPr>
            </a:lvl4pPr>
            <a:lvl5pPr marL="1431925" indent="-355600">
              <a:defRPr sz="2000">
                <a:solidFill>
                  <a:schemeClr val="accent4"/>
                </a:solidFill>
                <a:latin typeface="Calibri" pitchFamily="34" charset="0"/>
                <a:cs typeface="Calibri" pitchFamily="34" charset="0"/>
              </a:defRPr>
            </a:lvl5pPr>
            <a:lvl6pPr marL="1792288" indent="-357188">
              <a:buClr>
                <a:schemeClr val="tx1"/>
              </a:buClr>
              <a:defRPr sz="2000" baseline="0">
                <a:solidFill>
                  <a:schemeClr val="accent4"/>
                </a:solidFill>
                <a:latin typeface="Calibri" panose="020F0502020204030204" pitchFamily="34" charset="0"/>
              </a:defRPr>
            </a:lvl6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  <a:p>
            <a:pPr lvl="5"/>
            <a:r>
              <a:rPr lang="de-DE" dirty="0"/>
              <a:t>Fünfte Ebene</a:t>
            </a:r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028384" y="6238875"/>
            <a:ext cx="792088" cy="22860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23110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4099137"/>
            <a:ext cx="7772400" cy="30777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12138" y="6238875"/>
            <a:ext cx="608334" cy="22860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5E61EA20-CDCC-4669-B32A-8DEBA8C32DC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38189" y="1401771"/>
            <a:ext cx="3594100" cy="276998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84697" y="1401771"/>
            <a:ext cx="3595687" cy="276998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12138" y="6238875"/>
            <a:ext cx="608334" cy="22860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92C1A08D-DCF5-4E05-8608-B0B9E112B436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669180"/>
            <a:ext cx="8229600" cy="353943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436211"/>
            <a:ext cx="4040188" cy="7386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89"/>
            <a:ext cx="4040188" cy="2031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33" y="1436211"/>
            <a:ext cx="4041775" cy="7386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33" y="2174889"/>
            <a:ext cx="4041775" cy="2031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12138" y="6238875"/>
            <a:ext cx="608334" cy="22860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4F5B026A-A9C1-49CF-A77D-677D48417238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3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12138" y="6238875"/>
            <a:ext cx="608334" cy="22860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041098D2-E923-4A28-B3FE-E236E69CE98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12138" y="6238875"/>
            <a:ext cx="608334" cy="22860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4F7BE4C4-2A2C-4C9F-9E4B-A6AF3DBFE2BE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hyperlink" Target="http://www.uni-dortmund.de/" TargetMode="Externa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0" name="AutoShape 48">
            <a:hlinkClick r:id="" action="ppaction://noaction"/>
          </p:cNvPr>
          <p:cNvSpPr>
            <a:spLocks noChangeArrowheads="1"/>
          </p:cNvSpPr>
          <p:nvPr userDrawn="1"/>
        </p:nvSpPr>
        <p:spPr bwMode="auto">
          <a:xfrm>
            <a:off x="8636031" y="609615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bg2">
              <a:lumMod val="9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268288" algn="ctr">
              <a:defRPr/>
            </a:pPr>
            <a:endParaRPr lang="de-DE" sz="1800" dirty="0">
              <a:solidFill>
                <a:schemeClr val="bg1"/>
              </a:solidFill>
              <a:latin typeface="Akkurat" pitchFamily="2" charset="0"/>
              <a:cs typeface="+mn-cs"/>
            </a:endParaRPr>
          </a:p>
        </p:txBody>
      </p:sp>
      <p:sp>
        <p:nvSpPr>
          <p:cNvPr id="3121" name="AutoShape 49">
            <a:hlinkClick r:id="" action="ppaction://noaction"/>
          </p:cNvPr>
          <p:cNvSpPr>
            <a:spLocks noChangeArrowheads="1"/>
          </p:cNvSpPr>
          <p:nvPr userDrawn="1"/>
        </p:nvSpPr>
        <p:spPr bwMode="auto">
          <a:xfrm>
            <a:off x="8636031" y="1162065"/>
            <a:ext cx="180000" cy="487363"/>
          </a:xfrm>
          <a:prstGeom prst="roundRect">
            <a:avLst>
              <a:gd name="adj" fmla="val 5356"/>
            </a:avLst>
          </a:prstGeom>
          <a:solidFill>
            <a:srgbClr val="B2B2B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 sz="1800">
              <a:latin typeface="Akkurat" pitchFamily="2" charset="0"/>
              <a:cs typeface="+mn-cs"/>
            </a:endParaRPr>
          </a:p>
        </p:txBody>
      </p:sp>
      <p:sp>
        <p:nvSpPr>
          <p:cNvPr id="3122" name="AutoShape 50"/>
          <p:cNvSpPr>
            <a:spLocks noChangeArrowheads="1"/>
          </p:cNvSpPr>
          <p:nvPr userDrawn="1"/>
        </p:nvSpPr>
        <p:spPr bwMode="auto">
          <a:xfrm>
            <a:off x="8636031" y="1714504"/>
            <a:ext cx="180000" cy="487363"/>
          </a:xfrm>
          <a:prstGeom prst="roundRect">
            <a:avLst>
              <a:gd name="adj" fmla="val 5356"/>
            </a:avLst>
          </a:prstGeom>
          <a:solidFill>
            <a:srgbClr val="B2B2B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 sz="1800">
              <a:latin typeface="Akkurat" pitchFamily="2" charset="0"/>
              <a:cs typeface="+mn-cs"/>
            </a:endParaRPr>
          </a:p>
        </p:txBody>
      </p:sp>
      <p:sp>
        <p:nvSpPr>
          <p:cNvPr id="3127" name="Text Box 55"/>
          <p:cNvSpPr txBox="1">
            <a:spLocks noChangeArrowheads="1"/>
          </p:cNvSpPr>
          <p:nvPr userDrawn="1"/>
        </p:nvSpPr>
        <p:spPr bwMode="auto">
          <a:xfrm>
            <a:off x="8648376" y="904875"/>
            <a:ext cx="247183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de-DE" sz="900">
                <a:solidFill>
                  <a:schemeClr val="bg1"/>
                </a:solidFill>
                <a:latin typeface="Akkurat" pitchFamily="2" charset="0"/>
                <a:cs typeface="+mn-cs"/>
              </a:rPr>
              <a:t>1</a:t>
            </a:r>
          </a:p>
        </p:txBody>
      </p:sp>
      <p:sp>
        <p:nvSpPr>
          <p:cNvPr id="3128" name="Text Box 56"/>
          <p:cNvSpPr txBox="1">
            <a:spLocks noChangeArrowheads="1"/>
          </p:cNvSpPr>
          <p:nvPr userDrawn="1"/>
        </p:nvSpPr>
        <p:spPr bwMode="auto">
          <a:xfrm>
            <a:off x="8648376" y="1457325"/>
            <a:ext cx="247183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de-DE" sz="900">
                <a:solidFill>
                  <a:schemeClr val="bg1"/>
                </a:solidFill>
                <a:latin typeface="Akkurat" pitchFamily="2" charset="0"/>
                <a:cs typeface="+mn-cs"/>
              </a:rPr>
              <a:t>2</a:t>
            </a:r>
          </a:p>
        </p:txBody>
      </p:sp>
      <p:sp>
        <p:nvSpPr>
          <p:cNvPr id="3129" name="Text Box 57"/>
          <p:cNvSpPr txBox="1">
            <a:spLocks noChangeArrowheads="1"/>
          </p:cNvSpPr>
          <p:nvPr userDrawn="1"/>
        </p:nvSpPr>
        <p:spPr bwMode="auto">
          <a:xfrm>
            <a:off x="8648376" y="2014539"/>
            <a:ext cx="247183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de-DE" sz="900" dirty="0">
                <a:solidFill>
                  <a:schemeClr val="bg1"/>
                </a:solidFill>
                <a:latin typeface="Akkurat" pitchFamily="2" charset="0"/>
                <a:cs typeface="+mn-cs"/>
              </a:rPr>
              <a:t>3</a:t>
            </a:r>
          </a:p>
        </p:txBody>
      </p:sp>
      <p:pic>
        <p:nvPicPr>
          <p:cNvPr id="1035" name="Picture 59" descr="1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95289" y="330200"/>
            <a:ext cx="8291512" cy="583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24" name="Line 52"/>
          <p:cNvSpPr>
            <a:spLocks noChangeShapeType="1"/>
          </p:cNvSpPr>
          <p:nvPr/>
        </p:nvSpPr>
        <p:spPr bwMode="auto">
          <a:xfrm>
            <a:off x="530225" y="6056313"/>
            <a:ext cx="8104188" cy="0"/>
          </a:xfrm>
          <a:prstGeom prst="line">
            <a:avLst/>
          </a:prstGeom>
          <a:noFill/>
          <a:ln w="9525">
            <a:solidFill>
              <a:srgbClr val="83B73D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de-DE" sz="1800">
              <a:cs typeface="+mn-cs"/>
            </a:endParaRPr>
          </a:p>
        </p:txBody>
      </p:sp>
      <p:sp>
        <p:nvSpPr>
          <p:cNvPr id="10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22313" y="669181"/>
            <a:ext cx="7772400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97" y="1401763"/>
            <a:ext cx="7342187" cy="1341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126" name="Line 54"/>
          <p:cNvSpPr>
            <a:spLocks noChangeShapeType="1"/>
          </p:cNvSpPr>
          <p:nvPr/>
        </p:nvSpPr>
        <p:spPr bwMode="auto">
          <a:xfrm>
            <a:off x="571500" y="1182688"/>
            <a:ext cx="5621338" cy="0"/>
          </a:xfrm>
          <a:prstGeom prst="line">
            <a:avLst/>
          </a:prstGeom>
          <a:noFill/>
          <a:ln w="9525">
            <a:solidFill>
              <a:srgbClr val="83B73D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 sz="1800">
              <a:cs typeface="+mn-cs"/>
            </a:endParaRPr>
          </a:p>
        </p:txBody>
      </p:sp>
      <p:pic>
        <p:nvPicPr>
          <p:cNvPr id="22" name="Picture 5" descr="Link zur Startseite der Universität Dortmund">
            <a:hlinkClick r:id="rId10"/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75424" y="95536"/>
            <a:ext cx="1737727" cy="279400"/>
          </a:xfrm>
          <a:prstGeom prst="rect">
            <a:avLst/>
          </a:prstGeom>
          <a:noFill/>
        </p:spPr>
      </p:pic>
      <p:sp>
        <p:nvSpPr>
          <p:cNvPr id="23" name="Rectangle 3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028385" y="6238875"/>
            <a:ext cx="787647" cy="22860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EB612C78-50A2-4BAF-8DC9-12B9302DCE31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7" name="AutoShape 61"/>
          <p:cNvSpPr>
            <a:spLocks noChangeArrowheads="1"/>
          </p:cNvSpPr>
          <p:nvPr userDrawn="1"/>
        </p:nvSpPr>
        <p:spPr bwMode="auto">
          <a:xfrm>
            <a:off x="8636000" y="2263789"/>
            <a:ext cx="179388" cy="487363"/>
          </a:xfrm>
          <a:prstGeom prst="roundRect">
            <a:avLst>
              <a:gd name="adj" fmla="val 5356"/>
            </a:avLst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de-DE" sz="1400">
              <a:latin typeface="Akkurat" pitchFamily="2" charset="0"/>
            </a:endParaRPr>
          </a:p>
        </p:txBody>
      </p:sp>
      <p:sp>
        <p:nvSpPr>
          <p:cNvPr id="19" name="Text Box 57"/>
          <p:cNvSpPr txBox="1">
            <a:spLocks noChangeArrowheads="1"/>
          </p:cNvSpPr>
          <p:nvPr userDrawn="1"/>
        </p:nvSpPr>
        <p:spPr bwMode="auto">
          <a:xfrm>
            <a:off x="8645298" y="2564904"/>
            <a:ext cx="247183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de-DE" sz="900" dirty="0">
                <a:solidFill>
                  <a:schemeClr val="bg1"/>
                </a:solidFill>
                <a:latin typeface="Akkurat" pitchFamily="2" charset="0"/>
                <a:cs typeface="+mn-cs"/>
              </a:rPr>
              <a:t>4</a:t>
            </a:r>
          </a:p>
        </p:txBody>
      </p:sp>
      <p:sp>
        <p:nvSpPr>
          <p:cNvPr id="20" name="AutoShape 61"/>
          <p:cNvSpPr>
            <a:spLocks noChangeArrowheads="1"/>
          </p:cNvSpPr>
          <p:nvPr userDrawn="1"/>
        </p:nvSpPr>
        <p:spPr bwMode="auto">
          <a:xfrm>
            <a:off x="8636643" y="2808600"/>
            <a:ext cx="179388" cy="487363"/>
          </a:xfrm>
          <a:prstGeom prst="roundRect">
            <a:avLst>
              <a:gd name="adj" fmla="val 5356"/>
            </a:avLst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de-DE" sz="1400">
              <a:latin typeface="Akkurat" pitchFamily="2" charset="0"/>
            </a:endParaRPr>
          </a:p>
        </p:txBody>
      </p:sp>
      <p:sp>
        <p:nvSpPr>
          <p:cNvPr id="21" name="Text Box 57"/>
          <p:cNvSpPr txBox="1">
            <a:spLocks noChangeArrowheads="1"/>
          </p:cNvSpPr>
          <p:nvPr userDrawn="1"/>
        </p:nvSpPr>
        <p:spPr bwMode="auto">
          <a:xfrm>
            <a:off x="8645943" y="3109715"/>
            <a:ext cx="247183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de-DE" sz="900" dirty="0">
                <a:solidFill>
                  <a:schemeClr val="bg1"/>
                </a:solidFill>
                <a:latin typeface="Akkurat" pitchFamily="2" charset="0"/>
                <a:cs typeface="+mn-cs"/>
              </a:rPr>
              <a:t>5</a:t>
            </a:r>
          </a:p>
        </p:txBody>
      </p:sp>
      <p:sp>
        <p:nvSpPr>
          <p:cNvPr id="44" name="AutoShape 61"/>
          <p:cNvSpPr>
            <a:spLocks noChangeArrowheads="1"/>
          </p:cNvSpPr>
          <p:nvPr userDrawn="1"/>
        </p:nvSpPr>
        <p:spPr bwMode="auto">
          <a:xfrm>
            <a:off x="8636893" y="3348262"/>
            <a:ext cx="179388" cy="487363"/>
          </a:xfrm>
          <a:prstGeom prst="roundRect">
            <a:avLst>
              <a:gd name="adj" fmla="val 5356"/>
            </a:avLst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de-DE" sz="1400">
              <a:latin typeface="Akkurat" pitchFamily="2" charset="0"/>
            </a:endParaRPr>
          </a:p>
        </p:txBody>
      </p:sp>
      <p:sp>
        <p:nvSpPr>
          <p:cNvPr id="45" name="Text Box 57"/>
          <p:cNvSpPr txBox="1">
            <a:spLocks noChangeArrowheads="1"/>
          </p:cNvSpPr>
          <p:nvPr userDrawn="1"/>
        </p:nvSpPr>
        <p:spPr bwMode="auto">
          <a:xfrm>
            <a:off x="8646192" y="3649391"/>
            <a:ext cx="247183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de-DE" sz="900" dirty="0">
                <a:solidFill>
                  <a:schemeClr val="bg1"/>
                </a:solidFill>
                <a:latin typeface="Akkurat" pitchFamily="2" charset="0"/>
                <a:cs typeface="+mn-cs"/>
              </a:rPr>
              <a:t>6</a:t>
            </a:r>
          </a:p>
        </p:txBody>
      </p:sp>
      <p:pic>
        <p:nvPicPr>
          <p:cNvPr id="25" name="Grafik 24"/>
          <p:cNvPicPr/>
          <p:nvPr userDrawn="1"/>
        </p:nvPicPr>
        <p:blipFill>
          <a:blip r:embed="rId12"/>
          <a:stretch>
            <a:fillRect/>
          </a:stretch>
        </p:blipFill>
        <p:spPr>
          <a:xfrm>
            <a:off x="7884368" y="44624"/>
            <a:ext cx="682353" cy="39081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de-DE" sz="2300" b="1" kern="1200" dirty="0" smtClean="0">
          <a:solidFill>
            <a:schemeClr val="bg1">
              <a:lumMod val="50000"/>
            </a:schemeClr>
          </a:solidFill>
          <a:latin typeface="Calibri" pitchFamily="34" charset="0"/>
          <a:ea typeface="+mn-ea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264D9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264D9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264D9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264D9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264D9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264D9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264D9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264D92"/>
          </a:solidFill>
          <a:latin typeface="Arial" charset="0"/>
        </a:defRPr>
      </a:lvl9pPr>
    </p:titleStyle>
    <p:bodyStyle>
      <a:lvl1pPr marL="342900" indent="-342900" algn="l" defTabSz="9128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Font typeface="Wingdings" charset="2"/>
        <a:buChar char="§"/>
        <a:defRPr lang="de-DE" sz="2000" b="0" kern="1200" dirty="0" smtClean="0">
          <a:solidFill>
            <a:schemeClr val="accent4"/>
          </a:solidFill>
          <a:latin typeface="Calibri" pitchFamily="34" charset="0"/>
          <a:ea typeface="+mn-ea"/>
          <a:cs typeface="+mn-cs"/>
        </a:defRPr>
      </a:lvl1pPr>
      <a:lvl2pPr marL="190500" indent="-188913" algn="l" defTabSz="9128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charset="2"/>
        <a:buChar char="§"/>
        <a:defRPr sz="1400">
          <a:solidFill>
            <a:srgbClr val="000000"/>
          </a:solidFill>
          <a:latin typeface="+mn-lt"/>
        </a:defRPr>
      </a:lvl2pPr>
      <a:lvl3pPr marL="369888" indent="-177800" algn="l" defTabSz="9128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charset="2"/>
        <a:buChar char="§"/>
        <a:defRPr sz="1400">
          <a:solidFill>
            <a:srgbClr val="000000"/>
          </a:solidFill>
          <a:latin typeface="+mn-lt"/>
        </a:defRPr>
      </a:lvl3pPr>
      <a:lvl4pPr marL="571500" indent="-200025" algn="l" defTabSz="9128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charset="2"/>
        <a:buChar char="§"/>
        <a:defRPr sz="1400">
          <a:solidFill>
            <a:srgbClr val="000000"/>
          </a:solidFill>
          <a:latin typeface="+mn-lt"/>
        </a:defRPr>
      </a:lvl4pPr>
      <a:lvl5pPr marL="750888" indent="-177800" algn="l" defTabSz="9128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charset="2"/>
        <a:buChar char="§"/>
        <a:defRPr sz="1400">
          <a:solidFill>
            <a:srgbClr val="000000"/>
          </a:solidFill>
          <a:latin typeface="+mn-lt"/>
        </a:defRPr>
      </a:lvl5pPr>
      <a:lvl6pPr marL="1208088" indent="-177800" algn="l" defTabSz="912813" rtl="0" eaLnBrk="1" fontAlgn="base" hangingPunct="1">
        <a:spcBef>
          <a:spcPct val="20000"/>
        </a:spcBef>
        <a:spcAft>
          <a:spcPct val="0"/>
        </a:spcAft>
        <a:buClr>
          <a:srgbClr val="264D9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6pPr>
      <a:lvl7pPr marL="1665288" indent="-177800" algn="l" defTabSz="912813" rtl="0" eaLnBrk="1" fontAlgn="base" hangingPunct="1">
        <a:spcBef>
          <a:spcPct val="20000"/>
        </a:spcBef>
        <a:spcAft>
          <a:spcPct val="0"/>
        </a:spcAft>
        <a:buClr>
          <a:srgbClr val="264D9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7pPr>
      <a:lvl8pPr marL="2122488" indent="-177800" algn="l" defTabSz="912813" rtl="0" eaLnBrk="1" fontAlgn="base" hangingPunct="1">
        <a:spcBef>
          <a:spcPct val="20000"/>
        </a:spcBef>
        <a:spcAft>
          <a:spcPct val="0"/>
        </a:spcAft>
        <a:buClr>
          <a:srgbClr val="264D9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8pPr>
      <a:lvl9pPr marL="2579688" indent="-177800" algn="l" defTabSz="912813" rtl="0" eaLnBrk="1" fontAlgn="base" hangingPunct="1">
        <a:spcBef>
          <a:spcPct val="20000"/>
        </a:spcBef>
        <a:spcAft>
          <a:spcPct val="0"/>
        </a:spcAft>
        <a:buClr>
          <a:srgbClr val="264D9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-dortmund.d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-dortmund.d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5"/>
          <p:cNvSpPr>
            <a:spLocks noChangeArrowheads="1"/>
          </p:cNvSpPr>
          <p:nvPr/>
        </p:nvSpPr>
        <p:spPr bwMode="auto">
          <a:xfrm>
            <a:off x="365727" y="620704"/>
            <a:ext cx="8229600" cy="168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de-DE" sz="3600" dirty="0"/>
              <a:t>Fachlabor IT zur Fabrikautomation</a:t>
            </a:r>
            <a:endParaRPr lang="de-DE" sz="4000" b="1" dirty="0">
              <a:solidFill>
                <a:schemeClr val="accent4"/>
              </a:solidFill>
              <a:ea typeface="ＭＳ Ｐゴシック" pitchFamily="34" charset="-128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53027" y="3740709"/>
            <a:ext cx="8229600" cy="1269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de-DE" altLang="zh-CN" sz="1600" dirty="0">
              <a:solidFill>
                <a:schemeClr val="bg1"/>
              </a:solidFill>
              <a:latin typeface="+mj-lt"/>
              <a:ea typeface="宋体" pitchFamily="2" charset="-122"/>
            </a:endParaRPr>
          </a:p>
        </p:txBody>
      </p:sp>
      <p:pic>
        <p:nvPicPr>
          <p:cNvPr id="3077" name="Picture 5" descr="Link zur Startseite der Universität Dortmund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92" y="5373217"/>
            <a:ext cx="2428875" cy="390527"/>
          </a:xfrm>
          <a:prstGeom prst="rect">
            <a:avLst/>
          </a:prstGeom>
          <a:noFill/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37187" y="3742981"/>
            <a:ext cx="7974552" cy="1269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lnSpc>
                <a:spcPts val="2000"/>
              </a:lnSpc>
            </a:pPr>
            <a:endParaRPr lang="de-DE" altLang="zh-CN" sz="1600" dirty="0">
              <a:solidFill>
                <a:schemeClr val="bg1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457216" y="3933056"/>
            <a:ext cx="8229599" cy="816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2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Entwicklung und Implementierung einer Aufzugssteuerung mittels C++</a:t>
            </a:r>
            <a:br>
              <a:rPr lang="de-DE" sz="2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2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Gruppe 5</a:t>
            </a:r>
          </a:p>
        </p:txBody>
      </p:sp>
      <p:pic>
        <p:nvPicPr>
          <p:cNvPr id="8" name="Grafik 7"/>
          <p:cNvPicPr/>
          <p:nvPr/>
        </p:nvPicPr>
        <p:blipFill>
          <a:blip r:embed="rId5"/>
          <a:stretch>
            <a:fillRect/>
          </a:stretch>
        </p:blipFill>
        <p:spPr>
          <a:xfrm>
            <a:off x="7668344" y="5315846"/>
            <a:ext cx="808562" cy="543876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6"/>
          <a:srcRect l="42125" t="65400" r="39763" b="20600"/>
          <a:stretch/>
        </p:blipFill>
        <p:spPr>
          <a:xfrm>
            <a:off x="1980364" y="1772816"/>
            <a:ext cx="4802934" cy="208823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 bwMode="auto">
          <a:xfrm>
            <a:off x="552093" y="2276888"/>
            <a:ext cx="8002781" cy="862481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34000">
                <a:schemeClr val="tx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III. Warteschlangenlogik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sp>
        <p:nvSpPr>
          <p:cNvPr id="8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3677" y="1720893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554874" y="1790616"/>
            <a:ext cx="337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III</a:t>
            </a:r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415" y="1318872"/>
            <a:ext cx="5059201" cy="45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462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Warteschlangenlogik -&gt; </a:t>
            </a:r>
            <a:r>
              <a:rPr lang="de-DE" dirty="0" err="1"/>
              <a:t>control_input_lists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  <p:sp>
        <p:nvSpPr>
          <p:cNvPr id="5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3677" y="1720893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8554874" y="1790616"/>
            <a:ext cx="337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III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3"/>
          <a:srcRect t="44071" b="-1"/>
          <a:stretch/>
        </p:blipFill>
        <p:spPr>
          <a:xfrm>
            <a:off x="899592" y="3327400"/>
            <a:ext cx="6863940" cy="27212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/>
          <a:srcRect b="56020"/>
          <a:stretch/>
        </p:blipFill>
        <p:spPr>
          <a:xfrm>
            <a:off x="899592" y="1187581"/>
            <a:ext cx="6863940" cy="213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857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Notizen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8204" y="1401763"/>
            <a:ext cx="7342187" cy="3570208"/>
          </a:xfrm>
        </p:spPr>
        <p:txBody>
          <a:bodyPr/>
          <a:lstStyle/>
          <a:p>
            <a:r>
              <a:rPr lang="de-DE" dirty="0"/>
              <a:t>Warteschlangen: enthalten anzufahrende </a:t>
            </a:r>
            <a:r>
              <a:rPr lang="de-DE" dirty="0" err="1"/>
              <a:t>Fachrstuhlschachttaster</a:t>
            </a:r>
            <a:endParaRPr lang="de-DE" dirty="0"/>
          </a:p>
          <a:p>
            <a:endParaRPr lang="de-DE" dirty="0"/>
          </a:p>
          <a:p>
            <a:r>
              <a:rPr lang="de-DE" dirty="0"/>
              <a:t>Rufende Etage != </a:t>
            </a:r>
            <a:r>
              <a:rPr lang="de-DE" dirty="0" err="1"/>
              <a:t>TPMx</a:t>
            </a:r>
            <a:endParaRPr lang="de-DE" dirty="0"/>
          </a:p>
          <a:p>
            <a:r>
              <a:rPr lang="de-DE" dirty="0"/>
              <a:t>Rufende Etage = </a:t>
            </a:r>
            <a:r>
              <a:rPr lang="de-DE" dirty="0" err="1"/>
              <a:t>TPUx</a:t>
            </a:r>
            <a:r>
              <a:rPr lang="de-DE" dirty="0"/>
              <a:t> oder </a:t>
            </a:r>
            <a:r>
              <a:rPr lang="de-DE" dirty="0" err="1"/>
              <a:t>TPOx</a:t>
            </a:r>
            <a:endParaRPr lang="de-DE" dirty="0"/>
          </a:p>
          <a:p>
            <a:endParaRPr lang="de-DE" dirty="0"/>
          </a:p>
          <a:p>
            <a:r>
              <a:rPr lang="de-DE" dirty="0"/>
              <a:t>Weitere </a:t>
            </a:r>
            <a:r>
              <a:rPr lang="de-DE" dirty="0" err="1"/>
              <a:t>If</a:t>
            </a:r>
            <a:r>
              <a:rPr lang="de-DE" dirty="0"/>
              <a:t>-Bedingungen zwecks Bugvermeidung</a:t>
            </a:r>
          </a:p>
          <a:p>
            <a:endParaRPr lang="de-DE" dirty="0"/>
          </a:p>
          <a:p>
            <a:r>
              <a:rPr lang="de-DE" dirty="0"/>
              <a:t>Ergebnis: Änderung der Reihenfolgebestimmung der abzufahrenden Etagen vollständig über </a:t>
            </a:r>
            <a:r>
              <a:rPr lang="de-DE" dirty="0" err="1"/>
              <a:t>control_input_lists</a:t>
            </a:r>
            <a:r>
              <a:rPr lang="de-DE" dirty="0"/>
              <a:t> möglich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16603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8204" y="1401778"/>
            <a:ext cx="7342187" cy="4370427"/>
          </a:xfrm>
        </p:spPr>
        <p:txBody>
          <a:bodyPr/>
          <a:lstStyle/>
          <a:p>
            <a:r>
              <a:rPr lang="de-DE" dirty="0"/>
              <a:t>Doppeltes Anfahren der Etage</a:t>
            </a:r>
          </a:p>
          <a:p>
            <a:r>
              <a:rPr lang="de-DE" dirty="0"/>
              <a:t>Aufrufe werden nicht in die Warteschlangen aufgenommen</a:t>
            </a:r>
          </a:p>
          <a:p>
            <a:r>
              <a:rPr lang="de-DE" dirty="0"/>
              <a:t>Aufrufe werden in die falsche Warteschlange aufgenommen</a:t>
            </a:r>
          </a:p>
          <a:p>
            <a:r>
              <a:rPr lang="de-DE" dirty="0"/>
              <a:t>Kabine hält in voller Fahrt an</a:t>
            </a:r>
          </a:p>
          <a:p>
            <a:r>
              <a:rPr lang="de-DE" dirty="0"/>
              <a:t>Türe öffnen sich bei Vorbeifahrt der </a:t>
            </a:r>
            <a:r>
              <a:rPr lang="de-DE" dirty="0" err="1"/>
              <a:t>Kabne</a:t>
            </a:r>
            <a:endParaRPr lang="de-DE" dirty="0"/>
          </a:p>
          <a:p>
            <a:endParaRPr lang="de-DE" dirty="0"/>
          </a:p>
          <a:p>
            <a:r>
              <a:rPr lang="de-DE" dirty="0"/>
              <a:t>Lösung: </a:t>
            </a:r>
          </a:p>
          <a:p>
            <a:pPr lvl="1"/>
            <a:r>
              <a:rPr lang="de-DE" dirty="0"/>
              <a:t>getrennte Betrachtung der Fälle bei Hoch- und Runterfahrt</a:t>
            </a:r>
          </a:p>
          <a:p>
            <a:pPr lvl="1"/>
            <a:r>
              <a:rPr lang="de-DE" dirty="0"/>
              <a:t>Auffangen besonderer Extremsituationen durch </a:t>
            </a:r>
            <a:r>
              <a:rPr lang="de-DE" dirty="0" err="1"/>
              <a:t>If</a:t>
            </a:r>
            <a:r>
              <a:rPr lang="de-DE" dirty="0"/>
              <a:t>-Abfragen</a:t>
            </a:r>
          </a:p>
          <a:p>
            <a:pPr lvl="1"/>
            <a:endParaRPr lang="de-DE" dirty="0"/>
          </a:p>
          <a:p>
            <a:pPr marL="363538" lvl="1" indent="0">
              <a:buNone/>
            </a:pP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Die meisten Bugs konnten hier behoben werden</a:t>
            </a:r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  <p:sp>
        <p:nvSpPr>
          <p:cNvPr id="5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3677" y="1720893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8554874" y="1790616"/>
            <a:ext cx="337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III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052292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 bwMode="auto">
          <a:xfrm>
            <a:off x="565632" y="4005080"/>
            <a:ext cx="7987945" cy="862481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34000">
                <a:schemeClr val="tx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IV. Bewegungslogik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  <p:sp>
        <p:nvSpPr>
          <p:cNvPr id="12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3677" y="2259325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8553577" y="2346916"/>
            <a:ext cx="40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IV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415" y="1318872"/>
            <a:ext cx="5059201" cy="45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4921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auto">
          <a:xfrm>
            <a:off x="565632" y="2834264"/>
            <a:ext cx="7987945" cy="2033283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34000">
                <a:schemeClr val="tx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Main()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  <p:sp>
        <p:nvSpPr>
          <p:cNvPr id="6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3677" y="2259325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8553577" y="2346916"/>
            <a:ext cx="40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IV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/>
          <a:srcRect t="26215"/>
          <a:stretch/>
        </p:blipFill>
        <p:spPr>
          <a:xfrm>
            <a:off x="1232137" y="1628815"/>
            <a:ext cx="6679726" cy="424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422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Bewegungslogik -&gt; </a:t>
            </a:r>
            <a:r>
              <a:rPr lang="de-DE" dirty="0" err="1"/>
              <a:t>control_elevator_movement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16</a:t>
            </a:fld>
            <a:endParaRPr lang="de-DE" dirty="0"/>
          </a:p>
        </p:txBody>
      </p:sp>
      <p:sp>
        <p:nvSpPr>
          <p:cNvPr id="7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3677" y="2259325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8553577" y="2346916"/>
            <a:ext cx="40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IV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40" y="1338620"/>
            <a:ext cx="7578920" cy="453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112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Zielsensor anfahren -&gt; </a:t>
            </a:r>
            <a:r>
              <a:rPr lang="de-DE" dirty="0" err="1"/>
              <a:t>elevator_engine_controler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C1A08D-DCF5-4E05-8608-B0B9E112B436}" type="slidenum">
              <a:rPr lang="de-DE" smtClean="0"/>
              <a:pPr>
                <a:defRPr/>
              </a:pPr>
              <a:t>17</a:t>
            </a:fld>
            <a:endParaRPr lang="de-DE" dirty="0"/>
          </a:p>
        </p:txBody>
      </p:sp>
      <p:sp>
        <p:nvSpPr>
          <p:cNvPr id="6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3677" y="2259325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8553577" y="2346916"/>
            <a:ext cx="40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IV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292" y="1268762"/>
            <a:ext cx="5909060" cy="465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41275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8204" y="1401763"/>
            <a:ext cx="7342187" cy="3262432"/>
          </a:xfrm>
        </p:spPr>
        <p:txBody>
          <a:bodyPr/>
          <a:lstStyle/>
          <a:p>
            <a:r>
              <a:rPr lang="de-DE" dirty="0"/>
              <a:t>Umsetzung einer Anfahrautomatik</a:t>
            </a:r>
          </a:p>
          <a:p>
            <a:r>
              <a:rPr lang="de-DE" dirty="0"/>
              <a:t>Umsetzung einer Abbremsautomatik</a:t>
            </a:r>
          </a:p>
          <a:p>
            <a:endParaRPr lang="de-DE" dirty="0"/>
          </a:p>
          <a:p>
            <a:r>
              <a:rPr lang="de-DE" dirty="0"/>
              <a:t>Lösung durch Simulation einer Pulsweitenmodulation</a:t>
            </a:r>
          </a:p>
          <a:p>
            <a:pPr lvl="1"/>
            <a:r>
              <a:rPr lang="de-DE" dirty="0"/>
              <a:t>Pulsweite wird mittels Zähler ermittelt</a:t>
            </a:r>
          </a:p>
          <a:p>
            <a:pPr lvl="1"/>
            <a:r>
              <a:rPr lang="de-DE" dirty="0"/>
              <a:t>Je höher der Zähler, desto schneller	-&gt; Anfahren</a:t>
            </a:r>
          </a:p>
          <a:p>
            <a:pPr lvl="1"/>
            <a:r>
              <a:rPr lang="de-DE" dirty="0"/>
              <a:t>Je höher der Zähler, desto langsamer	-&gt; Abbremsen</a:t>
            </a:r>
          </a:p>
          <a:p>
            <a:pPr lvl="1"/>
            <a:r>
              <a:rPr lang="de-DE" dirty="0"/>
              <a:t>Aufruf der Funktion -&gt; Zähler + 1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607135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 bwMode="auto">
          <a:xfrm>
            <a:off x="555521" y="4509120"/>
            <a:ext cx="5400600" cy="576064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34000">
                <a:schemeClr val="tx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Fachlabor 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8204" y="1401763"/>
            <a:ext cx="7342187" cy="4832092"/>
          </a:xfrm>
        </p:spPr>
        <p:txBody>
          <a:bodyPr/>
          <a:lstStyle/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>
                <a:solidFill>
                  <a:schemeClr val="accent4">
                    <a:lumMod val="65000"/>
                    <a:lumOff val="35000"/>
                  </a:schemeClr>
                </a:solidFill>
              </a:rPr>
              <a:t>Vorgehensweise und Features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>
                <a:solidFill>
                  <a:schemeClr val="accent4">
                    <a:lumMod val="65000"/>
                    <a:lumOff val="35000"/>
                  </a:schemeClr>
                </a:solidFill>
              </a:rPr>
              <a:t>Klassenübersicht &amp; </a:t>
            </a:r>
            <a:r>
              <a:rPr lang="de-DE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main</a:t>
            </a:r>
            <a:r>
              <a:rPr lang="de-DE">
                <a:solidFill>
                  <a:schemeClr val="accent4">
                    <a:lumMod val="65000"/>
                    <a:lumOff val="35000"/>
                  </a:schemeClr>
                </a:solidFill>
              </a:rPr>
              <a:t>()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>
                <a:solidFill>
                  <a:schemeClr val="accent4">
                    <a:lumMod val="65000"/>
                    <a:lumOff val="35000"/>
                  </a:schemeClr>
                </a:solidFill>
              </a:rPr>
              <a:t>Warteschlangenlogik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>
                <a:solidFill>
                  <a:schemeClr val="accent4">
                    <a:lumMod val="65000"/>
                    <a:lumOff val="35000"/>
                  </a:schemeClr>
                </a:solidFill>
              </a:rPr>
              <a:t>Bewegungslogik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b="1">
                <a:solidFill>
                  <a:schemeClr val="accent4">
                    <a:lumMod val="65000"/>
                    <a:lumOff val="35000"/>
                  </a:schemeClr>
                </a:solidFill>
              </a:rPr>
              <a:t>Etagenlogik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>
                <a:solidFill>
                  <a:schemeClr val="accent4">
                    <a:lumMod val="65000"/>
                    <a:lumOff val="35000"/>
                  </a:schemeClr>
                </a:solidFill>
              </a:rPr>
              <a:t>Fazit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  <p:sp>
        <p:nvSpPr>
          <p:cNvPr id="15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53171" y="2804717"/>
            <a:ext cx="167301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8580569" y="2894374"/>
            <a:ext cx="40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</a:rPr>
              <a:t>V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363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 bwMode="auto">
          <a:xfrm>
            <a:off x="552093" y="1484784"/>
            <a:ext cx="5400600" cy="576064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34000">
                <a:schemeClr val="tx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Fachlabor 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8204" y="1401763"/>
            <a:ext cx="7342187" cy="4832092"/>
          </a:xfrm>
        </p:spPr>
        <p:txBody>
          <a:bodyPr/>
          <a:lstStyle/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b="1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Vorgehensweise &amp; Features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Klassenübersicht &amp; </a:t>
            </a:r>
            <a:r>
              <a:rPr lang="de-DE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main</a:t>
            </a: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()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Warteschlangenlogik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Bewegungslogik</a:t>
            </a:r>
            <a:endParaRPr lang="de-DE" b="0" dirty="0">
              <a:solidFill>
                <a:schemeClr val="accent4">
                  <a:lumMod val="65000"/>
                  <a:lumOff val="35000"/>
                </a:schemeClr>
              </a:solidFill>
            </a:endParaRP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b="0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Türlogik</a:t>
            </a:r>
            <a:endParaRPr lang="de-DE" b="0" dirty="0">
              <a:solidFill>
                <a:schemeClr val="accent4">
                  <a:lumMod val="65000"/>
                  <a:lumOff val="35000"/>
                </a:schemeClr>
              </a:solidFill>
            </a:endParaRP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b="0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Fazit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9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7855" y="606725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8607593" y="703746"/>
            <a:ext cx="237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100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 bwMode="auto">
          <a:xfrm>
            <a:off x="565632" y="4896301"/>
            <a:ext cx="8085762" cy="862481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34000">
                <a:schemeClr val="tx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main</a:t>
            </a:r>
            <a:r>
              <a:rPr lang="de-DE"/>
              <a:t>()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  <p:sp>
        <p:nvSpPr>
          <p:cNvPr id="8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4974" y="2806784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580569" y="2894374"/>
            <a:ext cx="40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</a:rPr>
              <a:t>V</a:t>
            </a:r>
            <a:endParaRPr lang="de-DE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415" y="1318872"/>
            <a:ext cx="5059201" cy="45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390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Etagenlogik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  <p:sp>
        <p:nvSpPr>
          <p:cNvPr id="8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4974" y="2806784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580569" y="2894374"/>
            <a:ext cx="40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</a:rPr>
              <a:t>V</a:t>
            </a:r>
            <a:endParaRPr lang="de-DE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738204" y="1401763"/>
            <a:ext cx="7342187" cy="2462213"/>
          </a:xfrm>
        </p:spPr>
        <p:txBody>
          <a:bodyPr/>
          <a:lstStyle/>
          <a:p>
            <a:pPr marL="0" indent="0">
              <a:buNone/>
            </a:pPr>
            <a:r>
              <a:rPr lang="de-DE"/>
              <a:t>Probleme</a:t>
            </a:r>
          </a:p>
          <a:p>
            <a:r>
              <a:rPr lang="de-DE"/>
              <a:t>Keine elegante Umsetzung durch verschachtelte while-Schleifen</a:t>
            </a:r>
          </a:p>
          <a:p>
            <a:pPr marL="342900" lvl="1" indent="-342900">
              <a:buSzPct val="120000"/>
            </a:pPr>
            <a:r>
              <a:rPr lang="de-DE"/>
              <a:t>Wenn auf einer Etage angekommen: Tür soll öffnen -&gt; while-Schleife wartet </a:t>
            </a:r>
          </a:p>
          <a:p>
            <a:endParaRPr lang="de-DE"/>
          </a:p>
          <a:p>
            <a:pPr marL="363538" lvl="1" indent="0">
              <a:buNone/>
            </a:pPr>
            <a:r>
              <a:rPr lang="de-DE"/>
              <a:t>	</a:t>
            </a:r>
          </a:p>
          <a:p>
            <a:pPr marL="0" indent="0">
              <a:buNone/>
            </a:pPr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806784"/>
            <a:ext cx="6243247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Gerade Verbindung 4"/>
          <p:cNvCxnSpPr/>
          <p:nvPr/>
        </p:nvCxnSpPr>
        <p:spPr bwMode="auto">
          <a:xfrm>
            <a:off x="1259632" y="3501008"/>
            <a:ext cx="6264696" cy="1368152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 bwMode="auto">
          <a:xfrm flipV="1">
            <a:off x="1259632" y="3501008"/>
            <a:ext cx="6171239" cy="1152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1403648" y="5013176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rgbClr val="FF0000"/>
                </a:solidFill>
              </a:rPr>
              <a:t>So keine parallele Erkennung von z.B. weiteren Ruftastereingaben möglich, das Programm ist lokal „pausiert“</a:t>
            </a:r>
          </a:p>
        </p:txBody>
      </p:sp>
    </p:spTree>
    <p:extLst>
      <p:ext uri="{BB962C8B-B14F-4D97-AF65-F5344CB8AC3E}">
        <p14:creationId xmlns:p14="http://schemas.microsoft.com/office/powerpoint/2010/main" val="405816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Etagenlogik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  <p:sp>
        <p:nvSpPr>
          <p:cNvPr id="8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4974" y="2806784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580569" y="2894374"/>
            <a:ext cx="40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</a:rPr>
              <a:t>V</a:t>
            </a:r>
            <a:endParaRPr lang="de-DE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738204" y="1401763"/>
            <a:ext cx="7342187" cy="2462213"/>
          </a:xfrm>
        </p:spPr>
        <p:txBody>
          <a:bodyPr/>
          <a:lstStyle/>
          <a:p>
            <a:pPr marL="0" indent="0">
              <a:buNone/>
            </a:pPr>
            <a:r>
              <a:rPr lang="de-DE"/>
              <a:t>Lösung</a:t>
            </a:r>
          </a:p>
          <a:p>
            <a:r>
              <a:rPr lang="de-DE"/>
              <a:t>Ständiges „Hineinspringen“ aus der main()</a:t>
            </a:r>
          </a:p>
          <a:p>
            <a:r>
              <a:rPr lang="de-DE"/>
              <a:t>Ausführungslogik über Klassenvariable FloorStatus</a:t>
            </a:r>
          </a:p>
          <a:p>
            <a:pPr lvl="1"/>
            <a:r>
              <a:rPr lang="de-DE"/>
              <a:t>Nur aktueller Schritt wird durchgeführt und zurückspringen in die main</a:t>
            </a:r>
          </a:p>
          <a:p>
            <a:endParaRPr lang="de-DE"/>
          </a:p>
          <a:p>
            <a:pPr marL="0" indent="0"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3928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Etagenlogik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  <p:sp>
        <p:nvSpPr>
          <p:cNvPr id="8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4974" y="2806784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580569" y="2894374"/>
            <a:ext cx="40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</a:rPr>
              <a:t>V</a:t>
            </a:r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3" y="1412775"/>
            <a:ext cx="7534275" cy="4536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54009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 bwMode="auto">
          <a:xfrm>
            <a:off x="555521" y="5291048"/>
            <a:ext cx="5400600" cy="576064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34000">
                <a:schemeClr val="tx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Fachlabor 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8204" y="1401763"/>
            <a:ext cx="7342187" cy="4832092"/>
          </a:xfrm>
        </p:spPr>
        <p:txBody>
          <a:bodyPr/>
          <a:lstStyle/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Vorgehensweise &amp; Features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Klassenübersicht &amp; </a:t>
            </a:r>
            <a:r>
              <a:rPr lang="de-DE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main</a:t>
            </a: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()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Warteschlangenlogik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Bewegungslogik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Türlogik</a:t>
            </a:r>
            <a:endParaRPr lang="de-DE" dirty="0">
              <a:solidFill>
                <a:schemeClr val="accent4">
                  <a:lumMod val="65000"/>
                  <a:lumOff val="35000"/>
                </a:schemeClr>
              </a:solidFill>
            </a:endParaRP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b="1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Fazit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24</a:t>
            </a:fld>
            <a:endParaRPr lang="de-DE" dirty="0"/>
          </a:p>
        </p:txBody>
      </p:sp>
      <p:sp>
        <p:nvSpPr>
          <p:cNvPr id="15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45011" y="3349837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8559942" y="3437428"/>
            <a:ext cx="40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VI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07423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Erfüllte Ziele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25</a:t>
            </a:fld>
            <a:endParaRPr lang="de-DE" dirty="0"/>
          </a:p>
        </p:txBody>
      </p:sp>
      <p:sp>
        <p:nvSpPr>
          <p:cNvPr id="7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45011" y="3349837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8559942" y="3437428"/>
            <a:ext cx="40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VI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8204" y="1401778"/>
            <a:ext cx="7342187" cy="3631763"/>
          </a:xfrm>
        </p:spPr>
        <p:txBody>
          <a:bodyPr/>
          <a:lstStyle/>
          <a:p>
            <a:r>
              <a:rPr lang="de-DE" dirty="0"/>
              <a:t>Anfahren der Etagen</a:t>
            </a:r>
          </a:p>
          <a:p>
            <a:r>
              <a:rPr lang="de-DE" dirty="0"/>
              <a:t>Abfahren einer intelligenten Warteschlange</a:t>
            </a:r>
          </a:p>
          <a:p>
            <a:pPr lvl="1"/>
            <a:r>
              <a:rPr lang="de-DE" dirty="0"/>
              <a:t>Abarbeiten nach aktueller Fahrtrichtung</a:t>
            </a:r>
          </a:p>
          <a:p>
            <a:r>
              <a:rPr lang="de-DE" dirty="0"/>
              <a:t>Sanfte Beschleunigung und Verzögerung der Kabine</a:t>
            </a:r>
          </a:p>
          <a:p>
            <a:r>
              <a:rPr lang="de-DE" dirty="0"/>
              <a:t>Türsicherheit </a:t>
            </a:r>
          </a:p>
          <a:p>
            <a:r>
              <a:rPr lang="de-DE" dirty="0"/>
              <a:t>Visuelle Unterstützung durch Fahrtrichtungsanzeiger</a:t>
            </a:r>
          </a:p>
          <a:p>
            <a:endParaRPr lang="de-DE" dirty="0"/>
          </a:p>
          <a:p>
            <a:r>
              <a:rPr lang="de-DE" dirty="0"/>
              <a:t>Logische Umsetzung der </a:t>
            </a:r>
            <a:r>
              <a:rPr lang="de-DE" dirty="0" err="1"/>
              <a:t>Fahrtichtungsanzeiger</a:t>
            </a:r>
            <a:endParaRPr lang="de-DE" dirty="0"/>
          </a:p>
          <a:p>
            <a:r>
              <a:rPr lang="de-DE" dirty="0"/>
              <a:t>Effizienz des Codes</a:t>
            </a:r>
          </a:p>
          <a:p>
            <a:r>
              <a:rPr lang="de-DE" dirty="0"/>
              <a:t>Lesbarer durch weitere Clean Code Umsetzungen</a:t>
            </a:r>
          </a:p>
        </p:txBody>
      </p:sp>
    </p:spTree>
    <p:extLst>
      <p:ext uri="{BB962C8B-B14F-4D97-AF65-F5344CB8AC3E}">
        <p14:creationId xmlns:p14="http://schemas.microsoft.com/office/powerpoint/2010/main" val="76012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8204" y="1401778"/>
            <a:ext cx="7342187" cy="307777"/>
          </a:xfrm>
        </p:spPr>
        <p:txBody>
          <a:bodyPr/>
          <a:lstStyle/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26</a:t>
            </a:fld>
            <a:endParaRPr lang="de-DE" dirty="0"/>
          </a:p>
        </p:txBody>
      </p:sp>
      <p:sp>
        <p:nvSpPr>
          <p:cNvPr id="5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45011" y="3349837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8559942" y="3437428"/>
            <a:ext cx="40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VI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60554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5"/>
          <p:cNvSpPr>
            <a:spLocks noChangeArrowheads="1"/>
          </p:cNvSpPr>
          <p:nvPr/>
        </p:nvSpPr>
        <p:spPr bwMode="auto">
          <a:xfrm>
            <a:off x="365727" y="753011"/>
            <a:ext cx="8229600" cy="2758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de-DE" sz="4400" b="1" dirty="0">
                <a:solidFill>
                  <a:schemeClr val="tx1">
                    <a:lumMod val="75000"/>
                  </a:schemeClr>
                </a:solidFill>
              </a:rPr>
              <a:t>Fragen?</a:t>
            </a:r>
          </a:p>
          <a:p>
            <a:pPr algn="ctr"/>
            <a:endParaRPr lang="de-DE" sz="1600" b="1" dirty="0">
              <a:solidFill>
                <a:schemeClr val="accent4"/>
              </a:solidFill>
              <a:ea typeface="ＭＳ Ｐゴシック" pitchFamily="34" charset="-128"/>
            </a:endParaRPr>
          </a:p>
          <a:p>
            <a:pPr algn="ctr"/>
            <a:endParaRPr lang="de-DE" sz="1600" b="1" dirty="0">
              <a:solidFill>
                <a:schemeClr val="accent4"/>
              </a:solidFill>
              <a:ea typeface="ＭＳ Ｐゴシック" pitchFamily="34" charset="-128"/>
            </a:endParaRPr>
          </a:p>
          <a:p>
            <a:pPr algn="ctr"/>
            <a:endParaRPr lang="de-DE" sz="1600" b="1" dirty="0">
              <a:solidFill>
                <a:schemeClr val="accent4"/>
              </a:solidFill>
              <a:ea typeface="ＭＳ Ｐゴシック" pitchFamily="34" charset="-128"/>
            </a:endParaRPr>
          </a:p>
          <a:p>
            <a:pPr algn="ctr"/>
            <a:r>
              <a:rPr lang="de-DE" sz="2800" b="1" dirty="0">
                <a:solidFill>
                  <a:srgbClr val="5F5F5F"/>
                </a:solidFill>
                <a:ea typeface="ＭＳ Ｐゴシック" pitchFamily="34" charset="-128"/>
              </a:rPr>
              <a:t>Theorie       Programmierung       Konzept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53027" y="3740709"/>
            <a:ext cx="8229600" cy="1269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de-DE" altLang="zh-CN" sz="1600" dirty="0">
              <a:solidFill>
                <a:schemeClr val="bg1"/>
              </a:solidFill>
              <a:latin typeface="+mj-lt"/>
              <a:ea typeface="宋体" pitchFamily="2" charset="-122"/>
            </a:endParaRPr>
          </a:p>
        </p:txBody>
      </p:sp>
      <p:pic>
        <p:nvPicPr>
          <p:cNvPr id="3077" name="Picture 5" descr="Link zur Startseite der Universität Dortmund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92" y="5373217"/>
            <a:ext cx="2428875" cy="390527"/>
          </a:xfrm>
          <a:prstGeom prst="rect">
            <a:avLst/>
          </a:prstGeom>
          <a:noFill/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37187" y="3742981"/>
            <a:ext cx="7974552" cy="1269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lnSpc>
                <a:spcPts val="2000"/>
              </a:lnSpc>
            </a:pPr>
            <a:endParaRPr lang="de-DE" altLang="zh-CN" sz="1600" dirty="0">
              <a:solidFill>
                <a:schemeClr val="bg1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457216" y="4142546"/>
            <a:ext cx="8229599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2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Entwicklung und Implementierung einer Aufzugsteuerung mittels C++</a:t>
            </a:r>
          </a:p>
        </p:txBody>
      </p:sp>
      <p:pic>
        <p:nvPicPr>
          <p:cNvPr id="9" name="Grafik 8"/>
          <p:cNvPicPr/>
          <p:nvPr/>
        </p:nvPicPr>
        <p:blipFill>
          <a:blip r:embed="rId5"/>
          <a:stretch>
            <a:fillRect/>
          </a:stretch>
        </p:blipFill>
        <p:spPr>
          <a:xfrm>
            <a:off x="7668344" y="5315846"/>
            <a:ext cx="808562" cy="54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8028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Vorgehensweise  bei der Entwicklung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18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7855" y="606725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8607593" y="703746"/>
            <a:ext cx="237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8204" y="1401778"/>
            <a:ext cx="7342187" cy="3139321"/>
          </a:xfrm>
        </p:spPr>
        <p:txBody>
          <a:bodyPr/>
          <a:lstStyle/>
          <a:p>
            <a:r>
              <a:rPr lang="de-DE" dirty="0"/>
              <a:t>Konzeptentwicklung in UML</a:t>
            </a:r>
          </a:p>
          <a:p>
            <a:pPr lvl="1"/>
            <a:r>
              <a:rPr lang="de-DE" dirty="0"/>
              <a:t>Arbeitsaufteilung nach Klassen und Festlegen der Schnittstellen</a:t>
            </a:r>
          </a:p>
          <a:p>
            <a:pPr lvl="1"/>
            <a:r>
              <a:rPr lang="de-DE" dirty="0"/>
              <a:t>Einheitliche Definition wichtiger Methoden- und Variablennamen</a:t>
            </a:r>
          </a:p>
          <a:p>
            <a:r>
              <a:rPr lang="de-DE" dirty="0"/>
              <a:t>Einsatz der Programmiersprache C++ in der</a:t>
            </a:r>
            <a:br>
              <a:rPr lang="de-DE" dirty="0"/>
            </a:br>
            <a:r>
              <a:rPr lang="de-DE" dirty="0"/>
              <a:t>Entwicklungsumgebung Code::Blocks</a:t>
            </a:r>
          </a:p>
          <a:p>
            <a:r>
              <a:rPr lang="de-DE" dirty="0"/>
              <a:t>Gemeinsame Verwendung des Version </a:t>
            </a:r>
            <a:r>
              <a:rPr lang="de-DE" dirty="0" err="1"/>
              <a:t>Control</a:t>
            </a:r>
            <a:r>
              <a:rPr lang="de-DE" dirty="0"/>
              <a:t> Systems </a:t>
            </a:r>
            <a:r>
              <a:rPr lang="de-DE" dirty="0" err="1"/>
              <a:t>Git</a:t>
            </a:r>
            <a:endParaRPr lang="de-DE" dirty="0"/>
          </a:p>
          <a:p>
            <a:r>
              <a:rPr lang="de-DE" dirty="0"/>
              <a:t>Automatische Dokumentation der Software mit </a:t>
            </a:r>
            <a:r>
              <a:rPr lang="de-DE" dirty="0" err="1"/>
              <a:t>Doxygen</a:t>
            </a:r>
            <a:endParaRPr lang="de-DE" dirty="0"/>
          </a:p>
          <a:p>
            <a:r>
              <a:rPr lang="de-DE" dirty="0"/>
              <a:t>Ziele: Einfacher, verständlicher Code</a:t>
            </a:r>
          </a:p>
        </p:txBody>
      </p:sp>
      <p:pic>
        <p:nvPicPr>
          <p:cNvPr id="8" name="Grafik 7" descr="StarUM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13" y="4848550"/>
            <a:ext cx="800877" cy="762434"/>
          </a:xfrm>
          <a:prstGeom prst="rect">
            <a:avLst/>
          </a:prstGeom>
        </p:spPr>
      </p:pic>
      <p:pic>
        <p:nvPicPr>
          <p:cNvPr id="9" name="Grafik 8" descr="git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954" y="4963365"/>
            <a:ext cx="1584176" cy="662474"/>
          </a:xfrm>
          <a:prstGeom prst="rect">
            <a:avLst/>
          </a:prstGeom>
        </p:spPr>
      </p:pic>
      <p:pic>
        <p:nvPicPr>
          <p:cNvPr id="10" name="Grafik 9" descr="doxygen_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3307" y="4963365"/>
            <a:ext cx="3314286" cy="647619"/>
          </a:xfrm>
          <a:prstGeom prst="rect">
            <a:avLst/>
          </a:prstGeom>
        </p:spPr>
      </p:pic>
      <p:pic>
        <p:nvPicPr>
          <p:cNvPr id="11" name="Grafik 10" descr="Codeblocks_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3728" y="4848550"/>
            <a:ext cx="812698" cy="81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714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Features der Software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738197" y="1401763"/>
            <a:ext cx="7342187" cy="2893100"/>
          </a:xfrm>
        </p:spPr>
        <p:txBody>
          <a:bodyPr/>
          <a:lstStyle/>
          <a:p>
            <a:pPr lvl="0"/>
            <a:r>
              <a:rPr lang="de-DE" dirty="0">
                <a:cs typeface="Calibri" pitchFamily="34" charset="0"/>
              </a:rPr>
              <a:t>Intelligent: Abarbeitung der Aufrufe nach Fahrtrichtung</a:t>
            </a:r>
          </a:p>
          <a:p>
            <a:pPr lvl="0"/>
            <a:r>
              <a:rPr lang="de-DE" dirty="0">
                <a:cs typeface="Calibri" pitchFamily="34" charset="0"/>
              </a:rPr>
              <a:t>Komfortabel: sanftes Anfahren und Abbremsen</a:t>
            </a:r>
          </a:p>
          <a:p>
            <a:pPr lvl="0"/>
            <a:r>
              <a:rPr lang="de-DE" dirty="0">
                <a:cs typeface="Calibri" pitchFamily="34" charset="0"/>
              </a:rPr>
              <a:t>Anpassbar: Einfache Erweiterung mit weiteren Etagen</a:t>
            </a:r>
          </a:p>
          <a:p>
            <a:pPr lvl="0"/>
            <a:r>
              <a:rPr lang="de-DE" dirty="0">
                <a:cs typeface="Calibri" pitchFamily="34" charset="0"/>
              </a:rPr>
              <a:t>Sicher: Überwachung der Türen </a:t>
            </a:r>
          </a:p>
          <a:p>
            <a:pPr lvl="0"/>
            <a:r>
              <a:rPr lang="de-DE" dirty="0">
                <a:cs typeface="Calibri" pitchFamily="34" charset="0"/>
              </a:rPr>
              <a:t>Ausfallgesichert: Starten aus jeder Position möglich</a:t>
            </a:r>
          </a:p>
          <a:p>
            <a:pPr lvl="0"/>
            <a:r>
              <a:rPr lang="de-DE" dirty="0">
                <a:cs typeface="Calibri" pitchFamily="34" charset="0"/>
              </a:rPr>
              <a:t>Fehlerfrei: keine Fehlfunktionen</a:t>
            </a:r>
          </a:p>
          <a:p>
            <a:pPr lvl="0"/>
            <a:r>
              <a:rPr lang="de-DE" dirty="0">
                <a:cs typeface="Calibri" pitchFamily="34" charset="0"/>
              </a:rPr>
              <a:t>Clean: Verwendung sprechender Methoden- und Variablennamen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3387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 bwMode="auto">
          <a:xfrm>
            <a:off x="552093" y="2249735"/>
            <a:ext cx="5400600" cy="576064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34000">
                <a:schemeClr val="tx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Fachlabor 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8204" y="1401763"/>
            <a:ext cx="7342187" cy="4462760"/>
          </a:xfrm>
        </p:spPr>
        <p:txBody>
          <a:bodyPr/>
          <a:lstStyle/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Vorgehensweise &amp; Features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b="1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Klassenübersicht &amp; </a:t>
            </a:r>
            <a:r>
              <a:rPr lang="de-DE" b="1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main</a:t>
            </a:r>
            <a:r>
              <a:rPr lang="de-DE" b="1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()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Warteschlangenlogik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Bewegungslogik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Türlogik</a:t>
            </a:r>
            <a:endParaRPr lang="de-DE" dirty="0">
              <a:solidFill>
                <a:schemeClr val="accent4">
                  <a:lumMod val="65000"/>
                  <a:lumOff val="35000"/>
                </a:schemeClr>
              </a:solidFill>
            </a:endParaRP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Fazit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7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7855" y="1163809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8582542" y="1253605"/>
            <a:ext cx="309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5949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II. Klassenübersicht &amp; </a:t>
            </a:r>
            <a:r>
              <a:rPr lang="de-DE" dirty="0" err="1"/>
              <a:t>main</a:t>
            </a:r>
            <a:r>
              <a:rPr lang="de-DE" dirty="0"/>
              <a:t>()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sp>
        <p:nvSpPr>
          <p:cNvPr id="6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7855" y="1163809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8582542" y="1253605"/>
            <a:ext cx="309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II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415" y="1318872"/>
            <a:ext cx="5059201" cy="45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100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Klassenübersicht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sp>
        <p:nvSpPr>
          <p:cNvPr id="5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7855" y="1163809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8582542" y="1253605"/>
            <a:ext cx="309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II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077" y="1409700"/>
            <a:ext cx="7232797" cy="461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36794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Notizen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8204" y="1401778"/>
            <a:ext cx="7342187" cy="4247317"/>
          </a:xfrm>
        </p:spPr>
        <p:txBody>
          <a:bodyPr/>
          <a:lstStyle/>
          <a:p>
            <a:r>
              <a:rPr lang="de-DE" dirty="0"/>
              <a:t>Main() ruft Funktionen der Klasse </a:t>
            </a:r>
            <a:r>
              <a:rPr lang="de-DE" dirty="0" err="1"/>
              <a:t>ElevatorController</a:t>
            </a:r>
            <a:r>
              <a:rPr lang="de-DE" dirty="0"/>
              <a:t> auf</a:t>
            </a:r>
          </a:p>
          <a:p>
            <a:r>
              <a:rPr lang="de-DE" dirty="0"/>
              <a:t>Warteschlangenlogik und Bewegungslogik in Klasse </a:t>
            </a:r>
            <a:r>
              <a:rPr lang="de-DE" dirty="0" err="1"/>
              <a:t>ElevatorController</a:t>
            </a:r>
            <a:r>
              <a:rPr lang="de-DE" dirty="0"/>
              <a:t> enthalten</a:t>
            </a:r>
          </a:p>
          <a:p>
            <a:r>
              <a:rPr lang="de-DE" dirty="0"/>
              <a:t>Etagenlogik wird durch die Klasse Elevator initialisiert</a:t>
            </a:r>
          </a:p>
          <a:p>
            <a:r>
              <a:rPr lang="de-DE" dirty="0"/>
              <a:t>Anfahrsteuerung in Klasse </a:t>
            </a:r>
            <a:r>
              <a:rPr lang="de-DE" dirty="0" err="1"/>
              <a:t>Cabin</a:t>
            </a:r>
            <a:r>
              <a:rPr lang="de-DE" dirty="0"/>
              <a:t> enthalten</a:t>
            </a:r>
          </a:p>
          <a:p>
            <a:r>
              <a:rPr lang="de-DE" dirty="0"/>
              <a:t>Positionsüberwachung in Klasse </a:t>
            </a:r>
            <a:r>
              <a:rPr lang="de-DE" dirty="0" err="1"/>
              <a:t>Cabin</a:t>
            </a:r>
            <a:r>
              <a:rPr lang="de-DE" dirty="0"/>
              <a:t> enthalten</a:t>
            </a:r>
          </a:p>
          <a:p>
            <a:endParaRPr lang="de-DE" dirty="0"/>
          </a:p>
          <a:p>
            <a:r>
              <a:rPr lang="de-DE" dirty="0" err="1"/>
              <a:t>Cabin</a:t>
            </a:r>
            <a:r>
              <a:rPr lang="de-DE" dirty="0"/>
              <a:t> nutzt </a:t>
            </a:r>
            <a:r>
              <a:rPr lang="de-DE" dirty="0" err="1"/>
              <a:t>Fahrmodi</a:t>
            </a:r>
            <a:r>
              <a:rPr lang="de-DE" dirty="0"/>
              <a:t> von </a:t>
            </a:r>
            <a:r>
              <a:rPr lang="de-DE" dirty="0" err="1"/>
              <a:t>CabinEngine</a:t>
            </a:r>
            <a:endParaRPr lang="de-DE" dirty="0"/>
          </a:p>
          <a:p>
            <a:r>
              <a:rPr lang="de-DE" dirty="0"/>
              <a:t>Elevator setzt die Zielpositionen</a:t>
            </a:r>
          </a:p>
          <a:p>
            <a:r>
              <a:rPr lang="de-DE" dirty="0" err="1"/>
              <a:t>Elevator_client</a:t>
            </a:r>
            <a:r>
              <a:rPr lang="de-DE" dirty="0"/>
              <a:t> enthält Funktionen zum Zugriff auf Sensoren und Aktoren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689118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Herausforderungen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8204" y="1401763"/>
            <a:ext cx="7342187" cy="677108"/>
          </a:xfrm>
        </p:spPr>
        <p:txBody>
          <a:bodyPr/>
          <a:lstStyle/>
          <a:p>
            <a:r>
              <a:rPr lang="de-DE" dirty="0"/>
              <a:t>Vererbung oder Referenz?</a:t>
            </a:r>
          </a:p>
          <a:p>
            <a:r>
              <a:rPr lang="de-DE" dirty="0"/>
              <a:t>Abfrage der Sensoren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372284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r paralysierte Konsument">
  <a:themeElements>
    <a:clrScheme name="Benutzerdefiniert 1">
      <a:dk1>
        <a:srgbClr val="84B818"/>
      </a:dk1>
      <a:lt1>
        <a:srgbClr val="FFFFFF"/>
      </a:lt1>
      <a:dk2>
        <a:srgbClr val="FA5B00"/>
      </a:dk2>
      <a:lt2>
        <a:srgbClr val="CED2D5"/>
      </a:lt2>
      <a:accent1>
        <a:srgbClr val="FFB469"/>
      </a:accent1>
      <a:accent2>
        <a:srgbClr val="FF9933"/>
      </a:accent2>
      <a:accent3>
        <a:srgbClr val="FFFFFF"/>
      </a:accent3>
      <a:accent4>
        <a:srgbClr val="000000"/>
      </a:accent4>
      <a:accent5>
        <a:srgbClr val="FFD6B9"/>
      </a:accent5>
      <a:accent6>
        <a:srgbClr val="E78A2D"/>
      </a:accent6>
      <a:hlink>
        <a:srgbClr val="FF7E37"/>
      </a:hlink>
      <a:folHlink>
        <a:srgbClr val="FA5B00"/>
      </a:folHlink>
    </a:clrScheme>
    <a:fontScheme name="2hm Business Services Gmb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4D9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4D9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hm Business Services GmbH 1">
        <a:dk1>
          <a:srgbClr val="000000"/>
        </a:dk1>
        <a:lt1>
          <a:srgbClr val="FFFFFF"/>
        </a:lt1>
        <a:dk2>
          <a:srgbClr val="FA5B00"/>
        </a:dk2>
        <a:lt2>
          <a:srgbClr val="CED2D5"/>
        </a:lt2>
        <a:accent1>
          <a:srgbClr val="FFB469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D6B9"/>
        </a:accent5>
        <a:accent6>
          <a:srgbClr val="E78A2D"/>
        </a:accent6>
        <a:hlink>
          <a:srgbClr val="FF7E37"/>
        </a:hlink>
        <a:folHlink>
          <a:srgbClr val="FA5B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hm Business Services GmbH 2">
        <a:dk1>
          <a:srgbClr val="000000"/>
        </a:dk1>
        <a:lt1>
          <a:srgbClr val="FFFFFF"/>
        </a:lt1>
        <a:dk2>
          <a:srgbClr val="FA5B00"/>
        </a:dk2>
        <a:lt2>
          <a:srgbClr val="CED2D5"/>
        </a:lt2>
        <a:accent1>
          <a:srgbClr val="C6C6C6"/>
        </a:accent1>
        <a:accent2>
          <a:srgbClr val="AFAFAF"/>
        </a:accent2>
        <a:accent3>
          <a:srgbClr val="FFFFFF"/>
        </a:accent3>
        <a:accent4>
          <a:srgbClr val="000000"/>
        </a:accent4>
        <a:accent5>
          <a:srgbClr val="DFDFDF"/>
        </a:accent5>
        <a:accent6>
          <a:srgbClr val="9E9E9E"/>
        </a:accent6>
        <a:hlink>
          <a:srgbClr val="818181"/>
        </a:hlink>
        <a:folHlink>
          <a:srgbClr val="5E5E5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558</Words>
  <Application>Microsoft Office PowerPoint</Application>
  <PresentationFormat>Bildschirmpräsentation (4:3)</PresentationFormat>
  <Paragraphs>199</Paragraphs>
  <Slides>27</Slides>
  <Notes>5</Notes>
  <HiddenSlides>6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5" baseType="lpstr">
      <vt:lpstr>ＭＳ Ｐゴシック</vt:lpstr>
      <vt:lpstr>宋体</vt:lpstr>
      <vt:lpstr>Akkurat</vt:lpstr>
      <vt:lpstr>Arial</vt:lpstr>
      <vt:lpstr>Calibri</vt:lpstr>
      <vt:lpstr>Times New Roman</vt:lpstr>
      <vt:lpstr>Wingdings</vt:lpstr>
      <vt:lpstr>Der paralysierte Konsument</vt:lpstr>
      <vt:lpstr>PowerPoint-Präsentation</vt:lpstr>
      <vt:lpstr>Fachlabor IT</vt:lpstr>
      <vt:lpstr>Vorgehensweise  bei der Entwicklung</vt:lpstr>
      <vt:lpstr>Features der Software</vt:lpstr>
      <vt:lpstr>Fachlabor IT</vt:lpstr>
      <vt:lpstr>II. Klassenübersicht &amp; main()</vt:lpstr>
      <vt:lpstr>Klassenübersicht</vt:lpstr>
      <vt:lpstr>Notizen</vt:lpstr>
      <vt:lpstr>Herausforderungen</vt:lpstr>
      <vt:lpstr>III. Warteschlangenlogik</vt:lpstr>
      <vt:lpstr>Warteschlangenlogik -&gt; control_input_lists</vt:lpstr>
      <vt:lpstr>Notizen</vt:lpstr>
      <vt:lpstr>Probleme</vt:lpstr>
      <vt:lpstr>IV. Bewegungslogik</vt:lpstr>
      <vt:lpstr>Main()</vt:lpstr>
      <vt:lpstr>Bewegungslogik -&gt; control_elevator_movement</vt:lpstr>
      <vt:lpstr>Zielsensor anfahren -&gt; elevator_engine_controler</vt:lpstr>
      <vt:lpstr>Probleme</vt:lpstr>
      <vt:lpstr>Fachlabor IT</vt:lpstr>
      <vt:lpstr>main()</vt:lpstr>
      <vt:lpstr>Etagenlogik</vt:lpstr>
      <vt:lpstr>Etagenlogik</vt:lpstr>
      <vt:lpstr>Etagenlogik</vt:lpstr>
      <vt:lpstr>Fachlabor IT</vt:lpstr>
      <vt:lpstr>Erfüllte Ziele</vt:lpstr>
      <vt:lpstr>Ausblick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2014-03-16T04:27:46Z</dcterms:created>
  <dcterms:modified xsi:type="dcterms:W3CDTF">2017-02-17T16:38:45Z</dcterms:modified>
</cp:coreProperties>
</file>