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0"/>
    <a:srgbClr val="00642D"/>
    <a:srgbClr val="0097CC"/>
    <a:srgbClr val="75E598"/>
    <a:srgbClr val="005D7E"/>
    <a:srgbClr val="61D6FF"/>
    <a:srgbClr val="B7ECFF"/>
    <a:srgbClr val="355C8B"/>
    <a:srgbClr val="5383BD"/>
    <a:srgbClr val="BC3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968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9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9E904-A981-4F15-99B4-730F7B1691F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532C-B5A9-49EB-A2AC-F8C04157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4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56267-28F5-4912-9585-6DA6CC64DD4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A2B0E-C7A8-493E-801A-9BC86DA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6393230"/>
              </p:ext>
            </p:extLst>
          </p:nvPr>
        </p:nvGraphicFramePr>
        <p:xfrm>
          <a:off x="1591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643-C269-4D35-A37B-DF5D56C59DBD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D55C-FC69-42A5-BF36-38AAF745A9C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4313"/>
            <a:ext cx="8229600" cy="428625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85812"/>
            <a:ext cx="8229600" cy="5500688"/>
          </a:xfrm>
        </p:spPr>
        <p:txBody>
          <a:bodyPr/>
          <a:lstStyle>
            <a:lvl1pPr>
              <a:defRPr sz="2400" b="0" i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Font typeface="Courier New" pitchFamily="49" charset="0"/>
              <a:buChar char="o"/>
              <a:defRPr sz="2200" b="0" i="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buFont typeface="Wingdings" pitchFamily="2" charset="2"/>
              <a:buChar char="§"/>
              <a:defRPr sz="2000" b="0" i="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56352"/>
            <a:ext cx="2133600" cy="365124"/>
          </a:xfrm>
        </p:spPr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2"/>
            <a:ext cx="2895600" cy="365124"/>
          </a:xfrm>
        </p:spPr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56352"/>
            <a:ext cx="2133600" cy="365124"/>
          </a:xfrm>
        </p:spPr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3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572000"/>
            <a:ext cx="7772400" cy="1432560"/>
          </a:xfrm>
          <a:solidFill>
            <a:srgbClr val="355C8B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TRANSMEMBRANE PROTEINS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4D0-7261-4382-9E76-AC3CB1F0303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8480975"/>
              </p:ext>
            </p:extLst>
          </p:nvPr>
        </p:nvGraphicFramePr>
        <p:xfrm>
          <a:off x="1591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"/>
            <a:ext cx="8229600" cy="490538"/>
          </a:xfrm>
        </p:spPr>
        <p:txBody>
          <a:bodyPr>
            <a:normAutofit/>
          </a:bodyPr>
          <a:lstStyle>
            <a:lvl1pPr algn="l"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87"/>
            <a:ext cx="4038600" cy="5197478"/>
          </a:xfrm>
        </p:spPr>
        <p:txBody>
          <a:bodyPr/>
          <a:lstStyle>
            <a:lvl1pPr>
              <a:defRPr sz="26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87"/>
            <a:ext cx="4038600" cy="5197478"/>
          </a:xfrm>
        </p:spPr>
        <p:txBody>
          <a:bodyPr/>
          <a:lstStyle>
            <a:lvl1pPr>
              <a:defRPr sz="26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CF2-7928-4157-A61F-262C58479CE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BC6-DD21-4B85-8E52-0AA962DFA7DC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8839-8761-4673-BB7F-CE4B64218BB1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9EBA-0A34-4B6C-A3E8-A75F172169D9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E6D0-A2DF-432F-B991-5FF5CAF178EA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714F-99EC-4E3B-844F-DDD48ED3A6E5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06CE-C38A-448A-B6BA-8376ED1C539A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http://www.ncbi.nlm.nih.gov/pmc/articles/PMC1920242/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F8A7-774D-4C23-88CB-E3458B5BD82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56760272"/>
              </p:ext>
            </p:extLst>
          </p:nvPr>
        </p:nvGraphicFramePr>
        <p:xfrm>
          <a:off x="1591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91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1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9129115"/>
              </p:ext>
            </p:extLst>
          </p:nvPr>
        </p:nvGraphicFramePr>
        <p:xfrm>
          <a:off x="1591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SNAP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F72E-585C-4C66-8EF8-51D2AA4A1A79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2"/>
            <a:ext cx="3886200" cy="365124"/>
          </a:xfrm>
        </p:spPr>
        <p:txBody>
          <a:bodyPr/>
          <a:lstStyle/>
          <a:p>
            <a:r>
              <a:rPr lang="en-US" dirty="0"/>
              <a:t>http://www.ncbi.nlm.nih.gov/pmc/articles/PMC1920242/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Predict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effect of non-synonymous polymorphisms on function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79696" y="615000"/>
            <a:ext cx="396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B50"/>
                </a:solidFill>
              </a:rPr>
              <a:t>Features: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Bio-chemical properties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Sequence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Transition frequencies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PSI-BLAST profiles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SWISS-PROT annotation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62698"/>
            <a:ext cx="8229600" cy="428625"/>
          </a:xfrm>
        </p:spPr>
        <p:txBody>
          <a:bodyPr/>
          <a:lstStyle/>
          <a:p>
            <a:r>
              <a:rPr lang="en-US" dirty="0" smtClean="0"/>
              <a:t>What is SNAP?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F48C-2859-4F01-9205-1164D5AABE80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918298" y="-113725"/>
            <a:ext cx="3184356" cy="4286494"/>
            <a:chOff x="2354067" y="546676"/>
            <a:chExt cx="4160576" cy="5341944"/>
          </a:xfrm>
        </p:grpSpPr>
        <p:sp>
          <p:nvSpPr>
            <p:cNvPr id="9" name="Oval 8"/>
            <p:cNvSpPr/>
            <p:nvPr/>
          </p:nvSpPr>
          <p:spPr>
            <a:xfrm>
              <a:off x="2933243" y="3488995"/>
              <a:ext cx="333375" cy="3333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33242" y="4004025"/>
              <a:ext cx="333375" cy="3333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33243" y="4540599"/>
              <a:ext cx="333375" cy="3333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1443" y="4207224"/>
              <a:ext cx="333375" cy="3333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71442" y="4722254"/>
              <a:ext cx="333375" cy="33337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71443" y="5258828"/>
              <a:ext cx="333375" cy="33337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71443" y="3155620"/>
              <a:ext cx="333375" cy="33337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71442" y="3670650"/>
              <a:ext cx="333375" cy="33337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71443" y="4207224"/>
              <a:ext cx="333375" cy="33337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2043" y="4170712"/>
              <a:ext cx="333375" cy="3333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endCxn id="15" idx="2"/>
            </p:cNvCxnSpPr>
            <p:nvPr/>
          </p:nvCxnSpPr>
          <p:spPr>
            <a:xfrm flipV="1">
              <a:off x="3266618" y="3322308"/>
              <a:ext cx="504825" cy="333374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16" idx="2"/>
            </p:cNvCxnSpPr>
            <p:nvPr/>
          </p:nvCxnSpPr>
          <p:spPr>
            <a:xfrm>
              <a:off x="3266618" y="3655683"/>
              <a:ext cx="504824" cy="1816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6"/>
              <a:endCxn id="17" idx="2"/>
            </p:cNvCxnSpPr>
            <p:nvPr/>
          </p:nvCxnSpPr>
          <p:spPr>
            <a:xfrm>
              <a:off x="3266618" y="3655683"/>
              <a:ext cx="504825" cy="71822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3" idx="2"/>
            </p:cNvCxnSpPr>
            <p:nvPr/>
          </p:nvCxnSpPr>
          <p:spPr>
            <a:xfrm>
              <a:off x="3266618" y="3655683"/>
              <a:ext cx="504824" cy="123325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4" idx="2"/>
            </p:cNvCxnSpPr>
            <p:nvPr/>
          </p:nvCxnSpPr>
          <p:spPr>
            <a:xfrm>
              <a:off x="3266618" y="3655683"/>
              <a:ext cx="504825" cy="176983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5" idx="2"/>
            </p:cNvCxnSpPr>
            <p:nvPr/>
          </p:nvCxnSpPr>
          <p:spPr>
            <a:xfrm flipV="1">
              <a:off x="3266617" y="3322308"/>
              <a:ext cx="504826" cy="84840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  <a:endCxn id="16" idx="2"/>
            </p:cNvCxnSpPr>
            <p:nvPr/>
          </p:nvCxnSpPr>
          <p:spPr>
            <a:xfrm flipV="1">
              <a:off x="3266617" y="3837338"/>
              <a:ext cx="504825" cy="33337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6"/>
              <a:endCxn id="17" idx="2"/>
            </p:cNvCxnSpPr>
            <p:nvPr/>
          </p:nvCxnSpPr>
          <p:spPr>
            <a:xfrm>
              <a:off x="3266617" y="4170713"/>
              <a:ext cx="504826" cy="20319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3" idx="2"/>
            </p:cNvCxnSpPr>
            <p:nvPr/>
          </p:nvCxnSpPr>
          <p:spPr>
            <a:xfrm>
              <a:off x="3266617" y="4170713"/>
              <a:ext cx="504825" cy="71822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6"/>
              <a:endCxn id="14" idx="2"/>
            </p:cNvCxnSpPr>
            <p:nvPr/>
          </p:nvCxnSpPr>
          <p:spPr>
            <a:xfrm>
              <a:off x="3266617" y="4170713"/>
              <a:ext cx="504826" cy="125480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6"/>
              <a:endCxn id="15" idx="2"/>
            </p:cNvCxnSpPr>
            <p:nvPr/>
          </p:nvCxnSpPr>
          <p:spPr>
            <a:xfrm flipV="1">
              <a:off x="3266618" y="3322308"/>
              <a:ext cx="504825" cy="138497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6"/>
              <a:endCxn id="16" idx="2"/>
            </p:cNvCxnSpPr>
            <p:nvPr/>
          </p:nvCxnSpPr>
          <p:spPr>
            <a:xfrm flipV="1">
              <a:off x="3266618" y="3837338"/>
              <a:ext cx="504824" cy="86994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7" idx="2"/>
            </p:cNvCxnSpPr>
            <p:nvPr/>
          </p:nvCxnSpPr>
          <p:spPr>
            <a:xfrm flipV="1">
              <a:off x="3266618" y="4373912"/>
              <a:ext cx="504825" cy="33337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6"/>
              <a:endCxn id="13" idx="2"/>
            </p:cNvCxnSpPr>
            <p:nvPr/>
          </p:nvCxnSpPr>
          <p:spPr>
            <a:xfrm>
              <a:off x="3266618" y="4707287"/>
              <a:ext cx="504824" cy="1816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6"/>
              <a:endCxn id="14" idx="2"/>
            </p:cNvCxnSpPr>
            <p:nvPr/>
          </p:nvCxnSpPr>
          <p:spPr>
            <a:xfrm>
              <a:off x="3266618" y="4707287"/>
              <a:ext cx="504825" cy="71822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6"/>
              <a:endCxn id="18" idx="2"/>
            </p:cNvCxnSpPr>
            <p:nvPr/>
          </p:nvCxnSpPr>
          <p:spPr>
            <a:xfrm>
              <a:off x="4104818" y="3322308"/>
              <a:ext cx="657225" cy="101509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6"/>
              <a:endCxn id="18" idx="2"/>
            </p:cNvCxnSpPr>
            <p:nvPr/>
          </p:nvCxnSpPr>
          <p:spPr>
            <a:xfrm>
              <a:off x="4104817" y="3837338"/>
              <a:ext cx="657226" cy="50006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6"/>
              <a:endCxn id="18" idx="2"/>
            </p:cNvCxnSpPr>
            <p:nvPr/>
          </p:nvCxnSpPr>
          <p:spPr>
            <a:xfrm flipV="1">
              <a:off x="4104818" y="4337400"/>
              <a:ext cx="657225" cy="3651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6"/>
              <a:endCxn id="18" idx="2"/>
            </p:cNvCxnSpPr>
            <p:nvPr/>
          </p:nvCxnSpPr>
          <p:spPr>
            <a:xfrm flipV="1">
              <a:off x="4104817" y="4337400"/>
              <a:ext cx="657226" cy="55154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6"/>
              <a:endCxn id="18" idx="2"/>
            </p:cNvCxnSpPr>
            <p:nvPr/>
          </p:nvCxnSpPr>
          <p:spPr>
            <a:xfrm flipV="1">
              <a:off x="4104818" y="4337400"/>
              <a:ext cx="657225" cy="108811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6200000">
              <a:off x="2727539" y="1515988"/>
              <a:ext cx="2421182" cy="48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 Layer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601521" y="3653516"/>
              <a:ext cx="3987650" cy="48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 (</a:t>
              </a:r>
              <a:r>
                <a:rPr lang="en-US" b="1" dirty="0" smtClean="0">
                  <a:solidFill>
                    <a:srgbClr val="003B50"/>
                  </a:solidFill>
                </a:rPr>
                <a:t>features</a:t>
              </a:r>
              <a:r>
                <a:rPr lang="en-US" dirty="0" smtClean="0"/>
                <a:t>) ~ 10</a:t>
              </a:r>
            </a:p>
          </p:txBody>
        </p:sp>
        <p:cxnSp>
          <p:nvCxnSpPr>
            <p:cNvPr id="41" name="Straight Arrow Connector 40"/>
            <p:cNvCxnSpPr>
              <a:stCxn id="18" idx="6"/>
            </p:cNvCxnSpPr>
            <p:nvPr/>
          </p:nvCxnSpPr>
          <p:spPr>
            <a:xfrm flipV="1">
              <a:off x="5095418" y="4337399"/>
              <a:ext cx="1419225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47755" y="3670649"/>
              <a:ext cx="333375" cy="3333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73944" y="4622026"/>
              <a:ext cx="333375" cy="3333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13" idx="6"/>
              <a:endCxn id="43" idx="2"/>
            </p:cNvCxnSpPr>
            <p:nvPr/>
          </p:nvCxnSpPr>
          <p:spPr>
            <a:xfrm flipV="1">
              <a:off x="4104817" y="4788714"/>
              <a:ext cx="669127" cy="10022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4" idx="6"/>
            </p:cNvCxnSpPr>
            <p:nvPr/>
          </p:nvCxnSpPr>
          <p:spPr>
            <a:xfrm flipV="1">
              <a:off x="4104818" y="4798114"/>
              <a:ext cx="657225" cy="62740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4" idx="6"/>
              <a:endCxn id="42" idx="2"/>
            </p:cNvCxnSpPr>
            <p:nvPr/>
          </p:nvCxnSpPr>
          <p:spPr>
            <a:xfrm flipV="1">
              <a:off x="4104818" y="3837337"/>
              <a:ext cx="642937" cy="158817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6"/>
              <a:endCxn id="42" idx="2"/>
            </p:cNvCxnSpPr>
            <p:nvPr/>
          </p:nvCxnSpPr>
          <p:spPr>
            <a:xfrm flipV="1">
              <a:off x="4104817" y="3837337"/>
              <a:ext cx="642938" cy="105160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6"/>
              <a:endCxn id="43" idx="2"/>
            </p:cNvCxnSpPr>
            <p:nvPr/>
          </p:nvCxnSpPr>
          <p:spPr>
            <a:xfrm>
              <a:off x="4104818" y="4373912"/>
              <a:ext cx="669126" cy="41480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42" idx="2"/>
            </p:cNvCxnSpPr>
            <p:nvPr/>
          </p:nvCxnSpPr>
          <p:spPr>
            <a:xfrm flipV="1">
              <a:off x="4104818" y="3837337"/>
              <a:ext cx="642937" cy="53657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6" idx="6"/>
              <a:endCxn id="42" idx="2"/>
            </p:cNvCxnSpPr>
            <p:nvPr/>
          </p:nvCxnSpPr>
          <p:spPr>
            <a:xfrm flipV="1">
              <a:off x="4104817" y="3837337"/>
              <a:ext cx="642938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6" idx="6"/>
              <a:endCxn id="43" idx="2"/>
            </p:cNvCxnSpPr>
            <p:nvPr/>
          </p:nvCxnSpPr>
          <p:spPr>
            <a:xfrm>
              <a:off x="4104817" y="3837338"/>
              <a:ext cx="669127" cy="95137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6"/>
              <a:endCxn id="42" idx="2"/>
            </p:cNvCxnSpPr>
            <p:nvPr/>
          </p:nvCxnSpPr>
          <p:spPr>
            <a:xfrm>
              <a:off x="4104818" y="3322308"/>
              <a:ext cx="642937" cy="51502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5" idx="6"/>
              <a:endCxn id="43" idx="2"/>
            </p:cNvCxnSpPr>
            <p:nvPr/>
          </p:nvCxnSpPr>
          <p:spPr>
            <a:xfrm>
              <a:off x="4104818" y="3322308"/>
              <a:ext cx="669126" cy="146640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725242" y="25353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256252" y="2535308"/>
            <a:ext cx="2895600" cy="1086392"/>
            <a:chOff x="3733801" y="2013032"/>
            <a:chExt cx="2895600" cy="1086392"/>
          </a:xfrm>
        </p:grpSpPr>
        <p:sp>
          <p:nvSpPr>
            <p:cNvPr id="56" name="Rectangle 55"/>
            <p:cNvSpPr/>
            <p:nvPr/>
          </p:nvSpPr>
          <p:spPr>
            <a:xfrm>
              <a:off x="4015854" y="2013032"/>
              <a:ext cx="2057400" cy="380601"/>
            </a:xfrm>
            <a:prstGeom prst="rect">
              <a:avLst/>
            </a:prstGeom>
            <a:gradFill flip="none" rotWithShape="1">
              <a:gsLst>
                <a:gs pos="0">
                  <a:srgbClr val="00642D">
                    <a:lumMod val="96000"/>
                    <a:lumOff val="4000"/>
                  </a:srgbClr>
                </a:gs>
                <a:gs pos="50000">
                  <a:srgbClr val="00206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1" y="2453093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-100               0	    100</a:t>
              </a:r>
            </a:p>
            <a:p>
              <a:r>
                <a:rPr lang="en-US" dirty="0" smtClean="0"/>
                <a:t>Neutral		   Effect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31" y="2934470"/>
            <a:ext cx="3705258" cy="34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200" b="1" dirty="0" smtClean="0"/>
              <a:t>Protein features </a:t>
            </a:r>
            <a:r>
              <a:rPr lang="en-GB" sz="2200" dirty="0" smtClean="0"/>
              <a:t>for SNPs predictions in HUMAN</a:t>
            </a:r>
            <a:br>
              <a:rPr lang="en-GB" sz="2200" dirty="0" smtClean="0"/>
            </a:br>
            <a:r>
              <a:rPr lang="en-GB" sz="2200" dirty="0" smtClean="0"/>
              <a:t>(</a:t>
            </a:r>
            <a:r>
              <a:rPr lang="en-GB" sz="2200" b="1" dirty="0" smtClean="0"/>
              <a:t>strong </a:t>
            </a:r>
            <a:r>
              <a:rPr lang="en-GB" sz="2200" b="1" dirty="0"/>
              <a:t>high</a:t>
            </a:r>
            <a:r>
              <a:rPr lang="en-GB" sz="2200" dirty="0"/>
              <a:t> and </a:t>
            </a:r>
            <a:r>
              <a:rPr lang="en-GB" sz="2200" b="1" dirty="0"/>
              <a:t>neutral </a:t>
            </a:r>
            <a:r>
              <a:rPr lang="en-GB" sz="2200" b="1" dirty="0" smtClean="0"/>
              <a:t>high</a:t>
            </a:r>
            <a:r>
              <a:rPr lang="en-GB" sz="2200" dirty="0" smtClean="0"/>
              <a:t>)</a:t>
            </a:r>
            <a:endParaRPr lang="en-US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6200" y="822322"/>
            <a:ext cx="4343400" cy="519747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3B50"/>
                </a:solidFill>
              </a:rPr>
              <a:t>No differences:</a:t>
            </a:r>
          </a:p>
          <a:p>
            <a:endParaRPr lang="en-US" dirty="0" smtClean="0"/>
          </a:p>
          <a:p>
            <a:r>
              <a:rPr lang="en-GB" sz="2400" dirty="0" smtClean="0"/>
              <a:t>#TM </a:t>
            </a:r>
            <a:r>
              <a:rPr lang="en-GB" sz="2400" dirty="0"/>
              <a:t>helices (mostly 0)</a:t>
            </a:r>
          </a:p>
          <a:p>
            <a:r>
              <a:rPr lang="en-GB" sz="2400" dirty="0" err="1"/>
              <a:t>MetaDisorder</a:t>
            </a:r>
            <a:r>
              <a:rPr lang="en-GB" sz="2400" dirty="0"/>
              <a:t> </a:t>
            </a:r>
            <a:endParaRPr lang="en-GB" sz="2400" dirty="0" smtClean="0"/>
          </a:p>
          <a:p>
            <a:pPr marL="57150" indent="0">
              <a:buNone/>
            </a:pPr>
            <a:r>
              <a:rPr lang="en-GB" sz="2400" dirty="0" smtClean="0"/>
              <a:t>(</a:t>
            </a:r>
            <a:r>
              <a:rPr lang="en-GB" sz="2400" dirty="0"/>
              <a:t>predicted as disordered)</a:t>
            </a:r>
          </a:p>
          <a:p>
            <a:r>
              <a:rPr lang="en-GB" sz="2400" dirty="0"/>
              <a:t>coiled coil </a:t>
            </a:r>
            <a:endParaRPr lang="en-GB" sz="2400" dirty="0" smtClean="0"/>
          </a:p>
          <a:p>
            <a:pPr marL="57150" indent="0">
              <a:buNone/>
            </a:pPr>
            <a:r>
              <a:rPr lang="en-GB" sz="2400" dirty="0" smtClean="0"/>
              <a:t>(</a:t>
            </a:r>
            <a:r>
              <a:rPr lang="en-GB" sz="2400" dirty="0"/>
              <a:t>motif is present)</a:t>
            </a:r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838200"/>
            <a:ext cx="5410200" cy="519747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3B50"/>
                </a:solidFill>
              </a:rPr>
              <a:t>Small differences: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GB" sz="2400" dirty="0"/>
              <a:t>RNA binding sites</a:t>
            </a:r>
          </a:p>
          <a:p>
            <a:pPr lvl="1" hangingPunct="0"/>
            <a:r>
              <a:rPr lang="en-GB" sz="2200" b="1" dirty="0">
                <a:solidFill>
                  <a:srgbClr val="C00000"/>
                </a:solidFill>
              </a:rPr>
              <a:t>Strong</a:t>
            </a:r>
            <a:r>
              <a:rPr lang="en-GB" sz="2200" dirty="0"/>
              <a:t>: 60% with 0 binding sites (up to 25 sites)</a:t>
            </a:r>
          </a:p>
          <a:p>
            <a:pPr lvl="1" hangingPunct="0"/>
            <a:r>
              <a:rPr lang="en-GB" sz="2200" b="1" dirty="0">
                <a:solidFill>
                  <a:srgbClr val="00642D"/>
                </a:solidFill>
              </a:rPr>
              <a:t>Neutral</a:t>
            </a:r>
            <a:r>
              <a:rPr lang="en-GB" sz="2200" dirty="0"/>
              <a:t>: 90% with 0 binding sites (up to 9 sites)</a:t>
            </a:r>
          </a:p>
          <a:p>
            <a:pPr lvl="0"/>
            <a:r>
              <a:rPr lang="en-GB" sz="2400" dirty="0"/>
              <a:t> DNA binding sites</a:t>
            </a:r>
          </a:p>
          <a:p>
            <a:pPr lvl="1" hangingPunct="0"/>
            <a:r>
              <a:rPr lang="en-GB" sz="2200" b="1" dirty="0">
                <a:solidFill>
                  <a:srgbClr val="C00000"/>
                </a:solidFill>
              </a:rPr>
              <a:t>Strong</a:t>
            </a:r>
            <a:r>
              <a:rPr lang="en-GB" sz="2200" dirty="0"/>
              <a:t>: 40% with 0 binding sites </a:t>
            </a:r>
            <a:endParaRPr lang="en-GB" sz="2200" dirty="0" smtClean="0"/>
          </a:p>
          <a:p>
            <a:pPr marL="457200" lvl="1" indent="0" hangingPunc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(</a:t>
            </a:r>
            <a:r>
              <a:rPr lang="en-GB" sz="2200" dirty="0"/>
              <a:t>up to 24 sites)</a:t>
            </a:r>
          </a:p>
          <a:p>
            <a:pPr lvl="1" hangingPunct="0"/>
            <a:r>
              <a:rPr lang="en-GB" sz="2200" b="1" dirty="0">
                <a:solidFill>
                  <a:srgbClr val="00642D"/>
                </a:solidFill>
              </a:rPr>
              <a:t>Neutral</a:t>
            </a:r>
            <a:r>
              <a:rPr lang="en-GB" sz="2200" dirty="0"/>
              <a:t>: 90% with 0 binding sites </a:t>
            </a:r>
            <a:endParaRPr lang="en-GB" sz="2200" dirty="0" smtClean="0"/>
          </a:p>
          <a:p>
            <a:pPr marL="457200" lvl="1" indent="0" hangingPunc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(</a:t>
            </a:r>
            <a:r>
              <a:rPr lang="en-GB" sz="2200" dirty="0"/>
              <a:t>up to 14 sites)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867400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200" dirty="0" smtClean="0">
                <a:solidFill>
                  <a:srgbClr val="003B50"/>
                </a:solidFill>
              </a:rPr>
              <a:t>more </a:t>
            </a:r>
            <a:r>
              <a:rPr lang="en-GB" sz="2200" dirty="0">
                <a:solidFill>
                  <a:srgbClr val="003B50"/>
                </a:solidFill>
              </a:rPr>
              <a:t>binding </a:t>
            </a:r>
            <a:r>
              <a:rPr lang="en-GB" sz="2200" dirty="0" smtClean="0">
                <a:solidFill>
                  <a:srgbClr val="003B50"/>
                </a:solidFill>
              </a:rPr>
              <a:t> sites  for </a:t>
            </a:r>
            <a:r>
              <a:rPr lang="en-GB" sz="2200" b="1" dirty="0" smtClean="0">
                <a:solidFill>
                  <a:srgbClr val="003B50"/>
                </a:solidFill>
              </a:rPr>
              <a:t>strong</a:t>
            </a:r>
            <a:r>
              <a:rPr lang="en-GB" sz="2200" dirty="0" smtClean="0">
                <a:solidFill>
                  <a:srgbClr val="003B50"/>
                </a:solidFill>
              </a:rPr>
              <a:t> although </a:t>
            </a:r>
            <a:r>
              <a:rPr lang="en-GB" sz="2200" dirty="0">
                <a:solidFill>
                  <a:srgbClr val="003B50"/>
                </a:solidFill>
              </a:rPr>
              <a:t>“smaller </a:t>
            </a:r>
            <a:r>
              <a:rPr lang="en-GB" sz="2200" dirty="0" smtClean="0">
                <a:solidFill>
                  <a:srgbClr val="003B50"/>
                </a:solidFill>
              </a:rPr>
              <a:t>proteins”</a:t>
            </a:r>
            <a:endParaRPr lang="en-US" sz="2200" dirty="0">
              <a:solidFill>
                <a:srgbClr val="003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3000" y="228600"/>
            <a:ext cx="6744295" cy="53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219200" y="5562600"/>
            <a:ext cx="8001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hangingPunct="0">
              <a:buFont typeface="Wingdings" pitchFamily="2" charset="2"/>
              <a:buChar char="Ø"/>
            </a:pPr>
            <a:r>
              <a:rPr lang="en-GB" sz="2200" b="1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strong set 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 - more short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proteins (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11-232 residues long)</a:t>
            </a:r>
            <a:endParaRPr lang="en-GB" sz="2200" dirty="0">
              <a:solidFill>
                <a:srgbClr val="003B50"/>
              </a:solidFill>
              <a:latin typeface="Liberation Sans" pitchFamily="18"/>
              <a:ea typeface="Droid Sans Fallback" pitchFamily="2"/>
              <a:cs typeface="Lohit Marathi" pitchFamily="2"/>
            </a:endParaRPr>
          </a:p>
          <a:p>
            <a:pPr marL="285750" lvl="0" indent="-285750" hangingPunct="0">
              <a:buFont typeface="Wingdings" pitchFamily="2" charset="2"/>
              <a:buChar char="Ø"/>
            </a:pPr>
            <a:r>
              <a:rPr lang="en-GB" sz="2200" b="1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neutral set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 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- more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long proteins (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125-5654 residues long)</a:t>
            </a:r>
            <a:endParaRPr lang="en-GB" sz="2200" dirty="0">
              <a:solidFill>
                <a:srgbClr val="003B50"/>
              </a:solidFill>
              <a:latin typeface="Liberation Sans" pitchFamily="18"/>
              <a:ea typeface="Droid Sans Fallback" pitchFamily="2"/>
              <a:cs typeface="Lohit Marathi" pitchFamily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3400" y="-76200"/>
            <a:ext cx="7772290" cy="62176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6388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hangingPunct="0">
              <a:buFont typeface="Wingdings" pitchFamily="2" charset="2"/>
              <a:buChar char="Ø"/>
            </a:pPr>
            <a:r>
              <a:rPr lang="en-GB" sz="2200" b="1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strong set 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-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secreted</a:t>
            </a:r>
          </a:p>
          <a:p>
            <a:pPr marL="342900" lvl="0" indent="-342900" hangingPunct="0">
              <a:buFont typeface="Wingdings" pitchFamily="2" charset="2"/>
              <a:buChar char="Ø"/>
            </a:pPr>
            <a:r>
              <a:rPr lang="en-GB" sz="2200" b="1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neutral set 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-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cytoplasm, nucleus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75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14400" y="30601"/>
            <a:ext cx="7543919" cy="583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90800" y="56388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hangingPunct="0">
              <a:buFont typeface="Wingdings" pitchFamily="2" charset="2"/>
              <a:buChar char="Ø"/>
            </a:pPr>
            <a:r>
              <a:rPr lang="en-GB" sz="2200" b="1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strong set  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- more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buried (10-40%)</a:t>
            </a:r>
          </a:p>
          <a:p>
            <a:pPr marL="342900" lvl="0" indent="-342900" hangingPunct="0">
              <a:buFont typeface="Wingdings" pitchFamily="2" charset="2"/>
              <a:buChar char="Ø"/>
            </a:pPr>
            <a:r>
              <a:rPr lang="en-GB" sz="2200" b="1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neutral set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 </a:t>
            </a:r>
            <a:r>
              <a:rPr lang="en-GB" sz="2200" dirty="0" smtClean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- less </a:t>
            </a:r>
            <a:r>
              <a:rPr lang="en-GB" sz="2200" dirty="0">
                <a:solidFill>
                  <a:srgbClr val="003B5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buried (0-25%)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06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4381501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14881" y="2514600"/>
            <a:ext cx="457671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876800" y="609600"/>
            <a:ext cx="4267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e.g. 40% of proteins from neutral set are predicted as 0% helix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581400"/>
            <a:ext cx="487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GB" sz="2200" b="1" dirty="0">
                <a:solidFill>
                  <a:srgbClr val="C00000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Strong</a:t>
            </a:r>
          </a:p>
          <a:p>
            <a:pPr marL="342900" lvl="0" indent="-342900" hangingPunct="0">
              <a:buSzPct val="45000"/>
              <a:buFont typeface="Arial" pitchFamily="34" charset="0"/>
              <a:buChar char="•"/>
            </a:pP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40% without strands</a:t>
            </a:r>
          </a:p>
          <a:p>
            <a:pPr marL="342900" lvl="0" indent="-342900" hangingPunct="0">
              <a:buSzPct val="45000"/>
              <a:buFont typeface="Arial" pitchFamily="34" charset="0"/>
              <a:buChar char="•"/>
            </a:pP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versatile </a:t>
            </a:r>
            <a:r>
              <a:rPr lang="en-GB" sz="2200" b="1" dirty="0" smtClean="0">
                <a:latin typeface="Liberation Sans" pitchFamily="18"/>
                <a:ea typeface="Droid Sans Fallback" pitchFamily="2"/>
                <a:cs typeface="Lohit Marathi" pitchFamily="2"/>
              </a:rPr>
              <a:t>structure</a:t>
            </a:r>
          </a:p>
          <a:p>
            <a:pPr lvl="0" hangingPunct="0">
              <a:buSzPct val="45000"/>
            </a:pP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 </a:t>
            </a:r>
            <a:r>
              <a:rPr lang="en-GB" sz="2200" b="1" dirty="0" smtClean="0">
                <a:latin typeface="Liberation Sans" pitchFamily="18"/>
                <a:ea typeface="Droid Sans Fallback" pitchFamily="2"/>
                <a:cs typeface="Lohit Marathi" pitchFamily="2"/>
              </a:rPr>
              <a:t>    (mix </a:t>
            </a: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of  </a:t>
            </a:r>
            <a:r>
              <a:rPr lang="en-GB" sz="2200" b="1" dirty="0" smtClean="0">
                <a:latin typeface="Liberation Sans" pitchFamily="18"/>
                <a:ea typeface="Droid Sans Fallback" pitchFamily="2"/>
                <a:cs typeface="Lohit Marathi" pitchFamily="2"/>
              </a:rPr>
              <a:t>loops</a:t>
            </a: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, helices and </a:t>
            </a:r>
            <a:r>
              <a:rPr lang="en-GB" sz="2200" b="1" dirty="0" smtClean="0">
                <a:latin typeface="Liberation Sans" pitchFamily="18"/>
                <a:ea typeface="Droid Sans Fallback" pitchFamily="2"/>
                <a:cs typeface="Lohit Marathi" pitchFamily="2"/>
              </a:rPr>
              <a:t>strands</a:t>
            </a: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)</a:t>
            </a:r>
          </a:p>
          <a:p>
            <a:pPr lvl="0" hangingPunct="0"/>
            <a:r>
              <a:rPr lang="en-GB" sz="2200" b="1" dirty="0" smtClean="0">
                <a:solidFill>
                  <a:srgbClr val="00642D"/>
                </a:solidFill>
                <a:latin typeface="Liberation Sans" pitchFamily="18"/>
                <a:ea typeface="Droid Sans Fallback" pitchFamily="2"/>
                <a:cs typeface="Lohit Marathi" pitchFamily="2"/>
              </a:rPr>
              <a:t>Neutral </a:t>
            </a:r>
            <a:r>
              <a:rPr lang="en-GB" sz="2200" dirty="0" smtClean="0">
                <a:latin typeface="Liberation Sans" pitchFamily="18"/>
                <a:ea typeface="Droid Sans Fallback" pitchFamily="2"/>
                <a:cs typeface="Lohit Marathi" pitchFamily="2"/>
              </a:rPr>
              <a:t> </a:t>
            </a:r>
            <a:endParaRPr lang="en-GB" sz="2200" dirty="0">
              <a:latin typeface="Liberation Sans" pitchFamily="18"/>
              <a:ea typeface="Droid Sans Fallback" pitchFamily="2"/>
              <a:cs typeface="Lohit Marathi" pitchFamily="2"/>
            </a:endParaRPr>
          </a:p>
          <a:p>
            <a:pPr marL="342900" lvl="0" indent="-342900" hangingPunct="0">
              <a:buSzPct val="45000"/>
              <a:buFont typeface="Arial" pitchFamily="34" charset="0"/>
              <a:buChar char="•"/>
            </a:pP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70% without strands</a:t>
            </a:r>
          </a:p>
          <a:p>
            <a:pPr marL="342900" lvl="0" indent="-342900" hangingPunct="0">
              <a:buSzPct val="45000"/>
              <a:buFont typeface="Arial" pitchFamily="34" charset="0"/>
              <a:buChar char="•"/>
            </a:pPr>
            <a:r>
              <a:rPr lang="en-GB" sz="2200" b="1" dirty="0">
                <a:latin typeface="Liberation Sans" pitchFamily="18"/>
                <a:ea typeface="Droid Sans Fallback" pitchFamily="2"/>
                <a:cs typeface="Lohit Marathi" pitchFamily="2"/>
              </a:rPr>
              <a:t>“all-or-nothing” loop and helices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4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for SNPs predictions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72" y="609600"/>
            <a:ext cx="7459304" cy="2971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74938"/>
              </p:ext>
            </p:extLst>
          </p:nvPr>
        </p:nvGraphicFramePr>
        <p:xfrm>
          <a:off x="152400" y="3581400"/>
          <a:ext cx="8839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19400"/>
                <a:gridCol w="22098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B50"/>
                          </a:solidFill>
                        </a:rPr>
                        <a:t>A. Thaliana</a:t>
                      </a:r>
                      <a:endParaRPr lang="en-US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B50"/>
                          </a:solidFill>
                        </a:rPr>
                        <a:t>Secreted</a:t>
                      </a:r>
                    </a:p>
                    <a:p>
                      <a:r>
                        <a:rPr lang="en-US" b="0" dirty="0" smtClean="0">
                          <a:solidFill>
                            <a:srgbClr val="003B50"/>
                          </a:solidFill>
                        </a:rPr>
                        <a:t>Antimicrobial</a:t>
                      </a:r>
                    </a:p>
                    <a:p>
                      <a:r>
                        <a:rPr lang="en-US" b="0" dirty="0" smtClean="0">
                          <a:solidFill>
                            <a:srgbClr val="003B50"/>
                          </a:solidFill>
                        </a:rPr>
                        <a:t>Fungicide</a:t>
                      </a:r>
                      <a:endParaRPr lang="en-US" b="0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DNA-binding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Zinc</a:t>
                      </a:r>
                    </a:p>
                    <a:p>
                      <a:r>
                        <a:rPr lang="en-US" sz="1800" b="1" i="0" u="none" strike="noStrike" kern="1200" baseline="0" dirty="0" err="1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Phosphoprotein</a:t>
                      </a:r>
                      <a:endParaRPr lang="en-US" b="1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Hydrolase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Nucleotide-binding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ATP-binding</a:t>
                      </a:r>
                      <a:endParaRPr lang="en-US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402080">
                <a:tc>
                  <a:txBody>
                    <a:bodyPr/>
                    <a:lstStyle/>
                    <a:p>
                      <a:endParaRPr lang="en-US" b="1" dirty="0" smtClean="0">
                        <a:solidFill>
                          <a:srgbClr val="003B50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003B50"/>
                          </a:solidFill>
                        </a:rPr>
                        <a:t>E.</a:t>
                      </a:r>
                      <a:r>
                        <a:rPr lang="en-US" b="1" baseline="0" dirty="0" smtClean="0">
                          <a:solidFill>
                            <a:srgbClr val="003B50"/>
                          </a:solidFill>
                        </a:rPr>
                        <a:t> Coli</a:t>
                      </a:r>
                      <a:endParaRPr lang="en-US" b="1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rgbClr val="003B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Ribonucleoprotein</a:t>
                      </a:r>
                      <a:endParaRPr lang="en-US" sz="1800" b="0" i="0" u="none" strike="noStrike" kern="1200" baseline="0" dirty="0" smtClean="0">
                        <a:solidFill>
                          <a:srgbClr val="003B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DNA-binding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Toxin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Transcription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tRNA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-binding</a:t>
                      </a:r>
                      <a:endParaRPr lang="en-US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rgbClr val="003B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3B50"/>
                          </a:solidFill>
                          <a:latin typeface="+mn-lt"/>
                          <a:ea typeface="+mn-ea"/>
                          <a:cs typeface="+mn-cs"/>
                        </a:rPr>
                        <a:t>Periplasm</a:t>
                      </a:r>
                      <a:endParaRPr lang="en-US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003B5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3B50"/>
                          </a:solidFill>
                        </a:rPr>
                        <a:t>Metal-binding</a:t>
                      </a:r>
                    </a:p>
                    <a:p>
                      <a:r>
                        <a:rPr lang="en-US" dirty="0" err="1" smtClean="0">
                          <a:solidFill>
                            <a:srgbClr val="003B50"/>
                          </a:solidFill>
                        </a:rPr>
                        <a:t>Transferase</a:t>
                      </a:r>
                      <a:endParaRPr lang="en-US" dirty="0">
                        <a:solidFill>
                          <a:srgbClr val="003B5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E96B-6C08-4F20-8D12-F6F49B0E344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http://www.ncbi.nlm.nih.gov/pmc/articles/PMC1920242/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F8A7-774D-4C23-88CB-E3458B5BD8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319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  SNAP </vt:lpstr>
      <vt:lpstr>What is SNAP?</vt:lpstr>
      <vt:lpstr>Protein features for SNPs predictions in HUMAN (strong high and neutral high)</vt:lpstr>
      <vt:lpstr>PowerPoint Presentation</vt:lpstr>
      <vt:lpstr>PowerPoint Presentation</vt:lpstr>
      <vt:lpstr>PowerPoint Presentation</vt:lpstr>
      <vt:lpstr>PowerPoint Presentation</vt:lpstr>
      <vt:lpstr>Keywords for SNPs predictions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signal peptides</dc:title>
  <dc:creator>Mada</dc:creator>
  <cp:lastModifiedBy>Mada</cp:lastModifiedBy>
  <cp:revision>152</cp:revision>
  <dcterms:created xsi:type="dcterms:W3CDTF">2015-05-03T21:30:12Z</dcterms:created>
  <dcterms:modified xsi:type="dcterms:W3CDTF">2015-12-10T00:36:18Z</dcterms:modified>
</cp:coreProperties>
</file>