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7"/>
  </p:notesMasterIdLst>
  <p:sldIdLst>
    <p:sldId id="256" r:id="rId2"/>
    <p:sldId id="272" r:id="rId3"/>
    <p:sldId id="257" r:id="rId4"/>
    <p:sldId id="258" r:id="rId5"/>
    <p:sldId id="261" r:id="rId6"/>
    <p:sldId id="262" r:id="rId7"/>
    <p:sldId id="273" r:id="rId8"/>
    <p:sldId id="260" r:id="rId9"/>
    <p:sldId id="263" r:id="rId10"/>
    <p:sldId id="264" r:id="rId11"/>
    <p:sldId id="265" r:id="rId12"/>
    <p:sldId id="266" r:id="rId13"/>
    <p:sldId id="269" r:id="rId14"/>
    <p:sldId id="271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62DE54-C658-4257-92D9-F2E5BE2761F4}" type="datetimeFigureOut">
              <a:rPr lang="de-DE" smtClean="0"/>
              <a:t>22.11.2018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A699C1-90E7-47B3-942A-533D4B91D4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7429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3D00EA2-EA99-4ABF-9E67-BFB2E677AB8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3BFF2412-44C1-417B-9557-2059A3E746A2}" type="slidenum">
              <a:t>2</a:t>
            </a:fld>
            <a:endParaRPr lang="de-DE"/>
          </a:p>
        </p:txBody>
      </p:sp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2A055CB5-C63C-4A29-9909-BFAF2BCFCB58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18A69C9E-D7BC-43CD-9D68-D91AB0B68D7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66E3CA1-576C-47B2-8265-05816E1D465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201EE0CC-32F0-41B2-BBEE-1CF754DD72A0}" type="slidenum">
              <a:t>12</a:t>
            </a:fld>
            <a:endParaRPr lang="de-DE"/>
          </a:p>
        </p:txBody>
      </p:sp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0485CDCA-E272-4EB0-9977-EB96821AF1C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277142A9-CED6-48BD-B241-CF317EC4C0E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18C1E0E-02B9-4A25-A653-750DC0E95CD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20D5369D-449F-46C2-A6FD-37F13DE400A1}" type="slidenum">
              <a:t>13</a:t>
            </a:fld>
            <a:endParaRPr lang="de-DE"/>
          </a:p>
        </p:txBody>
      </p:sp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0EABA26E-8F2B-4F19-8836-7D3AB2D2D8E8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D721B971-50E9-40B8-B564-78DFBA85F6C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1A7987D-B03C-4FD8-86EF-B6B073B04F8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AB6CDC1C-970A-42F3-81F8-7BD2DE634E76}" type="slidenum">
              <a:t>14</a:t>
            </a:fld>
            <a:endParaRPr lang="de-DE"/>
          </a:p>
        </p:txBody>
      </p:sp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E144746E-2A1D-40DC-B889-192A8128427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CFE7B215-2BC3-40A8-8EF9-F1504A676AC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1374DC9-BE50-49D9-A053-5319E13936B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9D328858-CB64-438E-971B-C015BC133563}" type="slidenum">
              <a:t>15</a:t>
            </a:fld>
            <a:endParaRPr lang="de-DE"/>
          </a:p>
        </p:txBody>
      </p:sp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8C4F699B-4058-4862-8D4F-D7B651A8E1D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80649086-2BA1-48EF-8406-C0FD975E44A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79901-6381-490E-B37A-3D305ACC450E}" type="datetimeFigureOut">
              <a:rPr lang="de-DE" smtClean="0"/>
              <a:t>22.11.2018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C568E-9160-45FE-B575-CC9998CABA2C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7564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79901-6381-490E-B37A-3D305ACC450E}" type="datetimeFigureOut">
              <a:rPr lang="de-DE" smtClean="0"/>
              <a:t>22.11.2018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C568E-9160-45FE-B575-CC9998CABA2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8274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79901-6381-490E-B37A-3D305ACC450E}" type="datetimeFigureOut">
              <a:rPr lang="de-DE" smtClean="0"/>
              <a:t>22.11.2018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C568E-9160-45FE-B575-CC9998CABA2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8791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79901-6381-490E-B37A-3D305ACC450E}" type="datetimeFigureOut">
              <a:rPr lang="de-DE" smtClean="0"/>
              <a:t>22.11.2018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C568E-9160-45FE-B575-CC9998CABA2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253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79901-6381-490E-B37A-3D305ACC450E}" type="datetimeFigureOut">
              <a:rPr lang="de-DE" smtClean="0"/>
              <a:t>22.11.2018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C568E-9160-45FE-B575-CC9998CABA2C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974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79901-6381-490E-B37A-3D305ACC450E}" type="datetimeFigureOut">
              <a:rPr lang="de-DE" smtClean="0"/>
              <a:t>22.11.2018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C568E-9160-45FE-B575-CC9998CABA2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728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79901-6381-490E-B37A-3D305ACC450E}" type="datetimeFigureOut">
              <a:rPr lang="de-DE" smtClean="0"/>
              <a:t>22.11.2018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C568E-9160-45FE-B575-CC9998CABA2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9625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79901-6381-490E-B37A-3D305ACC450E}" type="datetimeFigureOut">
              <a:rPr lang="de-DE" smtClean="0"/>
              <a:t>22.11.2018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C568E-9160-45FE-B575-CC9998CABA2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3408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79901-6381-490E-B37A-3D305ACC450E}" type="datetimeFigureOut">
              <a:rPr lang="de-DE" smtClean="0"/>
              <a:t>22.11.2018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C568E-9160-45FE-B575-CC9998CABA2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1805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7E79901-6381-490E-B37A-3D305ACC450E}" type="datetimeFigureOut">
              <a:rPr lang="de-DE" smtClean="0"/>
              <a:t>22.11.2018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28C568E-9160-45FE-B575-CC9998CABA2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1268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79901-6381-490E-B37A-3D305ACC450E}" type="datetimeFigureOut">
              <a:rPr lang="de-DE" smtClean="0"/>
              <a:t>22.11.2018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C568E-9160-45FE-B575-CC9998CABA2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8453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7E79901-6381-490E-B37A-3D305ACC450E}" type="datetimeFigureOut">
              <a:rPr lang="de-DE" smtClean="0"/>
              <a:t>22.11.2018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28C568E-9160-45FE-B575-CC9998CABA2C}" type="slidenum">
              <a:rPr lang="de-DE" smtClean="0"/>
              <a:t>‹Nr.›</a:t>
            </a:fld>
            <a:endParaRPr lang="de-DE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9380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34D55E-A197-4874-B7B3-1716EBD85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Git,Gitlab</a:t>
            </a:r>
            <a:r>
              <a:rPr lang="en-GB" dirty="0"/>
              <a:t> &amp; </a:t>
            </a:r>
            <a:r>
              <a:rPr lang="en-GB" dirty="0" err="1"/>
              <a:t>TravisCI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51740CB-5D3D-4CB7-9634-C73A7DC32B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EinführUNG</a:t>
            </a:r>
            <a:r>
              <a:rPr lang="en-GB" dirty="0"/>
              <a:t> UND BEISPIELE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842402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8FEC58-70FD-4DC9-9989-6E47F3A4D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Rebasing</a:t>
            </a:r>
            <a:endParaRPr lang="de-DE" dirty="0"/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E380D01C-DAAC-4049-87C6-51D1B60311B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7809" y="1644147"/>
            <a:ext cx="6026091" cy="2884990"/>
          </a:xfr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684192C4-BE3B-4F3C-9CF6-06BF2EDEB5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7809" y="2328862"/>
            <a:ext cx="7620000" cy="2200275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3847C99A-9009-46AB-B75E-F7B33B044D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7809" y="2328862"/>
            <a:ext cx="7620000" cy="2190750"/>
          </a:xfrm>
          <a:prstGeom prst="rect">
            <a:avLst/>
          </a:prstGeom>
        </p:spPr>
      </p:pic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57E61969-28D6-4823-AF20-1E88ADFE70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6963" y="1920875"/>
            <a:ext cx="4938712" cy="4022725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GB" i="1" dirty="0"/>
              <a:t>git checkout experiment; git rebase master</a:t>
            </a:r>
          </a:p>
          <a:p>
            <a:pPr marL="457200" indent="-457200">
              <a:buFont typeface="+mj-lt"/>
              <a:buAutoNum type="arabicPeriod"/>
            </a:pPr>
            <a:r>
              <a:rPr lang="en-GB" i="1" dirty="0"/>
              <a:t>git checkout master; git merge experiment</a:t>
            </a:r>
          </a:p>
          <a:p>
            <a:pPr marL="457200" indent="-457200">
              <a:buFont typeface="+mj-lt"/>
              <a:buAutoNum type="arabicPeriod"/>
            </a:pPr>
            <a:endParaRPr lang="en-GB" dirty="0"/>
          </a:p>
          <a:p>
            <a:pPr marL="0" indent="0">
              <a:buNone/>
            </a:pPr>
            <a:r>
              <a:rPr lang="en-GB" dirty="0"/>
              <a:t>+</a:t>
            </a:r>
            <a:r>
              <a:rPr lang="en-GB" dirty="0" err="1"/>
              <a:t>Lineare</a:t>
            </a:r>
            <a:r>
              <a:rPr lang="en-GB" dirty="0"/>
              <a:t> Code-</a:t>
            </a:r>
            <a:r>
              <a:rPr lang="en-GB" dirty="0" err="1"/>
              <a:t>Historie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- </a:t>
            </a:r>
            <a:r>
              <a:rPr lang="en-GB" dirty="0" err="1"/>
              <a:t>Abspeicherungen</a:t>
            </a:r>
            <a:r>
              <a:rPr lang="en-GB" dirty="0"/>
              <a:t> </a:t>
            </a:r>
            <a:r>
              <a:rPr lang="en-GB" dirty="0" err="1"/>
              <a:t>falscher</a:t>
            </a:r>
            <a:r>
              <a:rPr lang="en-GB" dirty="0"/>
              <a:t> </a:t>
            </a:r>
            <a:r>
              <a:rPr lang="en-GB" dirty="0" err="1"/>
              <a:t>Informationen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- </a:t>
            </a:r>
            <a:r>
              <a:rPr lang="en-GB" dirty="0" err="1"/>
              <a:t>Löschen</a:t>
            </a:r>
            <a:r>
              <a:rPr lang="en-GB" dirty="0"/>
              <a:t> von Commits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 err="1"/>
              <a:t>Keine</a:t>
            </a:r>
            <a:r>
              <a:rPr lang="en-GB" dirty="0"/>
              <a:t> Commits </a:t>
            </a:r>
            <a:r>
              <a:rPr lang="en-GB" dirty="0" err="1"/>
              <a:t>rebasen</a:t>
            </a:r>
            <a:r>
              <a:rPr lang="en-GB" dirty="0"/>
              <a:t> die </a:t>
            </a:r>
            <a:r>
              <a:rPr lang="en-GB" dirty="0" err="1"/>
              <a:t>sich</a:t>
            </a:r>
            <a:r>
              <a:rPr lang="en-GB" dirty="0"/>
              <a:t> in </a:t>
            </a:r>
            <a:r>
              <a:rPr lang="en-GB" dirty="0" err="1"/>
              <a:t>anderen</a:t>
            </a:r>
            <a:r>
              <a:rPr lang="en-GB" dirty="0"/>
              <a:t> Repositories </a:t>
            </a:r>
            <a:r>
              <a:rPr lang="en-GB" dirty="0" err="1"/>
              <a:t>befinden</a:t>
            </a:r>
            <a:r>
              <a:rPr lang="en-GB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419604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686F9F-F9E9-407E-9055-79182C8FE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Rebase Hell</a:t>
            </a:r>
            <a:endParaRPr lang="de-DE" dirty="0"/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B0F86451-622A-4D55-9A9C-DC3CC9F8015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9631" y="2080260"/>
            <a:ext cx="6977214" cy="4125277"/>
          </a:xfrm>
        </p:spPr>
      </p:pic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706A6F09-BE41-4833-8FBC-A11892D596E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8900" y="1944547"/>
            <a:ext cx="6096359" cy="3863566"/>
          </a:xfr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0068B2CD-9624-44F9-9F6B-8A016CC82A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9631" y="1737360"/>
            <a:ext cx="7145889" cy="4528707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7783B6F0-9D17-4833-9D20-CE339D1C091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8900" y="1873073"/>
            <a:ext cx="7942390" cy="4179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864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88DDCA-3A15-48A1-95BF-06927CAF321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097280" y="286560"/>
            <a:ext cx="10058040" cy="1450440"/>
          </a:xfrm>
          <a:noFill/>
          <a:ln>
            <a:noFill/>
          </a:ln>
        </p:spPr>
        <p:txBody>
          <a:bodyPr wrap="square" anchor="b">
            <a:noAutofit/>
          </a:bodyPr>
          <a:lstStyle/>
          <a:p>
            <a:pPr lvl="0">
              <a:lnSpc>
                <a:spcPct val="85000"/>
              </a:lnSpc>
              <a:spcBef>
                <a:spcPts val="0"/>
              </a:spcBef>
            </a:pPr>
            <a:r>
              <a:rPr lang="en-US" sz="4800" spc="-48">
                <a:solidFill>
                  <a:srgbClr val="404040"/>
                </a:solidFill>
                <a:highlight>
                  <a:scrgbClr r="0" g="0" b="0">
                    <a:alpha val="0"/>
                  </a:scrgbClr>
                </a:highlight>
                <a:latin typeface="Calibri Light"/>
              </a:rPr>
              <a:t>Github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09DBC6E-598E-4553-97A8-B035AF6E506C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097280" y="1845719"/>
            <a:ext cx="4937400" cy="4023000"/>
          </a:xfrm>
          <a:noFill/>
          <a:ln>
            <a:noFill/>
          </a:ln>
        </p:spPr>
        <p:txBody>
          <a:bodyPr wrap="square" lIns="0" rIns="0" anchor="t">
            <a:noAutofit/>
          </a:bodyPr>
          <a:lstStyle/>
          <a:p>
            <a:pPr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404040"/>
                </a:solidFill>
                <a:highlight>
                  <a:scrgbClr r="0" g="0" b="0">
                    <a:alpha val="0"/>
                  </a:scrgbClr>
                </a:highlight>
                <a:latin typeface="Calibri"/>
              </a:rPr>
              <a:t>Öffentliches</a:t>
            </a:r>
            <a:r>
              <a:rPr lang="en-US" sz="2000" dirty="0">
                <a:solidFill>
                  <a:srgbClr val="404040"/>
                </a:solidFill>
                <a:highlight>
                  <a:scrgbClr r="0" g="0" b="0">
                    <a:alpha val="0"/>
                  </a:scrgbClr>
                </a:highlight>
                <a:latin typeface="Calibri"/>
              </a:rPr>
              <a:t> Hosting von Repositories</a:t>
            </a:r>
          </a:p>
          <a:p>
            <a:pPr lvl="1"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404040"/>
                </a:solidFill>
                <a:highlight>
                  <a:scrgbClr r="0" g="0" b="0">
                    <a:alpha val="0"/>
                  </a:scrgbClr>
                </a:highlight>
                <a:latin typeface="Calibri"/>
              </a:rPr>
              <a:t>Eigene</a:t>
            </a:r>
            <a:r>
              <a:rPr lang="en-US" dirty="0">
                <a:solidFill>
                  <a:srgbClr val="404040"/>
                </a:solidFill>
                <a:highlight>
                  <a:scrgbClr r="0" g="0" b="0">
                    <a:alpha val="0"/>
                  </a:scrgbClr>
                </a:highlight>
                <a:latin typeface="Calibri"/>
              </a:rPr>
              <a:t> </a:t>
            </a:r>
            <a:r>
              <a:rPr lang="en-US" dirty="0" err="1">
                <a:solidFill>
                  <a:srgbClr val="404040"/>
                </a:solidFill>
                <a:highlight>
                  <a:scrgbClr r="0" g="0" b="0">
                    <a:alpha val="0"/>
                  </a:scrgbClr>
                </a:highlight>
                <a:latin typeface="Calibri"/>
              </a:rPr>
              <a:t>Projekte</a:t>
            </a:r>
            <a:r>
              <a:rPr lang="en-US" dirty="0">
                <a:solidFill>
                  <a:srgbClr val="404040"/>
                </a:solidFill>
                <a:highlight>
                  <a:scrgbClr r="0" g="0" b="0">
                    <a:alpha val="0"/>
                  </a:scrgbClr>
                </a:highlight>
                <a:latin typeface="Calibri"/>
              </a:rPr>
              <a:t> </a:t>
            </a:r>
            <a:r>
              <a:rPr lang="en-US" dirty="0" err="1">
                <a:solidFill>
                  <a:srgbClr val="404040"/>
                </a:solidFill>
                <a:highlight>
                  <a:scrgbClr r="0" g="0" b="0">
                    <a:alpha val="0"/>
                  </a:scrgbClr>
                </a:highlight>
                <a:latin typeface="Calibri"/>
              </a:rPr>
              <a:t>klonen</a:t>
            </a:r>
            <a:endParaRPr lang="en-US" dirty="0">
              <a:solidFill>
                <a:srgbClr val="404040"/>
              </a:solidFill>
              <a:highlight>
                <a:scrgbClr r="0" g="0" b="0">
                  <a:alpha val="0"/>
                </a:scrgbClr>
              </a:highlight>
              <a:latin typeface="Calibri"/>
            </a:endParaRPr>
          </a:p>
          <a:p>
            <a:pPr lvl="1"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  <a:highlight>
                  <a:scrgbClr r="0" g="0" b="0">
                    <a:alpha val="0"/>
                  </a:scrgbClr>
                </a:highlight>
                <a:latin typeface="Calibri"/>
              </a:rPr>
              <a:t>An Open-Source </a:t>
            </a:r>
            <a:r>
              <a:rPr lang="en-US" dirty="0" err="1">
                <a:solidFill>
                  <a:srgbClr val="404040"/>
                </a:solidFill>
                <a:highlight>
                  <a:scrgbClr r="0" g="0" b="0">
                    <a:alpha val="0"/>
                  </a:scrgbClr>
                </a:highlight>
                <a:latin typeface="Calibri"/>
              </a:rPr>
              <a:t>Projekten</a:t>
            </a:r>
            <a:r>
              <a:rPr lang="en-US" dirty="0">
                <a:solidFill>
                  <a:srgbClr val="404040"/>
                </a:solidFill>
                <a:highlight>
                  <a:scrgbClr r="0" g="0" b="0">
                    <a:alpha val="0"/>
                  </a:scrgbClr>
                </a:highlight>
                <a:latin typeface="Calibri"/>
              </a:rPr>
              <a:t> </a:t>
            </a:r>
            <a:r>
              <a:rPr lang="en-US" dirty="0" err="1">
                <a:solidFill>
                  <a:srgbClr val="404040"/>
                </a:solidFill>
                <a:highlight>
                  <a:scrgbClr r="0" g="0" b="0">
                    <a:alpha val="0"/>
                  </a:scrgbClr>
                </a:highlight>
                <a:latin typeface="Calibri"/>
              </a:rPr>
              <a:t>mitwirken</a:t>
            </a:r>
            <a:endParaRPr lang="en-US" dirty="0">
              <a:solidFill>
                <a:srgbClr val="404040"/>
              </a:solidFill>
              <a:highlight>
                <a:scrgbClr r="0" g="0" b="0">
                  <a:alpha val="0"/>
                </a:scrgbClr>
              </a:highlight>
              <a:latin typeface="Calibri"/>
            </a:endParaRPr>
          </a:p>
          <a:p>
            <a:pPr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404040"/>
                </a:solidFill>
                <a:highlight>
                  <a:scrgbClr r="0" g="0" b="0">
                    <a:alpha val="0"/>
                  </a:scrgbClr>
                </a:highlight>
                <a:latin typeface="Calibri"/>
              </a:rPr>
              <a:t>Gui</a:t>
            </a:r>
            <a:r>
              <a:rPr lang="en-US" sz="2000" dirty="0">
                <a:solidFill>
                  <a:srgbClr val="404040"/>
                </a:solidFill>
                <a:highlight>
                  <a:scrgbClr r="0" g="0" b="0">
                    <a:alpha val="0"/>
                  </a:scrgbClr>
                </a:highlight>
                <a:latin typeface="Calibri"/>
              </a:rPr>
              <a:t> </a:t>
            </a:r>
            <a:r>
              <a:rPr lang="en-US" sz="2000" dirty="0" err="1">
                <a:solidFill>
                  <a:srgbClr val="404040"/>
                </a:solidFill>
                <a:highlight>
                  <a:scrgbClr r="0" g="0" b="0">
                    <a:alpha val="0"/>
                  </a:scrgbClr>
                </a:highlight>
                <a:latin typeface="Calibri"/>
              </a:rPr>
              <a:t>für</a:t>
            </a:r>
            <a:r>
              <a:rPr lang="en-US" sz="2000" dirty="0">
                <a:solidFill>
                  <a:srgbClr val="404040"/>
                </a:solidFill>
                <a:highlight>
                  <a:scrgbClr r="0" g="0" b="0">
                    <a:alpha val="0"/>
                  </a:scrgbClr>
                </a:highlight>
                <a:latin typeface="Calibri"/>
              </a:rPr>
              <a:t> </a:t>
            </a:r>
            <a:r>
              <a:rPr lang="en-US" sz="2000" dirty="0" err="1">
                <a:solidFill>
                  <a:srgbClr val="404040"/>
                </a:solidFill>
                <a:highlight>
                  <a:scrgbClr r="0" g="0" b="0">
                    <a:alpha val="0"/>
                  </a:scrgbClr>
                </a:highlight>
                <a:latin typeface="Calibri"/>
              </a:rPr>
              <a:t>viele</a:t>
            </a:r>
            <a:r>
              <a:rPr lang="en-US" sz="2000" dirty="0">
                <a:solidFill>
                  <a:srgbClr val="404040"/>
                </a:solidFill>
                <a:highlight>
                  <a:scrgbClr r="0" g="0" b="0">
                    <a:alpha val="0"/>
                  </a:scrgbClr>
                </a:highlight>
                <a:latin typeface="Calibri"/>
              </a:rPr>
              <a:t> Git </a:t>
            </a:r>
            <a:r>
              <a:rPr lang="en-US" sz="2000" dirty="0" err="1">
                <a:solidFill>
                  <a:srgbClr val="404040"/>
                </a:solidFill>
                <a:highlight>
                  <a:scrgbClr r="0" g="0" b="0">
                    <a:alpha val="0"/>
                  </a:scrgbClr>
                </a:highlight>
                <a:latin typeface="Calibri"/>
              </a:rPr>
              <a:t>Funktionen</a:t>
            </a:r>
            <a:endParaRPr lang="en-US" dirty="0">
              <a:solidFill>
                <a:srgbClr val="404040"/>
              </a:solidFill>
              <a:highlight>
                <a:scrgbClr r="0" g="0" b="0">
                  <a:alpha val="0"/>
                </a:scrgbClr>
              </a:highlight>
              <a:latin typeface="Calibri"/>
            </a:endParaRPr>
          </a:p>
          <a:p>
            <a:pPr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  <a:highlight>
                  <a:scrgbClr r="0" g="0" b="0">
                    <a:alpha val="0"/>
                  </a:scrgbClr>
                </a:highlight>
                <a:latin typeface="Calibri"/>
              </a:rPr>
              <a:t>Pull Requests</a:t>
            </a:r>
          </a:p>
          <a:p>
            <a:pPr lvl="1"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404040"/>
                </a:solidFill>
                <a:highlight>
                  <a:scrgbClr r="0" g="0" b="0">
                    <a:alpha val="0"/>
                  </a:scrgbClr>
                </a:highlight>
                <a:latin typeface="Calibri"/>
              </a:rPr>
              <a:t>Absprache</a:t>
            </a:r>
            <a:r>
              <a:rPr lang="en-US" dirty="0">
                <a:solidFill>
                  <a:srgbClr val="404040"/>
                </a:solidFill>
                <a:highlight>
                  <a:scrgbClr r="0" g="0" b="0">
                    <a:alpha val="0"/>
                  </a:scrgbClr>
                </a:highlight>
                <a:latin typeface="Calibri"/>
              </a:rPr>
              <a:t> </a:t>
            </a:r>
            <a:r>
              <a:rPr lang="en-US" dirty="0" err="1">
                <a:solidFill>
                  <a:srgbClr val="404040"/>
                </a:solidFill>
                <a:highlight>
                  <a:scrgbClr r="0" g="0" b="0">
                    <a:alpha val="0"/>
                  </a:scrgbClr>
                </a:highlight>
                <a:latin typeface="Calibri"/>
              </a:rPr>
              <a:t>über</a:t>
            </a:r>
            <a:r>
              <a:rPr lang="en-US" dirty="0">
                <a:solidFill>
                  <a:srgbClr val="404040"/>
                </a:solidFill>
                <a:highlight>
                  <a:scrgbClr r="0" g="0" b="0">
                    <a:alpha val="0"/>
                  </a:scrgbClr>
                </a:highlight>
                <a:latin typeface="Calibri"/>
              </a:rPr>
              <a:t> </a:t>
            </a:r>
            <a:r>
              <a:rPr lang="en-US" dirty="0" err="1">
                <a:solidFill>
                  <a:srgbClr val="404040"/>
                </a:solidFill>
                <a:highlight>
                  <a:scrgbClr r="0" g="0" b="0">
                    <a:alpha val="0"/>
                  </a:scrgbClr>
                </a:highlight>
                <a:latin typeface="Calibri"/>
              </a:rPr>
              <a:t>Änderungen</a:t>
            </a:r>
            <a:endParaRPr lang="en-US" dirty="0">
              <a:solidFill>
                <a:srgbClr val="404040"/>
              </a:solidFill>
              <a:highlight>
                <a:scrgbClr r="0" g="0" b="0">
                  <a:alpha val="0"/>
                </a:scrgbClr>
              </a:highlight>
              <a:latin typeface="Calibri"/>
            </a:endParaRPr>
          </a:p>
          <a:p>
            <a:pPr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highlight>
                <a:scrgbClr r="0" g="0" b="0">
                  <a:alpha val="0"/>
                </a:scrgbClr>
              </a:highlight>
              <a:latin typeface="Calibri"/>
            </a:endParaRP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BC3C15F-ADD2-45EC-A3FA-D66BB742B17D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217919" y="1845719"/>
            <a:ext cx="4937400" cy="4023000"/>
          </a:xfrm>
          <a:noFill/>
          <a:ln>
            <a:noFill/>
          </a:ln>
        </p:spPr>
        <p:txBody>
          <a:bodyPr wrap="square" lIns="0" rIns="0" anchor="t">
            <a:noAutofit/>
          </a:bodyPr>
          <a:lstStyle/>
          <a:p>
            <a:pPr>
              <a:spcBef>
                <a:spcPts val="1417"/>
              </a:spcBef>
            </a:pPr>
            <a:endParaRPr lang="en-US" sz="2000" dirty="0">
              <a:solidFill>
                <a:srgbClr val="404040"/>
              </a:solidFill>
              <a:highlight>
                <a:scrgbClr r="0" g="0" b="0">
                  <a:alpha val="0"/>
                </a:scrgbClr>
              </a:highlight>
              <a:latin typeface="Calibri"/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E9099FB3-9832-4849-888F-1BFAE5550C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7919" y="1737000"/>
            <a:ext cx="4465602" cy="4365874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F5656E-D155-4A2C-8BD2-6816142B4F0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097280" y="286560"/>
            <a:ext cx="10058040" cy="1450440"/>
          </a:xfrm>
          <a:noFill/>
          <a:ln>
            <a:noFill/>
          </a:ln>
        </p:spPr>
        <p:txBody>
          <a:bodyPr wrap="square" anchor="b">
            <a:noAutofit/>
          </a:bodyPr>
          <a:lstStyle/>
          <a:p>
            <a:pPr lvl="0">
              <a:lnSpc>
                <a:spcPct val="85000"/>
              </a:lnSpc>
              <a:spcBef>
                <a:spcPts val="0"/>
              </a:spcBef>
            </a:pPr>
            <a:r>
              <a:rPr lang="en-US" sz="4800" spc="-48">
                <a:solidFill>
                  <a:srgbClr val="404040"/>
                </a:solidFill>
                <a:highlight>
                  <a:scrgbClr r="0" g="0" b="0">
                    <a:alpha val="0"/>
                  </a:scrgbClr>
                </a:highlight>
                <a:latin typeface="Calibri Light"/>
              </a:rPr>
              <a:t>Clone, Pull, Push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C01B128-0684-4D8D-B05E-F70188BADA4F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217919" y="1845719"/>
            <a:ext cx="4937400" cy="4023000"/>
          </a:xfrm>
          <a:noFill/>
          <a:ln>
            <a:noFill/>
          </a:ln>
        </p:spPr>
        <p:txBody>
          <a:bodyPr wrap="square" lIns="0" rIns="0" anchor="t">
            <a:noAutofit/>
          </a:bodyPr>
          <a:lstStyle/>
          <a:p>
            <a:pPr>
              <a:spcBef>
                <a:spcPts val="1417"/>
              </a:spcBef>
            </a:pPr>
            <a:endParaRPr lang="en-US" sz="2000" dirty="0">
              <a:solidFill>
                <a:srgbClr val="404040"/>
              </a:solidFill>
              <a:highlight>
                <a:scrgbClr r="0" g="0" b="0">
                  <a:alpha val="0"/>
                </a:scrgbClr>
              </a:highlight>
              <a:latin typeface="Calibri"/>
            </a:endParaRPr>
          </a:p>
        </p:txBody>
      </p:sp>
      <p:pic>
        <p:nvPicPr>
          <p:cNvPr id="5" name="Picture 10">
            <a:extLst>
              <a:ext uri="{FF2B5EF4-FFF2-40B4-BE49-F238E27FC236}">
                <a16:creationId xmlns:a16="http://schemas.microsoft.com/office/drawing/2014/main" id="{74334233-D19D-421F-9830-B47F41029DD5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6768000" y="1737359"/>
            <a:ext cx="3837240" cy="459612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33006DBA-CADF-4FE8-BFA6-68371E454A5F}"/>
              </a:ext>
            </a:extLst>
          </p:cNvPr>
          <p:cNvSpPr txBox="1">
            <a:spLocks/>
          </p:cNvSpPr>
          <p:nvPr/>
        </p:nvSpPr>
        <p:spPr>
          <a:xfrm>
            <a:off x="1097280" y="1871302"/>
            <a:ext cx="5278437" cy="4022725"/>
          </a:xfrm>
          <a:prstGeom prst="rect">
            <a:avLst/>
          </a:prstGeom>
          <a:noFill/>
          <a:ln>
            <a:noFill/>
          </a:ln>
        </p:spPr>
        <p:txBody>
          <a:bodyPr wrap="square" lIns="0" rIns="0" anchor="t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Clone </a:t>
            </a:r>
            <a:r>
              <a:rPr lang="en-US" i="1" dirty="0">
                <a:solidFill>
                  <a:srgbClr val="404040"/>
                </a:solidFill>
              </a:rPr>
              <a:t>git clone https://github.com/...</a:t>
            </a:r>
          </a:p>
          <a:p>
            <a:pPr lvl="1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Eine </a:t>
            </a:r>
            <a:r>
              <a:rPr lang="en-US" dirty="0" err="1">
                <a:solidFill>
                  <a:srgbClr val="404040"/>
                </a:solidFill>
              </a:rPr>
              <a:t>lokale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Kopie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eines</a:t>
            </a:r>
            <a:r>
              <a:rPr lang="en-US" dirty="0">
                <a:solidFill>
                  <a:srgbClr val="404040"/>
                </a:solidFill>
              </a:rPr>
              <a:t> online Repositories </a:t>
            </a:r>
            <a:r>
              <a:rPr lang="en-US" dirty="0" err="1">
                <a:solidFill>
                  <a:srgbClr val="404040"/>
                </a:solidFill>
              </a:rPr>
              <a:t>anfertigen</a:t>
            </a:r>
            <a:endParaRPr lang="en-US" dirty="0">
              <a:solidFill>
                <a:srgbClr val="404040"/>
              </a:solidFill>
            </a:endParaRPr>
          </a:p>
          <a:p>
            <a:pPr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Pull </a:t>
            </a:r>
            <a:r>
              <a:rPr lang="en-US" i="1" dirty="0">
                <a:solidFill>
                  <a:srgbClr val="404040"/>
                </a:solidFill>
              </a:rPr>
              <a:t>git pull</a:t>
            </a:r>
          </a:p>
          <a:p>
            <a:pPr lvl="1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404040"/>
                </a:solidFill>
              </a:rPr>
              <a:t>Änderungen</a:t>
            </a:r>
            <a:r>
              <a:rPr lang="en-US" dirty="0">
                <a:solidFill>
                  <a:srgbClr val="404040"/>
                </a:solidFill>
              </a:rPr>
              <a:t> in </a:t>
            </a:r>
            <a:r>
              <a:rPr lang="en-US" dirty="0" err="1">
                <a:solidFill>
                  <a:srgbClr val="404040"/>
                </a:solidFill>
              </a:rPr>
              <a:t>einem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Repositorie</a:t>
            </a:r>
            <a:r>
              <a:rPr lang="en-US" dirty="0">
                <a:solidFill>
                  <a:srgbClr val="404040"/>
                </a:solidFill>
              </a:rPr>
              <a:t> an sein </a:t>
            </a:r>
            <a:r>
              <a:rPr lang="en-US" dirty="0" err="1">
                <a:solidFill>
                  <a:srgbClr val="404040"/>
                </a:solidFill>
              </a:rPr>
              <a:t>eigenes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angleichen</a:t>
            </a:r>
            <a:endParaRPr lang="en-US" dirty="0">
              <a:solidFill>
                <a:srgbClr val="404040"/>
              </a:solidFill>
            </a:endParaRPr>
          </a:p>
          <a:p>
            <a:pPr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Push </a:t>
            </a:r>
            <a:r>
              <a:rPr lang="en-US" i="1" dirty="0">
                <a:solidFill>
                  <a:srgbClr val="404040"/>
                </a:solidFill>
              </a:rPr>
              <a:t>git push</a:t>
            </a:r>
          </a:p>
          <a:p>
            <a:pPr lvl="1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404040"/>
                </a:solidFill>
              </a:rPr>
              <a:t>Eigene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Änderungen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zum</a:t>
            </a:r>
            <a:r>
              <a:rPr lang="en-US" dirty="0">
                <a:solidFill>
                  <a:srgbClr val="404040"/>
                </a:solidFill>
              </a:rPr>
              <a:t> Server </a:t>
            </a:r>
            <a:r>
              <a:rPr lang="en-US" dirty="0" err="1">
                <a:solidFill>
                  <a:srgbClr val="404040"/>
                </a:solidFill>
              </a:rPr>
              <a:t>Repositorie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pushen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pushen</a:t>
            </a:r>
            <a:endParaRPr lang="en-US" dirty="0">
              <a:solidFill>
                <a:srgbClr val="404040"/>
              </a:solidFill>
            </a:endParaRPr>
          </a:p>
          <a:p>
            <a:pPr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Force push </a:t>
            </a:r>
            <a:r>
              <a:rPr lang="en-US" i="1" dirty="0">
                <a:solidFill>
                  <a:srgbClr val="404040"/>
                </a:solidFill>
              </a:rPr>
              <a:t>git push --force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F0B9FF12-46B4-48E8-83C3-F2E0F95AFF77}"/>
              </a:ext>
            </a:extLst>
          </p:cNvPr>
          <p:cNvSpPr/>
          <p:nvPr/>
        </p:nvSpPr>
        <p:spPr>
          <a:xfrm>
            <a:off x="6157322" y="1871028"/>
            <a:ext cx="4781922" cy="135873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B6EC5A5-0C76-4478-A387-162F2449A9E5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097280" y="286560"/>
            <a:ext cx="10058040" cy="1450440"/>
          </a:xfrm>
          <a:noFill/>
          <a:ln>
            <a:noFill/>
          </a:ln>
        </p:spPr>
        <p:txBody>
          <a:bodyPr wrap="square" anchor="b">
            <a:noAutofit/>
          </a:bodyPr>
          <a:lstStyle/>
          <a:p>
            <a:pPr lvl="0">
              <a:lnSpc>
                <a:spcPct val="85000"/>
              </a:lnSpc>
              <a:spcBef>
                <a:spcPts val="0"/>
              </a:spcBef>
            </a:pPr>
            <a:r>
              <a:rPr lang="en-US" sz="4800" spc="-48" dirty="0">
                <a:solidFill>
                  <a:srgbClr val="404040"/>
                </a:solidFill>
                <a:highlight>
                  <a:scrgbClr r="0" g="0" b="0">
                    <a:alpha val="0"/>
                  </a:scrgbClr>
                </a:highlight>
                <a:latin typeface="Calibri Light"/>
              </a:rPr>
              <a:t>Logging &amp; Tagging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9CA6F0F-180F-41C3-8E3A-59998DCBBF71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097280" y="1845719"/>
            <a:ext cx="4937400" cy="4023000"/>
          </a:xfrm>
          <a:noFill/>
          <a:ln>
            <a:noFill/>
          </a:ln>
        </p:spPr>
        <p:txBody>
          <a:bodyPr wrap="square" lIns="0" rIns="0" anchor="t">
            <a:noAutofit/>
          </a:bodyPr>
          <a:lstStyle/>
          <a:p>
            <a:pPr lvl="0">
              <a:spcBef>
                <a:spcPts val="1417"/>
              </a:spcBef>
              <a:buSzPct val="45000"/>
              <a:buFont typeface="StarSymbol"/>
              <a:buChar char="●"/>
            </a:pPr>
            <a:r>
              <a:rPr lang="en-US" sz="2000" dirty="0">
                <a:solidFill>
                  <a:srgbClr val="404040"/>
                </a:solidFill>
                <a:highlight>
                  <a:scrgbClr r="0" g="0" b="0">
                    <a:alpha val="0"/>
                  </a:scrgbClr>
                </a:highlight>
                <a:latin typeface="Calibri"/>
              </a:rPr>
              <a:t>git tag -a v2.0.0 -m "my version 2.0.0"</a:t>
            </a:r>
          </a:p>
          <a:p>
            <a:pPr lvl="0">
              <a:spcBef>
                <a:spcPts val="1417"/>
              </a:spcBef>
              <a:buSzPct val="45000"/>
              <a:buFont typeface="StarSymbol"/>
              <a:buChar char="●"/>
            </a:pPr>
            <a:r>
              <a:rPr lang="en-US" sz="2000" dirty="0">
                <a:solidFill>
                  <a:srgbClr val="404040"/>
                </a:solidFill>
                <a:highlight>
                  <a:scrgbClr r="0" g="0" b="0">
                    <a:alpha val="0"/>
                  </a:scrgbClr>
                </a:highlight>
                <a:latin typeface="Calibri"/>
              </a:rPr>
              <a:t>git checkout -b version2 v2.0.0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9E481E7-7F87-46A1-83D6-2286A03E55DD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217919" y="1845719"/>
            <a:ext cx="4937400" cy="4023000"/>
          </a:xfrm>
          <a:noFill/>
          <a:ln>
            <a:noFill/>
          </a:ln>
        </p:spPr>
        <p:txBody>
          <a:bodyPr wrap="square" lIns="0" rIns="0" anchor="t">
            <a:noAutofit/>
          </a:bodyPr>
          <a:lstStyle/>
          <a:p>
            <a:pPr marL="0" lvl="0" indent="0"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SzPct val="100000"/>
              <a:buNone/>
            </a:pPr>
            <a:r>
              <a:rPr lang="en-US" sz="2000" dirty="0">
                <a:solidFill>
                  <a:schemeClr val="bg1"/>
                </a:solidFill>
                <a:highlight>
                  <a:scrgbClr r="0" g="0" b="0">
                    <a:alpha val="0"/>
                  </a:scrgbClr>
                </a:highlight>
                <a:latin typeface="Calibri"/>
              </a:rPr>
              <a:t>$ git log –pretty=</a:t>
            </a:r>
            <a:r>
              <a:rPr lang="en-US" sz="2000" dirty="0" err="1">
                <a:solidFill>
                  <a:schemeClr val="bg1"/>
                </a:solidFill>
                <a:highlight>
                  <a:scrgbClr r="0" g="0" b="0">
                    <a:alpha val="0"/>
                  </a:scrgbClr>
                </a:highlight>
                <a:latin typeface="Calibri"/>
              </a:rPr>
              <a:t>oneline</a:t>
            </a:r>
            <a:endParaRPr lang="en-US" sz="2000" dirty="0">
              <a:solidFill>
                <a:schemeClr val="bg1"/>
              </a:solidFill>
              <a:highlight>
                <a:scrgbClr r="0" g="0" b="0">
                  <a:alpha val="0"/>
                </a:scrgbClr>
              </a:highlight>
              <a:latin typeface="Calibri"/>
            </a:endParaRPr>
          </a:p>
          <a:p>
            <a:pPr marL="0" lvl="0" indent="0"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SzPct val="100000"/>
              <a:buNone/>
            </a:pPr>
            <a:r>
              <a:rPr lang="en-US" sz="2000" dirty="0">
                <a:solidFill>
                  <a:schemeClr val="bg1"/>
                </a:solidFill>
                <a:highlight>
                  <a:scrgbClr r="0" g="0" b="0">
                    <a:alpha val="0"/>
                  </a:scrgbClr>
                </a:highlight>
                <a:latin typeface="Calibri"/>
              </a:rPr>
              <a:t>15027957951b64 Merge branch 'experiment'</a:t>
            </a:r>
            <a:br>
              <a:rPr lang="en-US" sz="2000" dirty="0">
                <a:solidFill>
                  <a:schemeClr val="bg1"/>
                </a:solidFill>
                <a:highlight>
                  <a:scrgbClr r="0" g="0" b="0">
                    <a:alpha val="0"/>
                  </a:scrgbClr>
                </a:highlight>
                <a:latin typeface="Calibri"/>
              </a:rPr>
            </a:br>
            <a:r>
              <a:rPr lang="en-US" sz="2000" dirty="0">
                <a:solidFill>
                  <a:schemeClr val="bg1"/>
                </a:solidFill>
                <a:highlight>
                  <a:scrgbClr r="0" g="0" b="0">
                    <a:alpha val="0"/>
                  </a:scrgbClr>
                </a:highlight>
                <a:latin typeface="Calibri"/>
              </a:rPr>
              <a:t>A6b4c97498bd30 Added a </a:t>
            </a:r>
            <a:r>
              <a:rPr lang="en-US" sz="2000" dirty="0" err="1">
                <a:solidFill>
                  <a:schemeClr val="bg1"/>
                </a:solidFill>
                <a:highlight>
                  <a:scrgbClr r="0" g="0" b="0">
                    <a:alpha val="0"/>
                  </a:scrgbClr>
                </a:highlight>
                <a:latin typeface="Calibri"/>
              </a:rPr>
              <a:t>todo</a:t>
            </a:r>
            <a:r>
              <a:rPr lang="en-US" sz="2000" dirty="0">
                <a:solidFill>
                  <a:schemeClr val="bg1"/>
                </a:solidFill>
                <a:highlight>
                  <a:scrgbClr r="0" g="0" b="0">
                    <a:alpha val="0"/>
                  </a:scrgbClr>
                </a:highlight>
                <a:latin typeface="Calibri"/>
              </a:rPr>
              <a:t> file </a:t>
            </a:r>
            <a:br>
              <a:rPr lang="en-US" sz="2000" dirty="0">
                <a:solidFill>
                  <a:schemeClr val="bg1"/>
                </a:solidFill>
                <a:highlight>
                  <a:scrgbClr r="0" g="0" b="0">
                    <a:alpha val="0"/>
                  </a:scrgbClr>
                </a:highlight>
                <a:latin typeface="Calibri"/>
              </a:rPr>
            </a:br>
            <a:r>
              <a:rPr lang="en-US" sz="2000" dirty="0">
                <a:solidFill>
                  <a:schemeClr val="bg1"/>
                </a:solidFill>
                <a:highlight>
                  <a:scrgbClr r="0" g="0" b="0">
                    <a:alpha val="0"/>
                  </a:scrgbClr>
                </a:highlight>
                <a:latin typeface="Calibri"/>
              </a:rPr>
              <a:t>0d52aaab447969 Updated </a:t>
            </a:r>
            <a:r>
              <a:rPr lang="en-US" sz="2000" dirty="0" err="1">
                <a:solidFill>
                  <a:schemeClr val="bg1"/>
                </a:solidFill>
                <a:highlight>
                  <a:scrgbClr r="0" g="0" b="0">
                    <a:alpha val="0"/>
                  </a:scrgbClr>
                </a:highlight>
                <a:latin typeface="Calibri"/>
              </a:rPr>
              <a:t>Rakefile</a:t>
            </a:r>
            <a:endParaRPr lang="en-US" sz="2000" dirty="0">
              <a:solidFill>
                <a:schemeClr val="bg1"/>
              </a:solidFill>
              <a:highlight>
                <a:scrgbClr r="0" g="0" b="0">
                  <a:alpha val="0"/>
                </a:scrgbClr>
              </a:highlight>
              <a:latin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208EE76D-0C02-4395-B513-A2A265DF69FA}"/>
              </a:ext>
            </a:extLst>
          </p:cNvPr>
          <p:cNvSpPr/>
          <p:nvPr/>
        </p:nvSpPr>
        <p:spPr>
          <a:xfrm>
            <a:off x="6217919" y="1755474"/>
            <a:ext cx="2179461" cy="13148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21053E2-0962-416F-A5D8-B16A0F0AB9F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097280" y="286560"/>
            <a:ext cx="10058040" cy="1450440"/>
          </a:xfrm>
          <a:noFill/>
          <a:ln>
            <a:noFill/>
          </a:ln>
        </p:spPr>
        <p:txBody>
          <a:bodyPr wrap="square" anchor="b">
            <a:noAutofit/>
          </a:bodyPr>
          <a:lstStyle/>
          <a:p>
            <a:pPr lvl="0">
              <a:lnSpc>
                <a:spcPct val="85000"/>
              </a:lnSpc>
              <a:spcBef>
                <a:spcPts val="0"/>
              </a:spcBef>
            </a:pPr>
            <a:r>
              <a:rPr lang="en-US" sz="4800" spc="-48">
                <a:solidFill>
                  <a:srgbClr val="404040"/>
                </a:solidFill>
                <a:highlight>
                  <a:scrgbClr r="0" g="0" b="0">
                    <a:alpha val="0"/>
                  </a:scrgbClr>
                </a:highlight>
                <a:latin typeface="Calibri Light"/>
              </a:rPr>
              <a:t>Gitignore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6E16E15-F6D2-47E9-9F59-A13C172149E3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097280" y="1845719"/>
            <a:ext cx="4937400" cy="4023000"/>
          </a:xfrm>
          <a:noFill/>
          <a:ln>
            <a:noFill/>
          </a:ln>
        </p:spPr>
        <p:txBody>
          <a:bodyPr wrap="square" lIns="0" rIns="0" anchor="t">
            <a:noAutofit/>
          </a:bodyPr>
          <a:lstStyle/>
          <a:p>
            <a:pPr lvl="0">
              <a:spcBef>
                <a:spcPts val="1417"/>
              </a:spcBef>
              <a:buSzPct val="45000"/>
              <a:buFont typeface="StarSymbol"/>
              <a:buChar char="●"/>
            </a:pPr>
            <a:r>
              <a:rPr lang="en-US" sz="2000" dirty="0">
                <a:solidFill>
                  <a:srgbClr val="404040"/>
                </a:solidFill>
                <a:highlight>
                  <a:scrgbClr r="0" g="0" b="0">
                    <a:alpha val="0"/>
                  </a:scrgbClr>
                </a:highlight>
                <a:latin typeface="Calibri"/>
              </a:rPr>
              <a:t>.</a:t>
            </a:r>
            <a:r>
              <a:rPr lang="en-US" sz="2000" dirty="0" err="1">
                <a:solidFill>
                  <a:srgbClr val="404040"/>
                </a:solidFill>
                <a:highlight>
                  <a:scrgbClr r="0" g="0" b="0">
                    <a:alpha val="0"/>
                  </a:scrgbClr>
                </a:highlight>
                <a:latin typeface="Calibri"/>
              </a:rPr>
              <a:t>gitignore</a:t>
            </a:r>
            <a:endParaRPr lang="en-US" sz="2000" dirty="0">
              <a:solidFill>
                <a:srgbClr val="404040"/>
              </a:solidFill>
              <a:highlight>
                <a:scrgbClr r="0" g="0" b="0">
                  <a:alpha val="0"/>
                </a:scrgbClr>
              </a:highlight>
              <a:latin typeface="Calibri"/>
            </a:endParaRPr>
          </a:p>
          <a:p>
            <a:pPr lvl="1">
              <a:spcBef>
                <a:spcPts val="1417"/>
              </a:spcBef>
              <a:buSzPct val="75000"/>
              <a:buFont typeface="StarSymbol"/>
              <a:buChar char="–"/>
            </a:pPr>
            <a:r>
              <a:rPr lang="en-US" sz="2000" dirty="0" err="1">
                <a:solidFill>
                  <a:srgbClr val="404040"/>
                </a:solidFill>
                <a:highlight>
                  <a:scrgbClr r="0" g="0" b="0">
                    <a:alpha val="0"/>
                  </a:scrgbClr>
                </a:highlight>
                <a:latin typeface="Calibri"/>
              </a:rPr>
              <a:t>Alle</a:t>
            </a:r>
            <a:r>
              <a:rPr lang="en-US" sz="2000" dirty="0">
                <a:solidFill>
                  <a:srgbClr val="404040"/>
                </a:solidFill>
                <a:highlight>
                  <a:scrgbClr r="0" g="0" b="0">
                    <a:alpha val="0"/>
                  </a:scrgbClr>
                </a:highlight>
                <a:latin typeface="Calibri"/>
              </a:rPr>
              <a:t> </a:t>
            </a:r>
            <a:r>
              <a:rPr lang="en-US" sz="2000" dirty="0" err="1">
                <a:solidFill>
                  <a:srgbClr val="404040"/>
                </a:solidFill>
                <a:highlight>
                  <a:scrgbClr r="0" g="0" b="0">
                    <a:alpha val="0"/>
                  </a:scrgbClr>
                </a:highlight>
                <a:latin typeface="Calibri"/>
              </a:rPr>
              <a:t>Dateien</a:t>
            </a:r>
            <a:r>
              <a:rPr lang="en-US" sz="2000" dirty="0">
                <a:solidFill>
                  <a:srgbClr val="404040"/>
                </a:solidFill>
                <a:highlight>
                  <a:scrgbClr r="0" g="0" b="0">
                    <a:alpha val="0"/>
                  </a:scrgbClr>
                </a:highlight>
                <a:latin typeface="Calibri"/>
              </a:rPr>
              <a:t> die </a:t>
            </a:r>
            <a:r>
              <a:rPr lang="en-US" sz="2000" dirty="0" err="1">
                <a:solidFill>
                  <a:srgbClr val="404040"/>
                </a:solidFill>
                <a:highlight>
                  <a:scrgbClr r="0" g="0" b="0">
                    <a:alpha val="0"/>
                  </a:scrgbClr>
                </a:highlight>
                <a:latin typeface="Calibri"/>
              </a:rPr>
              <a:t>niemals</a:t>
            </a:r>
            <a:r>
              <a:rPr lang="en-US" sz="2000" dirty="0">
                <a:solidFill>
                  <a:srgbClr val="404040"/>
                </a:solidFill>
                <a:highlight>
                  <a:scrgbClr r="0" g="0" b="0">
                    <a:alpha val="0"/>
                  </a:scrgbClr>
                </a:highlight>
                <a:latin typeface="Calibri"/>
              </a:rPr>
              <a:t> </a:t>
            </a:r>
            <a:r>
              <a:rPr lang="en-US" sz="2000" dirty="0" err="1">
                <a:solidFill>
                  <a:srgbClr val="404040"/>
                </a:solidFill>
                <a:highlight>
                  <a:scrgbClr r="0" g="0" b="0">
                    <a:alpha val="0"/>
                  </a:scrgbClr>
                </a:highlight>
                <a:latin typeface="Calibri"/>
              </a:rPr>
              <a:t>commited</a:t>
            </a:r>
            <a:r>
              <a:rPr lang="en-US" sz="2000" dirty="0">
                <a:solidFill>
                  <a:srgbClr val="404040"/>
                </a:solidFill>
                <a:highlight>
                  <a:scrgbClr r="0" g="0" b="0">
                    <a:alpha val="0"/>
                  </a:scrgbClr>
                </a:highlight>
                <a:latin typeface="Calibri"/>
              </a:rPr>
              <a:t> </a:t>
            </a:r>
            <a:r>
              <a:rPr lang="en-US" sz="2000" dirty="0" err="1">
                <a:solidFill>
                  <a:srgbClr val="404040"/>
                </a:solidFill>
                <a:highlight>
                  <a:scrgbClr r="0" g="0" b="0">
                    <a:alpha val="0"/>
                  </a:scrgbClr>
                </a:highlight>
                <a:latin typeface="Calibri"/>
              </a:rPr>
              <a:t>werden</a:t>
            </a:r>
            <a:r>
              <a:rPr lang="en-US" sz="2000" dirty="0">
                <a:solidFill>
                  <a:srgbClr val="404040"/>
                </a:solidFill>
                <a:highlight>
                  <a:scrgbClr r="0" g="0" b="0">
                    <a:alpha val="0"/>
                  </a:scrgbClr>
                </a:highlight>
                <a:latin typeface="Calibri"/>
              </a:rPr>
              <a:t> </a:t>
            </a:r>
            <a:r>
              <a:rPr lang="en-US" sz="2000" dirty="0" err="1">
                <a:solidFill>
                  <a:srgbClr val="404040"/>
                </a:solidFill>
                <a:highlight>
                  <a:scrgbClr r="0" g="0" b="0">
                    <a:alpha val="0"/>
                  </a:scrgbClr>
                </a:highlight>
                <a:latin typeface="Calibri"/>
              </a:rPr>
              <a:t>sollen</a:t>
            </a:r>
            <a:endParaRPr lang="en-US" sz="2000" dirty="0">
              <a:solidFill>
                <a:srgbClr val="404040"/>
              </a:solidFill>
              <a:highlight>
                <a:scrgbClr r="0" g="0" b="0">
                  <a:alpha val="0"/>
                </a:scrgbClr>
              </a:highlight>
              <a:latin typeface="Calibri"/>
            </a:endParaRP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B89B43B-26A1-4F12-8E8F-89E095640EBC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217919" y="1845719"/>
            <a:ext cx="4937400" cy="4023000"/>
          </a:xfrm>
          <a:noFill/>
          <a:ln>
            <a:noFill/>
          </a:ln>
        </p:spPr>
        <p:txBody>
          <a:bodyPr wrap="square" lIns="0" rIns="0" anchor="t">
            <a:noAutofit/>
          </a:bodyPr>
          <a:lstStyle/>
          <a:p>
            <a:pPr lvl="0">
              <a:spcBef>
                <a:spcPts val="1417"/>
              </a:spcBef>
              <a:buNone/>
            </a:pPr>
            <a:r>
              <a:rPr lang="en-US" sz="2000">
                <a:solidFill>
                  <a:srgbClr val="404040"/>
                </a:solidFill>
                <a:highlight>
                  <a:scrgbClr r="0" g="0" b="0">
                    <a:alpha val="0"/>
                  </a:scrgbClr>
                </a:highlight>
                <a:latin typeface="Calibri"/>
              </a:rPr>
              <a:t># ignore all .a files</a:t>
            </a:r>
            <a:br>
              <a:rPr lang="en-US" sz="2000">
                <a:solidFill>
                  <a:srgbClr val="404040"/>
                </a:solidFill>
                <a:highlight>
                  <a:scrgbClr r="0" g="0" b="0">
                    <a:alpha val="0"/>
                  </a:scrgbClr>
                </a:highlight>
                <a:latin typeface="Calibri"/>
              </a:rPr>
            </a:br>
            <a:r>
              <a:rPr lang="en-US" sz="2000">
                <a:solidFill>
                  <a:srgbClr val="404040"/>
                </a:solidFill>
                <a:highlight>
                  <a:scrgbClr r="0" g="0" b="0">
                    <a:alpha val="0"/>
                  </a:scrgbClr>
                </a:highlight>
                <a:latin typeface="Calibri"/>
              </a:rPr>
              <a:t>*.a</a:t>
            </a:r>
            <a:br>
              <a:rPr lang="en-US" sz="2000">
                <a:solidFill>
                  <a:srgbClr val="404040"/>
                </a:solidFill>
                <a:highlight>
                  <a:scrgbClr r="0" g="0" b="0">
                    <a:alpha val="0"/>
                  </a:scrgbClr>
                </a:highlight>
                <a:latin typeface="Calibri"/>
              </a:rPr>
            </a:br>
            <a:r>
              <a:rPr lang="en-US" sz="2000">
                <a:solidFill>
                  <a:srgbClr val="404040"/>
                </a:solidFill>
                <a:highlight>
                  <a:scrgbClr r="0" g="0" b="0">
                    <a:alpha val="0"/>
                  </a:scrgbClr>
                </a:highlight>
                <a:latin typeface="Calibri"/>
              </a:rPr>
              <a:t># but do track lib.a</a:t>
            </a:r>
            <a:br>
              <a:rPr lang="en-US" sz="2000">
                <a:solidFill>
                  <a:srgbClr val="404040"/>
                </a:solidFill>
                <a:highlight>
                  <a:scrgbClr r="0" g="0" b="0">
                    <a:alpha val="0"/>
                  </a:scrgbClr>
                </a:highlight>
                <a:latin typeface="Calibri"/>
              </a:rPr>
            </a:br>
            <a:r>
              <a:rPr lang="en-US" sz="2000">
                <a:solidFill>
                  <a:srgbClr val="404040"/>
                </a:solidFill>
                <a:highlight>
                  <a:scrgbClr r="0" g="0" b="0">
                    <a:alpha val="0"/>
                  </a:scrgbClr>
                </a:highlight>
                <a:latin typeface="Calibri"/>
              </a:rPr>
              <a:t>!lib.a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>
            <a:extLst>
              <a:ext uri="{FF2B5EF4-FFF2-40B4-BE49-F238E27FC236}">
                <a16:creationId xmlns:a16="http://schemas.microsoft.com/office/drawing/2014/main" id="{C4E5FB18-7A3B-4BC3-B700-3622256B45DE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936000" y="1296000"/>
            <a:ext cx="3809520" cy="38095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">
            <a:extLst>
              <a:ext uri="{FF2B5EF4-FFF2-40B4-BE49-F238E27FC236}">
                <a16:creationId xmlns:a16="http://schemas.microsoft.com/office/drawing/2014/main" id="{8A946C15-5A13-4571-86A0-A2E38AAA8079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5040000" y="1655999"/>
            <a:ext cx="5905079" cy="330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8A26CC-D68E-49F2-9F91-B90C38AA1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Was </a:t>
            </a:r>
            <a:r>
              <a:rPr lang="de-DE" dirty="0"/>
              <a:t>ist</a:t>
            </a:r>
            <a:r>
              <a:rPr lang="en-GB" dirty="0"/>
              <a:t> Git</a:t>
            </a:r>
            <a:endParaRPr lang="de-DE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E883469-C779-48C2-A25E-E7F41F9C6D2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1034" name="Picture 10" descr="https://git-scm.com/book/en/v2/images/distributed.png">
            <a:extLst>
              <a:ext uri="{FF2B5EF4-FFF2-40B4-BE49-F238E27FC236}">
                <a16:creationId xmlns:a16="http://schemas.microsoft.com/office/drawing/2014/main" id="{1D1F00EB-3693-44F4-BAB6-335B5629FE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7939" y="1737360"/>
            <a:ext cx="3837721" cy="4596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2135DD90-D572-4C8B-B83D-45EF46E8E484}"/>
              </a:ext>
            </a:extLst>
          </p:cNvPr>
          <p:cNvSpPr txBox="1">
            <a:spLocks noGrp="1"/>
          </p:cNvSpPr>
          <p:nvPr>
            <p:ph sz="half" idx="1"/>
          </p:nvPr>
        </p:nvSpPr>
        <p:spPr>
          <a:xfrm>
            <a:off x="1096963" y="1846263"/>
            <a:ext cx="5278437" cy="4022725"/>
          </a:xfrm>
          <a:noFill/>
          <a:ln>
            <a:noFill/>
          </a:ln>
        </p:spPr>
        <p:txBody>
          <a:bodyPr wrap="square" lIns="0" rIns="0" anchor="t">
            <a:noAutofit/>
          </a:bodyPr>
          <a:lstStyle/>
          <a:p>
            <a:pPr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  <a:highlight>
                  <a:scrgbClr r="0" g="0" b="0">
                    <a:alpha val="0"/>
                  </a:scrgbClr>
                </a:highlight>
                <a:latin typeface="Calibri"/>
              </a:rPr>
              <a:t>Distributed Version Control System</a:t>
            </a:r>
          </a:p>
          <a:p>
            <a:pPr lvl="1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404040"/>
                </a:solidFill>
                <a:highlight>
                  <a:scrgbClr r="0" g="0" b="0">
                    <a:alpha val="0"/>
                  </a:scrgbClr>
                </a:highlight>
                <a:latin typeface="Calibri"/>
              </a:rPr>
              <a:t>Redundanz</a:t>
            </a:r>
            <a:endParaRPr lang="en-US" dirty="0">
              <a:solidFill>
                <a:srgbClr val="404040"/>
              </a:solidFill>
              <a:highlight>
                <a:scrgbClr r="0" g="0" b="0">
                  <a:alpha val="0"/>
                </a:scrgbClr>
              </a:highlight>
              <a:latin typeface="Calibri"/>
            </a:endParaRPr>
          </a:p>
          <a:p>
            <a:pPr lvl="1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404040"/>
                </a:solidFill>
                <a:highlight>
                  <a:scrgbClr r="0" g="0" b="0">
                    <a:alpha val="0"/>
                  </a:scrgbClr>
                </a:highlight>
                <a:latin typeface="Calibri"/>
              </a:rPr>
              <a:t>Geschwindigkeit</a:t>
            </a:r>
            <a:endParaRPr lang="en-US" dirty="0">
              <a:solidFill>
                <a:srgbClr val="404040"/>
              </a:solidFill>
              <a:highlight>
                <a:scrgbClr r="0" g="0" b="0">
                  <a:alpha val="0"/>
                </a:scrgbClr>
              </a:highlight>
              <a:latin typeface="Calibri"/>
            </a:endParaRPr>
          </a:p>
          <a:p>
            <a:pPr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  <a:highlight>
                  <a:scrgbClr r="0" g="0" b="0">
                    <a:alpha val="0"/>
                  </a:scrgbClr>
                </a:highlight>
                <a:latin typeface="Calibri"/>
              </a:rPr>
              <a:t>Isolated feature based workflow</a:t>
            </a:r>
          </a:p>
          <a:p>
            <a:pPr lvl="1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404040"/>
                </a:solidFill>
                <a:highlight>
                  <a:scrgbClr r="0" g="0" b="0">
                    <a:alpha val="0"/>
                  </a:scrgbClr>
                </a:highlight>
                <a:latin typeface="Calibri"/>
              </a:rPr>
              <a:t>Koordiniertes</a:t>
            </a:r>
            <a:r>
              <a:rPr lang="en-US" dirty="0">
                <a:solidFill>
                  <a:srgbClr val="404040"/>
                </a:solidFill>
                <a:highlight>
                  <a:scrgbClr r="0" g="0" b="0">
                    <a:alpha val="0"/>
                  </a:scrgbClr>
                </a:highlight>
                <a:latin typeface="Calibri"/>
              </a:rPr>
              <a:t> </a:t>
            </a:r>
            <a:r>
              <a:rPr lang="en-US" dirty="0" err="1">
                <a:solidFill>
                  <a:srgbClr val="404040"/>
                </a:solidFill>
                <a:highlight>
                  <a:scrgbClr r="0" g="0" b="0">
                    <a:alpha val="0"/>
                  </a:scrgbClr>
                </a:highlight>
                <a:latin typeface="Calibri"/>
              </a:rPr>
              <a:t>Arbeiten</a:t>
            </a:r>
            <a:r>
              <a:rPr lang="en-US" dirty="0">
                <a:solidFill>
                  <a:srgbClr val="404040"/>
                </a:solidFill>
                <a:highlight>
                  <a:scrgbClr r="0" g="0" b="0">
                    <a:alpha val="0"/>
                  </a:scrgbClr>
                </a:highlight>
                <a:latin typeface="Calibri"/>
              </a:rPr>
              <a:t> in Gruppen</a:t>
            </a:r>
          </a:p>
          <a:p>
            <a:pPr lvl="1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404040"/>
                </a:solidFill>
                <a:highlight>
                  <a:scrgbClr r="0" g="0" b="0">
                    <a:alpha val="0"/>
                  </a:scrgbClr>
                </a:highlight>
                <a:latin typeface="Calibri"/>
              </a:rPr>
              <a:t>Einfache</a:t>
            </a:r>
            <a:r>
              <a:rPr lang="en-US" dirty="0">
                <a:solidFill>
                  <a:srgbClr val="404040"/>
                </a:solidFill>
                <a:highlight>
                  <a:scrgbClr r="0" g="0" b="0">
                    <a:alpha val="0"/>
                  </a:scrgbClr>
                </a:highlight>
                <a:latin typeface="Calibri"/>
              </a:rPr>
              <a:t> </a:t>
            </a:r>
            <a:r>
              <a:rPr lang="de-DE" dirty="0">
                <a:solidFill>
                  <a:srgbClr val="404040"/>
                </a:solidFill>
                <a:highlight>
                  <a:scrgbClr r="0" g="0" b="0">
                    <a:alpha val="0"/>
                  </a:scrgbClr>
                </a:highlight>
                <a:latin typeface="Calibri"/>
              </a:rPr>
              <a:t>Fehlerbehebung</a:t>
            </a:r>
          </a:p>
          <a:p>
            <a:pPr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404040"/>
                </a:solidFill>
                <a:highlight>
                  <a:scrgbClr r="0" g="0" b="0">
                    <a:alpha val="0"/>
                  </a:scrgbClr>
                </a:highlight>
              </a:rPr>
              <a:t>Benutzt</a:t>
            </a:r>
            <a:r>
              <a:rPr lang="en-US" dirty="0">
                <a:solidFill>
                  <a:srgbClr val="404040"/>
                </a:solidFill>
                <a:highlight>
                  <a:scrgbClr r="0" g="0" b="0">
                    <a:alpha val="0"/>
                  </a:scrgbClr>
                </a:highlight>
              </a:rPr>
              <a:t> von Android, Windows, Python</a:t>
            </a:r>
          </a:p>
          <a:p>
            <a:pPr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  <a:highlight>
                <a:scrgbClr r="0" g="0" b="0">
                  <a:alpha val="0"/>
                </a:scrgbClr>
              </a:highlight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00198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EB627A-850A-40DE-86D7-DACDB50EB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Lokale</a:t>
            </a:r>
            <a:r>
              <a:rPr lang="en-GB" dirty="0"/>
              <a:t> </a:t>
            </a:r>
            <a:r>
              <a:rPr lang="en-GB" dirty="0" err="1"/>
              <a:t>Workcycle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158CF43-5531-4A65-8221-BF1B44D2E06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GB" dirty="0" err="1"/>
              <a:t>Dateien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r>
              <a:rPr lang="en-GB" dirty="0"/>
              <a:t>: 	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 err="1"/>
              <a:t>Änderungen</a:t>
            </a:r>
            <a:r>
              <a:rPr lang="en-GB" dirty="0"/>
              <a:t> </a:t>
            </a:r>
            <a:r>
              <a:rPr lang="en-GB" dirty="0" err="1"/>
              <a:t>markieren</a:t>
            </a:r>
            <a:r>
              <a:rPr lang="en-GB" dirty="0"/>
              <a:t>:  </a:t>
            </a:r>
            <a:endParaRPr lang="en-GB" i="1" dirty="0"/>
          </a:p>
          <a:p>
            <a:pPr marL="475488" lvl="2" indent="0">
              <a:buNone/>
            </a:pPr>
            <a:r>
              <a:rPr lang="en-GB" i="1" dirty="0"/>
              <a:t>git add readme.txt </a:t>
            </a:r>
            <a:r>
              <a:rPr lang="en-GB" dirty="0"/>
              <a:t>|</a:t>
            </a:r>
            <a:r>
              <a:rPr lang="en-GB" i="1" dirty="0"/>
              <a:t> git add –A </a:t>
            </a:r>
            <a:r>
              <a:rPr lang="en-GB" dirty="0"/>
              <a:t>|</a:t>
            </a:r>
            <a:r>
              <a:rPr lang="en-GB" i="1" dirty="0"/>
              <a:t> git add *.txt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 err="1"/>
              <a:t>Einen</a:t>
            </a:r>
            <a:r>
              <a:rPr lang="en-GB" dirty="0"/>
              <a:t> </a:t>
            </a:r>
            <a:r>
              <a:rPr lang="en-GB" dirty="0" err="1"/>
              <a:t>neuen</a:t>
            </a:r>
            <a:r>
              <a:rPr lang="en-GB" dirty="0"/>
              <a:t> Commit:	     </a:t>
            </a:r>
            <a:endParaRPr lang="en-GB" i="1" dirty="0"/>
          </a:p>
          <a:p>
            <a:pPr marL="475488" lvl="2" indent="0">
              <a:buNone/>
            </a:pPr>
            <a:r>
              <a:rPr lang="en-GB" i="1" dirty="0"/>
              <a:t>git commit –m “added a readme”</a:t>
            </a:r>
            <a:br>
              <a:rPr lang="en-GB" i="1" dirty="0"/>
            </a:br>
            <a:endParaRPr lang="en-GB" i="1" dirty="0"/>
          </a:p>
          <a:p>
            <a:pPr marL="0" indent="0">
              <a:buNone/>
            </a:pPr>
            <a:r>
              <a:rPr lang="en-GB" i="1" dirty="0"/>
              <a:t>Modified =&gt; Staged =&gt; Committed</a:t>
            </a:r>
          </a:p>
        </p:txBody>
      </p:sp>
      <p:pic>
        <p:nvPicPr>
          <p:cNvPr id="2052" name="Picture 4" descr="Working tree, staging area, and Git directory.">
            <a:extLst>
              <a:ext uri="{FF2B5EF4-FFF2-40B4-BE49-F238E27FC236}">
                <a16:creationId xmlns:a16="http://schemas.microsoft.com/office/drawing/2014/main" id="{ED74E346-2FB6-4881-8E8F-141996E89E56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5040" y="2196516"/>
            <a:ext cx="5491434" cy="3027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43163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CE26D6-4AB6-462C-8EA0-6150C030E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Snapshots, Not Differences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8CDAA68-FAD2-4C05-91A1-139E9780EB3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C48C5AA-5BE4-470A-B59C-B7B1F47569E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3076" name="Picture 4" descr="https://i0.wp.com/outofmemory.cn/j/wiki/git-design-secret/1.png">
            <a:extLst>
              <a:ext uri="{FF2B5EF4-FFF2-40B4-BE49-F238E27FC236}">
                <a16:creationId xmlns:a16="http://schemas.microsoft.com/office/drawing/2014/main" id="{5D88ED32-241B-421E-8AE3-F51B2D89DF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5366" y="2081477"/>
            <a:ext cx="8941267" cy="3413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7814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A05F44-FA35-4D21-A55E-30C70FB81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Branching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E376FFD-28D1-449A-82D8-8086AC486B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02606" cy="4023360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Feature </a:t>
            </a:r>
            <a:r>
              <a:rPr lang="de-DE" dirty="0"/>
              <a:t>basiertes arbeiten</a:t>
            </a:r>
          </a:p>
          <a:p>
            <a:pPr marL="457200" indent="-457200">
              <a:buFont typeface="+mj-lt"/>
              <a:buAutoNum type="arabicPeriod"/>
            </a:pPr>
            <a:r>
              <a:rPr lang="en-GB" i="1" dirty="0"/>
              <a:t>git branch iss53; git checkout iss53</a:t>
            </a:r>
          </a:p>
          <a:p>
            <a:pPr marL="457200" indent="-457200">
              <a:buFont typeface="+mj-lt"/>
              <a:buAutoNum type="arabicPeriod"/>
            </a:pPr>
            <a:r>
              <a:rPr lang="en-GB" i="1" dirty="0"/>
              <a:t>git add ./</a:t>
            </a:r>
            <a:r>
              <a:rPr lang="en-GB" i="1" dirty="0" err="1"/>
              <a:t>toolBackend</a:t>
            </a:r>
            <a:r>
              <a:rPr lang="en-GB" i="1" dirty="0"/>
              <a:t>/tests;</a:t>
            </a:r>
            <a:br>
              <a:rPr lang="en-GB" i="1" dirty="0"/>
            </a:br>
            <a:r>
              <a:rPr lang="en-GB" i="1" dirty="0"/>
              <a:t>git commit –m “New testing framework”</a:t>
            </a:r>
          </a:p>
          <a:p>
            <a:pPr marL="457200" indent="-457200">
              <a:buFont typeface="+mj-lt"/>
              <a:buAutoNum type="arabicPeriod"/>
            </a:pPr>
            <a:r>
              <a:rPr lang="en-GB" i="1" dirty="0"/>
              <a:t>git checkout master; git checkout –b hotfix;</a:t>
            </a:r>
            <a:br>
              <a:rPr lang="en-GB" i="1" dirty="0"/>
            </a:br>
            <a:r>
              <a:rPr lang="en-GB" i="1" dirty="0"/>
              <a:t>git commit –a –m “Fixed the broken link”</a:t>
            </a:r>
          </a:p>
          <a:p>
            <a:pPr marL="457200" indent="-457200">
              <a:buFont typeface="+mj-lt"/>
              <a:buAutoNum type="arabicPeriod"/>
            </a:pPr>
            <a:r>
              <a:rPr lang="en-GB" i="1" dirty="0"/>
              <a:t>git branch –d hotfix</a:t>
            </a:r>
          </a:p>
        </p:txBody>
      </p:sp>
      <p:pic>
        <p:nvPicPr>
          <p:cNvPr id="5124" name="Picture 4" descr="Creating a new branch pointer.">
            <a:extLst>
              <a:ext uri="{FF2B5EF4-FFF2-40B4-BE49-F238E27FC236}">
                <a16:creationId xmlns:a16="http://schemas.microsoft.com/office/drawing/2014/main" id="{5C638AAB-0712-466A-B224-40782EA642AF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4036" y="2105793"/>
            <a:ext cx="4888063" cy="2382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7" name="Picture 7" descr="https://git-scm.com/book/en/v2/images/basic-branching-1.png">
            <a:extLst>
              <a:ext uri="{FF2B5EF4-FFF2-40B4-BE49-F238E27FC236}">
                <a16:creationId xmlns:a16="http://schemas.microsoft.com/office/drawing/2014/main" id="{B122C885-986A-433B-AECF-3EDDABA7DD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4036" y="2105793"/>
            <a:ext cx="5002610" cy="1450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 descr="Hotfix branch based on `master`.">
            <a:extLst>
              <a:ext uri="{FF2B5EF4-FFF2-40B4-BE49-F238E27FC236}">
                <a16:creationId xmlns:a16="http://schemas.microsoft.com/office/drawing/2014/main" id="{5DE0DC33-061F-42F5-BACB-6B36480F95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6563" y="2216279"/>
            <a:ext cx="5884877" cy="3034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2" name="Picture 12" descr="The `iss53` branch has moved forward with your work.">
            <a:extLst>
              <a:ext uri="{FF2B5EF4-FFF2-40B4-BE49-F238E27FC236}">
                <a16:creationId xmlns:a16="http://schemas.microsoft.com/office/drawing/2014/main" id="{C4CE94FF-BD34-42BF-B328-E3A8603B28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216279"/>
            <a:ext cx="6005440" cy="2161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7702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F88F63-E208-4598-A343-CB33E6A1C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Merging</a:t>
            </a:r>
            <a:endParaRPr lang="de-DE" dirty="0"/>
          </a:p>
        </p:txBody>
      </p:sp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617FC168-9C8D-45B7-8260-66739E1ABCC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4607" y="1077657"/>
            <a:ext cx="9011073" cy="3559374"/>
          </a:xfrm>
        </p:spPr>
      </p:pic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FB3E9BB3-6FF1-453A-AD64-94FECB53F44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4607" y="1088604"/>
            <a:ext cx="7450768" cy="3548427"/>
          </a:xfrm>
        </p:spPr>
      </p:pic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3ADF8E39-935B-4E73-BA9C-26601ED19692}"/>
              </a:ext>
            </a:extLst>
          </p:cNvPr>
          <p:cNvSpPr txBox="1">
            <a:spLocks/>
          </p:cNvSpPr>
          <p:nvPr/>
        </p:nvSpPr>
        <p:spPr>
          <a:xfrm>
            <a:off x="1097279" y="1845734"/>
            <a:ext cx="4902606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endParaRPr lang="en-GB" dirty="0"/>
          </a:p>
          <a:p>
            <a:pPr marL="0" indent="0">
              <a:buFont typeface="Calibri" panose="020F0502020204030204" pitchFamily="34" charset="0"/>
              <a:buNone/>
            </a:pPr>
            <a:endParaRPr lang="en-GB" dirty="0"/>
          </a:p>
          <a:p>
            <a:pPr marL="0" indent="0">
              <a:buFont typeface="Calibri" panose="020F0502020204030204" pitchFamily="34" charset="0"/>
              <a:buNone/>
            </a:pPr>
            <a:endParaRPr lang="en-GB" dirty="0"/>
          </a:p>
          <a:p>
            <a:pPr marL="0" indent="0">
              <a:buFont typeface="Calibri" panose="020F0502020204030204" pitchFamily="34" charset="0"/>
              <a:buNone/>
            </a:pPr>
            <a:endParaRPr lang="en-GB" dirty="0"/>
          </a:p>
          <a:p>
            <a:pPr marL="0" indent="0">
              <a:buFont typeface="Calibri" panose="020F0502020204030204" pitchFamily="34" charset="0"/>
              <a:buNone/>
            </a:pPr>
            <a:endParaRPr lang="de-DE" dirty="0"/>
          </a:p>
        </p:txBody>
      </p:sp>
      <p:sp>
        <p:nvSpPr>
          <p:cNvPr id="13" name="Inhaltsplatzhalter 2">
            <a:extLst>
              <a:ext uri="{FF2B5EF4-FFF2-40B4-BE49-F238E27FC236}">
                <a16:creationId xmlns:a16="http://schemas.microsoft.com/office/drawing/2014/main" id="{9415BFE2-67BD-4B79-978B-925DCC9995F3}"/>
              </a:ext>
            </a:extLst>
          </p:cNvPr>
          <p:cNvSpPr txBox="1">
            <a:spLocks/>
          </p:cNvSpPr>
          <p:nvPr/>
        </p:nvSpPr>
        <p:spPr>
          <a:xfrm>
            <a:off x="1249679" y="1998134"/>
            <a:ext cx="4902606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endParaRPr lang="en-GB" i="1" dirty="0"/>
          </a:p>
          <a:p>
            <a:pPr marL="0" indent="0">
              <a:buFont typeface="Calibri" panose="020F0502020204030204" pitchFamily="34" charset="0"/>
              <a:buNone/>
            </a:pPr>
            <a:endParaRPr lang="en-GB" i="1" dirty="0"/>
          </a:p>
          <a:p>
            <a:pPr marL="0" indent="0">
              <a:buFont typeface="Calibri" panose="020F0502020204030204" pitchFamily="34" charset="0"/>
              <a:buNone/>
            </a:pPr>
            <a:endParaRPr lang="en-GB" i="1" dirty="0"/>
          </a:p>
          <a:p>
            <a:pPr marL="457200" indent="-457200">
              <a:buFont typeface="+mj-lt"/>
              <a:buAutoNum type="arabicPeriod"/>
            </a:pPr>
            <a:r>
              <a:rPr lang="en-GB" i="1" dirty="0"/>
              <a:t>git checkout master; </a:t>
            </a:r>
            <a:br>
              <a:rPr lang="en-GB" i="1" dirty="0"/>
            </a:br>
            <a:r>
              <a:rPr lang="en-GB" i="1" dirty="0"/>
              <a:t>git merge iss53</a:t>
            </a:r>
          </a:p>
        </p:txBody>
      </p:sp>
    </p:spTree>
    <p:extLst>
      <p:ext uri="{BB962C8B-B14F-4D97-AF65-F5344CB8AC3E}">
        <p14:creationId xmlns:p14="http://schemas.microsoft.com/office/powerpoint/2010/main" val="3096028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22059168-809E-456C-B861-63D3C2C06819}"/>
              </a:ext>
            </a:extLst>
          </p:cNvPr>
          <p:cNvSpPr/>
          <p:nvPr/>
        </p:nvSpPr>
        <p:spPr>
          <a:xfrm>
            <a:off x="1097279" y="1845734"/>
            <a:ext cx="5034759" cy="33470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EBF6BBE-4C85-4822-A30D-1709400C0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Merge </a:t>
            </a:r>
            <a:r>
              <a:rPr lang="en-GB" dirty="0" err="1"/>
              <a:t>Konflikte</a:t>
            </a:r>
            <a:endParaRPr lang="de-DE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C66AE874-2252-47B7-A817-4A1FFD2BBC8C}"/>
              </a:ext>
            </a:extLst>
          </p:cNvPr>
          <p:cNvSpPr/>
          <p:nvPr/>
        </p:nvSpPr>
        <p:spPr>
          <a:xfrm>
            <a:off x="6286394" y="1845735"/>
            <a:ext cx="4714613" cy="174475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2A07FA7-C898-4153-8CDA-B9F1E82EB1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17603" y="1845734"/>
            <a:ext cx="4937760" cy="402336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$ git merge </a:t>
            </a:r>
            <a:r>
              <a:rPr lang="en-US" dirty="0" err="1">
                <a:solidFill>
                  <a:schemeClr val="bg1"/>
                </a:solidFill>
              </a:rPr>
              <a:t>graphicUpdate</a:t>
            </a:r>
            <a:r>
              <a:rPr lang="en-US" dirty="0">
                <a:solidFill>
                  <a:schemeClr val="bg1"/>
                </a:solidFill>
              </a:rPr>
              <a:t>;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100" dirty="0">
                <a:solidFill>
                  <a:schemeClr val="bg1"/>
                </a:solidFill>
              </a:rPr>
              <a:t>s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Auto-merging index.html;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CONFLICT (content): </a:t>
            </a:r>
            <a:r>
              <a:rPr lang="en-US" dirty="0">
                <a:solidFill>
                  <a:srgbClr val="FF0000"/>
                </a:solidFill>
              </a:rPr>
              <a:t>Merge conflict in index.html</a:t>
            </a:r>
            <a:r>
              <a:rPr lang="en-US" dirty="0">
                <a:solidFill>
                  <a:schemeClr val="bg1"/>
                </a:solidFill>
              </a:rPr>
              <a:t>;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Automatic merge failed; </a:t>
            </a:r>
            <a:r>
              <a:rPr lang="en-US" dirty="0">
                <a:solidFill>
                  <a:srgbClr val="FF0000"/>
                </a:solidFill>
              </a:rPr>
              <a:t>fix conflicts and then commit the result</a:t>
            </a:r>
            <a:r>
              <a:rPr lang="en-US" dirty="0">
                <a:solidFill>
                  <a:schemeClr val="bg1"/>
                </a:solidFill>
              </a:rPr>
              <a:t>.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BA78AD1D-4B9C-4622-B8B0-7D3249BAB4A1}"/>
              </a:ext>
            </a:extLst>
          </p:cNvPr>
          <p:cNvSpPr txBox="1">
            <a:spLocks/>
          </p:cNvSpPr>
          <p:nvPr/>
        </p:nvSpPr>
        <p:spPr>
          <a:xfrm>
            <a:off x="1097279" y="1845734"/>
            <a:ext cx="493776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2" name="Inhaltsplatzhalter 2">
            <a:extLst>
              <a:ext uri="{FF2B5EF4-FFF2-40B4-BE49-F238E27FC236}">
                <a16:creationId xmlns:a16="http://schemas.microsoft.com/office/drawing/2014/main" id="{1F1E66A9-DBC3-4FE2-B1CB-025774C91C9B}"/>
              </a:ext>
            </a:extLst>
          </p:cNvPr>
          <p:cNvSpPr txBox="1">
            <a:spLocks/>
          </p:cNvSpPr>
          <p:nvPr/>
        </p:nvSpPr>
        <p:spPr>
          <a:xfrm>
            <a:off x="1036320" y="1845734"/>
            <a:ext cx="493776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&lt;&lt;&lt;&lt;&lt;&lt;&lt; </a:t>
            </a:r>
            <a:r>
              <a:rPr lang="en-US" dirty="0" err="1"/>
              <a:t>HEAD:index.html</a:t>
            </a:r>
            <a:endParaRPr lang="en-US" dirty="0"/>
          </a:p>
          <a:p>
            <a:r>
              <a:rPr lang="en-US" dirty="0"/>
              <a:t>&lt;div id="footer"&gt;contact : email.support@github.com&lt;/div&gt;</a:t>
            </a:r>
          </a:p>
          <a:p>
            <a:r>
              <a:rPr lang="en-US" dirty="0"/>
              <a:t>=======</a:t>
            </a:r>
          </a:p>
          <a:p>
            <a:r>
              <a:rPr lang="en-US" dirty="0"/>
              <a:t>&lt;div id="footer"&gt;</a:t>
            </a:r>
          </a:p>
          <a:p>
            <a:r>
              <a:rPr lang="en-US" dirty="0"/>
              <a:t> please contact us at support@github.com</a:t>
            </a:r>
          </a:p>
          <a:p>
            <a:r>
              <a:rPr lang="en-US" dirty="0"/>
              <a:t>&lt;/div&gt;</a:t>
            </a:r>
          </a:p>
          <a:p>
            <a:r>
              <a:rPr lang="en-US" dirty="0"/>
              <a:t>&gt;&gt;&gt;&gt;&gt;&gt;&gt; </a:t>
            </a:r>
            <a:r>
              <a:rPr lang="en-US" dirty="0" err="1"/>
              <a:t>graphicUpdate:index.html</a:t>
            </a:r>
            <a:endParaRPr lang="de-DE" dirty="0"/>
          </a:p>
        </p:txBody>
      </p:sp>
      <p:sp>
        <p:nvSpPr>
          <p:cNvPr id="14" name="Inhaltsplatzhalter 2">
            <a:extLst>
              <a:ext uri="{FF2B5EF4-FFF2-40B4-BE49-F238E27FC236}">
                <a16:creationId xmlns:a16="http://schemas.microsoft.com/office/drawing/2014/main" id="{F4845794-D1F6-4B9D-A27F-B7D8D98E85C5}"/>
              </a:ext>
            </a:extLst>
          </p:cNvPr>
          <p:cNvSpPr txBox="1">
            <a:spLocks/>
          </p:cNvSpPr>
          <p:nvPr/>
        </p:nvSpPr>
        <p:spPr>
          <a:xfrm>
            <a:off x="1036320" y="1845734"/>
            <a:ext cx="5272202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 </a:t>
            </a:r>
          </a:p>
          <a:p>
            <a:br>
              <a:rPr lang="en-US" dirty="0"/>
            </a:br>
            <a:endParaRPr lang="en-US" dirty="0"/>
          </a:p>
          <a:p>
            <a:r>
              <a:rPr lang="en-US" dirty="0"/>
              <a:t> </a:t>
            </a:r>
          </a:p>
          <a:p>
            <a:r>
              <a:rPr lang="en-US" dirty="0"/>
              <a:t>&lt;div id="footer"&gt;</a:t>
            </a:r>
          </a:p>
          <a:p>
            <a:r>
              <a:rPr lang="en-US" dirty="0"/>
              <a:t> please contact us at email.support@github.com</a:t>
            </a:r>
          </a:p>
          <a:p>
            <a:r>
              <a:rPr lang="en-US" dirty="0"/>
              <a:t>&lt;/div&gt;</a:t>
            </a:r>
          </a:p>
          <a:p>
            <a:r>
              <a:rPr lang="en-US" dirty="0"/>
              <a:t>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11915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6F0A98-D52D-4133-91F9-9B27F7BB8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git </a:t>
            </a:r>
            <a:r>
              <a:rPr lang="en-GB" dirty="0" err="1"/>
              <a:t>mergetool</a:t>
            </a:r>
            <a:r>
              <a:rPr lang="en-GB" dirty="0"/>
              <a:t>;</a:t>
            </a: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55CA5B37-2F86-43B0-A966-F8CDA28D5002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2372543" y="1737360"/>
            <a:ext cx="6915836" cy="466498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79FC8A52-A581-48EE-B4FC-5BC63932C25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05384096"/>
      </p:ext>
    </p:extLst>
  </p:cSld>
  <p:clrMapOvr>
    <a:masterClrMapping/>
  </p:clrMapOvr>
</p:sld>
</file>

<file path=ppt/theme/theme1.xml><?xml version="1.0" encoding="utf-8"?>
<a:theme xmlns:a="http://schemas.openxmlformats.org/drawingml/2006/main" name="MeinDesign1">
  <a:themeElements>
    <a:clrScheme name="Rückblick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ückblic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ückblic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inDesign1" id="{26353615-788F-4B0E-BDE1-63D60AFB4286}" vid="{2A283EC3-0D87-4F20-A541-2DEB1673785B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MeinDesign1</Template>
  <TotalTime>0</TotalTime>
  <Words>289</Words>
  <Application>Microsoft Office PowerPoint</Application>
  <PresentationFormat>Breitbild</PresentationFormat>
  <Paragraphs>87</Paragraphs>
  <Slides>15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StarSymbol</vt:lpstr>
      <vt:lpstr>Wingdings</vt:lpstr>
      <vt:lpstr>MeinDesign1</vt:lpstr>
      <vt:lpstr>Git,Gitlab &amp; TravisCI</vt:lpstr>
      <vt:lpstr>PowerPoint-Präsentation</vt:lpstr>
      <vt:lpstr>Was ist Git</vt:lpstr>
      <vt:lpstr>Lokale Workcycle</vt:lpstr>
      <vt:lpstr>Snapshots, Not Differences</vt:lpstr>
      <vt:lpstr>Branching</vt:lpstr>
      <vt:lpstr>Merging</vt:lpstr>
      <vt:lpstr>Merge Konflikte</vt:lpstr>
      <vt:lpstr>git mergetool;</vt:lpstr>
      <vt:lpstr>Rebasing</vt:lpstr>
      <vt:lpstr>Rebase Hell</vt:lpstr>
      <vt:lpstr>Github</vt:lpstr>
      <vt:lpstr>Clone, Pull, Push</vt:lpstr>
      <vt:lpstr>Logging &amp; Tagging</vt:lpstr>
      <vt:lpstr>Gitignore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Git,Gitlab &amp; TravisCI</dc:title>
  <dc:creator>Joel Haubold</dc:creator>
  <cp:lastModifiedBy>Joel Haubold</cp:lastModifiedBy>
  <cp:revision>35</cp:revision>
  <dcterms:created xsi:type="dcterms:W3CDTF">2018-11-15T09:17:19Z</dcterms:created>
  <dcterms:modified xsi:type="dcterms:W3CDTF">2018-11-22T13:08:26Z</dcterms:modified>
</cp:coreProperties>
</file>