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wmf" ContentType="image/x-wmf"/>
  <Override PartName="/ppt/media/image4.png" ContentType="image/png"/>
  <Override PartName="/ppt/media/image11.wmf" ContentType="image/x-wmf"/>
  <Override PartName="/ppt/media/image5.wmf" ContentType="image/x-wmf"/>
  <Override PartName="/ppt/media/image3.png" ContentType="image/png"/>
  <Override PartName="/ppt/media/image9.wmf" ContentType="image/x-wmf"/>
  <Override PartName="/ppt/media/image7.png" ContentType="image/png"/>
  <Override PartName="/ppt/media/image10.wmf" ContentType="image/x-wmf"/>
  <Override PartName="/ppt/media/image2.png" ContentType="image/png"/>
  <Override PartName="/ppt/media/image8.wmf" ContentType="image/x-wmf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30279975" cy="428085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8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6645760" cy="1184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6645760" cy="1184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8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002840" cy="1184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167160" y="10017000"/>
            <a:ext cx="13002840" cy="1184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5167160" y="22985280"/>
            <a:ext cx="13002840" cy="1184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002840" cy="1184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8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002840" cy="1184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5167160" y="10017000"/>
            <a:ext cx="13002840" cy="1184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8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6645760" cy="24828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8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6645760" cy="24828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8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002840" cy="24828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167160" y="10017000"/>
            <a:ext cx="13002840" cy="24828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8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0920" cy="3313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8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002840" cy="1184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002840" cy="1184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5167160" y="10017000"/>
            <a:ext cx="13002840" cy="24828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8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002840" cy="24828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5167160" y="10017000"/>
            <a:ext cx="13002840" cy="1184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167160" y="22985280"/>
            <a:ext cx="13002840" cy="1184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8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002840" cy="1184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167160" y="10017000"/>
            <a:ext cx="13002840" cy="1184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6645400" cy="11842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30278880" cy="42807600"/>
          </a:xfrm>
          <a:prstGeom prst="rect">
            <a:avLst/>
          </a:prstGeom>
          <a:solidFill>
            <a:srgbClr val="ffffff"/>
          </a:solidFill>
          <a:ln w="1270080">
            <a:solidFill>
              <a:srgbClr val="f79f57"/>
            </a:solidFill>
            <a:miter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30278880" cy="4192920"/>
          </a:xfrm>
          <a:prstGeom prst="rect">
            <a:avLst/>
          </a:prstGeom>
          <a:solidFill>
            <a:srgbClr val="f79f57"/>
          </a:solidFill>
        </p:spPr>
      </p:sp>
      <p:pic>
        <p:nvPicPr>
          <p:cNvPr descr="" id="2" name="Grafik 13"/>
          <p:cNvPicPr/>
          <p:nvPr/>
        </p:nvPicPr>
        <p:blipFill>
          <a:blip r:embed="rId2"/>
          <a:stretch>
            <a:fillRect/>
          </a:stretch>
        </p:blipFill>
        <p:spPr>
          <a:xfrm>
            <a:off x="522360" y="809640"/>
            <a:ext cx="12816360" cy="2858040"/>
          </a:xfrm>
          <a:prstGeom prst="rect">
            <a:avLst/>
          </a:prstGeom>
        </p:spPr>
      </p:pic>
      <p:pic>
        <p:nvPicPr>
          <p:cNvPr descr="" id="3" name="Grafik 15"/>
          <p:cNvPicPr/>
          <p:nvPr/>
        </p:nvPicPr>
        <p:blipFill>
          <a:blip r:embed="rId3"/>
          <a:stretch>
            <a:fillRect/>
          </a:stretch>
        </p:blipFill>
        <p:spPr>
          <a:xfrm>
            <a:off x="23007600" y="938160"/>
            <a:ext cx="7271280" cy="2807280"/>
          </a:xfrm>
          <a:prstGeom prst="rect">
            <a:avLst/>
          </a:prstGeom>
        </p:spPr>
      </p:pic>
      <p:pic>
        <p:nvPicPr>
          <p:cNvPr descr="" id="4" name="Grafik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3947120" y="1134000"/>
            <a:ext cx="5872320" cy="2751120"/>
          </a:xfrm>
          <a:prstGeom prst="rect">
            <a:avLst/>
          </a:prstGeom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85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6645760" cy="248284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image" Target="../media/image7.png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7" Type="http://schemas.openxmlformats.org/officeDocument/2006/relationships/image" Target="../media/image10.wmf"/><Relationship Id="rId8" Type="http://schemas.openxmlformats.org/officeDocument/2006/relationships/image" Target="../media/image11.wmf"/><Relationship Id="rId9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296520" y="4838400"/>
            <a:ext cx="23686200" cy="36072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8000"/>
              <a:t>Genominformatik: DNA-Sequenzanalysen mit GPUs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5400"/>
              <a:t>Johannes Köster, Sven Rahmann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5400"/>
              <a:t>Lehrstuhl für Genominformatik, Medizinische Fakultät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1488240" y="10581840"/>
            <a:ext cx="14513040" cy="20109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4400"/>
              <a:t>DNA- und RNA-Sequenzierung</a:t>
            </a:r>
            <a:endParaRPr/>
          </a:p>
          <a:p>
            <a:endParaRPr/>
          </a:p>
          <a:p>
            <a:r>
              <a:rPr b="1" lang="en-US" sz="4400"/>
              <a:t>DNA:</a:t>
            </a:r>
            <a:r>
              <a:rPr lang="en-US" sz="4400"/>
              <a:t>  Träger der genetischen Information einer Zelle.</a:t>
            </a:r>
            <a:endParaRPr/>
          </a:p>
          <a:p>
            <a:r>
              <a:rPr lang="en-US" sz="4400"/>
              <a:t>Kettenmolekül aus 4 Basen: A,C,G,T, Doppelstrang</a:t>
            </a:r>
            <a:endParaRPr/>
          </a:p>
          <a:p>
            <a:r>
              <a:rPr lang="en-US" sz="4400"/>
              <a:t>Menschliches Genom: ca 3.2 Gbp (Giga Basenpaare).</a:t>
            </a:r>
            <a:endParaRPr/>
          </a:p>
          <a:p>
            <a:endParaRPr/>
          </a:p>
          <a:p>
            <a:r>
              <a:rPr b="1" lang="en-US" sz="4400"/>
              <a:t>RNA:</a:t>
            </a:r>
            <a:r>
              <a:rPr lang="en-US" sz="4400"/>
              <a:t> Kopien von Abschnitten (Genen) der DNA.</a:t>
            </a:r>
            <a:endParaRPr/>
          </a:p>
          <a:p>
            <a:r>
              <a:rPr lang="en-US" sz="4400"/>
              <a:t>Kettenmolekül aus 4 Basen: A, C, G, U, Einzelstrang</a:t>
            </a:r>
            <a:endParaRPr/>
          </a:p>
          <a:p>
            <a:endParaRPr/>
          </a:p>
          <a:p>
            <a:r>
              <a:rPr b="1" lang="en-US" sz="4400"/>
              <a:t>Sequenzierung:</a:t>
            </a:r>
            <a:r>
              <a:rPr lang="en-US" sz="4400"/>
              <a:t> Bestimmung der DNA-/RNA-Sequenzen</a:t>
            </a:r>
            <a:endParaRPr/>
          </a:p>
          <a:p>
            <a:r>
              <a:rPr lang="en-US" sz="4400"/>
              <a:t>einer Probe (Tumorgewebe, Blut, aber auch: Bakterien).</a:t>
            </a:r>
            <a:endParaRPr/>
          </a:p>
          <a:p>
            <a:r>
              <a:rPr lang="en-US" sz="4400"/>
              <a:t>Liefert kurze Abschnitte (“Reads”, 50 – 400 bp)</a:t>
            </a:r>
            <a:endParaRPr/>
          </a:p>
          <a:p>
            <a:endParaRPr/>
          </a:p>
          <a:p>
            <a:r>
              <a:rPr b="1" lang="en-US" sz="4400"/>
              <a:t>Anwendungen (Medizin, Biologie), Beispiele: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4400"/>
              <a:t> </a:t>
            </a:r>
            <a:r>
              <a:rPr lang="en-US" sz="4400"/>
              <a:t>Vergleich Normalgenom, Tumorgenom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4400"/>
              <a:t> </a:t>
            </a:r>
            <a:r>
              <a:rPr lang="en-US" sz="4400"/>
              <a:t>Analyse der Genaktivität (Genexpression) in</a:t>
            </a:r>
            <a:r>
              <a:rPr lang="en-US" sz="4400"/>
              <a:t>
</a:t>
            </a:r>
            <a:r>
              <a:rPr lang="en-US" sz="4400"/>
              <a:t> verschiedenen Gewebetypen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4400"/>
              <a:t> </a:t>
            </a:r>
            <a:r>
              <a:rPr lang="en-US" sz="4400"/>
              <a:t>Identifikation bisher unbekannter Gene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4400"/>
              <a:t> </a:t>
            </a:r>
            <a:r>
              <a:rPr lang="en-US" sz="4400"/>
              <a:t>Quantifizierung von Biodiversität in Umweltproben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4400"/>
              <a:t>Read Mapping Problem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4400"/>
              <a:t>Gegeben:</a:t>
            </a:r>
            <a:r>
              <a:rPr lang="en-US" sz="4400"/>
              <a:t> Sequenz des Genoms (3 Gbp),</a:t>
            </a:r>
            <a:endParaRPr/>
          </a:p>
          <a:p>
            <a:pPr>
              <a:lnSpc>
                <a:spcPct val="100000"/>
              </a:lnSpc>
            </a:pPr>
            <a:r>
              <a:rPr lang="en-US" sz="4400"/>
              <a:t>Sequenzen von hunderten Millionen Reads (10 – 100 Gbp).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4400"/>
              <a:t>Gesucht:</a:t>
            </a:r>
            <a:r>
              <a:rPr lang="en-US" sz="4400"/>
              <a:t> Lokalisierung jedes Reads im Genom.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4400"/>
              <a:t>Anforderungen:</a:t>
            </a:r>
            <a:r>
              <a:rPr lang="en-US" sz="4400"/>
              <a:t> schnell, fehlertolerant.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4400"/>
              <a:t>Naiv:</a:t>
            </a:r>
            <a:r>
              <a:rPr lang="en-US" sz="4400"/>
              <a:t> 3G * 100G = 3 * 10</a:t>
            </a:r>
            <a:r>
              <a:rPr lang="en-US" sz="4400"/>
              <a:t>21</a:t>
            </a:r>
            <a:r>
              <a:rPr lang="en-US" sz="4400"/>
              <a:t> Zeichenvergleiche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4400"/>
              <a:t>Unsere Lösungsansätze</a:t>
            </a:r>
            <a:endParaRPr/>
          </a:p>
          <a:p>
            <a:pPr>
              <a:lnSpc>
                <a:spcPct val="100000"/>
              </a:lnSpc>
            </a:pPr>
            <a:r>
              <a:rPr lang="en-US" sz="4400"/>
              <a:t>1. Indexbasierte Verfahren: </a:t>
            </a:r>
            <a:endParaRPr/>
          </a:p>
          <a:p>
            <a:pPr>
              <a:lnSpc>
                <a:spcPct val="100000"/>
              </a:lnSpc>
            </a:pPr>
            <a:r>
              <a:rPr lang="en-US" sz="4400"/>
              <a:t>    </a:t>
            </a:r>
            <a:r>
              <a:rPr lang="en-US" sz="4400"/>
              <a:t>Vorberechnung der Orte von </a:t>
            </a:r>
            <a:r>
              <a:rPr i="1" lang="en-US" sz="4400"/>
              <a:t>k</a:t>
            </a:r>
            <a:r>
              <a:rPr lang="en-US" sz="4400"/>
              <a:t>-meren im Genom</a:t>
            </a:r>
            <a:endParaRPr/>
          </a:p>
          <a:p>
            <a:pPr>
              <a:lnSpc>
                <a:spcPct val="100000"/>
              </a:lnSpc>
            </a:pPr>
            <a:r>
              <a:rPr lang="en-US" sz="4400"/>
              <a:t>2. Parallelisierung der Vergleiche mit GPUs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4400"/>
              <a:t>Herausforderungen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4400"/>
              <a:t> </a:t>
            </a:r>
            <a:r>
              <a:rPr lang="en-US" sz="4400"/>
              <a:t>wenig(er) Speicher auf der Grafikkarte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4400"/>
              <a:t> </a:t>
            </a:r>
            <a:r>
              <a:rPr lang="en-US" sz="4400"/>
              <a:t>Kontrollflussanweisungen (if-else)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4400"/>
              <a:t> </a:t>
            </a:r>
            <a:r>
              <a:rPr lang="en-US" sz="4400"/>
              <a:t>stören Parallelität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endParaRPr/>
          </a:p>
          <a:p>
            <a:pPr>
              <a:lnSpc>
                <a:spcPct val="100000"/>
              </a:lnSpc>
            </a:pPr>
            <a:r>
              <a:rPr b="1" lang="en-US" sz="4400"/>
              <a:t>Vorgehen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4400"/>
              <a:t> </a:t>
            </a:r>
            <a:r>
              <a:rPr lang="en-US" sz="4400"/>
              <a:t>Hierarchischer binärer </a:t>
            </a:r>
            <a:r>
              <a:rPr i="1" lang="en-US" sz="4400"/>
              <a:t>k</a:t>
            </a:r>
            <a:r>
              <a:rPr lang="en-US" sz="4400"/>
              <a:t>-mer Index:</a:t>
            </a:r>
            <a:r>
              <a:rPr lang="en-US" sz="4400"/>
              <a:t>
</a:t>
            </a:r>
            <a:r>
              <a:rPr lang="en-US" sz="4400"/>
              <a:t>  Für verschiedene Regionen, kommt das k-mer vor?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4400"/>
              <a:t> </a:t>
            </a:r>
            <a:r>
              <a:rPr lang="en-US" sz="4400"/>
              <a:t>Alignments berechnen</a:t>
            </a:r>
            <a:r>
              <a:rPr lang="en-US" sz="4400"/>
              <a:t>
</a:t>
            </a:r>
            <a:r>
              <a:rPr lang="en-US" sz="4400"/>
              <a:t>  mit bit-parallemem Algorithmus von Myers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845480" y="15612120"/>
            <a:ext cx="7314480" cy="3912840"/>
          </a:xfrm>
          <a:prstGeom prst="rect">
            <a:avLst/>
          </a:prstGeom>
        </p:spPr>
      </p:pic>
      <p:pic>
        <p:nvPicPr>
          <p:cNvPr descr="" id="4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079840" y="24539760"/>
            <a:ext cx="9123840" cy="4343760"/>
          </a:xfrm>
          <a:prstGeom prst="rect">
            <a:avLst/>
          </a:prstGeom>
        </p:spPr>
      </p:pic>
      <p:pic>
        <p:nvPicPr>
          <p:cNvPr descr="" id="4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953120" y="10451520"/>
            <a:ext cx="6400080" cy="5119920"/>
          </a:xfrm>
          <a:prstGeom prst="rect">
            <a:avLst/>
          </a:prstGeom>
        </p:spPr>
      </p:pic>
      <p:sp>
        <p:nvSpPr>
          <p:cNvPr id="44" name="CustomShape 3"/>
          <p:cNvSpPr/>
          <p:nvPr/>
        </p:nvSpPr>
        <p:spPr>
          <a:xfrm>
            <a:off x="24076800" y="10545840"/>
            <a:ext cx="4022640" cy="133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4400"/>
              <a:t>Unterschiede</a:t>
            </a:r>
            <a:endParaRPr/>
          </a:p>
          <a:p>
            <a:r>
              <a:rPr lang="en-US" sz="4400"/>
              <a:t>RNA / DNA</a:t>
            </a:r>
            <a:endParaRPr/>
          </a:p>
        </p:txBody>
      </p:sp>
      <p:sp>
        <p:nvSpPr>
          <p:cNvPr id="45" name="CustomShape 4"/>
          <p:cNvSpPr/>
          <p:nvPr/>
        </p:nvSpPr>
        <p:spPr>
          <a:xfrm>
            <a:off x="24076800" y="15658200"/>
            <a:ext cx="4022640" cy="133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4400"/>
              <a:t>DNA-</a:t>
            </a:r>
            <a:endParaRPr/>
          </a:p>
          <a:p>
            <a:r>
              <a:rPr lang="en-US" sz="4400"/>
              <a:t>Sequenzierung</a:t>
            </a:r>
            <a:endParaRPr/>
          </a:p>
        </p:txBody>
      </p:sp>
      <p:sp>
        <p:nvSpPr>
          <p:cNvPr id="46" name="CustomShape 5"/>
          <p:cNvSpPr/>
          <p:nvPr/>
        </p:nvSpPr>
        <p:spPr>
          <a:xfrm>
            <a:off x="24251040" y="25009200"/>
            <a:ext cx="4022640" cy="71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4400"/>
              <a:t>Read Mapping</a:t>
            </a:r>
            <a:endParaRPr/>
          </a:p>
        </p:txBody>
      </p:sp>
      <p:pic>
        <p:nvPicPr>
          <p:cNvPr descr="" id="47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17082720" y="19750320"/>
            <a:ext cx="6113880" cy="3761280"/>
          </a:xfrm>
          <a:prstGeom prst="rect">
            <a:avLst/>
          </a:prstGeom>
        </p:spPr>
      </p:pic>
      <p:sp>
        <p:nvSpPr>
          <p:cNvPr id="48" name="CustomShape 6"/>
          <p:cNvSpPr/>
          <p:nvPr/>
        </p:nvSpPr>
        <p:spPr>
          <a:xfrm>
            <a:off x="24148800" y="19762560"/>
            <a:ext cx="4050000" cy="3214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4400"/>
              <a:t>Differtentiell</a:t>
            </a:r>
            <a:endParaRPr/>
          </a:p>
          <a:p>
            <a:r>
              <a:rPr lang="en-US" sz="4400"/>
              <a:t>exprimierte </a:t>
            </a:r>
            <a:endParaRPr/>
          </a:p>
          <a:p>
            <a:r>
              <a:rPr lang="en-US" sz="4400"/>
              <a:t>microRNAs im </a:t>
            </a:r>
            <a:endParaRPr/>
          </a:p>
          <a:p>
            <a:r>
              <a:rPr lang="en-US" sz="4400"/>
              <a:t>Tumor</a:t>
            </a:r>
            <a:endParaRPr/>
          </a:p>
          <a:p>
            <a:r>
              <a:rPr lang="en-US" sz="4400"/>
              <a:t>Neuroblastom</a:t>
            </a:r>
            <a:endParaRPr/>
          </a:p>
        </p:txBody>
      </p:sp>
      <p:pic>
        <p:nvPicPr>
          <p:cNvPr descr="" id="49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7301600" y="29562480"/>
            <a:ext cx="3180600" cy="2647080"/>
          </a:xfrm>
          <a:prstGeom prst="rect">
            <a:avLst/>
          </a:prstGeom>
        </p:spPr>
      </p:pic>
      <p:pic>
        <p:nvPicPr>
          <p:cNvPr descr="" id="50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21305520" y="29576160"/>
            <a:ext cx="3561480" cy="2637720"/>
          </a:xfrm>
          <a:prstGeom prst="rect">
            <a:avLst/>
          </a:prstGeom>
        </p:spPr>
      </p:pic>
      <p:sp>
        <p:nvSpPr>
          <p:cNvPr id="51" name="CustomShape 7"/>
          <p:cNvSpPr/>
          <p:nvPr/>
        </p:nvSpPr>
        <p:spPr>
          <a:xfrm>
            <a:off x="17265960" y="32377680"/>
            <a:ext cx="8320320" cy="71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4400"/>
              <a:t>Aufbau CPU vs. Aufgau GPU</a:t>
            </a:r>
            <a:endParaRPr/>
          </a:p>
        </p:txBody>
      </p:sp>
      <p:pic>
        <p:nvPicPr>
          <p:cNvPr descr="" id="52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17357040" y="35519040"/>
            <a:ext cx="9143640" cy="4635720"/>
          </a:xfrm>
          <a:prstGeom prst="rect">
            <a:avLst/>
          </a:prstGeom>
        </p:spPr>
      </p:pic>
      <p:pic>
        <p:nvPicPr>
          <p:cNvPr descr="" id="53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22860000" y="34216920"/>
            <a:ext cx="4799880" cy="331416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