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0"/>
  </p:notesMasterIdLst>
  <p:handoutMasterIdLst>
    <p:handoutMasterId r:id="rId51"/>
  </p:handoutMasterIdLst>
  <p:sldIdLst>
    <p:sldId id="278" r:id="rId5"/>
    <p:sldId id="355" r:id="rId6"/>
    <p:sldId id="313" r:id="rId7"/>
    <p:sldId id="324" r:id="rId8"/>
    <p:sldId id="328" r:id="rId9"/>
    <p:sldId id="333" r:id="rId10"/>
    <p:sldId id="323" r:id="rId11"/>
    <p:sldId id="332" r:id="rId12"/>
    <p:sldId id="327" r:id="rId13"/>
    <p:sldId id="340" r:id="rId14"/>
    <p:sldId id="341" r:id="rId15"/>
    <p:sldId id="342" r:id="rId16"/>
    <p:sldId id="343" r:id="rId17"/>
    <p:sldId id="344" r:id="rId18"/>
    <p:sldId id="352" r:id="rId19"/>
    <p:sldId id="353" r:id="rId20"/>
    <p:sldId id="345" r:id="rId21"/>
    <p:sldId id="286" r:id="rId22"/>
    <p:sldId id="354" r:id="rId23"/>
    <p:sldId id="291" r:id="rId24"/>
    <p:sldId id="292" r:id="rId25"/>
    <p:sldId id="290" r:id="rId26"/>
    <p:sldId id="289" r:id="rId27"/>
    <p:sldId id="287" r:id="rId28"/>
    <p:sldId id="288" r:id="rId29"/>
    <p:sldId id="294" r:id="rId30"/>
    <p:sldId id="295" r:id="rId31"/>
    <p:sldId id="300" r:id="rId32"/>
    <p:sldId id="301" r:id="rId33"/>
    <p:sldId id="302" r:id="rId34"/>
    <p:sldId id="296" r:id="rId35"/>
    <p:sldId id="303" r:id="rId36"/>
    <p:sldId id="297" r:id="rId37"/>
    <p:sldId id="298" r:id="rId38"/>
    <p:sldId id="304" r:id="rId39"/>
    <p:sldId id="299" r:id="rId40"/>
    <p:sldId id="306" r:id="rId41"/>
    <p:sldId id="308" r:id="rId42"/>
    <p:sldId id="311" r:id="rId43"/>
    <p:sldId id="312" r:id="rId44"/>
    <p:sldId id="315" r:id="rId45"/>
    <p:sldId id="317" r:id="rId46"/>
    <p:sldId id="319" r:id="rId47"/>
    <p:sldId id="351" r:id="rId48"/>
    <p:sldId id="346" r:id="rId4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104D8A9-335C-4D4F-8155-674BD7E143A3}">
          <p14:sldIdLst>
            <p14:sldId id="278"/>
            <p14:sldId id="355"/>
          </p14:sldIdLst>
        </p14:section>
        <p14:section name="Konventionen" id="{3C5E3874-58D8-445F-AA7D-482FDD8C8080}">
          <p14:sldIdLst>
            <p14:sldId id="313"/>
            <p14:sldId id="324"/>
            <p14:sldId id="328"/>
            <p14:sldId id="333"/>
          </p14:sldIdLst>
        </p14:section>
        <p14:section name="Tricks" id="{66A8587A-DA8A-43FC-A133-997DACF0B834}">
          <p14:sldIdLst>
            <p14:sldId id="323"/>
            <p14:sldId id="332"/>
            <p14:sldId id="327"/>
            <p14:sldId id="340"/>
            <p14:sldId id="341"/>
            <p14:sldId id="342"/>
            <p14:sldId id="343"/>
          </p14:sldIdLst>
        </p14:section>
        <p14:section name="Else nach Schleifen" id="{3C4706CE-23FE-4C79-B511-83400DE9643D}">
          <p14:sldIdLst>
            <p14:sldId id="344"/>
            <p14:sldId id="352"/>
            <p14:sldId id="353"/>
          </p14:sldIdLst>
        </p14:section>
        <p14:section name="Itertools" id="{AF4DF8A5-7B9E-43F2-AB6F-EEB592675D7D}">
          <p14:sldIdLst>
            <p14:sldId id="345"/>
          </p14:sldIdLst>
        </p14:section>
        <p14:section name="Decorator" id="{01E064DC-5278-4174-A1CF-B9D32D5F040D}">
          <p14:sldIdLst>
            <p14:sldId id="286"/>
            <p14:sldId id="354"/>
            <p14:sldId id="291"/>
            <p14:sldId id="292"/>
            <p14:sldId id="290"/>
            <p14:sldId id="289"/>
            <p14:sldId id="287"/>
            <p14:sldId id="288"/>
          </p14:sldIdLst>
        </p14:section>
        <p14:section name="Dataclass, Property, staticMethod" id="{51492599-5E49-40D2-A142-6AF3B85F84E0}">
          <p14:sldIdLst>
            <p14:sldId id="294"/>
            <p14:sldId id="295"/>
            <p14:sldId id="300"/>
            <p14:sldId id="301"/>
            <p14:sldId id="302"/>
            <p14:sldId id="296"/>
            <p14:sldId id="303"/>
            <p14:sldId id="297"/>
            <p14:sldId id="298"/>
            <p14:sldId id="304"/>
            <p14:sldId id="299"/>
          </p14:sldIdLst>
        </p14:section>
        <p14:section name="Generator" id="{BF52783E-391F-417C-A18C-8989FC227AA4}">
          <p14:sldIdLst>
            <p14:sldId id="306"/>
            <p14:sldId id="308"/>
            <p14:sldId id="311"/>
            <p14:sldId id="312"/>
            <p14:sldId id="315"/>
            <p14:sldId id="317"/>
            <p14:sldId id="319"/>
          </p14:sldIdLst>
        </p14:section>
        <p14:section name="Abstrakte Klassen" id="{94DB1617-52AB-4C3D-8D52-4664F4DE2896}">
          <p14:sldIdLst>
            <p14:sldId id="351"/>
            <p14:sldId id="34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C9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61137-B2F4-44A2-AEA9-B8D72975A05F}" type="datetime1">
              <a:rPr lang="de-DE" smtClean="0"/>
              <a:t>25.10.2024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3065-8A24-47C9-A843-0DFEC08A7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876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46253B-BE88-45C5-9ABC-A8414C168BD1}" type="datetime1">
              <a:rPr lang="de-DE" noProof="0" smtClean="0"/>
              <a:t>25.10.2024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568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456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802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271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838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792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792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792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71508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567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891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6030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115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8098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2292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7180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6948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9747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8373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4156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2191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839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538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1978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0070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7275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0270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927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7549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246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5929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6634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780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5388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5208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2254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7734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7377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0650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065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538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538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13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378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35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de-DE" noProof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58FE69-3F99-4550-AA00-A7FF61BF76EA}" type="datetime1">
              <a:rPr lang="de-DE" noProof="0" smtClean="0"/>
              <a:t>25.10.2024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de-DE" noProof="0"/>
              <a:t>Mastertitelformat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AEB60-0CF2-4FDF-8809-8AC51494D5F5}" type="datetime1">
              <a:rPr lang="de-DE" noProof="0" smtClean="0"/>
              <a:t>25.10.2024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Mastertitelformat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8AF836-13A8-46EF-A2AE-6F658367FD73}" type="datetime1">
              <a:rPr lang="de-DE" noProof="0" smtClean="0"/>
              <a:t>25.10.2024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Mastertitelformat bearbeiten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1DFE2F-C573-4D62-882A-E8846EF03C0C}" type="datetime1">
              <a:rPr lang="de-DE" noProof="0" smtClean="0"/>
              <a:t>25.10.2024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8E20CA-0CA2-4574-B1D6-69C8C65EED42}" type="datetime1">
              <a:rPr lang="de-DE" noProof="0" smtClean="0"/>
              <a:t>25.10.2024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</a:p>
        </p:txBody>
      </p:sp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9B9F8F-6639-463B-9FB3-42044123F51F}" type="datetime1">
              <a:rPr lang="de-DE" noProof="0" smtClean="0"/>
              <a:t>25.10.2024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Bild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Bild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0" name="Bildplatzhalt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1" name="Textplatzhalt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3" name="Bildplatzhalt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6" name="Bildplatzhalt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7" name="Textplatzhalt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9E6A23-504C-403E-B76B-B05505FCD76B}" type="datetime1">
              <a:rPr lang="de-DE" noProof="0" smtClean="0"/>
              <a:t>25.10.2024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8F14C-D4F1-40B6-B1AD-A03EDAA6725D}" type="datetime1">
              <a:rPr lang="de-DE" noProof="0" smtClean="0"/>
              <a:t>25.10.2024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de-DE" noProof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C8E1CE-31A4-4DC1-9A14-A1FDAD407674}" type="datetime1">
              <a:rPr lang="de-DE" noProof="0" smtClean="0"/>
              <a:t>25.10.2024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E3744A-5A44-4BFF-92AA-16DA5E94BB83}" type="datetime1">
              <a:rPr lang="de-DE" noProof="0" smtClean="0"/>
              <a:t>25.10.2024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Bild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DD9AE-23AE-4EB7-B3DB-242A1D8478FB}" type="datetime1">
              <a:rPr lang="de-DE" noProof="0" smtClean="0"/>
              <a:t>25.10.2024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42FB20-1F3E-43B9-A22C-6B636C25391A}" type="datetime1">
              <a:rPr lang="de-DE" noProof="0" smtClean="0"/>
              <a:t>25.10.2024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D78AD-A707-44D8-98C7-2E5BF17C114E}" type="datetime1">
              <a:rPr lang="de-DE" noProof="0" smtClean="0"/>
              <a:t>25.10.2024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de-DE" noProof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CDB1FF-C55B-4D31-A515-83B796043DD6}" type="datetime1">
              <a:rPr lang="de-DE" noProof="0" smtClean="0"/>
              <a:t>25.10.2024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de-DE" noProof="0"/>
              <a:t>Mastertitelformat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B3AE0C-9D3B-493D-AE1C-E837EBD1A420}" type="datetime1">
              <a:rPr lang="de-DE" noProof="0" smtClean="0"/>
              <a:t>25.10.2024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68BEABDA-98C7-4D1F-B6BB-CA7E2F630F9B}" type="datetime1">
              <a:rPr lang="de-DE" noProof="0" smtClean="0"/>
              <a:t>25.10.2024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ihand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p14="http://schemas.microsoft.com/office/powerpoint/2010/main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 anchor="t">
            <a:normAutofit fontScale="90000"/>
          </a:bodyPr>
          <a:lstStyle/>
          <a:p>
            <a:pPr algn="l"/>
            <a:r>
              <a:rPr lang="de-DE" sz="6600"/>
              <a:t>Python für </a:t>
            </a:r>
            <a:r>
              <a:rPr lang="de-DE" sz="6600" err="1"/>
              <a:t>ReMail</a:t>
            </a:r>
            <a:endParaRPr lang="de-DE" sz="66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de-DE" sz="2300"/>
              <a:t>Eine Präsentation von uns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DF85ACB0-61EC-1649-E231-69ABB9FEF310}"/>
              </a:ext>
            </a:extLst>
          </p:cNvPr>
          <p:cNvSpPr/>
          <p:nvPr/>
        </p:nvSpPr>
        <p:spPr>
          <a:xfrm>
            <a:off x="4050888" y="1465008"/>
            <a:ext cx="4090219" cy="707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Anstelle von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C0C5B37-DA4C-0D21-B3B6-89F600DB0E2B}"/>
              </a:ext>
            </a:extLst>
          </p:cNvPr>
          <p:cNvSpPr/>
          <p:nvPr/>
        </p:nvSpPr>
        <p:spPr>
          <a:xfrm>
            <a:off x="1552998" y="2517070"/>
            <a:ext cx="9242821" cy="1356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z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ero_to_ten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iterative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b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zero_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o_ten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iterative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88D0B68-E912-7B5A-878C-C99FA7F326F7}"/>
              </a:ext>
            </a:extLst>
          </p:cNvPr>
          <p:cNvSpPr/>
          <p:nvPr/>
        </p:nvSpPr>
        <p:spPr>
          <a:xfrm>
            <a:off x="1474588" y="378566"/>
            <a:ext cx="9242821" cy="707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List </a:t>
            </a:r>
            <a:r>
              <a:rPr lang="de-DE" sz="3200" err="1"/>
              <a:t>Comprehension</a:t>
            </a:r>
            <a:endParaRPr lang="de-DE" sz="320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13A82A3-CD6E-4FC7-B892-52F16F02FDE6}"/>
              </a:ext>
            </a:extLst>
          </p:cNvPr>
          <p:cNvSpPr/>
          <p:nvPr/>
        </p:nvSpPr>
        <p:spPr>
          <a:xfrm>
            <a:off x="4144294" y="4161504"/>
            <a:ext cx="4090219" cy="707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besser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4BD7541-E623-CFE2-23FF-6E13BF70CE1D}"/>
              </a:ext>
            </a:extLst>
          </p:cNvPr>
          <p:cNvSpPr/>
          <p:nvPr/>
        </p:nvSpPr>
        <p:spPr>
          <a:xfrm>
            <a:off x="1646404" y="5213566"/>
            <a:ext cx="9242821" cy="1356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z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ero_to_ten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omprehension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zero_to_ten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4295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688D0B68-E912-7B5A-878C-C99FA7F326F7}"/>
              </a:ext>
            </a:extLst>
          </p:cNvPr>
          <p:cNvSpPr/>
          <p:nvPr/>
        </p:nvSpPr>
        <p:spPr>
          <a:xfrm>
            <a:off x="1474588" y="378566"/>
            <a:ext cx="9242821" cy="707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List </a:t>
            </a:r>
            <a:r>
              <a:rPr lang="de-DE" sz="3200" err="1"/>
              <a:t>Comprehension</a:t>
            </a:r>
            <a:endParaRPr lang="de-DE" sz="320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4BD7541-E623-CFE2-23FF-6E13BF70CE1D}"/>
              </a:ext>
            </a:extLst>
          </p:cNvPr>
          <p:cNvSpPr/>
          <p:nvPr/>
        </p:nvSpPr>
        <p:spPr>
          <a:xfrm>
            <a:off x="1646404" y="1762438"/>
            <a:ext cx="9242821" cy="1356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zero_to_ten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_comprehension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zero_to_ten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27323F-C42A-A380-1EC8-499635B789E9}"/>
              </a:ext>
            </a:extLst>
          </p:cNvPr>
          <p:cNvSpPr/>
          <p:nvPr/>
        </p:nvSpPr>
        <p:spPr>
          <a:xfrm>
            <a:off x="1646403" y="4594130"/>
            <a:ext cx="9242821" cy="1356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_comprehension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condition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502F416-8D85-0AEB-D7D9-25EA16FB689E}"/>
              </a:ext>
            </a:extLst>
          </p:cNvPr>
          <p:cNvSpPr/>
          <p:nvPr/>
        </p:nvSpPr>
        <p:spPr>
          <a:xfrm>
            <a:off x="4050888" y="3502761"/>
            <a:ext cx="4090219" cy="707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Allgemein</a:t>
            </a:r>
          </a:p>
        </p:txBody>
      </p:sp>
    </p:spTree>
    <p:extLst>
      <p:ext uri="{BB962C8B-B14F-4D97-AF65-F5344CB8AC3E}">
        <p14:creationId xmlns:p14="http://schemas.microsoft.com/office/powerpoint/2010/main" val="1427050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688D0B68-E912-7B5A-878C-C99FA7F326F7}"/>
              </a:ext>
            </a:extLst>
          </p:cNvPr>
          <p:cNvSpPr/>
          <p:nvPr/>
        </p:nvSpPr>
        <p:spPr>
          <a:xfrm>
            <a:off x="1474588" y="378566"/>
            <a:ext cx="9242821" cy="707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Sets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4BD7541-E623-CFE2-23FF-6E13BF70CE1D}"/>
              </a:ext>
            </a:extLst>
          </p:cNvPr>
          <p:cNvSpPr/>
          <p:nvPr/>
        </p:nvSpPr>
        <p:spPr>
          <a:xfrm>
            <a:off x="1474587" y="1727714"/>
            <a:ext cx="9242821" cy="4038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set1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de-DE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de-DE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set1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DE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{1, 2, 3, 5}</a:t>
            </a:r>
            <a:endParaRPr lang="de-DE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e-DE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"keine doppelten Elemente"</a:t>
            </a:r>
            <a:endParaRPr lang="de-DE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set2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set2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DE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{'d', 'm', 'k', 'p', 'l', 'o', 'E', 'e', ' ', 't', 'n', 'i'}</a:t>
            </a:r>
            <a:endParaRPr lang="de-DE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e-DE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set3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de-DE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4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set3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de-DE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False</a:t>
            </a:r>
            <a:endParaRPr lang="de-DE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4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set1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de-DE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True</a:t>
            </a:r>
            <a:endParaRPr lang="de-DE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e-DE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set1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DE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True</a:t>
            </a:r>
            <a:endParaRPr lang="de-DE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set1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DE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False</a:t>
            </a:r>
            <a:endParaRPr lang="de-DE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e-DE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set4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de-DE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de-DE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set1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set4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DE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{1, 2, 3, 5, 6, 7}</a:t>
            </a:r>
            <a:endParaRPr lang="de-DE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set1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set4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de-DE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{1, 2, 3, 5, 6, 7}</a:t>
            </a:r>
            <a:endParaRPr lang="de-DE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02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688D0B68-E912-7B5A-878C-C99FA7F326F7}"/>
              </a:ext>
            </a:extLst>
          </p:cNvPr>
          <p:cNvSpPr/>
          <p:nvPr/>
        </p:nvSpPr>
        <p:spPr>
          <a:xfrm>
            <a:off x="1474588" y="378566"/>
            <a:ext cx="9242821" cy="707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err="1"/>
              <a:t>Docstrings</a:t>
            </a:r>
            <a:endParaRPr lang="de-DE" sz="320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4BD7541-E623-CFE2-23FF-6E13BF70CE1D}"/>
              </a:ext>
            </a:extLst>
          </p:cNvPr>
          <p:cNvSpPr/>
          <p:nvPr/>
        </p:nvSpPr>
        <p:spPr>
          <a:xfrm>
            <a:off x="1474589" y="1786291"/>
            <a:ext cx="4449802" cy="872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funktion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de-DE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beschreibung</a:t>
            </a:r>
            <a:r>
              <a:rPr lang="de-DE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hier"""</a:t>
            </a:r>
            <a:endParaRPr lang="de-DE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de-DE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lang="de-DE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de-DE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858852E-E7BF-59D4-47E2-E84A89A23E33}"/>
              </a:ext>
            </a:extLst>
          </p:cNvPr>
          <p:cNvSpPr/>
          <p:nvPr/>
        </p:nvSpPr>
        <p:spPr>
          <a:xfrm>
            <a:off x="6267608" y="1786291"/>
            <a:ext cx="4449801" cy="9067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funktion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-&gt;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</a:p>
          <a:p>
            <a:endParaRPr kumimoji="0" lang="de-DE" altLang="de-DE" sz="1800" b="0" i="0" u="none" strike="noStrike" cap="none" normalizeH="0" baseline="0">
              <a:ln>
                <a:noFill/>
              </a:ln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CCCCCC"/>
                </a:solidFill>
                <a:effectLst/>
                <a:latin typeface="Segoe WPC"/>
              </a:rPr>
              <a:t>beschreibung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Segoe WPC"/>
              </a:rPr>
              <a:t> hier</a:t>
            </a:r>
            <a:endParaRPr lang="de-DE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4F2CD28-DCC8-452B-C288-B02D192B1A78}"/>
              </a:ext>
            </a:extLst>
          </p:cNvPr>
          <p:cNvCxnSpPr/>
          <p:nvPr/>
        </p:nvCxnSpPr>
        <p:spPr>
          <a:xfrm>
            <a:off x="6454588" y="2222483"/>
            <a:ext cx="4041802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814A4F0C-1A13-EA77-D1E7-72D3D50D58D3}"/>
              </a:ext>
            </a:extLst>
          </p:cNvPr>
          <p:cNvSpPr/>
          <p:nvPr/>
        </p:nvSpPr>
        <p:spPr>
          <a:xfrm>
            <a:off x="1474588" y="2942985"/>
            <a:ext cx="9242821" cy="9912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Beschreibung wird sichtbar, wenn man mit dem Cursor über die Funktion fährt</a:t>
            </a:r>
          </a:p>
        </p:txBody>
      </p:sp>
    </p:spTree>
    <p:extLst>
      <p:ext uri="{BB962C8B-B14F-4D97-AF65-F5344CB8AC3E}">
        <p14:creationId xmlns:p14="http://schemas.microsoft.com/office/powerpoint/2010/main" val="2414017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688D0B68-E912-7B5A-878C-C99FA7F326F7}"/>
              </a:ext>
            </a:extLst>
          </p:cNvPr>
          <p:cNvSpPr/>
          <p:nvPr/>
        </p:nvSpPr>
        <p:spPr>
          <a:xfrm>
            <a:off x="1474588" y="378566"/>
            <a:ext cx="9242821" cy="707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Else nach Schleifen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4BD7541-E623-CFE2-23FF-6E13BF70CE1D}"/>
              </a:ext>
            </a:extLst>
          </p:cNvPr>
          <p:cNvSpPr/>
          <p:nvPr/>
        </p:nvSpPr>
        <p:spPr>
          <a:xfrm>
            <a:off x="1474587" y="1762438"/>
            <a:ext cx="9242821" cy="2704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9DC9B86-1BB1-C269-ADE0-4F8489476F7C}"/>
              </a:ext>
            </a:extLst>
          </p:cNvPr>
          <p:cNvSpPr txBox="1"/>
          <p:nvPr/>
        </p:nvSpPr>
        <p:spPr>
          <a:xfrm>
            <a:off x="1548291" y="1762438"/>
            <a:ext cx="90954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"end"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57F24E0-5001-1035-D762-C5C5F25D95CD}"/>
              </a:ext>
            </a:extLst>
          </p:cNvPr>
          <p:cNvSpPr/>
          <p:nvPr/>
        </p:nvSpPr>
        <p:spPr>
          <a:xfrm>
            <a:off x="1474587" y="4788494"/>
            <a:ext cx="9242821" cy="707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[1, 2, 3, 4, 5, 'end']</a:t>
            </a:r>
          </a:p>
        </p:txBody>
      </p:sp>
    </p:spTree>
    <p:extLst>
      <p:ext uri="{BB962C8B-B14F-4D97-AF65-F5344CB8AC3E}">
        <p14:creationId xmlns:p14="http://schemas.microsoft.com/office/powerpoint/2010/main" val="359686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688D0B68-E912-7B5A-878C-C99FA7F326F7}"/>
              </a:ext>
            </a:extLst>
          </p:cNvPr>
          <p:cNvSpPr/>
          <p:nvPr/>
        </p:nvSpPr>
        <p:spPr>
          <a:xfrm>
            <a:off x="1474588" y="378566"/>
            <a:ext cx="9242821" cy="707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Else nach Schleifen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4BD7541-E623-CFE2-23FF-6E13BF70CE1D}"/>
              </a:ext>
            </a:extLst>
          </p:cNvPr>
          <p:cNvSpPr/>
          <p:nvPr/>
        </p:nvSpPr>
        <p:spPr>
          <a:xfrm>
            <a:off x="1474587" y="1762438"/>
            <a:ext cx="9242821" cy="2704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9DC9B86-1BB1-C269-ADE0-4F8489476F7C}"/>
              </a:ext>
            </a:extLst>
          </p:cNvPr>
          <p:cNvSpPr txBox="1"/>
          <p:nvPr/>
        </p:nvSpPr>
        <p:spPr>
          <a:xfrm>
            <a:off x="1548291" y="1762438"/>
            <a:ext cx="90954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"end"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57F24E0-5001-1035-D762-C5C5F25D95CD}"/>
              </a:ext>
            </a:extLst>
          </p:cNvPr>
          <p:cNvSpPr/>
          <p:nvPr/>
        </p:nvSpPr>
        <p:spPr>
          <a:xfrm>
            <a:off x="1474587" y="4788494"/>
            <a:ext cx="9242821" cy="707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['end']</a:t>
            </a:r>
          </a:p>
        </p:txBody>
      </p:sp>
    </p:spTree>
    <p:extLst>
      <p:ext uri="{BB962C8B-B14F-4D97-AF65-F5344CB8AC3E}">
        <p14:creationId xmlns:p14="http://schemas.microsoft.com/office/powerpoint/2010/main" val="247924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688D0B68-E912-7B5A-878C-C99FA7F326F7}"/>
              </a:ext>
            </a:extLst>
          </p:cNvPr>
          <p:cNvSpPr/>
          <p:nvPr/>
        </p:nvSpPr>
        <p:spPr>
          <a:xfrm>
            <a:off x="1474588" y="378566"/>
            <a:ext cx="9242821" cy="707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Else nach Schleifen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4BD7541-E623-CFE2-23FF-6E13BF70CE1D}"/>
              </a:ext>
            </a:extLst>
          </p:cNvPr>
          <p:cNvSpPr/>
          <p:nvPr/>
        </p:nvSpPr>
        <p:spPr>
          <a:xfrm>
            <a:off x="1474587" y="1762438"/>
            <a:ext cx="9242821" cy="2704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9DC9B86-1BB1-C269-ADE0-4F8489476F7C}"/>
              </a:ext>
            </a:extLst>
          </p:cNvPr>
          <p:cNvSpPr txBox="1"/>
          <p:nvPr/>
        </p:nvSpPr>
        <p:spPr>
          <a:xfrm>
            <a:off x="1548291" y="1762438"/>
            <a:ext cx="90954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</a:t>
            </a:r>
          </a:p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"end"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57F24E0-5001-1035-D762-C5C5F25D95CD}"/>
              </a:ext>
            </a:extLst>
          </p:cNvPr>
          <p:cNvSpPr/>
          <p:nvPr/>
        </p:nvSpPr>
        <p:spPr>
          <a:xfrm>
            <a:off x="1474587" y="4788494"/>
            <a:ext cx="9242821" cy="707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217015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4" grpI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688D0B68-E912-7B5A-878C-C99FA7F326F7}"/>
              </a:ext>
            </a:extLst>
          </p:cNvPr>
          <p:cNvSpPr/>
          <p:nvPr/>
        </p:nvSpPr>
        <p:spPr>
          <a:xfrm>
            <a:off x="1474588" y="378566"/>
            <a:ext cx="9242821" cy="707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err="1"/>
              <a:t>Itertools</a:t>
            </a:r>
            <a:endParaRPr lang="de-DE" sz="320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4BD7541-E623-CFE2-23FF-6E13BF70CE1D}"/>
              </a:ext>
            </a:extLst>
          </p:cNvPr>
          <p:cNvSpPr/>
          <p:nvPr/>
        </p:nvSpPr>
        <p:spPr>
          <a:xfrm>
            <a:off x="1474587" y="1756475"/>
            <a:ext cx="9242821" cy="2323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itertools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accumulate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compress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de-DE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e-DE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res_acc</a:t>
            </a:r>
            <a:r>
              <a:rPr lang="de-DE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de-DE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accumulate</a:t>
            </a:r>
            <a:r>
              <a:rPr lang="de-DE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de-DE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e-DE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e-DE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de-DE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de-DE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res_acc</a:t>
            </a:r>
            <a:r>
              <a:rPr lang="de-DE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de-DE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e-DE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resChain</a:t>
            </a:r>
            <a:r>
              <a:rPr lang="de-DE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de-DE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de-DE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Halli</a:t>
            </a:r>
            <a:r>
              <a:rPr lang="de-D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"hallo"</a:t>
            </a:r>
            <a:r>
              <a:rPr lang="de-DE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de-DE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res_chain</a:t>
            </a:r>
            <a:r>
              <a:rPr lang="de-DE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de-DE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e-DE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res_comp</a:t>
            </a:r>
            <a:r>
              <a:rPr lang="de-DE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de-DE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compress</a:t>
            </a:r>
            <a:r>
              <a:rPr lang="de-DE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"HALLO"</a:t>
            </a:r>
            <a:r>
              <a:rPr lang="de-DE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de-DE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de-DE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res_comp</a:t>
            </a:r>
            <a:r>
              <a:rPr lang="de-DE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de-DE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FC4358D-FFA5-20D7-A7F6-EE7241FBFD7E}"/>
              </a:ext>
            </a:extLst>
          </p:cNvPr>
          <p:cNvSpPr/>
          <p:nvPr/>
        </p:nvSpPr>
        <p:spPr>
          <a:xfrm>
            <a:off x="1474588" y="4303059"/>
            <a:ext cx="4127074" cy="1533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/>
              <a:t>[1, 3, 6, 10, 15]</a:t>
            </a:r>
          </a:p>
          <a:p>
            <a:endParaRPr lang="it-IT"/>
          </a:p>
          <a:p>
            <a:r>
              <a:rPr lang="it-IT"/>
              <a:t>['H', 'a', 'l', 'l', 'i', 'h', 'a', 'l', 'l', 'o’]</a:t>
            </a:r>
          </a:p>
          <a:p>
            <a:endParaRPr lang="it-IT"/>
          </a:p>
          <a:p>
            <a:r>
              <a:rPr lang="it-IT"/>
              <a:t>['H', 'L', 'O']</a:t>
            </a:r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1EAD74D-CA9E-452C-EC32-3C2C11A20C95}"/>
              </a:ext>
            </a:extLst>
          </p:cNvPr>
          <p:cNvSpPr/>
          <p:nvPr/>
        </p:nvSpPr>
        <p:spPr>
          <a:xfrm>
            <a:off x="6590334" y="4303059"/>
            <a:ext cx="4127074" cy="1533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2E89ACF-88FA-73CF-6119-584657F95DE0}"/>
              </a:ext>
            </a:extLst>
          </p:cNvPr>
          <p:cNvSpPr txBox="1"/>
          <p:nvPr/>
        </p:nvSpPr>
        <p:spPr>
          <a:xfrm>
            <a:off x="6590334" y="4303059"/>
            <a:ext cx="41270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accumulate</a:t>
            </a:r>
            <a:r>
              <a:rPr lang="de-DE"/>
              <a:t>:</a:t>
            </a:r>
          </a:p>
          <a:p>
            <a:r>
              <a:rPr lang="de-DE"/>
              <a:t>-&gt; [1, 1+2, 1+2+3, 1+2+3+4, 1+2+3+4+5]</a:t>
            </a:r>
          </a:p>
          <a:p>
            <a:endParaRPr lang="de-DE"/>
          </a:p>
          <a:p>
            <a:r>
              <a:rPr lang="de-DE" err="1"/>
              <a:t>compress</a:t>
            </a:r>
            <a:r>
              <a:rPr lang="de-DE"/>
              <a:t>:</a:t>
            </a:r>
          </a:p>
          <a:p>
            <a:r>
              <a:rPr lang="de-DE"/>
              <a:t>-&gt;Position mit 1 bleibt, 0 fällt weg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5B280F7-699D-AC91-8F0E-E21232A99711}"/>
              </a:ext>
            </a:extLst>
          </p:cNvPr>
          <p:cNvSpPr/>
          <p:nvPr/>
        </p:nvSpPr>
        <p:spPr>
          <a:xfrm>
            <a:off x="1474587" y="5969977"/>
            <a:ext cx="9242821" cy="5094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https://docs.python.org/3/library/itertools.html</a:t>
            </a:r>
          </a:p>
        </p:txBody>
      </p:sp>
    </p:spTree>
    <p:extLst>
      <p:ext uri="{BB962C8B-B14F-4D97-AF65-F5344CB8AC3E}">
        <p14:creationId xmlns:p14="http://schemas.microsoft.com/office/powerpoint/2010/main" val="1425326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!!Rechteck 1">
            <a:extLst>
              <a:ext uri="{FF2B5EF4-FFF2-40B4-BE49-F238E27FC236}">
                <a16:creationId xmlns:a16="http://schemas.microsoft.com/office/drawing/2014/main" id="{AD0AF380-676F-12D7-9A67-9A1D833CEDD8}"/>
              </a:ext>
            </a:extLst>
          </p:cNvPr>
          <p:cNvSpPr/>
          <p:nvPr/>
        </p:nvSpPr>
        <p:spPr>
          <a:xfrm>
            <a:off x="1500850" y="474562"/>
            <a:ext cx="9190298" cy="13666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/>
              <a:t>Decorator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9A62523-A1B9-FD1C-CE00-33944DD2F738}"/>
              </a:ext>
            </a:extLst>
          </p:cNvPr>
          <p:cNvSpPr/>
          <p:nvPr/>
        </p:nvSpPr>
        <p:spPr>
          <a:xfrm>
            <a:off x="1474588" y="2439382"/>
            <a:ext cx="9242821" cy="2323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Funktionen die eine Funktion übergeben bekommen und modifiziert zurückgeben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>
                <a:solidFill>
                  <a:schemeClr val="tx1"/>
                </a:solidFill>
                <a:latin typeface="Consolas" panose="020B0609020204030204" pitchFamily="49" charset="0"/>
              </a:rPr>
              <a:t>Nicht beschränkt auf Funktionen (z.B. Decorator für Klassen)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Werden mit @ über das </a:t>
            </a:r>
            <a:r>
              <a:rPr lang="de-DE" sz="2400">
                <a:solidFill>
                  <a:schemeClr val="tx1"/>
                </a:solidFill>
                <a:latin typeface="Consolas" panose="020B0609020204030204" pitchFamily="49" charset="0"/>
              </a:rPr>
              <a:t>m</a:t>
            </a:r>
            <a:r>
              <a:rPr lang="de-DE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odifizierte Objekt geschrieben</a:t>
            </a:r>
          </a:p>
        </p:txBody>
      </p:sp>
    </p:spTree>
    <p:extLst>
      <p:ext uri="{BB962C8B-B14F-4D97-AF65-F5344CB8AC3E}">
        <p14:creationId xmlns:p14="http://schemas.microsoft.com/office/powerpoint/2010/main" val="2358745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703EC011-91F5-0E2A-B9DA-596BF6172471}"/>
              </a:ext>
            </a:extLst>
          </p:cNvPr>
          <p:cNvSpPr/>
          <p:nvPr/>
        </p:nvSpPr>
        <p:spPr>
          <a:xfrm>
            <a:off x="7060557" y="2113935"/>
            <a:ext cx="3184656" cy="68825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C1C6DA8-8279-B3C8-7EAC-008408FADA13}"/>
              </a:ext>
            </a:extLst>
          </p:cNvPr>
          <p:cNvSpPr txBox="1"/>
          <p:nvPr/>
        </p:nvSpPr>
        <p:spPr>
          <a:xfrm>
            <a:off x="6528122" y="1215343"/>
            <a:ext cx="4953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endParaRPr lang="de-DE" b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my_decorator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endParaRPr lang="de-DE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6E072F1-8B05-C79C-4E1E-1B0A05084AE2}"/>
              </a:ext>
            </a:extLst>
          </p:cNvPr>
          <p:cNvSpPr/>
          <p:nvPr/>
        </p:nvSpPr>
        <p:spPr>
          <a:xfrm>
            <a:off x="787580" y="1033326"/>
            <a:ext cx="4639829" cy="104463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4C190A9-C875-9487-53B9-5396DA069A9A}"/>
              </a:ext>
            </a:extLst>
          </p:cNvPr>
          <p:cNvSpPr txBox="1"/>
          <p:nvPr/>
        </p:nvSpPr>
        <p:spPr>
          <a:xfrm>
            <a:off x="787580" y="1033326"/>
            <a:ext cx="4639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@my_decorator</a:t>
            </a:r>
            <a:endParaRPr lang="de-DE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"Ich bin die </a:t>
            </a:r>
            <a:r>
              <a:rPr lang="de-DE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Funktion"</a:t>
            </a:r>
            <a:r>
              <a:rPr lang="de-DE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A740723-51F0-CEA7-A54D-02E78E7EAD4D}"/>
              </a:ext>
            </a:extLst>
          </p:cNvPr>
          <p:cNvSpPr/>
          <p:nvPr/>
        </p:nvSpPr>
        <p:spPr>
          <a:xfrm>
            <a:off x="823922" y="2622057"/>
            <a:ext cx="4603063" cy="92333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5E2ADD1-834B-B76B-380A-A35A82AA9506}"/>
              </a:ext>
            </a:extLst>
          </p:cNvPr>
          <p:cNvSpPr txBox="1"/>
          <p:nvPr/>
        </p:nvSpPr>
        <p:spPr>
          <a:xfrm>
            <a:off x="860264" y="2739320"/>
            <a:ext cx="4550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"--------------"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94F6299-6506-4ED1-18F6-92387ECEF812}"/>
              </a:ext>
            </a:extLst>
          </p:cNvPr>
          <p:cNvSpPr/>
          <p:nvPr/>
        </p:nvSpPr>
        <p:spPr>
          <a:xfrm>
            <a:off x="823922" y="4051052"/>
            <a:ext cx="4586351" cy="247510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AB292EA-1F51-64EF-8C51-A14A7B1039E5}"/>
              </a:ext>
            </a:extLst>
          </p:cNvPr>
          <p:cNvSpPr txBox="1"/>
          <p:nvPr/>
        </p:nvSpPr>
        <p:spPr>
          <a:xfrm>
            <a:off x="999902" y="4143049"/>
            <a:ext cx="4410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--------------</a:t>
            </a:r>
          </a:p>
          <a:p>
            <a:r>
              <a:rPr lang="de-DE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Ich bin die Funktion 10</a:t>
            </a:r>
          </a:p>
        </p:txBody>
      </p:sp>
      <p:sp>
        <p:nvSpPr>
          <p:cNvPr id="2" name="!!Rechteck 1">
            <a:extLst>
              <a:ext uri="{FF2B5EF4-FFF2-40B4-BE49-F238E27FC236}">
                <a16:creationId xmlns:a16="http://schemas.microsoft.com/office/drawing/2014/main" id="{AD0AF380-676F-12D7-9A67-9A1D833CEDD8}"/>
              </a:ext>
            </a:extLst>
          </p:cNvPr>
          <p:cNvSpPr/>
          <p:nvPr/>
        </p:nvSpPr>
        <p:spPr>
          <a:xfrm>
            <a:off x="6095999" y="0"/>
            <a:ext cx="4876800" cy="13666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/>
              <a:t>Eigene Decorator</a:t>
            </a:r>
          </a:p>
        </p:txBody>
      </p:sp>
    </p:spTree>
    <p:extLst>
      <p:ext uri="{BB962C8B-B14F-4D97-AF65-F5344CB8AC3E}">
        <p14:creationId xmlns:p14="http://schemas.microsoft.com/office/powerpoint/2010/main" val="1322766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ihand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 anchor="t">
            <a:normAutofit fontScale="90000"/>
          </a:bodyPr>
          <a:lstStyle/>
          <a:p>
            <a:pPr algn="l"/>
            <a:r>
              <a:rPr lang="de-DE" sz="6600"/>
              <a:t>Python für </a:t>
            </a:r>
            <a:r>
              <a:rPr lang="de-DE" sz="6600" err="1"/>
              <a:t>ReMail</a:t>
            </a:r>
            <a:endParaRPr lang="de-DE" sz="66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de-DE" sz="2300"/>
              <a:t>Eine Präsentation von uns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421E9BEE-33F9-D3C4-403A-A1497CE4CA0C}"/>
              </a:ext>
            </a:extLst>
          </p:cNvPr>
          <p:cNvSpPr/>
          <p:nvPr/>
        </p:nvSpPr>
        <p:spPr>
          <a:xfrm>
            <a:off x="-502920" y="-1"/>
            <a:ext cx="3882728" cy="6858001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de-DE" sz="2800" b="1"/>
              <a:t>Inhaltsverzeichnis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>
                <a:solidFill>
                  <a:schemeClr val="accent3">
                    <a:lumMod val="60000"/>
                    <a:lumOff val="40000"/>
                  </a:schemeClr>
                </a:solidFill>
              </a:rPr>
              <a:t>Konventionen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/>
              <a:t>Tipps und Tricks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/>
              <a:t>Decorator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2000" err="1"/>
              <a:t>Dataclass</a:t>
            </a:r>
            <a:endParaRPr lang="de-DE" sz="200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2000"/>
              <a:t>Property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2000" err="1"/>
              <a:t>classmethod</a:t>
            </a:r>
            <a:endParaRPr lang="de-DE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/>
              <a:t>Generator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/>
              <a:t>Abstrakte Klassen</a:t>
            </a:r>
          </a:p>
          <a:p>
            <a:pPr lvl="1"/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4222298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703EC011-91F5-0E2A-B9DA-596BF6172471}"/>
              </a:ext>
            </a:extLst>
          </p:cNvPr>
          <p:cNvSpPr/>
          <p:nvPr/>
        </p:nvSpPr>
        <p:spPr>
          <a:xfrm>
            <a:off x="7060557" y="2113935"/>
            <a:ext cx="4676172" cy="176980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2151F5D-BFF9-829A-9A0C-741F98000793}"/>
              </a:ext>
            </a:extLst>
          </p:cNvPr>
          <p:cNvSpPr/>
          <p:nvPr/>
        </p:nvSpPr>
        <p:spPr>
          <a:xfrm>
            <a:off x="7454097" y="2930013"/>
            <a:ext cx="4190036" cy="49898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C1C6DA8-8279-B3C8-7EAC-008408FADA13}"/>
              </a:ext>
            </a:extLst>
          </p:cNvPr>
          <p:cNvSpPr txBox="1"/>
          <p:nvPr/>
        </p:nvSpPr>
        <p:spPr>
          <a:xfrm>
            <a:off x="6528122" y="1215343"/>
            <a:ext cx="49539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endParaRPr lang="de-DE" b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my_decorator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endParaRPr lang="de-DE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kwargs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kwargs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inner</a:t>
            </a:r>
            <a:endParaRPr lang="de-DE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83E00AE-9E61-D0C1-A534-FB2F91913050}"/>
              </a:ext>
            </a:extLst>
          </p:cNvPr>
          <p:cNvSpPr/>
          <p:nvPr/>
        </p:nvSpPr>
        <p:spPr>
          <a:xfrm>
            <a:off x="787580" y="1033326"/>
            <a:ext cx="4639829" cy="104463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857B330-78ED-11DC-00DB-DE5FEFACCB7C}"/>
              </a:ext>
            </a:extLst>
          </p:cNvPr>
          <p:cNvSpPr txBox="1"/>
          <p:nvPr/>
        </p:nvSpPr>
        <p:spPr>
          <a:xfrm>
            <a:off x="787580" y="1033326"/>
            <a:ext cx="4639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@my_decorator</a:t>
            </a:r>
            <a:endParaRPr lang="de-DE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"Ich bin die </a:t>
            </a:r>
            <a:r>
              <a:rPr lang="de-DE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Funktion"</a:t>
            </a:r>
            <a:r>
              <a:rPr lang="de-DE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2508A7D-DEB8-A35B-8D86-E5014B0CEDF0}"/>
              </a:ext>
            </a:extLst>
          </p:cNvPr>
          <p:cNvSpPr/>
          <p:nvPr/>
        </p:nvSpPr>
        <p:spPr>
          <a:xfrm>
            <a:off x="823922" y="2622057"/>
            <a:ext cx="4603063" cy="92333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C8678FE-C30F-A7D4-E0AA-098700F37ABD}"/>
              </a:ext>
            </a:extLst>
          </p:cNvPr>
          <p:cNvSpPr txBox="1"/>
          <p:nvPr/>
        </p:nvSpPr>
        <p:spPr>
          <a:xfrm>
            <a:off x="860264" y="2739320"/>
            <a:ext cx="4550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"--------------"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AB8E370-CD2F-83BF-264E-4AAF5EE49276}"/>
              </a:ext>
            </a:extLst>
          </p:cNvPr>
          <p:cNvSpPr/>
          <p:nvPr/>
        </p:nvSpPr>
        <p:spPr>
          <a:xfrm>
            <a:off x="823922" y="4051052"/>
            <a:ext cx="4586351" cy="247510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10B5F34-7C9C-285A-6C87-B9256A13E4C8}"/>
              </a:ext>
            </a:extLst>
          </p:cNvPr>
          <p:cNvSpPr txBox="1"/>
          <p:nvPr/>
        </p:nvSpPr>
        <p:spPr>
          <a:xfrm>
            <a:off x="999902" y="4143049"/>
            <a:ext cx="4410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--------------</a:t>
            </a:r>
          </a:p>
          <a:p>
            <a:r>
              <a:rPr lang="de-DE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Ich bin die Funktion 10</a:t>
            </a:r>
          </a:p>
        </p:txBody>
      </p:sp>
      <p:sp>
        <p:nvSpPr>
          <p:cNvPr id="12" name="!!Rechteck 1">
            <a:extLst>
              <a:ext uri="{FF2B5EF4-FFF2-40B4-BE49-F238E27FC236}">
                <a16:creationId xmlns:a16="http://schemas.microsoft.com/office/drawing/2014/main" id="{9DD850C2-645D-3023-74D5-E11EBFFBD275}"/>
              </a:ext>
            </a:extLst>
          </p:cNvPr>
          <p:cNvSpPr/>
          <p:nvPr/>
        </p:nvSpPr>
        <p:spPr>
          <a:xfrm>
            <a:off x="6095999" y="0"/>
            <a:ext cx="4876800" cy="13666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/>
              <a:t>Eigene Decorator</a:t>
            </a:r>
          </a:p>
        </p:txBody>
      </p:sp>
    </p:spTree>
    <p:extLst>
      <p:ext uri="{BB962C8B-B14F-4D97-AF65-F5344CB8AC3E}">
        <p14:creationId xmlns:p14="http://schemas.microsoft.com/office/powerpoint/2010/main" val="2663476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703EC011-91F5-0E2A-B9DA-596BF6172471}"/>
              </a:ext>
            </a:extLst>
          </p:cNvPr>
          <p:cNvSpPr/>
          <p:nvPr/>
        </p:nvSpPr>
        <p:spPr>
          <a:xfrm>
            <a:off x="7060557" y="2113935"/>
            <a:ext cx="4676172" cy="218276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2151F5D-BFF9-829A-9A0C-741F98000793}"/>
              </a:ext>
            </a:extLst>
          </p:cNvPr>
          <p:cNvSpPr/>
          <p:nvPr/>
        </p:nvSpPr>
        <p:spPr>
          <a:xfrm>
            <a:off x="7454097" y="2930012"/>
            <a:ext cx="4190036" cy="112087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C1C6DA8-8279-B3C8-7EAC-008408FADA13}"/>
              </a:ext>
            </a:extLst>
          </p:cNvPr>
          <p:cNvSpPr txBox="1"/>
          <p:nvPr/>
        </p:nvSpPr>
        <p:spPr>
          <a:xfrm>
            <a:off x="6528122" y="1215343"/>
            <a:ext cx="49539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endParaRPr lang="de-DE" b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my_decorator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endParaRPr lang="de-DE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kwargs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"vorher"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kwargs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"nachher"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inner</a:t>
            </a:r>
            <a:endParaRPr lang="de-DE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FF1FF55-C77D-16DC-2815-7415DE14ABA8}"/>
              </a:ext>
            </a:extLst>
          </p:cNvPr>
          <p:cNvSpPr/>
          <p:nvPr/>
        </p:nvSpPr>
        <p:spPr>
          <a:xfrm>
            <a:off x="787580" y="1033326"/>
            <a:ext cx="4639829" cy="104463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81D1A40-FC2E-0A98-90FF-50A63FB18CE9}"/>
              </a:ext>
            </a:extLst>
          </p:cNvPr>
          <p:cNvSpPr txBox="1"/>
          <p:nvPr/>
        </p:nvSpPr>
        <p:spPr>
          <a:xfrm>
            <a:off x="787580" y="1033326"/>
            <a:ext cx="4639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@my_decorator</a:t>
            </a:r>
            <a:endParaRPr lang="de-DE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"Ich bin die </a:t>
            </a:r>
            <a:r>
              <a:rPr lang="de-DE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Funktion"</a:t>
            </a:r>
            <a:r>
              <a:rPr lang="de-DE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3DEB9BC-BC21-1B92-EC26-2EB68E95B3A1}"/>
              </a:ext>
            </a:extLst>
          </p:cNvPr>
          <p:cNvSpPr/>
          <p:nvPr/>
        </p:nvSpPr>
        <p:spPr>
          <a:xfrm>
            <a:off x="823922" y="2622057"/>
            <a:ext cx="4603063" cy="92333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53B8F15-EFF9-DBBB-56EF-9FA851BBB9EA}"/>
              </a:ext>
            </a:extLst>
          </p:cNvPr>
          <p:cNvSpPr txBox="1"/>
          <p:nvPr/>
        </p:nvSpPr>
        <p:spPr>
          <a:xfrm>
            <a:off x="860264" y="2739320"/>
            <a:ext cx="4550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"--------------"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AFD75C7-C826-6ED6-B21A-C372D882F168}"/>
              </a:ext>
            </a:extLst>
          </p:cNvPr>
          <p:cNvSpPr/>
          <p:nvPr/>
        </p:nvSpPr>
        <p:spPr>
          <a:xfrm>
            <a:off x="823922" y="4051052"/>
            <a:ext cx="4586351" cy="247510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8C20CFC-1420-024D-AC68-7FA545C21996}"/>
              </a:ext>
            </a:extLst>
          </p:cNvPr>
          <p:cNvSpPr txBox="1"/>
          <p:nvPr/>
        </p:nvSpPr>
        <p:spPr>
          <a:xfrm>
            <a:off x="999902" y="4143049"/>
            <a:ext cx="4410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--------------</a:t>
            </a:r>
          </a:p>
          <a:p>
            <a:r>
              <a:rPr lang="de-DE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vorher</a:t>
            </a:r>
          </a:p>
          <a:p>
            <a:r>
              <a:rPr lang="de-DE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Ich bin die Funktion 10</a:t>
            </a:r>
          </a:p>
          <a:p>
            <a:r>
              <a:rPr lang="de-DE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nachher</a:t>
            </a:r>
          </a:p>
        </p:txBody>
      </p:sp>
      <p:sp>
        <p:nvSpPr>
          <p:cNvPr id="12" name="!!Rechteck 1">
            <a:extLst>
              <a:ext uri="{FF2B5EF4-FFF2-40B4-BE49-F238E27FC236}">
                <a16:creationId xmlns:a16="http://schemas.microsoft.com/office/drawing/2014/main" id="{B7CCAA03-715B-46EB-026F-35BC7D277E89}"/>
              </a:ext>
            </a:extLst>
          </p:cNvPr>
          <p:cNvSpPr/>
          <p:nvPr/>
        </p:nvSpPr>
        <p:spPr>
          <a:xfrm>
            <a:off x="6095999" y="0"/>
            <a:ext cx="4876800" cy="13666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/>
              <a:t>Eigene Decorator</a:t>
            </a:r>
          </a:p>
        </p:txBody>
      </p:sp>
    </p:spTree>
    <p:extLst>
      <p:ext uri="{BB962C8B-B14F-4D97-AF65-F5344CB8AC3E}">
        <p14:creationId xmlns:p14="http://schemas.microsoft.com/office/powerpoint/2010/main" val="2959345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703EC011-91F5-0E2A-B9DA-596BF6172471}"/>
              </a:ext>
            </a:extLst>
          </p:cNvPr>
          <p:cNvSpPr/>
          <p:nvPr/>
        </p:nvSpPr>
        <p:spPr>
          <a:xfrm>
            <a:off x="7060557" y="2113935"/>
            <a:ext cx="4676172" cy="218276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2151F5D-BFF9-829A-9A0C-741F98000793}"/>
              </a:ext>
            </a:extLst>
          </p:cNvPr>
          <p:cNvSpPr/>
          <p:nvPr/>
        </p:nvSpPr>
        <p:spPr>
          <a:xfrm>
            <a:off x="7454097" y="2930012"/>
            <a:ext cx="4190036" cy="112087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C1C6DA8-8279-B3C8-7EAC-008408FADA13}"/>
              </a:ext>
            </a:extLst>
          </p:cNvPr>
          <p:cNvSpPr txBox="1"/>
          <p:nvPr/>
        </p:nvSpPr>
        <p:spPr>
          <a:xfrm>
            <a:off x="6528122" y="1215343"/>
            <a:ext cx="49539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endParaRPr lang="de-DE" b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my_decorator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Ausführung beim Modulimport</a:t>
            </a:r>
            <a:endParaRPr lang="de-DE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"Decorator"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kwargs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"vorher"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kwargs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"nachher"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inner</a:t>
            </a:r>
            <a:endParaRPr lang="de-DE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4C260A1-15BF-FF35-03CE-4530231DD13E}"/>
              </a:ext>
            </a:extLst>
          </p:cNvPr>
          <p:cNvSpPr/>
          <p:nvPr/>
        </p:nvSpPr>
        <p:spPr>
          <a:xfrm>
            <a:off x="787580" y="1033326"/>
            <a:ext cx="4639829" cy="104463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2E7A5F6-4F75-FAA4-A277-A480BD1FFE98}"/>
              </a:ext>
            </a:extLst>
          </p:cNvPr>
          <p:cNvSpPr txBox="1"/>
          <p:nvPr/>
        </p:nvSpPr>
        <p:spPr>
          <a:xfrm>
            <a:off x="787580" y="1033326"/>
            <a:ext cx="4639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@my_decorator</a:t>
            </a:r>
            <a:endParaRPr lang="de-DE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"Ich bin die </a:t>
            </a:r>
            <a:r>
              <a:rPr lang="de-DE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Funktion"</a:t>
            </a:r>
            <a:r>
              <a:rPr lang="de-DE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F849751-6023-002F-9A65-E42C634E0AC5}"/>
              </a:ext>
            </a:extLst>
          </p:cNvPr>
          <p:cNvSpPr/>
          <p:nvPr/>
        </p:nvSpPr>
        <p:spPr>
          <a:xfrm>
            <a:off x="823922" y="2622057"/>
            <a:ext cx="4603063" cy="92333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CBE61F4-4C46-F9BD-D339-E6D1C3C37B13}"/>
              </a:ext>
            </a:extLst>
          </p:cNvPr>
          <p:cNvSpPr txBox="1"/>
          <p:nvPr/>
        </p:nvSpPr>
        <p:spPr>
          <a:xfrm>
            <a:off x="860264" y="2739320"/>
            <a:ext cx="4550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"--------------"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DECB2D3-9FB6-BD02-A75C-EA697A72FB82}"/>
              </a:ext>
            </a:extLst>
          </p:cNvPr>
          <p:cNvSpPr/>
          <p:nvPr/>
        </p:nvSpPr>
        <p:spPr>
          <a:xfrm>
            <a:off x="823922" y="4051052"/>
            <a:ext cx="4586351" cy="247510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856931A-B4A9-9161-E7A6-6838E1420A02}"/>
              </a:ext>
            </a:extLst>
          </p:cNvPr>
          <p:cNvSpPr txBox="1"/>
          <p:nvPr/>
        </p:nvSpPr>
        <p:spPr>
          <a:xfrm>
            <a:off x="999902" y="4143049"/>
            <a:ext cx="4410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Decorator</a:t>
            </a:r>
          </a:p>
          <a:p>
            <a:r>
              <a:rPr lang="de-DE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--------------</a:t>
            </a:r>
          </a:p>
          <a:p>
            <a:r>
              <a:rPr lang="de-DE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vorher</a:t>
            </a:r>
          </a:p>
          <a:p>
            <a:r>
              <a:rPr lang="de-DE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Ich bin die Funktion 10</a:t>
            </a:r>
          </a:p>
          <a:p>
            <a:r>
              <a:rPr lang="de-DE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nachher</a:t>
            </a:r>
          </a:p>
        </p:txBody>
      </p:sp>
      <p:sp>
        <p:nvSpPr>
          <p:cNvPr id="12" name="!!Rechteck 1">
            <a:extLst>
              <a:ext uri="{FF2B5EF4-FFF2-40B4-BE49-F238E27FC236}">
                <a16:creationId xmlns:a16="http://schemas.microsoft.com/office/drawing/2014/main" id="{72CD076C-1831-3696-5ABE-F2AEB39A7A07}"/>
              </a:ext>
            </a:extLst>
          </p:cNvPr>
          <p:cNvSpPr/>
          <p:nvPr/>
        </p:nvSpPr>
        <p:spPr>
          <a:xfrm>
            <a:off x="6095999" y="0"/>
            <a:ext cx="4876800" cy="13666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/>
              <a:t>Eigene Decorator</a:t>
            </a:r>
          </a:p>
        </p:txBody>
      </p:sp>
    </p:spTree>
    <p:extLst>
      <p:ext uri="{BB962C8B-B14F-4D97-AF65-F5344CB8AC3E}">
        <p14:creationId xmlns:p14="http://schemas.microsoft.com/office/powerpoint/2010/main" val="426174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3A403B9B-C296-3396-41FD-7B193E103C03}"/>
              </a:ext>
            </a:extLst>
          </p:cNvPr>
          <p:cNvSpPr/>
          <p:nvPr/>
        </p:nvSpPr>
        <p:spPr>
          <a:xfrm>
            <a:off x="6528121" y="1215341"/>
            <a:ext cx="5312779" cy="3416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03EC011-91F5-0E2A-B9DA-596BF6172471}"/>
              </a:ext>
            </a:extLst>
          </p:cNvPr>
          <p:cNvSpPr/>
          <p:nvPr/>
        </p:nvSpPr>
        <p:spPr>
          <a:xfrm>
            <a:off x="7060557" y="2113935"/>
            <a:ext cx="4676172" cy="218276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2151F5D-BFF9-829A-9A0C-741F98000793}"/>
              </a:ext>
            </a:extLst>
          </p:cNvPr>
          <p:cNvSpPr/>
          <p:nvPr/>
        </p:nvSpPr>
        <p:spPr>
          <a:xfrm>
            <a:off x="7454097" y="2930012"/>
            <a:ext cx="4190036" cy="112087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C1C6DA8-8279-B3C8-7EAC-008408FADA13}"/>
              </a:ext>
            </a:extLst>
          </p:cNvPr>
          <p:cNvSpPr txBox="1"/>
          <p:nvPr/>
        </p:nvSpPr>
        <p:spPr>
          <a:xfrm>
            <a:off x="6528122" y="1215343"/>
            <a:ext cx="49539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my_decorator_with_arguments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endParaRPr lang="de-DE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my_decorator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Ausführung beim Modulimport</a:t>
            </a:r>
            <a:endParaRPr lang="de-DE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"Decorator"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kwargs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vorher"</a:t>
            </a:r>
            <a:r>
              <a:rPr lang="de-DE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kwargs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"nachher"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inner</a:t>
            </a:r>
            <a:endParaRPr lang="de-DE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my_decorator</a:t>
            </a:r>
            <a:endParaRPr lang="de-DE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0AD1936-9B32-846D-D9B7-86DF8D575635}"/>
              </a:ext>
            </a:extLst>
          </p:cNvPr>
          <p:cNvSpPr/>
          <p:nvPr/>
        </p:nvSpPr>
        <p:spPr>
          <a:xfrm>
            <a:off x="787580" y="1033326"/>
            <a:ext cx="4639829" cy="104463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A20644-73D5-37E6-2B09-DF83D137D142}"/>
              </a:ext>
            </a:extLst>
          </p:cNvPr>
          <p:cNvSpPr txBox="1"/>
          <p:nvPr/>
        </p:nvSpPr>
        <p:spPr>
          <a:xfrm>
            <a:off x="787580" y="1033326"/>
            <a:ext cx="4639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@my_decorator_with_arguments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"Ich bin die </a:t>
            </a:r>
            <a:r>
              <a:rPr lang="de-DE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Funktion"</a:t>
            </a:r>
            <a:r>
              <a:rPr lang="de-DE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302C418-001F-B02E-5422-F9A38575B402}"/>
              </a:ext>
            </a:extLst>
          </p:cNvPr>
          <p:cNvSpPr/>
          <p:nvPr/>
        </p:nvSpPr>
        <p:spPr>
          <a:xfrm>
            <a:off x="823922" y="2622057"/>
            <a:ext cx="4603063" cy="92333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C82476B-E80B-8CA5-13D7-04447D54A1DA}"/>
              </a:ext>
            </a:extLst>
          </p:cNvPr>
          <p:cNvSpPr txBox="1"/>
          <p:nvPr/>
        </p:nvSpPr>
        <p:spPr>
          <a:xfrm>
            <a:off x="860264" y="2739320"/>
            <a:ext cx="4550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"--------------"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ED01161-300A-575F-30AF-45E58A855CA7}"/>
              </a:ext>
            </a:extLst>
          </p:cNvPr>
          <p:cNvSpPr/>
          <p:nvPr/>
        </p:nvSpPr>
        <p:spPr>
          <a:xfrm>
            <a:off x="823922" y="4051052"/>
            <a:ext cx="4586351" cy="247510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06C9D01-4F32-7F65-3FB5-3AAE99586860}"/>
              </a:ext>
            </a:extLst>
          </p:cNvPr>
          <p:cNvSpPr txBox="1"/>
          <p:nvPr/>
        </p:nvSpPr>
        <p:spPr>
          <a:xfrm>
            <a:off x="999902" y="4143049"/>
            <a:ext cx="4410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Decorator</a:t>
            </a:r>
          </a:p>
          <a:p>
            <a:r>
              <a:rPr lang="de-DE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--------------</a:t>
            </a:r>
          </a:p>
          <a:p>
            <a:r>
              <a:rPr lang="de-DE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vorher 1</a:t>
            </a:r>
          </a:p>
          <a:p>
            <a:r>
              <a:rPr lang="de-DE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Ich bin die Funktion 10</a:t>
            </a:r>
          </a:p>
          <a:p>
            <a:r>
              <a:rPr lang="de-DE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nachher</a:t>
            </a:r>
          </a:p>
        </p:txBody>
      </p:sp>
      <p:sp>
        <p:nvSpPr>
          <p:cNvPr id="13" name="!!Rechteck 1">
            <a:extLst>
              <a:ext uri="{FF2B5EF4-FFF2-40B4-BE49-F238E27FC236}">
                <a16:creationId xmlns:a16="http://schemas.microsoft.com/office/drawing/2014/main" id="{26BB1099-9352-093D-53B7-8146FB16868E}"/>
              </a:ext>
            </a:extLst>
          </p:cNvPr>
          <p:cNvSpPr/>
          <p:nvPr/>
        </p:nvSpPr>
        <p:spPr>
          <a:xfrm>
            <a:off x="7237722" y="14632"/>
            <a:ext cx="3893575" cy="969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/>
              <a:t>Eigene Decorator</a:t>
            </a:r>
          </a:p>
        </p:txBody>
      </p:sp>
    </p:spTree>
    <p:extLst>
      <p:ext uri="{BB962C8B-B14F-4D97-AF65-F5344CB8AC3E}">
        <p14:creationId xmlns:p14="http://schemas.microsoft.com/office/powerpoint/2010/main" val="154769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3A403B9B-C296-3396-41FD-7B193E103C03}"/>
              </a:ext>
            </a:extLst>
          </p:cNvPr>
          <p:cNvSpPr/>
          <p:nvPr/>
        </p:nvSpPr>
        <p:spPr>
          <a:xfrm>
            <a:off x="6528121" y="1215341"/>
            <a:ext cx="5312779" cy="3416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03EC011-91F5-0E2A-B9DA-596BF6172471}"/>
              </a:ext>
            </a:extLst>
          </p:cNvPr>
          <p:cNvSpPr/>
          <p:nvPr/>
        </p:nvSpPr>
        <p:spPr>
          <a:xfrm>
            <a:off x="7060557" y="2113935"/>
            <a:ext cx="4676172" cy="218276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2151F5D-BFF9-829A-9A0C-741F98000793}"/>
              </a:ext>
            </a:extLst>
          </p:cNvPr>
          <p:cNvSpPr/>
          <p:nvPr/>
        </p:nvSpPr>
        <p:spPr>
          <a:xfrm>
            <a:off x="7454097" y="2930012"/>
            <a:ext cx="4190036" cy="112087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C1C6DA8-8279-B3C8-7EAC-008408FADA13}"/>
              </a:ext>
            </a:extLst>
          </p:cNvPr>
          <p:cNvSpPr txBox="1"/>
          <p:nvPr/>
        </p:nvSpPr>
        <p:spPr>
          <a:xfrm>
            <a:off x="6528122" y="1215343"/>
            <a:ext cx="49539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my_decorator_with_arguments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Ausführung beim Modulimport</a:t>
            </a:r>
            <a:endParaRPr lang="de-DE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"Decorator </a:t>
            </a:r>
            <a:r>
              <a:rPr lang="de-DE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de-D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de-D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my_decorator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Ausführung beim Modulimport</a:t>
            </a:r>
            <a:endParaRPr lang="de-DE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"Decorator"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kwargs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vorher"</a:t>
            </a:r>
            <a:r>
              <a:rPr lang="de-DE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kwargs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"nachher"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inner</a:t>
            </a:r>
            <a:endParaRPr lang="de-DE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my_decorator</a:t>
            </a:r>
            <a:endParaRPr lang="de-DE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1E14152-A494-AE70-15A3-49C3CE50E407}"/>
              </a:ext>
            </a:extLst>
          </p:cNvPr>
          <p:cNvSpPr/>
          <p:nvPr/>
        </p:nvSpPr>
        <p:spPr>
          <a:xfrm>
            <a:off x="787580" y="1033326"/>
            <a:ext cx="4639829" cy="104463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58ADA0-CCBE-01C9-B319-F32FEF3C8201}"/>
              </a:ext>
            </a:extLst>
          </p:cNvPr>
          <p:cNvSpPr txBox="1"/>
          <p:nvPr/>
        </p:nvSpPr>
        <p:spPr>
          <a:xfrm>
            <a:off x="787580" y="1033326"/>
            <a:ext cx="4639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@my_decorator_with_arguments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"Ich bin die </a:t>
            </a:r>
            <a:r>
              <a:rPr lang="de-DE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Funktion"</a:t>
            </a:r>
            <a:r>
              <a:rPr lang="de-DE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183F22B-2116-0F61-9E96-B8766E9D4D25}"/>
              </a:ext>
            </a:extLst>
          </p:cNvPr>
          <p:cNvSpPr/>
          <p:nvPr/>
        </p:nvSpPr>
        <p:spPr>
          <a:xfrm>
            <a:off x="823922" y="2622057"/>
            <a:ext cx="4603063" cy="92333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BF4796E-D105-8BA9-32EC-4BE0BE6A417C}"/>
              </a:ext>
            </a:extLst>
          </p:cNvPr>
          <p:cNvSpPr txBox="1"/>
          <p:nvPr/>
        </p:nvSpPr>
        <p:spPr>
          <a:xfrm>
            <a:off x="860264" y="2739320"/>
            <a:ext cx="4550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"--------------"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0207B1D-FD4C-3421-AC0F-B5EB94BD99B0}"/>
              </a:ext>
            </a:extLst>
          </p:cNvPr>
          <p:cNvSpPr/>
          <p:nvPr/>
        </p:nvSpPr>
        <p:spPr>
          <a:xfrm>
            <a:off x="823922" y="4051052"/>
            <a:ext cx="4586351" cy="247510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B7C53B8-0558-7037-2049-93E893610F52}"/>
              </a:ext>
            </a:extLst>
          </p:cNvPr>
          <p:cNvSpPr txBox="1"/>
          <p:nvPr/>
        </p:nvSpPr>
        <p:spPr>
          <a:xfrm>
            <a:off x="999902" y="4143049"/>
            <a:ext cx="44103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Decorator </a:t>
            </a:r>
            <a:r>
              <a:rPr lang="de-DE" err="1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with</a:t>
            </a:r>
            <a:r>
              <a:rPr lang="de-DE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de-DE" err="1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arguments</a:t>
            </a:r>
            <a:endParaRPr lang="de-DE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de-DE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Decorator</a:t>
            </a:r>
          </a:p>
          <a:p>
            <a:r>
              <a:rPr lang="de-DE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--------------</a:t>
            </a:r>
          </a:p>
          <a:p>
            <a:r>
              <a:rPr lang="de-DE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vorher 1</a:t>
            </a:r>
          </a:p>
          <a:p>
            <a:r>
              <a:rPr lang="de-DE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Ich bin die Funktion 10</a:t>
            </a:r>
          </a:p>
          <a:p>
            <a:r>
              <a:rPr lang="de-DE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nachher</a:t>
            </a:r>
          </a:p>
        </p:txBody>
      </p:sp>
      <p:sp>
        <p:nvSpPr>
          <p:cNvPr id="14" name="!!Rechteck 1">
            <a:extLst>
              <a:ext uri="{FF2B5EF4-FFF2-40B4-BE49-F238E27FC236}">
                <a16:creationId xmlns:a16="http://schemas.microsoft.com/office/drawing/2014/main" id="{88B7AC1D-260A-9A4E-61DC-D2B7B14FD5D6}"/>
              </a:ext>
            </a:extLst>
          </p:cNvPr>
          <p:cNvSpPr/>
          <p:nvPr/>
        </p:nvSpPr>
        <p:spPr>
          <a:xfrm>
            <a:off x="7237722" y="14632"/>
            <a:ext cx="3893575" cy="969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/>
              <a:t>Eigene Decorator</a:t>
            </a:r>
          </a:p>
        </p:txBody>
      </p:sp>
    </p:spTree>
    <p:extLst>
      <p:ext uri="{BB962C8B-B14F-4D97-AF65-F5344CB8AC3E}">
        <p14:creationId xmlns:p14="http://schemas.microsoft.com/office/powerpoint/2010/main" val="228886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3A403B9B-C296-3396-41FD-7B193E103C03}"/>
              </a:ext>
            </a:extLst>
          </p:cNvPr>
          <p:cNvSpPr/>
          <p:nvPr/>
        </p:nvSpPr>
        <p:spPr>
          <a:xfrm>
            <a:off x="6528121" y="1215341"/>
            <a:ext cx="5312779" cy="24324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03EC011-91F5-0E2A-B9DA-596BF6172471}"/>
              </a:ext>
            </a:extLst>
          </p:cNvPr>
          <p:cNvSpPr/>
          <p:nvPr/>
        </p:nvSpPr>
        <p:spPr>
          <a:xfrm>
            <a:off x="7060557" y="1573161"/>
            <a:ext cx="4676172" cy="163215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2151F5D-BFF9-829A-9A0C-741F98000793}"/>
              </a:ext>
            </a:extLst>
          </p:cNvPr>
          <p:cNvSpPr/>
          <p:nvPr/>
        </p:nvSpPr>
        <p:spPr>
          <a:xfrm>
            <a:off x="7454097" y="1838632"/>
            <a:ext cx="4190036" cy="111104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C1C6DA8-8279-B3C8-7EAC-008408FADA13}"/>
              </a:ext>
            </a:extLst>
          </p:cNvPr>
          <p:cNvSpPr txBox="1"/>
          <p:nvPr/>
        </p:nvSpPr>
        <p:spPr>
          <a:xfrm>
            <a:off x="6528122" y="1215343"/>
            <a:ext cx="49539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my_decorator_with_arguments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my_decorator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 </a:t>
            </a:r>
            <a:r>
              <a:rPr lang="de-DE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kwargs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vorher"</a:t>
            </a:r>
            <a:r>
              <a:rPr lang="de-DE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kwargs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"nachher"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inner</a:t>
            </a:r>
            <a:endParaRPr lang="de-DE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my_decorator</a:t>
            </a:r>
            <a:endParaRPr lang="de-DE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5A2F4D3-1C21-FE72-037F-636F95D0AD37}"/>
              </a:ext>
            </a:extLst>
          </p:cNvPr>
          <p:cNvSpPr/>
          <p:nvPr/>
        </p:nvSpPr>
        <p:spPr>
          <a:xfrm>
            <a:off x="787580" y="1033326"/>
            <a:ext cx="4639829" cy="104463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B473B2B-4747-FDDF-F6AA-1DBE1264D065}"/>
              </a:ext>
            </a:extLst>
          </p:cNvPr>
          <p:cNvSpPr txBox="1"/>
          <p:nvPr/>
        </p:nvSpPr>
        <p:spPr>
          <a:xfrm>
            <a:off x="787580" y="1033326"/>
            <a:ext cx="4639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@my_decorator_with_arguments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"Ich bin die </a:t>
            </a:r>
            <a:r>
              <a:rPr lang="de-DE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Funktion"</a:t>
            </a:r>
            <a:r>
              <a:rPr lang="de-DE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10920FE-7E58-720D-79C5-C892B608811E}"/>
              </a:ext>
            </a:extLst>
          </p:cNvPr>
          <p:cNvSpPr/>
          <p:nvPr/>
        </p:nvSpPr>
        <p:spPr>
          <a:xfrm>
            <a:off x="823922" y="2622057"/>
            <a:ext cx="4603063" cy="92333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6810EE8-755D-436E-F07A-052274C9C80D}"/>
              </a:ext>
            </a:extLst>
          </p:cNvPr>
          <p:cNvSpPr txBox="1"/>
          <p:nvPr/>
        </p:nvSpPr>
        <p:spPr>
          <a:xfrm>
            <a:off x="860264" y="2739320"/>
            <a:ext cx="4550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"--------------"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7439736-D04C-7474-94FE-852690BE4268}"/>
              </a:ext>
            </a:extLst>
          </p:cNvPr>
          <p:cNvSpPr/>
          <p:nvPr/>
        </p:nvSpPr>
        <p:spPr>
          <a:xfrm>
            <a:off x="823922" y="4051052"/>
            <a:ext cx="4586351" cy="247510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C38A299-D13E-A9EF-416D-064265D6C683}"/>
              </a:ext>
            </a:extLst>
          </p:cNvPr>
          <p:cNvSpPr txBox="1"/>
          <p:nvPr/>
        </p:nvSpPr>
        <p:spPr>
          <a:xfrm>
            <a:off x="999902" y="4143049"/>
            <a:ext cx="4410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--------------</a:t>
            </a:r>
          </a:p>
          <a:p>
            <a:r>
              <a:rPr lang="de-DE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vorher 1</a:t>
            </a:r>
          </a:p>
          <a:p>
            <a:r>
              <a:rPr lang="de-DE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Ich bin die Funktion 10</a:t>
            </a:r>
          </a:p>
          <a:p>
            <a:r>
              <a:rPr lang="de-DE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nachher</a:t>
            </a:r>
          </a:p>
        </p:txBody>
      </p:sp>
      <p:sp>
        <p:nvSpPr>
          <p:cNvPr id="13" name="!!Rechteck 1">
            <a:extLst>
              <a:ext uri="{FF2B5EF4-FFF2-40B4-BE49-F238E27FC236}">
                <a16:creationId xmlns:a16="http://schemas.microsoft.com/office/drawing/2014/main" id="{5B70A912-AF90-8ABD-8CA0-9549BB3522C4}"/>
              </a:ext>
            </a:extLst>
          </p:cNvPr>
          <p:cNvSpPr/>
          <p:nvPr/>
        </p:nvSpPr>
        <p:spPr>
          <a:xfrm>
            <a:off x="7237722" y="14632"/>
            <a:ext cx="3893575" cy="969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/>
              <a:t>Eigene Decorator</a:t>
            </a:r>
          </a:p>
        </p:txBody>
      </p:sp>
    </p:spTree>
    <p:extLst>
      <p:ext uri="{BB962C8B-B14F-4D97-AF65-F5344CB8AC3E}">
        <p14:creationId xmlns:p14="http://schemas.microsoft.com/office/powerpoint/2010/main" val="2292278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EC0E833E-2FD1-4403-9778-B4CA3E31C001}"/>
              </a:ext>
            </a:extLst>
          </p:cNvPr>
          <p:cNvSpPr/>
          <p:nvPr/>
        </p:nvSpPr>
        <p:spPr>
          <a:xfrm>
            <a:off x="1454676" y="894737"/>
            <a:ext cx="9242821" cy="707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F3D57F4-6D44-1990-8A3B-5F0478F1265E}"/>
              </a:ext>
            </a:extLst>
          </p:cNvPr>
          <p:cNvSpPr txBox="1"/>
          <p:nvPr/>
        </p:nvSpPr>
        <p:spPr>
          <a:xfrm>
            <a:off x="1292941" y="894736"/>
            <a:ext cx="9606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/>
              <a:t>Muss ich jetzt ganz viele Decorator schreiben?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D9A65DA-FAAA-827E-9334-24F74DBA3F2F}"/>
              </a:ext>
            </a:extLst>
          </p:cNvPr>
          <p:cNvSpPr/>
          <p:nvPr/>
        </p:nvSpPr>
        <p:spPr>
          <a:xfrm>
            <a:off x="1454676" y="2207368"/>
            <a:ext cx="9242821" cy="707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6C2425C-4E58-B006-8802-78B008868FEE}"/>
              </a:ext>
            </a:extLst>
          </p:cNvPr>
          <p:cNvSpPr txBox="1"/>
          <p:nvPr/>
        </p:nvSpPr>
        <p:spPr>
          <a:xfrm>
            <a:off x="1454674" y="2207368"/>
            <a:ext cx="9242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/>
              <a:t>Vermutlich nicht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A40DD8B-43C5-D0AC-4FD8-EC9CA2CAAD77}"/>
              </a:ext>
            </a:extLst>
          </p:cNvPr>
          <p:cNvSpPr/>
          <p:nvPr/>
        </p:nvSpPr>
        <p:spPr>
          <a:xfrm>
            <a:off x="1454674" y="3520001"/>
            <a:ext cx="9242821" cy="13234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1D74272-013B-9433-DFF7-9E447EE90858}"/>
              </a:ext>
            </a:extLst>
          </p:cNvPr>
          <p:cNvSpPr txBox="1"/>
          <p:nvPr/>
        </p:nvSpPr>
        <p:spPr>
          <a:xfrm>
            <a:off x="1454674" y="3520002"/>
            <a:ext cx="92428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/>
              <a:t>Aber es gibt bereits viele, die man nutzen kann</a:t>
            </a:r>
          </a:p>
        </p:txBody>
      </p:sp>
      <p:sp>
        <p:nvSpPr>
          <p:cNvPr id="19" name="!!Rechteck 18">
            <a:extLst>
              <a:ext uri="{FF2B5EF4-FFF2-40B4-BE49-F238E27FC236}">
                <a16:creationId xmlns:a16="http://schemas.microsoft.com/office/drawing/2014/main" id="{17B0E406-CE48-4CE2-8C2D-FDF0753F47F9}"/>
              </a:ext>
            </a:extLst>
          </p:cNvPr>
          <p:cNvSpPr/>
          <p:nvPr/>
        </p:nvSpPr>
        <p:spPr>
          <a:xfrm>
            <a:off x="983226" y="5427406"/>
            <a:ext cx="2585884" cy="9930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/>
              <a:t>Dataclass</a:t>
            </a:r>
            <a:endParaRPr lang="de-DE"/>
          </a:p>
        </p:txBody>
      </p:sp>
      <p:sp>
        <p:nvSpPr>
          <p:cNvPr id="20" name="!!Rechteck 19">
            <a:extLst>
              <a:ext uri="{FF2B5EF4-FFF2-40B4-BE49-F238E27FC236}">
                <a16:creationId xmlns:a16="http://schemas.microsoft.com/office/drawing/2014/main" id="{7AB07C3B-F377-2EA1-9D29-02702722EB6C}"/>
              </a:ext>
            </a:extLst>
          </p:cNvPr>
          <p:cNvSpPr/>
          <p:nvPr/>
        </p:nvSpPr>
        <p:spPr>
          <a:xfrm>
            <a:off x="4783142" y="5427405"/>
            <a:ext cx="2585884" cy="9930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Property</a:t>
            </a:r>
          </a:p>
        </p:txBody>
      </p:sp>
      <p:sp>
        <p:nvSpPr>
          <p:cNvPr id="21" name="!!Rechteck 20">
            <a:extLst>
              <a:ext uri="{FF2B5EF4-FFF2-40B4-BE49-F238E27FC236}">
                <a16:creationId xmlns:a16="http://schemas.microsoft.com/office/drawing/2014/main" id="{09269208-1A11-810A-260E-53B7F35747CB}"/>
              </a:ext>
            </a:extLst>
          </p:cNvPr>
          <p:cNvSpPr/>
          <p:nvPr/>
        </p:nvSpPr>
        <p:spPr>
          <a:xfrm>
            <a:off x="8583058" y="5427405"/>
            <a:ext cx="2585884" cy="9930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/>
              <a:t>classmethod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652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18" grpId="0"/>
      <p:bldP spid="19" grpId="0" animBg="1"/>
      <p:bldP spid="20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0" name="!!Rechteck 19">
            <a:extLst>
              <a:ext uri="{FF2B5EF4-FFF2-40B4-BE49-F238E27FC236}">
                <a16:creationId xmlns:a16="http://schemas.microsoft.com/office/drawing/2014/main" id="{7AB07C3B-F377-2EA1-9D29-02702722EB6C}"/>
              </a:ext>
            </a:extLst>
          </p:cNvPr>
          <p:cNvSpPr/>
          <p:nvPr/>
        </p:nvSpPr>
        <p:spPr>
          <a:xfrm>
            <a:off x="4803057" y="-698109"/>
            <a:ext cx="2585884" cy="9930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Property</a:t>
            </a:r>
          </a:p>
        </p:txBody>
      </p:sp>
      <p:sp>
        <p:nvSpPr>
          <p:cNvPr id="21" name="!!Rechteck 20">
            <a:extLst>
              <a:ext uri="{FF2B5EF4-FFF2-40B4-BE49-F238E27FC236}">
                <a16:creationId xmlns:a16="http://schemas.microsoft.com/office/drawing/2014/main" id="{09269208-1A11-810A-260E-53B7F35747CB}"/>
              </a:ext>
            </a:extLst>
          </p:cNvPr>
          <p:cNvSpPr/>
          <p:nvPr/>
        </p:nvSpPr>
        <p:spPr>
          <a:xfrm>
            <a:off x="8622890" y="-698109"/>
            <a:ext cx="2585884" cy="9930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/>
              <a:t>classmethod</a:t>
            </a:r>
            <a:endParaRPr lang="de-DE"/>
          </a:p>
        </p:txBody>
      </p:sp>
      <p:sp>
        <p:nvSpPr>
          <p:cNvPr id="3" name="!!Rechteck 18">
            <a:extLst>
              <a:ext uri="{FF2B5EF4-FFF2-40B4-BE49-F238E27FC236}">
                <a16:creationId xmlns:a16="http://schemas.microsoft.com/office/drawing/2014/main" id="{6242B70E-D5C0-8162-D11F-DB865DD3BBE6}"/>
              </a:ext>
            </a:extLst>
          </p:cNvPr>
          <p:cNvSpPr/>
          <p:nvPr/>
        </p:nvSpPr>
        <p:spPr>
          <a:xfrm>
            <a:off x="983226" y="-127838"/>
            <a:ext cx="2585884" cy="9930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/>
              <a:t>Dataclass</a:t>
            </a:r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F85ACB0-61EC-1649-E231-69ABB9FEF310}"/>
              </a:ext>
            </a:extLst>
          </p:cNvPr>
          <p:cNvSpPr/>
          <p:nvPr/>
        </p:nvSpPr>
        <p:spPr>
          <a:xfrm>
            <a:off x="1552998" y="1465008"/>
            <a:ext cx="9242821" cy="707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Generiert automatisch Methoden für uns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37543D3-0E27-7353-E72E-C2DF8C73B214}"/>
              </a:ext>
            </a:extLst>
          </p:cNvPr>
          <p:cNvSpPr/>
          <p:nvPr/>
        </p:nvSpPr>
        <p:spPr>
          <a:xfrm>
            <a:off x="1552998" y="2524452"/>
            <a:ext cx="9242821" cy="707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err="1"/>
              <a:t>Init</a:t>
            </a:r>
            <a:r>
              <a:rPr lang="de-DE" sz="3200"/>
              <a:t>, </a:t>
            </a:r>
            <a:r>
              <a:rPr lang="de-DE" sz="3200" err="1"/>
              <a:t>repr</a:t>
            </a:r>
            <a:r>
              <a:rPr lang="de-DE" sz="3200"/>
              <a:t>, </a:t>
            </a:r>
            <a:r>
              <a:rPr lang="de-DE" sz="3200" err="1"/>
              <a:t>eq</a:t>
            </a:r>
            <a:r>
              <a:rPr lang="de-DE" sz="3200"/>
              <a:t>, </a:t>
            </a:r>
            <a:r>
              <a:rPr lang="de-DE" sz="3200" err="1"/>
              <a:t>match_args</a:t>
            </a:r>
            <a:r>
              <a:rPr lang="de-DE" sz="3200"/>
              <a:t> (Standard)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B2BA31-F0A2-4049-C35A-6CBCF3FA50CD}"/>
              </a:ext>
            </a:extLst>
          </p:cNvPr>
          <p:cNvSpPr/>
          <p:nvPr/>
        </p:nvSpPr>
        <p:spPr>
          <a:xfrm>
            <a:off x="1552998" y="3657549"/>
            <a:ext cx="9242821" cy="13274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Order, </a:t>
            </a:r>
            <a:r>
              <a:rPr lang="de-DE" sz="3200" err="1"/>
              <a:t>unsafe_hash</a:t>
            </a:r>
            <a:r>
              <a:rPr lang="de-DE" sz="3200"/>
              <a:t>, </a:t>
            </a:r>
            <a:r>
              <a:rPr lang="de-DE" sz="3200" err="1"/>
              <a:t>frozen</a:t>
            </a:r>
            <a:r>
              <a:rPr lang="de-DE" sz="3200"/>
              <a:t>, </a:t>
            </a:r>
            <a:r>
              <a:rPr lang="de-DE" sz="3200" err="1"/>
              <a:t>kw_only</a:t>
            </a:r>
            <a:r>
              <a:rPr lang="de-DE" sz="3200"/>
              <a:t>, </a:t>
            </a:r>
            <a:r>
              <a:rPr lang="de-DE" sz="3200" err="1"/>
              <a:t>slots</a:t>
            </a:r>
            <a:r>
              <a:rPr lang="de-DE" sz="3200"/>
              <a:t>, </a:t>
            </a:r>
            <a:r>
              <a:rPr lang="de-DE" sz="3200" err="1"/>
              <a:t>weakref_slot</a:t>
            </a:r>
            <a:r>
              <a:rPr lang="de-DE" sz="3200"/>
              <a:t> (Optional)</a:t>
            </a:r>
          </a:p>
        </p:txBody>
      </p:sp>
    </p:spTree>
    <p:extLst>
      <p:ext uri="{BB962C8B-B14F-4D97-AF65-F5344CB8AC3E}">
        <p14:creationId xmlns:p14="http://schemas.microsoft.com/office/powerpoint/2010/main" val="73540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0" name="!!Rechteck 19">
            <a:extLst>
              <a:ext uri="{FF2B5EF4-FFF2-40B4-BE49-F238E27FC236}">
                <a16:creationId xmlns:a16="http://schemas.microsoft.com/office/drawing/2014/main" id="{7AB07C3B-F377-2EA1-9D29-02702722EB6C}"/>
              </a:ext>
            </a:extLst>
          </p:cNvPr>
          <p:cNvSpPr/>
          <p:nvPr/>
        </p:nvSpPr>
        <p:spPr>
          <a:xfrm>
            <a:off x="4803057" y="-698109"/>
            <a:ext cx="2585884" cy="9930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Property</a:t>
            </a:r>
          </a:p>
        </p:txBody>
      </p:sp>
      <p:sp>
        <p:nvSpPr>
          <p:cNvPr id="21" name="!!Rechteck 20">
            <a:extLst>
              <a:ext uri="{FF2B5EF4-FFF2-40B4-BE49-F238E27FC236}">
                <a16:creationId xmlns:a16="http://schemas.microsoft.com/office/drawing/2014/main" id="{09269208-1A11-810A-260E-53B7F35747CB}"/>
              </a:ext>
            </a:extLst>
          </p:cNvPr>
          <p:cNvSpPr/>
          <p:nvPr/>
        </p:nvSpPr>
        <p:spPr>
          <a:xfrm>
            <a:off x="8622890" y="-698109"/>
            <a:ext cx="2585884" cy="9930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/>
              <a:t>classmethod</a:t>
            </a:r>
            <a:endParaRPr lang="de-DE"/>
          </a:p>
        </p:txBody>
      </p:sp>
      <p:sp>
        <p:nvSpPr>
          <p:cNvPr id="3" name="!!Rechteck 18">
            <a:extLst>
              <a:ext uri="{FF2B5EF4-FFF2-40B4-BE49-F238E27FC236}">
                <a16:creationId xmlns:a16="http://schemas.microsoft.com/office/drawing/2014/main" id="{6242B70E-D5C0-8162-D11F-DB865DD3BBE6}"/>
              </a:ext>
            </a:extLst>
          </p:cNvPr>
          <p:cNvSpPr/>
          <p:nvPr/>
        </p:nvSpPr>
        <p:spPr>
          <a:xfrm>
            <a:off x="983226" y="-127838"/>
            <a:ext cx="2585884" cy="9930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/>
              <a:t>Dataclass</a:t>
            </a:r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F85ACB0-61EC-1649-E231-69ABB9FEF310}"/>
              </a:ext>
            </a:extLst>
          </p:cNvPr>
          <p:cNvSpPr/>
          <p:nvPr/>
        </p:nvSpPr>
        <p:spPr>
          <a:xfrm>
            <a:off x="1552998" y="1465008"/>
            <a:ext cx="9242821" cy="707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Anstatt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C0C5B37-DA4C-0D21-B3B6-89F600DB0E2B}"/>
              </a:ext>
            </a:extLst>
          </p:cNvPr>
          <p:cNvSpPr/>
          <p:nvPr/>
        </p:nvSpPr>
        <p:spPr>
          <a:xfrm>
            <a:off x="1552998" y="2517070"/>
            <a:ext cx="9242821" cy="3736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de-DE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de-DE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wohnort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endParaRPr lang="de-DE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alter</a:t>
            </a:r>
            <a:endParaRPr lang="de-DE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wohnort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wohnort</a:t>
            </a:r>
            <a:endParaRPr lang="de-DE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de-DE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</a:t>
            </a:r>
            <a:r>
              <a:rPr lang="de-DE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400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.name): </a:t>
            </a:r>
            <a:r>
              <a:rPr lang="de-DE" sz="1400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endParaRPr lang="de-DE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400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de-DE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.alter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de-DE" sz="1400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endParaRPr lang="de-DE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400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wohnort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de-DE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.wohnort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de-DE" sz="1400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endParaRPr lang="de-DE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400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endParaRPr lang="de-DE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de-DE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repr</a:t>
            </a:r>
            <a:r>
              <a:rPr lang="de-DE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400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de-DE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"Person</a:t>
            </a:r>
            <a:r>
              <a:rPr lang="de-DE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de-DE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DE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DE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alter=</a:t>
            </a:r>
            <a:r>
              <a:rPr lang="de-DE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DE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de-DE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DE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wohnort</a:t>
            </a:r>
            <a:r>
              <a:rPr lang="de-DE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de-DE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DE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wohnort</a:t>
            </a:r>
            <a:r>
              <a:rPr lang="de-DE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DE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')"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de-DE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match_args</a:t>
            </a:r>
            <a:r>
              <a:rPr lang="de-DE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"alter"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wohnort</a:t>
            </a:r>
            <a:r>
              <a:rPr lang="de-DE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ctr"/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2278290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0" name="!!Rechteck 19">
            <a:extLst>
              <a:ext uri="{FF2B5EF4-FFF2-40B4-BE49-F238E27FC236}">
                <a16:creationId xmlns:a16="http://schemas.microsoft.com/office/drawing/2014/main" id="{7AB07C3B-F377-2EA1-9D29-02702722EB6C}"/>
              </a:ext>
            </a:extLst>
          </p:cNvPr>
          <p:cNvSpPr/>
          <p:nvPr/>
        </p:nvSpPr>
        <p:spPr>
          <a:xfrm>
            <a:off x="4803057" y="-698109"/>
            <a:ext cx="2585884" cy="9930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Property</a:t>
            </a:r>
          </a:p>
        </p:txBody>
      </p:sp>
      <p:sp>
        <p:nvSpPr>
          <p:cNvPr id="21" name="!!Rechteck 20">
            <a:extLst>
              <a:ext uri="{FF2B5EF4-FFF2-40B4-BE49-F238E27FC236}">
                <a16:creationId xmlns:a16="http://schemas.microsoft.com/office/drawing/2014/main" id="{09269208-1A11-810A-260E-53B7F35747CB}"/>
              </a:ext>
            </a:extLst>
          </p:cNvPr>
          <p:cNvSpPr/>
          <p:nvPr/>
        </p:nvSpPr>
        <p:spPr>
          <a:xfrm>
            <a:off x="8622890" y="-698109"/>
            <a:ext cx="2585884" cy="9930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/>
              <a:t>classmethod</a:t>
            </a:r>
            <a:endParaRPr lang="de-DE"/>
          </a:p>
        </p:txBody>
      </p:sp>
      <p:sp>
        <p:nvSpPr>
          <p:cNvPr id="3" name="!!Rechteck 18">
            <a:extLst>
              <a:ext uri="{FF2B5EF4-FFF2-40B4-BE49-F238E27FC236}">
                <a16:creationId xmlns:a16="http://schemas.microsoft.com/office/drawing/2014/main" id="{6242B70E-D5C0-8162-D11F-DB865DD3BBE6}"/>
              </a:ext>
            </a:extLst>
          </p:cNvPr>
          <p:cNvSpPr/>
          <p:nvPr/>
        </p:nvSpPr>
        <p:spPr>
          <a:xfrm>
            <a:off x="983226" y="-127838"/>
            <a:ext cx="2585884" cy="9930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/>
              <a:t>Dataclass</a:t>
            </a:r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F85ACB0-61EC-1649-E231-69ABB9FEF310}"/>
              </a:ext>
            </a:extLst>
          </p:cNvPr>
          <p:cNvSpPr/>
          <p:nvPr/>
        </p:nvSpPr>
        <p:spPr>
          <a:xfrm>
            <a:off x="1552998" y="1465008"/>
            <a:ext cx="9242821" cy="707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Reicht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C0C5B37-DA4C-0D21-B3B6-89F600DB0E2B}"/>
              </a:ext>
            </a:extLst>
          </p:cNvPr>
          <p:cNvSpPr/>
          <p:nvPr/>
        </p:nvSpPr>
        <p:spPr>
          <a:xfrm>
            <a:off x="1552998" y="2517070"/>
            <a:ext cx="9242821" cy="3736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@dataclass</a:t>
            </a:r>
            <a:endParaRPr lang="de-DE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de-DE" sz="14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endParaRPr lang="de-DE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de-DE" sz="14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endParaRPr lang="de-DE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wohnort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de-DE" sz="14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endParaRPr lang="de-DE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6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964" y="11936"/>
            <a:ext cx="12192001" cy="685799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70C2555-F059-4A1E-502E-2711BABB4CA0}"/>
              </a:ext>
            </a:extLst>
          </p:cNvPr>
          <p:cNvSpPr txBox="1"/>
          <p:nvPr/>
        </p:nvSpPr>
        <p:spPr>
          <a:xfrm>
            <a:off x="5182991" y="251445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E381DA1-DB9F-E7D0-EEE1-43DD8C9A47D3}"/>
              </a:ext>
            </a:extLst>
          </p:cNvPr>
          <p:cNvSpPr/>
          <p:nvPr/>
        </p:nvSpPr>
        <p:spPr>
          <a:xfrm>
            <a:off x="1475981" y="1694325"/>
            <a:ext cx="3825322" cy="144829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0E47D98-B085-77E0-8DD2-12301BDE2BD9}"/>
              </a:ext>
            </a:extLst>
          </p:cNvPr>
          <p:cNvSpPr txBox="1"/>
          <p:nvPr/>
        </p:nvSpPr>
        <p:spPr>
          <a:xfrm>
            <a:off x="1475980" y="1694325"/>
            <a:ext cx="4400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/>
              <a:t>- 4 Leerzeichen als Einrückung</a:t>
            </a:r>
          </a:p>
          <a:p>
            <a:pPr algn="l"/>
            <a:r>
              <a:rPr lang="de-DE"/>
              <a:t>- Parameter von Funktionen gruppieren</a:t>
            </a:r>
          </a:p>
          <a:p>
            <a:pPr algn="l"/>
            <a:r>
              <a:rPr lang="de-DE"/>
              <a:t>- Typen der Parameter dazu</a:t>
            </a:r>
          </a:p>
          <a:p>
            <a:pPr algn="l"/>
            <a:r>
              <a:rPr lang="de-DE"/>
              <a:t>-Kommentarblock oben drüber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F6AC06C-5576-2350-4BE3-BBEF0470D02A}"/>
              </a:ext>
            </a:extLst>
          </p:cNvPr>
          <p:cNvSpPr/>
          <p:nvPr/>
        </p:nvSpPr>
        <p:spPr>
          <a:xfrm>
            <a:off x="1475980" y="577440"/>
            <a:ext cx="9242821" cy="707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Einrückungen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434EFE-149F-0270-4568-D3359A226847}"/>
              </a:ext>
            </a:extLst>
          </p:cNvPr>
          <p:cNvSpPr/>
          <p:nvPr/>
        </p:nvSpPr>
        <p:spPr>
          <a:xfrm>
            <a:off x="5545793" y="1694325"/>
            <a:ext cx="5170226" cy="215195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Kommentar</a:t>
            </a:r>
            <a:endParaRPr lang="de-DE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langer_name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varA</a:t>
            </a:r>
            <a:r>
              <a:rPr lang="de-DE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DE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varB</a:t>
            </a:r>
            <a:r>
              <a:rPr lang="de-DE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DE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DE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var2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DE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de-DE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</a:t>
            </a:r>
            <a:r>
              <a:rPr lang="de-DE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lang="de-D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3999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0" name="!!Rechteck 19">
            <a:extLst>
              <a:ext uri="{FF2B5EF4-FFF2-40B4-BE49-F238E27FC236}">
                <a16:creationId xmlns:a16="http://schemas.microsoft.com/office/drawing/2014/main" id="{7AB07C3B-F377-2EA1-9D29-02702722EB6C}"/>
              </a:ext>
            </a:extLst>
          </p:cNvPr>
          <p:cNvSpPr/>
          <p:nvPr/>
        </p:nvSpPr>
        <p:spPr>
          <a:xfrm>
            <a:off x="4803057" y="-698109"/>
            <a:ext cx="2585884" cy="9930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Property</a:t>
            </a:r>
          </a:p>
        </p:txBody>
      </p:sp>
      <p:sp>
        <p:nvSpPr>
          <p:cNvPr id="21" name="!!Rechteck 20">
            <a:extLst>
              <a:ext uri="{FF2B5EF4-FFF2-40B4-BE49-F238E27FC236}">
                <a16:creationId xmlns:a16="http://schemas.microsoft.com/office/drawing/2014/main" id="{09269208-1A11-810A-260E-53B7F35747CB}"/>
              </a:ext>
            </a:extLst>
          </p:cNvPr>
          <p:cNvSpPr/>
          <p:nvPr/>
        </p:nvSpPr>
        <p:spPr>
          <a:xfrm>
            <a:off x="8622890" y="-698109"/>
            <a:ext cx="2585884" cy="9930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/>
              <a:t>classmethod</a:t>
            </a:r>
            <a:endParaRPr lang="de-DE"/>
          </a:p>
        </p:txBody>
      </p:sp>
      <p:sp>
        <p:nvSpPr>
          <p:cNvPr id="3" name="!!Rechteck 18">
            <a:extLst>
              <a:ext uri="{FF2B5EF4-FFF2-40B4-BE49-F238E27FC236}">
                <a16:creationId xmlns:a16="http://schemas.microsoft.com/office/drawing/2014/main" id="{6242B70E-D5C0-8162-D11F-DB865DD3BBE6}"/>
              </a:ext>
            </a:extLst>
          </p:cNvPr>
          <p:cNvSpPr/>
          <p:nvPr/>
        </p:nvSpPr>
        <p:spPr>
          <a:xfrm>
            <a:off x="983226" y="-127838"/>
            <a:ext cx="2585884" cy="9930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/>
              <a:t>Dataclass</a:t>
            </a:r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F85ACB0-61EC-1649-E231-69ABB9FEF310}"/>
              </a:ext>
            </a:extLst>
          </p:cNvPr>
          <p:cNvSpPr/>
          <p:nvPr/>
        </p:nvSpPr>
        <p:spPr>
          <a:xfrm>
            <a:off x="1552998" y="1465008"/>
            <a:ext cx="9242821" cy="707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/>
              <a:t>Die zu generierende Methoden können angepasst werden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C0C5B37-DA4C-0D21-B3B6-89F600DB0E2B}"/>
              </a:ext>
            </a:extLst>
          </p:cNvPr>
          <p:cNvSpPr/>
          <p:nvPr/>
        </p:nvSpPr>
        <p:spPr>
          <a:xfrm>
            <a:off x="1552998" y="2517070"/>
            <a:ext cx="9242821" cy="3736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@dataclass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de-DE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de-DE" sz="14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endParaRPr lang="de-DE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de-DE" sz="14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endParaRPr lang="de-DE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wohnort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de-DE" sz="14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endParaRPr lang="de-DE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175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19" name="!!Rechteck 18">
            <a:extLst>
              <a:ext uri="{FF2B5EF4-FFF2-40B4-BE49-F238E27FC236}">
                <a16:creationId xmlns:a16="http://schemas.microsoft.com/office/drawing/2014/main" id="{17B0E406-CE48-4CE2-8C2D-FDF0753F47F9}"/>
              </a:ext>
            </a:extLst>
          </p:cNvPr>
          <p:cNvSpPr/>
          <p:nvPr/>
        </p:nvSpPr>
        <p:spPr>
          <a:xfrm>
            <a:off x="983226" y="-698109"/>
            <a:ext cx="2585884" cy="9930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!!Rechteck 19">
            <a:extLst>
              <a:ext uri="{FF2B5EF4-FFF2-40B4-BE49-F238E27FC236}">
                <a16:creationId xmlns:a16="http://schemas.microsoft.com/office/drawing/2014/main" id="{7AB07C3B-F377-2EA1-9D29-02702722EB6C}"/>
              </a:ext>
            </a:extLst>
          </p:cNvPr>
          <p:cNvSpPr/>
          <p:nvPr/>
        </p:nvSpPr>
        <p:spPr>
          <a:xfrm>
            <a:off x="4803058" y="-127838"/>
            <a:ext cx="2585884" cy="9930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Property</a:t>
            </a:r>
          </a:p>
        </p:txBody>
      </p:sp>
      <p:sp>
        <p:nvSpPr>
          <p:cNvPr id="21" name="!!Rechteck 20">
            <a:extLst>
              <a:ext uri="{FF2B5EF4-FFF2-40B4-BE49-F238E27FC236}">
                <a16:creationId xmlns:a16="http://schemas.microsoft.com/office/drawing/2014/main" id="{09269208-1A11-810A-260E-53B7F35747CB}"/>
              </a:ext>
            </a:extLst>
          </p:cNvPr>
          <p:cNvSpPr/>
          <p:nvPr/>
        </p:nvSpPr>
        <p:spPr>
          <a:xfrm>
            <a:off x="8622890" y="-698109"/>
            <a:ext cx="2585884" cy="9930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/>
              <a:t>classmethod</a:t>
            </a:r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7495CAC-ED6A-DBBF-B31B-71F0BBB1A60B}"/>
              </a:ext>
            </a:extLst>
          </p:cNvPr>
          <p:cNvSpPr/>
          <p:nvPr/>
        </p:nvSpPr>
        <p:spPr>
          <a:xfrm>
            <a:off x="6528121" y="1618464"/>
            <a:ext cx="5312779" cy="3110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73C25B0-7A00-7A1C-7539-A7A75A11FD58}"/>
              </a:ext>
            </a:extLst>
          </p:cNvPr>
          <p:cNvSpPr txBox="1"/>
          <p:nvPr/>
        </p:nvSpPr>
        <p:spPr>
          <a:xfrm>
            <a:off x="6528122" y="1618466"/>
            <a:ext cx="49539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Kreis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b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de-DE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radius</a:t>
            </a:r>
            <a:endParaRPr lang="de-DE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get_radius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radius</a:t>
            </a:r>
            <a:endParaRPr lang="de-DE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set_radius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endParaRPr lang="de-DE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8E5A812-6607-4D84-DF8A-2FCB480EB77D}"/>
              </a:ext>
            </a:extLst>
          </p:cNvPr>
          <p:cNvSpPr/>
          <p:nvPr/>
        </p:nvSpPr>
        <p:spPr>
          <a:xfrm>
            <a:off x="823922" y="1618463"/>
            <a:ext cx="4603063" cy="195064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71E5909-0316-3693-169E-909819821E6C}"/>
              </a:ext>
            </a:extLst>
          </p:cNvPr>
          <p:cNvSpPr txBox="1"/>
          <p:nvPr/>
        </p:nvSpPr>
        <p:spPr>
          <a:xfrm>
            <a:off x="860264" y="1735727"/>
            <a:ext cx="4550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kreis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Kreis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kreis</a:t>
            </a:r>
            <a:r>
              <a:rPr lang="de-DE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set_radius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kreis</a:t>
            </a:r>
            <a:r>
              <a:rPr lang="de-DE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get_radius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3B6750D-EB4D-E615-9EFA-3BFFA562666D}"/>
              </a:ext>
            </a:extLst>
          </p:cNvPr>
          <p:cNvSpPr/>
          <p:nvPr/>
        </p:nvSpPr>
        <p:spPr>
          <a:xfrm>
            <a:off x="823922" y="4051052"/>
            <a:ext cx="4586351" cy="247510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2B8C111-AB3A-836C-DA4F-86A5B711C67B}"/>
              </a:ext>
            </a:extLst>
          </p:cNvPr>
          <p:cNvSpPr txBox="1"/>
          <p:nvPr/>
        </p:nvSpPr>
        <p:spPr>
          <a:xfrm>
            <a:off x="999902" y="4143049"/>
            <a:ext cx="441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4FECC9A-7FAF-846B-4923-257BF15C15A0}"/>
              </a:ext>
            </a:extLst>
          </p:cNvPr>
          <p:cNvSpPr/>
          <p:nvPr/>
        </p:nvSpPr>
        <p:spPr>
          <a:xfrm>
            <a:off x="6528120" y="5178907"/>
            <a:ext cx="5312779" cy="1344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15E3882-E16F-CC67-C7C1-A6B186C21D8E}"/>
              </a:ext>
            </a:extLst>
          </p:cNvPr>
          <p:cNvSpPr txBox="1"/>
          <p:nvPr/>
        </p:nvSpPr>
        <p:spPr>
          <a:xfrm>
            <a:off x="6931742" y="5692877"/>
            <a:ext cx="4436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/>
              <a:t>Beispiel für schlechten Code</a:t>
            </a:r>
          </a:p>
        </p:txBody>
      </p:sp>
    </p:spTree>
    <p:extLst>
      <p:ext uri="{BB962C8B-B14F-4D97-AF65-F5344CB8AC3E}">
        <p14:creationId xmlns:p14="http://schemas.microsoft.com/office/powerpoint/2010/main" val="3826389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19" name="!!Rechteck 18">
            <a:extLst>
              <a:ext uri="{FF2B5EF4-FFF2-40B4-BE49-F238E27FC236}">
                <a16:creationId xmlns:a16="http://schemas.microsoft.com/office/drawing/2014/main" id="{17B0E406-CE48-4CE2-8C2D-FDF0753F47F9}"/>
              </a:ext>
            </a:extLst>
          </p:cNvPr>
          <p:cNvSpPr/>
          <p:nvPr/>
        </p:nvSpPr>
        <p:spPr>
          <a:xfrm>
            <a:off x="983226" y="-698109"/>
            <a:ext cx="2585884" cy="9930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!!Rechteck 19">
            <a:extLst>
              <a:ext uri="{FF2B5EF4-FFF2-40B4-BE49-F238E27FC236}">
                <a16:creationId xmlns:a16="http://schemas.microsoft.com/office/drawing/2014/main" id="{7AB07C3B-F377-2EA1-9D29-02702722EB6C}"/>
              </a:ext>
            </a:extLst>
          </p:cNvPr>
          <p:cNvSpPr/>
          <p:nvPr/>
        </p:nvSpPr>
        <p:spPr>
          <a:xfrm>
            <a:off x="4803058" y="-127838"/>
            <a:ext cx="2585884" cy="9930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Property</a:t>
            </a:r>
          </a:p>
        </p:txBody>
      </p:sp>
      <p:sp>
        <p:nvSpPr>
          <p:cNvPr id="21" name="!!Rechteck 20">
            <a:extLst>
              <a:ext uri="{FF2B5EF4-FFF2-40B4-BE49-F238E27FC236}">
                <a16:creationId xmlns:a16="http://schemas.microsoft.com/office/drawing/2014/main" id="{09269208-1A11-810A-260E-53B7F35747CB}"/>
              </a:ext>
            </a:extLst>
          </p:cNvPr>
          <p:cNvSpPr/>
          <p:nvPr/>
        </p:nvSpPr>
        <p:spPr>
          <a:xfrm>
            <a:off x="8622890" y="-698109"/>
            <a:ext cx="2585884" cy="9930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/>
              <a:t>classmethod</a:t>
            </a:r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7495CAC-ED6A-DBBF-B31B-71F0BBB1A60B}"/>
              </a:ext>
            </a:extLst>
          </p:cNvPr>
          <p:cNvSpPr/>
          <p:nvPr/>
        </p:nvSpPr>
        <p:spPr>
          <a:xfrm>
            <a:off x="6528121" y="1618464"/>
            <a:ext cx="5312779" cy="3110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73C25B0-7A00-7A1C-7539-A7A75A11FD58}"/>
              </a:ext>
            </a:extLst>
          </p:cNvPr>
          <p:cNvSpPr txBox="1"/>
          <p:nvPr/>
        </p:nvSpPr>
        <p:spPr>
          <a:xfrm>
            <a:off x="6528122" y="1618466"/>
            <a:ext cx="49539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Kreis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b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de-DE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radius</a:t>
            </a:r>
            <a:endParaRPr lang="de-DE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get_radius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radius</a:t>
            </a:r>
            <a:endParaRPr lang="de-DE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set_radius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endParaRPr lang="de-DE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8E5A812-6607-4D84-DF8A-2FCB480EB77D}"/>
              </a:ext>
            </a:extLst>
          </p:cNvPr>
          <p:cNvSpPr/>
          <p:nvPr/>
        </p:nvSpPr>
        <p:spPr>
          <a:xfrm>
            <a:off x="823922" y="1618463"/>
            <a:ext cx="4603063" cy="195064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71E5909-0316-3693-169E-909819821E6C}"/>
              </a:ext>
            </a:extLst>
          </p:cNvPr>
          <p:cNvSpPr txBox="1"/>
          <p:nvPr/>
        </p:nvSpPr>
        <p:spPr>
          <a:xfrm>
            <a:off x="860264" y="1735727"/>
            <a:ext cx="4550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kreis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Kreis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kreis</a:t>
            </a:r>
            <a:r>
              <a:rPr lang="de-DE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set_radius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kreis</a:t>
            </a:r>
            <a:r>
              <a:rPr lang="de-DE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get_radius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3B6750D-EB4D-E615-9EFA-3BFFA562666D}"/>
              </a:ext>
            </a:extLst>
          </p:cNvPr>
          <p:cNvSpPr/>
          <p:nvPr/>
        </p:nvSpPr>
        <p:spPr>
          <a:xfrm>
            <a:off x="823922" y="4051052"/>
            <a:ext cx="4586351" cy="247510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2B8C111-AB3A-836C-DA4F-86A5B711C67B}"/>
              </a:ext>
            </a:extLst>
          </p:cNvPr>
          <p:cNvSpPr txBox="1"/>
          <p:nvPr/>
        </p:nvSpPr>
        <p:spPr>
          <a:xfrm>
            <a:off x="999902" y="4143049"/>
            <a:ext cx="441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4FECC9A-7FAF-846B-4923-257BF15C15A0}"/>
              </a:ext>
            </a:extLst>
          </p:cNvPr>
          <p:cNvSpPr/>
          <p:nvPr/>
        </p:nvSpPr>
        <p:spPr>
          <a:xfrm>
            <a:off x="6528120" y="5178907"/>
            <a:ext cx="5312779" cy="1344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15E3882-E16F-CC67-C7C1-A6B186C21D8E}"/>
              </a:ext>
            </a:extLst>
          </p:cNvPr>
          <p:cNvSpPr txBox="1"/>
          <p:nvPr/>
        </p:nvSpPr>
        <p:spPr>
          <a:xfrm>
            <a:off x="6528119" y="5482560"/>
            <a:ext cx="5312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/>
              <a:t>Getter und Setter sind schlechter Codestill. Wie geht Python damit um?</a:t>
            </a:r>
          </a:p>
        </p:txBody>
      </p:sp>
    </p:spTree>
    <p:extLst>
      <p:ext uri="{BB962C8B-B14F-4D97-AF65-F5344CB8AC3E}">
        <p14:creationId xmlns:p14="http://schemas.microsoft.com/office/powerpoint/2010/main" val="867174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19" name="!!Rechteck 18">
            <a:extLst>
              <a:ext uri="{FF2B5EF4-FFF2-40B4-BE49-F238E27FC236}">
                <a16:creationId xmlns:a16="http://schemas.microsoft.com/office/drawing/2014/main" id="{17B0E406-CE48-4CE2-8C2D-FDF0753F47F9}"/>
              </a:ext>
            </a:extLst>
          </p:cNvPr>
          <p:cNvSpPr/>
          <p:nvPr/>
        </p:nvSpPr>
        <p:spPr>
          <a:xfrm>
            <a:off x="983226" y="-698109"/>
            <a:ext cx="2585884" cy="9930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!!Rechteck 19">
            <a:extLst>
              <a:ext uri="{FF2B5EF4-FFF2-40B4-BE49-F238E27FC236}">
                <a16:creationId xmlns:a16="http://schemas.microsoft.com/office/drawing/2014/main" id="{7AB07C3B-F377-2EA1-9D29-02702722EB6C}"/>
              </a:ext>
            </a:extLst>
          </p:cNvPr>
          <p:cNvSpPr/>
          <p:nvPr/>
        </p:nvSpPr>
        <p:spPr>
          <a:xfrm>
            <a:off x="4803058" y="-127838"/>
            <a:ext cx="2585884" cy="9930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Property</a:t>
            </a:r>
          </a:p>
        </p:txBody>
      </p:sp>
      <p:sp>
        <p:nvSpPr>
          <p:cNvPr id="21" name="!!Rechteck 20">
            <a:extLst>
              <a:ext uri="{FF2B5EF4-FFF2-40B4-BE49-F238E27FC236}">
                <a16:creationId xmlns:a16="http://schemas.microsoft.com/office/drawing/2014/main" id="{09269208-1A11-810A-260E-53B7F35747CB}"/>
              </a:ext>
            </a:extLst>
          </p:cNvPr>
          <p:cNvSpPr/>
          <p:nvPr/>
        </p:nvSpPr>
        <p:spPr>
          <a:xfrm>
            <a:off x="8622890" y="-698109"/>
            <a:ext cx="2585884" cy="9930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/>
              <a:t>classmethod</a:t>
            </a:r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7495CAC-ED6A-DBBF-B31B-71F0BBB1A60B}"/>
              </a:ext>
            </a:extLst>
          </p:cNvPr>
          <p:cNvSpPr/>
          <p:nvPr/>
        </p:nvSpPr>
        <p:spPr>
          <a:xfrm>
            <a:off x="6528121" y="1618464"/>
            <a:ext cx="5312779" cy="3110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73C25B0-7A00-7A1C-7539-A7A75A11FD58}"/>
              </a:ext>
            </a:extLst>
          </p:cNvPr>
          <p:cNvSpPr txBox="1"/>
          <p:nvPr/>
        </p:nvSpPr>
        <p:spPr>
          <a:xfrm>
            <a:off x="6528122" y="1618466"/>
            <a:ext cx="4953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Kreis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b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de-DE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radius</a:t>
            </a:r>
            <a:endParaRPr lang="de-DE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8E5A812-6607-4D84-DF8A-2FCB480EB77D}"/>
              </a:ext>
            </a:extLst>
          </p:cNvPr>
          <p:cNvSpPr/>
          <p:nvPr/>
        </p:nvSpPr>
        <p:spPr>
          <a:xfrm>
            <a:off x="823922" y="1618463"/>
            <a:ext cx="4603063" cy="195064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71E5909-0316-3693-169E-909819821E6C}"/>
              </a:ext>
            </a:extLst>
          </p:cNvPr>
          <p:cNvSpPr txBox="1"/>
          <p:nvPr/>
        </p:nvSpPr>
        <p:spPr>
          <a:xfrm>
            <a:off x="860264" y="1735727"/>
            <a:ext cx="4550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kreis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Kreis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kreis</a:t>
            </a:r>
            <a:r>
              <a:rPr lang="de-DE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de-DE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kreis</a:t>
            </a:r>
            <a:r>
              <a:rPr lang="de-DE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3B6750D-EB4D-E615-9EFA-3BFFA562666D}"/>
              </a:ext>
            </a:extLst>
          </p:cNvPr>
          <p:cNvSpPr/>
          <p:nvPr/>
        </p:nvSpPr>
        <p:spPr>
          <a:xfrm>
            <a:off x="823922" y="4051052"/>
            <a:ext cx="4586351" cy="247510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2B8C111-AB3A-836C-DA4F-86A5B711C67B}"/>
              </a:ext>
            </a:extLst>
          </p:cNvPr>
          <p:cNvSpPr txBox="1"/>
          <p:nvPr/>
        </p:nvSpPr>
        <p:spPr>
          <a:xfrm>
            <a:off x="999902" y="4143049"/>
            <a:ext cx="441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6889FC6-4529-E433-6F7A-73285313FF39}"/>
              </a:ext>
            </a:extLst>
          </p:cNvPr>
          <p:cNvSpPr/>
          <p:nvPr/>
        </p:nvSpPr>
        <p:spPr>
          <a:xfrm>
            <a:off x="6528120" y="5178907"/>
            <a:ext cx="5312779" cy="1344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8B53133-BECF-B3F1-9FD5-01E38E682D5A}"/>
              </a:ext>
            </a:extLst>
          </p:cNvPr>
          <p:cNvSpPr txBox="1"/>
          <p:nvPr/>
        </p:nvSpPr>
        <p:spPr>
          <a:xfrm>
            <a:off x="6528120" y="5248214"/>
            <a:ext cx="5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/>
              <a:t>Ja, wirklich!</a:t>
            </a:r>
          </a:p>
          <a:p>
            <a:pPr algn="ctr"/>
            <a:r>
              <a:rPr lang="de-DE" sz="2400"/>
              <a:t>Aber was machen wir, wenn wir intern mit dem Durchmesser arbeiten wollen?</a:t>
            </a:r>
          </a:p>
        </p:txBody>
      </p:sp>
    </p:spTree>
    <p:extLst>
      <p:ext uri="{BB962C8B-B14F-4D97-AF65-F5344CB8AC3E}">
        <p14:creationId xmlns:p14="http://schemas.microsoft.com/office/powerpoint/2010/main" val="527223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19" name="!!Rechteck 18">
            <a:extLst>
              <a:ext uri="{FF2B5EF4-FFF2-40B4-BE49-F238E27FC236}">
                <a16:creationId xmlns:a16="http://schemas.microsoft.com/office/drawing/2014/main" id="{17B0E406-CE48-4CE2-8C2D-FDF0753F47F9}"/>
              </a:ext>
            </a:extLst>
          </p:cNvPr>
          <p:cNvSpPr/>
          <p:nvPr/>
        </p:nvSpPr>
        <p:spPr>
          <a:xfrm>
            <a:off x="983226" y="-698109"/>
            <a:ext cx="2585884" cy="9930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!!Rechteck 19">
            <a:extLst>
              <a:ext uri="{FF2B5EF4-FFF2-40B4-BE49-F238E27FC236}">
                <a16:creationId xmlns:a16="http://schemas.microsoft.com/office/drawing/2014/main" id="{7AB07C3B-F377-2EA1-9D29-02702722EB6C}"/>
              </a:ext>
            </a:extLst>
          </p:cNvPr>
          <p:cNvSpPr/>
          <p:nvPr/>
        </p:nvSpPr>
        <p:spPr>
          <a:xfrm>
            <a:off x="4803058" y="-127838"/>
            <a:ext cx="2585884" cy="9930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Property</a:t>
            </a:r>
          </a:p>
        </p:txBody>
      </p:sp>
      <p:sp>
        <p:nvSpPr>
          <p:cNvPr id="21" name="!!Rechteck 20">
            <a:extLst>
              <a:ext uri="{FF2B5EF4-FFF2-40B4-BE49-F238E27FC236}">
                <a16:creationId xmlns:a16="http://schemas.microsoft.com/office/drawing/2014/main" id="{09269208-1A11-810A-260E-53B7F35747CB}"/>
              </a:ext>
            </a:extLst>
          </p:cNvPr>
          <p:cNvSpPr/>
          <p:nvPr/>
        </p:nvSpPr>
        <p:spPr>
          <a:xfrm>
            <a:off x="8622890" y="-698109"/>
            <a:ext cx="2585884" cy="9930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/>
              <a:t>classmethod</a:t>
            </a:r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7495CAC-ED6A-DBBF-B31B-71F0BBB1A60B}"/>
              </a:ext>
            </a:extLst>
          </p:cNvPr>
          <p:cNvSpPr/>
          <p:nvPr/>
        </p:nvSpPr>
        <p:spPr>
          <a:xfrm>
            <a:off x="6528121" y="1618464"/>
            <a:ext cx="5312779" cy="36210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73C25B0-7A00-7A1C-7539-A7A75A11FD58}"/>
              </a:ext>
            </a:extLst>
          </p:cNvPr>
          <p:cNvSpPr txBox="1"/>
          <p:nvPr/>
        </p:nvSpPr>
        <p:spPr>
          <a:xfrm>
            <a:off x="6528122" y="1618466"/>
            <a:ext cx="49539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Kreis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b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de-DE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durchmesser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de-DE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de-DE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de-DE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@</a:t>
            </a:r>
            <a:r>
              <a:rPr lang="de-DE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property</a:t>
            </a:r>
            <a:endParaRPr lang="de-DE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durchmesser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de-DE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de-D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de-DE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.setter</a:t>
            </a:r>
            <a:endParaRPr lang="de-DE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durchmesser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de-DE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de-DE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8E5A812-6607-4D84-DF8A-2FCB480EB77D}"/>
              </a:ext>
            </a:extLst>
          </p:cNvPr>
          <p:cNvSpPr/>
          <p:nvPr/>
        </p:nvSpPr>
        <p:spPr>
          <a:xfrm>
            <a:off x="823922" y="1618463"/>
            <a:ext cx="4603063" cy="195064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71E5909-0316-3693-169E-909819821E6C}"/>
              </a:ext>
            </a:extLst>
          </p:cNvPr>
          <p:cNvSpPr txBox="1"/>
          <p:nvPr/>
        </p:nvSpPr>
        <p:spPr>
          <a:xfrm>
            <a:off x="860264" y="1735727"/>
            <a:ext cx="4550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kreis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Kreis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kreis</a:t>
            </a:r>
            <a:r>
              <a:rPr lang="de-DE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de-DE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kreis</a:t>
            </a:r>
            <a:r>
              <a:rPr lang="de-DE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3B6750D-EB4D-E615-9EFA-3BFFA562666D}"/>
              </a:ext>
            </a:extLst>
          </p:cNvPr>
          <p:cNvSpPr/>
          <p:nvPr/>
        </p:nvSpPr>
        <p:spPr>
          <a:xfrm>
            <a:off x="823922" y="4051052"/>
            <a:ext cx="4586351" cy="247510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2B8C111-AB3A-836C-DA4F-86A5B711C67B}"/>
              </a:ext>
            </a:extLst>
          </p:cNvPr>
          <p:cNvSpPr txBox="1"/>
          <p:nvPr/>
        </p:nvSpPr>
        <p:spPr>
          <a:xfrm>
            <a:off x="999902" y="4143049"/>
            <a:ext cx="441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65D807C-AF63-C32E-4003-F53B415447D3}"/>
              </a:ext>
            </a:extLst>
          </p:cNvPr>
          <p:cNvSpPr/>
          <p:nvPr/>
        </p:nvSpPr>
        <p:spPr>
          <a:xfrm>
            <a:off x="6528120" y="5530117"/>
            <a:ext cx="5312779" cy="9930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411E377-6937-37B3-6138-22489F7E847B}"/>
              </a:ext>
            </a:extLst>
          </p:cNvPr>
          <p:cNvSpPr txBox="1"/>
          <p:nvPr/>
        </p:nvSpPr>
        <p:spPr>
          <a:xfrm>
            <a:off x="6528120" y="5614487"/>
            <a:ext cx="5312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/>
              <a:t>Properties!</a:t>
            </a:r>
          </a:p>
        </p:txBody>
      </p:sp>
    </p:spTree>
    <p:extLst>
      <p:ext uri="{BB962C8B-B14F-4D97-AF65-F5344CB8AC3E}">
        <p14:creationId xmlns:p14="http://schemas.microsoft.com/office/powerpoint/2010/main" val="2260789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19" name="!!Rechteck 18">
            <a:extLst>
              <a:ext uri="{FF2B5EF4-FFF2-40B4-BE49-F238E27FC236}">
                <a16:creationId xmlns:a16="http://schemas.microsoft.com/office/drawing/2014/main" id="{17B0E406-CE48-4CE2-8C2D-FDF0753F47F9}"/>
              </a:ext>
            </a:extLst>
          </p:cNvPr>
          <p:cNvSpPr/>
          <p:nvPr/>
        </p:nvSpPr>
        <p:spPr>
          <a:xfrm>
            <a:off x="983226" y="-698109"/>
            <a:ext cx="2585884" cy="9930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!!Rechteck 19">
            <a:extLst>
              <a:ext uri="{FF2B5EF4-FFF2-40B4-BE49-F238E27FC236}">
                <a16:creationId xmlns:a16="http://schemas.microsoft.com/office/drawing/2014/main" id="{7AB07C3B-F377-2EA1-9D29-02702722EB6C}"/>
              </a:ext>
            </a:extLst>
          </p:cNvPr>
          <p:cNvSpPr/>
          <p:nvPr/>
        </p:nvSpPr>
        <p:spPr>
          <a:xfrm>
            <a:off x="4803058" y="-127838"/>
            <a:ext cx="2585884" cy="9930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Property</a:t>
            </a:r>
          </a:p>
        </p:txBody>
      </p:sp>
      <p:sp>
        <p:nvSpPr>
          <p:cNvPr id="21" name="!!Rechteck 20">
            <a:extLst>
              <a:ext uri="{FF2B5EF4-FFF2-40B4-BE49-F238E27FC236}">
                <a16:creationId xmlns:a16="http://schemas.microsoft.com/office/drawing/2014/main" id="{09269208-1A11-810A-260E-53B7F35747CB}"/>
              </a:ext>
            </a:extLst>
          </p:cNvPr>
          <p:cNvSpPr/>
          <p:nvPr/>
        </p:nvSpPr>
        <p:spPr>
          <a:xfrm>
            <a:off x="8622890" y="-698109"/>
            <a:ext cx="2585884" cy="9930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/>
              <a:t>classmethod</a:t>
            </a:r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7495CAC-ED6A-DBBF-B31B-71F0BBB1A60B}"/>
              </a:ext>
            </a:extLst>
          </p:cNvPr>
          <p:cNvSpPr/>
          <p:nvPr/>
        </p:nvSpPr>
        <p:spPr>
          <a:xfrm>
            <a:off x="983227" y="4188542"/>
            <a:ext cx="10225547" cy="2261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600"/>
              <a:t>Ermöglichen uns: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/>
              <a:t>Getter, Setter und </a:t>
            </a:r>
            <a:r>
              <a:rPr lang="de-DE" sz="3600" err="1"/>
              <a:t>Deleter</a:t>
            </a:r>
            <a:r>
              <a:rPr lang="de-DE" sz="3600"/>
              <a:t> zu programmieren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/>
              <a:t>Sind hinter einem Attribut versteckt</a:t>
            </a:r>
          </a:p>
        </p:txBody>
      </p:sp>
    </p:spTree>
    <p:extLst>
      <p:ext uri="{BB962C8B-B14F-4D97-AF65-F5344CB8AC3E}">
        <p14:creationId xmlns:p14="http://schemas.microsoft.com/office/powerpoint/2010/main" val="38817624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0" name="!!Rechteck 19">
            <a:extLst>
              <a:ext uri="{FF2B5EF4-FFF2-40B4-BE49-F238E27FC236}">
                <a16:creationId xmlns:a16="http://schemas.microsoft.com/office/drawing/2014/main" id="{7AB07C3B-F377-2EA1-9D29-02702722EB6C}"/>
              </a:ext>
            </a:extLst>
          </p:cNvPr>
          <p:cNvSpPr/>
          <p:nvPr/>
        </p:nvSpPr>
        <p:spPr>
          <a:xfrm>
            <a:off x="4803057" y="-698109"/>
            <a:ext cx="2585884" cy="9930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Property</a:t>
            </a:r>
          </a:p>
        </p:txBody>
      </p:sp>
      <p:sp>
        <p:nvSpPr>
          <p:cNvPr id="21" name="!!Rechteck 20">
            <a:extLst>
              <a:ext uri="{FF2B5EF4-FFF2-40B4-BE49-F238E27FC236}">
                <a16:creationId xmlns:a16="http://schemas.microsoft.com/office/drawing/2014/main" id="{09269208-1A11-810A-260E-53B7F35747CB}"/>
              </a:ext>
            </a:extLst>
          </p:cNvPr>
          <p:cNvSpPr/>
          <p:nvPr/>
        </p:nvSpPr>
        <p:spPr>
          <a:xfrm>
            <a:off x="8622890" y="-127838"/>
            <a:ext cx="2585884" cy="9930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/>
              <a:t>classmethod</a:t>
            </a:r>
            <a:endParaRPr lang="de-DE"/>
          </a:p>
        </p:txBody>
      </p:sp>
      <p:sp>
        <p:nvSpPr>
          <p:cNvPr id="3" name="!!Rechteck 18">
            <a:extLst>
              <a:ext uri="{FF2B5EF4-FFF2-40B4-BE49-F238E27FC236}">
                <a16:creationId xmlns:a16="http://schemas.microsoft.com/office/drawing/2014/main" id="{6242B70E-D5C0-8162-D11F-DB865DD3BBE6}"/>
              </a:ext>
            </a:extLst>
          </p:cNvPr>
          <p:cNvSpPr/>
          <p:nvPr/>
        </p:nvSpPr>
        <p:spPr>
          <a:xfrm>
            <a:off x="983226" y="-698110"/>
            <a:ext cx="2585884" cy="9930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C89B152-3D57-50C1-CAFC-AB06E55E50F8}"/>
              </a:ext>
            </a:extLst>
          </p:cNvPr>
          <p:cNvSpPr/>
          <p:nvPr/>
        </p:nvSpPr>
        <p:spPr>
          <a:xfrm>
            <a:off x="1552998" y="1465007"/>
            <a:ext cx="9242821" cy="10520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Anstelle des Objekts (</a:t>
            </a:r>
            <a:r>
              <a:rPr lang="de-DE" sz="3200" err="1"/>
              <a:t>self</a:t>
            </a:r>
            <a:r>
              <a:rPr lang="de-DE" sz="3200"/>
              <a:t>) ist der erste Parameter die Klasse (</a:t>
            </a:r>
            <a:r>
              <a:rPr lang="de-DE" sz="3200" err="1"/>
              <a:t>cls</a:t>
            </a:r>
            <a:r>
              <a:rPr lang="de-DE" sz="3200"/>
              <a:t>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2AEB2F5-829F-A755-CA36-2B419370A97E}"/>
              </a:ext>
            </a:extLst>
          </p:cNvPr>
          <p:cNvSpPr/>
          <p:nvPr/>
        </p:nvSpPr>
        <p:spPr>
          <a:xfrm>
            <a:off x="1552998" y="2826773"/>
            <a:ext cx="9242821" cy="2566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@dataclass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classmethod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fromBirthYear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birth_year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–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birth_year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FA4E936-B17E-0177-2DC8-4D7223DDC48F}"/>
              </a:ext>
            </a:extLst>
          </p:cNvPr>
          <p:cNvSpPr/>
          <p:nvPr/>
        </p:nvSpPr>
        <p:spPr>
          <a:xfrm>
            <a:off x="1552998" y="5636330"/>
            <a:ext cx="9242821" cy="8799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Beispiel einer Factory Method</a:t>
            </a:r>
          </a:p>
        </p:txBody>
      </p:sp>
    </p:spTree>
    <p:extLst>
      <p:ext uri="{BB962C8B-B14F-4D97-AF65-F5344CB8AC3E}">
        <p14:creationId xmlns:p14="http://schemas.microsoft.com/office/powerpoint/2010/main" val="1498111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AE8FA69D-C279-4516-5D09-28390B880981}"/>
              </a:ext>
            </a:extLst>
          </p:cNvPr>
          <p:cNvSpPr/>
          <p:nvPr/>
        </p:nvSpPr>
        <p:spPr>
          <a:xfrm>
            <a:off x="1474588" y="412956"/>
            <a:ext cx="9242821" cy="707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Generatoren</a:t>
            </a:r>
          </a:p>
        </p:txBody>
      </p:sp>
      <p:sp>
        <p:nvSpPr>
          <p:cNvPr id="4" name="!!Rechteck 3">
            <a:extLst>
              <a:ext uri="{FF2B5EF4-FFF2-40B4-BE49-F238E27FC236}">
                <a16:creationId xmlns:a16="http://schemas.microsoft.com/office/drawing/2014/main" id="{700FC59F-625E-31D7-AB26-E95BC8FE6F82}"/>
              </a:ext>
            </a:extLst>
          </p:cNvPr>
          <p:cNvSpPr/>
          <p:nvPr/>
        </p:nvSpPr>
        <p:spPr>
          <a:xfrm>
            <a:off x="983224" y="1848463"/>
            <a:ext cx="10225547" cy="22417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/>
              <a:t>Geben einen Iterator zurück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/>
              <a:t>Sind Speichereffizienter als Listen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/>
              <a:t>Rechnen das nächste Element erst zur Laufzeit aus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/>
              <a:t>Dadurch auch unendliche Iteratoren möglich</a:t>
            </a:r>
          </a:p>
        </p:txBody>
      </p:sp>
      <p:sp>
        <p:nvSpPr>
          <p:cNvPr id="7" name="!!Rechteck 6">
            <a:extLst>
              <a:ext uri="{FF2B5EF4-FFF2-40B4-BE49-F238E27FC236}">
                <a16:creationId xmlns:a16="http://schemas.microsoft.com/office/drawing/2014/main" id="{992F7CDD-AACD-7A36-F551-A67B3FD09AB2}"/>
              </a:ext>
            </a:extLst>
          </p:cNvPr>
          <p:cNvSpPr/>
          <p:nvPr/>
        </p:nvSpPr>
        <p:spPr>
          <a:xfrm>
            <a:off x="983224" y="4481086"/>
            <a:ext cx="10225547" cy="1580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/>
              <a:t>Ihr kennt bereits einen Iterator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/>
              <a:t>(</a:t>
            </a:r>
            <a:r>
              <a:rPr lang="de-DE" sz="3600" err="1"/>
              <a:t>expression</a:t>
            </a:r>
            <a:r>
              <a:rPr lang="de-DE" sz="3600"/>
              <a:t> </a:t>
            </a:r>
            <a:r>
              <a:rPr lang="de-DE" sz="3600" err="1"/>
              <a:t>for</a:t>
            </a:r>
            <a:r>
              <a:rPr lang="de-DE" sz="3600"/>
              <a:t> x in </a:t>
            </a:r>
            <a:r>
              <a:rPr lang="de-DE" sz="3600" err="1"/>
              <a:t>xs</a:t>
            </a:r>
            <a:r>
              <a:rPr lang="de-DE" sz="3600"/>
              <a:t> </a:t>
            </a:r>
            <a:r>
              <a:rPr lang="de-DE" sz="3600" err="1"/>
              <a:t>if</a:t>
            </a:r>
            <a:r>
              <a:rPr lang="de-DE" sz="3600"/>
              <a:t> </a:t>
            </a:r>
            <a:r>
              <a:rPr lang="de-DE" sz="3600" err="1"/>
              <a:t>expression</a:t>
            </a:r>
            <a:r>
              <a:rPr lang="de-DE" sz="36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3900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7" grpId="0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AE8FA69D-C279-4516-5D09-28390B880981}"/>
              </a:ext>
            </a:extLst>
          </p:cNvPr>
          <p:cNvSpPr/>
          <p:nvPr/>
        </p:nvSpPr>
        <p:spPr>
          <a:xfrm>
            <a:off x="1474588" y="412956"/>
            <a:ext cx="9242821" cy="707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Generatoren</a:t>
            </a:r>
          </a:p>
        </p:txBody>
      </p:sp>
      <p:sp>
        <p:nvSpPr>
          <p:cNvPr id="4" name="!!Rechteck 3">
            <a:extLst>
              <a:ext uri="{FF2B5EF4-FFF2-40B4-BE49-F238E27FC236}">
                <a16:creationId xmlns:a16="http://schemas.microsoft.com/office/drawing/2014/main" id="{700FC59F-625E-31D7-AB26-E95BC8FE6F82}"/>
              </a:ext>
            </a:extLst>
          </p:cNvPr>
          <p:cNvSpPr/>
          <p:nvPr/>
        </p:nvSpPr>
        <p:spPr>
          <a:xfrm>
            <a:off x="983224" y="1848462"/>
            <a:ext cx="4935795" cy="459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is_prime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2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2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2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2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my_generator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is_prime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endParaRPr lang="en-US" sz="2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!!Rechteck 6">
            <a:extLst>
              <a:ext uri="{FF2B5EF4-FFF2-40B4-BE49-F238E27FC236}">
                <a16:creationId xmlns:a16="http://schemas.microsoft.com/office/drawing/2014/main" id="{222ADF49-1989-AD4A-534C-27ED4CE12C6A}"/>
              </a:ext>
            </a:extLst>
          </p:cNvPr>
          <p:cNvSpPr/>
          <p:nvPr/>
        </p:nvSpPr>
        <p:spPr>
          <a:xfrm>
            <a:off x="6272981" y="1848461"/>
            <a:ext cx="4935795" cy="459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Wert </a:t>
            </a:r>
            <a:r>
              <a:rPr lang="en-US" sz="2400" b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wird</a:t>
            </a:r>
            <a:r>
              <a:rPr lang="en-US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mit</a:t>
            </a:r>
            <a:r>
              <a:rPr lang="en-US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yield </a:t>
            </a:r>
            <a:r>
              <a:rPr lang="en-US" sz="2400" b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zurückgegeben</a:t>
            </a:r>
            <a:endParaRPr lang="en-US" sz="24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Ausführung</a:t>
            </a:r>
            <a:r>
              <a:rPr lang="en-US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wird</a:t>
            </a:r>
            <a:r>
              <a:rPr lang="en-US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pausiert</a:t>
            </a:r>
            <a:endParaRPr lang="en-US" sz="24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Wird</a:t>
            </a:r>
            <a:r>
              <a:rPr lang="en-US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der </a:t>
            </a:r>
            <a:r>
              <a:rPr lang="en-US" sz="2400" b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nächste</a:t>
            </a:r>
            <a:r>
              <a:rPr lang="en-US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Wert </a:t>
            </a:r>
            <a:r>
              <a:rPr lang="en-US" sz="2400" b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abgerufen</a:t>
            </a: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400" err="1">
                <a:solidFill>
                  <a:schemeClr val="tx1"/>
                </a:solidFill>
                <a:latin typeface="Consolas" panose="020B0609020204030204" pitchFamily="49" charset="0"/>
              </a:rPr>
              <a:t>wird</a:t>
            </a: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</a:rPr>
              <a:t> an der Stelle </a:t>
            </a:r>
            <a:r>
              <a:rPr lang="en-US" sz="2400" err="1">
                <a:solidFill>
                  <a:schemeClr val="tx1"/>
                </a:solidFill>
                <a:latin typeface="Consolas" panose="020B0609020204030204" pitchFamily="49" charset="0"/>
              </a:rPr>
              <a:t>fortgefahren</a:t>
            </a:r>
            <a:endParaRPr lang="en-US" sz="24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043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AE8FA69D-C279-4516-5D09-28390B880981}"/>
              </a:ext>
            </a:extLst>
          </p:cNvPr>
          <p:cNvSpPr/>
          <p:nvPr/>
        </p:nvSpPr>
        <p:spPr>
          <a:xfrm>
            <a:off x="1474588" y="412956"/>
            <a:ext cx="9242821" cy="707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Generatoren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00FC59F-625E-31D7-AB26-E95BC8FE6F82}"/>
              </a:ext>
            </a:extLst>
          </p:cNvPr>
          <p:cNvSpPr/>
          <p:nvPr/>
        </p:nvSpPr>
        <p:spPr>
          <a:xfrm>
            <a:off x="983224" y="1848462"/>
            <a:ext cx="4935795" cy="459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is_prime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2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2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2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2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my_generator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is_prime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endParaRPr lang="en-US" sz="2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22ADF49-1989-AD4A-534C-27ED4CE12C6A}"/>
              </a:ext>
            </a:extLst>
          </p:cNvPr>
          <p:cNvSpPr/>
          <p:nvPr/>
        </p:nvSpPr>
        <p:spPr>
          <a:xfrm>
            <a:off x="6272981" y="1848461"/>
            <a:ext cx="4935795" cy="459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de-DE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de-DE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my_generator</a:t>
            </a:r>
            <a:r>
              <a:rPr lang="de-DE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e-DE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de-DE" sz="24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de-DE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----------------------------</a:t>
            </a:r>
          </a:p>
          <a:p>
            <a:endParaRPr lang="de-DE" sz="24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de-DE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r>
              <a:rPr lang="de-DE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3</a:t>
            </a:r>
          </a:p>
          <a:p>
            <a:r>
              <a:rPr lang="de-DE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r>
              <a:rPr lang="de-DE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257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964" y="11936"/>
            <a:ext cx="12192001" cy="685799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70C2555-F059-4A1E-502E-2711BABB4CA0}"/>
              </a:ext>
            </a:extLst>
          </p:cNvPr>
          <p:cNvSpPr txBox="1"/>
          <p:nvPr/>
        </p:nvSpPr>
        <p:spPr>
          <a:xfrm>
            <a:off x="5182991" y="251445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E381DA1-DB9F-E7D0-EEE1-43DD8C9A47D3}"/>
              </a:ext>
            </a:extLst>
          </p:cNvPr>
          <p:cNvSpPr/>
          <p:nvPr/>
        </p:nvSpPr>
        <p:spPr>
          <a:xfrm>
            <a:off x="1475981" y="1694325"/>
            <a:ext cx="3825322" cy="144829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0E47D98-B085-77E0-8DD2-12301BDE2BD9}"/>
              </a:ext>
            </a:extLst>
          </p:cNvPr>
          <p:cNvSpPr txBox="1"/>
          <p:nvPr/>
        </p:nvSpPr>
        <p:spPr>
          <a:xfrm>
            <a:off x="1475980" y="1694325"/>
            <a:ext cx="4400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/>
              <a:t>-Operatoren nach Zeilenumbruch</a:t>
            </a:r>
          </a:p>
          <a:p>
            <a:pPr algn="l"/>
            <a:r>
              <a:rPr lang="de-DE">
                <a:solidFill>
                  <a:srgbClr val="00B050"/>
                </a:solidFill>
              </a:rPr>
              <a:t>-Lösung: Kommentar einfügen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F6AC06C-5576-2350-4BE3-BBEF0470D02A}"/>
              </a:ext>
            </a:extLst>
          </p:cNvPr>
          <p:cNvSpPr/>
          <p:nvPr/>
        </p:nvSpPr>
        <p:spPr>
          <a:xfrm>
            <a:off x="1475980" y="577440"/>
            <a:ext cx="9242821" cy="707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If-Statements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434EFE-149F-0270-4568-D3359A226847}"/>
              </a:ext>
            </a:extLst>
          </p:cNvPr>
          <p:cNvSpPr/>
          <p:nvPr/>
        </p:nvSpPr>
        <p:spPr>
          <a:xfrm>
            <a:off x="5545793" y="1694325"/>
            <a:ext cx="5170226" cy="144829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argument1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argument2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Kommentar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5952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AE8FA69D-C279-4516-5D09-28390B880981}"/>
              </a:ext>
            </a:extLst>
          </p:cNvPr>
          <p:cNvSpPr/>
          <p:nvPr/>
        </p:nvSpPr>
        <p:spPr>
          <a:xfrm>
            <a:off x="1474588" y="412956"/>
            <a:ext cx="9242821" cy="707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Generatoren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00FC59F-625E-31D7-AB26-E95BC8FE6F82}"/>
              </a:ext>
            </a:extLst>
          </p:cNvPr>
          <p:cNvSpPr/>
          <p:nvPr/>
        </p:nvSpPr>
        <p:spPr>
          <a:xfrm>
            <a:off x="983224" y="1848462"/>
            <a:ext cx="4935795" cy="459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is_prime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2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2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2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2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my_generator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is_prime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endParaRPr lang="en-US" sz="2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22ADF49-1989-AD4A-534C-27ED4CE12C6A}"/>
              </a:ext>
            </a:extLst>
          </p:cNvPr>
          <p:cNvSpPr/>
          <p:nvPr/>
        </p:nvSpPr>
        <p:spPr>
          <a:xfrm>
            <a:off x="6272981" y="1848461"/>
            <a:ext cx="4935795" cy="459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mg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my_generator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mg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de-DE" sz="24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de-DE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----------------------------</a:t>
            </a:r>
          </a:p>
          <a:p>
            <a:endParaRPr lang="de-DE" sz="24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de-DE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r>
              <a:rPr lang="de-DE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3</a:t>
            </a:r>
          </a:p>
          <a:p>
            <a:r>
              <a:rPr lang="de-DE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r>
              <a:rPr lang="de-DE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7</a:t>
            </a:r>
          </a:p>
          <a:p>
            <a:r>
              <a:rPr lang="de-DE" sz="2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StopIteration</a:t>
            </a:r>
            <a:r>
              <a:rPr lang="de-DE" sz="2400">
                <a:solidFill>
                  <a:srgbClr val="CCCCCC"/>
                </a:solidFill>
                <a:latin typeface="Consolas" panose="020B0609020204030204" pitchFamily="49" charset="0"/>
              </a:rPr>
              <a:t> Fehler</a:t>
            </a:r>
            <a:endParaRPr lang="de-DE" sz="2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5154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AE8FA69D-C279-4516-5D09-28390B880981}"/>
              </a:ext>
            </a:extLst>
          </p:cNvPr>
          <p:cNvSpPr/>
          <p:nvPr/>
        </p:nvSpPr>
        <p:spPr>
          <a:xfrm>
            <a:off x="1474588" y="412956"/>
            <a:ext cx="9242821" cy="707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Unendlicher Generator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00FC59F-625E-31D7-AB26-E95BC8FE6F82}"/>
              </a:ext>
            </a:extLst>
          </p:cNvPr>
          <p:cNvSpPr/>
          <p:nvPr/>
        </p:nvSpPr>
        <p:spPr>
          <a:xfrm>
            <a:off x="983224" y="1848462"/>
            <a:ext cx="4935795" cy="459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is_prime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sz="2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2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2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2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2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my_generator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is_prime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endParaRPr lang="en-US" sz="2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22ADF49-1989-AD4A-534C-27ED4CE12C6A}"/>
              </a:ext>
            </a:extLst>
          </p:cNvPr>
          <p:cNvSpPr/>
          <p:nvPr/>
        </p:nvSpPr>
        <p:spPr>
          <a:xfrm>
            <a:off x="6272981" y="1848461"/>
            <a:ext cx="4935795" cy="459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mg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my_generator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mg</a:t>
            </a:r>
            <a:r>
              <a:rPr lang="en-US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de-DE" sz="24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de-DE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----------------------------</a:t>
            </a:r>
          </a:p>
          <a:p>
            <a:endParaRPr lang="de-DE" sz="24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3</a:t>
            </a:r>
          </a:p>
          <a:p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7</a:t>
            </a:r>
          </a:p>
          <a:p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11</a:t>
            </a:r>
          </a:p>
          <a:p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13</a:t>
            </a:r>
          </a:p>
          <a:p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17</a:t>
            </a:r>
          </a:p>
          <a:p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19</a:t>
            </a:r>
          </a:p>
          <a:p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23</a:t>
            </a:r>
          </a:p>
          <a:p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0439962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AE8FA69D-C279-4516-5D09-28390B880981}"/>
              </a:ext>
            </a:extLst>
          </p:cNvPr>
          <p:cNvSpPr/>
          <p:nvPr/>
        </p:nvSpPr>
        <p:spPr>
          <a:xfrm>
            <a:off x="1474588" y="412956"/>
            <a:ext cx="9242821" cy="707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Unendlicher Generator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00FC59F-625E-31D7-AB26-E95BC8FE6F82}"/>
              </a:ext>
            </a:extLst>
          </p:cNvPr>
          <p:cNvSpPr/>
          <p:nvPr/>
        </p:nvSpPr>
        <p:spPr>
          <a:xfrm>
            <a:off x="983224" y="1848462"/>
            <a:ext cx="4935795" cy="459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is_prime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sz="2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2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2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2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2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my_generator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is_prime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endParaRPr lang="en-US" sz="2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22ADF49-1989-AD4A-534C-27ED4CE12C6A}"/>
              </a:ext>
            </a:extLst>
          </p:cNvPr>
          <p:cNvSpPr/>
          <p:nvPr/>
        </p:nvSpPr>
        <p:spPr>
          <a:xfrm>
            <a:off x="6272981" y="1848461"/>
            <a:ext cx="4935795" cy="459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de-DE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de-DE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my_generator</a:t>
            </a:r>
            <a:r>
              <a:rPr lang="de-DE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de-DE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de-DE" sz="24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de-DE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----------------------------</a:t>
            </a:r>
          </a:p>
          <a:p>
            <a:r>
              <a:rPr lang="de-DE" sz="2400">
                <a:solidFill>
                  <a:srgbClr val="CCCCCC"/>
                </a:solidFill>
                <a:latin typeface="Consolas" panose="020B0609020204030204" pitchFamily="49" charset="0"/>
              </a:rPr>
              <a:t>Ausgabe hört nicht auf</a:t>
            </a:r>
          </a:p>
        </p:txBody>
      </p:sp>
    </p:spTree>
    <p:extLst>
      <p:ext uri="{BB962C8B-B14F-4D97-AF65-F5344CB8AC3E}">
        <p14:creationId xmlns:p14="http://schemas.microsoft.com/office/powerpoint/2010/main" val="10120370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AE8FA69D-C279-4516-5D09-28390B880981}"/>
              </a:ext>
            </a:extLst>
          </p:cNvPr>
          <p:cNvSpPr/>
          <p:nvPr/>
        </p:nvSpPr>
        <p:spPr>
          <a:xfrm>
            <a:off x="1474588" y="412956"/>
            <a:ext cx="9242821" cy="707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Generatoren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C91807C-7EB1-45D0-9C95-737B41CEB28B}"/>
              </a:ext>
            </a:extLst>
          </p:cNvPr>
          <p:cNvSpPr/>
          <p:nvPr/>
        </p:nvSpPr>
        <p:spPr>
          <a:xfrm>
            <a:off x="983224" y="1848463"/>
            <a:ext cx="10225547" cy="1209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/>
              <a:t>Wofür könnten wir Generatoren gebrauchen?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8B1A9A5-8C70-E5F5-826D-E1754E736CED}"/>
              </a:ext>
            </a:extLst>
          </p:cNvPr>
          <p:cNvSpPr/>
          <p:nvPr/>
        </p:nvSpPr>
        <p:spPr>
          <a:xfrm>
            <a:off x="983224" y="3534696"/>
            <a:ext cx="10225547" cy="1209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/>
              <a:t>Zum Beispiel um Datenbankeinträge zurückzugeben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3D22E83-E732-1BA4-11A4-9FB37C1D27E5}"/>
              </a:ext>
            </a:extLst>
          </p:cNvPr>
          <p:cNvSpPr/>
          <p:nvPr/>
        </p:nvSpPr>
        <p:spPr>
          <a:xfrm>
            <a:off x="983224" y="5220929"/>
            <a:ext cx="10225547" cy="1209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/>
              <a:t>Wir laden die Daten erst aus der Datenbank, wenn wir sie wirklich brauchen</a:t>
            </a:r>
          </a:p>
        </p:txBody>
      </p:sp>
    </p:spTree>
    <p:extLst>
      <p:ext uri="{BB962C8B-B14F-4D97-AF65-F5344CB8AC3E}">
        <p14:creationId xmlns:p14="http://schemas.microsoft.com/office/powerpoint/2010/main" val="249360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F0B62AC3-DD87-3DC6-DC80-8C6616B6596F}"/>
              </a:ext>
            </a:extLst>
          </p:cNvPr>
          <p:cNvSpPr/>
          <p:nvPr/>
        </p:nvSpPr>
        <p:spPr>
          <a:xfrm>
            <a:off x="876608" y="1618275"/>
            <a:ext cx="4830193" cy="42972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35F71F5-EFD7-B906-0C87-196E45495D46}"/>
              </a:ext>
            </a:extLst>
          </p:cNvPr>
          <p:cNvSpPr txBox="1"/>
          <p:nvPr/>
        </p:nvSpPr>
        <p:spPr>
          <a:xfrm>
            <a:off x="876609" y="1618275"/>
            <a:ext cx="48301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de-DE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abstractmethod</a:t>
            </a:r>
            <a:endParaRPr lang="de-DE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e-DE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Abstrakt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@abstractmethod</a:t>
            </a:r>
            <a:endParaRPr lang="de-DE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de-D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de-D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de-DE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de-D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e-DE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Unter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Abstrakt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>
                <a:solidFill>
                  <a:srgbClr val="4EC9B0"/>
                </a:solidFill>
                <a:latin typeface="Consolas" panose="020B0609020204030204" pitchFamily="49" charset="0"/>
              </a:rPr>
              <a:t>pass</a:t>
            </a:r>
            <a:endParaRPr lang="de-DE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wasweißichdenn</a:t>
            </a:r>
            <a:r>
              <a:rPr lang="de-D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e-D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Unter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de-DE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725C240-0E6D-8D9D-F2B4-C41756CFB03B}"/>
              </a:ext>
            </a:extLst>
          </p:cNvPr>
          <p:cNvSpPr/>
          <p:nvPr/>
        </p:nvSpPr>
        <p:spPr>
          <a:xfrm>
            <a:off x="1474588" y="412956"/>
            <a:ext cx="9242821" cy="707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Abstract Classes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922E720-1857-FFF6-0B83-9E2040999B3F}"/>
              </a:ext>
            </a:extLst>
          </p:cNvPr>
          <p:cNvSpPr/>
          <p:nvPr/>
        </p:nvSpPr>
        <p:spPr>
          <a:xfrm>
            <a:off x="6485201" y="1618274"/>
            <a:ext cx="4830193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4A610D8-2975-9833-8717-0A81E2832AF9}"/>
              </a:ext>
            </a:extLst>
          </p:cNvPr>
          <p:cNvSpPr txBox="1"/>
          <p:nvPr/>
        </p:nvSpPr>
        <p:spPr>
          <a:xfrm>
            <a:off x="6583410" y="1618274"/>
            <a:ext cx="46572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/>
              <a:t>- Abstrakte Klasse muss von Klasse ABC erben</a:t>
            </a:r>
          </a:p>
          <a:p>
            <a:pPr algn="l"/>
            <a:r>
              <a:rPr lang="de-DE"/>
              <a:t>-&gt; Aus package „abc“</a:t>
            </a:r>
          </a:p>
          <a:p>
            <a:pPr algn="l"/>
            <a:r>
              <a:rPr lang="de-DE"/>
              <a:t>- Methoden, die in den Unterklassen implementiert werden sollen: decorator „abstractmethod“ dazu</a:t>
            </a:r>
          </a:p>
          <a:p>
            <a:pPr algn="l"/>
            <a:endParaRPr lang="de-DE"/>
          </a:p>
          <a:p>
            <a:pPr algn="l"/>
            <a:r>
              <a:rPr lang="de-DE"/>
              <a:t>- Unterklasse muss von der erstellten abstrakten Klasse erben</a:t>
            </a:r>
          </a:p>
          <a:p>
            <a:pPr algn="l"/>
            <a:r>
              <a:rPr lang="de-DE"/>
              <a:t>-&gt; Abstrakte Methoden müssen implementiert werden</a:t>
            </a:r>
          </a:p>
          <a:p>
            <a:pPr algn="l"/>
            <a:r>
              <a:rPr lang="de-DE">
                <a:solidFill>
                  <a:srgbClr val="FF0000"/>
                </a:solidFill>
              </a:rPr>
              <a:t>-&gt; Sonst Fehler</a:t>
            </a:r>
          </a:p>
          <a:p>
            <a:pPr algn="l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2B85617-F5A4-4164-72FE-C4B146BCCC00}"/>
              </a:ext>
            </a:extLst>
          </p:cNvPr>
          <p:cNvSpPr/>
          <p:nvPr/>
        </p:nvSpPr>
        <p:spPr>
          <a:xfrm>
            <a:off x="2649125" y="6073683"/>
            <a:ext cx="6893746" cy="50714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6D8E41E-DC66-5593-6989-17C356A0BF6F}"/>
              </a:ext>
            </a:extLst>
          </p:cNvPr>
          <p:cNvSpPr txBox="1"/>
          <p:nvPr/>
        </p:nvSpPr>
        <p:spPr>
          <a:xfrm>
            <a:off x="2649125" y="6142590"/>
            <a:ext cx="6893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err="1"/>
              <a:t>TypeError</a:t>
            </a:r>
            <a:r>
              <a:rPr lang="en-US"/>
              <a:t>: Can't instantiate abstract class </a:t>
            </a:r>
            <a:r>
              <a:rPr lang="en-US" err="1"/>
              <a:t>Unter</a:t>
            </a:r>
            <a:r>
              <a:rPr lang="en-US"/>
              <a:t> with abstract method test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9914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F0B62AC3-DD87-3DC6-DC80-8C6616B6596F}"/>
              </a:ext>
            </a:extLst>
          </p:cNvPr>
          <p:cNvSpPr/>
          <p:nvPr/>
        </p:nvSpPr>
        <p:spPr>
          <a:xfrm>
            <a:off x="876608" y="1618275"/>
            <a:ext cx="4830193" cy="42972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35F71F5-EFD7-B906-0C87-196E45495D46}"/>
              </a:ext>
            </a:extLst>
          </p:cNvPr>
          <p:cNvSpPr txBox="1"/>
          <p:nvPr/>
        </p:nvSpPr>
        <p:spPr>
          <a:xfrm>
            <a:off x="876609" y="1618275"/>
            <a:ext cx="48301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de-DE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abstractmethod</a:t>
            </a:r>
            <a:endParaRPr lang="de-DE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e-DE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Abstrakt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@abstractmethod</a:t>
            </a:r>
            <a:endParaRPr lang="de-DE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de-D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de-D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de-DE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de-D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e-DE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Unter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Abstrakt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wasweißichdenn</a:t>
            </a:r>
            <a:r>
              <a:rPr lang="de-D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e-D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Unter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de-DE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725C240-0E6D-8D9D-F2B4-C41756CFB03B}"/>
              </a:ext>
            </a:extLst>
          </p:cNvPr>
          <p:cNvSpPr/>
          <p:nvPr/>
        </p:nvSpPr>
        <p:spPr>
          <a:xfrm>
            <a:off x="1474588" y="412956"/>
            <a:ext cx="9242821" cy="707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Abstract Classes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922E720-1857-FFF6-0B83-9E2040999B3F}"/>
              </a:ext>
            </a:extLst>
          </p:cNvPr>
          <p:cNvSpPr/>
          <p:nvPr/>
        </p:nvSpPr>
        <p:spPr>
          <a:xfrm>
            <a:off x="6485201" y="1618274"/>
            <a:ext cx="4830193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4A610D8-2975-9833-8717-0A81E2832AF9}"/>
              </a:ext>
            </a:extLst>
          </p:cNvPr>
          <p:cNvSpPr txBox="1"/>
          <p:nvPr/>
        </p:nvSpPr>
        <p:spPr>
          <a:xfrm>
            <a:off x="6583410" y="1618274"/>
            <a:ext cx="46572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/>
              <a:t>- Abstrakte Klasse muss von Klasse ABC erben</a:t>
            </a:r>
          </a:p>
          <a:p>
            <a:pPr algn="l"/>
            <a:r>
              <a:rPr lang="de-DE"/>
              <a:t>-&gt; Aus </a:t>
            </a:r>
            <a:r>
              <a:rPr lang="de-DE" err="1"/>
              <a:t>package</a:t>
            </a:r>
            <a:r>
              <a:rPr lang="de-DE"/>
              <a:t> „</a:t>
            </a:r>
            <a:r>
              <a:rPr lang="de-DE" err="1"/>
              <a:t>abc</a:t>
            </a:r>
            <a:r>
              <a:rPr lang="de-DE"/>
              <a:t>“</a:t>
            </a:r>
          </a:p>
          <a:p>
            <a:pPr algn="l"/>
            <a:r>
              <a:rPr lang="de-DE"/>
              <a:t>- Methoden, die in den Unterklassen implementiert werden sollen: </a:t>
            </a:r>
            <a:r>
              <a:rPr lang="de-DE" err="1"/>
              <a:t>decorator</a:t>
            </a:r>
            <a:r>
              <a:rPr lang="de-DE"/>
              <a:t> „</a:t>
            </a:r>
            <a:r>
              <a:rPr lang="de-DE" err="1"/>
              <a:t>abstractmethod</a:t>
            </a:r>
            <a:r>
              <a:rPr lang="de-DE"/>
              <a:t>“ dazu</a:t>
            </a:r>
          </a:p>
          <a:p>
            <a:pPr algn="l"/>
            <a:endParaRPr lang="de-DE"/>
          </a:p>
          <a:p>
            <a:pPr algn="l"/>
            <a:r>
              <a:rPr lang="de-DE"/>
              <a:t>- Unterklasse muss von der erstellten abstrakten Klasse erben</a:t>
            </a:r>
          </a:p>
          <a:p>
            <a:pPr algn="l"/>
            <a:r>
              <a:rPr lang="de-DE"/>
              <a:t>-&gt; Abstrakte Methoden müssen implementiert werden</a:t>
            </a:r>
          </a:p>
          <a:p>
            <a:pPr algn="l"/>
            <a:r>
              <a:rPr lang="de-DE">
                <a:solidFill>
                  <a:srgbClr val="FF0000"/>
                </a:solidFill>
              </a:rPr>
              <a:t>-&gt; Sonst Fehler</a:t>
            </a:r>
          </a:p>
          <a:p>
            <a:pPr algn="l"/>
            <a:r>
              <a:rPr lang="de-DE"/>
              <a:t>-auf super Klasse mit super().</a:t>
            </a:r>
            <a:r>
              <a:rPr lang="de-DE" err="1"/>
              <a:t>methodenname</a:t>
            </a:r>
            <a:r>
              <a:rPr lang="de-DE"/>
              <a:t> zugreifbar</a:t>
            </a:r>
          </a:p>
        </p:txBody>
      </p:sp>
    </p:spTree>
    <p:extLst>
      <p:ext uri="{BB962C8B-B14F-4D97-AF65-F5344CB8AC3E}">
        <p14:creationId xmlns:p14="http://schemas.microsoft.com/office/powerpoint/2010/main" val="1383577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964" y="11936"/>
            <a:ext cx="12192001" cy="685799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70C2555-F059-4A1E-502E-2711BABB4CA0}"/>
              </a:ext>
            </a:extLst>
          </p:cNvPr>
          <p:cNvSpPr txBox="1"/>
          <p:nvPr/>
        </p:nvSpPr>
        <p:spPr>
          <a:xfrm>
            <a:off x="5182991" y="251445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E381DA1-DB9F-E7D0-EEE1-43DD8C9A47D3}"/>
              </a:ext>
            </a:extLst>
          </p:cNvPr>
          <p:cNvSpPr/>
          <p:nvPr/>
        </p:nvSpPr>
        <p:spPr>
          <a:xfrm>
            <a:off x="1475981" y="1694326"/>
            <a:ext cx="3825322" cy="8201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0E47D98-B085-77E0-8DD2-12301BDE2BD9}"/>
              </a:ext>
            </a:extLst>
          </p:cNvPr>
          <p:cNvSpPr txBox="1"/>
          <p:nvPr/>
        </p:nvSpPr>
        <p:spPr>
          <a:xfrm>
            <a:off x="1475980" y="1694325"/>
            <a:ext cx="4400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/>
              <a:t>-unnötige Leerstellen vermeiden</a:t>
            </a:r>
          </a:p>
          <a:p>
            <a:pPr algn="l"/>
            <a:r>
              <a:rPr lang="de-DE"/>
              <a:t>-nach der Rechenhierarchie trennen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F6AC06C-5576-2350-4BE3-BBEF0470D02A}"/>
              </a:ext>
            </a:extLst>
          </p:cNvPr>
          <p:cNvSpPr/>
          <p:nvPr/>
        </p:nvSpPr>
        <p:spPr>
          <a:xfrm>
            <a:off x="1475980" y="577440"/>
            <a:ext cx="9242821" cy="707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Lesbarkeit mathematische Funktionen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434EFE-149F-0270-4568-D3359A226847}"/>
              </a:ext>
            </a:extLst>
          </p:cNvPr>
          <p:cNvSpPr/>
          <p:nvPr/>
        </p:nvSpPr>
        <p:spPr>
          <a:xfrm>
            <a:off x="5545793" y="1694326"/>
            <a:ext cx="5170226" cy="369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7026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964" y="11936"/>
            <a:ext cx="12192001" cy="685799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70C2555-F059-4A1E-502E-2711BABB4CA0}"/>
              </a:ext>
            </a:extLst>
          </p:cNvPr>
          <p:cNvSpPr txBox="1"/>
          <p:nvPr/>
        </p:nvSpPr>
        <p:spPr>
          <a:xfrm>
            <a:off x="5182991" y="251445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E381DA1-DB9F-E7D0-EEE1-43DD8C9A47D3}"/>
              </a:ext>
            </a:extLst>
          </p:cNvPr>
          <p:cNvSpPr/>
          <p:nvPr/>
        </p:nvSpPr>
        <p:spPr>
          <a:xfrm>
            <a:off x="1475981" y="1694325"/>
            <a:ext cx="3825322" cy="286232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0E47D98-B085-77E0-8DD2-12301BDE2BD9}"/>
              </a:ext>
            </a:extLst>
          </p:cNvPr>
          <p:cNvSpPr txBox="1"/>
          <p:nvPr/>
        </p:nvSpPr>
        <p:spPr>
          <a:xfrm>
            <a:off x="1470017" y="1694324"/>
            <a:ext cx="38253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/>
              <a:t>-packages: kleine geschrieben, kurze Namen</a:t>
            </a:r>
          </a:p>
          <a:p>
            <a:pPr algn="l"/>
            <a:r>
              <a:rPr lang="de-DE"/>
              <a:t>-Gruppieren der Variablen durch z.B. Prefixe</a:t>
            </a:r>
          </a:p>
          <a:p>
            <a:pPr algn="l"/>
            <a:r>
              <a:rPr lang="de-DE"/>
              <a:t>-private Objects: _ vor Namen</a:t>
            </a:r>
          </a:p>
          <a:p>
            <a:pPr algn="l"/>
            <a:r>
              <a:rPr lang="de-DE"/>
              <a:t>-functions, variables: klein geschrieben, _ als Trennung</a:t>
            </a:r>
          </a:p>
          <a:p>
            <a:pPr algn="l"/>
            <a:r>
              <a:rPr lang="de-DE"/>
              <a:t>-Constant: alles groß</a:t>
            </a:r>
          </a:p>
          <a:p>
            <a:pPr algn="l"/>
            <a:r>
              <a:rPr lang="de-DE"/>
              <a:t>-class: erster Buchstabe von Wörtern jeweils groß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F6AC06C-5576-2350-4BE3-BBEF0470D02A}"/>
              </a:ext>
            </a:extLst>
          </p:cNvPr>
          <p:cNvSpPr/>
          <p:nvPr/>
        </p:nvSpPr>
        <p:spPr>
          <a:xfrm>
            <a:off x="1475980" y="577440"/>
            <a:ext cx="9242821" cy="707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Variablenbenennung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434EFE-149F-0270-4568-D3359A226847}"/>
              </a:ext>
            </a:extLst>
          </p:cNvPr>
          <p:cNvSpPr/>
          <p:nvPr/>
        </p:nvSpPr>
        <p:spPr>
          <a:xfrm>
            <a:off x="5545793" y="1694326"/>
            <a:ext cx="5170226" cy="386339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package1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endParaRPr lang="de-DE" b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err="1">
                <a:solidFill>
                  <a:srgbClr val="4EC9B0"/>
                </a:solidFill>
                <a:latin typeface="Consolas" panose="020B0609020204030204" pitchFamily="49" charset="0"/>
              </a:rPr>
              <a:t>dataclasses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err="1">
                <a:solidFill>
                  <a:srgbClr val="4EC9B0"/>
                </a:solidFill>
                <a:latin typeface="Consolas" panose="020B0609020204030204" pitchFamily="49" charset="0"/>
              </a:rPr>
              <a:t>dataclass</a:t>
            </a:r>
            <a:endParaRPr lang="en-US" b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private_variable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err="1">
                <a:solidFill>
                  <a:srgbClr val="9CDCFE"/>
                </a:solidFill>
                <a:latin typeface="Consolas" panose="020B0609020204030204" pitchFamily="49" charset="0"/>
              </a:rPr>
              <a:t>bread_v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ariable</a:t>
            </a:r>
            <a:r>
              <a:rPr lang="de-D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err="1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endParaRPr lang="de-DE" b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err="1">
                <a:solidFill>
                  <a:srgbClr val="9CDCFE"/>
                </a:solidFill>
                <a:latin typeface="Consolas" panose="020B0609020204030204" pitchFamily="49" charset="0"/>
              </a:rPr>
              <a:t>bread_v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ariable</a:t>
            </a:r>
            <a:r>
              <a:rPr lang="de-D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CONSTANT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55</a:t>
            </a:r>
            <a:endParaRPr lang="de-DE" b="0">
              <a:solidFill>
                <a:srgbClr val="B5CEA8"/>
              </a:solidFill>
              <a:effectLst/>
              <a:latin typeface="Consolas" panose="020B0609020204030204" pitchFamily="49" charset="0"/>
            </a:endParaRPr>
          </a:p>
          <a:p>
            <a:endParaRPr lang="de-DE">
              <a:solidFill>
                <a:srgbClr val="B5CEA8"/>
              </a:solidFill>
              <a:latin typeface="Consolas" panose="020B0609020204030204" pitchFamily="49" charset="0"/>
            </a:endParaRPr>
          </a:p>
          <a:p>
            <a:r>
              <a:rPr lang="de-DE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@dataclass</a:t>
            </a:r>
            <a:endParaRPr lang="de-DE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KlassenName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endParaRPr lang="de-DE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397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DF85ACB0-61EC-1649-E231-69ABB9FEF310}"/>
              </a:ext>
            </a:extLst>
          </p:cNvPr>
          <p:cNvSpPr/>
          <p:nvPr/>
        </p:nvSpPr>
        <p:spPr>
          <a:xfrm>
            <a:off x="4050888" y="1465008"/>
            <a:ext cx="4090219" cy="707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Entweder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C0C5B37-DA4C-0D21-B3B6-89F600DB0E2B}"/>
              </a:ext>
            </a:extLst>
          </p:cNvPr>
          <p:cNvSpPr/>
          <p:nvPr/>
        </p:nvSpPr>
        <p:spPr>
          <a:xfrm>
            <a:off x="1552998" y="2517070"/>
            <a:ext cx="9242821" cy="1356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de-DE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DE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de-DE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DE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dollars</a:t>
            </a:r>
            <a:r>
              <a:rPr lang="de-DE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{end}</a:t>
            </a:r>
            <a:r>
              <a:rPr lang="de-DE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de-DE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de-DE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49.1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"!"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88D0B68-E912-7B5A-878C-C99FA7F326F7}"/>
              </a:ext>
            </a:extLst>
          </p:cNvPr>
          <p:cNvSpPr/>
          <p:nvPr/>
        </p:nvSpPr>
        <p:spPr>
          <a:xfrm>
            <a:off x="1474588" y="378566"/>
            <a:ext cx="9242821" cy="707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Format Strings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13A82A3-CD6E-4FC7-B892-52F16F02FDE6}"/>
              </a:ext>
            </a:extLst>
          </p:cNvPr>
          <p:cNvSpPr/>
          <p:nvPr/>
        </p:nvSpPr>
        <p:spPr>
          <a:xfrm>
            <a:off x="4144294" y="4161504"/>
            <a:ext cx="4090219" cy="707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Oder als f String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4BD7541-E623-CFE2-23FF-6E13BF70CE1D}"/>
              </a:ext>
            </a:extLst>
          </p:cNvPr>
          <p:cNvSpPr/>
          <p:nvPr/>
        </p:nvSpPr>
        <p:spPr>
          <a:xfrm>
            <a:off x="1646404" y="5213566"/>
            <a:ext cx="9242821" cy="1356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49.1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"!"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dollars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1176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3C0C5B37-DA4C-0D21-B3B6-89F600DB0E2B}"/>
              </a:ext>
            </a:extLst>
          </p:cNvPr>
          <p:cNvSpPr/>
          <p:nvPr/>
        </p:nvSpPr>
        <p:spPr>
          <a:xfrm>
            <a:off x="1552998" y="1622323"/>
            <a:ext cx="9242821" cy="4699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Verschiedene Formate möglich: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{price:.3f} </a:t>
            </a:r>
            <a:r>
              <a:rPr lang="de-DE" sz="28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gibt 3 Nachkommastellen 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DE" sz="28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sz="2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:&gt;10} </a:t>
            </a:r>
            <a:r>
              <a:rPr lang="de-DE" sz="2800">
                <a:solidFill>
                  <a:schemeClr val="tx1"/>
                </a:solidFill>
                <a:latin typeface="Consolas" panose="020B0609020204030204" pitchFamily="49" charset="0"/>
              </a:rPr>
              <a:t>Feld muss 10 Zeichen lang sein, sonst wird von rechts mit Leerzeichen aufgefüllt </a:t>
            </a:r>
            <a:endParaRPr lang="de-DE" sz="28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{number:06} </a:t>
            </a:r>
            <a:r>
              <a:rPr lang="de-DE" sz="28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Feld muss 6 Zeichen lang sein, sonst wird mit führenden 0en aufgefüllt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DE" sz="28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de-DE" sz="2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:_&lt;10}</a:t>
            </a:r>
            <a:r>
              <a:rPr lang="de-DE" sz="28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de-DE" sz="2800">
                <a:solidFill>
                  <a:schemeClr val="tx1"/>
                </a:solidFill>
                <a:latin typeface="Consolas" panose="020B0609020204030204" pitchFamily="49" charset="0"/>
              </a:rPr>
              <a:t>Feld muss 10 Zeichen lang sein, sonst wird von links mit _ aufgefüllt</a:t>
            </a:r>
            <a:endParaRPr lang="de-DE" sz="28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88D0B68-E912-7B5A-878C-C99FA7F326F7}"/>
              </a:ext>
            </a:extLst>
          </p:cNvPr>
          <p:cNvSpPr/>
          <p:nvPr/>
        </p:nvSpPr>
        <p:spPr>
          <a:xfrm>
            <a:off x="1474588" y="378566"/>
            <a:ext cx="9242821" cy="707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Format Strings</a:t>
            </a:r>
          </a:p>
        </p:txBody>
      </p:sp>
    </p:spTree>
    <p:extLst>
      <p:ext uri="{BB962C8B-B14F-4D97-AF65-F5344CB8AC3E}">
        <p14:creationId xmlns:p14="http://schemas.microsoft.com/office/powerpoint/2010/main" val="264220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DF85ACB0-61EC-1649-E231-69ABB9FEF310}"/>
              </a:ext>
            </a:extLst>
          </p:cNvPr>
          <p:cNvSpPr/>
          <p:nvPr/>
        </p:nvSpPr>
        <p:spPr>
          <a:xfrm>
            <a:off x="2644627" y="1493299"/>
            <a:ext cx="4090219" cy="707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Anstelle von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C0C5B37-DA4C-0D21-B3B6-89F600DB0E2B}"/>
              </a:ext>
            </a:extLst>
          </p:cNvPr>
          <p:cNvSpPr/>
          <p:nvPr/>
        </p:nvSpPr>
        <p:spPr>
          <a:xfrm>
            <a:off x="1552998" y="2517070"/>
            <a:ext cx="6273479" cy="1356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brote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de-DE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"Vollkorn"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"Weizen"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"Sauerteig"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"Hafer"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e-DE" sz="1400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brote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de-DE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"Brotsorte</a:t>
            </a:r>
            <a:r>
              <a:rPr lang="de-DE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DE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brote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de-DE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DE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ist an Index: </a:t>
            </a:r>
            <a:r>
              <a:rPr lang="de-DE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DE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de-DE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DE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88D0B68-E912-7B5A-878C-C99FA7F326F7}"/>
              </a:ext>
            </a:extLst>
          </p:cNvPr>
          <p:cNvSpPr/>
          <p:nvPr/>
        </p:nvSpPr>
        <p:spPr>
          <a:xfrm>
            <a:off x="1474588" y="378566"/>
            <a:ext cx="9242821" cy="707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err="1"/>
              <a:t>Enumerate</a:t>
            </a:r>
            <a:r>
              <a:rPr lang="de-DE" sz="3200"/>
              <a:t>()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13A82A3-CD6E-4FC7-B892-52F16F02FDE6}"/>
              </a:ext>
            </a:extLst>
          </p:cNvPr>
          <p:cNvSpPr/>
          <p:nvPr/>
        </p:nvSpPr>
        <p:spPr>
          <a:xfrm>
            <a:off x="2644627" y="4189795"/>
            <a:ext cx="4090219" cy="707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besser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4BD7541-E623-CFE2-23FF-6E13BF70CE1D}"/>
              </a:ext>
            </a:extLst>
          </p:cNvPr>
          <p:cNvSpPr/>
          <p:nvPr/>
        </p:nvSpPr>
        <p:spPr>
          <a:xfrm>
            <a:off x="1646404" y="5213566"/>
            <a:ext cx="5570473" cy="1356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brote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de-DE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"Vollkorn"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"Weizen"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"Sauerteig"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"Hafer"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e-DE" sz="1400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sorte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brote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de-DE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"Brotsorte</a:t>
            </a:r>
            <a:r>
              <a:rPr lang="de-DE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DE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sorte</a:t>
            </a:r>
            <a:r>
              <a:rPr lang="de-DE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DE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ist an Index: </a:t>
            </a:r>
            <a:r>
              <a:rPr lang="de-DE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DE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de-DE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DE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03FD3BC-B252-5052-E202-CA29D44D698C}"/>
              </a:ext>
            </a:extLst>
          </p:cNvPr>
          <p:cNvSpPr/>
          <p:nvPr/>
        </p:nvSpPr>
        <p:spPr>
          <a:xfrm>
            <a:off x="8175524" y="1493298"/>
            <a:ext cx="3057829" cy="5077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err="1"/>
              <a:t>Enumerate</a:t>
            </a:r>
            <a:endParaRPr lang="de-DE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/>
              <a:t>Gibt einen Iterator von Tupeln zurück</a:t>
            </a:r>
          </a:p>
          <a:p>
            <a:r>
              <a:rPr lang="de-DE" sz="3200"/>
              <a:t>(Index, Element)</a:t>
            </a:r>
          </a:p>
        </p:txBody>
      </p:sp>
    </p:spTree>
    <p:extLst>
      <p:ext uri="{BB962C8B-B14F-4D97-AF65-F5344CB8AC3E}">
        <p14:creationId xmlns:p14="http://schemas.microsoft.com/office/powerpoint/2010/main" val="2307610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8_TF55705232.potx" id="{C2693DD5-6559-4F60-BB71-3DF0B32289E4}" vid="{FE5FC937-8F54-4BE4-8F9D-44E1A9D18C6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56DFFE1678CDA4CABFB687E4F0F330D" ma:contentTypeVersion="7" ma:contentTypeDescription="Ein neues Dokument erstellen." ma:contentTypeScope="" ma:versionID="0710c67121ecb923261998ff909acd86">
  <xsd:schema xmlns:xsd="http://www.w3.org/2001/XMLSchema" xmlns:xs="http://www.w3.org/2001/XMLSchema" xmlns:p="http://schemas.microsoft.com/office/2006/metadata/properties" xmlns:ns3="76a41f44-1bd3-401e-8322-3d758162ddf2" xmlns:ns4="bbca40e4-d84d-4ff0-b47a-342da5910141" targetNamespace="http://schemas.microsoft.com/office/2006/metadata/properties" ma:root="true" ma:fieldsID="d3f70e43e0e74ddcabbdb570f92c2989" ns3:_="" ns4:_="">
    <xsd:import namespace="76a41f44-1bd3-401e-8322-3d758162ddf2"/>
    <xsd:import namespace="bbca40e4-d84d-4ff0-b47a-342da591014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a41f44-1bd3-401e-8322-3d758162dd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a40e4-d84d-4ff0-b47a-342da591014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6a41f44-1bd3-401e-8322-3d758162ddf2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611558-890D-4354-9539-028226DEC2FF}">
  <ds:schemaRefs>
    <ds:schemaRef ds:uri="76a41f44-1bd3-401e-8322-3d758162ddf2"/>
    <ds:schemaRef ds:uri="bbca40e4-d84d-4ff0-b47a-342da59101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purl.org/dc/dcmitype/"/>
    <ds:schemaRef ds:uri="http://schemas.microsoft.com/office/2006/documentManagement/types"/>
    <ds:schemaRef ds:uri="bbca40e4-d84d-4ff0-b47a-342da5910141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  <ds:schemaRef ds:uri="76a41f44-1bd3-401e-8322-3d758162ddf2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{FC085541-EA00-46C7-A374-6DE87FABC396}tf55705232_win32</Template>
  <TotalTime>0</TotalTime>
  <Words>3140</Words>
  <Application>Microsoft Office PowerPoint</Application>
  <PresentationFormat>Breitbild</PresentationFormat>
  <Paragraphs>629</Paragraphs>
  <Slides>45</Slides>
  <Notes>45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53" baseType="lpstr">
      <vt:lpstr>Segoe WPC</vt:lpstr>
      <vt:lpstr>ADLaM Display</vt:lpstr>
      <vt:lpstr>Arial</vt:lpstr>
      <vt:lpstr>Calibri</vt:lpstr>
      <vt:lpstr>Consolas</vt:lpstr>
      <vt:lpstr>Goudy Old Style</vt:lpstr>
      <vt:lpstr>Wingdings 2</vt:lpstr>
      <vt:lpstr>SlateVTI</vt:lpstr>
      <vt:lpstr>Python für ReMail</vt:lpstr>
      <vt:lpstr>Python für ReMail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JNA OB</dc:creator>
  <cp:lastModifiedBy>JNA OB</cp:lastModifiedBy>
  <cp:revision>3</cp:revision>
  <dcterms:created xsi:type="dcterms:W3CDTF">2024-10-14T12:37:16Z</dcterms:created>
  <dcterms:modified xsi:type="dcterms:W3CDTF">2024-10-25T09:35:45Z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0x010100156DFFE1678CDA4CABFB687E4F0F330D</vt:lpwstr>
  </property>
</Properties>
</file>