
<file path=[Content_Types].xml><?xml version="1.0" encoding="utf-8"?>
<Types xmlns="http://schemas.openxmlformats.org/package/2006/content-types">
  <Default Extension="bin" ContentType="application/vnd.openxmlformats-officedocument.oleObject"/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556" r:id="rId3"/>
    <p:sldId id="557" r:id="rId4"/>
    <p:sldId id="561" r:id="rId5"/>
    <p:sldId id="571" r:id="rId6"/>
    <p:sldId id="559" r:id="rId7"/>
    <p:sldId id="562" r:id="rId8"/>
    <p:sldId id="572" r:id="rId9"/>
    <p:sldId id="549" r:id="rId10"/>
    <p:sldId id="573" r:id="rId11"/>
    <p:sldId id="574" r:id="rId12"/>
    <p:sldId id="575" r:id="rId13"/>
    <p:sldId id="576" r:id="rId14"/>
    <p:sldId id="568" r:id="rId15"/>
    <p:sldId id="569" r:id="rId16"/>
    <p:sldId id="570" r:id="rId17"/>
    <p:sldId id="553" r:id="rId18"/>
    <p:sldId id="554" r:id="rId19"/>
  </p:sldIdLst>
  <p:sldSz cx="12192000" cy="6858000"/>
  <p:notesSz cx="6797675" cy="9874250"/>
  <p:embeddedFontLst>
    <p:embeddedFont>
      <p:font typeface="HY견고딕" panose="02030600000101010101" pitchFamily="18" charset="-127"/>
      <p:regular r:id="rId21"/>
    </p:embeddedFont>
    <p:embeddedFont>
      <p:font typeface="Tahoma" panose="020B0604030504040204" pitchFamily="34" charset="0"/>
      <p:regular r:id="rId22"/>
      <p:bold r:id="rId23"/>
    </p:embeddedFont>
    <p:embeddedFont>
      <p:font typeface="Times" panose="02020603050405020304" pitchFamily="18" charset="0"/>
      <p:regular r:id="rId24"/>
      <p:bold r:id="rId25"/>
      <p:italic r:id="rId26"/>
      <p:boldItalic r:id="rId27"/>
    </p:embeddedFont>
    <p:embeddedFont>
      <p:font typeface="맑은 고딕" panose="020B0503020000020004" pitchFamily="50" charset="-127"/>
      <p:regular r:id="rId28"/>
      <p:bold r:id="rId29"/>
    </p:embeddedFont>
    <p:embeddedFont>
      <p:font typeface="맑은 고딕" panose="020B0503020000020004" pitchFamily="50" charset="-127"/>
      <p:regular r:id="rId28"/>
      <p:bold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8" roundtripDataSignature="AMtx7mh8G0nF3QfpNIRGTauBeJPBLmjGX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459CC5B-69E5-41B4-B0F9-5F01A61203CE}">
  <a:tblStyle styleId="{B459CC5B-69E5-41B4-B0F9-5F01A61203CE}" styleName="Table_0">
    <a:wholeTbl>
      <a:tcTxStyle b="off" i="off">
        <a:font>
          <a:latin typeface="돋움"/>
          <a:ea typeface="돋움"/>
          <a:cs typeface="돋움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6F6EF"/>
          </a:solidFill>
        </a:fill>
      </a:tcStyle>
    </a:wholeTbl>
    <a:band1H>
      <a:tcTxStyle/>
      <a:tcStyle>
        <a:tcBdr/>
        <a:fill>
          <a:solidFill>
            <a:srgbClr val="CAECDD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ECDD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돋움"/>
          <a:ea typeface="돋움"/>
          <a:cs typeface="돋움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돋움"/>
          <a:ea typeface="돋움"/>
          <a:cs typeface="돋움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돋움"/>
          <a:ea typeface="돋움"/>
          <a:cs typeface="돋움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돋움"/>
          <a:ea typeface="돋움"/>
          <a:cs typeface="돋움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E269D01E-BC32-4049-B463-5C60D7B0CCD2}" styleName="테마 스타일 2 - 강조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968" autoAdjust="0"/>
    <p:restoredTop sz="89609" autoAdjust="0"/>
  </p:normalViewPr>
  <p:slideViewPr>
    <p:cSldViewPr snapToGrid="0">
      <p:cViewPr varScale="1">
        <p:scale>
          <a:sx n="114" d="100"/>
          <a:sy n="114" d="100"/>
        </p:scale>
        <p:origin x="648" y="108"/>
      </p:cViewPr>
      <p:guideLst>
        <p:guide orient="horz" pos="2160"/>
        <p:guide pos="3840"/>
      </p:guideLst>
    </p:cSldViewPr>
  </p:slid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4219" y="58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48" Type="http://customschemas.google.com/relationships/presentationmetadata" Target="metadata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image" Target="../media/image2.png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44813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125" tIns="45550" rIns="91125" bIns="4555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51275" y="0"/>
            <a:ext cx="2944813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125" tIns="45550" rIns="91125" bIns="4555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07950" y="739775"/>
            <a:ext cx="6583363" cy="37036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125" tIns="45550" rIns="91125" bIns="4555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378950"/>
            <a:ext cx="2944813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125" tIns="45550" rIns="91125" bIns="4555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51275" y="9378950"/>
            <a:ext cx="2944813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125" tIns="45550" rIns="91125" bIns="455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spcFirstLastPara="1" wrap="square" lIns="91125" tIns="45550" rIns="91125" bIns="455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7950" y="739775"/>
            <a:ext cx="6583363" cy="37036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spcFirstLastPara="1" wrap="square" lIns="91125" tIns="45550" rIns="91125" bIns="455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ko-KR" altLang="en-US" dirty="0"/>
              <a:t>일반적인 명령어라 가정</a:t>
            </a:r>
            <a:endParaRPr dirty="0"/>
          </a:p>
        </p:txBody>
      </p:sp>
      <p:sp>
        <p:nvSpPr>
          <p:cNvPr id="74" name="Google Shape;7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7950" y="739775"/>
            <a:ext cx="6583363" cy="37036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632373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spcFirstLastPara="1" wrap="square" lIns="91125" tIns="45550" rIns="91125" bIns="455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ko-KR" altLang="en-US" dirty="0"/>
              <a:t>일반적인 명령어라 가정</a:t>
            </a:r>
            <a:endParaRPr dirty="0"/>
          </a:p>
        </p:txBody>
      </p:sp>
      <p:sp>
        <p:nvSpPr>
          <p:cNvPr id="74" name="Google Shape;7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7950" y="739775"/>
            <a:ext cx="6583363" cy="37036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32075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6.png"/><Relationship Id="rId18" Type="http://schemas.openxmlformats.org/officeDocument/2006/relationships/oleObject" Target="../embeddings/oleObject8.bin"/><Relationship Id="rId3" Type="http://schemas.openxmlformats.org/officeDocument/2006/relationships/image" Target="../media/image10.png"/><Relationship Id="rId7" Type="http://schemas.openxmlformats.org/officeDocument/2006/relationships/image" Target="../media/image3.png"/><Relationship Id="rId12" Type="http://schemas.openxmlformats.org/officeDocument/2006/relationships/oleObject" Target="../embeddings/oleObject5.bin"/><Relationship Id="rId17" Type="http://schemas.openxmlformats.org/officeDocument/2006/relationships/image" Target="../media/image8.png"/><Relationship Id="rId2" Type="http://schemas.openxmlformats.org/officeDocument/2006/relationships/slideMaster" Target="../slideMasters/slideMaster1.xml"/><Relationship Id="rId16" Type="http://schemas.openxmlformats.org/officeDocument/2006/relationships/oleObject" Target="../embeddings/oleObject7.bin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10" Type="http://schemas.openxmlformats.org/officeDocument/2006/relationships/oleObject" Target="../embeddings/oleObject4.bin"/><Relationship Id="rId19" Type="http://schemas.openxmlformats.org/officeDocument/2006/relationships/image" Target="../media/image9.png"/><Relationship Id="rId4" Type="http://schemas.openxmlformats.org/officeDocument/2006/relationships/oleObject" Target="../embeddings/oleObject1.bin"/><Relationship Id="rId9" Type="http://schemas.openxmlformats.org/officeDocument/2006/relationships/image" Target="../media/image4.png"/><Relationship Id="rId14" Type="http://schemas.openxmlformats.org/officeDocument/2006/relationships/oleObject" Target="../embeddings/oleObject6.bin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제목 슬라이드" type="title">
  <p:cSld name="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Google Shape;19;p8"/>
          <p:cNvCxnSpPr/>
          <p:nvPr/>
        </p:nvCxnSpPr>
        <p:spPr>
          <a:xfrm>
            <a:off x="508000" y="6400800"/>
            <a:ext cx="11074400" cy="0"/>
          </a:xfrm>
          <a:prstGeom prst="straightConnector1">
            <a:avLst/>
          </a:prstGeom>
          <a:noFill/>
          <a:ln w="38100" cap="flat" cmpd="sng">
            <a:solidFill>
              <a:srgbClr val="0066CC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0" name="Google Shape;20;p8" descr="C:\강주성 자료\국민대학교\연구\논문\PRNG(대우워크숍)\발표자료\logo_l.gi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73600" y="5949950"/>
            <a:ext cx="3251200" cy="7239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1" name="Google Shape;21;p8"/>
          <p:cNvGraphicFramePr/>
          <p:nvPr/>
        </p:nvGraphicFramePr>
        <p:xfrm>
          <a:off x="0" y="5886450"/>
          <a:ext cx="16256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0" r:id="rId4" imgW="1219200" imgH="990600" progId="Paint.Picture">
                  <p:embed/>
                </p:oleObj>
              </mc:Choice>
              <mc:Fallback>
                <p:oleObj r:id="rId4" imgW="1219200" imgH="990600" progId="Paint.Picture">
                  <p:embed/>
                  <p:pic>
                    <p:nvPicPr>
                      <p:cNvPr id="21" name="Google Shape;21;p8"/>
                      <p:cNvPicPr preferRelativeResize="0"/>
                      <p:nvPr/>
                    </p:nvPicPr>
                    <p:blipFill rotWithShape="1">
                      <a:blip r:embed="rId5">
                        <a:alphaModFix/>
                      </a:blip>
                      <a:srcRect/>
                      <a:stretch/>
                    </p:blipFill>
                    <p:spPr>
                      <a:xfrm>
                        <a:off x="0" y="5886450"/>
                        <a:ext cx="16256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Google Shape;22;p8"/>
          <p:cNvGraphicFramePr/>
          <p:nvPr/>
        </p:nvGraphicFramePr>
        <p:xfrm>
          <a:off x="1625600" y="5886450"/>
          <a:ext cx="16256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1" r:id="rId6" imgW="1219200" imgH="990600" progId="Paint.Picture">
                  <p:embed/>
                </p:oleObj>
              </mc:Choice>
              <mc:Fallback>
                <p:oleObj r:id="rId6" imgW="1219200" imgH="990600" progId="Paint.Picture">
                  <p:embed/>
                  <p:pic>
                    <p:nvPicPr>
                      <p:cNvPr id="22" name="Google Shape;22;p8"/>
                      <p:cNvPicPr preferRelativeResize="0"/>
                      <p:nvPr/>
                    </p:nvPicPr>
                    <p:blipFill rotWithShape="1">
                      <a:blip r:embed="rId7">
                        <a:alphaModFix/>
                      </a:blip>
                      <a:srcRect/>
                      <a:stretch/>
                    </p:blipFill>
                    <p:spPr>
                      <a:xfrm>
                        <a:off x="1625600" y="5886450"/>
                        <a:ext cx="16256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Google Shape;23;p8"/>
          <p:cNvGraphicFramePr/>
          <p:nvPr/>
        </p:nvGraphicFramePr>
        <p:xfrm>
          <a:off x="3251200" y="5886450"/>
          <a:ext cx="16256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2" r:id="rId8" imgW="1219200" imgH="990600" progId="Paint.Picture">
                  <p:embed/>
                </p:oleObj>
              </mc:Choice>
              <mc:Fallback>
                <p:oleObj r:id="rId8" imgW="1219200" imgH="990600" progId="Paint.Picture">
                  <p:embed/>
                  <p:pic>
                    <p:nvPicPr>
                      <p:cNvPr id="23" name="Google Shape;23;p8"/>
                      <p:cNvPicPr preferRelativeResize="0"/>
                      <p:nvPr/>
                    </p:nvPicPr>
                    <p:blipFill rotWithShape="1">
                      <a:blip r:embed="rId9">
                        <a:alphaModFix/>
                      </a:blip>
                      <a:srcRect/>
                      <a:stretch/>
                    </p:blipFill>
                    <p:spPr>
                      <a:xfrm>
                        <a:off x="3251200" y="5886450"/>
                        <a:ext cx="16256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Google Shape;24;p8"/>
          <p:cNvGraphicFramePr/>
          <p:nvPr/>
        </p:nvGraphicFramePr>
        <p:xfrm>
          <a:off x="4876800" y="5886450"/>
          <a:ext cx="15240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3" r:id="rId10" imgW="1143000" imgH="990600" progId="Paint.Picture">
                  <p:embed/>
                </p:oleObj>
              </mc:Choice>
              <mc:Fallback>
                <p:oleObj r:id="rId10" imgW="1143000" imgH="990600" progId="Paint.Picture">
                  <p:embed/>
                  <p:pic>
                    <p:nvPicPr>
                      <p:cNvPr id="24" name="Google Shape;24;p8"/>
                      <p:cNvPicPr preferRelativeResize="0"/>
                      <p:nvPr/>
                    </p:nvPicPr>
                    <p:blipFill rotWithShape="1">
                      <a:blip r:embed="rId11">
                        <a:alphaModFix/>
                      </a:blip>
                      <a:srcRect/>
                      <a:stretch/>
                    </p:blipFill>
                    <p:spPr>
                      <a:xfrm>
                        <a:off x="4876800" y="5886450"/>
                        <a:ext cx="15240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Google Shape;25;p8"/>
          <p:cNvGraphicFramePr/>
          <p:nvPr/>
        </p:nvGraphicFramePr>
        <p:xfrm>
          <a:off x="6299200" y="5886450"/>
          <a:ext cx="15240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4" r:id="rId12" imgW="1143000" imgH="990600" progId="Paint.Picture">
                  <p:embed/>
                </p:oleObj>
              </mc:Choice>
              <mc:Fallback>
                <p:oleObj r:id="rId12" imgW="1143000" imgH="990600" progId="Paint.Picture">
                  <p:embed/>
                  <p:pic>
                    <p:nvPicPr>
                      <p:cNvPr id="25" name="Google Shape;25;p8"/>
                      <p:cNvPicPr preferRelativeResize="0"/>
                      <p:nvPr/>
                    </p:nvPicPr>
                    <p:blipFill rotWithShape="1">
                      <a:blip r:embed="rId13">
                        <a:alphaModFix/>
                      </a:blip>
                      <a:srcRect/>
                      <a:stretch/>
                    </p:blipFill>
                    <p:spPr>
                      <a:xfrm>
                        <a:off x="6299200" y="5886450"/>
                        <a:ext cx="15240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Google Shape;26;p8"/>
          <p:cNvGraphicFramePr/>
          <p:nvPr/>
        </p:nvGraphicFramePr>
        <p:xfrm>
          <a:off x="7823200" y="5886450"/>
          <a:ext cx="15240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5" r:id="rId14" imgW="1143000" imgH="990600" progId="Paint.Picture">
                  <p:embed/>
                </p:oleObj>
              </mc:Choice>
              <mc:Fallback>
                <p:oleObj r:id="rId14" imgW="1143000" imgH="990600" progId="Paint.Picture">
                  <p:embed/>
                  <p:pic>
                    <p:nvPicPr>
                      <p:cNvPr id="26" name="Google Shape;26;p8"/>
                      <p:cNvPicPr preferRelativeResize="0"/>
                      <p:nvPr/>
                    </p:nvPicPr>
                    <p:blipFill rotWithShape="1">
                      <a:blip r:embed="rId15">
                        <a:alphaModFix/>
                      </a:blip>
                      <a:srcRect/>
                      <a:stretch/>
                    </p:blipFill>
                    <p:spPr>
                      <a:xfrm>
                        <a:off x="7823200" y="5886450"/>
                        <a:ext cx="15240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Google Shape;27;p8"/>
          <p:cNvGraphicFramePr/>
          <p:nvPr/>
        </p:nvGraphicFramePr>
        <p:xfrm>
          <a:off x="9347200" y="5886450"/>
          <a:ext cx="16256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6" r:id="rId16" imgW="1219200" imgH="990600" progId="Paint.Picture">
                  <p:embed/>
                </p:oleObj>
              </mc:Choice>
              <mc:Fallback>
                <p:oleObj r:id="rId16" imgW="1219200" imgH="990600" progId="Paint.Picture">
                  <p:embed/>
                  <p:pic>
                    <p:nvPicPr>
                      <p:cNvPr id="27" name="Google Shape;27;p8"/>
                      <p:cNvPicPr preferRelativeResize="0"/>
                      <p:nvPr/>
                    </p:nvPicPr>
                    <p:blipFill rotWithShape="1">
                      <a:blip r:embed="rId17">
                        <a:alphaModFix/>
                      </a:blip>
                      <a:srcRect/>
                      <a:stretch/>
                    </p:blipFill>
                    <p:spPr>
                      <a:xfrm>
                        <a:off x="9347200" y="5886450"/>
                        <a:ext cx="16256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Google Shape;28;p8"/>
          <p:cNvGraphicFramePr/>
          <p:nvPr/>
        </p:nvGraphicFramePr>
        <p:xfrm>
          <a:off x="10972800" y="5881689"/>
          <a:ext cx="1219200" cy="101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7" r:id="rId18" imgW="914400" imgH="1019175" progId="Paint.Picture">
                  <p:embed/>
                </p:oleObj>
              </mc:Choice>
              <mc:Fallback>
                <p:oleObj r:id="rId18" imgW="914400" imgH="1019175" progId="Paint.Picture">
                  <p:embed/>
                  <p:pic>
                    <p:nvPicPr>
                      <p:cNvPr id="28" name="Google Shape;28;p8"/>
                      <p:cNvPicPr preferRelativeResize="0"/>
                      <p:nvPr/>
                    </p:nvPicPr>
                    <p:blipFill rotWithShape="1">
                      <a:blip r:embed="rId19">
                        <a:alphaModFix/>
                      </a:blip>
                      <a:srcRect/>
                      <a:stretch/>
                    </p:blipFill>
                    <p:spPr>
                      <a:xfrm>
                        <a:off x="10972800" y="5881689"/>
                        <a:ext cx="1219200" cy="1019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Google Shape;29;p8"/>
          <p:cNvSpPr txBox="1">
            <a:spLocks noGrp="1"/>
          </p:cNvSpPr>
          <p:nvPr>
            <p:ph type="ctrTitle"/>
          </p:nvPr>
        </p:nvSpPr>
        <p:spPr>
          <a:xfrm>
            <a:off x="914400" y="2286000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8"/>
          <p:cNvSpPr txBox="1"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480"/>
              </a:spcBef>
              <a:spcAft>
                <a:spcPts val="0"/>
              </a:spcAft>
              <a:buSzPts val="2400"/>
              <a:buFont typeface="Tahoma"/>
              <a:buNone/>
              <a:defRPr sz="2400"/>
            </a:lvl1pPr>
            <a:lvl2pPr lvl="1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7"/>
          <p:cNvSpPr txBox="1">
            <a:spLocks noGrp="1"/>
          </p:cNvSpPr>
          <p:nvPr>
            <p:ph type="title"/>
          </p:nvPr>
        </p:nvSpPr>
        <p:spPr>
          <a:xfrm>
            <a:off x="609600" y="549275"/>
            <a:ext cx="11582400" cy="719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7"/>
          <p:cNvSpPr txBox="1">
            <a:spLocks noGrp="1"/>
          </p:cNvSpPr>
          <p:nvPr>
            <p:ph type="body" idx="1"/>
          </p:nvPr>
        </p:nvSpPr>
        <p:spPr>
          <a:xfrm rot="5400000">
            <a:off x="3903928" y="-1866635"/>
            <a:ext cx="5008563" cy="11567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8"/>
          <p:cNvSpPr txBox="1">
            <a:spLocks noGrp="1"/>
          </p:cNvSpPr>
          <p:nvPr>
            <p:ph type="title"/>
          </p:nvPr>
        </p:nvSpPr>
        <p:spPr>
          <a:xfrm rot="5400000">
            <a:off x="7808119" y="2037556"/>
            <a:ext cx="5872163" cy="28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8"/>
          <p:cNvSpPr txBox="1">
            <a:spLocks noGrp="1"/>
          </p:cNvSpPr>
          <p:nvPr>
            <p:ph type="body" idx="1"/>
          </p:nvPr>
        </p:nvSpPr>
        <p:spPr>
          <a:xfrm rot="5400000">
            <a:off x="1915320" y="-756443"/>
            <a:ext cx="5872163" cy="84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userDrawn="1">
  <p:cSld name="OBJEC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 txBox="1">
            <a:spLocks noGrp="1"/>
          </p:cNvSpPr>
          <p:nvPr>
            <p:ph type="body" idx="1"/>
          </p:nvPr>
        </p:nvSpPr>
        <p:spPr>
          <a:xfrm>
            <a:off x="624418" y="1412875"/>
            <a:ext cx="11567583" cy="5008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SzPts val="2400"/>
              <a:buChar char="●"/>
              <a:defRPr sz="2400" i="0">
                <a:latin typeface="Arial"/>
                <a:ea typeface="Arial"/>
                <a:cs typeface="Arial"/>
                <a:sym typeface="Arial"/>
              </a:defRPr>
            </a:lvl1pPr>
            <a:lvl2pPr marL="914400" lvl="1" indent="-368300" algn="l">
              <a:spcBef>
                <a:spcPts val="440"/>
              </a:spcBef>
              <a:spcAft>
                <a:spcPts val="0"/>
              </a:spcAft>
              <a:buSzPts val="2200"/>
              <a:buChar char="–"/>
              <a:defRPr sz="2200">
                <a:latin typeface="Tahoma"/>
                <a:ea typeface="Tahoma"/>
                <a:cs typeface="Tahoma"/>
                <a:sym typeface="Tahoma"/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Font typeface="Tahoma"/>
              <a:buChar char="•"/>
              <a:defRPr>
                <a:latin typeface="Tahoma"/>
                <a:ea typeface="Tahoma"/>
                <a:cs typeface="Tahoma"/>
                <a:sym typeface="Tahoma"/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 sz="1800">
                <a:latin typeface="Tahoma"/>
                <a:ea typeface="Tahoma"/>
                <a:cs typeface="Tahoma"/>
                <a:sym typeface="Tahoma"/>
              </a:defRPr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SzPts val="1600"/>
              <a:buChar char="»"/>
              <a:defRPr>
                <a:latin typeface="Tahoma"/>
                <a:ea typeface="Tahoma"/>
                <a:cs typeface="Tahoma"/>
                <a:sym typeface="Tahoma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>
            <a:endParaRPr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CC32ADA-1B82-40F6-81BA-8A3276710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0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SzPts val="1600"/>
              <a:buFont typeface="Batang"/>
              <a:buNone/>
              <a:defRPr sz="16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1"/>
          <p:cNvSpPr txBox="1">
            <a:spLocks noGrp="1"/>
          </p:cNvSpPr>
          <p:nvPr>
            <p:ph type="title"/>
          </p:nvPr>
        </p:nvSpPr>
        <p:spPr>
          <a:xfrm>
            <a:off x="609600" y="549275"/>
            <a:ext cx="11582400" cy="719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1"/>
          <p:cNvSpPr txBox="1">
            <a:spLocks noGrp="1"/>
          </p:cNvSpPr>
          <p:nvPr>
            <p:ph type="body" idx="1"/>
          </p:nvPr>
        </p:nvSpPr>
        <p:spPr>
          <a:xfrm>
            <a:off x="624418" y="1412875"/>
            <a:ext cx="5681133" cy="5008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●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Font typeface="Batang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 sz="1800"/>
            </a:lvl9pPr>
          </a:lstStyle>
          <a:p>
            <a:endParaRPr/>
          </a:p>
        </p:txBody>
      </p:sp>
      <p:sp>
        <p:nvSpPr>
          <p:cNvPr id="40" name="Google Shape;40;p11"/>
          <p:cNvSpPr txBox="1">
            <a:spLocks noGrp="1"/>
          </p:cNvSpPr>
          <p:nvPr>
            <p:ph type="body" idx="2"/>
          </p:nvPr>
        </p:nvSpPr>
        <p:spPr>
          <a:xfrm>
            <a:off x="6508752" y="1412875"/>
            <a:ext cx="5683249" cy="5008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●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Font typeface="Batang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2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2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800"/>
              <a:buFont typeface="Batang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4" name="Google Shape;44;p12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SzPts val="2400"/>
              <a:buChar char="●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Font typeface="Batang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SzPts val="1600"/>
              <a:buChar char="»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SzPts val="1600"/>
              <a:buChar char="»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SzPts val="1600"/>
              <a:buChar char="»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SzPts val="1600"/>
              <a:buChar char="»"/>
              <a:defRPr sz="1600"/>
            </a:lvl9pPr>
          </a:lstStyle>
          <a:p>
            <a:endParaRPr/>
          </a:p>
        </p:txBody>
      </p:sp>
      <p:sp>
        <p:nvSpPr>
          <p:cNvPr id="45" name="Google Shape;45;p12"/>
          <p:cNvSpPr txBox="1">
            <a:spLocks noGrp="1"/>
          </p:cNvSpPr>
          <p:nvPr>
            <p:ph type="body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800"/>
              <a:buFont typeface="Batang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6" name="Google Shape;46;p12"/>
          <p:cNvSpPr txBox="1">
            <a:spLocks noGrp="1"/>
          </p:cNvSpPr>
          <p:nvPr>
            <p:ph type="body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SzPts val="2400"/>
              <a:buChar char="●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Font typeface="Batang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SzPts val="1600"/>
              <a:buChar char="»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SzPts val="1600"/>
              <a:buChar char="»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SzPts val="1600"/>
              <a:buChar char="»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SzPts val="1600"/>
              <a:buChar char="»"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3"/>
          <p:cNvSpPr txBox="1">
            <a:spLocks noGrp="1"/>
          </p:cNvSpPr>
          <p:nvPr>
            <p:ph type="title"/>
          </p:nvPr>
        </p:nvSpPr>
        <p:spPr>
          <a:xfrm>
            <a:off x="609600" y="549275"/>
            <a:ext cx="11582400" cy="719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5"/>
          <p:cNvSpPr txBox="1"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5"/>
          <p:cNvSpPr txBox="1">
            <a:spLocks noGrp="1"/>
          </p:cNvSpPr>
          <p:nvPr>
            <p:ph type="body"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SzPts val="3200"/>
              <a:buChar char="●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SzPts val="2400"/>
              <a:buFont typeface="Batang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SzPts val="2000"/>
              <a:buChar char="»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SzPts val="2000"/>
              <a:buChar char="»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SzPts val="2000"/>
              <a:buChar char="»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SzPts val="2000"/>
              <a:buChar char="»"/>
              <a:defRPr sz="2000"/>
            </a:lvl9pPr>
          </a:lstStyle>
          <a:p>
            <a:endParaRPr/>
          </a:p>
        </p:txBody>
      </p:sp>
      <p:sp>
        <p:nvSpPr>
          <p:cNvPr id="53" name="Google Shape;53;p15"/>
          <p:cNvSpPr txBox="1">
            <a:spLocks noGrp="1"/>
          </p:cNvSpPr>
          <p:nvPr>
            <p:ph type="body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1000"/>
              <a:buFont typeface="Batang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6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Tahoma"/>
              <a:buNone/>
              <a:defRPr sz="3200" b="0" i="1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rgbClr val="3366FF"/>
              </a:buClr>
              <a:buSzPts val="2800"/>
              <a:buFont typeface="Times New Roman"/>
              <a:buNone/>
              <a:defRPr sz="2800" b="0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rgbClr val="3366FF"/>
              </a:buClr>
              <a:buSzPts val="2400"/>
              <a:buFont typeface="Batang"/>
              <a:buNone/>
              <a:defRPr sz="2400" b="0" i="0" u="none" strike="noStrike" cap="none">
                <a:solidFill>
                  <a:schemeClr val="dk1"/>
                </a:solidFill>
                <a:latin typeface="Batang"/>
                <a:ea typeface="Batang"/>
                <a:cs typeface="Batang"/>
                <a:sym typeface="Batang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rgbClr val="3366FF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0066FF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rgbClr val="0066FF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rgbClr val="0066FF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rgbClr val="0066FF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rgbClr val="0066FF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endParaRPr/>
          </a:p>
        </p:txBody>
      </p:sp>
      <p:sp>
        <p:nvSpPr>
          <p:cNvPr id="57" name="Google Shape;57;p16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1000"/>
              <a:buFont typeface="Batang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7"/>
          <p:cNvCxnSpPr/>
          <p:nvPr/>
        </p:nvCxnSpPr>
        <p:spPr>
          <a:xfrm>
            <a:off x="508000" y="6400800"/>
            <a:ext cx="11074400" cy="0"/>
          </a:xfrm>
          <a:prstGeom prst="straightConnector1">
            <a:avLst/>
          </a:prstGeom>
          <a:noFill/>
          <a:ln w="38100" cap="flat" cmpd="sng">
            <a:solidFill>
              <a:srgbClr val="0066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Google Shape;11;p7"/>
          <p:cNvCxnSpPr/>
          <p:nvPr/>
        </p:nvCxnSpPr>
        <p:spPr>
          <a:xfrm>
            <a:off x="508000" y="533400"/>
            <a:ext cx="11074400" cy="0"/>
          </a:xfrm>
          <a:prstGeom prst="straightConnector1">
            <a:avLst/>
          </a:prstGeom>
          <a:noFill/>
          <a:ln w="38100" cap="flat" cmpd="sng">
            <a:solidFill>
              <a:srgbClr val="0066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12;p7"/>
          <p:cNvSpPr txBox="1"/>
          <p:nvPr/>
        </p:nvSpPr>
        <p:spPr>
          <a:xfrm>
            <a:off x="508000" y="6454776"/>
            <a:ext cx="2323637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Tahoma"/>
                <a:sym typeface="Malgun Gothic"/>
              </a:rPr>
              <a:t>CISC-W</a:t>
            </a:r>
            <a:r>
              <a:rPr lang="ko-KR" altLang="en-US" sz="12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Tahoma"/>
                <a:sym typeface="Malgun Gothic"/>
              </a:rPr>
              <a:t> </a:t>
            </a:r>
            <a:r>
              <a:rPr lang="en-US" altLang="ko-KR" sz="12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Tahoma"/>
                <a:sym typeface="Malgun Gothic"/>
              </a:rPr>
              <a:t>2020</a:t>
            </a:r>
            <a:endParaRPr sz="1200" b="1" i="0" u="none" strike="noStrike" cap="none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" name="Google Shape;14;p7"/>
          <p:cNvSpPr txBox="1"/>
          <p:nvPr/>
        </p:nvSpPr>
        <p:spPr>
          <a:xfrm>
            <a:off x="11150600" y="6456364"/>
            <a:ext cx="609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200" b="1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" name="Google Shape;15;p7"/>
          <p:cNvSpPr txBox="1">
            <a:spLocks noGrp="1"/>
          </p:cNvSpPr>
          <p:nvPr>
            <p:ph type="title"/>
          </p:nvPr>
        </p:nvSpPr>
        <p:spPr>
          <a:xfrm>
            <a:off x="609600" y="549275"/>
            <a:ext cx="11582400" cy="719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1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1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1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1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1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1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1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1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1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6" name="Google Shape;16;p7"/>
          <p:cNvSpPr txBox="1">
            <a:spLocks noGrp="1"/>
          </p:cNvSpPr>
          <p:nvPr>
            <p:ph type="body" idx="1"/>
          </p:nvPr>
        </p:nvSpPr>
        <p:spPr>
          <a:xfrm>
            <a:off x="624418" y="1412875"/>
            <a:ext cx="11567583" cy="5008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ahoma"/>
              <a:buChar char="●"/>
              <a:defRPr sz="2800" b="0" i="1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rgbClr val="3366FF"/>
              </a:buClr>
              <a:buSzPts val="2400"/>
              <a:buFont typeface="Times New Roman"/>
              <a:buChar char="–"/>
              <a:defRPr sz="2400" b="0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rgbClr val="3366FF"/>
              </a:buClr>
              <a:buSzPts val="2000"/>
              <a:buFont typeface="Batang"/>
              <a:buChar char="•"/>
              <a:defRPr sz="2000" b="0" i="0" u="none" strike="noStrike" cap="none">
                <a:solidFill>
                  <a:schemeClr val="dk1"/>
                </a:solidFill>
                <a:latin typeface="Batang"/>
                <a:ea typeface="Batang"/>
                <a:cs typeface="Batang"/>
                <a:sym typeface="Batang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rgbClr val="3366FF"/>
              </a:buClr>
              <a:buSzPts val="2000"/>
              <a:buFont typeface="Times New Roman"/>
              <a:buChar char="–"/>
              <a:defRPr sz="20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rgbClr val="0066FF"/>
              </a:buClr>
              <a:buSzPts val="1600"/>
              <a:buFont typeface="Times New Roman"/>
              <a:buChar char="»"/>
              <a:defRPr sz="16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rgbClr val="0066FF"/>
              </a:buClr>
              <a:buSzPts val="1600"/>
              <a:buFont typeface="Times New Roman"/>
              <a:buChar char="»"/>
              <a:defRPr sz="16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rgbClr val="0066FF"/>
              </a:buClr>
              <a:buSzPts val="1600"/>
              <a:buFont typeface="Times New Roman"/>
              <a:buChar char="»"/>
              <a:defRPr sz="16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rgbClr val="0066FF"/>
              </a:buClr>
              <a:buSzPts val="1600"/>
              <a:buFont typeface="Times New Roman"/>
              <a:buChar char="»"/>
              <a:defRPr sz="16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rgbClr val="0066FF"/>
              </a:buClr>
              <a:buSzPts val="1600"/>
              <a:buFont typeface="Times New Roman"/>
              <a:buChar char="»"/>
              <a:defRPr sz="16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endParaRPr dirty="0"/>
          </a:p>
        </p:txBody>
      </p:sp>
      <p:sp>
        <p:nvSpPr>
          <p:cNvPr id="18" name="Text Box 5">
            <a:extLst>
              <a:ext uri="{FF2B5EF4-FFF2-40B4-BE49-F238E27FC236}">
                <a16:creationId xmlns:a16="http://schemas.microsoft.com/office/drawing/2014/main" id="{FE018ECB-5C87-401C-90CB-EFBD2B6C873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341299" y="130109"/>
            <a:ext cx="38576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defRPr kumimoji="1"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defRPr kumimoji="1"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defRPr kumimoji="1"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defRPr kumimoji="1"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defRPr kumimoji="1"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ko-KR" sz="1200" b="1" dirty="0">
                <a:solidFill>
                  <a:srgbClr val="FF0000"/>
                </a:solidFill>
                <a:latin typeface="Tahoma" panose="020B0604030504040204" pitchFamily="34" charset="0"/>
                <a:ea typeface="굴림" panose="020B0600000101010101" pitchFamily="50" charset="-127"/>
              </a:rPr>
              <a:t>C</a:t>
            </a:r>
            <a:r>
              <a:rPr lang="en-US" altLang="ko-KR" sz="1200" b="1" dirty="0">
                <a:latin typeface="Tahoma" panose="020B0604030504040204" pitchFamily="34" charset="0"/>
                <a:ea typeface="굴림" panose="020B0600000101010101" pitchFamily="50" charset="-127"/>
              </a:rPr>
              <a:t>ryptography</a:t>
            </a:r>
            <a:r>
              <a:rPr lang="en-US" altLang="ko-KR" sz="1200" b="1" baseline="0" dirty="0">
                <a:latin typeface="Tahoma" panose="020B0604030504040204" pitchFamily="34" charset="0"/>
                <a:ea typeface="굴림" panose="020B0600000101010101" pitchFamily="50" charset="-127"/>
              </a:rPr>
              <a:t> </a:t>
            </a:r>
            <a:r>
              <a:rPr lang="en-US" altLang="ko-KR" sz="1200" b="1" baseline="0" dirty="0">
                <a:solidFill>
                  <a:srgbClr val="FFC000"/>
                </a:solidFill>
                <a:latin typeface="Tahoma" panose="020B0604030504040204" pitchFamily="34" charset="0"/>
                <a:ea typeface="굴림" panose="020B0600000101010101" pitchFamily="50" charset="-127"/>
              </a:rPr>
              <a:t>O</a:t>
            </a:r>
            <a:r>
              <a:rPr lang="en-US" altLang="ko-KR" sz="1200" b="1" baseline="0" dirty="0">
                <a:latin typeface="Tahoma" panose="020B0604030504040204" pitchFamily="34" charset="0"/>
                <a:ea typeface="굴림" panose="020B0600000101010101" pitchFamily="50" charset="-127"/>
              </a:rPr>
              <a:t>ptimization &amp; </a:t>
            </a:r>
            <a:r>
              <a:rPr lang="en-US" altLang="ko-KR" sz="1200" b="1" baseline="0" dirty="0">
                <a:solidFill>
                  <a:srgbClr val="006600"/>
                </a:solidFill>
                <a:latin typeface="Tahoma" panose="020B0604030504040204" pitchFamily="34" charset="0"/>
                <a:ea typeface="굴림" panose="020B0600000101010101" pitchFamily="50" charset="-127"/>
              </a:rPr>
              <a:t>A</a:t>
            </a:r>
            <a:r>
              <a:rPr lang="en-US" altLang="ko-KR" sz="1200" b="1" baseline="0" dirty="0">
                <a:latin typeface="Tahoma" panose="020B0604030504040204" pitchFamily="34" charset="0"/>
                <a:ea typeface="굴림" panose="020B0600000101010101" pitchFamily="50" charset="-127"/>
              </a:rPr>
              <a:t>pplication </a:t>
            </a:r>
            <a:r>
              <a:rPr lang="en-US" altLang="ko-KR" sz="1200" b="1" baseline="0" dirty="0">
                <a:solidFill>
                  <a:srgbClr val="0000FF"/>
                </a:solidFill>
                <a:latin typeface="Tahoma" panose="020B0604030504040204" pitchFamily="34" charset="0"/>
                <a:ea typeface="굴림" panose="020B0600000101010101" pitchFamily="50" charset="-127"/>
              </a:rPr>
              <a:t>L</a:t>
            </a:r>
            <a:r>
              <a:rPr lang="en-US" altLang="ko-KR" sz="1200" b="1" baseline="0" dirty="0">
                <a:latin typeface="Tahoma" panose="020B0604030504040204" pitchFamily="34" charset="0"/>
                <a:ea typeface="굴림" panose="020B0600000101010101" pitchFamily="50" charset="-127"/>
              </a:rPr>
              <a:t>ab</a:t>
            </a:r>
            <a:endParaRPr lang="en-US" altLang="ko-KR" sz="1200" b="1" dirty="0">
              <a:latin typeface="Tahoma" panose="020B0604030504040204" pitchFamily="34" charset="0"/>
              <a:ea typeface="굴림" panose="020B0600000101010101" pitchFamily="50" charset="-127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48F7B2AA-ADBF-4BD9-B95D-0DBA0E95B051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978170" y="22226"/>
            <a:ext cx="574322" cy="457199"/>
          </a:xfrm>
          <a:prstGeom prst="rect">
            <a:avLst/>
          </a:prstGeom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HY견고딕" panose="02030600000101010101" pitchFamily="18" charset="-127"/>
          <a:ea typeface="HY견고딕" panose="02030600000101010101" pitchFamily="18" charset="-127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eed.kisa.or.kr/kor/hight/hightInfo.jsp" TargetMode="External"/><Relationship Id="rId2" Type="http://schemas.openxmlformats.org/officeDocument/2006/relationships/hyperlink" Target="https://seed.kisa.or.kr/kisa/Board/18/detaiIView.do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ti.com/lit/ug/slau208q/slau208q.pdf?ts=1603290751075&amp;ref_url=https%253A%252F%252Fwww.google.com%252F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18" Type="http://schemas.openxmlformats.org/officeDocument/2006/relationships/image" Target="../media/image30.png"/><Relationship Id="rId3" Type="http://schemas.openxmlformats.org/officeDocument/2006/relationships/image" Target="../media/image15.png"/><Relationship Id="rId21" Type="http://schemas.openxmlformats.org/officeDocument/2006/relationships/image" Target="../media/image33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17" Type="http://schemas.openxmlformats.org/officeDocument/2006/relationships/image" Target="../media/image29.png"/><Relationship Id="rId2" Type="http://schemas.openxmlformats.org/officeDocument/2006/relationships/image" Target="../media/image14.png"/><Relationship Id="rId16" Type="http://schemas.openxmlformats.org/officeDocument/2006/relationships/image" Target="../media/image28.png"/><Relationship Id="rId20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5" Type="http://schemas.openxmlformats.org/officeDocument/2006/relationships/image" Target="../media/image27.png"/><Relationship Id="rId10" Type="http://schemas.openxmlformats.org/officeDocument/2006/relationships/image" Target="../media/image22.png"/><Relationship Id="rId19" Type="http://schemas.openxmlformats.org/officeDocument/2006/relationships/image" Target="../media/image31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Relationship Id="rId14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"/>
          <p:cNvPicPr preferRelativeResize="0"/>
          <p:nvPr/>
        </p:nvPicPr>
        <p:blipFill rotWithShape="1">
          <a:blip r:embed="rId3">
            <a:alphaModFix/>
          </a:blip>
          <a:srcRect l="5273" t="16846" r="5078" b="35544"/>
          <a:stretch/>
        </p:blipFill>
        <p:spPr>
          <a:xfrm>
            <a:off x="2039420" y="292100"/>
            <a:ext cx="2647950" cy="1125538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7263" y="16669"/>
            <a:ext cx="1676400" cy="16764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3">
            <a:extLst>
              <a:ext uri="{FF2B5EF4-FFF2-40B4-BE49-F238E27FC236}">
                <a16:creationId xmlns:a16="http://schemas.microsoft.com/office/drawing/2014/main" id="{9F2F87DE-B641-4CC8-8AE5-AAA93E59102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617726" y="4067048"/>
            <a:ext cx="8918448" cy="1346200"/>
          </a:xfrm>
        </p:spPr>
        <p:txBody>
          <a:bodyPr/>
          <a:lstStyle/>
          <a:p>
            <a:pPr eaLnBrk="1" hangingPunct="1"/>
            <a:r>
              <a:rPr lang="en-US" altLang="ko-KR" sz="2000" i="0" dirty="0"/>
              <a:t>Department of Information Security, Cryptology, and Mathematics, </a:t>
            </a:r>
            <a:br>
              <a:rPr lang="en-US" altLang="ko-KR" sz="2000" i="0" dirty="0"/>
            </a:br>
            <a:r>
              <a:rPr lang="en-US" altLang="ko-KR" sz="2000" i="0" dirty="0"/>
              <a:t>Kookmin University</a:t>
            </a:r>
          </a:p>
          <a:p>
            <a:pPr eaLnBrk="1" hangingPunct="1"/>
            <a:r>
              <a:rPr lang="en-US" altLang="ko-KR" sz="2000" b="1" i="0"/>
              <a:t>EuiSeok Ko, BoSun Park </a:t>
            </a:r>
            <a:r>
              <a:rPr lang="en-US" altLang="ko-KR" sz="2000" b="1" i="0" dirty="0"/>
              <a:t>and Seog Chung SEO</a:t>
            </a:r>
            <a:endParaRPr lang="ko-KR" altLang="en-US" sz="2000" b="1" i="0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B9D4B92F-8EDC-45CC-B8D0-B19663EA733E}"/>
              </a:ext>
            </a:extLst>
          </p:cNvPr>
          <p:cNvSpPr txBox="1">
            <a:spLocks noChangeArrowheads="1"/>
          </p:cNvSpPr>
          <p:nvPr/>
        </p:nvSpPr>
        <p:spPr>
          <a:xfrm>
            <a:off x="446532" y="2354072"/>
            <a:ext cx="11298936" cy="1719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1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1" i="1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1" i="1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1" i="1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1" i="1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1" i="1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1" i="1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1" i="1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1" i="1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algn="ctr"/>
            <a:r>
              <a:rPr lang="ko-KR" altLang="en-US" sz="2400" b="1">
                <a:ea typeface="HY크리스탈M" pitchFamily="18" charset="-127"/>
              </a:rPr>
              <a:t>중복데이터를 이용한 </a:t>
            </a:r>
            <a:r>
              <a:rPr lang="en-US" altLang="ko-KR" sz="2400" b="1">
                <a:ea typeface="HY크리스탈M" pitchFamily="18" charset="-127"/>
              </a:rPr>
              <a:t>16</a:t>
            </a:r>
            <a:r>
              <a:rPr lang="ko-KR" altLang="en-US" sz="2400" b="1">
                <a:ea typeface="HY크리스탈M" pitchFamily="18" charset="-127"/>
              </a:rPr>
              <a:t>비트</a:t>
            </a:r>
            <a:r>
              <a:rPr lang="en-US" altLang="ko-KR" sz="2400" b="1">
                <a:ea typeface="HY크리스탈M" pitchFamily="18" charset="-127"/>
              </a:rPr>
              <a:t>-MSP430</a:t>
            </a:r>
            <a:r>
              <a:rPr lang="ko-KR" altLang="en-US" sz="2400" b="1">
                <a:ea typeface="HY크리스탈M" pitchFamily="18" charset="-127"/>
              </a:rPr>
              <a:t> 환경에서의 </a:t>
            </a:r>
            <a:endParaRPr lang="en-US" altLang="ko-KR" sz="2400" b="1">
              <a:ea typeface="HY크리스탈M" pitchFamily="18" charset="-127"/>
            </a:endParaRPr>
          </a:p>
          <a:p>
            <a:pPr algn="ctr"/>
            <a:r>
              <a:rPr lang="en-US" altLang="ko-KR" sz="2400" b="1">
                <a:ea typeface="HY크리스탈M" pitchFamily="18" charset="-127"/>
              </a:rPr>
              <a:t>HIGHT </a:t>
            </a:r>
            <a:r>
              <a:rPr lang="ko-KR" altLang="en-US" sz="2400" b="1">
                <a:ea typeface="HY크리스탈M" pitchFamily="18" charset="-127"/>
              </a:rPr>
              <a:t>알고리즘 오류공격 대응연구</a:t>
            </a:r>
            <a:endParaRPr lang="ko-KR" altLang="en-US" sz="2400" b="1" dirty="0">
              <a:ea typeface="HY크리스탈M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707CE13-3747-4612-A68E-C164879CD4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72906" y="485352"/>
            <a:ext cx="3114600" cy="72173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제목 1">
            <a:extLst>
              <a:ext uri="{FF2B5EF4-FFF2-40B4-BE49-F238E27FC236}">
                <a16:creationId xmlns:a16="http://schemas.microsoft.com/office/drawing/2014/main" id="{AF735103-0B68-462B-A8A9-7BBA79125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9275"/>
            <a:ext cx="11582400" cy="719138"/>
          </a:xfrm>
        </p:spPr>
        <p:txBody>
          <a:bodyPr/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제안구현</a:t>
            </a:r>
            <a:r>
              <a:rPr lang="en-US" altLang="ko-KR">
                <a:latin typeface="HY견고딕" panose="02030600000101010101" pitchFamily="18" charset="-127"/>
                <a:ea typeface="HY견고딕" panose="02030600000101010101" pitchFamily="18" charset="-127"/>
              </a:rPr>
              <a:t>: MSP430</a:t>
            </a:r>
            <a:r>
              <a:rPr lang="ko-KR" altLang="en-US">
                <a:latin typeface="HY견고딕" panose="02030600000101010101" pitchFamily="18" charset="-127"/>
                <a:ea typeface="HY견고딕" panose="02030600000101010101" pitchFamily="18" charset="-127"/>
              </a:rPr>
              <a:t>에서 </a:t>
            </a:r>
            <a:r>
              <a:rPr lang="en-US" altLang="ko-KR">
                <a:latin typeface="HY견고딕" panose="02030600000101010101" pitchFamily="18" charset="-127"/>
                <a:ea typeface="HY견고딕" panose="02030600000101010101" pitchFamily="18" charset="-127"/>
              </a:rPr>
              <a:t>HIGHT against DFA (2)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8" name="텍스트 개체 틀 2">
            <a:extLst>
              <a:ext uri="{FF2B5EF4-FFF2-40B4-BE49-F238E27FC236}">
                <a16:creationId xmlns:a16="http://schemas.microsoft.com/office/drawing/2014/main" id="{855F8CAA-422A-4C84-8E86-A9082AF56836}"/>
              </a:ext>
            </a:extLst>
          </p:cNvPr>
          <p:cNvSpPr txBox="1">
            <a:spLocks/>
          </p:cNvSpPr>
          <p:nvPr/>
        </p:nvSpPr>
        <p:spPr>
          <a:xfrm>
            <a:off x="624417" y="1412875"/>
            <a:ext cx="11019501" cy="4004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ahoma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83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3366FF"/>
              </a:buClr>
              <a:buSzPts val="2200"/>
              <a:buFont typeface="Times New Roman"/>
              <a:buChar char="–"/>
              <a:defRPr sz="2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66FF"/>
              </a:buClr>
              <a:buSzPts val="2000"/>
              <a:buFont typeface="Tahoma"/>
              <a:buChar char="•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3366FF"/>
              </a:buClr>
              <a:buSzPts val="1800"/>
              <a:buFont typeface="Times New Roman"/>
              <a:buChar char="–"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66FF"/>
              </a:buClr>
              <a:buSzPts val="1600"/>
              <a:buFont typeface="Times New Roman"/>
              <a:buChar char="»"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66FF"/>
              </a:buClr>
              <a:buSzPts val="1800"/>
              <a:buFont typeface="Times New Roman"/>
              <a:buChar char="»"/>
              <a:defRPr sz="16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66FF"/>
              </a:buClr>
              <a:buSzPts val="1800"/>
              <a:buFont typeface="Times New Roman"/>
              <a:buChar char="»"/>
              <a:defRPr sz="16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66FF"/>
              </a:buClr>
              <a:buSzPts val="1800"/>
              <a:buFont typeface="Times New Roman"/>
              <a:buChar char="»"/>
              <a:defRPr sz="16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66FF"/>
              </a:buClr>
              <a:buSzPts val="1800"/>
              <a:buFont typeface="Times New Roman"/>
              <a:buChar char="»"/>
              <a:defRPr sz="16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ko-KR" sz="1600">
                <a:latin typeface="+mn-ea"/>
              </a:rPr>
              <a:t>F0</a:t>
            </a:r>
            <a:r>
              <a:rPr lang="ko-KR" altLang="en-US" sz="1600">
                <a:latin typeface="+mn-ea"/>
              </a:rPr>
              <a:t>와 </a:t>
            </a:r>
            <a:r>
              <a:rPr lang="en-US" altLang="ko-KR" sz="1600">
                <a:latin typeface="+mn-ea"/>
              </a:rPr>
              <a:t>F1 </a:t>
            </a:r>
            <a:r>
              <a:rPr lang="ko-KR" altLang="en-US" sz="1600">
                <a:latin typeface="+mn-ea"/>
              </a:rPr>
              <a:t>테이블을 합칠 시 이에 대한 추가 연산 발생</a:t>
            </a:r>
            <a:endParaRPr lang="en-US" altLang="ko-KR" sz="1600">
              <a:latin typeface="+mn-ea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ko-KR" sz="1400">
                <a:latin typeface="+mn-ea"/>
              </a:rPr>
              <a:t>F0 </a:t>
            </a:r>
            <a:r>
              <a:rPr lang="ko-KR" altLang="en-US" sz="1400">
                <a:latin typeface="+mn-ea"/>
              </a:rPr>
              <a:t>함수 사용 후 </a:t>
            </a:r>
            <a:r>
              <a:rPr lang="en-US" altLang="ko-KR" sz="1400">
                <a:latin typeface="+mn-ea"/>
              </a:rPr>
              <a:t>F1 </a:t>
            </a:r>
            <a:r>
              <a:rPr lang="ko-KR" altLang="en-US" sz="1400">
                <a:latin typeface="+mn-ea"/>
              </a:rPr>
              <a:t>함수를 사용하거나 </a:t>
            </a:r>
            <a:r>
              <a:rPr lang="en-US" altLang="ko-KR" sz="1400">
                <a:latin typeface="+mn-ea"/>
              </a:rPr>
              <a:t>F1</a:t>
            </a:r>
            <a:r>
              <a:rPr lang="ko-KR" altLang="en-US" sz="1400">
                <a:latin typeface="+mn-ea"/>
              </a:rPr>
              <a:t> 함수를 사용 후 </a:t>
            </a:r>
            <a:r>
              <a:rPr lang="en-US" altLang="ko-KR" sz="1400">
                <a:latin typeface="+mn-ea"/>
              </a:rPr>
              <a:t>F0 </a:t>
            </a:r>
            <a:r>
              <a:rPr lang="ko-KR" altLang="en-US" sz="1400">
                <a:latin typeface="+mn-ea"/>
              </a:rPr>
              <a:t>함수를 사용 할 경우 추가 연산 발생</a:t>
            </a:r>
            <a:endParaRPr lang="en-US" altLang="ko-KR" sz="1400">
              <a:latin typeface="+mn-ea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ko-KR" sz="1400">
                <a:latin typeface="+mn-ea"/>
              </a:rPr>
              <a:t>HIGHT</a:t>
            </a:r>
            <a:r>
              <a:rPr lang="ko-KR" altLang="en-US" sz="1400">
                <a:latin typeface="+mn-ea"/>
              </a:rPr>
              <a:t> 암호화 중 라운드 함수 내부의 순서를 약간 바꿈으로서 추가로 발생되는 연산 최소화</a:t>
            </a:r>
            <a:r>
              <a:rPr lang="en-US" altLang="ko-KR" sz="1400">
                <a:latin typeface="+mn-ea"/>
              </a:rPr>
              <a:t>(127cc -&gt; 32cc )</a:t>
            </a:r>
          </a:p>
          <a:p>
            <a:pPr marL="546100" lvl="1" indent="0">
              <a:lnSpc>
                <a:spcPct val="150000"/>
              </a:lnSpc>
              <a:buNone/>
              <a:defRPr/>
            </a:pPr>
            <a:r>
              <a:rPr lang="en-US" altLang="ko-KR" sz="1400">
                <a:latin typeface="+mn-ea"/>
              </a:rPr>
              <a:t> </a:t>
            </a:r>
            <a:endParaRPr lang="en-US" altLang="ko-KR" sz="1400" dirty="0">
              <a:latin typeface="+mn-ea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7C4C44-A5E9-479C-B039-42E19CDF9F45}"/>
              </a:ext>
            </a:extLst>
          </p:cNvPr>
          <p:cNvSpPr/>
          <p:nvPr/>
        </p:nvSpPr>
        <p:spPr>
          <a:xfrm>
            <a:off x="2791550" y="3927176"/>
            <a:ext cx="1342238" cy="268448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F0</a:t>
            </a:r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D0AED84-E719-4CDB-A87B-444C877C6F3A}"/>
              </a:ext>
            </a:extLst>
          </p:cNvPr>
          <p:cNvSpPr/>
          <p:nvPr/>
        </p:nvSpPr>
        <p:spPr>
          <a:xfrm>
            <a:off x="2791550" y="4214773"/>
            <a:ext cx="1342238" cy="2684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F1</a:t>
            </a:r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BE68D8A-D4BB-493D-9310-D3A7F3624B9C}"/>
              </a:ext>
            </a:extLst>
          </p:cNvPr>
          <p:cNvSpPr/>
          <p:nvPr/>
        </p:nvSpPr>
        <p:spPr>
          <a:xfrm>
            <a:off x="2791550" y="4502369"/>
            <a:ext cx="1342238" cy="268448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F0</a:t>
            </a:r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4A655CC-4C6B-4BB0-A937-A8CD57CE7D72}"/>
              </a:ext>
            </a:extLst>
          </p:cNvPr>
          <p:cNvSpPr/>
          <p:nvPr/>
        </p:nvSpPr>
        <p:spPr>
          <a:xfrm>
            <a:off x="2791550" y="4795079"/>
            <a:ext cx="1342238" cy="2684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F1</a:t>
            </a:r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05B0BA6-7D82-4F5F-85BA-BA09B6EF4848}"/>
              </a:ext>
            </a:extLst>
          </p:cNvPr>
          <p:cNvSpPr/>
          <p:nvPr/>
        </p:nvSpPr>
        <p:spPr>
          <a:xfrm>
            <a:off x="7711039" y="2913178"/>
            <a:ext cx="1342238" cy="268448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F0</a:t>
            </a:r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72A4A41-83B9-45AE-931E-1DC7FF0D0EAA}"/>
              </a:ext>
            </a:extLst>
          </p:cNvPr>
          <p:cNvSpPr/>
          <p:nvPr/>
        </p:nvSpPr>
        <p:spPr>
          <a:xfrm>
            <a:off x="7711039" y="3183686"/>
            <a:ext cx="1342238" cy="268448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F0</a:t>
            </a:r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EDC9FC2-816E-4EB9-B6E9-1946B9AB2546}"/>
              </a:ext>
            </a:extLst>
          </p:cNvPr>
          <p:cNvSpPr/>
          <p:nvPr/>
        </p:nvSpPr>
        <p:spPr>
          <a:xfrm>
            <a:off x="7711039" y="3479830"/>
            <a:ext cx="1342238" cy="2684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F1</a:t>
            </a:r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6368D49-3FF7-4EA1-A479-D430B5FF7904}"/>
              </a:ext>
            </a:extLst>
          </p:cNvPr>
          <p:cNvSpPr/>
          <p:nvPr/>
        </p:nvSpPr>
        <p:spPr>
          <a:xfrm>
            <a:off x="7711039" y="3763994"/>
            <a:ext cx="1342238" cy="2684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F1</a:t>
            </a:r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020E92B-7417-4A06-95CF-6B6F988DF53F}"/>
              </a:ext>
            </a:extLst>
          </p:cNvPr>
          <p:cNvSpPr/>
          <p:nvPr/>
        </p:nvSpPr>
        <p:spPr>
          <a:xfrm>
            <a:off x="7711039" y="4150714"/>
            <a:ext cx="1342238" cy="2684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F1</a:t>
            </a:r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6E4E7C6-C09C-41D5-8BAA-9B142E71FCEB}"/>
              </a:ext>
            </a:extLst>
          </p:cNvPr>
          <p:cNvSpPr/>
          <p:nvPr/>
        </p:nvSpPr>
        <p:spPr>
          <a:xfrm>
            <a:off x="7711039" y="4429767"/>
            <a:ext cx="1342238" cy="2684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F1</a:t>
            </a:r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69209FC-81DA-4169-9D84-97E6E157C4E2}"/>
              </a:ext>
            </a:extLst>
          </p:cNvPr>
          <p:cNvSpPr/>
          <p:nvPr/>
        </p:nvSpPr>
        <p:spPr>
          <a:xfrm>
            <a:off x="7711039" y="4717363"/>
            <a:ext cx="1342238" cy="268448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F0</a:t>
            </a:r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0797B21-1E20-4A31-ADC6-2B2441CDB63D}"/>
              </a:ext>
            </a:extLst>
          </p:cNvPr>
          <p:cNvSpPr/>
          <p:nvPr/>
        </p:nvSpPr>
        <p:spPr>
          <a:xfrm>
            <a:off x="7711039" y="5001532"/>
            <a:ext cx="1342238" cy="268448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F0</a:t>
            </a:r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40394F3-1EA9-411B-80BB-A87EE4AF2D5F}"/>
              </a:ext>
            </a:extLst>
          </p:cNvPr>
          <p:cNvSpPr txBox="1"/>
          <p:nvPr/>
        </p:nvSpPr>
        <p:spPr>
          <a:xfrm>
            <a:off x="1733567" y="5270783"/>
            <a:ext cx="39922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[Fig 8]: </a:t>
            </a:r>
            <a:r>
              <a:rPr lang="ko-KR" altLang="en-US"/>
              <a:t>일반적인</a:t>
            </a:r>
            <a:r>
              <a:rPr lang="en-US" altLang="ko-KR"/>
              <a:t> HIGHT </a:t>
            </a:r>
            <a:r>
              <a:rPr lang="ko-KR" altLang="en-US"/>
              <a:t>라운드 함수 내부에서 처리되는 </a:t>
            </a:r>
            <a:r>
              <a:rPr lang="en-US" altLang="ko-KR"/>
              <a:t>F0, F1 </a:t>
            </a:r>
            <a:r>
              <a:rPr lang="ko-KR" altLang="en-US"/>
              <a:t>함수의 순서</a:t>
            </a:r>
            <a:r>
              <a:rPr lang="en-US" altLang="ko-KR"/>
              <a:t>( </a:t>
            </a:r>
            <a:r>
              <a:rPr lang="ko-KR" altLang="en-US"/>
              <a:t>한 라운드 기준</a:t>
            </a:r>
            <a:r>
              <a:rPr lang="en-US" altLang="ko-KR"/>
              <a:t>)</a:t>
            </a:r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4F8FAB4-5309-4881-B10E-9DD4F414D807}"/>
              </a:ext>
            </a:extLst>
          </p:cNvPr>
          <p:cNvSpPr txBox="1"/>
          <p:nvPr/>
        </p:nvSpPr>
        <p:spPr>
          <a:xfrm>
            <a:off x="6501721" y="5285701"/>
            <a:ext cx="39922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[Fig 9]: </a:t>
            </a:r>
            <a:r>
              <a:rPr lang="ko-KR" altLang="en-US"/>
              <a:t>제안하는</a:t>
            </a:r>
            <a:r>
              <a:rPr lang="en-US" altLang="ko-KR"/>
              <a:t> HIGHT </a:t>
            </a:r>
            <a:r>
              <a:rPr lang="ko-KR" altLang="en-US"/>
              <a:t>라운드 함수 내부에서 처리되는 </a:t>
            </a:r>
            <a:r>
              <a:rPr lang="en-US" altLang="ko-KR"/>
              <a:t>F0, F1 </a:t>
            </a:r>
            <a:r>
              <a:rPr lang="ko-KR" altLang="en-US"/>
              <a:t>함수의 순서</a:t>
            </a:r>
            <a:r>
              <a:rPr lang="en-US" altLang="ko-KR"/>
              <a:t>( </a:t>
            </a:r>
            <a:r>
              <a:rPr lang="ko-KR" altLang="en-US"/>
              <a:t>두 라운드 기준</a:t>
            </a:r>
            <a:r>
              <a:rPr lang="en-US" altLang="ko-KR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14501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직사각형 57">
            <a:extLst>
              <a:ext uri="{FF2B5EF4-FFF2-40B4-BE49-F238E27FC236}">
                <a16:creationId xmlns:a16="http://schemas.microsoft.com/office/drawing/2014/main" id="{B4E7C895-3C79-4FA0-959C-C5038C7A4451}"/>
              </a:ext>
            </a:extLst>
          </p:cNvPr>
          <p:cNvSpPr/>
          <p:nvPr/>
        </p:nvSpPr>
        <p:spPr>
          <a:xfrm>
            <a:off x="6718087" y="1973464"/>
            <a:ext cx="4991445" cy="207932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AF735103-0B68-462B-A8A9-7BBA79125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9275"/>
            <a:ext cx="11582400" cy="719138"/>
          </a:xfrm>
        </p:spPr>
        <p:txBody>
          <a:bodyPr/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제안구현</a:t>
            </a:r>
            <a:r>
              <a:rPr lang="en-US" altLang="ko-KR">
                <a:latin typeface="HY견고딕" panose="02030600000101010101" pitchFamily="18" charset="-127"/>
                <a:ea typeface="HY견고딕" panose="02030600000101010101" pitchFamily="18" charset="-127"/>
              </a:rPr>
              <a:t>: MSP430</a:t>
            </a:r>
            <a:r>
              <a:rPr lang="ko-KR" altLang="en-US">
                <a:latin typeface="HY견고딕" panose="02030600000101010101" pitchFamily="18" charset="-127"/>
                <a:ea typeface="HY견고딕" panose="02030600000101010101" pitchFamily="18" charset="-127"/>
              </a:rPr>
              <a:t>에서 </a:t>
            </a:r>
            <a:r>
              <a:rPr lang="en-US" altLang="ko-KR">
                <a:latin typeface="HY견고딕" panose="02030600000101010101" pitchFamily="18" charset="-127"/>
                <a:ea typeface="HY견고딕" panose="02030600000101010101" pitchFamily="18" charset="-127"/>
              </a:rPr>
              <a:t>HIGHT against DFA (3)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텍스트 개체 틀 2">
            <a:extLst>
              <a:ext uri="{FF2B5EF4-FFF2-40B4-BE49-F238E27FC236}">
                <a16:creationId xmlns:a16="http://schemas.microsoft.com/office/drawing/2014/main" id="{DB817E83-FDC7-4717-9587-7AB20091A502}"/>
              </a:ext>
            </a:extLst>
          </p:cNvPr>
          <p:cNvSpPr txBox="1">
            <a:spLocks/>
          </p:cNvSpPr>
          <p:nvPr/>
        </p:nvSpPr>
        <p:spPr>
          <a:xfrm>
            <a:off x="624418" y="1412875"/>
            <a:ext cx="8588162" cy="4786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ahoma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83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3366FF"/>
              </a:buClr>
              <a:buSzPts val="2200"/>
              <a:buFont typeface="Times New Roman"/>
              <a:buChar char="–"/>
              <a:defRPr sz="2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66FF"/>
              </a:buClr>
              <a:buSzPts val="2000"/>
              <a:buFont typeface="Tahoma"/>
              <a:buChar char="•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3366FF"/>
              </a:buClr>
              <a:buSzPts val="1800"/>
              <a:buFont typeface="Times New Roman"/>
              <a:buChar char="–"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66FF"/>
              </a:buClr>
              <a:buSzPts val="1600"/>
              <a:buFont typeface="Times New Roman"/>
              <a:buChar char="»"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66FF"/>
              </a:buClr>
              <a:buSzPts val="1800"/>
              <a:buFont typeface="Times New Roman"/>
              <a:buChar char="»"/>
              <a:defRPr sz="16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66FF"/>
              </a:buClr>
              <a:buSzPts val="1800"/>
              <a:buFont typeface="Times New Roman"/>
              <a:buChar char="»"/>
              <a:defRPr sz="16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66FF"/>
              </a:buClr>
              <a:buSzPts val="1800"/>
              <a:buFont typeface="Times New Roman"/>
              <a:buChar char="»"/>
              <a:defRPr sz="16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66FF"/>
              </a:buClr>
              <a:buSzPts val="1800"/>
              <a:buFont typeface="Times New Roman"/>
              <a:buChar char="»"/>
              <a:defRPr sz="16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ko-KR" altLang="en-US" sz="2000">
                <a:latin typeface="+mn-ea"/>
              </a:rPr>
              <a:t>병렬화 덧셈</a:t>
            </a:r>
            <a:r>
              <a:rPr lang="en-US" altLang="ko-KR" sz="2000">
                <a:latin typeface="+mn-ea"/>
              </a:rPr>
              <a:t> </a:t>
            </a:r>
          </a:p>
          <a:p>
            <a:pPr lvl="1">
              <a:lnSpc>
                <a:spcPct val="150000"/>
              </a:lnSpc>
              <a:defRPr/>
            </a:pPr>
            <a:r>
              <a:rPr lang="ko-KR" altLang="en-US" sz="1600">
                <a:solidFill>
                  <a:schemeClr val="tx1"/>
                </a:solidFill>
                <a:latin typeface="+mn-ea"/>
              </a:rPr>
              <a:t>레지스터의 </a:t>
            </a:r>
            <a:r>
              <a:rPr lang="en-US" altLang="ko-KR" sz="1600">
                <a:solidFill>
                  <a:schemeClr val="tx1"/>
                </a:solidFill>
                <a:latin typeface="+mn-ea"/>
              </a:rPr>
              <a:t>16-bit</a:t>
            </a:r>
            <a:r>
              <a:rPr lang="ko-KR" altLang="en-US" sz="1600">
                <a:solidFill>
                  <a:schemeClr val="tx1"/>
                </a:solidFill>
                <a:latin typeface="+mn-ea"/>
              </a:rPr>
              <a:t>를 </a:t>
            </a:r>
            <a:r>
              <a:rPr lang="en-US" altLang="ko-KR" sz="1600">
                <a:solidFill>
                  <a:schemeClr val="tx1"/>
                </a:solidFill>
                <a:latin typeface="+mn-ea"/>
              </a:rPr>
              <a:t>8-bit</a:t>
            </a:r>
            <a:r>
              <a:rPr lang="ko-KR" altLang="en-US" sz="1600">
                <a:solidFill>
                  <a:schemeClr val="tx1"/>
                </a:solidFill>
                <a:latin typeface="+mn-ea"/>
              </a:rPr>
              <a:t> 단위로 덧셈</a:t>
            </a:r>
            <a:endParaRPr lang="en-US" altLang="ko-KR" sz="1600">
              <a:solidFill>
                <a:schemeClr val="tx1"/>
              </a:solidFill>
              <a:latin typeface="+mn-ea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ko-KR" sz="1600">
                <a:solidFill>
                  <a:schemeClr val="tx1"/>
                </a:solidFill>
                <a:latin typeface="+mn-ea"/>
              </a:rPr>
              <a:t>MSP430</a:t>
            </a:r>
            <a:r>
              <a:rPr lang="ko-KR" altLang="en-US" sz="1600">
                <a:solidFill>
                  <a:schemeClr val="tx1"/>
                </a:solidFill>
                <a:latin typeface="+mn-ea"/>
              </a:rPr>
              <a:t>는 병렬 연산을 제공하지 않음</a:t>
            </a:r>
            <a:endParaRPr lang="en-US" altLang="ko-KR" sz="1600">
              <a:solidFill>
                <a:schemeClr val="tx1"/>
              </a:solidFill>
              <a:latin typeface="+mn-ea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600">
                <a:solidFill>
                  <a:schemeClr val="tx1"/>
                </a:solidFill>
                <a:latin typeface="+mn-ea"/>
              </a:rPr>
              <a:t>다른 </a:t>
            </a:r>
            <a:r>
              <a:rPr lang="en-US" altLang="ko-KR" sz="1600">
                <a:solidFill>
                  <a:schemeClr val="tx1"/>
                </a:solidFill>
                <a:latin typeface="+mn-ea"/>
              </a:rPr>
              <a:t>8-bit</a:t>
            </a:r>
            <a:r>
              <a:rPr lang="ko-KR" altLang="en-US" sz="1600">
                <a:solidFill>
                  <a:schemeClr val="tx1"/>
                </a:solidFill>
                <a:latin typeface="+mn-ea"/>
              </a:rPr>
              <a:t>에 영향을 주지 않는 </a:t>
            </a:r>
            <a:r>
              <a:rPr lang="en-US" altLang="ko-KR" sz="1600">
                <a:solidFill>
                  <a:schemeClr val="tx1"/>
                </a:solidFill>
                <a:latin typeface="+mn-ea"/>
              </a:rPr>
              <a:t>8-bit </a:t>
            </a:r>
            <a:r>
              <a:rPr lang="ko-KR" altLang="en-US" sz="1600">
                <a:solidFill>
                  <a:schemeClr val="tx1"/>
                </a:solidFill>
                <a:latin typeface="+mn-ea"/>
              </a:rPr>
              <a:t>덧셈 필요</a:t>
            </a:r>
            <a:endParaRPr lang="en-US" altLang="ko-KR" sz="1600">
              <a:solidFill>
                <a:schemeClr val="tx1"/>
              </a:solidFill>
              <a:latin typeface="+mn-ea"/>
            </a:endParaRPr>
          </a:p>
          <a:p>
            <a:pPr marL="546100" lvl="1" indent="0">
              <a:lnSpc>
                <a:spcPct val="150000"/>
              </a:lnSpc>
              <a:buNone/>
              <a:defRPr/>
            </a:pPr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pPr lvl="2">
              <a:lnSpc>
                <a:spcPct val="150000"/>
              </a:lnSpc>
              <a:defRPr/>
            </a:pPr>
            <a:endParaRPr lang="en-US" altLang="ko-KR" sz="1400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3" name="표 6">
            <a:extLst>
              <a:ext uri="{FF2B5EF4-FFF2-40B4-BE49-F238E27FC236}">
                <a16:creationId xmlns:a16="http://schemas.microsoft.com/office/drawing/2014/main" id="{1B5A0131-12DD-4EF3-A46E-7BDFB2F881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6188906"/>
              </p:ext>
            </p:extLst>
          </p:nvPr>
        </p:nvGraphicFramePr>
        <p:xfrm>
          <a:off x="514563" y="3562934"/>
          <a:ext cx="5828140" cy="1622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2623">
                  <a:extLst>
                    <a:ext uri="{9D8B030D-6E8A-4147-A177-3AD203B41FA5}">
                      <a16:colId xmlns:a16="http://schemas.microsoft.com/office/drawing/2014/main" val="3486283135"/>
                    </a:ext>
                  </a:extLst>
                </a:gridCol>
                <a:gridCol w="3565517">
                  <a:extLst>
                    <a:ext uri="{9D8B030D-6E8A-4147-A177-3AD203B41FA5}">
                      <a16:colId xmlns:a16="http://schemas.microsoft.com/office/drawing/2014/main" val="928492311"/>
                    </a:ext>
                  </a:extLst>
                </a:gridCol>
              </a:tblGrid>
              <a:tr h="43391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100" b="1"/>
                        <a:t>INPUT : R12 = KEY , R5 = X1 || X2 (X, KEY : 8-bit)</a:t>
                      </a:r>
                    </a:p>
                    <a:p>
                      <a:pPr algn="l" latinLnBrk="1"/>
                      <a:r>
                        <a:rPr lang="en-US" altLang="ko-KR" sz="1100" b="1"/>
                        <a:t>OUTPUT : R5 = (X2+KEY) || (X1+KEY)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8627456"/>
                  </a:ext>
                </a:extLst>
              </a:tr>
              <a:tr h="106793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/>
                        <a:t>어셈블리 명령어</a:t>
                      </a:r>
                      <a:endParaRPr lang="en-US" altLang="ko-KR" sz="1200" b="0"/>
                    </a:p>
                    <a:p>
                      <a:pPr algn="l" latinLnBrk="1"/>
                      <a:r>
                        <a:rPr lang="en-US" altLang="ko-KR" sz="1200" b="0"/>
                        <a:t>1 : </a:t>
                      </a:r>
                      <a:r>
                        <a:rPr lang="en-US" altLang="ko-KR" sz="1200" b="0" err="1"/>
                        <a:t>swpb</a:t>
                      </a:r>
                      <a:r>
                        <a:rPr lang="en-US" altLang="ko-KR" sz="1200" b="0"/>
                        <a:t> r12</a:t>
                      </a:r>
                    </a:p>
                    <a:p>
                      <a:pPr algn="l" latinLnBrk="1"/>
                      <a:r>
                        <a:rPr lang="en-US" altLang="ko-KR" sz="1200" b="0"/>
                        <a:t>2 : </a:t>
                      </a:r>
                      <a:r>
                        <a:rPr lang="en-US" altLang="ko-KR" sz="1200" b="0" err="1"/>
                        <a:t>add.w</a:t>
                      </a:r>
                      <a:r>
                        <a:rPr lang="en-US" altLang="ko-KR" sz="1200" b="0"/>
                        <a:t> r12 r5</a:t>
                      </a:r>
                    </a:p>
                    <a:p>
                      <a:pPr algn="l" latinLnBrk="1"/>
                      <a:r>
                        <a:rPr lang="en-US" altLang="ko-KR" sz="1200" b="0"/>
                        <a:t>3 : </a:t>
                      </a:r>
                      <a:r>
                        <a:rPr lang="en-US" altLang="ko-KR" sz="1200" b="0" err="1"/>
                        <a:t>swpb</a:t>
                      </a:r>
                      <a:r>
                        <a:rPr lang="en-US" altLang="ko-KR" sz="1200" b="0"/>
                        <a:t> r5</a:t>
                      </a:r>
                    </a:p>
                    <a:p>
                      <a:pPr algn="l" latinLnBrk="1"/>
                      <a:r>
                        <a:rPr lang="en-US" altLang="ko-KR" sz="1200" b="0"/>
                        <a:t>4 : </a:t>
                      </a:r>
                      <a:r>
                        <a:rPr lang="en-US" altLang="ko-KR" sz="1200" b="0" err="1"/>
                        <a:t>add.w</a:t>
                      </a:r>
                      <a:r>
                        <a:rPr lang="en-US" altLang="ko-KR" sz="1200" b="0"/>
                        <a:t> r12 r5</a:t>
                      </a:r>
                    </a:p>
                    <a:p>
                      <a:pPr algn="l" latinLnBrk="1"/>
                      <a:endParaRPr lang="ko-KR" altLang="en-US" sz="12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/>
                        <a:t>설명</a:t>
                      </a:r>
                      <a:endParaRPr lang="en-US" altLang="ko-KR" sz="1200" b="0"/>
                    </a:p>
                    <a:p>
                      <a:pPr algn="l" latinLnBrk="1"/>
                      <a:r>
                        <a:rPr lang="en-US" altLang="ko-KR" sz="1200" b="0"/>
                        <a:t>1 : r12 = KEY || 0x00</a:t>
                      </a:r>
                    </a:p>
                    <a:p>
                      <a:pPr algn="l" latinLnBrk="1"/>
                      <a:r>
                        <a:rPr lang="en-US" altLang="ko-KR" sz="1200" b="0"/>
                        <a:t>2 : r5 = r12+ r5 = (X1+KEY) || X2</a:t>
                      </a:r>
                    </a:p>
                    <a:p>
                      <a:pPr algn="l" latinLnBrk="1"/>
                      <a:r>
                        <a:rPr lang="en-US" altLang="ko-KR" sz="1200" b="0"/>
                        <a:t>3 : r5 = X2 || (X1 + KEY)</a:t>
                      </a:r>
                    </a:p>
                    <a:p>
                      <a:pPr algn="l" latinLnBrk="1"/>
                      <a:r>
                        <a:rPr lang="en-US" altLang="ko-KR" sz="1200" b="0"/>
                        <a:t>4 : r5 = r12 + r5 =  (X2+KEY) || (X1+KEY)</a:t>
                      </a:r>
                      <a:endParaRPr lang="ko-KR" altLang="en-US" sz="1200" b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486147"/>
                  </a:ext>
                </a:extLst>
              </a:tr>
            </a:tbl>
          </a:graphicData>
        </a:graphic>
      </p:graphicFrame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9ED80B49-6C20-46E5-A53A-A9C4FE72A1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4047761"/>
              </p:ext>
            </p:extLst>
          </p:nvPr>
        </p:nvGraphicFramePr>
        <p:xfrm>
          <a:off x="7241072" y="2143792"/>
          <a:ext cx="4293300" cy="370840"/>
        </p:xfrm>
        <a:graphic>
          <a:graphicData uri="http://schemas.openxmlformats.org/drawingml/2006/table">
            <a:tbl>
              <a:tblPr firstRow="1" bandRow="1">
                <a:tableStyleId>{B459CC5B-69E5-41B4-B0F9-5F01A61203CE}</a:tableStyleId>
              </a:tblPr>
              <a:tblGrid>
                <a:gridCol w="2146650">
                  <a:extLst>
                    <a:ext uri="{9D8B030D-6E8A-4147-A177-3AD203B41FA5}">
                      <a16:colId xmlns:a16="http://schemas.microsoft.com/office/drawing/2014/main" val="33943352"/>
                    </a:ext>
                  </a:extLst>
                </a:gridCol>
                <a:gridCol w="2146650">
                  <a:extLst>
                    <a:ext uri="{9D8B030D-6E8A-4147-A177-3AD203B41FA5}">
                      <a16:colId xmlns:a16="http://schemas.microsoft.com/office/drawing/2014/main" val="24660152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X1[i]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X2[i]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2993588"/>
                  </a:ext>
                </a:extLst>
              </a:tr>
            </a:tbl>
          </a:graphicData>
        </a:graphic>
      </p:graphicFrame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674A3F0E-3B59-467C-992C-36348E90CD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9235216"/>
              </p:ext>
            </p:extLst>
          </p:nvPr>
        </p:nvGraphicFramePr>
        <p:xfrm>
          <a:off x="7241072" y="2547745"/>
          <a:ext cx="2146650" cy="370840"/>
        </p:xfrm>
        <a:graphic>
          <a:graphicData uri="http://schemas.openxmlformats.org/drawingml/2006/table">
            <a:tbl>
              <a:tblPr firstRow="1" bandRow="1">
                <a:tableStyleId>{B459CC5B-69E5-41B4-B0F9-5F01A61203CE}</a:tableStyleId>
              </a:tblPr>
              <a:tblGrid>
                <a:gridCol w="2146650">
                  <a:extLst>
                    <a:ext uri="{9D8B030D-6E8A-4147-A177-3AD203B41FA5}">
                      <a16:colId xmlns:a16="http://schemas.microsoft.com/office/drawing/2014/main" val="41071098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KEY</a:t>
                      </a:r>
                      <a:endParaRPr lang="ko-KR" altLang="en-US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0047737"/>
                  </a:ext>
                </a:extLst>
              </a:tr>
            </a:tbl>
          </a:graphicData>
        </a:graphic>
      </p:graphicFrame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5EEBE966-B13C-4823-87CC-FA05F8D20069}"/>
              </a:ext>
            </a:extLst>
          </p:cNvPr>
          <p:cNvCxnSpPr>
            <a:cxnSpLocks/>
          </p:cNvCxnSpPr>
          <p:nvPr/>
        </p:nvCxnSpPr>
        <p:spPr>
          <a:xfrm>
            <a:off x="6813233" y="2733165"/>
            <a:ext cx="285226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524A413C-E06B-459F-81E9-F79B789E0243}"/>
              </a:ext>
            </a:extLst>
          </p:cNvPr>
          <p:cNvCxnSpPr>
            <a:cxnSpLocks/>
          </p:cNvCxnSpPr>
          <p:nvPr/>
        </p:nvCxnSpPr>
        <p:spPr>
          <a:xfrm>
            <a:off x="6955846" y="2615720"/>
            <a:ext cx="0" cy="234890"/>
          </a:xfrm>
          <a:prstGeom prst="line">
            <a:avLst/>
          </a:prstGeom>
          <a:ln w="381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555B4B7-E190-461B-8104-3B6C3A7FBD02}"/>
              </a:ext>
            </a:extLst>
          </p:cNvPr>
          <p:cNvSpPr txBox="1"/>
          <p:nvPr/>
        </p:nvSpPr>
        <p:spPr>
          <a:xfrm>
            <a:off x="1350880" y="5233949"/>
            <a:ext cx="39922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[Fig 10]: </a:t>
            </a:r>
            <a:r>
              <a:rPr lang="ko-KR" altLang="en-US"/>
              <a:t>병렬화 덧셈에 대한 어셈블리 코드</a:t>
            </a:r>
            <a:endParaRPr lang="ko-KR" altLang="en-US" dirty="0"/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695CC09F-4657-4440-9619-614923C2689B}"/>
              </a:ext>
            </a:extLst>
          </p:cNvPr>
          <p:cNvCxnSpPr/>
          <p:nvPr/>
        </p:nvCxnSpPr>
        <p:spPr>
          <a:xfrm>
            <a:off x="7148793" y="3045891"/>
            <a:ext cx="4511068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44" name="표 4">
            <a:extLst>
              <a:ext uri="{FF2B5EF4-FFF2-40B4-BE49-F238E27FC236}">
                <a16:creationId xmlns:a16="http://schemas.microsoft.com/office/drawing/2014/main" id="{E36C45E0-C83E-4D38-98E5-A836008AB7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7575209"/>
              </p:ext>
            </p:extLst>
          </p:nvPr>
        </p:nvGraphicFramePr>
        <p:xfrm>
          <a:off x="7257677" y="3187947"/>
          <a:ext cx="4293300" cy="370840"/>
        </p:xfrm>
        <a:graphic>
          <a:graphicData uri="http://schemas.openxmlformats.org/drawingml/2006/table">
            <a:tbl>
              <a:tblPr firstRow="1" bandRow="1">
                <a:tableStyleId>{B459CC5B-69E5-41B4-B0F9-5F01A61203CE}</a:tableStyleId>
              </a:tblPr>
              <a:tblGrid>
                <a:gridCol w="2146650">
                  <a:extLst>
                    <a:ext uri="{9D8B030D-6E8A-4147-A177-3AD203B41FA5}">
                      <a16:colId xmlns:a16="http://schemas.microsoft.com/office/drawing/2014/main" val="33943352"/>
                    </a:ext>
                  </a:extLst>
                </a:gridCol>
                <a:gridCol w="2146650">
                  <a:extLst>
                    <a:ext uri="{9D8B030D-6E8A-4147-A177-3AD203B41FA5}">
                      <a16:colId xmlns:a16="http://schemas.microsoft.com/office/drawing/2014/main" val="24660152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X1[i] + KEY</a:t>
                      </a:r>
                      <a:endParaRPr lang="ko-KR" altLang="en-US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X2[i]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2993588"/>
                  </a:ext>
                </a:extLst>
              </a:tr>
            </a:tbl>
          </a:graphicData>
        </a:graphic>
      </p:graphicFrame>
      <p:graphicFrame>
        <p:nvGraphicFramePr>
          <p:cNvPr id="45" name="표 5">
            <a:extLst>
              <a:ext uri="{FF2B5EF4-FFF2-40B4-BE49-F238E27FC236}">
                <a16:creationId xmlns:a16="http://schemas.microsoft.com/office/drawing/2014/main" id="{B8A1F6AB-F791-4DB6-A1D6-EA7A9143E2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0089061"/>
              </p:ext>
            </p:extLst>
          </p:nvPr>
        </p:nvGraphicFramePr>
        <p:xfrm>
          <a:off x="7257677" y="4134627"/>
          <a:ext cx="2146650" cy="370840"/>
        </p:xfrm>
        <a:graphic>
          <a:graphicData uri="http://schemas.openxmlformats.org/drawingml/2006/table">
            <a:tbl>
              <a:tblPr firstRow="1" bandRow="1">
                <a:tableStyleId>{B459CC5B-69E5-41B4-B0F9-5F01A61203CE}</a:tableStyleId>
              </a:tblPr>
              <a:tblGrid>
                <a:gridCol w="2146650">
                  <a:extLst>
                    <a:ext uri="{9D8B030D-6E8A-4147-A177-3AD203B41FA5}">
                      <a16:colId xmlns:a16="http://schemas.microsoft.com/office/drawing/2014/main" val="41071098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KEY</a:t>
                      </a:r>
                      <a:endParaRPr lang="ko-KR" altLang="en-US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0047737"/>
                  </a:ext>
                </a:extLst>
              </a:tr>
            </a:tbl>
          </a:graphicData>
        </a:graphic>
      </p:graphicFrame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BE3208B3-6A29-467B-9A05-D8E2FCD40357}"/>
              </a:ext>
            </a:extLst>
          </p:cNvPr>
          <p:cNvCxnSpPr>
            <a:cxnSpLocks/>
          </p:cNvCxnSpPr>
          <p:nvPr/>
        </p:nvCxnSpPr>
        <p:spPr>
          <a:xfrm>
            <a:off x="6829838" y="4320047"/>
            <a:ext cx="285226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484EC91E-50E1-4130-88B7-7F947D6DE144}"/>
              </a:ext>
            </a:extLst>
          </p:cNvPr>
          <p:cNvCxnSpPr>
            <a:cxnSpLocks/>
          </p:cNvCxnSpPr>
          <p:nvPr/>
        </p:nvCxnSpPr>
        <p:spPr>
          <a:xfrm>
            <a:off x="6972451" y="4202602"/>
            <a:ext cx="0" cy="234890"/>
          </a:xfrm>
          <a:prstGeom prst="line">
            <a:avLst/>
          </a:prstGeom>
          <a:ln w="381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B1869471-0D74-4F6E-B8C2-4F503EC729CA}"/>
              </a:ext>
            </a:extLst>
          </p:cNvPr>
          <p:cNvCxnSpPr/>
          <p:nvPr/>
        </p:nvCxnSpPr>
        <p:spPr>
          <a:xfrm>
            <a:off x="7165398" y="4632773"/>
            <a:ext cx="4511068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50" name="표 4">
            <a:extLst>
              <a:ext uri="{FF2B5EF4-FFF2-40B4-BE49-F238E27FC236}">
                <a16:creationId xmlns:a16="http://schemas.microsoft.com/office/drawing/2014/main" id="{642CADD7-CFAC-4F76-86F5-6E2C2542C2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3206638"/>
              </p:ext>
            </p:extLst>
          </p:nvPr>
        </p:nvGraphicFramePr>
        <p:xfrm>
          <a:off x="7257677" y="3623508"/>
          <a:ext cx="4293300" cy="370840"/>
        </p:xfrm>
        <a:graphic>
          <a:graphicData uri="http://schemas.openxmlformats.org/drawingml/2006/table">
            <a:tbl>
              <a:tblPr firstRow="1" bandRow="1">
                <a:tableStyleId>{B459CC5B-69E5-41B4-B0F9-5F01A61203CE}</a:tableStyleId>
              </a:tblPr>
              <a:tblGrid>
                <a:gridCol w="2146650">
                  <a:extLst>
                    <a:ext uri="{9D8B030D-6E8A-4147-A177-3AD203B41FA5}">
                      <a16:colId xmlns:a16="http://schemas.microsoft.com/office/drawing/2014/main" val="33943352"/>
                    </a:ext>
                  </a:extLst>
                </a:gridCol>
                <a:gridCol w="2146650">
                  <a:extLst>
                    <a:ext uri="{9D8B030D-6E8A-4147-A177-3AD203B41FA5}">
                      <a16:colId xmlns:a16="http://schemas.microsoft.com/office/drawing/2014/main" val="24660152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/>
                        <a:t>X2[i]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/>
                        <a:t>X1[i] + KEY</a:t>
                      </a:r>
                      <a:endParaRPr lang="ko-KR" altLang="en-US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2993588"/>
                  </a:ext>
                </a:extLst>
              </a:tr>
            </a:tbl>
          </a:graphicData>
        </a:graphic>
      </p:graphicFrame>
      <p:cxnSp>
        <p:nvCxnSpPr>
          <p:cNvPr id="52" name="연결선: 구부러짐 51">
            <a:extLst>
              <a:ext uri="{FF2B5EF4-FFF2-40B4-BE49-F238E27FC236}">
                <a16:creationId xmlns:a16="http://schemas.microsoft.com/office/drawing/2014/main" id="{012D7E21-779F-4E7F-B813-3BD602B0E26F}"/>
              </a:ext>
            </a:extLst>
          </p:cNvPr>
          <p:cNvCxnSpPr>
            <a:cxnSpLocks/>
          </p:cNvCxnSpPr>
          <p:nvPr/>
        </p:nvCxnSpPr>
        <p:spPr>
          <a:xfrm rot="5400000">
            <a:off x="7006695" y="3567968"/>
            <a:ext cx="443071" cy="58895"/>
          </a:xfrm>
          <a:prstGeom prst="curvedConnector4">
            <a:avLst>
              <a:gd name="adj1" fmla="val 29075"/>
              <a:gd name="adj2" fmla="val 488148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55" name="표 4">
            <a:extLst>
              <a:ext uri="{FF2B5EF4-FFF2-40B4-BE49-F238E27FC236}">
                <a16:creationId xmlns:a16="http://schemas.microsoft.com/office/drawing/2014/main" id="{6EEA9A3D-7AB7-4646-87E2-5B70B22A27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8816541"/>
              </p:ext>
            </p:extLst>
          </p:nvPr>
        </p:nvGraphicFramePr>
        <p:xfrm>
          <a:off x="7274282" y="4814724"/>
          <a:ext cx="4293300" cy="370840"/>
        </p:xfrm>
        <a:graphic>
          <a:graphicData uri="http://schemas.openxmlformats.org/drawingml/2006/table">
            <a:tbl>
              <a:tblPr firstRow="1" bandRow="1">
                <a:tableStyleId>{B459CC5B-69E5-41B4-B0F9-5F01A61203CE}</a:tableStyleId>
              </a:tblPr>
              <a:tblGrid>
                <a:gridCol w="2146650">
                  <a:extLst>
                    <a:ext uri="{9D8B030D-6E8A-4147-A177-3AD203B41FA5}">
                      <a16:colId xmlns:a16="http://schemas.microsoft.com/office/drawing/2014/main" val="33943352"/>
                    </a:ext>
                  </a:extLst>
                </a:gridCol>
                <a:gridCol w="2146650">
                  <a:extLst>
                    <a:ext uri="{9D8B030D-6E8A-4147-A177-3AD203B41FA5}">
                      <a16:colId xmlns:a16="http://schemas.microsoft.com/office/drawing/2014/main" val="24660152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/>
                        <a:t>X2[i] + KEY</a:t>
                      </a:r>
                      <a:endParaRPr lang="ko-KR" altLang="en-US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/>
                        <a:t>X1[i] + KEY</a:t>
                      </a:r>
                      <a:endParaRPr lang="ko-KR" altLang="en-US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29935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62691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제목 1">
            <a:extLst>
              <a:ext uri="{FF2B5EF4-FFF2-40B4-BE49-F238E27FC236}">
                <a16:creationId xmlns:a16="http://schemas.microsoft.com/office/drawing/2014/main" id="{AF735103-0B68-462B-A8A9-7BBA79125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9275"/>
            <a:ext cx="11582400" cy="719138"/>
          </a:xfrm>
        </p:spPr>
        <p:txBody>
          <a:bodyPr/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제안구현</a:t>
            </a:r>
            <a:r>
              <a:rPr lang="en-US" altLang="ko-KR">
                <a:latin typeface="HY견고딕" panose="02030600000101010101" pitchFamily="18" charset="-127"/>
                <a:ea typeface="HY견고딕" panose="02030600000101010101" pitchFamily="18" charset="-127"/>
              </a:rPr>
              <a:t>: MSP430</a:t>
            </a:r>
            <a:r>
              <a:rPr lang="ko-KR" altLang="en-US">
                <a:latin typeface="HY견고딕" panose="02030600000101010101" pitchFamily="18" charset="-127"/>
                <a:ea typeface="HY견고딕" panose="02030600000101010101" pitchFamily="18" charset="-127"/>
              </a:rPr>
              <a:t>에서 </a:t>
            </a:r>
            <a:r>
              <a:rPr lang="en-US" altLang="ko-KR">
                <a:latin typeface="HY견고딕" panose="02030600000101010101" pitchFamily="18" charset="-127"/>
                <a:ea typeface="HY견고딕" panose="02030600000101010101" pitchFamily="18" charset="-127"/>
              </a:rPr>
              <a:t>HIGHT against DFA (4)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텍스트 개체 틀 2">
            <a:extLst>
              <a:ext uri="{FF2B5EF4-FFF2-40B4-BE49-F238E27FC236}">
                <a16:creationId xmlns:a16="http://schemas.microsoft.com/office/drawing/2014/main" id="{DB817E83-FDC7-4717-9587-7AB20091A502}"/>
              </a:ext>
            </a:extLst>
          </p:cNvPr>
          <p:cNvSpPr txBox="1">
            <a:spLocks/>
          </p:cNvSpPr>
          <p:nvPr/>
        </p:nvSpPr>
        <p:spPr>
          <a:xfrm>
            <a:off x="624418" y="1412875"/>
            <a:ext cx="8588162" cy="4786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ahoma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83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3366FF"/>
              </a:buClr>
              <a:buSzPts val="2200"/>
              <a:buFont typeface="Times New Roman"/>
              <a:buChar char="–"/>
              <a:defRPr sz="2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66FF"/>
              </a:buClr>
              <a:buSzPts val="2000"/>
              <a:buFont typeface="Tahoma"/>
              <a:buChar char="•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3366FF"/>
              </a:buClr>
              <a:buSzPts val="1800"/>
              <a:buFont typeface="Times New Roman"/>
              <a:buChar char="–"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66FF"/>
              </a:buClr>
              <a:buSzPts val="1600"/>
              <a:buFont typeface="Times New Roman"/>
              <a:buChar char="»"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66FF"/>
              </a:buClr>
              <a:buSzPts val="1800"/>
              <a:buFont typeface="Times New Roman"/>
              <a:buChar char="»"/>
              <a:defRPr sz="16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66FF"/>
              </a:buClr>
              <a:buSzPts val="1800"/>
              <a:buFont typeface="Times New Roman"/>
              <a:buChar char="»"/>
              <a:defRPr sz="16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66FF"/>
              </a:buClr>
              <a:buSzPts val="1800"/>
              <a:buFont typeface="Times New Roman"/>
              <a:buChar char="»"/>
              <a:defRPr sz="16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66FF"/>
              </a:buClr>
              <a:buSzPts val="1800"/>
              <a:buFont typeface="Times New Roman"/>
              <a:buChar char="»"/>
              <a:defRPr sz="16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ko-KR" sz="2000">
                <a:latin typeface="+mn-ea"/>
              </a:rPr>
              <a:t>F</a:t>
            </a:r>
            <a:r>
              <a:rPr lang="ko-KR" altLang="en-US" sz="2000">
                <a:latin typeface="+mn-ea"/>
              </a:rPr>
              <a:t>함수 연산</a:t>
            </a:r>
            <a:r>
              <a:rPr lang="en-US" altLang="ko-KR" sz="2000">
                <a:latin typeface="+mn-ea"/>
              </a:rPr>
              <a:t> </a:t>
            </a:r>
          </a:p>
          <a:p>
            <a:pPr lvl="1">
              <a:lnSpc>
                <a:spcPct val="150000"/>
              </a:lnSpc>
              <a:defRPr/>
            </a:pPr>
            <a:r>
              <a:rPr lang="ko-KR" altLang="en-US" sz="1600">
                <a:solidFill>
                  <a:schemeClr val="tx1"/>
                </a:solidFill>
                <a:latin typeface="+mn-ea"/>
              </a:rPr>
              <a:t>레지스터의 </a:t>
            </a:r>
            <a:r>
              <a:rPr lang="en-US" altLang="ko-KR" sz="1600">
                <a:solidFill>
                  <a:schemeClr val="tx1"/>
                </a:solidFill>
                <a:latin typeface="+mn-ea"/>
              </a:rPr>
              <a:t>16-bit</a:t>
            </a:r>
            <a:r>
              <a:rPr lang="ko-KR" altLang="en-US" sz="1600">
                <a:solidFill>
                  <a:schemeClr val="tx1"/>
                </a:solidFill>
                <a:latin typeface="+mn-ea"/>
              </a:rPr>
              <a:t>를 </a:t>
            </a:r>
            <a:r>
              <a:rPr lang="en-US" altLang="ko-KR" sz="1600">
                <a:solidFill>
                  <a:schemeClr val="tx1"/>
                </a:solidFill>
                <a:latin typeface="+mn-ea"/>
              </a:rPr>
              <a:t>8-bit</a:t>
            </a:r>
            <a:r>
              <a:rPr lang="ko-KR" altLang="en-US" sz="1600">
                <a:solidFill>
                  <a:schemeClr val="tx1"/>
                </a:solidFill>
                <a:latin typeface="+mn-ea"/>
              </a:rPr>
              <a:t> 단위로 </a:t>
            </a:r>
            <a:r>
              <a:rPr lang="en-US" altLang="ko-KR" sz="1600">
                <a:solidFill>
                  <a:schemeClr val="tx1"/>
                </a:solidFill>
                <a:latin typeface="+mn-ea"/>
              </a:rPr>
              <a:t>F</a:t>
            </a:r>
            <a:r>
              <a:rPr lang="ko-KR" altLang="en-US" sz="1600">
                <a:solidFill>
                  <a:schemeClr val="tx1"/>
                </a:solidFill>
                <a:latin typeface="+mn-ea"/>
              </a:rPr>
              <a:t>함수 연산</a:t>
            </a:r>
            <a:endParaRPr lang="en-US" altLang="ko-KR" sz="1600">
              <a:solidFill>
                <a:schemeClr val="tx1"/>
              </a:solidFill>
              <a:latin typeface="+mn-ea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ko-KR" sz="1600">
                <a:solidFill>
                  <a:schemeClr val="tx1"/>
                </a:solidFill>
                <a:latin typeface="+mn-ea"/>
              </a:rPr>
              <a:t>MSP430</a:t>
            </a:r>
            <a:r>
              <a:rPr lang="ko-KR" altLang="en-US" sz="1600">
                <a:solidFill>
                  <a:schemeClr val="tx1"/>
                </a:solidFill>
                <a:latin typeface="+mn-ea"/>
              </a:rPr>
              <a:t>는 병렬 연산을 제공하지 않음</a:t>
            </a:r>
            <a:endParaRPr lang="en-US" altLang="ko-KR" sz="1600">
              <a:solidFill>
                <a:schemeClr val="tx1"/>
              </a:solidFill>
              <a:latin typeface="+mn-ea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600">
                <a:solidFill>
                  <a:schemeClr val="tx1"/>
                </a:solidFill>
                <a:latin typeface="+mn-ea"/>
              </a:rPr>
              <a:t>다른 </a:t>
            </a:r>
            <a:r>
              <a:rPr lang="en-US" altLang="ko-KR" sz="1600">
                <a:solidFill>
                  <a:schemeClr val="tx1"/>
                </a:solidFill>
                <a:latin typeface="+mn-ea"/>
              </a:rPr>
              <a:t>8-bit</a:t>
            </a:r>
            <a:r>
              <a:rPr lang="ko-KR" altLang="en-US" sz="1600">
                <a:solidFill>
                  <a:schemeClr val="tx1"/>
                </a:solidFill>
                <a:latin typeface="+mn-ea"/>
              </a:rPr>
              <a:t>에 영향을 주지 않는 </a:t>
            </a:r>
            <a:r>
              <a:rPr lang="en-US" altLang="ko-KR" sz="1600">
                <a:solidFill>
                  <a:schemeClr val="tx1"/>
                </a:solidFill>
                <a:latin typeface="+mn-ea"/>
              </a:rPr>
              <a:t>8-bit F</a:t>
            </a:r>
            <a:r>
              <a:rPr lang="ko-KR" altLang="en-US" sz="1600">
                <a:solidFill>
                  <a:schemeClr val="tx1"/>
                </a:solidFill>
                <a:latin typeface="+mn-ea"/>
              </a:rPr>
              <a:t>함수 연산 필요</a:t>
            </a:r>
            <a:endParaRPr lang="en-US" altLang="ko-KR" sz="1600">
              <a:solidFill>
                <a:schemeClr val="tx1"/>
              </a:solidFill>
              <a:latin typeface="+mn-ea"/>
            </a:endParaRPr>
          </a:p>
          <a:p>
            <a:pPr marL="546100" lvl="1" indent="0">
              <a:lnSpc>
                <a:spcPct val="150000"/>
              </a:lnSpc>
              <a:buNone/>
              <a:defRPr/>
            </a:pPr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pPr lvl="2">
              <a:lnSpc>
                <a:spcPct val="150000"/>
              </a:lnSpc>
              <a:defRPr/>
            </a:pPr>
            <a:endParaRPr lang="en-US" altLang="ko-KR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555B4B7-E190-461B-8104-3B6C3A7FBD02}"/>
              </a:ext>
            </a:extLst>
          </p:cNvPr>
          <p:cNvSpPr txBox="1"/>
          <p:nvPr/>
        </p:nvSpPr>
        <p:spPr>
          <a:xfrm>
            <a:off x="6858873" y="5283394"/>
            <a:ext cx="39922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[Fig 10]: F</a:t>
            </a:r>
            <a:r>
              <a:rPr lang="ko-KR" altLang="en-US"/>
              <a:t>함수 연산에 대한 어셈블리 코드</a:t>
            </a:r>
            <a:endParaRPr lang="ko-KR" altLang="en-US" dirty="0"/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391D41EA-0A80-4A89-B5E0-AF4A3DB138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7500157"/>
              </p:ext>
            </p:extLst>
          </p:nvPr>
        </p:nvGraphicFramePr>
        <p:xfrm>
          <a:off x="6409189" y="1561780"/>
          <a:ext cx="5158393" cy="3672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3141">
                  <a:extLst>
                    <a:ext uri="{9D8B030D-6E8A-4147-A177-3AD203B41FA5}">
                      <a16:colId xmlns:a16="http://schemas.microsoft.com/office/drawing/2014/main" val="3486283135"/>
                    </a:ext>
                  </a:extLst>
                </a:gridCol>
                <a:gridCol w="2675252">
                  <a:extLst>
                    <a:ext uri="{9D8B030D-6E8A-4147-A177-3AD203B41FA5}">
                      <a16:colId xmlns:a16="http://schemas.microsoft.com/office/drawing/2014/main" val="928492311"/>
                    </a:ext>
                  </a:extLst>
                </a:gridCol>
              </a:tblGrid>
              <a:tr h="53015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INPUT : R14 = F table</a:t>
                      </a:r>
                      <a:r>
                        <a:rPr lang="ko-KR" altLang="en-US" sz="1100"/>
                        <a:t>의 주소</a:t>
                      </a:r>
                      <a:r>
                        <a:rPr lang="en-US" altLang="ko-KR" sz="1100"/>
                        <a:t> , R5 = X1 || X2 (X : 8-bit), temporal register(TMP1, TMP2)</a:t>
                      </a:r>
                    </a:p>
                    <a:p>
                      <a:pPr latinLnBrk="1"/>
                      <a:r>
                        <a:rPr lang="en-US" altLang="ko-KR" sz="1100"/>
                        <a:t>OUTPUT : R12 = F[X1] || F[X2]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8627456"/>
                  </a:ext>
                </a:extLst>
              </a:tr>
              <a:tr h="254979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/>
                        <a:t>어셈블리 명령어</a:t>
                      </a:r>
                      <a:endParaRPr lang="en-US" altLang="ko-KR" sz="1400"/>
                    </a:p>
                    <a:p>
                      <a:pPr latinLnBrk="1"/>
                      <a:r>
                        <a:rPr lang="en-US" altLang="ko-KR" sz="1400"/>
                        <a:t>1 : </a:t>
                      </a:r>
                      <a:r>
                        <a:rPr lang="en-US" altLang="ko-KR" sz="1400" err="1"/>
                        <a:t>mov.b</a:t>
                      </a:r>
                      <a:r>
                        <a:rPr lang="en-US" altLang="ko-KR" sz="1400"/>
                        <a:t> r5, r12</a:t>
                      </a:r>
                    </a:p>
                    <a:p>
                      <a:pPr latinLnBrk="1"/>
                      <a:r>
                        <a:rPr lang="en-US" altLang="ko-KR" sz="1400"/>
                        <a:t>2 : </a:t>
                      </a:r>
                      <a:r>
                        <a:rPr lang="en-US" altLang="ko-KR" sz="1400" err="1"/>
                        <a:t>add.w</a:t>
                      </a:r>
                      <a:r>
                        <a:rPr lang="en-US" altLang="ko-KR" sz="1400"/>
                        <a:t> r12, r14 </a:t>
                      </a:r>
                    </a:p>
                    <a:p>
                      <a:pPr latinLnBrk="1"/>
                      <a:r>
                        <a:rPr lang="en-US" altLang="ko-KR" sz="1400"/>
                        <a:t>3 : </a:t>
                      </a:r>
                      <a:r>
                        <a:rPr lang="en-US" altLang="ko-KR" sz="1400" err="1"/>
                        <a:t>mov.b</a:t>
                      </a:r>
                      <a:r>
                        <a:rPr lang="en-US" altLang="ko-KR" sz="1400"/>
                        <a:t> 0x0(r14), tmp1  </a:t>
                      </a:r>
                    </a:p>
                    <a:p>
                      <a:pPr latinLnBrk="1"/>
                      <a:r>
                        <a:rPr lang="en-US" altLang="ko-KR" sz="1400"/>
                        <a:t>4 : </a:t>
                      </a:r>
                      <a:r>
                        <a:rPr lang="en-US" altLang="ko-KR" sz="1400" err="1"/>
                        <a:t>sub.w</a:t>
                      </a:r>
                      <a:r>
                        <a:rPr lang="en-US" altLang="ko-KR" sz="1400"/>
                        <a:t> r12 r14</a:t>
                      </a:r>
                    </a:p>
                    <a:p>
                      <a:pPr latinLnBrk="1"/>
                      <a:r>
                        <a:rPr lang="en-US" altLang="ko-KR" sz="1400"/>
                        <a:t>5:  </a:t>
                      </a:r>
                      <a:r>
                        <a:rPr lang="en-US" altLang="ko-KR" sz="1400" err="1"/>
                        <a:t>swpb</a:t>
                      </a:r>
                      <a:r>
                        <a:rPr lang="en-US" altLang="ko-KR" sz="1400"/>
                        <a:t> r5</a:t>
                      </a:r>
                    </a:p>
                    <a:p>
                      <a:pPr latinLnBrk="1"/>
                      <a:r>
                        <a:rPr lang="en-US" altLang="ko-KR" sz="1400"/>
                        <a:t>6 : </a:t>
                      </a:r>
                      <a:r>
                        <a:rPr lang="en-US" altLang="ko-KR" sz="1400" err="1"/>
                        <a:t>mov.b</a:t>
                      </a:r>
                      <a:r>
                        <a:rPr lang="en-US" altLang="ko-KR" sz="1400"/>
                        <a:t> r5, r12</a:t>
                      </a:r>
                    </a:p>
                    <a:p>
                      <a:pPr latinLnBrk="1"/>
                      <a:r>
                        <a:rPr lang="en-US" altLang="ko-KR" sz="1400"/>
                        <a:t>7 : </a:t>
                      </a:r>
                      <a:r>
                        <a:rPr lang="en-US" altLang="ko-KR" sz="1400" err="1"/>
                        <a:t>add.w</a:t>
                      </a:r>
                      <a:r>
                        <a:rPr lang="en-US" altLang="ko-KR" sz="1400"/>
                        <a:t> r12, r14 </a:t>
                      </a:r>
                    </a:p>
                    <a:p>
                      <a:pPr latinLnBrk="1"/>
                      <a:r>
                        <a:rPr lang="en-US" altLang="ko-KR" sz="1400"/>
                        <a:t>8 : </a:t>
                      </a:r>
                      <a:r>
                        <a:rPr lang="en-US" altLang="ko-KR" sz="1400" err="1"/>
                        <a:t>mov.b</a:t>
                      </a:r>
                      <a:r>
                        <a:rPr lang="en-US" altLang="ko-KR" sz="1400"/>
                        <a:t> 0x0(r14), tmp2  </a:t>
                      </a:r>
                    </a:p>
                    <a:p>
                      <a:pPr latinLnBrk="1"/>
                      <a:r>
                        <a:rPr lang="en-US" altLang="ko-KR" sz="1400"/>
                        <a:t>9 : </a:t>
                      </a:r>
                      <a:r>
                        <a:rPr lang="en-US" altLang="ko-KR" sz="1400" err="1"/>
                        <a:t>sub.w</a:t>
                      </a:r>
                      <a:r>
                        <a:rPr lang="en-US" altLang="ko-KR" sz="1400"/>
                        <a:t> r12 r14</a:t>
                      </a:r>
                    </a:p>
                    <a:p>
                      <a:pPr latinLnBrk="1"/>
                      <a:r>
                        <a:rPr lang="en-US" altLang="ko-KR" sz="1400"/>
                        <a:t>10 : </a:t>
                      </a:r>
                      <a:r>
                        <a:rPr lang="en-US" altLang="ko-KR" sz="1400" err="1"/>
                        <a:t>swpb</a:t>
                      </a:r>
                      <a:r>
                        <a:rPr lang="en-US" altLang="ko-KR" sz="1400"/>
                        <a:t> tmp2</a:t>
                      </a:r>
                    </a:p>
                    <a:p>
                      <a:pPr latinLnBrk="1"/>
                      <a:r>
                        <a:rPr lang="en-US" altLang="ko-KR" sz="1400"/>
                        <a:t>11 : </a:t>
                      </a:r>
                      <a:r>
                        <a:rPr lang="en-US" altLang="ko-KR" sz="1400" err="1"/>
                        <a:t>mov.b</a:t>
                      </a:r>
                      <a:r>
                        <a:rPr lang="en-US" altLang="ko-KR" sz="1400"/>
                        <a:t> tmp1, r12</a:t>
                      </a:r>
                    </a:p>
                    <a:p>
                      <a:pPr latinLnBrk="1"/>
                      <a:r>
                        <a:rPr lang="en-US" altLang="ko-KR" sz="1400"/>
                        <a:t>12 : </a:t>
                      </a:r>
                      <a:r>
                        <a:rPr lang="en-US" altLang="ko-KR" sz="1400" err="1"/>
                        <a:t>Xor.w</a:t>
                      </a:r>
                      <a:r>
                        <a:rPr lang="en-US" altLang="ko-KR" sz="1400"/>
                        <a:t> tmp2, r12  </a:t>
                      </a:r>
                    </a:p>
                    <a:p>
                      <a:pPr latinLnBrk="1"/>
                      <a:endParaRPr lang="ko-KR" altLang="en-US" sz="140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/>
                        <a:t>설명</a:t>
                      </a:r>
                      <a:endParaRPr lang="en-US" altLang="ko-KR" sz="1400"/>
                    </a:p>
                    <a:p>
                      <a:pPr latinLnBrk="1"/>
                      <a:r>
                        <a:rPr lang="en-US" altLang="ko-KR" sz="1400"/>
                        <a:t>1 : r12 = X2</a:t>
                      </a:r>
                    </a:p>
                    <a:p>
                      <a:pPr latinLnBrk="1"/>
                      <a:r>
                        <a:rPr lang="en-US" altLang="ko-KR" sz="1400"/>
                        <a:t>2~4 : tmp1 = F[x2]</a:t>
                      </a:r>
                    </a:p>
                    <a:p>
                      <a:pPr latinLnBrk="1"/>
                      <a:r>
                        <a:rPr lang="en-US" altLang="ko-KR" sz="1400"/>
                        <a:t>5~6 : r12 = X1</a:t>
                      </a:r>
                    </a:p>
                    <a:p>
                      <a:pPr latinLnBrk="1"/>
                      <a:r>
                        <a:rPr lang="en-US" altLang="ko-KR" sz="1400"/>
                        <a:t>7~9 : tmp2 = F[X1]</a:t>
                      </a:r>
                    </a:p>
                    <a:p>
                      <a:pPr latinLnBrk="1"/>
                      <a:r>
                        <a:rPr lang="en-US" altLang="ko-KR" sz="1400"/>
                        <a:t>10~12 : r12 = F[X1] || F[X2]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4861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41480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제목 1">
            <a:extLst>
              <a:ext uri="{FF2B5EF4-FFF2-40B4-BE49-F238E27FC236}">
                <a16:creationId xmlns:a16="http://schemas.microsoft.com/office/drawing/2014/main" id="{AF735103-0B68-462B-A8A9-7BBA79125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9275"/>
            <a:ext cx="11582400" cy="719138"/>
          </a:xfrm>
        </p:spPr>
        <p:txBody>
          <a:bodyPr/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제안구현</a:t>
            </a:r>
            <a:r>
              <a:rPr lang="en-US" altLang="ko-KR">
                <a:latin typeface="HY견고딕" panose="02030600000101010101" pitchFamily="18" charset="-127"/>
                <a:ea typeface="HY견고딕" panose="02030600000101010101" pitchFamily="18" charset="-127"/>
              </a:rPr>
              <a:t>: MSP430</a:t>
            </a:r>
            <a:r>
              <a:rPr lang="ko-KR" altLang="en-US">
                <a:latin typeface="HY견고딕" panose="02030600000101010101" pitchFamily="18" charset="-127"/>
                <a:ea typeface="HY견고딕" panose="02030600000101010101" pitchFamily="18" charset="-127"/>
              </a:rPr>
              <a:t>에서 </a:t>
            </a:r>
            <a:r>
              <a:rPr lang="en-US" altLang="ko-KR">
                <a:latin typeface="HY견고딕" panose="02030600000101010101" pitchFamily="18" charset="-127"/>
                <a:ea typeface="HY견고딕" panose="02030600000101010101" pitchFamily="18" charset="-127"/>
              </a:rPr>
              <a:t>HIGHT against DFA (5)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텍스트 개체 틀 2">
            <a:extLst>
              <a:ext uri="{FF2B5EF4-FFF2-40B4-BE49-F238E27FC236}">
                <a16:creationId xmlns:a16="http://schemas.microsoft.com/office/drawing/2014/main" id="{DB817E83-FDC7-4717-9587-7AB20091A502}"/>
              </a:ext>
            </a:extLst>
          </p:cNvPr>
          <p:cNvSpPr txBox="1">
            <a:spLocks/>
          </p:cNvSpPr>
          <p:nvPr/>
        </p:nvSpPr>
        <p:spPr>
          <a:xfrm>
            <a:off x="624418" y="1412875"/>
            <a:ext cx="11246004" cy="4786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ahoma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83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3366FF"/>
              </a:buClr>
              <a:buSzPts val="2200"/>
              <a:buFont typeface="Times New Roman"/>
              <a:buChar char="–"/>
              <a:defRPr sz="2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66FF"/>
              </a:buClr>
              <a:buSzPts val="2000"/>
              <a:buFont typeface="Tahoma"/>
              <a:buChar char="•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3366FF"/>
              </a:buClr>
              <a:buSzPts val="1800"/>
              <a:buFont typeface="Times New Roman"/>
              <a:buChar char="–"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66FF"/>
              </a:buClr>
              <a:buSzPts val="1600"/>
              <a:buFont typeface="Times New Roman"/>
              <a:buChar char="»"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66FF"/>
              </a:buClr>
              <a:buSzPts val="1800"/>
              <a:buFont typeface="Times New Roman"/>
              <a:buChar char="»"/>
              <a:defRPr sz="16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66FF"/>
              </a:buClr>
              <a:buSzPts val="1800"/>
              <a:buFont typeface="Times New Roman"/>
              <a:buChar char="»"/>
              <a:defRPr sz="16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66FF"/>
              </a:buClr>
              <a:buSzPts val="1800"/>
              <a:buFont typeface="Times New Roman"/>
              <a:buChar char="»"/>
              <a:defRPr sz="16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66FF"/>
              </a:buClr>
              <a:buSzPts val="1800"/>
              <a:buFont typeface="Times New Roman"/>
              <a:buChar char="»"/>
              <a:defRPr sz="16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ko-KR" altLang="en-US" sz="2000">
                <a:solidFill>
                  <a:schemeClr val="tx1"/>
                </a:solidFill>
                <a:latin typeface="+mn-ea"/>
              </a:rPr>
              <a:t>최종 출력을 확인하여 오류 주입 공격이 적용되었는지를 판단</a:t>
            </a:r>
            <a:endParaRPr lang="en-US" altLang="ko-KR" sz="2000">
              <a:solidFill>
                <a:schemeClr val="tx1"/>
              </a:solidFill>
              <a:latin typeface="+mn-ea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ko-KR" sz="1400">
                <a:solidFill>
                  <a:schemeClr val="tx1"/>
                </a:solidFill>
                <a:latin typeface="+mn-ea"/>
              </a:rPr>
              <a:t>16-bit</a:t>
            </a:r>
            <a:r>
              <a:rPr lang="ko-KR" altLang="en-US" sz="140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400">
                <a:solidFill>
                  <a:schemeClr val="tx1"/>
                </a:solidFill>
                <a:latin typeface="+mn-ea"/>
              </a:rPr>
              <a:t>block</a:t>
            </a:r>
            <a:r>
              <a:rPr lang="ko-KR" altLang="en-US" sz="140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400">
                <a:solidFill>
                  <a:schemeClr val="tx1"/>
                </a:solidFill>
                <a:latin typeface="+mn-ea"/>
              </a:rPr>
              <a:t>8</a:t>
            </a:r>
            <a:r>
              <a:rPr lang="ko-KR" altLang="en-US" sz="1400">
                <a:solidFill>
                  <a:schemeClr val="tx1"/>
                </a:solidFill>
                <a:latin typeface="+mn-ea"/>
              </a:rPr>
              <a:t>개를 모두 </a:t>
            </a:r>
            <a:r>
              <a:rPr lang="en-US" altLang="ko-KR" sz="1400">
                <a:solidFill>
                  <a:schemeClr val="tx1"/>
                </a:solidFill>
                <a:latin typeface="+mn-ea"/>
              </a:rPr>
              <a:t>XOR </a:t>
            </a:r>
            <a:r>
              <a:rPr lang="ko-KR" altLang="en-US" sz="1400">
                <a:solidFill>
                  <a:schemeClr val="tx1"/>
                </a:solidFill>
                <a:latin typeface="+mn-ea"/>
              </a:rPr>
              <a:t>연산 한 후</a:t>
            </a:r>
            <a:r>
              <a:rPr lang="en-US" altLang="ko-KR" sz="140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400">
                <a:solidFill>
                  <a:schemeClr val="tx1"/>
                </a:solidFill>
                <a:latin typeface="+mn-ea"/>
              </a:rPr>
              <a:t>상위 </a:t>
            </a:r>
            <a:r>
              <a:rPr lang="en-US" altLang="ko-KR" sz="1400">
                <a:solidFill>
                  <a:schemeClr val="tx1"/>
                </a:solidFill>
                <a:latin typeface="+mn-ea"/>
              </a:rPr>
              <a:t>8-bit</a:t>
            </a:r>
            <a:r>
              <a:rPr lang="ko-KR" altLang="en-US" sz="1400">
                <a:solidFill>
                  <a:schemeClr val="tx1"/>
                </a:solidFill>
                <a:latin typeface="+mn-ea"/>
              </a:rPr>
              <a:t>와 하위 </a:t>
            </a:r>
            <a:r>
              <a:rPr lang="en-US" altLang="ko-KR" sz="1400">
                <a:solidFill>
                  <a:schemeClr val="tx1"/>
                </a:solidFill>
                <a:latin typeface="+mn-ea"/>
              </a:rPr>
              <a:t>8-bit</a:t>
            </a:r>
            <a:r>
              <a:rPr lang="ko-KR" altLang="en-US" sz="1400">
                <a:solidFill>
                  <a:schemeClr val="tx1"/>
                </a:solidFill>
                <a:latin typeface="+mn-ea"/>
              </a:rPr>
              <a:t>를 </a:t>
            </a:r>
            <a:r>
              <a:rPr lang="en-US" altLang="ko-KR" sz="1400">
                <a:solidFill>
                  <a:schemeClr val="tx1"/>
                </a:solidFill>
                <a:latin typeface="+mn-ea"/>
              </a:rPr>
              <a:t>XOR </a:t>
            </a:r>
            <a:r>
              <a:rPr lang="ko-KR" altLang="en-US" sz="1400">
                <a:solidFill>
                  <a:schemeClr val="tx1"/>
                </a:solidFill>
                <a:latin typeface="+mn-ea"/>
              </a:rPr>
              <a:t>연산</a:t>
            </a:r>
            <a:endParaRPr lang="en-US" altLang="ko-KR" sz="1400">
              <a:solidFill>
                <a:schemeClr val="tx1"/>
              </a:solidFill>
              <a:latin typeface="+mn-ea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400">
                <a:solidFill>
                  <a:schemeClr val="tx1"/>
                </a:solidFill>
                <a:latin typeface="+mn-ea"/>
              </a:rPr>
              <a:t>값이 </a:t>
            </a:r>
            <a:r>
              <a:rPr lang="en-US" altLang="ko-KR" sz="1400">
                <a:solidFill>
                  <a:schemeClr val="tx1"/>
                </a:solidFill>
                <a:latin typeface="+mn-ea"/>
              </a:rPr>
              <a:t>0</a:t>
            </a:r>
            <a:r>
              <a:rPr lang="ko-KR" altLang="en-US" sz="1400">
                <a:solidFill>
                  <a:schemeClr val="tx1"/>
                </a:solidFill>
                <a:latin typeface="+mn-ea"/>
              </a:rPr>
              <a:t>일 경우만</a:t>
            </a:r>
            <a:r>
              <a:rPr lang="en-US" altLang="ko-KR" sz="1400">
                <a:solidFill>
                  <a:schemeClr val="tx1"/>
                </a:solidFill>
                <a:latin typeface="+mn-ea"/>
              </a:rPr>
              <a:t>, 8</a:t>
            </a:r>
            <a:r>
              <a:rPr lang="ko-KR" altLang="en-US" sz="1400">
                <a:solidFill>
                  <a:schemeClr val="tx1"/>
                </a:solidFill>
                <a:latin typeface="+mn-ea"/>
              </a:rPr>
              <a:t>개의 </a:t>
            </a:r>
            <a:r>
              <a:rPr lang="en-US" altLang="ko-KR" sz="1400">
                <a:solidFill>
                  <a:schemeClr val="tx1"/>
                </a:solidFill>
                <a:latin typeface="+mn-ea"/>
              </a:rPr>
              <a:t>16-bit block</a:t>
            </a:r>
            <a:r>
              <a:rPr lang="ko-KR" altLang="en-US" sz="1400">
                <a:solidFill>
                  <a:schemeClr val="tx1"/>
                </a:solidFill>
                <a:latin typeface="+mn-ea"/>
              </a:rPr>
              <a:t>를 각각 하위 </a:t>
            </a:r>
            <a:r>
              <a:rPr lang="en-US" altLang="ko-KR" sz="1400">
                <a:solidFill>
                  <a:schemeClr val="tx1"/>
                </a:solidFill>
                <a:latin typeface="+mn-ea"/>
              </a:rPr>
              <a:t>8-bit</a:t>
            </a:r>
            <a:r>
              <a:rPr lang="ko-KR" altLang="en-US" sz="1400">
                <a:solidFill>
                  <a:schemeClr val="tx1"/>
                </a:solidFill>
                <a:latin typeface="+mn-ea"/>
              </a:rPr>
              <a:t>만 반환</a:t>
            </a:r>
            <a:endParaRPr lang="en-US" altLang="ko-KR" sz="140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2000">
                <a:solidFill>
                  <a:schemeClr val="tx1"/>
                </a:solidFill>
                <a:latin typeface="+mn-ea"/>
              </a:rPr>
              <a:t>오류 주입 공격이 적용 된 경우 출력 값이 반환되지 않으므로 공격자는 오류가 주입 된 암호문을 획득할 수 없음</a:t>
            </a:r>
            <a:endParaRPr lang="en-US" altLang="ko-KR" sz="2000">
              <a:solidFill>
                <a:schemeClr val="tx1"/>
              </a:solidFill>
              <a:latin typeface="+mn-ea"/>
            </a:endParaRPr>
          </a:p>
          <a:p>
            <a:pPr lvl="1">
              <a:lnSpc>
                <a:spcPct val="150000"/>
              </a:lnSpc>
              <a:defRPr/>
            </a:pPr>
            <a:endParaRPr lang="en-US" altLang="ko-KR" sz="2000">
              <a:solidFill>
                <a:schemeClr val="tx1"/>
              </a:solidFill>
              <a:latin typeface="+mn-ea"/>
            </a:endParaRPr>
          </a:p>
          <a:p>
            <a:pPr marL="546100" lvl="1" indent="0">
              <a:lnSpc>
                <a:spcPct val="150000"/>
              </a:lnSpc>
              <a:buNone/>
              <a:defRPr/>
            </a:pPr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pPr lvl="2">
              <a:lnSpc>
                <a:spcPct val="150000"/>
              </a:lnSpc>
              <a:defRPr/>
            </a:pPr>
            <a:endParaRPr lang="en-US" altLang="ko-KR" sz="1400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228351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제목 1">
            <a:extLst>
              <a:ext uri="{FF2B5EF4-FFF2-40B4-BE49-F238E27FC236}">
                <a16:creationId xmlns:a16="http://schemas.microsoft.com/office/drawing/2014/main" id="{AF735103-0B68-462B-A8A9-7BBA79125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9275"/>
            <a:ext cx="11582400" cy="719138"/>
          </a:xfrm>
        </p:spPr>
        <p:txBody>
          <a:bodyPr/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결과</a:t>
            </a:r>
          </a:p>
        </p:txBody>
      </p:sp>
      <p:sp>
        <p:nvSpPr>
          <p:cNvPr id="18" name="텍스트 개체 틀 2">
            <a:extLst>
              <a:ext uri="{FF2B5EF4-FFF2-40B4-BE49-F238E27FC236}">
                <a16:creationId xmlns:a16="http://schemas.microsoft.com/office/drawing/2014/main" id="{855F8CAA-422A-4C84-8E86-A9082AF56836}"/>
              </a:ext>
            </a:extLst>
          </p:cNvPr>
          <p:cNvSpPr txBox="1">
            <a:spLocks/>
          </p:cNvSpPr>
          <p:nvPr/>
        </p:nvSpPr>
        <p:spPr>
          <a:xfrm>
            <a:off x="624418" y="1412875"/>
            <a:ext cx="11377082" cy="4786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ahoma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83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3366FF"/>
              </a:buClr>
              <a:buSzPts val="2200"/>
              <a:buFont typeface="Times New Roman"/>
              <a:buChar char="–"/>
              <a:defRPr sz="2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66FF"/>
              </a:buClr>
              <a:buSzPts val="2000"/>
              <a:buFont typeface="Tahoma"/>
              <a:buChar char="•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3366FF"/>
              </a:buClr>
              <a:buSzPts val="1800"/>
              <a:buFont typeface="Times New Roman"/>
              <a:buChar char="–"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66FF"/>
              </a:buClr>
              <a:buSzPts val="1600"/>
              <a:buFont typeface="Times New Roman"/>
              <a:buChar char="»"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66FF"/>
              </a:buClr>
              <a:buSzPts val="1800"/>
              <a:buFont typeface="Times New Roman"/>
              <a:buChar char="»"/>
              <a:defRPr sz="16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66FF"/>
              </a:buClr>
              <a:buSzPts val="1800"/>
              <a:buFont typeface="Times New Roman"/>
              <a:buChar char="»"/>
              <a:defRPr sz="16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66FF"/>
              </a:buClr>
              <a:buSzPts val="1800"/>
              <a:buFont typeface="Times New Roman"/>
              <a:buChar char="»"/>
              <a:defRPr sz="16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66FF"/>
              </a:buClr>
              <a:buSzPts val="1800"/>
              <a:buFont typeface="Times New Roman"/>
              <a:buChar char="»"/>
              <a:defRPr sz="16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ko-KR" altLang="en-US" sz="1800">
                <a:latin typeface="+mn-ea"/>
                <a:ea typeface="+mn-ea"/>
              </a:rPr>
              <a:t>제안한 구현을 </a:t>
            </a:r>
            <a:r>
              <a:rPr lang="en-US" altLang="ko-KR" sz="1800">
                <a:latin typeface="+mn-ea"/>
                <a:ea typeface="+mn-ea"/>
              </a:rPr>
              <a:t>KISA C code</a:t>
            </a:r>
            <a:r>
              <a:rPr lang="ko-KR" altLang="en-US" sz="1800">
                <a:latin typeface="+mn-ea"/>
                <a:ea typeface="+mn-ea"/>
              </a:rPr>
              <a:t>와 비교</a:t>
            </a:r>
            <a:endParaRPr lang="en-US" altLang="ko-KR" sz="1800">
              <a:latin typeface="+mn-ea"/>
              <a:ea typeface="+mn-ea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ko-KR" sz="1600">
                <a:latin typeface="+mn-ea"/>
              </a:rPr>
              <a:t>IAR IDE</a:t>
            </a:r>
            <a:r>
              <a:rPr lang="ko-KR" altLang="en-US" sz="1600">
                <a:latin typeface="+mn-ea"/>
              </a:rPr>
              <a:t>에서 </a:t>
            </a:r>
            <a:r>
              <a:rPr lang="en-US" altLang="ko-KR" sz="1600">
                <a:latin typeface="+mn-ea"/>
              </a:rPr>
              <a:t>simulator</a:t>
            </a:r>
            <a:r>
              <a:rPr lang="ko-KR" altLang="en-US" sz="1600">
                <a:latin typeface="+mn-ea"/>
              </a:rPr>
              <a:t>를 이용하여 </a:t>
            </a:r>
            <a:r>
              <a:rPr lang="en-US" altLang="ko-KR" sz="1600">
                <a:latin typeface="+mn-ea"/>
              </a:rPr>
              <a:t>clock cycle </a:t>
            </a:r>
            <a:r>
              <a:rPr lang="ko-KR" altLang="en-US" sz="1600">
                <a:latin typeface="+mn-ea"/>
              </a:rPr>
              <a:t>측정</a:t>
            </a:r>
            <a:endParaRPr lang="en-US" altLang="ko-KR" sz="1600" dirty="0">
              <a:latin typeface="+mn-ea"/>
              <a:ea typeface="+mn-ea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ko-KR" sz="1600">
                <a:latin typeface="+mn-ea"/>
                <a:ea typeface="+mn-ea"/>
              </a:rPr>
              <a:t>KISA C code</a:t>
            </a:r>
            <a:r>
              <a:rPr lang="ko-KR" altLang="en-US" sz="1600">
                <a:latin typeface="+mn-ea"/>
                <a:ea typeface="+mn-ea"/>
              </a:rPr>
              <a:t>에 비해 </a:t>
            </a:r>
            <a:r>
              <a:rPr lang="en-US" altLang="ko-KR" sz="1600">
                <a:latin typeface="+mn-ea"/>
                <a:ea typeface="+mn-ea"/>
              </a:rPr>
              <a:t>37.8%</a:t>
            </a:r>
            <a:r>
              <a:rPr lang="ko-KR" altLang="en-US" sz="1600">
                <a:latin typeface="+mn-ea"/>
                <a:ea typeface="+mn-ea"/>
              </a:rPr>
              <a:t>의 추가 </a:t>
            </a:r>
            <a:r>
              <a:rPr lang="en-US" altLang="ko-KR" sz="1600">
                <a:latin typeface="+mn-ea"/>
                <a:ea typeface="+mn-ea"/>
              </a:rPr>
              <a:t>clock cycle</a:t>
            </a:r>
            <a:r>
              <a:rPr lang="ko-KR" altLang="en-US" sz="1600">
                <a:latin typeface="+mn-ea"/>
                <a:ea typeface="+mn-ea"/>
              </a:rPr>
              <a:t>이 발생</a:t>
            </a:r>
            <a:endParaRPr lang="en-US" altLang="ko-KR" sz="1600" dirty="0">
              <a:latin typeface="+mn-ea"/>
              <a:ea typeface="+mn-ea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600">
                <a:latin typeface="+mn-ea"/>
                <a:ea typeface="+mn-ea"/>
              </a:rPr>
              <a:t>부채널에 안전성을 확보하기 위한 연산 부하 발생</a:t>
            </a:r>
            <a:endParaRPr lang="en-US" altLang="ko-KR" sz="1600" dirty="0">
              <a:latin typeface="+mn-ea"/>
              <a:ea typeface="+mn-ea"/>
            </a:endParaRPr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A463DD83-A068-44A4-A709-28F60E050A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7122070"/>
              </p:ext>
            </p:extLst>
          </p:nvPr>
        </p:nvGraphicFramePr>
        <p:xfrm>
          <a:off x="1822276" y="3689369"/>
          <a:ext cx="8128000" cy="741680"/>
        </p:xfrm>
        <a:graphic>
          <a:graphicData uri="http://schemas.openxmlformats.org/drawingml/2006/table">
            <a:tbl>
              <a:tblPr firstRow="1" bandRow="1">
                <a:tableStyleId>{B459CC5B-69E5-41B4-B0F9-5F01A61203CE}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216453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099777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>
                          <a:solidFill>
                            <a:schemeClr val="bg1"/>
                          </a:solidFill>
                        </a:rPr>
                        <a:t>KISA C code</a:t>
                      </a:r>
                      <a:endParaRPr lang="ko-KR" altLang="en-US" sz="1800" b="1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>
                          <a:solidFill>
                            <a:schemeClr val="bg1"/>
                          </a:solidFill>
                        </a:rPr>
                        <a:t>제안하는 </a:t>
                      </a:r>
                      <a:r>
                        <a:rPr lang="en-US" altLang="ko-KR" sz="1800" b="1">
                          <a:solidFill>
                            <a:schemeClr val="bg1"/>
                          </a:solidFill>
                        </a:rPr>
                        <a:t>code</a:t>
                      </a:r>
                      <a:endParaRPr lang="ko-KR" altLang="en-US" sz="1800" b="1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0248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>
                          <a:solidFill>
                            <a:schemeClr val="tx1"/>
                          </a:solidFill>
                        </a:rPr>
                        <a:t>2629</a:t>
                      </a:r>
                      <a:endParaRPr lang="ko-KR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>
                          <a:solidFill>
                            <a:schemeClr val="tx1"/>
                          </a:solidFill>
                        </a:rPr>
                        <a:t>3624(+ 37.8%)</a:t>
                      </a:r>
                      <a:endParaRPr lang="ko-KR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9768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34533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제목 1">
            <a:extLst>
              <a:ext uri="{FF2B5EF4-FFF2-40B4-BE49-F238E27FC236}">
                <a16:creationId xmlns:a16="http://schemas.microsoft.com/office/drawing/2014/main" id="{AF735103-0B68-462B-A8A9-7BBA79125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9275"/>
            <a:ext cx="11582400" cy="719138"/>
          </a:xfrm>
        </p:spPr>
        <p:txBody>
          <a:bodyPr/>
          <a:lstStyle/>
          <a:p>
            <a:r>
              <a:rPr lang="ko-KR" altLang="en-US" b="0" i="0" dirty="0">
                <a:latin typeface="HY견고딕" panose="02030600000101010101" pitchFamily="18" charset="-127"/>
                <a:ea typeface="HY견고딕" panose="02030600000101010101" pitchFamily="18" charset="-127"/>
              </a:rPr>
              <a:t>결론 및 참고문헌 </a:t>
            </a:r>
            <a:r>
              <a:rPr lang="en-US" altLang="ko-KR" b="0" i="0" dirty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b="0" i="0" dirty="0">
                <a:latin typeface="HY견고딕" panose="02030600000101010101" pitchFamily="18" charset="-127"/>
                <a:ea typeface="HY견고딕" panose="02030600000101010101" pitchFamily="18" charset="-127"/>
              </a:rPr>
              <a:t>결론</a:t>
            </a:r>
          </a:p>
        </p:txBody>
      </p:sp>
      <p:sp>
        <p:nvSpPr>
          <p:cNvPr id="18" name="텍스트 개체 틀 2">
            <a:extLst>
              <a:ext uri="{FF2B5EF4-FFF2-40B4-BE49-F238E27FC236}">
                <a16:creationId xmlns:a16="http://schemas.microsoft.com/office/drawing/2014/main" id="{855F8CAA-422A-4C84-8E86-A9082AF56836}"/>
              </a:ext>
            </a:extLst>
          </p:cNvPr>
          <p:cNvSpPr txBox="1">
            <a:spLocks/>
          </p:cNvSpPr>
          <p:nvPr/>
        </p:nvSpPr>
        <p:spPr>
          <a:xfrm>
            <a:off x="624418" y="1412875"/>
            <a:ext cx="11377082" cy="4786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ahoma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83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3366FF"/>
              </a:buClr>
              <a:buSzPts val="2200"/>
              <a:buFont typeface="Times New Roman"/>
              <a:buChar char="–"/>
              <a:defRPr sz="2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66FF"/>
              </a:buClr>
              <a:buSzPts val="2000"/>
              <a:buFont typeface="Tahoma"/>
              <a:buChar char="•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3366FF"/>
              </a:buClr>
              <a:buSzPts val="1800"/>
              <a:buFont typeface="Times New Roman"/>
              <a:buChar char="–"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66FF"/>
              </a:buClr>
              <a:buSzPts val="1600"/>
              <a:buFont typeface="Times New Roman"/>
              <a:buChar char="»"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66FF"/>
              </a:buClr>
              <a:buSzPts val="1800"/>
              <a:buFont typeface="Times New Roman"/>
              <a:buChar char="»"/>
              <a:defRPr sz="16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66FF"/>
              </a:buClr>
              <a:buSzPts val="1800"/>
              <a:buFont typeface="Times New Roman"/>
              <a:buChar char="»"/>
              <a:defRPr sz="16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66FF"/>
              </a:buClr>
              <a:buSzPts val="1800"/>
              <a:buFont typeface="Times New Roman"/>
              <a:buChar char="»"/>
              <a:defRPr sz="16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66FF"/>
              </a:buClr>
              <a:buSzPts val="1800"/>
              <a:buFont typeface="Times New Roman"/>
              <a:buChar char="»"/>
              <a:defRPr sz="16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ko-KR" altLang="en-US" sz="1800" dirty="0">
                <a:latin typeface="+mn-ea"/>
                <a:ea typeface="+mn-ea"/>
              </a:rPr>
              <a:t>본 </a:t>
            </a:r>
            <a:r>
              <a:rPr lang="ko-KR" altLang="en-US" sz="1800">
                <a:latin typeface="+mn-ea"/>
                <a:ea typeface="+mn-ea"/>
              </a:rPr>
              <a:t>논문에서는 </a:t>
            </a:r>
            <a:r>
              <a:rPr lang="en-US" altLang="ko-KR" sz="1800">
                <a:latin typeface="+mn-ea"/>
                <a:ea typeface="+mn-ea"/>
              </a:rPr>
              <a:t>MSP430</a:t>
            </a:r>
            <a:r>
              <a:rPr lang="ko-KR" altLang="en-US" sz="1800">
                <a:latin typeface="+mn-ea"/>
                <a:ea typeface="+mn-ea"/>
              </a:rPr>
              <a:t>에서 차분 오류 주입 공격에 대응하는 </a:t>
            </a:r>
            <a:r>
              <a:rPr lang="en-US" altLang="ko-KR" sz="1800">
                <a:latin typeface="+mn-ea"/>
                <a:ea typeface="+mn-ea"/>
              </a:rPr>
              <a:t>HIGHT </a:t>
            </a:r>
            <a:r>
              <a:rPr lang="ko-KR" altLang="en-US" sz="1800">
                <a:latin typeface="+mn-ea"/>
                <a:ea typeface="+mn-ea"/>
              </a:rPr>
              <a:t>암호 알고리즘 최적 구현</a:t>
            </a:r>
            <a:endParaRPr lang="en-US" altLang="ko-KR" sz="1800">
              <a:latin typeface="+mn-ea"/>
              <a:ea typeface="+mn-ea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600">
                <a:latin typeface="+mn-ea"/>
                <a:ea typeface="+mn-ea"/>
              </a:rPr>
              <a:t>중복 데이터를 이용하여 차분 오류 주입 공격에 대응</a:t>
            </a:r>
            <a:endParaRPr lang="en-US" altLang="ko-KR" sz="1600">
              <a:latin typeface="+mn-ea"/>
              <a:ea typeface="+mn-ea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600">
                <a:latin typeface="+mn-ea"/>
                <a:ea typeface="+mn-ea"/>
              </a:rPr>
              <a:t>효율적인 레지스터 스케줄링</a:t>
            </a:r>
            <a:r>
              <a:rPr lang="en-US" altLang="ko-KR" sz="1600">
                <a:latin typeface="+mn-ea"/>
                <a:ea typeface="+mn-ea"/>
              </a:rPr>
              <a:t>, </a:t>
            </a:r>
            <a:r>
              <a:rPr lang="ko-KR" altLang="en-US" sz="1600">
                <a:latin typeface="+mn-ea"/>
                <a:ea typeface="+mn-ea"/>
              </a:rPr>
              <a:t>그로 인해 발생하는 연산 부하 최소화</a:t>
            </a:r>
            <a:endParaRPr lang="en-US" altLang="ko-KR" sz="1600">
              <a:latin typeface="+mn-ea"/>
              <a:ea typeface="+mn-ea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ko-KR" sz="1600">
                <a:latin typeface="+mn-ea"/>
                <a:ea typeface="+mn-ea"/>
              </a:rPr>
              <a:t>SIMD</a:t>
            </a:r>
            <a:r>
              <a:rPr lang="ko-KR" altLang="en-US" sz="1600">
                <a:latin typeface="+mn-ea"/>
                <a:ea typeface="+mn-ea"/>
              </a:rPr>
              <a:t>를 사용하지 않고</a:t>
            </a:r>
            <a:r>
              <a:rPr lang="en-US" altLang="ko-KR" sz="1600">
                <a:latin typeface="+mn-ea"/>
                <a:ea typeface="+mn-ea"/>
              </a:rPr>
              <a:t>, </a:t>
            </a:r>
            <a:r>
              <a:rPr lang="ko-KR" altLang="en-US" sz="1600">
                <a:latin typeface="+mn-ea"/>
                <a:ea typeface="+mn-ea"/>
              </a:rPr>
              <a:t>병렬화된 연산 구현</a:t>
            </a:r>
            <a:endParaRPr lang="en-US" altLang="ko-KR" sz="1600">
              <a:latin typeface="+mn-ea"/>
              <a:ea typeface="+mn-ea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ko-KR" sz="1600">
                <a:latin typeface="+mn-ea"/>
                <a:ea typeface="+mn-ea"/>
              </a:rPr>
              <a:t>C</a:t>
            </a:r>
            <a:r>
              <a:rPr lang="ko-KR" altLang="en-US" sz="1600">
                <a:latin typeface="+mn-ea"/>
                <a:ea typeface="+mn-ea"/>
              </a:rPr>
              <a:t>언어로 구현된 </a:t>
            </a:r>
            <a:r>
              <a:rPr lang="en-US" altLang="ko-KR" sz="1600">
                <a:latin typeface="+mn-ea"/>
                <a:ea typeface="+mn-ea"/>
              </a:rPr>
              <a:t>KISA HIGHT</a:t>
            </a:r>
            <a:r>
              <a:rPr lang="ko-KR" altLang="en-US" sz="1600">
                <a:latin typeface="+mn-ea"/>
                <a:ea typeface="+mn-ea"/>
              </a:rPr>
              <a:t> 암호 알고리즘에 비해 </a:t>
            </a:r>
            <a:r>
              <a:rPr lang="en-US" altLang="ko-KR" sz="1600">
                <a:latin typeface="+mn-ea"/>
                <a:ea typeface="+mn-ea"/>
              </a:rPr>
              <a:t>37.8% </a:t>
            </a:r>
            <a:r>
              <a:rPr lang="ko-KR" altLang="en-US" sz="1600">
                <a:latin typeface="+mn-ea"/>
                <a:ea typeface="+mn-ea"/>
              </a:rPr>
              <a:t>정도의 추가 연산 필요</a:t>
            </a:r>
            <a:endParaRPr lang="en-US" altLang="ko-KR" sz="1600">
              <a:latin typeface="+mn-ea"/>
              <a:ea typeface="+mn-ea"/>
            </a:endParaRPr>
          </a:p>
          <a:p>
            <a:pPr lvl="1">
              <a:lnSpc>
                <a:spcPct val="150000"/>
              </a:lnSpc>
              <a:defRPr/>
            </a:pPr>
            <a:endParaRPr lang="en-US" altLang="ko-KR" sz="1600">
              <a:latin typeface="+mn-ea"/>
              <a:ea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800">
                <a:latin typeface="+mn-ea"/>
                <a:ea typeface="+mn-ea"/>
              </a:rPr>
              <a:t>부채널 공격이 용이한 공개된 장소에 위치한 </a:t>
            </a:r>
            <a:r>
              <a:rPr lang="en-US" altLang="ko-KR" sz="1800">
                <a:latin typeface="+mn-ea"/>
                <a:ea typeface="+mn-ea"/>
              </a:rPr>
              <a:t>IoT</a:t>
            </a:r>
            <a:r>
              <a:rPr lang="ko-KR" altLang="en-US" sz="1800">
                <a:latin typeface="+mn-ea"/>
                <a:ea typeface="+mn-ea"/>
              </a:rPr>
              <a:t>기기에 적합함 </a:t>
            </a:r>
            <a:endParaRPr lang="en-US" altLang="ko-KR" sz="1800" dirty="0">
              <a:latin typeface="+mn-ea"/>
              <a:ea typeface="+mn-ea"/>
            </a:endParaRPr>
          </a:p>
          <a:p>
            <a:pPr lvl="1">
              <a:lnSpc>
                <a:spcPct val="150000"/>
              </a:lnSpc>
              <a:defRPr/>
            </a:pPr>
            <a:endParaRPr lang="en-US" altLang="ko-KR" sz="16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600">
                <a:latin typeface="+mn-ea"/>
                <a:ea typeface="+mn-ea"/>
              </a:rPr>
              <a:t>향후 다양한 암호 알고리즘에 대하여 더 높은 수준의 오류 주입 공격을 대응하는 연구를 진행할 계획 </a:t>
            </a:r>
            <a:endParaRPr lang="en-US" altLang="ko-KR" sz="1600" dirty="0">
              <a:latin typeface="+mn-ea"/>
              <a:ea typeface="+mn-ea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ko-KR" sz="1600">
                <a:latin typeface="+mn-ea"/>
                <a:ea typeface="+mn-ea"/>
              </a:rPr>
              <a:t>MSP430</a:t>
            </a:r>
            <a:r>
              <a:rPr lang="ko-KR" altLang="en-US" sz="1600">
                <a:latin typeface="+mn-ea"/>
                <a:ea typeface="+mn-ea"/>
              </a:rPr>
              <a:t>에서 경량 암호 알고리즘에 대한 차분 오류 주입 공격 대응 방안 연구</a:t>
            </a:r>
            <a:endParaRPr lang="en-US" altLang="ko-KR" sz="1600">
              <a:latin typeface="+mn-ea"/>
              <a:ea typeface="+mn-ea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600">
                <a:latin typeface="+mn-ea"/>
                <a:ea typeface="+mn-ea"/>
              </a:rPr>
              <a:t>다른 임베디드 환경에서 부채널 공격에 대응하는 </a:t>
            </a:r>
            <a:r>
              <a:rPr lang="en-US" altLang="ko-KR" sz="1600">
                <a:latin typeface="+mn-ea"/>
                <a:ea typeface="+mn-ea"/>
              </a:rPr>
              <a:t>HIGHT </a:t>
            </a:r>
            <a:r>
              <a:rPr lang="ko-KR" altLang="en-US" sz="1600">
                <a:latin typeface="+mn-ea"/>
                <a:ea typeface="+mn-ea"/>
              </a:rPr>
              <a:t>암호 알고리즘 최적화 연구</a:t>
            </a:r>
            <a:r>
              <a:rPr lang="en-US" altLang="ko-KR" sz="1600">
                <a:latin typeface="+mn-ea"/>
                <a:ea typeface="+mn-ea"/>
              </a:rPr>
              <a:t> </a:t>
            </a:r>
          </a:p>
          <a:p>
            <a:pPr lvl="1">
              <a:lnSpc>
                <a:spcPct val="150000"/>
              </a:lnSpc>
              <a:defRPr/>
            </a:pPr>
            <a:endParaRPr lang="en-US" altLang="ko-KR" sz="1600" dirty="0">
              <a:latin typeface="+mn-ea"/>
              <a:ea typeface="+mn-ea"/>
            </a:endParaRPr>
          </a:p>
          <a:p>
            <a:pPr lvl="1">
              <a:lnSpc>
                <a:spcPct val="150000"/>
              </a:lnSpc>
              <a:defRPr/>
            </a:pPr>
            <a:endParaRPr lang="en-US" altLang="ko-KR" sz="16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351218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제목 1">
            <a:extLst>
              <a:ext uri="{FF2B5EF4-FFF2-40B4-BE49-F238E27FC236}">
                <a16:creationId xmlns:a16="http://schemas.microsoft.com/office/drawing/2014/main" id="{AF735103-0B68-462B-A8A9-7BBA79125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9275"/>
            <a:ext cx="11582400" cy="719138"/>
          </a:xfrm>
        </p:spPr>
        <p:txBody>
          <a:bodyPr/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결론 및 참고문헌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참고문헌</a:t>
            </a:r>
          </a:p>
        </p:txBody>
      </p:sp>
      <p:sp>
        <p:nvSpPr>
          <p:cNvPr id="18" name="텍스트 개체 틀 2">
            <a:extLst>
              <a:ext uri="{FF2B5EF4-FFF2-40B4-BE49-F238E27FC236}">
                <a16:creationId xmlns:a16="http://schemas.microsoft.com/office/drawing/2014/main" id="{855F8CAA-422A-4C84-8E86-A9082AF56836}"/>
              </a:ext>
            </a:extLst>
          </p:cNvPr>
          <p:cNvSpPr txBox="1">
            <a:spLocks/>
          </p:cNvSpPr>
          <p:nvPr/>
        </p:nvSpPr>
        <p:spPr>
          <a:xfrm>
            <a:off x="624418" y="1412875"/>
            <a:ext cx="11377082" cy="4786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ahoma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83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3366FF"/>
              </a:buClr>
              <a:buSzPts val="2200"/>
              <a:buFont typeface="Times New Roman"/>
              <a:buChar char="–"/>
              <a:defRPr sz="2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66FF"/>
              </a:buClr>
              <a:buSzPts val="2000"/>
              <a:buFont typeface="Tahoma"/>
              <a:buChar char="•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3366FF"/>
              </a:buClr>
              <a:buSzPts val="1800"/>
              <a:buFont typeface="Times New Roman"/>
              <a:buChar char="–"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66FF"/>
              </a:buClr>
              <a:buSzPts val="1600"/>
              <a:buFont typeface="Times New Roman"/>
              <a:buChar char="»"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66FF"/>
              </a:buClr>
              <a:buSzPts val="1800"/>
              <a:buFont typeface="Times New Roman"/>
              <a:buChar char="»"/>
              <a:defRPr sz="16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66FF"/>
              </a:buClr>
              <a:buSzPts val="1800"/>
              <a:buFont typeface="Times New Roman"/>
              <a:buChar char="»"/>
              <a:defRPr sz="16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66FF"/>
              </a:buClr>
              <a:buSzPts val="1800"/>
              <a:buFont typeface="Times New Roman"/>
              <a:buChar char="»"/>
              <a:defRPr sz="16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66FF"/>
              </a:buClr>
              <a:buSzPts val="1800"/>
              <a:buFont typeface="Times New Roman"/>
              <a:buChar char="»"/>
              <a:defRPr sz="16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marL="224790" marR="0" indent="-224790" algn="just" fontAlgn="base" latinLnBrk="1">
              <a:lnSpc>
                <a:spcPct val="160000"/>
              </a:lnSpc>
              <a:spcBef>
                <a:spcPts val="280"/>
              </a:spcBef>
              <a:spcAft>
                <a:spcPts val="280"/>
              </a:spcAft>
            </a:pPr>
            <a:r>
              <a:rPr lang="en-US" altLang="ko-KR" sz="1400" kern="0" spc="0">
                <a:solidFill>
                  <a:srgbClr val="000000"/>
                </a:solidFill>
                <a:effectLst/>
                <a:latin typeface="+mn-ea"/>
                <a:ea typeface="+mn-ea"/>
              </a:rPr>
              <a:t>Hong, D., et al.: HIGHT: a new block cipher suitable for low-resource device. In: Goubin, L., Matsui, M. (eds.) CHES 2006 .LNCS, vol. 4249, pp. 46–59. Springer, Heidelberg.</a:t>
            </a:r>
          </a:p>
          <a:p>
            <a:pPr marL="224790" marR="0" indent="-224790" algn="just" fontAlgn="base" latinLnBrk="1">
              <a:lnSpc>
                <a:spcPct val="160000"/>
              </a:lnSpc>
              <a:spcBef>
                <a:spcPts val="280"/>
              </a:spcBef>
              <a:spcAft>
                <a:spcPts val="280"/>
              </a:spcAft>
            </a:pPr>
            <a:r>
              <a:rPr lang="en-US" altLang="ko-KR" sz="1400" kern="0" spc="0">
                <a:solidFill>
                  <a:srgbClr val="000000"/>
                </a:solidFill>
                <a:effectLst/>
                <a:latin typeface="+mn-ea"/>
                <a:ea typeface="+mn-ea"/>
              </a:rPr>
              <a:t>H.J.Seo, K.H.An, H.D.Kwon, Compact LEA and HIGHT Implementations on 8-</a:t>
            </a:r>
            <a:r>
              <a:rPr lang="ko-KR" altLang="en-US" sz="1400" kern="0" spc="0">
                <a:solidFill>
                  <a:srgbClr val="000000"/>
                </a:solidFill>
                <a:effectLst/>
                <a:latin typeface="+mn-ea"/>
                <a:ea typeface="+mn-ea"/>
              </a:rPr>
              <a:t>비트 </a:t>
            </a:r>
            <a:r>
              <a:rPr lang="en-US" altLang="ko-KR" sz="1400" kern="0" spc="0">
                <a:solidFill>
                  <a:srgbClr val="000000"/>
                </a:solidFill>
                <a:effectLst/>
                <a:latin typeface="+mn-ea"/>
                <a:ea typeface="+mn-ea"/>
              </a:rPr>
              <a:t>AVR and 16-</a:t>
            </a:r>
            <a:r>
              <a:rPr lang="ko-KR" altLang="en-US" sz="1400" kern="0" spc="0">
                <a:solidFill>
                  <a:srgbClr val="000000"/>
                </a:solidFill>
                <a:effectLst/>
                <a:latin typeface="+mn-ea"/>
                <a:ea typeface="+mn-ea"/>
              </a:rPr>
              <a:t>비트 </a:t>
            </a:r>
            <a:r>
              <a:rPr lang="en-US" altLang="ko-KR" sz="1400" kern="0" spc="0">
                <a:solidFill>
                  <a:srgbClr val="000000"/>
                </a:solidFill>
                <a:effectLst/>
                <a:latin typeface="+mn-ea"/>
                <a:ea typeface="+mn-ea"/>
              </a:rPr>
              <a:t>MSP Processors, International Workshop on Information Security Applications, 253-265</a:t>
            </a:r>
          </a:p>
          <a:p>
            <a:pPr marL="224790" marR="0" indent="-224790" algn="just" fontAlgn="base" latinLnBrk="1">
              <a:lnSpc>
                <a:spcPct val="160000"/>
              </a:lnSpc>
              <a:spcBef>
                <a:spcPts val="280"/>
              </a:spcBef>
              <a:spcAft>
                <a:spcPts val="280"/>
              </a:spcAft>
            </a:pPr>
            <a:r>
              <a:rPr lang="ko-KR" altLang="en-US" sz="1400" kern="0" spc="0">
                <a:solidFill>
                  <a:srgbClr val="000000"/>
                </a:solidFill>
                <a:effectLst/>
                <a:latin typeface="+mn-ea"/>
                <a:ea typeface="+mn-ea"/>
              </a:rPr>
              <a:t>한국인터넷진흥원</a:t>
            </a:r>
            <a:r>
              <a:rPr lang="en-US" altLang="ko-KR" sz="1400" kern="0" spc="0">
                <a:solidFill>
                  <a:srgbClr val="000000"/>
                </a:solidFill>
                <a:effectLst/>
                <a:latin typeface="+mn-ea"/>
                <a:ea typeface="+mn-ea"/>
              </a:rPr>
              <a:t>, KISA(Korea Internet &amp;Security Agency) </a:t>
            </a:r>
            <a:r>
              <a:rPr lang="ko-KR" altLang="en-US" sz="1400" kern="0" spc="0">
                <a:solidFill>
                  <a:srgbClr val="000000"/>
                </a:solidFill>
                <a:effectLst/>
                <a:latin typeface="+mn-ea"/>
                <a:ea typeface="+mn-ea"/>
              </a:rPr>
              <a:t>레퍼런스 소스코드 </a:t>
            </a:r>
            <a:r>
              <a:rPr lang="en-US" altLang="ko-KR" sz="1400" kern="0" spc="0">
                <a:solidFill>
                  <a:srgbClr val="000000"/>
                </a:solidFill>
                <a:effectLst/>
                <a:latin typeface="+mn-ea"/>
                <a:ea typeface="+mn-ea"/>
              </a:rPr>
              <a:t>: </a:t>
            </a:r>
            <a:r>
              <a:rPr lang="en-US" altLang="ko-KR" sz="1400" u="sng" kern="0" spc="0">
                <a:solidFill>
                  <a:srgbClr val="0000FF"/>
                </a:solidFill>
                <a:effectLst/>
                <a:uFill>
                  <a:solidFill>
                    <a:srgbClr val="0000FF"/>
                  </a:solidFill>
                </a:uFill>
                <a:latin typeface="+mn-ea"/>
                <a:ea typeface="+mn-ea"/>
                <a:hlinkClick r:id="rId2"/>
              </a:rPr>
              <a:t>https://seed.kisa.or.kr/kisa/Board/18/detaiIView.do</a:t>
            </a:r>
            <a:endParaRPr lang="en-US" altLang="ko-KR" sz="1400" kern="0" spc="0">
              <a:solidFill>
                <a:srgbClr val="000000"/>
              </a:solidFill>
              <a:effectLst/>
              <a:latin typeface="+mn-ea"/>
              <a:ea typeface="+mn-ea"/>
            </a:endParaRPr>
          </a:p>
          <a:p>
            <a:pPr marL="224790" marR="0" indent="-224790" algn="just" fontAlgn="base" latinLnBrk="1">
              <a:lnSpc>
                <a:spcPct val="160000"/>
              </a:lnSpc>
              <a:spcBef>
                <a:spcPts val="280"/>
              </a:spcBef>
              <a:spcAft>
                <a:spcPts val="280"/>
              </a:spcAft>
            </a:pPr>
            <a:r>
              <a:rPr lang="ko-KR" altLang="en-US" sz="1400" kern="0" spc="0">
                <a:solidFill>
                  <a:srgbClr val="000000"/>
                </a:solidFill>
                <a:effectLst/>
                <a:latin typeface="+mn-ea"/>
                <a:ea typeface="+mn-ea"/>
              </a:rPr>
              <a:t>한국인터넷진흥원</a:t>
            </a:r>
            <a:r>
              <a:rPr lang="en-US" altLang="ko-KR" sz="1400" kern="0" spc="0">
                <a:solidFill>
                  <a:srgbClr val="000000"/>
                </a:solidFill>
                <a:effectLst/>
                <a:latin typeface="+mn-ea"/>
                <a:ea typeface="+mn-ea"/>
              </a:rPr>
              <a:t>, HIGHT </a:t>
            </a:r>
            <a:r>
              <a:rPr lang="ko-KR" altLang="en-US" sz="1400" kern="0" spc="0">
                <a:solidFill>
                  <a:srgbClr val="000000"/>
                </a:solidFill>
                <a:effectLst/>
                <a:latin typeface="+mn-ea"/>
                <a:ea typeface="+mn-ea"/>
              </a:rPr>
              <a:t>블록암호 알고리즘 사양 및 세부 명세서 </a:t>
            </a:r>
            <a:r>
              <a:rPr lang="en-US" altLang="ko-KR" sz="1400" kern="0" spc="0">
                <a:solidFill>
                  <a:srgbClr val="000000"/>
                </a:solidFill>
                <a:effectLst/>
                <a:latin typeface="+mn-ea"/>
                <a:ea typeface="+mn-ea"/>
              </a:rPr>
              <a:t>: </a:t>
            </a:r>
            <a:r>
              <a:rPr lang="en-US" altLang="ko-KR" sz="1400" u="sng" kern="0" spc="0">
                <a:solidFill>
                  <a:srgbClr val="0000FF"/>
                </a:solidFill>
                <a:effectLst/>
                <a:uFill>
                  <a:solidFill>
                    <a:srgbClr val="0000FF"/>
                  </a:solidFill>
                </a:uFill>
                <a:latin typeface="+mn-ea"/>
                <a:ea typeface="+mn-ea"/>
                <a:hlinkClick r:id="rId3"/>
              </a:rPr>
              <a:t>http://seed.kisa.or.kr/kor/hight/hightInfo.jsp</a:t>
            </a:r>
            <a:endParaRPr lang="en-US" altLang="ko-KR" sz="1400" kern="0" spc="0">
              <a:solidFill>
                <a:srgbClr val="000000"/>
              </a:solidFill>
              <a:effectLst/>
              <a:latin typeface="+mn-ea"/>
              <a:ea typeface="+mn-ea"/>
            </a:endParaRPr>
          </a:p>
          <a:p>
            <a:pPr marL="224790" marR="0" indent="-224790" algn="just" fontAlgn="base" latinLnBrk="1">
              <a:lnSpc>
                <a:spcPct val="160000"/>
              </a:lnSpc>
              <a:spcBef>
                <a:spcPts val="280"/>
              </a:spcBef>
              <a:spcAft>
                <a:spcPts val="280"/>
              </a:spcAft>
            </a:pPr>
            <a:r>
              <a:rPr lang="en-US" altLang="ko-KR" sz="1400" kern="0" spc="0">
                <a:solidFill>
                  <a:srgbClr val="000000"/>
                </a:solidFill>
                <a:effectLst/>
                <a:latin typeface="+mn-ea"/>
                <a:ea typeface="+mn-ea"/>
              </a:rPr>
              <a:t>TEXAS INSTRUMENTS, MSP430x5xx and MSP430x6xx Family User’s Guide :</a:t>
            </a:r>
          </a:p>
          <a:p>
            <a:pPr marL="0" marR="0" indent="0" algn="just" fontAlgn="base" latinLnBrk="1">
              <a:lnSpc>
                <a:spcPct val="160000"/>
              </a:lnSpc>
              <a:spcBef>
                <a:spcPts val="280"/>
              </a:spcBef>
              <a:spcAft>
                <a:spcPts val="280"/>
              </a:spcAft>
              <a:buNone/>
            </a:pPr>
            <a:r>
              <a:rPr lang="en-US" altLang="ko-KR" sz="1400" kern="0" spc="0">
                <a:solidFill>
                  <a:srgbClr val="000000"/>
                </a:solidFill>
                <a:effectLst/>
                <a:latin typeface="+mn-ea"/>
                <a:ea typeface="+mn-ea"/>
              </a:rPr>
              <a:t> </a:t>
            </a:r>
            <a:r>
              <a:rPr lang="en-US" altLang="ko-KR" sz="1400" u="sng" kern="0" spc="0">
                <a:solidFill>
                  <a:srgbClr val="800080"/>
                </a:solidFill>
                <a:effectLst/>
                <a:uFill>
                  <a:solidFill>
                    <a:srgbClr val="800080"/>
                  </a:solidFill>
                </a:uFill>
                <a:latin typeface="+mn-ea"/>
                <a:ea typeface="+mn-ea"/>
                <a:hlinkClick r:id="rId4"/>
              </a:rPr>
              <a:t>https://www.ti.com/lit/ug/slau208q/slau208q.pdf?ts=1603290751075&amp;ref_url=https%253A%252F%252Fwww.google.com%252F</a:t>
            </a:r>
            <a:endParaRPr lang="en-US" altLang="ko-KR" sz="1400" kern="0" spc="0">
              <a:solidFill>
                <a:srgbClr val="000000"/>
              </a:solidFill>
              <a:effectLst/>
              <a:latin typeface="+mn-ea"/>
              <a:ea typeface="+mn-ea"/>
            </a:endParaRPr>
          </a:p>
          <a:p>
            <a:pPr marL="224790" marR="0" indent="-224790" algn="just" fontAlgn="base" latinLnBrk="1">
              <a:lnSpc>
                <a:spcPct val="160000"/>
              </a:lnSpc>
              <a:spcBef>
                <a:spcPts val="280"/>
              </a:spcBef>
              <a:spcAft>
                <a:spcPts val="280"/>
              </a:spcAft>
            </a:pPr>
            <a:r>
              <a:rPr lang="ko-KR" altLang="en-US" sz="1400" kern="0" spc="0">
                <a:solidFill>
                  <a:srgbClr val="000000"/>
                </a:solidFill>
                <a:effectLst/>
                <a:latin typeface="+mn-ea"/>
                <a:ea typeface="+mn-ea"/>
              </a:rPr>
              <a:t>송진교</a:t>
            </a:r>
            <a:r>
              <a:rPr lang="en-US" altLang="ko-KR" sz="1400" kern="0" spc="0">
                <a:solidFill>
                  <a:srgbClr val="000000"/>
                </a:solidFill>
                <a:effectLst/>
                <a:latin typeface="+mn-ea"/>
                <a:ea typeface="+mn-ea"/>
              </a:rPr>
              <a:t>, </a:t>
            </a:r>
            <a:r>
              <a:rPr lang="ko-KR" altLang="en-US" sz="1400" kern="0" spc="0">
                <a:solidFill>
                  <a:srgbClr val="000000"/>
                </a:solidFill>
                <a:effectLst/>
                <a:latin typeface="+mn-ea"/>
                <a:ea typeface="+mn-ea"/>
              </a:rPr>
              <a:t>서석충</a:t>
            </a:r>
            <a:r>
              <a:rPr lang="en-US" altLang="ko-KR" sz="1400" kern="0" spc="0">
                <a:solidFill>
                  <a:srgbClr val="000000"/>
                </a:solidFill>
                <a:effectLst/>
                <a:latin typeface="+mn-ea"/>
                <a:ea typeface="+mn-ea"/>
              </a:rPr>
              <a:t>, ARMv8</a:t>
            </a:r>
            <a:r>
              <a:rPr lang="ko-KR" altLang="en-US" sz="1400" kern="0" spc="0">
                <a:solidFill>
                  <a:srgbClr val="000000"/>
                </a:solidFill>
                <a:effectLst/>
                <a:latin typeface="+mn-ea"/>
                <a:ea typeface="+mn-ea"/>
              </a:rPr>
              <a:t>에서 </a:t>
            </a:r>
            <a:r>
              <a:rPr lang="en-US" altLang="ko-KR" sz="1400" kern="0" spc="0">
                <a:solidFill>
                  <a:srgbClr val="000000"/>
                </a:solidFill>
                <a:effectLst/>
                <a:latin typeface="+mn-ea"/>
                <a:ea typeface="+mn-ea"/>
              </a:rPr>
              <a:t>ASIMD </a:t>
            </a:r>
            <a:r>
              <a:rPr lang="ko-KR" altLang="en-US" sz="1400" kern="0" spc="0">
                <a:solidFill>
                  <a:srgbClr val="000000"/>
                </a:solidFill>
                <a:effectLst/>
                <a:latin typeface="+mn-ea"/>
                <a:ea typeface="+mn-ea"/>
              </a:rPr>
              <a:t>명령어를 이용한 </a:t>
            </a:r>
            <a:r>
              <a:rPr lang="en-US" altLang="ko-KR" sz="1400" kern="0" spc="0">
                <a:solidFill>
                  <a:srgbClr val="000000"/>
                </a:solidFill>
                <a:effectLst/>
                <a:latin typeface="+mn-ea"/>
                <a:ea typeface="+mn-ea"/>
              </a:rPr>
              <a:t>HIGHT </a:t>
            </a:r>
            <a:r>
              <a:rPr lang="ko-KR" altLang="en-US" sz="1400" kern="0" spc="0">
                <a:solidFill>
                  <a:srgbClr val="000000"/>
                </a:solidFill>
                <a:effectLst/>
                <a:latin typeface="+mn-ea"/>
                <a:ea typeface="+mn-ea"/>
              </a:rPr>
              <a:t>암호 최적화 연구</a:t>
            </a:r>
            <a:r>
              <a:rPr lang="en-US" altLang="ko-KR" sz="1400" kern="0" spc="0">
                <a:solidFill>
                  <a:srgbClr val="000000"/>
                </a:solidFill>
                <a:effectLst/>
                <a:latin typeface="+mn-ea"/>
                <a:ea typeface="+mn-ea"/>
              </a:rPr>
              <a:t>, 2020</a:t>
            </a:r>
            <a:r>
              <a:rPr lang="ko-KR" altLang="en-US" sz="1400" kern="0" spc="0">
                <a:solidFill>
                  <a:srgbClr val="000000"/>
                </a:solidFill>
                <a:effectLst/>
                <a:latin typeface="+mn-ea"/>
                <a:ea typeface="+mn-ea"/>
              </a:rPr>
              <a:t>정보보호학회 하계학술대회</a:t>
            </a:r>
          </a:p>
          <a:p>
            <a:pPr marL="224790" marR="0" indent="-224790" algn="just" fontAlgn="base" latinLnBrk="1">
              <a:lnSpc>
                <a:spcPct val="160000"/>
              </a:lnSpc>
              <a:spcBef>
                <a:spcPts val="280"/>
              </a:spcBef>
              <a:spcAft>
                <a:spcPts val="280"/>
              </a:spcAft>
            </a:pPr>
            <a:r>
              <a:rPr lang="ko-KR" altLang="en-US" sz="1400" kern="0" spc="0">
                <a:solidFill>
                  <a:srgbClr val="000000"/>
                </a:solidFill>
                <a:effectLst/>
                <a:latin typeface="+mn-ea"/>
                <a:ea typeface="+mn-ea"/>
              </a:rPr>
              <a:t>이유섭</a:t>
            </a:r>
            <a:r>
              <a:rPr lang="en-US" altLang="ko-KR" sz="1400" kern="0" spc="0">
                <a:solidFill>
                  <a:srgbClr val="000000"/>
                </a:solidFill>
                <a:effectLst/>
                <a:latin typeface="+mn-ea"/>
                <a:ea typeface="+mn-ea"/>
              </a:rPr>
              <a:t>, </a:t>
            </a:r>
            <a:r>
              <a:rPr lang="ko-KR" altLang="en-US" sz="1400" kern="0" spc="0">
                <a:solidFill>
                  <a:srgbClr val="000000"/>
                </a:solidFill>
                <a:effectLst/>
                <a:latin typeface="+mn-ea"/>
                <a:ea typeface="+mn-ea"/>
              </a:rPr>
              <a:t>김종성</a:t>
            </a:r>
            <a:r>
              <a:rPr lang="en-US" altLang="ko-KR" sz="1400" kern="0" spc="0">
                <a:solidFill>
                  <a:srgbClr val="000000"/>
                </a:solidFill>
                <a:effectLst/>
                <a:latin typeface="+mn-ea"/>
                <a:ea typeface="+mn-ea"/>
              </a:rPr>
              <a:t>, </a:t>
            </a:r>
            <a:r>
              <a:rPr lang="ko-KR" altLang="en-US" sz="1400" kern="0" spc="0">
                <a:solidFill>
                  <a:srgbClr val="000000"/>
                </a:solidFill>
                <a:effectLst/>
                <a:latin typeface="+mn-ea"/>
                <a:ea typeface="+mn-ea"/>
              </a:rPr>
              <a:t>홍석희</a:t>
            </a:r>
            <a:r>
              <a:rPr lang="en-US" altLang="ko-KR" sz="1400" kern="0" spc="0">
                <a:solidFill>
                  <a:srgbClr val="000000"/>
                </a:solidFill>
                <a:effectLst/>
                <a:latin typeface="+mn-ea"/>
                <a:ea typeface="+mn-ea"/>
              </a:rPr>
              <a:t>, </a:t>
            </a:r>
            <a:r>
              <a:rPr lang="ko-KR" altLang="en-US" sz="1400" kern="0" spc="0">
                <a:solidFill>
                  <a:srgbClr val="000000"/>
                </a:solidFill>
                <a:effectLst/>
                <a:latin typeface="+mn-ea"/>
                <a:ea typeface="+mn-ea"/>
              </a:rPr>
              <a:t>블록 암호 </a:t>
            </a:r>
            <a:r>
              <a:rPr lang="en-US" altLang="ko-KR" sz="1400" kern="0" spc="0">
                <a:solidFill>
                  <a:srgbClr val="000000"/>
                </a:solidFill>
                <a:effectLst/>
                <a:latin typeface="+mn-ea"/>
                <a:ea typeface="+mn-ea"/>
              </a:rPr>
              <a:t>HIGHT</a:t>
            </a:r>
            <a:r>
              <a:rPr lang="ko-KR" altLang="en-US" sz="1400" kern="0" spc="0">
                <a:solidFill>
                  <a:srgbClr val="000000"/>
                </a:solidFill>
                <a:effectLst/>
                <a:latin typeface="+mn-ea"/>
                <a:ea typeface="+mn-ea"/>
              </a:rPr>
              <a:t>에 대한 차분 오류 공격</a:t>
            </a:r>
            <a:r>
              <a:rPr lang="en-US" altLang="ko-KR" sz="1400" kern="0" spc="0">
                <a:solidFill>
                  <a:srgbClr val="000000"/>
                </a:solidFill>
                <a:effectLst/>
                <a:latin typeface="+mn-ea"/>
                <a:ea typeface="+mn-ea"/>
              </a:rPr>
              <a:t>, </a:t>
            </a:r>
            <a:r>
              <a:rPr lang="ko-KR" altLang="en-US" sz="1400" kern="0" spc="0">
                <a:solidFill>
                  <a:srgbClr val="000000"/>
                </a:solidFill>
                <a:effectLst/>
                <a:latin typeface="+mn-ea"/>
                <a:ea typeface="+mn-ea"/>
              </a:rPr>
              <a:t>정보보호학회논문지 </a:t>
            </a:r>
            <a:r>
              <a:rPr lang="en-US" altLang="ko-KR" sz="1400" kern="0" spc="0">
                <a:solidFill>
                  <a:srgbClr val="000000"/>
                </a:solidFill>
                <a:effectLst/>
                <a:latin typeface="+mn-ea"/>
                <a:ea typeface="+mn-ea"/>
              </a:rPr>
              <a:t>22(3), 485-494</a:t>
            </a:r>
            <a:endParaRPr lang="ko-KR" altLang="en-US" sz="1400" kern="0" spc="0">
              <a:solidFill>
                <a:srgbClr val="000000"/>
              </a:solidFill>
              <a:effectLst/>
              <a:latin typeface="+mn-ea"/>
              <a:ea typeface="+mn-ea"/>
            </a:endParaRPr>
          </a:p>
          <a:p>
            <a:pPr lvl="1">
              <a:lnSpc>
                <a:spcPct val="150000"/>
              </a:lnSpc>
              <a:defRPr/>
            </a:pPr>
            <a:endParaRPr lang="en-US" altLang="ko-KR" sz="8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135390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76;p2">
            <a:extLst>
              <a:ext uri="{FF2B5EF4-FFF2-40B4-BE49-F238E27FC236}">
                <a16:creationId xmlns:a16="http://schemas.microsoft.com/office/drawing/2014/main" id="{9C132273-7453-4884-9A38-A9C28C52B20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06823" y="3633766"/>
            <a:ext cx="3578353" cy="719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lang="en-US" altLang="ko-KR" sz="7200" b="1" dirty="0">
                <a:latin typeface="+mj-ea"/>
              </a:rPr>
              <a:t>Q &amp; 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D85B37B-DAC5-4980-AD6F-4D631D31E7DE}"/>
              </a:ext>
            </a:extLst>
          </p:cNvPr>
          <p:cNvSpPr txBox="1"/>
          <p:nvPr/>
        </p:nvSpPr>
        <p:spPr>
          <a:xfrm>
            <a:off x="3741420" y="4853940"/>
            <a:ext cx="5196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/>
              <a:t>Contact me </a:t>
            </a:r>
            <a:r>
              <a:rPr lang="en-US" altLang="ko-KR" sz="1800" b="1"/>
              <a:t>: y1201k@</a:t>
            </a:r>
            <a:r>
              <a:rPr lang="en-US" altLang="ko-KR" sz="1800" b="1" dirty="0"/>
              <a:t>kookmin.ac.kr</a:t>
            </a:r>
            <a:endParaRPr lang="ko-KR" altLang="en-US" sz="18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C7120A8-EFAD-49C8-979C-A37F366E7A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9170" y="1471263"/>
            <a:ext cx="2658766" cy="2162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6312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76;p2">
            <a:extLst>
              <a:ext uri="{FF2B5EF4-FFF2-40B4-BE49-F238E27FC236}">
                <a16:creationId xmlns:a16="http://schemas.microsoft.com/office/drawing/2014/main" id="{9C132273-7453-4884-9A38-A9C28C52B20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383281" y="2531411"/>
            <a:ext cx="7202424" cy="2929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lang="en-US" altLang="ko-KR" sz="7200" b="1" dirty="0">
                <a:latin typeface="+mj-ea"/>
              </a:rPr>
              <a:t>Thank you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EFEB392-2DF4-436E-8F92-0AE5CE7374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0402" y="1512771"/>
            <a:ext cx="2704980" cy="2220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969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FD4D66-943E-487C-91B0-4657401AF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9275"/>
            <a:ext cx="11582400" cy="719138"/>
          </a:xfrm>
        </p:spPr>
        <p:txBody>
          <a:bodyPr/>
          <a:lstStyle/>
          <a:p>
            <a:r>
              <a:rPr lang="ko-KR" altLang="en-US">
                <a:latin typeface="HY견고딕" panose="02030600000101010101" pitchFamily="18" charset="-127"/>
                <a:ea typeface="HY견고딕" panose="02030600000101010101" pitchFamily="18" charset="-127"/>
              </a:rPr>
              <a:t>목차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D7D807-09A8-48A5-9B72-2B4E449AB2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4417" y="1268413"/>
            <a:ext cx="11567583" cy="478675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+mn-ea"/>
                <a:ea typeface="+mn-ea"/>
              </a:rPr>
              <a:t>서론</a:t>
            </a:r>
            <a:endParaRPr lang="en-US" altLang="ko-KR" sz="200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+mn-ea"/>
                <a:ea typeface="+mn-ea"/>
              </a:rPr>
              <a:t>관련 연구</a:t>
            </a:r>
            <a:endParaRPr lang="en-US" altLang="ko-KR" sz="2000">
              <a:latin typeface="+mn-ea"/>
              <a:ea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ko-KR" sz="1800">
                <a:latin typeface="+mn-ea"/>
                <a:ea typeface="+mn-ea"/>
              </a:rPr>
              <a:t>MSP430 </a:t>
            </a:r>
            <a:r>
              <a:rPr lang="ko-KR" altLang="en-US" sz="1800">
                <a:latin typeface="+mn-ea"/>
                <a:ea typeface="+mn-ea"/>
              </a:rPr>
              <a:t>환경</a:t>
            </a:r>
            <a:endParaRPr lang="en-US" altLang="ko-KR" sz="1800">
              <a:latin typeface="+mn-ea"/>
              <a:ea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ko-KR" sz="1800">
                <a:latin typeface="+mn-ea"/>
                <a:ea typeface="+mn-ea"/>
              </a:rPr>
              <a:t>HIGHT </a:t>
            </a:r>
            <a:r>
              <a:rPr lang="ko-KR" altLang="en-US" sz="1800">
                <a:latin typeface="+mn-ea"/>
                <a:ea typeface="+mn-ea"/>
              </a:rPr>
              <a:t>암호 알고리즘</a:t>
            </a:r>
            <a:endParaRPr lang="en-US" altLang="ko-KR" sz="1800" dirty="0">
              <a:latin typeface="+mn-ea"/>
              <a:ea typeface="+mn-ea"/>
            </a:endParaRPr>
          </a:p>
          <a:p>
            <a:pPr lvl="1">
              <a:lnSpc>
                <a:spcPct val="150000"/>
              </a:lnSpc>
            </a:pPr>
            <a:r>
              <a:rPr lang="ko-KR" altLang="en-US" sz="1800">
                <a:latin typeface="+mn-ea"/>
                <a:ea typeface="+mn-ea"/>
              </a:rPr>
              <a:t>차분 오류 공격</a:t>
            </a:r>
            <a:endParaRPr lang="en-US" altLang="ko-KR" sz="18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+mn-ea"/>
                <a:ea typeface="+mn-ea"/>
              </a:rPr>
              <a:t>제안 방법 및 구현</a:t>
            </a:r>
            <a:endParaRPr lang="en-US" altLang="ko-KR" sz="2000">
              <a:latin typeface="+mn-ea"/>
              <a:ea typeface="+mn-ea"/>
            </a:endParaRPr>
          </a:p>
          <a:p>
            <a:pPr lvl="1">
              <a:lnSpc>
                <a:spcPct val="150000"/>
              </a:lnSpc>
            </a:pPr>
            <a:r>
              <a:rPr lang="ko-KR" altLang="en-US" sz="1800">
                <a:latin typeface="+mn-ea"/>
                <a:ea typeface="+mn-ea"/>
              </a:rPr>
              <a:t>중복 데이터를 이용</a:t>
            </a:r>
            <a:endParaRPr lang="en-US" altLang="ko-KR" sz="1800">
              <a:latin typeface="+mn-ea"/>
              <a:ea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ko-KR" sz="1800">
                <a:latin typeface="+mn-ea"/>
                <a:ea typeface="+mn-ea"/>
              </a:rPr>
              <a:t>MSP430</a:t>
            </a:r>
            <a:r>
              <a:rPr lang="ko-KR" altLang="en-US" sz="1800">
                <a:latin typeface="+mn-ea"/>
                <a:ea typeface="+mn-ea"/>
              </a:rPr>
              <a:t>에서 </a:t>
            </a:r>
            <a:r>
              <a:rPr lang="en-US" altLang="ko-KR" sz="1800">
                <a:latin typeface="+mn-ea"/>
                <a:ea typeface="+mn-ea"/>
              </a:rPr>
              <a:t>HIGHT against DFA</a:t>
            </a: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+mn-ea"/>
                <a:ea typeface="+mn-ea"/>
              </a:rPr>
              <a:t>결과 </a:t>
            </a:r>
            <a:endParaRPr lang="en-US" altLang="ko-KR" sz="200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+mn-ea"/>
                <a:ea typeface="+mn-ea"/>
              </a:rPr>
              <a:t>결론 </a:t>
            </a:r>
            <a:r>
              <a:rPr lang="ko-KR" altLang="en-US" sz="2000" dirty="0">
                <a:latin typeface="+mn-ea"/>
                <a:ea typeface="+mn-ea"/>
              </a:rPr>
              <a:t>및 참고문헌</a:t>
            </a:r>
          </a:p>
        </p:txBody>
      </p:sp>
    </p:spTree>
    <p:extLst>
      <p:ext uri="{BB962C8B-B14F-4D97-AF65-F5344CB8AC3E}">
        <p14:creationId xmlns:p14="http://schemas.microsoft.com/office/powerpoint/2010/main" val="3767861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FD4D66-943E-487C-91B0-4657401AF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9275"/>
            <a:ext cx="11582400" cy="719138"/>
          </a:xfrm>
        </p:spPr>
        <p:txBody>
          <a:bodyPr/>
          <a:lstStyle/>
          <a:p>
            <a:r>
              <a:rPr lang="ko-KR" altLang="en-US">
                <a:latin typeface="HY견고딕" panose="02030600000101010101" pitchFamily="18" charset="-127"/>
                <a:ea typeface="HY견고딕" panose="02030600000101010101" pitchFamily="18" charset="-127"/>
              </a:rPr>
              <a:t>서론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D7D807-09A8-48A5-9B72-2B4E449AB2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4418" y="1412875"/>
            <a:ext cx="11567583" cy="478675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1800">
                <a:latin typeface="+mn-ea"/>
                <a:ea typeface="+mn-ea"/>
              </a:rPr>
              <a:t>임베디드 기기를 활용한 무선 통신의 상용화가 진행되면서 임베디드 환경에서의 보안이 중요</a:t>
            </a:r>
            <a:endParaRPr lang="en-US" altLang="ko-KR" sz="18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800">
                <a:latin typeface="+mn-ea"/>
                <a:ea typeface="+mn-ea"/>
              </a:rPr>
              <a:t>임베디드 기기의 제한된 환경은 경량화된 암호 알고리즘을 요구함</a:t>
            </a:r>
            <a:endParaRPr lang="en-US" altLang="ko-KR" sz="18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800">
                <a:latin typeface="+mn-ea"/>
                <a:ea typeface="+mn-ea"/>
              </a:rPr>
              <a:t>안전성이 보장되는 암호 알고리즘이라도 부채널 공격에 의한 위협 존재</a:t>
            </a:r>
            <a:endParaRPr lang="en-US" altLang="ko-KR" sz="180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800">
                <a:latin typeface="+mn-ea"/>
                <a:ea typeface="+mn-ea"/>
              </a:rPr>
              <a:t>대표적 경량 암호 </a:t>
            </a:r>
            <a:r>
              <a:rPr lang="en-US" altLang="ko-KR" sz="1800">
                <a:latin typeface="+mn-ea"/>
                <a:ea typeface="+mn-ea"/>
              </a:rPr>
              <a:t>HIGHT</a:t>
            </a:r>
            <a:r>
              <a:rPr lang="ko-KR" altLang="en-US" sz="1800">
                <a:latin typeface="+mn-ea"/>
                <a:ea typeface="+mn-ea"/>
              </a:rPr>
              <a:t>를 차분 오류 공격에 대응하게 구현</a:t>
            </a:r>
            <a:endParaRPr lang="en-US" altLang="ko-KR" sz="1800">
              <a:latin typeface="+mn-ea"/>
              <a:ea typeface="+mn-ea"/>
            </a:endParaRPr>
          </a:p>
          <a:p>
            <a:pPr marL="76200" indent="0">
              <a:lnSpc>
                <a:spcPct val="150000"/>
              </a:lnSpc>
              <a:buNone/>
            </a:pPr>
            <a:endParaRPr lang="en-US" altLang="ko-KR" sz="18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63389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FD4D66-943E-487C-91B0-4657401AF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9275"/>
            <a:ext cx="11582400" cy="719138"/>
          </a:xfrm>
        </p:spPr>
        <p:txBody>
          <a:bodyPr/>
          <a:lstStyle/>
          <a:p>
            <a:r>
              <a:rPr lang="ko-KR" altLang="en-US">
                <a:latin typeface="HY견고딕" panose="02030600000101010101" pitchFamily="18" charset="-127"/>
                <a:ea typeface="HY견고딕" panose="02030600000101010101" pitchFamily="18" charset="-127"/>
              </a:rPr>
              <a:t>관련 연구 </a:t>
            </a:r>
            <a:r>
              <a:rPr lang="en-US" altLang="ko-KR">
                <a:latin typeface="HY견고딕" panose="02030600000101010101" pitchFamily="18" charset="-127"/>
                <a:ea typeface="HY견고딕" panose="02030600000101010101" pitchFamily="18" charset="-127"/>
              </a:rPr>
              <a:t>: MSP430 </a:t>
            </a:r>
            <a:r>
              <a:rPr lang="ko-KR" altLang="en-US">
                <a:latin typeface="HY견고딕" panose="02030600000101010101" pitchFamily="18" charset="-127"/>
                <a:ea typeface="HY견고딕" panose="02030600000101010101" pitchFamily="18" charset="-127"/>
              </a:rPr>
              <a:t>환경 </a:t>
            </a:r>
            <a:r>
              <a:rPr lang="en-US" altLang="ko-KR">
                <a:latin typeface="HY견고딕" panose="02030600000101010101" pitchFamily="18" charset="-127"/>
                <a:ea typeface="HY견고딕" panose="02030600000101010101" pitchFamily="18" charset="-127"/>
              </a:rPr>
              <a:t>(1)</a:t>
            </a:r>
            <a:r>
              <a:rPr lang="ko-KR" altLang="en-US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D7D807-09A8-48A5-9B72-2B4E449AB2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4418" y="1412875"/>
            <a:ext cx="11270402" cy="478675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1800">
                <a:latin typeface="+mn-ea"/>
                <a:ea typeface="+mn-ea"/>
              </a:rPr>
              <a:t>MSP430</a:t>
            </a:r>
            <a:r>
              <a:rPr lang="ko-KR" altLang="en-US" sz="1800">
                <a:latin typeface="+mn-ea"/>
                <a:ea typeface="+mn-ea"/>
              </a:rPr>
              <a:t>은 </a:t>
            </a:r>
            <a:r>
              <a:rPr lang="en-US" altLang="ko-KR" sz="1800">
                <a:latin typeface="+mn-ea"/>
                <a:ea typeface="+mn-ea"/>
              </a:rPr>
              <a:t>TI(Texas Instruments)</a:t>
            </a:r>
            <a:r>
              <a:rPr lang="ko-KR" altLang="en-US" sz="1800">
                <a:latin typeface="+mn-ea"/>
                <a:ea typeface="+mn-ea"/>
              </a:rPr>
              <a:t>사에서 제작되는 </a:t>
            </a:r>
            <a:r>
              <a:rPr lang="en-US" altLang="ko-KR" sz="1800">
                <a:latin typeface="+mn-ea"/>
                <a:ea typeface="+mn-ea"/>
              </a:rPr>
              <a:t>16-bit</a:t>
            </a:r>
            <a:r>
              <a:rPr lang="ko-KR" altLang="en-US" sz="1800">
                <a:latin typeface="+mn-ea"/>
                <a:ea typeface="+mn-ea"/>
              </a:rPr>
              <a:t> </a:t>
            </a:r>
            <a:r>
              <a:rPr lang="en-US" altLang="ko-KR" sz="1800">
                <a:latin typeface="+mn-ea"/>
                <a:ea typeface="+mn-ea"/>
              </a:rPr>
              <a:t>RISC </a:t>
            </a:r>
            <a:r>
              <a:rPr lang="ko-KR" altLang="en-US" sz="1800">
                <a:latin typeface="+mn-ea"/>
                <a:ea typeface="+mn-ea"/>
              </a:rPr>
              <a:t>프로세서</a:t>
            </a:r>
            <a:endParaRPr lang="en-US" altLang="ko-KR" sz="180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800">
                <a:latin typeface="+mn-ea"/>
                <a:ea typeface="+mn-ea"/>
              </a:rPr>
              <a:t>불필요한 클럭과 </a:t>
            </a:r>
            <a:r>
              <a:rPr lang="en-US" altLang="ko-KR" sz="1800">
                <a:latin typeface="+mn-ea"/>
                <a:ea typeface="+mn-ea"/>
              </a:rPr>
              <a:t>CPU</a:t>
            </a:r>
            <a:r>
              <a:rPr lang="ko-KR" altLang="en-US" sz="1800">
                <a:latin typeface="+mn-ea"/>
                <a:ea typeface="+mn-ea"/>
              </a:rPr>
              <a:t>를 비활성화</a:t>
            </a:r>
            <a:r>
              <a:rPr lang="en-US" altLang="ko-KR" sz="1800">
                <a:latin typeface="+mn-ea"/>
                <a:ea typeface="+mn-ea"/>
              </a:rPr>
              <a:t>, 1ms</a:t>
            </a:r>
            <a:r>
              <a:rPr lang="ko-KR" altLang="en-US" sz="1800">
                <a:latin typeface="+mn-ea"/>
                <a:ea typeface="+mn-ea"/>
              </a:rPr>
              <a:t>미만의 짧은 </a:t>
            </a:r>
            <a:r>
              <a:rPr lang="en-US" altLang="ko-KR" sz="1800">
                <a:latin typeface="+mn-ea"/>
                <a:ea typeface="+mn-ea"/>
              </a:rPr>
              <a:t>wake-up time</a:t>
            </a:r>
            <a:r>
              <a:rPr lang="ko-KR" altLang="en-US" sz="1800">
                <a:latin typeface="+mn-ea"/>
                <a:ea typeface="+mn-ea"/>
              </a:rPr>
              <a:t>을 통하여 소비 전력을 최소화</a:t>
            </a:r>
            <a:endParaRPr lang="en-US" altLang="ko-KR" sz="180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800">
                <a:latin typeface="+mn-ea"/>
                <a:ea typeface="+mn-ea"/>
              </a:rPr>
              <a:t>8-bit, 16-bit </a:t>
            </a:r>
            <a:r>
              <a:rPr lang="ko-KR" altLang="en-US" sz="1800">
                <a:latin typeface="+mn-ea"/>
                <a:ea typeface="+mn-ea"/>
              </a:rPr>
              <a:t>그리고 </a:t>
            </a:r>
            <a:r>
              <a:rPr lang="en-US" altLang="ko-KR" sz="1800">
                <a:latin typeface="+mn-ea"/>
                <a:ea typeface="+mn-ea"/>
              </a:rPr>
              <a:t>20-bit</a:t>
            </a:r>
            <a:r>
              <a:rPr lang="ko-KR" altLang="en-US" sz="1800">
                <a:latin typeface="+mn-ea"/>
                <a:ea typeface="+mn-ea"/>
              </a:rPr>
              <a:t>의 연산을 제공 </a:t>
            </a:r>
            <a:r>
              <a:rPr lang="en-US" altLang="ko-KR" sz="1800">
                <a:latin typeface="+mn-ea"/>
                <a:ea typeface="+mn-ea"/>
              </a:rPr>
              <a:t>(20-bit </a:t>
            </a:r>
            <a:r>
              <a:rPr lang="ko-KR" altLang="en-US" sz="1800">
                <a:latin typeface="+mn-ea"/>
                <a:ea typeface="+mn-ea"/>
              </a:rPr>
              <a:t>연산의 경우</a:t>
            </a:r>
            <a:r>
              <a:rPr lang="en-US" altLang="ko-KR" sz="1800">
                <a:latin typeface="+mn-ea"/>
                <a:ea typeface="+mn-ea"/>
              </a:rPr>
              <a:t>, MSP430X </a:t>
            </a:r>
            <a:r>
              <a:rPr lang="ko-KR" altLang="en-US" sz="1800">
                <a:latin typeface="+mn-ea"/>
                <a:ea typeface="+mn-ea"/>
              </a:rPr>
              <a:t>코어에 한함</a:t>
            </a:r>
            <a:r>
              <a:rPr lang="en-US" altLang="ko-KR" sz="1800">
                <a:latin typeface="+mn-ea"/>
                <a:ea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800">
                <a:latin typeface="+mn-ea"/>
                <a:ea typeface="+mn-ea"/>
              </a:rPr>
              <a:t>16</a:t>
            </a:r>
            <a:r>
              <a:rPr lang="ko-KR" altLang="en-US" sz="1800">
                <a:latin typeface="+mn-ea"/>
                <a:ea typeface="+mn-ea"/>
              </a:rPr>
              <a:t>개의 레지스터를 가짐</a:t>
            </a:r>
            <a:endParaRPr lang="en-US" altLang="ko-KR" sz="1800">
              <a:latin typeface="+mn-ea"/>
              <a:ea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ko-KR" sz="1600">
                <a:latin typeface="+mn-ea"/>
                <a:ea typeface="+mn-ea"/>
              </a:rPr>
              <a:t>4</a:t>
            </a:r>
            <a:r>
              <a:rPr lang="ko-KR" altLang="en-US" sz="1600">
                <a:latin typeface="+mn-ea"/>
                <a:ea typeface="+mn-ea"/>
              </a:rPr>
              <a:t>개의 전용 레지스터와 </a:t>
            </a:r>
            <a:r>
              <a:rPr lang="en-US" altLang="ko-KR" sz="1600">
                <a:latin typeface="+mn-ea"/>
                <a:ea typeface="+mn-ea"/>
              </a:rPr>
              <a:t>12</a:t>
            </a:r>
            <a:r>
              <a:rPr lang="ko-KR" altLang="en-US" sz="1600">
                <a:latin typeface="+mn-ea"/>
                <a:ea typeface="+mn-ea"/>
              </a:rPr>
              <a:t>개의 범용 레지스터를 가짐 </a:t>
            </a:r>
            <a:r>
              <a:rPr lang="en-US" altLang="ko-KR" sz="1600">
                <a:latin typeface="+mn-ea"/>
                <a:ea typeface="+mn-ea"/>
              </a:rPr>
              <a:t>(16-bit</a:t>
            </a:r>
            <a:r>
              <a:rPr lang="ko-KR" altLang="en-US" sz="1600">
                <a:latin typeface="+mn-ea"/>
                <a:ea typeface="+mn-ea"/>
              </a:rPr>
              <a:t> </a:t>
            </a:r>
            <a:r>
              <a:rPr lang="en-US" altLang="ko-KR" sz="1600">
                <a:latin typeface="+mn-ea"/>
                <a:ea typeface="+mn-ea"/>
              </a:rPr>
              <a:t>or</a:t>
            </a:r>
            <a:r>
              <a:rPr lang="ko-KR" altLang="en-US" sz="1600">
                <a:latin typeface="+mn-ea"/>
                <a:ea typeface="+mn-ea"/>
              </a:rPr>
              <a:t> </a:t>
            </a:r>
            <a:r>
              <a:rPr lang="en-US" altLang="ko-KR" sz="1600">
                <a:latin typeface="+mn-ea"/>
                <a:ea typeface="+mn-ea"/>
              </a:rPr>
              <a:t>20-bit)</a:t>
            </a:r>
            <a:endParaRPr lang="en-US" altLang="ko-KR" sz="16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800">
              <a:latin typeface="+mn-ea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600" dirty="0">
              <a:latin typeface="+mn-ea"/>
              <a:ea typeface="+mn-ea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8EEAB5A-15AD-48DD-BB69-86B9CBA740C1}"/>
              </a:ext>
            </a:extLst>
          </p:cNvPr>
          <p:cNvSpPr/>
          <p:nvPr/>
        </p:nvSpPr>
        <p:spPr>
          <a:xfrm>
            <a:off x="1595905" y="3871446"/>
            <a:ext cx="3161655" cy="340963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ysClr val="windowText" lastClr="000000"/>
                </a:solidFill>
              </a:rPr>
              <a:t>R0         Program Counter           </a:t>
            </a:r>
            <a:endParaRPr lang="ko-KR" altLang="en-US" b="1">
              <a:solidFill>
                <a:sysClr val="windowText" lastClr="00000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349F6F2-5775-4579-A99A-8359BC934A70}"/>
              </a:ext>
            </a:extLst>
          </p:cNvPr>
          <p:cNvSpPr/>
          <p:nvPr/>
        </p:nvSpPr>
        <p:spPr>
          <a:xfrm>
            <a:off x="1595905" y="4406136"/>
            <a:ext cx="3161655" cy="340963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ysClr val="windowText" lastClr="000000"/>
                </a:solidFill>
              </a:rPr>
              <a:t>R1              Stack Pointer           </a:t>
            </a:r>
            <a:endParaRPr lang="ko-KR" altLang="en-US" b="1">
              <a:solidFill>
                <a:sysClr val="windowText" lastClr="00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6079938-FAA8-4172-8675-B86CD0C87D34}"/>
              </a:ext>
            </a:extLst>
          </p:cNvPr>
          <p:cNvSpPr/>
          <p:nvPr/>
        </p:nvSpPr>
        <p:spPr>
          <a:xfrm>
            <a:off x="1874875" y="4940826"/>
            <a:ext cx="2882685" cy="340963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ysClr val="windowText" lastClr="000000"/>
                </a:solidFill>
              </a:rPr>
              <a:t>R2                       Status          </a:t>
            </a:r>
            <a:endParaRPr lang="ko-KR" altLang="en-US" b="1">
              <a:solidFill>
                <a:sysClr val="windowText" lastClr="00000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6EAE0A6-3495-448E-B432-40082F6D357E}"/>
              </a:ext>
            </a:extLst>
          </p:cNvPr>
          <p:cNvSpPr/>
          <p:nvPr/>
        </p:nvSpPr>
        <p:spPr>
          <a:xfrm>
            <a:off x="1595905" y="5475516"/>
            <a:ext cx="3161655" cy="340963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ysClr val="windowText" lastClr="000000"/>
                </a:solidFill>
              </a:rPr>
              <a:t>R3     Constant Generator          </a:t>
            </a:r>
            <a:endParaRPr lang="ko-KR" altLang="en-US" b="1">
              <a:solidFill>
                <a:sysClr val="windowText" lastClr="00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53C101-76DA-4E18-9DE5-1D5BE77E87B9}"/>
              </a:ext>
            </a:extLst>
          </p:cNvPr>
          <p:cNvSpPr txBox="1"/>
          <p:nvPr/>
        </p:nvSpPr>
        <p:spPr>
          <a:xfrm>
            <a:off x="1180585" y="5886789"/>
            <a:ext cx="3992294" cy="3128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[</a:t>
            </a:r>
            <a:r>
              <a:rPr lang="en-US" altLang="ko-KR"/>
              <a:t>Fig</a:t>
            </a:r>
            <a:r>
              <a:rPr lang="ko-KR" altLang="en-US"/>
              <a:t> </a:t>
            </a:r>
            <a:r>
              <a:rPr lang="en-US" altLang="ko-KR" dirty="0"/>
              <a:t>1</a:t>
            </a:r>
            <a:r>
              <a:rPr lang="en-US" altLang="ko-KR"/>
              <a:t>] : dedicated register on MSP430X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E662968-CC76-40DF-8382-909C72C9E871}"/>
              </a:ext>
            </a:extLst>
          </p:cNvPr>
          <p:cNvSpPr txBox="1"/>
          <p:nvPr/>
        </p:nvSpPr>
        <p:spPr>
          <a:xfrm>
            <a:off x="6129091" y="6043210"/>
            <a:ext cx="3992294" cy="3128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[</a:t>
            </a:r>
            <a:r>
              <a:rPr lang="en-US" altLang="ko-KR"/>
              <a:t>Fig</a:t>
            </a:r>
            <a:r>
              <a:rPr lang="ko-KR" altLang="en-US"/>
              <a:t> </a:t>
            </a:r>
            <a:r>
              <a:rPr lang="en-US" altLang="ko-KR" dirty="0"/>
              <a:t>2</a:t>
            </a:r>
            <a:r>
              <a:rPr lang="en-US" altLang="ko-KR"/>
              <a:t>] : </a:t>
            </a:r>
            <a:r>
              <a:rPr lang="ko-KR" altLang="en-US"/>
              <a:t>사용되는 명령어</a:t>
            </a:r>
            <a:r>
              <a:rPr lang="en-US" altLang="ko-KR"/>
              <a:t> </a:t>
            </a:r>
            <a:endParaRPr lang="ko-KR" altLang="en-US" dirty="0"/>
          </a:p>
        </p:txBody>
      </p:sp>
      <p:graphicFrame>
        <p:nvGraphicFramePr>
          <p:cNvPr id="17" name="표 17">
            <a:extLst>
              <a:ext uri="{FF2B5EF4-FFF2-40B4-BE49-F238E27FC236}">
                <a16:creationId xmlns:a16="http://schemas.microsoft.com/office/drawing/2014/main" id="{7C625E85-0019-4B79-BE4D-1BE693157B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9224717"/>
              </p:ext>
            </p:extLst>
          </p:nvPr>
        </p:nvGraphicFramePr>
        <p:xfrm>
          <a:off x="5087488" y="3775828"/>
          <a:ext cx="6477404" cy="2279750"/>
        </p:xfrm>
        <a:graphic>
          <a:graphicData uri="http://schemas.openxmlformats.org/drawingml/2006/table">
            <a:tbl>
              <a:tblPr firstRow="1" bandRow="1">
                <a:tableStyleId>{B459CC5B-69E5-41B4-B0F9-5F01A61203CE}</a:tableStyleId>
              </a:tblPr>
              <a:tblGrid>
                <a:gridCol w="1619351">
                  <a:extLst>
                    <a:ext uri="{9D8B030D-6E8A-4147-A177-3AD203B41FA5}">
                      <a16:colId xmlns:a16="http://schemas.microsoft.com/office/drawing/2014/main" val="118329857"/>
                    </a:ext>
                  </a:extLst>
                </a:gridCol>
                <a:gridCol w="1738744">
                  <a:extLst>
                    <a:ext uri="{9D8B030D-6E8A-4147-A177-3AD203B41FA5}">
                      <a16:colId xmlns:a16="http://schemas.microsoft.com/office/drawing/2014/main" val="3782695532"/>
                    </a:ext>
                  </a:extLst>
                </a:gridCol>
                <a:gridCol w="1499958">
                  <a:extLst>
                    <a:ext uri="{9D8B030D-6E8A-4147-A177-3AD203B41FA5}">
                      <a16:colId xmlns:a16="http://schemas.microsoft.com/office/drawing/2014/main" val="1449061861"/>
                    </a:ext>
                  </a:extLst>
                </a:gridCol>
                <a:gridCol w="1619351">
                  <a:extLst>
                    <a:ext uri="{9D8B030D-6E8A-4147-A177-3AD203B41FA5}">
                      <a16:colId xmlns:a16="http://schemas.microsoft.com/office/drawing/2014/main" val="1229412469"/>
                    </a:ext>
                  </a:extLst>
                </a:gridCol>
              </a:tblGrid>
              <a:tr h="34012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>
                          <a:solidFill>
                            <a:schemeClr val="tx1"/>
                          </a:solidFill>
                        </a:rPr>
                        <a:t>명령어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>
                          <a:solidFill>
                            <a:schemeClr val="tx1"/>
                          </a:solidFill>
                        </a:rPr>
                        <a:t>기능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solidFill>
                            <a:schemeClr val="tx1"/>
                          </a:solidFill>
                        </a:rPr>
                        <a:t>clock cycle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7252496"/>
                  </a:ext>
                </a:extLst>
              </a:tr>
              <a:tr h="3401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solidFill>
                            <a:schemeClr val="tx1"/>
                          </a:solidFill>
                        </a:rPr>
                        <a:t>ADD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solidFill>
                            <a:schemeClr val="tx1"/>
                          </a:solidFill>
                        </a:rPr>
                        <a:t>src + dst -&gt; dst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solidFill>
                            <a:schemeClr val="tx1"/>
                          </a:solidFill>
                        </a:rPr>
                        <a:t>Addition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9618252"/>
                  </a:ext>
                </a:extLst>
              </a:tr>
              <a:tr h="3401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solidFill>
                            <a:schemeClr val="tx1"/>
                          </a:solidFill>
                        </a:rPr>
                        <a:t>SUB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solidFill>
                            <a:schemeClr val="tx1"/>
                          </a:solidFill>
                        </a:rPr>
                        <a:t>dst – src -&gt; dst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solidFill>
                            <a:schemeClr val="tx1"/>
                          </a:solidFill>
                        </a:rPr>
                        <a:t>Subtract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6853032"/>
                  </a:ext>
                </a:extLst>
              </a:tr>
              <a:tr h="3401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solidFill>
                            <a:schemeClr val="tx1"/>
                          </a:solidFill>
                        </a:rPr>
                        <a:t>XOR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solidFill>
                            <a:schemeClr val="tx1"/>
                          </a:solidFill>
                        </a:rPr>
                        <a:t>src ^ dst -&gt; dst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solidFill>
                            <a:schemeClr val="tx1"/>
                          </a:solidFill>
                        </a:rPr>
                        <a:t>Exclusive-or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8693515"/>
                  </a:ext>
                </a:extLst>
              </a:tr>
              <a:tr h="3401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solidFill>
                            <a:schemeClr val="tx1"/>
                          </a:solidFill>
                        </a:rPr>
                        <a:t>MOV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solidFill>
                            <a:schemeClr val="tx1"/>
                          </a:solidFill>
                        </a:rPr>
                        <a:t>src -&gt; dst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solidFill>
                            <a:schemeClr val="tx1"/>
                          </a:solidFill>
                        </a:rPr>
                        <a:t>Move data 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7765047"/>
                  </a:ext>
                </a:extLst>
              </a:tr>
              <a:tr h="5629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solidFill>
                            <a:schemeClr val="tx1"/>
                          </a:solidFill>
                        </a:rPr>
                        <a:t>SWPB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solidFill>
                            <a:schemeClr val="tx1"/>
                          </a:solidFill>
                        </a:rPr>
                        <a:t>dst 15:8 &lt;-&gt; dst 7:0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solidFill>
                            <a:schemeClr val="tx1"/>
                          </a:solidFill>
                        </a:rPr>
                        <a:t>swap byte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60628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6986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FD4D66-943E-487C-91B0-4657401AF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9275"/>
            <a:ext cx="11582400" cy="719138"/>
          </a:xfrm>
        </p:spPr>
        <p:txBody>
          <a:bodyPr/>
          <a:lstStyle/>
          <a:p>
            <a:r>
              <a:rPr lang="ko-KR" altLang="en-US">
                <a:latin typeface="HY견고딕" panose="02030600000101010101" pitchFamily="18" charset="-127"/>
                <a:ea typeface="HY견고딕" panose="02030600000101010101" pitchFamily="18" charset="-127"/>
              </a:rPr>
              <a:t>관련 연구 </a:t>
            </a:r>
            <a:r>
              <a:rPr lang="en-US" altLang="ko-KR">
                <a:latin typeface="HY견고딕" panose="02030600000101010101" pitchFamily="18" charset="-127"/>
                <a:ea typeface="HY견고딕" panose="02030600000101010101" pitchFamily="18" charset="-127"/>
              </a:rPr>
              <a:t>: MSP430 </a:t>
            </a:r>
            <a:r>
              <a:rPr lang="ko-KR" altLang="en-US">
                <a:latin typeface="HY견고딕" panose="02030600000101010101" pitchFamily="18" charset="-127"/>
                <a:ea typeface="HY견고딕" panose="02030600000101010101" pitchFamily="18" charset="-127"/>
              </a:rPr>
              <a:t>환경 </a:t>
            </a:r>
            <a:r>
              <a:rPr lang="en-US" altLang="ko-KR">
                <a:latin typeface="HY견고딕" panose="02030600000101010101" pitchFamily="18" charset="-127"/>
                <a:ea typeface="HY견고딕" panose="02030600000101010101" pitchFamily="18" charset="-127"/>
              </a:rPr>
              <a:t>(2)</a:t>
            </a:r>
            <a:r>
              <a:rPr lang="ko-KR" altLang="en-US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D7D807-09A8-48A5-9B72-2B4E449AB2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4418" y="1412875"/>
            <a:ext cx="11270402" cy="478675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1800">
                <a:latin typeface="+mn-ea"/>
                <a:ea typeface="+mn-ea"/>
              </a:rPr>
              <a:t>8-bit, 16-bit </a:t>
            </a:r>
            <a:r>
              <a:rPr lang="ko-KR" altLang="en-US" sz="1800">
                <a:latin typeface="+mn-ea"/>
                <a:ea typeface="+mn-ea"/>
              </a:rPr>
              <a:t>연산 진행시 레지스터의 상위 비트는 모두</a:t>
            </a:r>
            <a:r>
              <a:rPr lang="en-US" altLang="ko-KR" sz="1800">
                <a:latin typeface="+mn-ea"/>
                <a:ea typeface="+mn-ea"/>
              </a:rPr>
              <a:t> clear</a:t>
            </a:r>
          </a:p>
          <a:p>
            <a:pPr lvl="1">
              <a:lnSpc>
                <a:spcPct val="150000"/>
              </a:lnSpc>
            </a:pPr>
            <a:r>
              <a:rPr lang="ko-KR" altLang="en-US" sz="1400">
                <a:latin typeface="+mn-ea"/>
                <a:ea typeface="+mn-ea"/>
              </a:rPr>
              <a:t>레지스터의 값이 직접 연산 되지않는 경우는 </a:t>
            </a:r>
            <a:r>
              <a:rPr lang="en-US" altLang="ko-KR" sz="1400">
                <a:latin typeface="+mn-ea"/>
                <a:ea typeface="+mn-ea"/>
              </a:rPr>
              <a:t>clear </a:t>
            </a:r>
            <a:r>
              <a:rPr lang="ko-KR" altLang="en-US" sz="1400">
                <a:latin typeface="+mn-ea"/>
                <a:ea typeface="+mn-ea"/>
              </a:rPr>
              <a:t>되지 않음</a:t>
            </a:r>
            <a:endParaRPr lang="en-US" altLang="ko-KR" sz="14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800">
              <a:latin typeface="+mn-ea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600" dirty="0">
              <a:latin typeface="+mn-ea"/>
              <a:ea typeface="+mn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E662968-CC76-40DF-8382-909C72C9E871}"/>
              </a:ext>
            </a:extLst>
          </p:cNvPr>
          <p:cNvSpPr txBox="1"/>
          <p:nvPr/>
        </p:nvSpPr>
        <p:spPr>
          <a:xfrm>
            <a:off x="849921" y="5761364"/>
            <a:ext cx="3992294" cy="3128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[Fig 3]: Byte-Register Operation</a:t>
            </a:r>
            <a:endParaRPr lang="ko-KR" altLang="en-US" dirty="0"/>
          </a:p>
        </p:txBody>
      </p:sp>
      <p:graphicFrame>
        <p:nvGraphicFramePr>
          <p:cNvPr id="7" name="표 8">
            <a:extLst>
              <a:ext uri="{FF2B5EF4-FFF2-40B4-BE49-F238E27FC236}">
                <a16:creationId xmlns:a16="http://schemas.microsoft.com/office/drawing/2014/main" id="{16176735-89B9-4721-91E9-36B5E7CB2C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005789"/>
              </p:ext>
            </p:extLst>
          </p:nvPr>
        </p:nvGraphicFramePr>
        <p:xfrm>
          <a:off x="750252" y="3180689"/>
          <a:ext cx="4091963" cy="370840"/>
        </p:xfrm>
        <a:graphic>
          <a:graphicData uri="http://schemas.openxmlformats.org/drawingml/2006/table">
            <a:tbl>
              <a:tblPr firstRow="1" bandRow="1">
                <a:tableStyleId>{B459CC5B-69E5-41B4-B0F9-5F01A61203CE}</a:tableStyleId>
              </a:tblPr>
              <a:tblGrid>
                <a:gridCol w="818393">
                  <a:extLst>
                    <a:ext uri="{9D8B030D-6E8A-4147-A177-3AD203B41FA5}">
                      <a16:colId xmlns:a16="http://schemas.microsoft.com/office/drawing/2014/main" val="3113003921"/>
                    </a:ext>
                  </a:extLst>
                </a:gridCol>
                <a:gridCol w="1636785">
                  <a:extLst>
                    <a:ext uri="{9D8B030D-6E8A-4147-A177-3AD203B41FA5}">
                      <a16:colId xmlns:a16="http://schemas.microsoft.com/office/drawing/2014/main" val="2269205074"/>
                    </a:ext>
                  </a:extLst>
                </a:gridCol>
                <a:gridCol w="1636785">
                  <a:extLst>
                    <a:ext uri="{9D8B030D-6E8A-4147-A177-3AD203B41FA5}">
                      <a16:colId xmlns:a16="http://schemas.microsoft.com/office/drawing/2014/main" val="39771066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unused</a:t>
                      </a:r>
                      <a:endParaRPr lang="ko-KR" altLang="en-US" sz="140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unused</a:t>
                      </a:r>
                      <a:endParaRPr lang="ko-KR" altLang="en-US" sz="140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764273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D9E29252-EFBF-4F11-9740-49E62215C03F}"/>
              </a:ext>
            </a:extLst>
          </p:cNvPr>
          <p:cNvSpPr txBox="1"/>
          <p:nvPr/>
        </p:nvSpPr>
        <p:spPr>
          <a:xfrm>
            <a:off x="624418" y="2921389"/>
            <a:ext cx="4343632" cy="3128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19           15                              7                              0</a:t>
            </a:r>
            <a:endParaRPr lang="ko-KR" altLang="en-US" dirty="0"/>
          </a:p>
        </p:txBody>
      </p:sp>
      <p:graphicFrame>
        <p:nvGraphicFramePr>
          <p:cNvPr id="15" name="표 8">
            <a:extLst>
              <a:ext uri="{FF2B5EF4-FFF2-40B4-BE49-F238E27FC236}">
                <a16:creationId xmlns:a16="http://schemas.microsoft.com/office/drawing/2014/main" id="{14CA20D4-324E-4F4A-A5EA-EFAC770543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6510128"/>
              </p:ext>
            </p:extLst>
          </p:nvPr>
        </p:nvGraphicFramePr>
        <p:xfrm>
          <a:off x="735434" y="5259705"/>
          <a:ext cx="4091963" cy="370840"/>
        </p:xfrm>
        <a:graphic>
          <a:graphicData uri="http://schemas.openxmlformats.org/drawingml/2006/table">
            <a:tbl>
              <a:tblPr firstRow="1" bandRow="1">
                <a:tableStyleId>{B459CC5B-69E5-41B4-B0F9-5F01A61203CE}</a:tableStyleId>
              </a:tblPr>
              <a:tblGrid>
                <a:gridCol w="818393">
                  <a:extLst>
                    <a:ext uri="{9D8B030D-6E8A-4147-A177-3AD203B41FA5}">
                      <a16:colId xmlns:a16="http://schemas.microsoft.com/office/drawing/2014/main" val="3113003921"/>
                    </a:ext>
                  </a:extLst>
                </a:gridCol>
                <a:gridCol w="1636785">
                  <a:extLst>
                    <a:ext uri="{9D8B030D-6E8A-4147-A177-3AD203B41FA5}">
                      <a16:colId xmlns:a16="http://schemas.microsoft.com/office/drawing/2014/main" val="2269205074"/>
                    </a:ext>
                  </a:extLst>
                </a:gridCol>
                <a:gridCol w="1636785">
                  <a:extLst>
                    <a:ext uri="{9D8B030D-6E8A-4147-A177-3AD203B41FA5}">
                      <a16:colId xmlns:a16="http://schemas.microsoft.com/office/drawing/2014/main" val="39771066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0</a:t>
                      </a:r>
                      <a:endParaRPr lang="ko-KR" altLang="en-US" sz="160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0</a:t>
                      </a:r>
                      <a:endParaRPr lang="ko-KR" altLang="en-US" sz="160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764273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5FC3F404-266A-4BFB-A3CE-D2451CA3D8DD}"/>
              </a:ext>
            </a:extLst>
          </p:cNvPr>
          <p:cNvSpPr txBox="1"/>
          <p:nvPr/>
        </p:nvSpPr>
        <p:spPr>
          <a:xfrm>
            <a:off x="609600" y="5000405"/>
            <a:ext cx="4343632" cy="3128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19           15                              7                              0</a:t>
            </a:r>
            <a:endParaRPr lang="ko-KR" altLang="en-US" dirty="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AAE0E1FD-CCD0-4D3B-82EE-CA9F0189BFB6}"/>
              </a:ext>
            </a:extLst>
          </p:cNvPr>
          <p:cNvSpPr/>
          <p:nvPr/>
        </p:nvSpPr>
        <p:spPr>
          <a:xfrm>
            <a:off x="3140992" y="4128254"/>
            <a:ext cx="1701223" cy="530231"/>
          </a:xfrm>
          <a:prstGeom prst="roundRect">
            <a:avLst/>
          </a:prstGeom>
          <a:solidFill>
            <a:srgbClr val="00B0F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/>
              <a:t>Operation</a:t>
            </a:r>
            <a:endParaRPr lang="ko-KR" altLang="en-US" sz="2400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74D899EC-F595-466A-B179-B108198A27F7}"/>
              </a:ext>
            </a:extLst>
          </p:cNvPr>
          <p:cNvCxnSpPr>
            <a:cxnSpLocks/>
          </p:cNvCxnSpPr>
          <p:nvPr/>
        </p:nvCxnSpPr>
        <p:spPr>
          <a:xfrm>
            <a:off x="3991603" y="3536031"/>
            <a:ext cx="1" cy="53023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3D551EF6-3686-41F3-A402-91FF8F65CF2E}"/>
              </a:ext>
            </a:extLst>
          </p:cNvPr>
          <p:cNvCxnSpPr>
            <a:cxnSpLocks/>
          </p:cNvCxnSpPr>
          <p:nvPr/>
        </p:nvCxnSpPr>
        <p:spPr>
          <a:xfrm>
            <a:off x="3991604" y="4685247"/>
            <a:ext cx="0" cy="5700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D4BD835-9825-4C63-940D-66A11288242C}"/>
              </a:ext>
            </a:extLst>
          </p:cNvPr>
          <p:cNvSpPr txBox="1"/>
          <p:nvPr/>
        </p:nvSpPr>
        <p:spPr>
          <a:xfrm>
            <a:off x="4659488" y="3153927"/>
            <a:ext cx="1436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Register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10D344-5ED8-47D0-ACA5-DA75EE6342FE}"/>
              </a:ext>
            </a:extLst>
          </p:cNvPr>
          <p:cNvSpPr txBox="1"/>
          <p:nvPr/>
        </p:nvSpPr>
        <p:spPr>
          <a:xfrm>
            <a:off x="4659488" y="5269865"/>
            <a:ext cx="1436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Register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0C79959-7FCE-4AF6-B14C-C1A96FB9A9CE}"/>
              </a:ext>
            </a:extLst>
          </p:cNvPr>
          <p:cNvSpPr txBox="1"/>
          <p:nvPr/>
        </p:nvSpPr>
        <p:spPr>
          <a:xfrm>
            <a:off x="6492531" y="5761364"/>
            <a:ext cx="3992294" cy="3128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[Fig 4]: Word-Register Operation</a:t>
            </a:r>
            <a:endParaRPr lang="ko-KR" altLang="en-US" dirty="0"/>
          </a:p>
        </p:txBody>
      </p:sp>
      <p:graphicFrame>
        <p:nvGraphicFramePr>
          <p:cNvPr id="32" name="표 8">
            <a:extLst>
              <a:ext uri="{FF2B5EF4-FFF2-40B4-BE49-F238E27FC236}">
                <a16:creationId xmlns:a16="http://schemas.microsoft.com/office/drawing/2014/main" id="{7E9C0DC1-7052-4DCD-8519-56787C0787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2226947"/>
              </p:ext>
            </p:extLst>
          </p:nvPr>
        </p:nvGraphicFramePr>
        <p:xfrm>
          <a:off x="6392862" y="3180689"/>
          <a:ext cx="4091963" cy="370840"/>
        </p:xfrm>
        <a:graphic>
          <a:graphicData uri="http://schemas.openxmlformats.org/drawingml/2006/table">
            <a:tbl>
              <a:tblPr firstRow="1" bandRow="1">
                <a:tableStyleId>{B459CC5B-69E5-41B4-B0F9-5F01A61203CE}</a:tableStyleId>
              </a:tblPr>
              <a:tblGrid>
                <a:gridCol w="818393">
                  <a:extLst>
                    <a:ext uri="{9D8B030D-6E8A-4147-A177-3AD203B41FA5}">
                      <a16:colId xmlns:a16="http://schemas.microsoft.com/office/drawing/2014/main" val="3113003921"/>
                    </a:ext>
                  </a:extLst>
                </a:gridCol>
                <a:gridCol w="3273570">
                  <a:extLst>
                    <a:ext uri="{9D8B030D-6E8A-4147-A177-3AD203B41FA5}">
                      <a16:colId xmlns:a16="http://schemas.microsoft.com/office/drawing/2014/main" val="22692050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unused</a:t>
                      </a:r>
                      <a:endParaRPr lang="ko-KR" altLang="en-US" sz="140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764273"/>
                  </a:ext>
                </a:extLst>
              </a:tr>
            </a:tbl>
          </a:graphicData>
        </a:graphic>
      </p:graphicFrame>
      <p:sp>
        <p:nvSpPr>
          <p:cNvPr id="33" name="TextBox 32">
            <a:extLst>
              <a:ext uri="{FF2B5EF4-FFF2-40B4-BE49-F238E27FC236}">
                <a16:creationId xmlns:a16="http://schemas.microsoft.com/office/drawing/2014/main" id="{475C97E6-4238-4BA0-A404-A3350A503DEA}"/>
              </a:ext>
            </a:extLst>
          </p:cNvPr>
          <p:cNvSpPr txBox="1"/>
          <p:nvPr/>
        </p:nvSpPr>
        <p:spPr>
          <a:xfrm>
            <a:off x="6267028" y="2921389"/>
            <a:ext cx="4343632" cy="3128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19           15                                                              0</a:t>
            </a:r>
            <a:endParaRPr lang="ko-KR" altLang="en-US" dirty="0"/>
          </a:p>
        </p:txBody>
      </p:sp>
      <p:graphicFrame>
        <p:nvGraphicFramePr>
          <p:cNvPr id="34" name="표 8">
            <a:extLst>
              <a:ext uri="{FF2B5EF4-FFF2-40B4-BE49-F238E27FC236}">
                <a16:creationId xmlns:a16="http://schemas.microsoft.com/office/drawing/2014/main" id="{6DF45C5F-9DEE-44EC-9669-17E946388E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0642351"/>
              </p:ext>
            </p:extLst>
          </p:nvPr>
        </p:nvGraphicFramePr>
        <p:xfrm>
          <a:off x="6378044" y="5259705"/>
          <a:ext cx="4091963" cy="370840"/>
        </p:xfrm>
        <a:graphic>
          <a:graphicData uri="http://schemas.openxmlformats.org/drawingml/2006/table">
            <a:tbl>
              <a:tblPr firstRow="1" bandRow="1">
                <a:tableStyleId>{B459CC5B-69E5-41B4-B0F9-5F01A61203CE}</a:tableStyleId>
              </a:tblPr>
              <a:tblGrid>
                <a:gridCol w="818393">
                  <a:extLst>
                    <a:ext uri="{9D8B030D-6E8A-4147-A177-3AD203B41FA5}">
                      <a16:colId xmlns:a16="http://schemas.microsoft.com/office/drawing/2014/main" val="3113003921"/>
                    </a:ext>
                  </a:extLst>
                </a:gridCol>
                <a:gridCol w="3273570">
                  <a:extLst>
                    <a:ext uri="{9D8B030D-6E8A-4147-A177-3AD203B41FA5}">
                      <a16:colId xmlns:a16="http://schemas.microsoft.com/office/drawing/2014/main" val="22692050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0</a:t>
                      </a:r>
                      <a:endParaRPr lang="ko-KR" altLang="en-US" sz="160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764273"/>
                  </a:ext>
                </a:extLst>
              </a:tr>
            </a:tbl>
          </a:graphicData>
        </a:graphic>
      </p:graphicFrame>
      <p:sp>
        <p:nvSpPr>
          <p:cNvPr id="35" name="TextBox 34">
            <a:extLst>
              <a:ext uri="{FF2B5EF4-FFF2-40B4-BE49-F238E27FC236}">
                <a16:creationId xmlns:a16="http://schemas.microsoft.com/office/drawing/2014/main" id="{3B96AEF1-1864-47CA-AACD-7F6DBCC59708}"/>
              </a:ext>
            </a:extLst>
          </p:cNvPr>
          <p:cNvSpPr txBox="1"/>
          <p:nvPr/>
        </p:nvSpPr>
        <p:spPr>
          <a:xfrm>
            <a:off x="6252210" y="5000405"/>
            <a:ext cx="4343632" cy="3128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19           15                                                               0</a:t>
            </a:r>
            <a:endParaRPr lang="ko-KR" altLang="en-US" dirty="0"/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AC0D8558-D5F1-46DA-9D25-CBE668356DA8}"/>
              </a:ext>
            </a:extLst>
          </p:cNvPr>
          <p:cNvSpPr/>
          <p:nvPr/>
        </p:nvSpPr>
        <p:spPr>
          <a:xfrm>
            <a:off x="7237722" y="4128254"/>
            <a:ext cx="3247104" cy="530231"/>
          </a:xfrm>
          <a:prstGeom prst="roundRect">
            <a:avLst/>
          </a:prstGeom>
          <a:solidFill>
            <a:srgbClr val="00B0F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/>
              <a:t>Operation</a:t>
            </a:r>
            <a:endParaRPr lang="ko-KR" altLang="en-US" sz="2400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A3155F65-1BD4-4C6F-AAF8-2A4F7F47357B}"/>
              </a:ext>
            </a:extLst>
          </p:cNvPr>
          <p:cNvCxnSpPr>
            <a:cxnSpLocks/>
          </p:cNvCxnSpPr>
          <p:nvPr/>
        </p:nvCxnSpPr>
        <p:spPr>
          <a:xfrm>
            <a:off x="8828297" y="3536031"/>
            <a:ext cx="1" cy="53023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495D99B7-5F2B-47BA-8641-8FE0F835D71B}"/>
              </a:ext>
            </a:extLst>
          </p:cNvPr>
          <p:cNvCxnSpPr>
            <a:cxnSpLocks/>
          </p:cNvCxnSpPr>
          <p:nvPr/>
        </p:nvCxnSpPr>
        <p:spPr>
          <a:xfrm>
            <a:off x="8828297" y="4685247"/>
            <a:ext cx="0" cy="5700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CD9EDC0C-33A1-44CF-A98C-5BA3DB9FB447}"/>
              </a:ext>
            </a:extLst>
          </p:cNvPr>
          <p:cNvSpPr txBox="1"/>
          <p:nvPr/>
        </p:nvSpPr>
        <p:spPr>
          <a:xfrm>
            <a:off x="10302098" y="3153927"/>
            <a:ext cx="1436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Register</a:t>
            </a:r>
            <a:endParaRPr lang="ko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4A3D793-4612-454A-AD92-5C4BAC894603}"/>
              </a:ext>
            </a:extLst>
          </p:cNvPr>
          <p:cNvSpPr txBox="1"/>
          <p:nvPr/>
        </p:nvSpPr>
        <p:spPr>
          <a:xfrm>
            <a:off x="10302098" y="5269865"/>
            <a:ext cx="1436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Register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4465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FD4D66-943E-487C-91B0-4657401AF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9275"/>
            <a:ext cx="11582400" cy="719138"/>
          </a:xfrm>
        </p:spPr>
        <p:txBody>
          <a:bodyPr/>
          <a:lstStyle/>
          <a:p>
            <a:r>
              <a:rPr lang="ko-KR" altLang="en-US">
                <a:latin typeface="HY견고딕" panose="02030600000101010101" pitchFamily="18" charset="-127"/>
                <a:ea typeface="HY견고딕" panose="02030600000101010101" pitchFamily="18" charset="-127"/>
              </a:rPr>
              <a:t>관련 연구 </a:t>
            </a:r>
            <a:r>
              <a:rPr lang="en-US" altLang="ko-KR">
                <a:latin typeface="HY견고딕" panose="02030600000101010101" pitchFamily="18" charset="-127"/>
                <a:ea typeface="HY견고딕" panose="02030600000101010101" pitchFamily="18" charset="-127"/>
              </a:rPr>
              <a:t>: HIGHT </a:t>
            </a:r>
            <a:r>
              <a:rPr lang="ko-KR" altLang="en-US">
                <a:latin typeface="HY견고딕" panose="02030600000101010101" pitchFamily="18" charset="-127"/>
                <a:ea typeface="HY견고딕" panose="02030600000101010101" pitchFamily="18" charset="-127"/>
              </a:rPr>
              <a:t>암호 알고리즘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6" name="텍스트 개체 틀 2">
            <a:extLst>
              <a:ext uri="{FF2B5EF4-FFF2-40B4-BE49-F238E27FC236}">
                <a16:creationId xmlns:a16="http://schemas.microsoft.com/office/drawing/2014/main" id="{E671FA69-0551-4268-856E-F924045722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4418" y="1412875"/>
            <a:ext cx="11270402" cy="478675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1800">
                <a:latin typeface="+mn-ea"/>
                <a:ea typeface="+mn-ea"/>
              </a:rPr>
              <a:t>64-bit</a:t>
            </a:r>
            <a:r>
              <a:rPr lang="ko-KR" altLang="en-US" sz="1800">
                <a:latin typeface="+mn-ea"/>
                <a:ea typeface="+mn-ea"/>
              </a:rPr>
              <a:t>의 평문과 </a:t>
            </a:r>
            <a:r>
              <a:rPr lang="en-US" altLang="ko-KR" sz="1800">
                <a:latin typeface="+mn-ea"/>
                <a:ea typeface="+mn-ea"/>
              </a:rPr>
              <a:t>128-bit</a:t>
            </a:r>
            <a:r>
              <a:rPr lang="ko-KR" altLang="en-US" sz="1800">
                <a:latin typeface="+mn-ea"/>
                <a:ea typeface="+mn-ea"/>
              </a:rPr>
              <a:t> 키를 입력 받아 </a:t>
            </a:r>
            <a:r>
              <a:rPr lang="en-US" altLang="ko-KR" sz="1800">
                <a:latin typeface="+mn-ea"/>
                <a:ea typeface="+mn-ea"/>
              </a:rPr>
              <a:t>64-bit</a:t>
            </a:r>
            <a:r>
              <a:rPr lang="ko-KR" altLang="en-US" sz="1800">
                <a:latin typeface="+mn-ea"/>
                <a:ea typeface="+mn-ea"/>
              </a:rPr>
              <a:t> 암호문을 출력하는 블록암호 알고리즘</a:t>
            </a:r>
            <a:endParaRPr lang="en-US" altLang="ko-KR" sz="180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600">
                <a:latin typeface="+mn-ea"/>
                <a:ea typeface="+mn-ea"/>
              </a:rPr>
              <a:t>F0, F1 </a:t>
            </a:r>
            <a:r>
              <a:rPr lang="ko-KR" altLang="en-US" sz="1600">
                <a:latin typeface="+mn-ea"/>
                <a:ea typeface="+mn-ea"/>
              </a:rPr>
              <a:t>두 개의 보조 함수를 가짐 </a:t>
            </a:r>
            <a:endParaRPr lang="en-US" altLang="ko-KR" sz="1600">
              <a:latin typeface="+mn-ea"/>
              <a:ea typeface="+mn-ea"/>
            </a:endParaRPr>
          </a:p>
          <a:p>
            <a:pPr lvl="1">
              <a:lnSpc>
                <a:spcPct val="150000"/>
              </a:lnSpc>
            </a:pPr>
            <a:r>
              <a:rPr lang="ko-KR" altLang="en-US" sz="1400">
                <a:latin typeface="+mn-ea"/>
                <a:ea typeface="+mn-ea"/>
              </a:rPr>
              <a:t>속도 향상을 위하여 사전 연산 후 </a:t>
            </a:r>
            <a:r>
              <a:rPr lang="en-US" altLang="ko-KR" sz="1400">
                <a:latin typeface="+mn-ea"/>
                <a:ea typeface="+mn-ea"/>
              </a:rPr>
              <a:t>Table</a:t>
            </a:r>
            <a:r>
              <a:rPr lang="ko-KR" altLang="en-US" sz="1400">
                <a:latin typeface="+mn-ea"/>
                <a:ea typeface="+mn-ea"/>
              </a:rPr>
              <a:t>로 사용 </a:t>
            </a:r>
            <a:endParaRPr lang="en-US" altLang="ko-KR" sz="140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600">
                <a:latin typeface="+mn-ea"/>
                <a:ea typeface="+mn-ea"/>
              </a:rPr>
              <a:t>초기 변환</a:t>
            </a:r>
            <a:r>
              <a:rPr lang="en-US" altLang="ko-KR" sz="1600">
                <a:latin typeface="+mn-ea"/>
                <a:ea typeface="+mn-ea"/>
              </a:rPr>
              <a:t>, </a:t>
            </a:r>
            <a:r>
              <a:rPr lang="ko-KR" altLang="en-US" sz="1600">
                <a:latin typeface="+mn-ea"/>
                <a:ea typeface="+mn-ea"/>
              </a:rPr>
              <a:t>라운드 함수 </a:t>
            </a:r>
            <a:r>
              <a:rPr lang="en-US" altLang="ko-KR" sz="1600">
                <a:latin typeface="+mn-ea"/>
                <a:ea typeface="+mn-ea"/>
              </a:rPr>
              <a:t>(32</a:t>
            </a:r>
            <a:r>
              <a:rPr lang="ko-KR" altLang="en-US" sz="1600">
                <a:latin typeface="+mn-ea"/>
                <a:ea typeface="+mn-ea"/>
              </a:rPr>
              <a:t>라운드</a:t>
            </a:r>
            <a:r>
              <a:rPr lang="en-US" altLang="ko-KR" sz="1600">
                <a:latin typeface="+mn-ea"/>
                <a:ea typeface="+mn-ea"/>
              </a:rPr>
              <a:t>), </a:t>
            </a:r>
            <a:r>
              <a:rPr lang="ko-KR" altLang="en-US" sz="1600">
                <a:latin typeface="+mn-ea"/>
                <a:ea typeface="+mn-ea"/>
              </a:rPr>
              <a:t>최종 변환으로 구성</a:t>
            </a:r>
            <a:endParaRPr lang="en-US" altLang="ko-KR" sz="16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800">
              <a:latin typeface="+mn-ea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600" dirty="0">
              <a:latin typeface="+mn-ea"/>
              <a:ea typeface="+mn-ea"/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42061B03-95A4-4527-B6CD-56BCA8241EF8}"/>
              </a:ext>
            </a:extLst>
          </p:cNvPr>
          <p:cNvCxnSpPr>
            <a:cxnSpLocks/>
          </p:cNvCxnSpPr>
          <p:nvPr/>
        </p:nvCxnSpPr>
        <p:spPr>
          <a:xfrm>
            <a:off x="1286476" y="4699799"/>
            <a:ext cx="0" cy="5850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96F7852E-6A2A-4A39-B45B-169C294450D0}"/>
              </a:ext>
            </a:extLst>
          </p:cNvPr>
          <p:cNvCxnSpPr>
            <a:cxnSpLocks/>
          </p:cNvCxnSpPr>
          <p:nvPr/>
        </p:nvCxnSpPr>
        <p:spPr>
          <a:xfrm flipV="1">
            <a:off x="1270977" y="4478635"/>
            <a:ext cx="1565328" cy="221164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6ACA5A06-651B-4072-9241-2DD5D42557A1}"/>
              </a:ext>
            </a:extLst>
          </p:cNvPr>
          <p:cNvCxnSpPr>
            <a:cxnSpLocks/>
          </p:cNvCxnSpPr>
          <p:nvPr/>
        </p:nvCxnSpPr>
        <p:spPr>
          <a:xfrm>
            <a:off x="2836305" y="3735031"/>
            <a:ext cx="0" cy="7284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AE518384-31EF-41FC-9D5D-DF486C55BCB7}"/>
              </a:ext>
            </a:extLst>
          </p:cNvPr>
          <p:cNvCxnSpPr>
            <a:cxnSpLocks/>
          </p:cNvCxnSpPr>
          <p:nvPr/>
        </p:nvCxnSpPr>
        <p:spPr>
          <a:xfrm>
            <a:off x="1317473" y="3735031"/>
            <a:ext cx="0" cy="3564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타원 50">
            <a:extLst>
              <a:ext uri="{FF2B5EF4-FFF2-40B4-BE49-F238E27FC236}">
                <a16:creationId xmlns:a16="http://schemas.microsoft.com/office/drawing/2014/main" id="{CF703FD4-818E-4F9D-8EFC-47B621E9CF5F}"/>
              </a:ext>
            </a:extLst>
          </p:cNvPr>
          <p:cNvSpPr/>
          <p:nvPr/>
        </p:nvSpPr>
        <p:spPr>
          <a:xfrm>
            <a:off x="1212861" y="4122486"/>
            <a:ext cx="209222" cy="28284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897AB69C-A32B-4DC8-B472-2672DAAE2214}"/>
              </a:ext>
            </a:extLst>
          </p:cNvPr>
          <p:cNvCxnSpPr>
            <a:cxnSpLocks/>
            <a:stCxn id="51" idx="2"/>
            <a:endCxn id="51" idx="6"/>
          </p:cNvCxnSpPr>
          <p:nvPr/>
        </p:nvCxnSpPr>
        <p:spPr>
          <a:xfrm>
            <a:off x="1212861" y="4263909"/>
            <a:ext cx="20922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DD562BB4-F978-4078-A477-B98E9340E1E3}"/>
              </a:ext>
            </a:extLst>
          </p:cNvPr>
          <p:cNvCxnSpPr>
            <a:cxnSpLocks/>
            <a:stCxn id="51" idx="0"/>
            <a:endCxn id="51" idx="4"/>
          </p:cNvCxnSpPr>
          <p:nvPr/>
        </p:nvCxnSpPr>
        <p:spPr>
          <a:xfrm>
            <a:off x="1317472" y="4122486"/>
            <a:ext cx="0" cy="28284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80E03836-06BF-4679-9603-3B9D7CAFA9C7}"/>
              </a:ext>
            </a:extLst>
          </p:cNvPr>
          <p:cNvSpPr/>
          <p:nvPr/>
        </p:nvSpPr>
        <p:spPr>
          <a:xfrm>
            <a:off x="3565287" y="4169746"/>
            <a:ext cx="247972" cy="247972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AC0B3DB6-24AF-4790-868E-7F7E4EA25E9E}"/>
              </a:ext>
            </a:extLst>
          </p:cNvPr>
          <p:cNvCxnSpPr>
            <a:stCxn id="66" idx="1"/>
            <a:endCxn id="66" idx="3"/>
          </p:cNvCxnSpPr>
          <p:nvPr/>
        </p:nvCxnSpPr>
        <p:spPr>
          <a:xfrm>
            <a:off x="3565287" y="4293732"/>
            <a:ext cx="24797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3568057B-E97B-48D8-AEE2-BE8B6D6A2DEB}"/>
              </a:ext>
            </a:extLst>
          </p:cNvPr>
          <p:cNvCxnSpPr>
            <a:stCxn id="66" idx="0"/>
            <a:endCxn id="66" idx="2"/>
          </p:cNvCxnSpPr>
          <p:nvPr/>
        </p:nvCxnSpPr>
        <p:spPr>
          <a:xfrm>
            <a:off x="3689273" y="4169746"/>
            <a:ext cx="0" cy="2479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878B8737-1363-41B6-B646-860DB3A2780B}"/>
              </a:ext>
            </a:extLst>
          </p:cNvPr>
          <p:cNvSpPr/>
          <p:nvPr/>
        </p:nvSpPr>
        <p:spPr>
          <a:xfrm>
            <a:off x="1665571" y="4153173"/>
            <a:ext cx="247972" cy="247972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1A21293C-A0B0-48B0-929B-8CF80147E266}"/>
              </a:ext>
            </a:extLst>
          </p:cNvPr>
          <p:cNvCxnSpPr>
            <a:stCxn id="75" idx="1"/>
            <a:endCxn id="75" idx="3"/>
          </p:cNvCxnSpPr>
          <p:nvPr/>
        </p:nvCxnSpPr>
        <p:spPr>
          <a:xfrm>
            <a:off x="1665571" y="4277159"/>
            <a:ext cx="24797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4AA63372-B929-4D2A-BB3E-88379A013BB7}"/>
              </a:ext>
            </a:extLst>
          </p:cNvPr>
          <p:cNvCxnSpPr>
            <a:stCxn id="75" idx="0"/>
            <a:endCxn id="75" idx="2"/>
          </p:cNvCxnSpPr>
          <p:nvPr/>
        </p:nvCxnSpPr>
        <p:spPr>
          <a:xfrm>
            <a:off x="1789557" y="4153173"/>
            <a:ext cx="0" cy="2479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DE0D85D7-8A92-4A11-8519-8638DA71577E}"/>
              </a:ext>
            </a:extLst>
          </p:cNvPr>
          <p:cNvSpPr/>
          <p:nvPr/>
        </p:nvSpPr>
        <p:spPr>
          <a:xfrm>
            <a:off x="2100748" y="4153199"/>
            <a:ext cx="433935" cy="24794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F0</a:t>
            </a:r>
            <a:endParaRPr lang="ko-KR" altLang="en-US"/>
          </a:p>
        </p:txBody>
      </p: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4721706F-2C8D-4AEB-85D6-60BA62BFEB04}"/>
              </a:ext>
            </a:extLst>
          </p:cNvPr>
          <p:cNvCxnSpPr>
            <a:cxnSpLocks/>
            <a:endCxn id="78" idx="3"/>
          </p:cNvCxnSpPr>
          <p:nvPr/>
        </p:nvCxnSpPr>
        <p:spPr>
          <a:xfrm flipH="1">
            <a:off x="2534683" y="4277172"/>
            <a:ext cx="30162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95FBFE8C-EAB5-49AD-A3CC-315DD4721DDE}"/>
              </a:ext>
            </a:extLst>
          </p:cNvPr>
          <p:cNvCxnSpPr>
            <a:cxnSpLocks/>
          </p:cNvCxnSpPr>
          <p:nvPr/>
        </p:nvCxnSpPr>
        <p:spPr>
          <a:xfrm flipH="1">
            <a:off x="1447213" y="4274589"/>
            <a:ext cx="30162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1D43FA66-55CE-4F84-B050-D55584EDC51E}"/>
              </a:ext>
            </a:extLst>
          </p:cNvPr>
          <p:cNvCxnSpPr>
            <a:cxnSpLocks/>
          </p:cNvCxnSpPr>
          <p:nvPr/>
        </p:nvCxnSpPr>
        <p:spPr>
          <a:xfrm flipH="1">
            <a:off x="1912168" y="4274588"/>
            <a:ext cx="30162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02340419-620C-4138-9B1D-D26DE0D1CBAA}"/>
              </a:ext>
            </a:extLst>
          </p:cNvPr>
          <p:cNvCxnSpPr>
            <a:cxnSpLocks/>
          </p:cNvCxnSpPr>
          <p:nvPr/>
        </p:nvCxnSpPr>
        <p:spPr>
          <a:xfrm>
            <a:off x="1795341" y="3747947"/>
            <a:ext cx="0" cy="3564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1CD3A22D-29F6-488A-BC10-3331E9EE9703}"/>
              </a:ext>
            </a:extLst>
          </p:cNvPr>
          <p:cNvCxnSpPr>
            <a:cxnSpLocks/>
          </p:cNvCxnSpPr>
          <p:nvPr/>
        </p:nvCxnSpPr>
        <p:spPr>
          <a:xfrm>
            <a:off x="3637715" y="4697215"/>
            <a:ext cx="0" cy="5850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3BF5944A-FBCF-46F0-A1D2-5B98DE5008E5}"/>
              </a:ext>
            </a:extLst>
          </p:cNvPr>
          <p:cNvCxnSpPr>
            <a:cxnSpLocks/>
          </p:cNvCxnSpPr>
          <p:nvPr/>
        </p:nvCxnSpPr>
        <p:spPr>
          <a:xfrm flipV="1">
            <a:off x="3622216" y="4476051"/>
            <a:ext cx="1565328" cy="221164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933262F7-B77C-4A1D-8E09-33A07E152D80}"/>
              </a:ext>
            </a:extLst>
          </p:cNvPr>
          <p:cNvCxnSpPr>
            <a:cxnSpLocks/>
          </p:cNvCxnSpPr>
          <p:nvPr/>
        </p:nvCxnSpPr>
        <p:spPr>
          <a:xfrm>
            <a:off x="5187544" y="3732447"/>
            <a:ext cx="0" cy="7284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A4C46403-8CB4-45D8-9CE7-935BC88C779E}"/>
              </a:ext>
            </a:extLst>
          </p:cNvPr>
          <p:cNvCxnSpPr>
            <a:cxnSpLocks/>
          </p:cNvCxnSpPr>
          <p:nvPr/>
        </p:nvCxnSpPr>
        <p:spPr>
          <a:xfrm>
            <a:off x="3668712" y="3732447"/>
            <a:ext cx="0" cy="3564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B006D882-B564-435D-B025-F3A6CA37ECF2}"/>
              </a:ext>
            </a:extLst>
          </p:cNvPr>
          <p:cNvSpPr/>
          <p:nvPr/>
        </p:nvSpPr>
        <p:spPr>
          <a:xfrm>
            <a:off x="4451987" y="4150615"/>
            <a:ext cx="433935" cy="24794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F1</a:t>
            </a:r>
            <a:endParaRPr lang="ko-KR" altLang="en-US"/>
          </a:p>
        </p:txBody>
      </p: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B6BDC9DC-22E0-4B5B-AE8C-3156236033F5}"/>
              </a:ext>
            </a:extLst>
          </p:cNvPr>
          <p:cNvCxnSpPr>
            <a:cxnSpLocks/>
            <a:endCxn id="107" idx="3"/>
          </p:cNvCxnSpPr>
          <p:nvPr/>
        </p:nvCxnSpPr>
        <p:spPr>
          <a:xfrm flipH="1">
            <a:off x="4885922" y="4274588"/>
            <a:ext cx="30162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D06D36CA-AA4E-48A2-81EB-7BFE58CB4AB9}"/>
              </a:ext>
            </a:extLst>
          </p:cNvPr>
          <p:cNvCxnSpPr>
            <a:cxnSpLocks/>
          </p:cNvCxnSpPr>
          <p:nvPr/>
        </p:nvCxnSpPr>
        <p:spPr>
          <a:xfrm flipH="1">
            <a:off x="3798452" y="4272005"/>
            <a:ext cx="30162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33D7E20E-6B91-4BD9-B541-DEDCF4FDC5C8}"/>
              </a:ext>
            </a:extLst>
          </p:cNvPr>
          <p:cNvCxnSpPr>
            <a:cxnSpLocks/>
          </p:cNvCxnSpPr>
          <p:nvPr/>
        </p:nvCxnSpPr>
        <p:spPr>
          <a:xfrm flipH="1">
            <a:off x="4263407" y="4272004"/>
            <a:ext cx="30162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B8C50FC8-A15B-49F3-BE58-8EAAC4000677}"/>
              </a:ext>
            </a:extLst>
          </p:cNvPr>
          <p:cNvCxnSpPr>
            <a:cxnSpLocks/>
          </p:cNvCxnSpPr>
          <p:nvPr/>
        </p:nvCxnSpPr>
        <p:spPr>
          <a:xfrm>
            <a:off x="4146580" y="3745363"/>
            <a:ext cx="0" cy="3564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D6565851-7D5F-4F29-B17C-4FCA15C76D2B}"/>
              </a:ext>
            </a:extLst>
          </p:cNvPr>
          <p:cNvCxnSpPr>
            <a:cxnSpLocks/>
          </p:cNvCxnSpPr>
          <p:nvPr/>
        </p:nvCxnSpPr>
        <p:spPr>
          <a:xfrm>
            <a:off x="6095744" y="4694631"/>
            <a:ext cx="0" cy="5850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F0AC7328-5E39-46DC-9CF8-87791A00AAA5}"/>
              </a:ext>
            </a:extLst>
          </p:cNvPr>
          <p:cNvCxnSpPr>
            <a:cxnSpLocks/>
          </p:cNvCxnSpPr>
          <p:nvPr/>
        </p:nvCxnSpPr>
        <p:spPr>
          <a:xfrm flipV="1">
            <a:off x="6080245" y="4473467"/>
            <a:ext cx="1565328" cy="221164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73C1CA1D-15BB-40BB-85A0-909305148A3C}"/>
              </a:ext>
            </a:extLst>
          </p:cNvPr>
          <p:cNvCxnSpPr>
            <a:cxnSpLocks/>
          </p:cNvCxnSpPr>
          <p:nvPr/>
        </p:nvCxnSpPr>
        <p:spPr>
          <a:xfrm>
            <a:off x="7645573" y="3729863"/>
            <a:ext cx="0" cy="7284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7772C447-6727-4B05-BF65-B3F9569472D4}"/>
              </a:ext>
            </a:extLst>
          </p:cNvPr>
          <p:cNvCxnSpPr>
            <a:cxnSpLocks/>
          </p:cNvCxnSpPr>
          <p:nvPr/>
        </p:nvCxnSpPr>
        <p:spPr>
          <a:xfrm>
            <a:off x="6126741" y="3729863"/>
            <a:ext cx="0" cy="3564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타원 115">
            <a:extLst>
              <a:ext uri="{FF2B5EF4-FFF2-40B4-BE49-F238E27FC236}">
                <a16:creationId xmlns:a16="http://schemas.microsoft.com/office/drawing/2014/main" id="{D000632D-0FBE-459C-9BBE-3AA2B5EE5BD4}"/>
              </a:ext>
            </a:extLst>
          </p:cNvPr>
          <p:cNvSpPr/>
          <p:nvPr/>
        </p:nvSpPr>
        <p:spPr>
          <a:xfrm>
            <a:off x="6022129" y="4117318"/>
            <a:ext cx="209222" cy="28284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7" name="직선 연결선 116">
            <a:extLst>
              <a:ext uri="{FF2B5EF4-FFF2-40B4-BE49-F238E27FC236}">
                <a16:creationId xmlns:a16="http://schemas.microsoft.com/office/drawing/2014/main" id="{25749096-54E8-410F-958E-E278ACD8B187}"/>
              </a:ext>
            </a:extLst>
          </p:cNvPr>
          <p:cNvCxnSpPr>
            <a:cxnSpLocks/>
            <a:stCxn id="116" idx="2"/>
            <a:endCxn id="116" idx="6"/>
          </p:cNvCxnSpPr>
          <p:nvPr/>
        </p:nvCxnSpPr>
        <p:spPr>
          <a:xfrm>
            <a:off x="6022129" y="4258741"/>
            <a:ext cx="20922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직선 연결선 117">
            <a:extLst>
              <a:ext uri="{FF2B5EF4-FFF2-40B4-BE49-F238E27FC236}">
                <a16:creationId xmlns:a16="http://schemas.microsoft.com/office/drawing/2014/main" id="{6CEDE149-0D3A-46DD-A669-A19D4247471F}"/>
              </a:ext>
            </a:extLst>
          </p:cNvPr>
          <p:cNvCxnSpPr>
            <a:cxnSpLocks/>
            <a:stCxn id="116" idx="0"/>
            <a:endCxn id="116" idx="4"/>
          </p:cNvCxnSpPr>
          <p:nvPr/>
        </p:nvCxnSpPr>
        <p:spPr>
          <a:xfrm>
            <a:off x="6126740" y="4117318"/>
            <a:ext cx="0" cy="28284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2E2FB6E2-D94B-4B64-ACE1-6D032DCA382E}"/>
              </a:ext>
            </a:extLst>
          </p:cNvPr>
          <p:cNvSpPr/>
          <p:nvPr/>
        </p:nvSpPr>
        <p:spPr>
          <a:xfrm>
            <a:off x="6474839" y="4148005"/>
            <a:ext cx="247972" cy="247972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0" name="직선 연결선 119">
            <a:extLst>
              <a:ext uri="{FF2B5EF4-FFF2-40B4-BE49-F238E27FC236}">
                <a16:creationId xmlns:a16="http://schemas.microsoft.com/office/drawing/2014/main" id="{624931A5-2BF4-4004-B2B7-18D9C374E265}"/>
              </a:ext>
            </a:extLst>
          </p:cNvPr>
          <p:cNvCxnSpPr>
            <a:stCxn id="119" idx="1"/>
            <a:endCxn id="119" idx="3"/>
          </p:cNvCxnSpPr>
          <p:nvPr/>
        </p:nvCxnSpPr>
        <p:spPr>
          <a:xfrm>
            <a:off x="6474839" y="4271991"/>
            <a:ext cx="24797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120">
            <a:extLst>
              <a:ext uri="{FF2B5EF4-FFF2-40B4-BE49-F238E27FC236}">
                <a16:creationId xmlns:a16="http://schemas.microsoft.com/office/drawing/2014/main" id="{17C6BEE0-BFEE-4E85-940E-872C8AD2F9DA}"/>
              </a:ext>
            </a:extLst>
          </p:cNvPr>
          <p:cNvCxnSpPr>
            <a:stCxn id="119" idx="0"/>
            <a:endCxn id="119" idx="2"/>
          </p:cNvCxnSpPr>
          <p:nvPr/>
        </p:nvCxnSpPr>
        <p:spPr>
          <a:xfrm>
            <a:off x="6598825" y="4148005"/>
            <a:ext cx="0" cy="2479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BF61EEC9-1B2E-43B4-9495-F9A9CC045749}"/>
              </a:ext>
            </a:extLst>
          </p:cNvPr>
          <p:cNvSpPr/>
          <p:nvPr/>
        </p:nvSpPr>
        <p:spPr>
          <a:xfrm>
            <a:off x="6910016" y="4148031"/>
            <a:ext cx="433935" cy="24794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F0</a:t>
            </a:r>
            <a:endParaRPr lang="ko-KR" altLang="en-US"/>
          </a:p>
        </p:txBody>
      </p: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5E2574C1-BE82-4314-9D6C-4E46AC312ED0}"/>
              </a:ext>
            </a:extLst>
          </p:cNvPr>
          <p:cNvCxnSpPr>
            <a:cxnSpLocks/>
            <a:endCxn id="122" idx="3"/>
          </p:cNvCxnSpPr>
          <p:nvPr/>
        </p:nvCxnSpPr>
        <p:spPr>
          <a:xfrm flipH="1">
            <a:off x="7343951" y="4272004"/>
            <a:ext cx="30162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1831DF9E-7570-4169-86F2-EDD2725A94D1}"/>
              </a:ext>
            </a:extLst>
          </p:cNvPr>
          <p:cNvCxnSpPr>
            <a:cxnSpLocks/>
          </p:cNvCxnSpPr>
          <p:nvPr/>
        </p:nvCxnSpPr>
        <p:spPr>
          <a:xfrm flipH="1">
            <a:off x="6225485" y="4284919"/>
            <a:ext cx="30162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직선 화살표 연결선 124">
            <a:extLst>
              <a:ext uri="{FF2B5EF4-FFF2-40B4-BE49-F238E27FC236}">
                <a16:creationId xmlns:a16="http://schemas.microsoft.com/office/drawing/2014/main" id="{924A7891-9305-466B-A685-8FE3F548C35F}"/>
              </a:ext>
            </a:extLst>
          </p:cNvPr>
          <p:cNvCxnSpPr>
            <a:cxnSpLocks/>
          </p:cNvCxnSpPr>
          <p:nvPr/>
        </p:nvCxnSpPr>
        <p:spPr>
          <a:xfrm flipH="1">
            <a:off x="6721436" y="4269420"/>
            <a:ext cx="30162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FF9A2F3A-47C9-4388-8098-B4DF42BC1269}"/>
              </a:ext>
            </a:extLst>
          </p:cNvPr>
          <p:cNvCxnSpPr>
            <a:cxnSpLocks/>
          </p:cNvCxnSpPr>
          <p:nvPr/>
        </p:nvCxnSpPr>
        <p:spPr>
          <a:xfrm>
            <a:off x="6604609" y="3742779"/>
            <a:ext cx="0" cy="3564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연결선 144">
            <a:extLst>
              <a:ext uri="{FF2B5EF4-FFF2-40B4-BE49-F238E27FC236}">
                <a16:creationId xmlns:a16="http://schemas.microsoft.com/office/drawing/2014/main" id="{0DCAFE5C-963D-4CEE-B8A1-B9CC044E8EC7}"/>
              </a:ext>
            </a:extLst>
          </p:cNvPr>
          <p:cNvCxnSpPr>
            <a:cxnSpLocks/>
            <a:stCxn id="51" idx="4"/>
          </p:cNvCxnSpPr>
          <p:nvPr/>
        </p:nvCxnSpPr>
        <p:spPr>
          <a:xfrm>
            <a:off x="1317472" y="4405332"/>
            <a:ext cx="8667181" cy="6052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타원 149">
            <a:extLst>
              <a:ext uri="{FF2B5EF4-FFF2-40B4-BE49-F238E27FC236}">
                <a16:creationId xmlns:a16="http://schemas.microsoft.com/office/drawing/2014/main" id="{FE0415A3-E354-43A6-9AF7-D80BD1490CFB}"/>
              </a:ext>
            </a:extLst>
          </p:cNvPr>
          <p:cNvSpPr/>
          <p:nvPr/>
        </p:nvSpPr>
        <p:spPr>
          <a:xfrm>
            <a:off x="4079826" y="4124089"/>
            <a:ext cx="209222" cy="28284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1" name="직선 연결선 150">
            <a:extLst>
              <a:ext uri="{FF2B5EF4-FFF2-40B4-BE49-F238E27FC236}">
                <a16:creationId xmlns:a16="http://schemas.microsoft.com/office/drawing/2014/main" id="{089BE2DB-FF30-4ECA-82C7-FA2B94F5C696}"/>
              </a:ext>
            </a:extLst>
          </p:cNvPr>
          <p:cNvCxnSpPr>
            <a:cxnSpLocks/>
            <a:stCxn id="150" idx="2"/>
            <a:endCxn id="150" idx="6"/>
          </p:cNvCxnSpPr>
          <p:nvPr/>
        </p:nvCxnSpPr>
        <p:spPr>
          <a:xfrm>
            <a:off x="4079826" y="4265512"/>
            <a:ext cx="20922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" name="직선 연결선 151">
            <a:extLst>
              <a:ext uri="{FF2B5EF4-FFF2-40B4-BE49-F238E27FC236}">
                <a16:creationId xmlns:a16="http://schemas.microsoft.com/office/drawing/2014/main" id="{B7D2C216-B1E7-4B02-A68C-0C8B6A92F42F}"/>
              </a:ext>
            </a:extLst>
          </p:cNvPr>
          <p:cNvCxnSpPr>
            <a:cxnSpLocks/>
            <a:stCxn id="150" idx="0"/>
            <a:endCxn id="150" idx="4"/>
          </p:cNvCxnSpPr>
          <p:nvPr/>
        </p:nvCxnSpPr>
        <p:spPr>
          <a:xfrm>
            <a:off x="4184437" y="4124089"/>
            <a:ext cx="0" cy="28284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FB0A389A-07F7-441D-96FB-68486E818017}"/>
              </a:ext>
            </a:extLst>
          </p:cNvPr>
          <p:cNvSpPr/>
          <p:nvPr/>
        </p:nvSpPr>
        <p:spPr>
          <a:xfrm>
            <a:off x="8210667" y="4137286"/>
            <a:ext cx="247972" cy="247972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4" name="직선 연결선 153">
            <a:extLst>
              <a:ext uri="{FF2B5EF4-FFF2-40B4-BE49-F238E27FC236}">
                <a16:creationId xmlns:a16="http://schemas.microsoft.com/office/drawing/2014/main" id="{13533AF9-8C94-4D36-AC29-C6EBE9EB7796}"/>
              </a:ext>
            </a:extLst>
          </p:cNvPr>
          <p:cNvCxnSpPr>
            <a:stCxn id="153" idx="1"/>
            <a:endCxn id="153" idx="3"/>
          </p:cNvCxnSpPr>
          <p:nvPr/>
        </p:nvCxnSpPr>
        <p:spPr>
          <a:xfrm>
            <a:off x="8210667" y="4261272"/>
            <a:ext cx="24797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연결선 154">
            <a:extLst>
              <a:ext uri="{FF2B5EF4-FFF2-40B4-BE49-F238E27FC236}">
                <a16:creationId xmlns:a16="http://schemas.microsoft.com/office/drawing/2014/main" id="{65CEEA80-9262-4881-BD58-D13A83096D02}"/>
              </a:ext>
            </a:extLst>
          </p:cNvPr>
          <p:cNvCxnSpPr>
            <a:stCxn id="153" idx="0"/>
            <a:endCxn id="153" idx="2"/>
          </p:cNvCxnSpPr>
          <p:nvPr/>
        </p:nvCxnSpPr>
        <p:spPr>
          <a:xfrm>
            <a:off x="8334653" y="4137286"/>
            <a:ext cx="0" cy="2479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화살표 연결선 155">
            <a:extLst>
              <a:ext uri="{FF2B5EF4-FFF2-40B4-BE49-F238E27FC236}">
                <a16:creationId xmlns:a16="http://schemas.microsoft.com/office/drawing/2014/main" id="{0615E317-40D4-4F84-BF28-CAF5B56C3ACB}"/>
              </a:ext>
            </a:extLst>
          </p:cNvPr>
          <p:cNvCxnSpPr>
            <a:cxnSpLocks/>
          </p:cNvCxnSpPr>
          <p:nvPr/>
        </p:nvCxnSpPr>
        <p:spPr>
          <a:xfrm>
            <a:off x="8298593" y="4680253"/>
            <a:ext cx="0" cy="5850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직선 연결선 156">
            <a:extLst>
              <a:ext uri="{FF2B5EF4-FFF2-40B4-BE49-F238E27FC236}">
                <a16:creationId xmlns:a16="http://schemas.microsoft.com/office/drawing/2014/main" id="{551ACF97-0887-4C50-8B62-20AA4F8A9B2B}"/>
              </a:ext>
            </a:extLst>
          </p:cNvPr>
          <p:cNvCxnSpPr>
            <a:cxnSpLocks/>
          </p:cNvCxnSpPr>
          <p:nvPr/>
        </p:nvCxnSpPr>
        <p:spPr>
          <a:xfrm flipV="1">
            <a:off x="8298592" y="4459089"/>
            <a:ext cx="1565328" cy="221164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연결선 157">
            <a:extLst>
              <a:ext uri="{FF2B5EF4-FFF2-40B4-BE49-F238E27FC236}">
                <a16:creationId xmlns:a16="http://schemas.microsoft.com/office/drawing/2014/main" id="{A3DD8FD9-A89A-4BE8-94BE-A02D84CFC3B2}"/>
              </a:ext>
            </a:extLst>
          </p:cNvPr>
          <p:cNvCxnSpPr>
            <a:cxnSpLocks/>
          </p:cNvCxnSpPr>
          <p:nvPr/>
        </p:nvCxnSpPr>
        <p:spPr>
          <a:xfrm>
            <a:off x="9863920" y="3715485"/>
            <a:ext cx="0" cy="7284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직선 화살표 연결선 158">
            <a:extLst>
              <a:ext uri="{FF2B5EF4-FFF2-40B4-BE49-F238E27FC236}">
                <a16:creationId xmlns:a16="http://schemas.microsoft.com/office/drawing/2014/main" id="{2F5ED21C-6990-4BC7-9A8B-CB667258CDBA}"/>
              </a:ext>
            </a:extLst>
          </p:cNvPr>
          <p:cNvCxnSpPr>
            <a:cxnSpLocks/>
          </p:cNvCxnSpPr>
          <p:nvPr/>
        </p:nvCxnSpPr>
        <p:spPr>
          <a:xfrm>
            <a:off x="8345088" y="3715485"/>
            <a:ext cx="0" cy="3564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5DCB1E65-F64D-4574-AF20-C1EC09716AC4}"/>
              </a:ext>
            </a:extLst>
          </p:cNvPr>
          <p:cNvSpPr/>
          <p:nvPr/>
        </p:nvSpPr>
        <p:spPr>
          <a:xfrm>
            <a:off x="9128363" y="4133653"/>
            <a:ext cx="433935" cy="24794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F1</a:t>
            </a:r>
            <a:endParaRPr lang="ko-KR" altLang="en-US"/>
          </a:p>
        </p:txBody>
      </p:sp>
      <p:cxnSp>
        <p:nvCxnSpPr>
          <p:cNvPr id="161" name="직선 화살표 연결선 160">
            <a:extLst>
              <a:ext uri="{FF2B5EF4-FFF2-40B4-BE49-F238E27FC236}">
                <a16:creationId xmlns:a16="http://schemas.microsoft.com/office/drawing/2014/main" id="{E9E639C9-BBB9-41C4-9DCE-13E4D618A8B5}"/>
              </a:ext>
            </a:extLst>
          </p:cNvPr>
          <p:cNvCxnSpPr>
            <a:cxnSpLocks/>
            <a:endCxn id="160" idx="3"/>
          </p:cNvCxnSpPr>
          <p:nvPr/>
        </p:nvCxnSpPr>
        <p:spPr>
          <a:xfrm flipH="1">
            <a:off x="9562298" y="4257626"/>
            <a:ext cx="30162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직선 화살표 연결선 161">
            <a:extLst>
              <a:ext uri="{FF2B5EF4-FFF2-40B4-BE49-F238E27FC236}">
                <a16:creationId xmlns:a16="http://schemas.microsoft.com/office/drawing/2014/main" id="{D14ADDFE-CE06-4E58-ADC7-2C20700229E0}"/>
              </a:ext>
            </a:extLst>
          </p:cNvPr>
          <p:cNvCxnSpPr>
            <a:cxnSpLocks/>
          </p:cNvCxnSpPr>
          <p:nvPr/>
        </p:nvCxnSpPr>
        <p:spPr>
          <a:xfrm flipH="1">
            <a:off x="8474828" y="4255043"/>
            <a:ext cx="30162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3" name="직선 화살표 연결선 162">
            <a:extLst>
              <a:ext uri="{FF2B5EF4-FFF2-40B4-BE49-F238E27FC236}">
                <a16:creationId xmlns:a16="http://schemas.microsoft.com/office/drawing/2014/main" id="{A7798522-7A44-41E9-897C-52A460ECA2E5}"/>
              </a:ext>
            </a:extLst>
          </p:cNvPr>
          <p:cNvCxnSpPr>
            <a:cxnSpLocks/>
          </p:cNvCxnSpPr>
          <p:nvPr/>
        </p:nvCxnSpPr>
        <p:spPr>
          <a:xfrm flipH="1">
            <a:off x="8939783" y="4255042"/>
            <a:ext cx="30162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" name="직선 화살표 연결선 163">
            <a:extLst>
              <a:ext uri="{FF2B5EF4-FFF2-40B4-BE49-F238E27FC236}">
                <a16:creationId xmlns:a16="http://schemas.microsoft.com/office/drawing/2014/main" id="{CE37A212-4B45-42F4-A418-0021FA070BAB}"/>
              </a:ext>
            </a:extLst>
          </p:cNvPr>
          <p:cNvCxnSpPr>
            <a:cxnSpLocks/>
          </p:cNvCxnSpPr>
          <p:nvPr/>
        </p:nvCxnSpPr>
        <p:spPr>
          <a:xfrm>
            <a:off x="8822956" y="3728401"/>
            <a:ext cx="0" cy="3564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타원 164">
            <a:extLst>
              <a:ext uri="{FF2B5EF4-FFF2-40B4-BE49-F238E27FC236}">
                <a16:creationId xmlns:a16="http://schemas.microsoft.com/office/drawing/2014/main" id="{D4D84C9D-E00F-439F-9086-9C17862BC2C8}"/>
              </a:ext>
            </a:extLst>
          </p:cNvPr>
          <p:cNvSpPr/>
          <p:nvPr/>
        </p:nvSpPr>
        <p:spPr>
          <a:xfrm>
            <a:off x="8756202" y="4107127"/>
            <a:ext cx="209222" cy="28284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6" name="직선 연결선 165">
            <a:extLst>
              <a:ext uri="{FF2B5EF4-FFF2-40B4-BE49-F238E27FC236}">
                <a16:creationId xmlns:a16="http://schemas.microsoft.com/office/drawing/2014/main" id="{D02C38D1-9B53-4491-B820-A7D5F616BBA8}"/>
              </a:ext>
            </a:extLst>
          </p:cNvPr>
          <p:cNvCxnSpPr>
            <a:cxnSpLocks/>
            <a:stCxn id="165" idx="2"/>
            <a:endCxn id="165" idx="6"/>
          </p:cNvCxnSpPr>
          <p:nvPr/>
        </p:nvCxnSpPr>
        <p:spPr>
          <a:xfrm>
            <a:off x="8756202" y="4248550"/>
            <a:ext cx="20922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" name="직선 연결선 166">
            <a:extLst>
              <a:ext uri="{FF2B5EF4-FFF2-40B4-BE49-F238E27FC236}">
                <a16:creationId xmlns:a16="http://schemas.microsoft.com/office/drawing/2014/main" id="{E19353AF-1F30-4B12-A654-3DBB5A330AC5}"/>
              </a:ext>
            </a:extLst>
          </p:cNvPr>
          <p:cNvCxnSpPr>
            <a:cxnSpLocks/>
            <a:stCxn id="165" idx="0"/>
            <a:endCxn id="165" idx="4"/>
          </p:cNvCxnSpPr>
          <p:nvPr/>
        </p:nvCxnSpPr>
        <p:spPr>
          <a:xfrm>
            <a:off x="8860813" y="4107127"/>
            <a:ext cx="0" cy="28284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직선 화살표 연결선 168">
            <a:extLst>
              <a:ext uri="{FF2B5EF4-FFF2-40B4-BE49-F238E27FC236}">
                <a16:creationId xmlns:a16="http://schemas.microsoft.com/office/drawing/2014/main" id="{C60178A8-8772-4821-A513-77BBE9B43EB2}"/>
              </a:ext>
            </a:extLst>
          </p:cNvPr>
          <p:cNvCxnSpPr/>
          <p:nvPr/>
        </p:nvCxnSpPr>
        <p:spPr>
          <a:xfrm>
            <a:off x="9984653" y="5010598"/>
            <a:ext cx="0" cy="2547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직선 연결선 170">
            <a:extLst>
              <a:ext uri="{FF2B5EF4-FFF2-40B4-BE49-F238E27FC236}">
                <a16:creationId xmlns:a16="http://schemas.microsoft.com/office/drawing/2014/main" id="{98B2848C-890D-426D-B599-F5B33525091C}"/>
              </a:ext>
            </a:extLst>
          </p:cNvPr>
          <p:cNvCxnSpPr>
            <a:cxnSpLocks/>
          </p:cNvCxnSpPr>
          <p:nvPr/>
        </p:nvCxnSpPr>
        <p:spPr>
          <a:xfrm flipH="1">
            <a:off x="2794467" y="4538130"/>
            <a:ext cx="894806" cy="1841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직선 연결선 183">
            <a:extLst>
              <a:ext uri="{FF2B5EF4-FFF2-40B4-BE49-F238E27FC236}">
                <a16:creationId xmlns:a16="http://schemas.microsoft.com/office/drawing/2014/main" id="{D0EA9054-72BB-47F1-912D-1B27C6672BAB}"/>
              </a:ext>
            </a:extLst>
          </p:cNvPr>
          <p:cNvCxnSpPr>
            <a:stCxn id="66" idx="2"/>
          </p:cNvCxnSpPr>
          <p:nvPr/>
        </p:nvCxnSpPr>
        <p:spPr>
          <a:xfrm>
            <a:off x="3689273" y="4417718"/>
            <a:ext cx="0" cy="1204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" name="직선 화살표 연결선 186">
            <a:extLst>
              <a:ext uri="{FF2B5EF4-FFF2-40B4-BE49-F238E27FC236}">
                <a16:creationId xmlns:a16="http://schemas.microsoft.com/office/drawing/2014/main" id="{CB523485-6F6E-4722-8B1E-959C3441BB80}"/>
              </a:ext>
            </a:extLst>
          </p:cNvPr>
          <p:cNvCxnSpPr/>
          <p:nvPr/>
        </p:nvCxnSpPr>
        <p:spPr>
          <a:xfrm>
            <a:off x="2794467" y="4722242"/>
            <a:ext cx="0" cy="5430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직선 연결선 189">
            <a:extLst>
              <a:ext uri="{FF2B5EF4-FFF2-40B4-BE49-F238E27FC236}">
                <a16:creationId xmlns:a16="http://schemas.microsoft.com/office/drawing/2014/main" id="{8D58AF22-6803-4EA8-8863-03A9F869D3BD}"/>
              </a:ext>
            </a:extLst>
          </p:cNvPr>
          <p:cNvCxnSpPr>
            <a:cxnSpLocks/>
          </p:cNvCxnSpPr>
          <p:nvPr/>
        </p:nvCxnSpPr>
        <p:spPr>
          <a:xfrm flipH="1">
            <a:off x="5168590" y="4508661"/>
            <a:ext cx="960872" cy="1704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직선 연결선 190">
            <a:extLst>
              <a:ext uri="{FF2B5EF4-FFF2-40B4-BE49-F238E27FC236}">
                <a16:creationId xmlns:a16="http://schemas.microsoft.com/office/drawing/2014/main" id="{4F633B38-8561-4333-A970-E87A4E433752}"/>
              </a:ext>
            </a:extLst>
          </p:cNvPr>
          <p:cNvCxnSpPr/>
          <p:nvPr/>
        </p:nvCxnSpPr>
        <p:spPr>
          <a:xfrm>
            <a:off x="6130848" y="4398587"/>
            <a:ext cx="0" cy="1204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2" name="직선 화살표 연결선 191">
            <a:extLst>
              <a:ext uri="{FF2B5EF4-FFF2-40B4-BE49-F238E27FC236}">
                <a16:creationId xmlns:a16="http://schemas.microsoft.com/office/drawing/2014/main" id="{993F8A6E-E1F0-45C8-8307-900C5547988B}"/>
              </a:ext>
            </a:extLst>
          </p:cNvPr>
          <p:cNvCxnSpPr/>
          <p:nvPr/>
        </p:nvCxnSpPr>
        <p:spPr>
          <a:xfrm>
            <a:off x="5154162" y="4701247"/>
            <a:ext cx="0" cy="5430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직선 연결선 198">
            <a:extLst>
              <a:ext uri="{FF2B5EF4-FFF2-40B4-BE49-F238E27FC236}">
                <a16:creationId xmlns:a16="http://schemas.microsoft.com/office/drawing/2014/main" id="{4E58AE70-71B3-46F3-B80D-170BF2B3DFF9}"/>
              </a:ext>
            </a:extLst>
          </p:cNvPr>
          <p:cNvCxnSpPr>
            <a:cxnSpLocks/>
          </p:cNvCxnSpPr>
          <p:nvPr/>
        </p:nvCxnSpPr>
        <p:spPr>
          <a:xfrm flipH="1">
            <a:off x="7606645" y="4521348"/>
            <a:ext cx="723942" cy="1725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직선 연결선 199">
            <a:extLst>
              <a:ext uri="{FF2B5EF4-FFF2-40B4-BE49-F238E27FC236}">
                <a16:creationId xmlns:a16="http://schemas.microsoft.com/office/drawing/2014/main" id="{1D889F54-BD54-4AF2-AA1F-249634E2C476}"/>
              </a:ext>
            </a:extLst>
          </p:cNvPr>
          <p:cNvCxnSpPr/>
          <p:nvPr/>
        </p:nvCxnSpPr>
        <p:spPr>
          <a:xfrm>
            <a:off x="8331973" y="4411274"/>
            <a:ext cx="0" cy="1204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1" name="직선 화살표 연결선 200">
            <a:extLst>
              <a:ext uri="{FF2B5EF4-FFF2-40B4-BE49-F238E27FC236}">
                <a16:creationId xmlns:a16="http://schemas.microsoft.com/office/drawing/2014/main" id="{AB769905-AC6C-4DBC-882B-212CE60ED42D}"/>
              </a:ext>
            </a:extLst>
          </p:cNvPr>
          <p:cNvCxnSpPr/>
          <p:nvPr/>
        </p:nvCxnSpPr>
        <p:spPr>
          <a:xfrm>
            <a:off x="7606645" y="4679133"/>
            <a:ext cx="0" cy="5430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Box 203">
            <a:extLst>
              <a:ext uri="{FF2B5EF4-FFF2-40B4-BE49-F238E27FC236}">
                <a16:creationId xmlns:a16="http://schemas.microsoft.com/office/drawing/2014/main" id="{B0CA3E7C-87A1-46B3-987B-B44C34709B42}"/>
              </a:ext>
            </a:extLst>
          </p:cNvPr>
          <p:cNvSpPr txBox="1"/>
          <p:nvPr/>
        </p:nvSpPr>
        <p:spPr>
          <a:xfrm>
            <a:off x="1138634" y="5314095"/>
            <a:ext cx="91449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ko-KR" altLang="en-US" dirty="0"/>
          </a:p>
        </p:txBody>
      </p:sp>
      <p:sp>
        <p:nvSpPr>
          <p:cNvPr id="205" name="Rectangle 9">
            <a:extLst>
              <a:ext uri="{FF2B5EF4-FFF2-40B4-BE49-F238E27FC236}">
                <a16:creationId xmlns:a16="http://schemas.microsoft.com/office/drawing/2014/main" id="{A814DF67-D7D4-473D-89A2-A27AA0C375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06" name="Rectangle 10">
            <a:extLst>
              <a:ext uri="{FF2B5EF4-FFF2-40B4-BE49-F238E27FC236}">
                <a16:creationId xmlns:a16="http://schemas.microsoft.com/office/drawing/2014/main" id="{DF89E657-D0A7-41F7-A2AA-09DBA0CA8E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064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07" name="Rectangle 11">
            <a:extLst>
              <a:ext uri="{FF2B5EF4-FFF2-40B4-BE49-F238E27FC236}">
                <a16:creationId xmlns:a16="http://schemas.microsoft.com/office/drawing/2014/main" id="{E79E9E9A-15C3-4E09-8DC0-49D9F9284C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556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08" name="Rectangle 12">
            <a:extLst>
              <a:ext uri="{FF2B5EF4-FFF2-40B4-BE49-F238E27FC236}">
                <a16:creationId xmlns:a16="http://schemas.microsoft.com/office/drawing/2014/main" id="{8150AE0B-080F-4FF8-8788-B525969232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48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09" name="Rectangle 13">
            <a:extLst>
              <a:ext uri="{FF2B5EF4-FFF2-40B4-BE49-F238E27FC236}">
                <a16:creationId xmlns:a16="http://schemas.microsoft.com/office/drawing/2014/main" id="{7ABC2880-15DF-4894-8F65-F0094344C8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541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10" name="Rectangle 14">
            <a:extLst>
              <a:ext uri="{FF2B5EF4-FFF2-40B4-BE49-F238E27FC236}">
                <a16:creationId xmlns:a16="http://schemas.microsoft.com/office/drawing/2014/main" id="{81D354E0-FE29-4A78-AAA1-3BF5A675A0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2033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11" name="Rectangle 15">
            <a:extLst>
              <a:ext uri="{FF2B5EF4-FFF2-40B4-BE49-F238E27FC236}">
                <a16:creationId xmlns:a16="http://schemas.microsoft.com/office/drawing/2014/main" id="{24E36611-3FB8-4466-8F8D-AB40C77CB8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3525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12" name="Rectangle 16">
            <a:extLst>
              <a:ext uri="{FF2B5EF4-FFF2-40B4-BE49-F238E27FC236}">
                <a16:creationId xmlns:a16="http://schemas.microsoft.com/office/drawing/2014/main" id="{BDF153E3-3DA4-4B19-96E5-FACB8DF515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017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32" name="Picture 23">
            <a:extLst>
              <a:ext uri="{FF2B5EF4-FFF2-40B4-BE49-F238E27FC236}">
                <a16:creationId xmlns:a16="http://schemas.microsoft.com/office/drawing/2014/main" id="{A07B0419-88FF-4CCE-BBA2-57BA4F9BCE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97" y="3493340"/>
            <a:ext cx="601091" cy="2438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Picture 25">
            <a:extLst>
              <a:ext uri="{FF2B5EF4-FFF2-40B4-BE49-F238E27FC236}">
                <a16:creationId xmlns:a16="http://schemas.microsoft.com/office/drawing/2014/main" id="{C078D048-5CD1-454D-A6D2-015D39A649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8259" y="3493340"/>
            <a:ext cx="601091" cy="2438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Picture 27">
            <a:extLst>
              <a:ext uri="{FF2B5EF4-FFF2-40B4-BE49-F238E27FC236}">
                <a16:creationId xmlns:a16="http://schemas.microsoft.com/office/drawing/2014/main" id="{A3AEEB88-A8BD-4219-A74D-0793774AAC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7796" y="3505885"/>
            <a:ext cx="601091" cy="2438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Picture 29">
            <a:extLst>
              <a:ext uri="{FF2B5EF4-FFF2-40B4-BE49-F238E27FC236}">
                <a16:creationId xmlns:a16="http://schemas.microsoft.com/office/drawing/2014/main" id="{86EBED22-F68F-4B3C-82B6-828317F20E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84568" y="3499042"/>
            <a:ext cx="601091" cy="24384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TextBox 212">
            <a:extLst>
              <a:ext uri="{FF2B5EF4-FFF2-40B4-BE49-F238E27FC236}">
                <a16:creationId xmlns:a16="http://schemas.microsoft.com/office/drawing/2014/main" id="{ADD1B9D8-33B6-4C23-ACCE-459155821BC7}"/>
              </a:ext>
            </a:extLst>
          </p:cNvPr>
          <p:cNvSpPr txBox="1"/>
          <p:nvPr/>
        </p:nvSpPr>
        <p:spPr>
          <a:xfrm>
            <a:off x="3502468" y="5948775"/>
            <a:ext cx="3992294" cy="3128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[</a:t>
            </a:r>
            <a:r>
              <a:rPr lang="en-US" altLang="ko-KR"/>
              <a:t>Fig</a:t>
            </a:r>
            <a:r>
              <a:rPr lang="ko-KR" altLang="en-US"/>
              <a:t> </a:t>
            </a:r>
            <a:r>
              <a:rPr lang="en-US" altLang="ko-KR" dirty="0"/>
              <a:t>5</a:t>
            </a:r>
            <a:r>
              <a:rPr lang="en-US" altLang="ko-KR"/>
              <a:t>] :HIGHT i</a:t>
            </a:r>
            <a:r>
              <a:rPr lang="ko-KR" altLang="en-US"/>
              <a:t>번째</a:t>
            </a:r>
            <a:r>
              <a:rPr lang="en-US" altLang="ko-KR"/>
              <a:t> </a:t>
            </a:r>
            <a:r>
              <a:rPr lang="ko-KR" altLang="en-US"/>
              <a:t>라운드 함수 </a:t>
            </a:r>
            <a:r>
              <a:rPr lang="en-US" altLang="ko-KR"/>
              <a:t>i = 1,..,31</a:t>
            </a:r>
            <a:endParaRPr lang="ko-KR" altLang="en-US" dirty="0"/>
          </a:p>
        </p:txBody>
      </p:sp>
      <p:pic>
        <p:nvPicPr>
          <p:cNvPr id="106" name="Picture 2">
            <a:extLst>
              <a:ext uri="{FF2B5EF4-FFF2-40B4-BE49-F238E27FC236}">
                <a16:creationId xmlns:a16="http://schemas.microsoft.com/office/drawing/2014/main" id="{532441F5-A0CF-477E-88AF-6E238DBF90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8335" y="3471688"/>
            <a:ext cx="559689" cy="2438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Picture 4">
            <a:extLst>
              <a:ext uri="{FF2B5EF4-FFF2-40B4-BE49-F238E27FC236}">
                <a16:creationId xmlns:a16="http://schemas.microsoft.com/office/drawing/2014/main" id="{F9FA23E0-A198-45BC-B555-CA884600617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76359" y="3503802"/>
            <a:ext cx="559689" cy="2438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Picture 6">
            <a:extLst>
              <a:ext uri="{FF2B5EF4-FFF2-40B4-BE49-F238E27FC236}">
                <a16:creationId xmlns:a16="http://schemas.microsoft.com/office/drawing/2014/main" id="{31CA7E98-17C8-420B-B841-38A6EEC0E47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34563" y="3490037"/>
            <a:ext cx="559689" cy="2438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Picture 8">
            <a:extLst>
              <a:ext uri="{FF2B5EF4-FFF2-40B4-BE49-F238E27FC236}">
                <a16:creationId xmlns:a16="http://schemas.microsoft.com/office/drawing/2014/main" id="{31A781CE-B3A2-4CBB-9C1B-223F9EE70B0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84819" y="3489448"/>
            <a:ext cx="559689" cy="2438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Picture 10">
            <a:extLst>
              <a:ext uri="{FF2B5EF4-FFF2-40B4-BE49-F238E27FC236}">
                <a16:creationId xmlns:a16="http://schemas.microsoft.com/office/drawing/2014/main" id="{33C0C831-DE6E-454B-A6D4-7162687B7E1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806533" y="3491875"/>
            <a:ext cx="559689" cy="2438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Picture 12">
            <a:extLst>
              <a:ext uri="{FF2B5EF4-FFF2-40B4-BE49-F238E27FC236}">
                <a16:creationId xmlns:a16="http://schemas.microsoft.com/office/drawing/2014/main" id="{D332E1FB-4F87-4AC6-9F60-42E1A45684A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362910" y="3466520"/>
            <a:ext cx="559689" cy="2438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Picture 14">
            <a:extLst>
              <a:ext uri="{FF2B5EF4-FFF2-40B4-BE49-F238E27FC236}">
                <a16:creationId xmlns:a16="http://schemas.microsoft.com/office/drawing/2014/main" id="{F1AEACC9-B87D-410A-B00F-66C6FB9391C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951058" y="3493393"/>
            <a:ext cx="559689" cy="2438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Picture 16">
            <a:extLst>
              <a:ext uri="{FF2B5EF4-FFF2-40B4-BE49-F238E27FC236}">
                <a16:creationId xmlns:a16="http://schemas.microsoft.com/office/drawing/2014/main" id="{93DD92CC-BC91-47F8-A240-A87B2ADA874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643094" y="3491191"/>
            <a:ext cx="559689" cy="2438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Picture 18">
            <a:extLst>
              <a:ext uri="{FF2B5EF4-FFF2-40B4-BE49-F238E27FC236}">
                <a16:creationId xmlns:a16="http://schemas.microsoft.com/office/drawing/2014/main" id="{CD26FA8D-EEAF-4977-AB3F-F9FC6463BC04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810091" y="5352668"/>
            <a:ext cx="349123" cy="2438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Picture 20">
            <a:extLst>
              <a:ext uri="{FF2B5EF4-FFF2-40B4-BE49-F238E27FC236}">
                <a16:creationId xmlns:a16="http://schemas.microsoft.com/office/drawing/2014/main" id="{11D144CC-5B65-4DD2-BC70-CBE109A26002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170526" y="5341396"/>
            <a:ext cx="349123" cy="2438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Picture 22">
            <a:extLst>
              <a:ext uri="{FF2B5EF4-FFF2-40B4-BE49-F238E27FC236}">
                <a16:creationId xmlns:a16="http://schemas.microsoft.com/office/drawing/2014/main" id="{E8FB612F-638A-4D14-99E7-F59C6240B615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432083" y="5340037"/>
            <a:ext cx="349123" cy="2438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Picture 24">
            <a:extLst>
              <a:ext uri="{FF2B5EF4-FFF2-40B4-BE49-F238E27FC236}">
                <a16:creationId xmlns:a16="http://schemas.microsoft.com/office/drawing/2014/main" id="{F1B94DE0-5F39-4991-8DCB-1A7794CCA498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966176" y="5344056"/>
            <a:ext cx="349123" cy="2438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Picture 26">
            <a:extLst>
              <a:ext uri="{FF2B5EF4-FFF2-40B4-BE49-F238E27FC236}">
                <a16:creationId xmlns:a16="http://schemas.microsoft.com/office/drawing/2014/main" id="{0E364DED-7D4E-44C6-BFF2-770448888D85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022521" y="5336114"/>
            <a:ext cx="349123" cy="2438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Picture 28">
            <a:extLst>
              <a:ext uri="{FF2B5EF4-FFF2-40B4-BE49-F238E27FC236}">
                <a16:creationId xmlns:a16="http://schemas.microsoft.com/office/drawing/2014/main" id="{B959E423-12A9-4B6C-82EF-4F2FB03F617A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441178" y="5336730"/>
            <a:ext cx="349123" cy="2438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Picture 30">
            <a:extLst>
              <a:ext uri="{FF2B5EF4-FFF2-40B4-BE49-F238E27FC236}">
                <a16:creationId xmlns:a16="http://schemas.microsoft.com/office/drawing/2014/main" id="{B88A696D-F7B6-4E55-BABE-81C99BC5CB93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2612959" y="5336730"/>
            <a:ext cx="349123" cy="2438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Picture 32">
            <a:extLst>
              <a:ext uri="{FF2B5EF4-FFF2-40B4-BE49-F238E27FC236}">
                <a16:creationId xmlns:a16="http://schemas.microsoft.com/office/drawing/2014/main" id="{CF08CC2B-EB88-4472-9938-5DAC7A5DB98A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147956" y="5340037"/>
            <a:ext cx="349123" cy="2438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83125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FD4D66-943E-487C-91B0-4657401AF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9275"/>
            <a:ext cx="11582400" cy="719138"/>
          </a:xfrm>
        </p:spPr>
        <p:txBody>
          <a:bodyPr/>
          <a:lstStyle/>
          <a:p>
            <a:r>
              <a:rPr lang="ko-KR" altLang="en-US">
                <a:latin typeface="HY견고딕" panose="02030600000101010101" pitchFamily="18" charset="-127"/>
                <a:ea typeface="HY견고딕" panose="02030600000101010101" pitchFamily="18" charset="-127"/>
              </a:rPr>
              <a:t>관련 연구 </a:t>
            </a:r>
            <a:r>
              <a:rPr lang="en-US" altLang="ko-KR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>
                <a:latin typeface="HY견고딕" panose="02030600000101010101" pitchFamily="18" charset="-127"/>
                <a:ea typeface="HY견고딕" panose="02030600000101010101" pitchFamily="18" charset="-127"/>
              </a:rPr>
              <a:t>차분 오류 공격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4" name="텍스트 개체 틀 2">
            <a:extLst>
              <a:ext uri="{FF2B5EF4-FFF2-40B4-BE49-F238E27FC236}">
                <a16:creationId xmlns:a16="http://schemas.microsoft.com/office/drawing/2014/main" id="{CB77CB49-FCA6-4E93-BBB6-28C279554C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4418" y="1412875"/>
            <a:ext cx="11567582" cy="4786757"/>
          </a:xfrm>
        </p:spPr>
        <p:txBody>
          <a:bodyPr/>
          <a:lstStyle/>
          <a:p>
            <a:pPr eaLnBrk="1" hangingPunct="1">
              <a:lnSpc>
                <a:spcPct val="150000"/>
              </a:lnSpc>
              <a:defRPr/>
            </a:pPr>
            <a:r>
              <a:rPr lang="ko-KR" altLang="en-US" sz="1800">
                <a:latin typeface="+mn-ea"/>
                <a:ea typeface="+mn-ea"/>
              </a:rPr>
              <a:t>부채널 공격 중 하나 </a:t>
            </a:r>
            <a:r>
              <a:rPr lang="en-US" altLang="ko-KR" sz="1800">
                <a:latin typeface="+mn-ea"/>
                <a:ea typeface="+mn-ea"/>
              </a:rPr>
              <a:t>– </a:t>
            </a:r>
            <a:r>
              <a:rPr lang="ko-KR" altLang="en-US" sz="1800">
                <a:latin typeface="+mn-ea"/>
                <a:ea typeface="+mn-ea"/>
              </a:rPr>
              <a:t>계산 과정에 의도적으로 오류를 끼어넣어 키를 발견하는 공격</a:t>
            </a:r>
            <a:endParaRPr lang="en-US" altLang="ko-KR" sz="1800">
              <a:latin typeface="+mn-ea"/>
              <a:ea typeface="+mn-ea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ko-KR" altLang="en-US" sz="1800">
                <a:latin typeface="+mn-ea"/>
                <a:ea typeface="+mn-ea"/>
              </a:rPr>
              <a:t>논문에서 사용되는 차분 오류 주입 공격은 다음을 가정</a:t>
            </a:r>
            <a:endParaRPr lang="en-US" altLang="ko-KR" sz="1800">
              <a:latin typeface="+mn-ea"/>
              <a:ea typeface="+mn-ea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600">
                <a:latin typeface="+mn-ea"/>
                <a:ea typeface="+mn-ea"/>
              </a:rPr>
              <a:t>공격자는 특정 라운드의 입력 레지스터에 임의의 </a:t>
            </a:r>
            <a:r>
              <a:rPr lang="en-US" altLang="ko-KR" sz="1600">
                <a:latin typeface="+mn-ea"/>
                <a:ea typeface="+mn-ea"/>
              </a:rPr>
              <a:t>1-bit</a:t>
            </a:r>
            <a:r>
              <a:rPr lang="ko-KR" altLang="en-US" sz="1600">
                <a:latin typeface="+mn-ea"/>
                <a:ea typeface="+mn-ea"/>
              </a:rPr>
              <a:t> 혹은 </a:t>
            </a:r>
            <a:r>
              <a:rPr lang="en-US" altLang="ko-KR" sz="1600">
                <a:latin typeface="+mn-ea"/>
                <a:ea typeface="+mn-ea"/>
              </a:rPr>
              <a:t>1</a:t>
            </a:r>
            <a:r>
              <a:rPr lang="ko-KR" altLang="en-US" sz="1600">
                <a:latin typeface="+mn-ea"/>
                <a:ea typeface="+mn-ea"/>
              </a:rPr>
              <a:t> </a:t>
            </a:r>
            <a:r>
              <a:rPr lang="en-US" altLang="ko-KR" sz="1600">
                <a:latin typeface="+mn-ea"/>
                <a:ea typeface="+mn-ea"/>
              </a:rPr>
              <a:t>byte</a:t>
            </a:r>
            <a:r>
              <a:rPr lang="ko-KR" altLang="en-US" sz="1600">
                <a:latin typeface="+mn-ea"/>
                <a:ea typeface="+mn-ea"/>
              </a:rPr>
              <a:t> 오류 주입 가능</a:t>
            </a:r>
            <a:endParaRPr lang="en-US" altLang="ko-KR" sz="1600">
              <a:latin typeface="+mn-ea"/>
              <a:ea typeface="+mn-ea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600">
                <a:latin typeface="+mn-ea"/>
                <a:ea typeface="+mn-ea"/>
              </a:rPr>
              <a:t>오류를 주입 시킨 암호문과 주입 시키지 않은 암호문 모두 획득 가능</a:t>
            </a:r>
            <a:endParaRPr lang="en-US" altLang="ko-KR" sz="1600">
              <a:latin typeface="+mn-ea"/>
              <a:ea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800">
                <a:latin typeface="+mn-ea"/>
                <a:ea typeface="+mn-ea"/>
              </a:rPr>
              <a:t>오류가 주입되었을 때 가능한 차분 형태를 이용하여 불가능한 후보 키들을 제거</a:t>
            </a:r>
            <a:endParaRPr lang="en-US" altLang="ko-KR" sz="1800">
              <a:latin typeface="+mn-ea"/>
              <a:ea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800">
                <a:latin typeface="+mn-ea"/>
                <a:ea typeface="+mn-ea"/>
              </a:rPr>
              <a:t>다수의 오류 암호문을 이용하여 후보 키를 충분히 줄인다면</a:t>
            </a:r>
            <a:r>
              <a:rPr lang="en-US" altLang="ko-KR" sz="1800">
                <a:latin typeface="+mn-ea"/>
                <a:ea typeface="+mn-ea"/>
              </a:rPr>
              <a:t>, </a:t>
            </a:r>
            <a:r>
              <a:rPr lang="ko-KR" altLang="en-US" sz="1800">
                <a:latin typeface="+mn-ea"/>
                <a:ea typeface="+mn-ea"/>
              </a:rPr>
              <a:t>다항 시간 내에 키 획득 가능</a:t>
            </a:r>
            <a:endParaRPr lang="en-US" altLang="ko-KR" sz="180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858443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FD4D66-943E-487C-91B0-4657401AF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9275"/>
            <a:ext cx="11582400" cy="719138"/>
          </a:xfrm>
        </p:spPr>
        <p:txBody>
          <a:bodyPr/>
          <a:lstStyle/>
          <a:p>
            <a:r>
              <a:rPr lang="ko-KR" altLang="en-US">
                <a:latin typeface="HY견고딕" panose="02030600000101010101" pitchFamily="18" charset="-127"/>
                <a:ea typeface="HY견고딕" panose="02030600000101010101" pitchFamily="18" charset="-127"/>
              </a:rPr>
              <a:t>제안 방법 </a:t>
            </a:r>
            <a:r>
              <a:rPr lang="en-US" altLang="ko-KR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>
                <a:latin typeface="HY견고딕" panose="02030600000101010101" pitchFamily="18" charset="-127"/>
                <a:ea typeface="HY견고딕" panose="02030600000101010101" pitchFamily="18" charset="-127"/>
              </a:rPr>
              <a:t>중복 데이터를 이용  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4" name="텍스트 개체 틀 2">
            <a:extLst>
              <a:ext uri="{FF2B5EF4-FFF2-40B4-BE49-F238E27FC236}">
                <a16:creationId xmlns:a16="http://schemas.microsoft.com/office/drawing/2014/main" id="{CB77CB49-FCA6-4E93-BBB6-28C279554C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4418" y="1412875"/>
            <a:ext cx="11582400" cy="4786757"/>
          </a:xfrm>
        </p:spPr>
        <p:txBody>
          <a:bodyPr/>
          <a:lstStyle/>
          <a:p>
            <a:pPr eaLnBrk="1" hangingPunct="1">
              <a:lnSpc>
                <a:spcPct val="150000"/>
              </a:lnSpc>
              <a:defRPr/>
            </a:pPr>
            <a:r>
              <a:rPr lang="ko-KR" altLang="en-US" sz="1800">
                <a:latin typeface="+mn-ea"/>
                <a:ea typeface="+mn-ea"/>
              </a:rPr>
              <a:t>하나의 범용 레지스터에 </a:t>
            </a:r>
            <a:r>
              <a:rPr lang="en-US" altLang="ko-KR" sz="1800">
                <a:latin typeface="+mn-ea"/>
                <a:ea typeface="+mn-ea"/>
              </a:rPr>
              <a:t>8-bit </a:t>
            </a:r>
            <a:r>
              <a:rPr lang="ko-KR" altLang="en-US" sz="1800">
                <a:latin typeface="+mn-ea"/>
                <a:ea typeface="+mn-ea"/>
              </a:rPr>
              <a:t>평문 블록을 중복해서 </a:t>
            </a:r>
            <a:r>
              <a:rPr lang="en-US" altLang="ko-KR" sz="1800">
                <a:latin typeface="+mn-ea"/>
                <a:ea typeface="+mn-ea"/>
              </a:rPr>
              <a:t>2</a:t>
            </a:r>
            <a:r>
              <a:rPr lang="ko-KR" altLang="en-US" sz="1800">
                <a:latin typeface="+mn-ea"/>
                <a:ea typeface="+mn-ea"/>
              </a:rPr>
              <a:t>번 넣는 방법</a:t>
            </a:r>
            <a:endParaRPr lang="en-US" altLang="ko-KR" sz="1800">
              <a:latin typeface="+mn-ea"/>
              <a:ea typeface="+mn-ea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ko-KR" altLang="en-US" sz="1800">
                <a:latin typeface="+mn-ea"/>
                <a:ea typeface="+mn-ea"/>
              </a:rPr>
              <a:t>암호화가 끝난 후 상위 </a:t>
            </a:r>
            <a:r>
              <a:rPr lang="en-US" altLang="ko-KR" sz="1800">
                <a:latin typeface="+mn-ea"/>
                <a:ea typeface="+mn-ea"/>
              </a:rPr>
              <a:t>8-bit</a:t>
            </a:r>
            <a:r>
              <a:rPr lang="ko-KR" altLang="en-US" sz="1800">
                <a:latin typeface="+mn-ea"/>
                <a:ea typeface="+mn-ea"/>
              </a:rPr>
              <a:t>와 하위 </a:t>
            </a:r>
            <a:r>
              <a:rPr lang="en-US" altLang="ko-KR" sz="1800">
                <a:latin typeface="+mn-ea"/>
                <a:ea typeface="+mn-ea"/>
              </a:rPr>
              <a:t>8-bit</a:t>
            </a:r>
            <a:r>
              <a:rPr lang="ko-KR" altLang="en-US" sz="1800">
                <a:latin typeface="+mn-ea"/>
                <a:ea typeface="+mn-ea"/>
              </a:rPr>
              <a:t>를 비교하여 값이 같을 경우만 출력</a:t>
            </a:r>
            <a:endParaRPr lang="en-US" altLang="ko-KR" sz="1800">
              <a:latin typeface="+mn-ea"/>
              <a:ea typeface="+mn-ea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ko-KR" sz="1600">
                <a:latin typeface="+mn-ea"/>
                <a:ea typeface="+mn-ea"/>
              </a:rPr>
              <a:t>exclusive-or </a:t>
            </a:r>
            <a:r>
              <a:rPr lang="ko-KR" altLang="en-US" sz="1600">
                <a:latin typeface="+mn-ea"/>
                <a:ea typeface="+mn-ea"/>
              </a:rPr>
              <a:t>연산을 통하여 </a:t>
            </a:r>
            <a:r>
              <a:rPr lang="en-US" altLang="ko-KR" sz="1600">
                <a:latin typeface="+mn-ea"/>
                <a:ea typeface="+mn-ea"/>
              </a:rPr>
              <a:t>0</a:t>
            </a:r>
            <a:r>
              <a:rPr lang="ko-KR" altLang="en-US" sz="1600">
                <a:latin typeface="+mn-ea"/>
                <a:ea typeface="+mn-ea"/>
              </a:rPr>
              <a:t>일 경우만 출력</a:t>
            </a:r>
            <a:endParaRPr lang="en-US" altLang="ko-KR" sz="1600">
              <a:latin typeface="+mn-ea"/>
              <a:ea typeface="+mn-ea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ko-KR" altLang="en-US" sz="1800">
                <a:latin typeface="+mn-ea"/>
                <a:ea typeface="+mn-ea"/>
              </a:rPr>
              <a:t>공격자는 오류 주입을 한 암호문을 얻을 수 없게 됨</a:t>
            </a:r>
            <a:endParaRPr lang="en-US" altLang="ko-KR" sz="1800">
              <a:latin typeface="+mn-ea"/>
              <a:ea typeface="+mn-ea"/>
            </a:endParaRPr>
          </a:p>
          <a:p>
            <a:pPr eaLnBrk="1" hangingPunct="1">
              <a:lnSpc>
                <a:spcPct val="150000"/>
              </a:lnSpc>
              <a:defRPr/>
            </a:pPr>
            <a:endParaRPr lang="en-US" altLang="ko-KR" sz="1400" dirty="0">
              <a:latin typeface="+mn-ea"/>
              <a:ea typeface="+mn-ea"/>
            </a:endParaRPr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C94F9361-331B-4864-B9A1-8D61F0D5DC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5000570"/>
              </p:ext>
            </p:extLst>
          </p:nvPr>
        </p:nvGraphicFramePr>
        <p:xfrm>
          <a:off x="997055" y="4451071"/>
          <a:ext cx="4521020" cy="370840"/>
        </p:xfrm>
        <a:graphic>
          <a:graphicData uri="http://schemas.openxmlformats.org/drawingml/2006/table">
            <a:tbl>
              <a:tblPr firstRow="1" bandRow="1">
                <a:tableStyleId>{B459CC5B-69E5-41B4-B0F9-5F01A61203CE}</a:tableStyleId>
              </a:tblPr>
              <a:tblGrid>
                <a:gridCol w="2260510">
                  <a:extLst>
                    <a:ext uri="{9D8B030D-6E8A-4147-A177-3AD203B41FA5}">
                      <a16:colId xmlns:a16="http://schemas.microsoft.com/office/drawing/2014/main" val="1114427728"/>
                    </a:ext>
                  </a:extLst>
                </a:gridCol>
                <a:gridCol w="2260510">
                  <a:extLst>
                    <a:ext uri="{9D8B030D-6E8A-4147-A177-3AD203B41FA5}">
                      <a16:colId xmlns:a16="http://schemas.microsoft.com/office/drawing/2014/main" val="25486406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/>
                        <a:t>0</a:t>
                      </a:r>
                      <a:endParaRPr lang="ko-KR" altLang="en-US" sz="1800"/>
                    </a:p>
                  </a:txBody>
                  <a:tcPr>
                    <a:solidFill>
                      <a:schemeClr val="accent4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/>
                        <a:t>X[i]</a:t>
                      </a:r>
                      <a:endParaRPr lang="ko-KR" altLang="en-US" sz="1800"/>
                    </a:p>
                  </a:txBody>
                  <a:tcPr>
                    <a:solidFill>
                      <a:schemeClr val="accent4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0035791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99821D65-4F3C-4E32-A245-16EEC80666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8027352"/>
              </p:ext>
            </p:extLst>
          </p:nvPr>
        </p:nvGraphicFramePr>
        <p:xfrm>
          <a:off x="6483455" y="4466569"/>
          <a:ext cx="4521020" cy="370840"/>
        </p:xfrm>
        <a:graphic>
          <a:graphicData uri="http://schemas.openxmlformats.org/drawingml/2006/table">
            <a:tbl>
              <a:tblPr firstRow="1" bandRow="1">
                <a:tableStyleId>{B459CC5B-69E5-41B4-B0F9-5F01A61203CE}</a:tableStyleId>
              </a:tblPr>
              <a:tblGrid>
                <a:gridCol w="2260510">
                  <a:extLst>
                    <a:ext uri="{9D8B030D-6E8A-4147-A177-3AD203B41FA5}">
                      <a16:colId xmlns:a16="http://schemas.microsoft.com/office/drawing/2014/main" val="1114427728"/>
                    </a:ext>
                  </a:extLst>
                </a:gridCol>
                <a:gridCol w="2260510">
                  <a:extLst>
                    <a:ext uri="{9D8B030D-6E8A-4147-A177-3AD203B41FA5}">
                      <a16:colId xmlns:a16="http://schemas.microsoft.com/office/drawing/2014/main" val="25486406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/>
                        <a:t>X1[i]</a:t>
                      </a:r>
                      <a:endParaRPr lang="ko-KR" altLang="en-US" sz="1800"/>
                    </a:p>
                  </a:txBody>
                  <a:tcPr>
                    <a:solidFill>
                      <a:schemeClr val="accent4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/>
                        <a:t>X2[i]</a:t>
                      </a:r>
                      <a:endParaRPr lang="ko-KR" altLang="en-US" sz="1800"/>
                    </a:p>
                  </a:txBody>
                  <a:tcPr>
                    <a:solidFill>
                      <a:schemeClr val="accent4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003579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6B0F8BD-4BF1-49B8-A130-1E246180488D}"/>
              </a:ext>
            </a:extLst>
          </p:cNvPr>
          <p:cNvSpPr txBox="1"/>
          <p:nvPr/>
        </p:nvSpPr>
        <p:spPr>
          <a:xfrm>
            <a:off x="1261418" y="4966373"/>
            <a:ext cx="39922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[Fig 6]: </a:t>
            </a:r>
            <a:r>
              <a:rPr lang="ko-KR" altLang="en-US"/>
              <a:t>일반적인</a:t>
            </a:r>
            <a:r>
              <a:rPr lang="en-US" altLang="ko-KR"/>
              <a:t> HIGHT </a:t>
            </a:r>
            <a:r>
              <a:rPr lang="ko-KR" altLang="en-US"/>
              <a:t>알고리즘에서 평문 블록이 저장된 레지스터  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BBC77B-F927-4C54-9C6D-3B241A268FEE}"/>
              </a:ext>
            </a:extLst>
          </p:cNvPr>
          <p:cNvSpPr txBox="1"/>
          <p:nvPr/>
        </p:nvSpPr>
        <p:spPr>
          <a:xfrm>
            <a:off x="6591732" y="4966373"/>
            <a:ext cx="39922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[Fig 7]: </a:t>
            </a:r>
            <a:r>
              <a:rPr lang="ko-KR" altLang="en-US"/>
              <a:t>중복 데이터를 이용한 </a:t>
            </a:r>
            <a:r>
              <a:rPr lang="en-US" altLang="ko-KR"/>
              <a:t>HIGHT </a:t>
            </a:r>
            <a:r>
              <a:rPr lang="ko-KR" altLang="en-US"/>
              <a:t>알고리즘에서 평문 블록이 저장된 레지스터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389FC5-8CAA-4DB5-B1C9-1DCD6FA52D91}"/>
              </a:ext>
            </a:extLst>
          </p:cNvPr>
          <p:cNvSpPr txBox="1"/>
          <p:nvPr/>
        </p:nvSpPr>
        <p:spPr>
          <a:xfrm>
            <a:off x="857576" y="4143294"/>
            <a:ext cx="48509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15                                          7                                          0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3F0B6B-38A9-4A99-9823-6A32EE805FF2}"/>
              </a:ext>
            </a:extLst>
          </p:cNvPr>
          <p:cNvSpPr txBox="1"/>
          <p:nvPr/>
        </p:nvSpPr>
        <p:spPr>
          <a:xfrm>
            <a:off x="6385302" y="4136408"/>
            <a:ext cx="48509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15                                          7                                          0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02327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제목 1">
            <a:extLst>
              <a:ext uri="{FF2B5EF4-FFF2-40B4-BE49-F238E27FC236}">
                <a16:creationId xmlns:a16="http://schemas.microsoft.com/office/drawing/2014/main" id="{AF735103-0B68-462B-A8A9-7BBA79125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9275"/>
            <a:ext cx="11582400" cy="719138"/>
          </a:xfrm>
        </p:spPr>
        <p:txBody>
          <a:bodyPr/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제안구현</a:t>
            </a:r>
            <a:r>
              <a:rPr lang="en-US" altLang="ko-KR">
                <a:latin typeface="HY견고딕" panose="02030600000101010101" pitchFamily="18" charset="-127"/>
                <a:ea typeface="HY견고딕" panose="02030600000101010101" pitchFamily="18" charset="-127"/>
              </a:rPr>
              <a:t>: MSP430</a:t>
            </a:r>
            <a:r>
              <a:rPr lang="ko-KR" altLang="en-US">
                <a:latin typeface="HY견고딕" panose="02030600000101010101" pitchFamily="18" charset="-127"/>
                <a:ea typeface="HY견고딕" panose="02030600000101010101" pitchFamily="18" charset="-127"/>
              </a:rPr>
              <a:t>에서 </a:t>
            </a:r>
            <a:r>
              <a:rPr lang="en-US" altLang="ko-KR">
                <a:latin typeface="HY견고딕" panose="02030600000101010101" pitchFamily="18" charset="-127"/>
                <a:ea typeface="HY견고딕" panose="02030600000101010101" pitchFamily="18" charset="-127"/>
              </a:rPr>
              <a:t>HIGHT against DFA (1)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8" name="텍스트 개체 틀 2">
            <a:extLst>
              <a:ext uri="{FF2B5EF4-FFF2-40B4-BE49-F238E27FC236}">
                <a16:creationId xmlns:a16="http://schemas.microsoft.com/office/drawing/2014/main" id="{855F8CAA-422A-4C84-8E86-A9082AF56836}"/>
              </a:ext>
            </a:extLst>
          </p:cNvPr>
          <p:cNvSpPr txBox="1">
            <a:spLocks/>
          </p:cNvSpPr>
          <p:nvPr/>
        </p:nvSpPr>
        <p:spPr>
          <a:xfrm>
            <a:off x="609600" y="1423143"/>
            <a:ext cx="11162115" cy="4820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ahoma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83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3366FF"/>
              </a:buClr>
              <a:buSzPts val="2200"/>
              <a:buFont typeface="Times New Roman"/>
              <a:buChar char="–"/>
              <a:defRPr sz="2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66FF"/>
              </a:buClr>
              <a:buSzPts val="2000"/>
              <a:buFont typeface="Tahoma"/>
              <a:buChar char="•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3366FF"/>
              </a:buClr>
              <a:buSzPts val="1800"/>
              <a:buFont typeface="Times New Roman"/>
              <a:buChar char="–"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66FF"/>
              </a:buClr>
              <a:buSzPts val="1600"/>
              <a:buFont typeface="Times New Roman"/>
              <a:buChar char="»"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66FF"/>
              </a:buClr>
              <a:buSzPts val="1800"/>
              <a:buFont typeface="Times New Roman"/>
              <a:buChar char="»"/>
              <a:defRPr sz="16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66FF"/>
              </a:buClr>
              <a:buSzPts val="1800"/>
              <a:buFont typeface="Times New Roman"/>
              <a:buChar char="»"/>
              <a:defRPr sz="16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66FF"/>
              </a:buClr>
              <a:buSzPts val="1800"/>
              <a:buFont typeface="Times New Roman"/>
              <a:buChar char="»"/>
              <a:defRPr sz="16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66FF"/>
              </a:buClr>
              <a:buSzPts val="1800"/>
              <a:buFont typeface="Times New Roman"/>
              <a:buChar char="»"/>
              <a:defRPr sz="16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ko-KR" sz="1800">
                <a:latin typeface="+mn-ea"/>
              </a:rPr>
              <a:t>MSP430</a:t>
            </a:r>
            <a:r>
              <a:rPr lang="ko-KR" altLang="en-US" sz="1800">
                <a:latin typeface="+mn-ea"/>
              </a:rPr>
              <a:t>에서 사용자가 사용할 수 있는 범용 레지스터는 </a:t>
            </a:r>
            <a:r>
              <a:rPr lang="en-US" altLang="ko-KR" sz="1800">
                <a:latin typeface="+mn-ea"/>
              </a:rPr>
              <a:t>12</a:t>
            </a:r>
            <a:r>
              <a:rPr lang="ko-KR" altLang="en-US" sz="1800">
                <a:latin typeface="+mn-ea"/>
              </a:rPr>
              <a:t>개</a:t>
            </a:r>
            <a:endParaRPr lang="en-US" altLang="ko-KR" sz="1800">
              <a:latin typeface="+mn-ea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600">
                <a:latin typeface="+mn-ea"/>
              </a:rPr>
              <a:t>처리하는 평문 블럭을 저장하는 데 </a:t>
            </a:r>
            <a:r>
              <a:rPr lang="en-US" altLang="ko-KR" sz="1600">
                <a:latin typeface="+mn-ea"/>
              </a:rPr>
              <a:t>8</a:t>
            </a:r>
            <a:r>
              <a:rPr lang="ko-KR" altLang="en-US" sz="1600">
                <a:latin typeface="+mn-ea"/>
              </a:rPr>
              <a:t>개 사용</a:t>
            </a:r>
            <a:endParaRPr lang="en-US" altLang="ko-KR" sz="1600">
              <a:latin typeface="+mn-ea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600">
                <a:latin typeface="+mn-ea"/>
              </a:rPr>
              <a:t>화이트닝 키와 서브키에 대한 메모리 주솟값을 저장하는데 </a:t>
            </a:r>
            <a:r>
              <a:rPr lang="en-US" altLang="ko-KR" sz="1600">
                <a:latin typeface="+mn-ea"/>
              </a:rPr>
              <a:t>1</a:t>
            </a:r>
            <a:r>
              <a:rPr lang="ko-KR" altLang="en-US" sz="1600">
                <a:latin typeface="+mn-ea"/>
              </a:rPr>
              <a:t>개 사용</a:t>
            </a:r>
            <a:endParaRPr lang="en-US" altLang="ko-KR" sz="1600">
              <a:latin typeface="+mn-ea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ko-KR" sz="1600">
                <a:latin typeface="+mn-ea"/>
              </a:rPr>
              <a:t>F0, F1</a:t>
            </a:r>
            <a:r>
              <a:rPr lang="ko-KR" altLang="en-US" sz="1600">
                <a:latin typeface="+mn-ea"/>
              </a:rPr>
              <a:t>함수에 대한 메모리 주솟값을 저장하는데 </a:t>
            </a:r>
            <a:r>
              <a:rPr lang="en-US" altLang="ko-KR" sz="1600">
                <a:latin typeface="+mn-ea"/>
              </a:rPr>
              <a:t>2</a:t>
            </a:r>
            <a:r>
              <a:rPr lang="ko-KR" altLang="en-US" sz="1600">
                <a:latin typeface="+mn-ea"/>
              </a:rPr>
              <a:t>개 사용</a:t>
            </a:r>
            <a:endParaRPr lang="en-US" altLang="ko-KR" sz="1600">
              <a:latin typeface="+mn-ea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600">
                <a:latin typeface="+mn-ea"/>
              </a:rPr>
              <a:t>평문의 주솟값을 저장하는데 </a:t>
            </a:r>
            <a:r>
              <a:rPr lang="en-US" altLang="ko-KR" sz="1600">
                <a:latin typeface="+mn-ea"/>
              </a:rPr>
              <a:t>1</a:t>
            </a:r>
            <a:r>
              <a:rPr lang="ko-KR" altLang="en-US" sz="1600">
                <a:latin typeface="+mn-ea"/>
              </a:rPr>
              <a:t>개 사용 </a:t>
            </a:r>
            <a:endParaRPr lang="en-US" altLang="ko-KR" sz="1600">
              <a:latin typeface="+mn-ea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600">
                <a:latin typeface="+mn-ea"/>
              </a:rPr>
              <a:t>중간 연산 값을 저장하는 임시 레지스터 </a:t>
            </a:r>
            <a:r>
              <a:rPr lang="en-US" altLang="ko-KR" sz="1600">
                <a:latin typeface="+mn-ea"/>
              </a:rPr>
              <a:t>2</a:t>
            </a:r>
            <a:r>
              <a:rPr lang="ko-KR" altLang="en-US" sz="1600">
                <a:latin typeface="+mn-ea"/>
              </a:rPr>
              <a:t>개 필요</a:t>
            </a:r>
            <a:endParaRPr lang="en-US" altLang="ko-KR" sz="1600"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800">
                <a:latin typeface="+mn-ea"/>
              </a:rPr>
              <a:t>레지스터의 개수가 부족함으로 효율적인 레지스터 스케줄링 과정이 필요</a:t>
            </a:r>
            <a:endParaRPr lang="en-US" altLang="ko-KR" sz="1800"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800">
                <a:latin typeface="+mn-ea"/>
              </a:rPr>
              <a:t>평문의 주솟값 </a:t>
            </a:r>
            <a:r>
              <a:rPr lang="en-US" altLang="ko-KR" sz="1800">
                <a:latin typeface="+mn-ea"/>
              </a:rPr>
              <a:t>PUSH, POP</a:t>
            </a:r>
            <a:r>
              <a:rPr lang="ko-KR" altLang="en-US" sz="1800">
                <a:latin typeface="+mn-ea"/>
              </a:rPr>
              <a:t>을 이용해 라운드 진행 중 제거 가능</a:t>
            </a:r>
            <a:endParaRPr lang="en-US" altLang="ko-KR" sz="1800"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800">
                <a:latin typeface="+mn-ea"/>
              </a:rPr>
              <a:t>F0, F1</a:t>
            </a:r>
            <a:r>
              <a:rPr lang="ko-KR" altLang="en-US" sz="1800">
                <a:latin typeface="+mn-ea"/>
              </a:rPr>
              <a:t>함수 테이블을 하나로 합침</a:t>
            </a:r>
            <a:r>
              <a:rPr lang="en-US" altLang="ko-KR" sz="1800">
                <a:latin typeface="+mn-ea"/>
              </a:rPr>
              <a:t>.</a:t>
            </a:r>
            <a:r>
              <a:rPr lang="ko-KR" altLang="en-US" sz="1800">
                <a:latin typeface="+mn-ea"/>
              </a:rPr>
              <a:t> 메모리 주솟값을 저장하는 레지스터 </a:t>
            </a:r>
            <a:r>
              <a:rPr lang="en-US" altLang="ko-KR" sz="1800">
                <a:latin typeface="+mn-ea"/>
              </a:rPr>
              <a:t>:</a:t>
            </a:r>
            <a:r>
              <a:rPr lang="ko-KR" altLang="en-US" sz="1800">
                <a:latin typeface="+mn-ea"/>
              </a:rPr>
              <a:t> </a:t>
            </a:r>
            <a:r>
              <a:rPr lang="en-US" altLang="ko-KR" sz="1800">
                <a:latin typeface="+mn-ea"/>
              </a:rPr>
              <a:t>2</a:t>
            </a:r>
            <a:r>
              <a:rPr lang="ko-KR" altLang="en-US" sz="1800">
                <a:latin typeface="+mn-ea"/>
              </a:rPr>
              <a:t>개 </a:t>
            </a:r>
            <a:r>
              <a:rPr lang="en-US" altLang="ko-KR" sz="1800">
                <a:latin typeface="+mn-ea"/>
              </a:rPr>
              <a:t>-&gt;</a:t>
            </a:r>
            <a:r>
              <a:rPr lang="ko-KR" altLang="en-US" sz="1800">
                <a:latin typeface="+mn-ea"/>
              </a:rPr>
              <a:t> </a:t>
            </a:r>
            <a:r>
              <a:rPr lang="en-US" altLang="ko-KR" sz="1800">
                <a:latin typeface="+mn-ea"/>
              </a:rPr>
              <a:t>1</a:t>
            </a:r>
            <a:r>
              <a:rPr lang="ko-KR" altLang="en-US" sz="1800">
                <a:latin typeface="+mn-ea"/>
              </a:rPr>
              <a:t>개  </a:t>
            </a:r>
            <a:endParaRPr lang="en-US" altLang="ko-KR" sz="1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10872623"/>
      </p:ext>
    </p:extLst>
  </p:cSld>
  <p:clrMapOvr>
    <a:masterClrMapping/>
  </p:clrMapOvr>
</p:sld>
</file>

<file path=ppt/theme/theme1.xml><?xml version="1.0" encoding="utf-8"?>
<a:theme xmlns:a="http://schemas.openxmlformats.org/drawingml/2006/main" name="SeeCure 서식 3">
  <a:themeElements>
    <a:clrScheme name="SeeCure 서식 3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8953</TotalTime>
  <Words>1650</Words>
  <Application>Microsoft Office PowerPoint</Application>
  <PresentationFormat>와이드스크린</PresentationFormat>
  <Paragraphs>232</Paragraphs>
  <Slides>18</Slides>
  <Notes>3</Notes>
  <HiddenSlides>0</HiddenSlides>
  <MMClips>0</MMClips>
  <ScaleCrop>false</ScaleCrop>
  <HeadingPairs>
    <vt:vector size="8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31" baseType="lpstr">
      <vt:lpstr>Tahoma</vt:lpstr>
      <vt:lpstr>돋움</vt:lpstr>
      <vt:lpstr>HY견고딕</vt:lpstr>
      <vt:lpstr>맑은 고딕</vt:lpstr>
      <vt:lpstr>Times</vt:lpstr>
      <vt:lpstr>돋움</vt:lpstr>
      <vt:lpstr>Batang</vt:lpstr>
      <vt:lpstr>Gulim</vt:lpstr>
      <vt:lpstr>맑은 고딕</vt:lpstr>
      <vt:lpstr>Arial</vt:lpstr>
      <vt:lpstr>Times New Roman</vt:lpstr>
      <vt:lpstr>SeeCure 서식 3</vt:lpstr>
      <vt:lpstr>Bitmap Image</vt:lpstr>
      <vt:lpstr>PowerPoint 프레젠테이션</vt:lpstr>
      <vt:lpstr>목차</vt:lpstr>
      <vt:lpstr>서론</vt:lpstr>
      <vt:lpstr>관련 연구 : MSP430 환경 (1) </vt:lpstr>
      <vt:lpstr>관련 연구 : MSP430 환경 (2) </vt:lpstr>
      <vt:lpstr>관련 연구 : HIGHT 암호 알고리즘</vt:lpstr>
      <vt:lpstr>관련 연구 : 차분 오류 공격</vt:lpstr>
      <vt:lpstr>제안 방법 : 중복 데이터를 이용  </vt:lpstr>
      <vt:lpstr>제안구현: MSP430에서 HIGHT against DFA (1)</vt:lpstr>
      <vt:lpstr>제안구현: MSP430에서 HIGHT against DFA (2)</vt:lpstr>
      <vt:lpstr>제안구현: MSP430에서 HIGHT against DFA (3)</vt:lpstr>
      <vt:lpstr>제안구현: MSP430에서 HIGHT against DFA (4)</vt:lpstr>
      <vt:lpstr>제안구현: MSP430에서 HIGHT against DFA (5)</vt:lpstr>
      <vt:lpstr>결과</vt:lpstr>
      <vt:lpstr>결론 및 참고문헌 : 결론</vt:lpstr>
      <vt:lpstr>결론 및 참고문헌 : 참고문헌</vt:lpstr>
      <vt:lpstr>Q &amp; A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국가보안기술연구소 과제 계획</dc:title>
  <dc:creator>서석충</dc:creator>
  <cp:lastModifiedBy>고 의석</cp:lastModifiedBy>
  <cp:revision>477</cp:revision>
  <dcterms:created xsi:type="dcterms:W3CDTF">2007-06-28T05:49:19Z</dcterms:created>
  <dcterms:modified xsi:type="dcterms:W3CDTF">2020-11-16T00:28:46Z</dcterms:modified>
</cp:coreProperties>
</file>