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9" r:id="rId5"/>
    <p:sldId id="258" r:id="rId6"/>
    <p:sldId id="268" r:id="rId7"/>
    <p:sldId id="262" r:id="rId8"/>
    <p:sldId id="260" r:id="rId9"/>
    <p:sldId id="263" r:id="rId10"/>
    <p:sldId id="271" r:id="rId11"/>
    <p:sldId id="273" r:id="rId12"/>
    <p:sldId id="274" r:id="rId13"/>
    <p:sldId id="266" r:id="rId14"/>
    <p:sldId id="267" r:id="rId15"/>
    <p:sldId id="265" r:id="rId16"/>
    <p:sldId id="264" r:id="rId17"/>
    <p:sldId id="270" r:id="rId18"/>
    <p:sldId id="27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FD634-4B62-384A-A98F-FCD71CFFCFFF}">
          <p14:sldIdLst>
            <p14:sldId id="256"/>
            <p14:sldId id="269"/>
            <p14:sldId id="257"/>
            <p14:sldId id="259"/>
            <p14:sldId id="258"/>
            <p14:sldId id="268"/>
            <p14:sldId id="262"/>
            <p14:sldId id="260"/>
            <p14:sldId id="263"/>
            <p14:sldId id="271"/>
            <p14:sldId id="273"/>
            <p14:sldId id="274"/>
            <p14:sldId id="266"/>
            <p14:sldId id="267"/>
          </p14:sldIdLst>
        </p14:section>
        <p14:section name="Unused" id="{C07F8E91-3A01-8949-871F-E01335D6BABE}">
          <p14:sldIdLst>
            <p14:sldId id="265"/>
            <p14:sldId id="264"/>
            <p14:sldId id="270"/>
            <p14:sldId id="27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4B9C8-CD34-F34F-A4EE-F1591BBD2E47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AE78C-65FC-7B46-A247-62C3C9A30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AE78C-65FC-7B46-A247-62C3C9A30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A71A-6835-7542-827C-F3883E321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6FCC-1F63-8940-8D8B-97BEBFD9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7F12-D833-3E47-B906-58EDFF79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3B23-B548-6B48-8522-41697B3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4BB6-2C9E-324E-BED5-AA471A05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378-0582-9E44-BF44-A9A3633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44C3F-38AE-2C47-84E3-A7639448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F0C6-58A7-F142-BC78-D37F7508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9B75-5075-D645-8B64-23FCC568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D5EC-5811-D64A-B47C-44040C09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38717-B706-0240-B35E-60B54F0A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0F917-DD50-604A-AF71-D84362DA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1E4-AC2F-2344-AA0B-F3C770C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203B-A5CC-5D44-B752-BEF84B0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E289-0468-2540-9778-ED751D07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354A-5B3A-C64E-BCA1-709967A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8286-915E-3245-8A10-19CB4754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F71A-4672-354D-90BA-2CFC533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0001-3CED-5E44-8368-499065C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53B2-BE94-0044-9436-DE492BE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3A6A-3E62-BE4B-9B33-D0FFC5A3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62A5-24C0-8047-ADDD-8E39E619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7A7C-C64A-FE41-B0D2-670A4D7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0149-1DF9-0E4B-8D8C-1689DD96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1E96-8449-9948-ABF1-C1C5214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3DBC-9C58-CB41-A6EA-083E0F28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352-0602-154D-ADFB-11F25A942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CC0B0-6E26-0D44-8565-A69A1D08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6FD0-3957-7A4B-93A4-2659198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A4A0-9362-DB4C-ADB6-5D0F69B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77D8-3ACB-3E4E-82B4-7FE2672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3FC3-CAA0-2842-844A-F7A01FFD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B7577-5675-F646-88FA-26254727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5BA3A-A197-0041-B3E1-0360D229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169A3-03F5-024F-82C5-37238129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352B0-4E75-6D48-B904-D7E00DCD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D1936-64EB-D64D-8D73-47D816EC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F81F-6899-1F47-A611-754065AB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03FA5-A6AD-B54F-83B4-7F557ACD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6FE6-D415-AE40-BD67-0687604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21170-3804-8448-A2B7-F010087A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039E-8286-2148-9565-6829D56F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977D6-D953-364F-94BC-F207EF14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1214-037D-C64C-8CBF-9A4EC8B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3417-B387-3D4A-9E0F-B8BC9F6F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FB0E-8E6E-EE4C-822A-A86C646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7934-25DE-A24B-A6A1-B3F224A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265-935A-2A44-B93B-10CCEAA5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4EDE-63A1-CF4C-B34B-0ED74AB1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758-0656-D84B-8EB4-0B9ABB82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52F8-82AA-FB47-85CE-BDFC24D3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02B0-8062-6841-90F1-3084B3A5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B492-D4BA-0B4B-983F-3C7B25A3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46775-2FC9-224B-BA83-FDE18D0E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3779D-CAAA-064A-B7F5-62F50D91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1EE9-E44E-6040-BFB7-10F88B6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635F-C14C-0A49-AA45-E6FE3F92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7CBA-E4A4-DB48-BCFA-FB21AE5C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F062-817E-3841-9474-8194FEC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A932-9FEA-8545-BD22-B563BAD7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01E9-B987-AC41-B86C-9F72B4F59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8D54-6795-4E4C-BC76-BB63622A5C1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5C7F-AB0B-9248-AB78-D0D422C00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E8C2-B251-2842-B34E-98366713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CA66-8BB9-CC41-B374-651F92A16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olls of blueprints">
            <a:extLst>
              <a:ext uri="{FF2B5EF4-FFF2-40B4-BE49-F238E27FC236}">
                <a16:creationId xmlns:a16="http://schemas.microsoft.com/office/drawing/2014/main" id="{F77A5BEE-3834-45A7-928F-C2B27A92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6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CC87-243E-8149-ADE1-51C6417FA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4200"/>
              <a:t>ML Project - 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F486-2C6B-4C43-A518-AC403E5C1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en-US"/>
              <a:t>Koeun Lim, Ph.D.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5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B4608-C838-3840-9865-3FF2F6B3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693" y="386647"/>
            <a:ext cx="6745574" cy="1131906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Modeling: Dimension reduction through FAMD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1605D73-8AC5-BB41-93AE-EF385F8DB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874731"/>
              </p:ext>
            </p:extLst>
          </p:nvPr>
        </p:nvGraphicFramePr>
        <p:xfrm>
          <a:off x="0" y="0"/>
          <a:ext cx="4318963" cy="6857568"/>
        </p:xfrm>
        <a:graphic>
          <a:graphicData uri="http://schemas.openxmlformats.org/drawingml/2006/table">
            <a:tbl>
              <a:tblPr/>
              <a:tblGrid>
                <a:gridCol w="659567">
                  <a:extLst>
                    <a:ext uri="{9D8B030D-6E8A-4147-A177-3AD203B41FA5}">
                      <a16:colId xmlns:a16="http://schemas.microsoft.com/office/drawing/2014/main" val="3766007196"/>
                    </a:ext>
                  </a:extLst>
                </a:gridCol>
                <a:gridCol w="1065216">
                  <a:extLst>
                    <a:ext uri="{9D8B030D-6E8A-4147-A177-3AD203B41FA5}">
                      <a16:colId xmlns:a16="http://schemas.microsoft.com/office/drawing/2014/main" val="231726643"/>
                    </a:ext>
                  </a:extLst>
                </a:gridCol>
                <a:gridCol w="1297090">
                  <a:extLst>
                    <a:ext uri="{9D8B030D-6E8A-4147-A177-3AD203B41FA5}">
                      <a16:colId xmlns:a16="http://schemas.microsoft.com/office/drawing/2014/main" val="3979953129"/>
                    </a:ext>
                  </a:extLst>
                </a:gridCol>
                <a:gridCol w="1297090">
                  <a:extLst>
                    <a:ext uri="{9D8B030D-6E8A-4147-A177-3AD203B41FA5}">
                      <a16:colId xmlns:a16="http://schemas.microsoft.com/office/drawing/2014/main" val="674003591"/>
                    </a:ext>
                  </a:extLst>
                </a:gridCol>
              </a:tblGrid>
              <a:tr h="351348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</a:endParaRP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 err="1">
                          <a:effectLst/>
                        </a:rPr>
                        <a:t>ExplaineInertia</a:t>
                      </a:r>
                      <a:endParaRPr lang="en-US" sz="1050" b="1" dirty="0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 err="1">
                          <a:effectLst/>
                        </a:rPr>
                        <a:t>EigenValues</a:t>
                      </a:r>
                      <a:endParaRPr lang="en-US" sz="1050" b="1" dirty="0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 err="1">
                          <a:effectLst/>
                        </a:rPr>
                        <a:t>CummExplaineInertia</a:t>
                      </a:r>
                      <a:endParaRPr lang="en-US" sz="1050" b="1" dirty="0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99106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2"/>
                          </a:solidFill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2"/>
                          </a:solidFill>
                          <a:effectLst/>
                        </a:rPr>
                        <a:t>9.234815e-04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2"/>
                          </a:solidFill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61380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solidFill>
                            <a:schemeClr val="accent2"/>
                          </a:solidFill>
                          <a:effectLst/>
                        </a:rPr>
                        <a:t>0.110392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solidFill>
                            <a:schemeClr val="accent2"/>
                          </a:solidFill>
                          <a:effectLst/>
                        </a:rPr>
                        <a:t>3.823509e-04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solidFill>
                            <a:schemeClr val="accent2"/>
                          </a:solidFill>
                          <a:effectLst/>
                        </a:rPr>
                        <a:t>0.377019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5958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solidFill>
                            <a:schemeClr val="accent6"/>
                          </a:solidFill>
                          <a:effectLst/>
                        </a:rPr>
                        <a:t>2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0.080337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chemeClr val="accent6"/>
                          </a:solidFill>
                          <a:effectLst/>
                        </a:rPr>
                        <a:t>2.782520e-04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0.457356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51860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0.072814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2.521968e-04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chemeClr val="accent6"/>
                          </a:solidFill>
                          <a:effectLst/>
                        </a:rPr>
                        <a:t>0.530170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830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solidFill>
                            <a:schemeClr val="accent6"/>
                          </a:solidFill>
                          <a:effectLst/>
                        </a:rPr>
                        <a:t>4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0.063646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solidFill>
                            <a:schemeClr val="accent6"/>
                          </a:solidFill>
                          <a:effectLst/>
                        </a:rPr>
                        <a:t>2.204412e-04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chemeClr val="accent6"/>
                          </a:solidFill>
                          <a:effectLst/>
                        </a:rPr>
                        <a:t>0.593816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463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5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0.058533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2.027322e-04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0.652349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9048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6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0.044824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1.552496e-04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0.697172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99727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7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0.037982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1.315533e-04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0.735154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12226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8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0.035035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1.213469e-04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0.770190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9710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9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0.032418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1.122821e-04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0.802608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72987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10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0.027354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9.474319e-05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0.829962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724395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11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0.024351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8.434152e-05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0.854313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74235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12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0.022042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7.634319e-05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0.876355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79966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13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0.020469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7.089434e-05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0.896823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26805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14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0.017805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6.166997e-05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0.914629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92207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15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0.014497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5.021169e-05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0.929126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216048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16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0.012403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4.295891e-05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0.941529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1425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17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0.011403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3.949343e-05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0.952931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39187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18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0.009148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3.168335e-05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0.962079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6713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19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0.008283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2.868869e-05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0.970362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38700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20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0.006762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2.341960e-05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0.977124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7537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21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0.005674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1.965333e-05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0.982798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4756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22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0.004892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1.694296e-05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0.987690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74956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23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0.003987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1.381093e-05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0.991677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7157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24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0.002913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1.008834e-05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0.994590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1183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25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0.002802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9.703896e-06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0.997392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610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26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0.002519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8.724440e-06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0.999911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6026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27</a:t>
                      </a:r>
                    </a:p>
                  </a:txBody>
                  <a:tcPr marL="37512" marR="37512" marT="18756" marB="1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0.000089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3.096432e-07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1.000000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954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1261AA5-C9A5-D947-BB08-6C83D6103FAF}"/>
              </a:ext>
            </a:extLst>
          </p:cNvPr>
          <p:cNvGrpSpPr/>
          <p:nvPr/>
        </p:nvGrpSpPr>
        <p:grpSpPr>
          <a:xfrm>
            <a:off x="5066673" y="3179274"/>
            <a:ext cx="6504942" cy="3678294"/>
            <a:chOff x="855228" y="1972998"/>
            <a:chExt cx="9599385" cy="438298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ADD7F6E-2713-F347-8FB8-C9AB882E0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28" y="2013902"/>
              <a:ext cx="4751094" cy="213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C55F89-24B7-F648-B7C9-57D822C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187" y="4230458"/>
              <a:ext cx="4724163" cy="21255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23E44B-3141-C64B-8BA1-5C2F159B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9350" y="1972998"/>
              <a:ext cx="4815263" cy="223616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753FC05-A3EA-164A-A035-6605C5D1A0E0}"/>
              </a:ext>
            </a:extLst>
          </p:cNvPr>
          <p:cNvGrpSpPr/>
          <p:nvPr/>
        </p:nvGrpSpPr>
        <p:grpSpPr>
          <a:xfrm>
            <a:off x="5107304" y="3930089"/>
            <a:ext cx="6240250" cy="1577171"/>
            <a:chOff x="3039244" y="1652821"/>
            <a:chExt cx="9900466" cy="23077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D99B93-EF03-8E48-B52A-45477C82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9244" y="1705894"/>
              <a:ext cx="4929422" cy="22547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755C13-FDD6-114A-8982-DD0AA425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10288" y="1652821"/>
              <a:ext cx="4929422" cy="2299908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A3B7-2FB9-2846-9345-EEB667D4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675" y="1858780"/>
            <a:ext cx="6745573" cy="4658564"/>
          </a:xfrm>
        </p:spPr>
        <p:txBody>
          <a:bodyPr anchor="t">
            <a:normAutofit/>
          </a:bodyPr>
          <a:lstStyle/>
          <a:p>
            <a:r>
              <a:rPr lang="en-US" sz="2000" dirty="0"/>
              <a:t>First component (0) accounts for 27% of the variance in the feature space.</a:t>
            </a:r>
          </a:p>
          <a:p>
            <a:r>
              <a:rPr lang="en-US" sz="2000" dirty="0"/>
              <a:t>Components 0, 1, 4 show features that are associated with </a:t>
            </a:r>
            <a:r>
              <a:rPr lang="en-US" sz="2000" b="1" i="1" dirty="0" err="1"/>
              <a:t>OverallQual</a:t>
            </a:r>
            <a:endParaRPr lang="en-US" sz="2000" dirty="0"/>
          </a:p>
          <a:p>
            <a:r>
              <a:rPr lang="en-US" sz="2000" dirty="0"/>
              <a:t>Components 2, 3 show features that are associated with the size of the property such as </a:t>
            </a:r>
            <a:r>
              <a:rPr lang="en-US" sz="2000" b="1" i="1" dirty="0" err="1"/>
              <a:t>TotalRmsAbvGrd</a:t>
            </a:r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A3E6D-22B6-CE44-BDC9-01D4E85F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502021"/>
            <a:ext cx="11767278" cy="63723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 Verification : </a:t>
            </a:r>
            <a:r>
              <a:rPr lang="en-US" sz="4000" b="1" dirty="0" err="1"/>
              <a:t>xgboost</a:t>
            </a:r>
            <a:r>
              <a:rPr lang="en-US" sz="4000" b="1" dirty="0"/>
              <a:t> using FAMD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AE3E83-7807-1941-AADB-AB67466E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77" y="1903752"/>
            <a:ext cx="7717789" cy="38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BB47D-EAF6-9142-9545-2CAEA67F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3" y="4148004"/>
            <a:ext cx="369570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90DDB1-B4E1-164C-B1C1-8FB65FA37E80}"/>
              </a:ext>
            </a:extLst>
          </p:cNvPr>
          <p:cNvSpPr txBox="1"/>
          <p:nvPr/>
        </p:nvSpPr>
        <p:spPr>
          <a:xfrm>
            <a:off x="8040349" y="5526585"/>
            <a:ext cx="918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557AE-FE78-4840-9352-A24E783DDBE8}"/>
              </a:ext>
            </a:extLst>
          </p:cNvPr>
          <p:cNvSpPr txBox="1"/>
          <p:nvPr/>
        </p:nvSpPr>
        <p:spPr>
          <a:xfrm rot="16200000">
            <a:off x="3247941" y="3545851"/>
            <a:ext cx="20443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SalePrice</a:t>
            </a:r>
            <a:r>
              <a:rPr lang="en-US" dirty="0"/>
              <a:t> Prediction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CF05B7-12DC-1847-90BF-E5E3BC49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81" y="1519000"/>
            <a:ext cx="3902997" cy="3382784"/>
          </a:xfrm>
        </p:spPr>
        <p:txBody>
          <a:bodyPr anchor="t">
            <a:normAutofit/>
          </a:bodyPr>
          <a:lstStyle/>
          <a:p>
            <a:r>
              <a:rPr lang="en-US" sz="2000" dirty="0"/>
              <a:t>Performs as equivalently well as the </a:t>
            </a:r>
            <a:r>
              <a:rPr lang="en-US" sz="2000" dirty="0" err="1"/>
              <a:t>xgboost</a:t>
            </a:r>
            <a:r>
              <a:rPr lang="en-US" sz="2000" dirty="0"/>
              <a:t> regression in the feature space, but slightly worse</a:t>
            </a:r>
          </a:p>
        </p:txBody>
      </p:sp>
    </p:spTree>
    <p:extLst>
      <p:ext uri="{BB962C8B-B14F-4D97-AF65-F5344CB8AC3E}">
        <p14:creationId xmlns:p14="http://schemas.microsoft.com/office/powerpoint/2010/main" val="132849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13A4A-5AC3-BE49-A149-034D70DD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502021"/>
            <a:ext cx="11997125" cy="62224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 Verification : </a:t>
            </a:r>
            <a:r>
              <a:rPr lang="en-US" sz="4000" b="1" dirty="0" err="1"/>
              <a:t>xgboost</a:t>
            </a:r>
            <a:r>
              <a:rPr lang="en-US" sz="4000" b="1" dirty="0"/>
              <a:t> using FAMD components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5590-5BDC-6B4A-895E-BD3A1FC9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439056"/>
            <a:ext cx="9688296" cy="4433711"/>
          </a:xfrm>
        </p:spPr>
        <p:txBody>
          <a:bodyPr anchor="t">
            <a:normAutofit/>
          </a:bodyPr>
          <a:lstStyle/>
          <a:p>
            <a:r>
              <a:rPr lang="en-US" sz="2000" dirty="0"/>
              <a:t>FAMD component 0 dominates the </a:t>
            </a:r>
            <a:r>
              <a:rPr lang="en-US" sz="2000" dirty="0" err="1"/>
              <a:t>xgboost</a:t>
            </a:r>
            <a:r>
              <a:rPr lang="en-US" sz="2000" dirty="0"/>
              <a:t> regression model of the house prices.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EC3B37-BD37-3545-BDE7-9F02020E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95" y="2053652"/>
            <a:ext cx="8516496" cy="425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8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6F6DC-4228-124E-96EC-DFA429C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261753"/>
            <a:ext cx="9688296" cy="68220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interpretation with FAMD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3A54-A80C-3B46-97B5-4916CD0B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43" y="4234665"/>
            <a:ext cx="6355830" cy="2263515"/>
          </a:xfrm>
        </p:spPr>
        <p:txBody>
          <a:bodyPr anchor="t">
            <a:normAutofit/>
          </a:bodyPr>
          <a:lstStyle/>
          <a:p>
            <a:r>
              <a:rPr lang="en-US" sz="2000" dirty="0"/>
              <a:t>Categorical features that adds values to houses</a:t>
            </a:r>
          </a:p>
          <a:p>
            <a:pPr lvl="1"/>
            <a:r>
              <a:rPr lang="en-US" sz="1600" dirty="0"/>
              <a:t>Garage Type 1 : Attached to the house</a:t>
            </a:r>
          </a:p>
          <a:p>
            <a:pPr lvl="1"/>
            <a:r>
              <a:rPr lang="en-US" sz="1600" dirty="0" err="1"/>
              <a:t>SaleType</a:t>
            </a:r>
            <a:r>
              <a:rPr lang="en-US" sz="1600" dirty="0"/>
              <a:t> 6 : New</a:t>
            </a:r>
          </a:p>
          <a:p>
            <a:pPr lvl="1"/>
            <a:r>
              <a:rPr lang="en-US" sz="1600" dirty="0"/>
              <a:t>Central Air 1 : Yes</a:t>
            </a:r>
            <a:endParaRPr lang="en-US" sz="2000" dirty="0"/>
          </a:p>
          <a:p>
            <a:r>
              <a:rPr lang="en-US" sz="2000" dirty="0"/>
              <a:t>Categorical features the negatively impacts house values</a:t>
            </a:r>
          </a:p>
          <a:p>
            <a:pPr lvl="1"/>
            <a:r>
              <a:rPr lang="en-US" sz="1600" dirty="0" err="1"/>
              <a:t>MSZoning</a:t>
            </a:r>
            <a:r>
              <a:rPr lang="en-US" sz="1600" dirty="0"/>
              <a:t> 4 : Medium density residential</a:t>
            </a:r>
          </a:p>
          <a:p>
            <a:pPr lvl="1"/>
            <a:r>
              <a:rPr lang="en-US" sz="1600" dirty="0"/>
              <a:t>Neighborhood 17: Oldtown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2B5CF5D-0742-C446-8CF3-2223813E7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/>
          <a:stretch/>
        </p:blipFill>
        <p:spPr bwMode="auto">
          <a:xfrm>
            <a:off x="5396459" y="1205708"/>
            <a:ext cx="6750814" cy="29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2D3A6D-1458-F542-A590-79404F53FEE3}"/>
              </a:ext>
            </a:extLst>
          </p:cNvPr>
          <p:cNvSpPr/>
          <p:nvPr/>
        </p:nvSpPr>
        <p:spPr>
          <a:xfrm>
            <a:off x="231836" y="1278372"/>
            <a:ext cx="49327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Component 0 is characterized by </a:t>
            </a:r>
            <a:r>
              <a:rPr lang="en-US" sz="2000" b="1" i="1" dirty="0" err="1"/>
              <a:t>OverallQual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Assuming </a:t>
            </a:r>
            <a:r>
              <a:rPr lang="en-US" sz="1600" dirty="0" err="1"/>
              <a:t>OverallQual</a:t>
            </a:r>
            <a:r>
              <a:rPr lang="en-US" sz="1600" dirty="0"/>
              <a:t> characterizes the “good house”, features that adds values to houses are as the following: garage size/type/quality, external quality, kitchen quality, basement size/quality, house age, property/living area size, remodeling year, fireplace.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1F79D-F82E-5340-B831-520D375F488A}"/>
              </a:ext>
            </a:extLst>
          </p:cNvPr>
          <p:cNvSpPr txBox="1"/>
          <p:nvPr/>
        </p:nvSpPr>
        <p:spPr>
          <a:xfrm>
            <a:off x="8424472" y="90904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Component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7BD0C-D1A5-7A4F-B926-2B1D8B68D2A5}"/>
              </a:ext>
            </a:extLst>
          </p:cNvPr>
          <p:cNvSpPr/>
          <p:nvPr/>
        </p:nvSpPr>
        <p:spPr>
          <a:xfrm>
            <a:off x="231836" y="3700520"/>
            <a:ext cx="49327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Potential upgrades to the house to increase its value (yay remodeling helps!):</a:t>
            </a:r>
          </a:p>
          <a:p>
            <a:pPr marL="347663" indent="-347663">
              <a:buAutoNum type="arabicParenBoth"/>
            </a:pPr>
            <a:r>
              <a:rPr lang="en-US" sz="2000" u="sng" dirty="0"/>
              <a:t>Make/expand garage, preferably attached to the house.</a:t>
            </a:r>
          </a:p>
          <a:p>
            <a:pPr marL="342900" indent="-342900">
              <a:buAutoNum type="arabicParenBoth"/>
            </a:pPr>
            <a:r>
              <a:rPr lang="en-US" sz="2000" dirty="0"/>
              <a:t>Replace/upgrade external finish.</a:t>
            </a:r>
          </a:p>
          <a:p>
            <a:pPr marL="342900" indent="-342900">
              <a:buAutoNum type="arabicParenBoth"/>
            </a:pPr>
            <a:r>
              <a:rPr lang="en-US" sz="2000" dirty="0"/>
              <a:t>Upgrade kitchen.</a:t>
            </a:r>
          </a:p>
          <a:p>
            <a:pPr marL="342900" indent="-342900">
              <a:buAutoNum type="arabicParenBoth"/>
            </a:pPr>
            <a:r>
              <a:rPr lang="en-US" sz="2000" dirty="0"/>
              <a:t>Finish basement if unfinished.</a:t>
            </a:r>
          </a:p>
          <a:p>
            <a:pPr marL="342900" indent="-342900">
              <a:buAutoNum type="arabicParenBoth"/>
            </a:pPr>
            <a:r>
              <a:rPr lang="en-US" sz="2000" dirty="0"/>
              <a:t>Add fireplace.</a:t>
            </a:r>
          </a:p>
          <a:p>
            <a:pPr marL="342900" indent="-342900">
              <a:buAutoNum type="arabicParenBoth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24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BF3-473A-7947-8586-B67ADFDA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 descr="9 Tips for a Higher Home Appraisal | Home appraisal, Appraisal, Home  selling tips">
            <a:extLst>
              <a:ext uri="{FF2B5EF4-FFF2-40B4-BE49-F238E27FC236}">
                <a16:creationId xmlns:a16="http://schemas.microsoft.com/office/drawing/2014/main" id="{E3BA4A19-BCF3-864E-87CC-EBAAC0226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"/>
          <a:stretch/>
        </p:blipFill>
        <p:spPr bwMode="auto">
          <a:xfrm>
            <a:off x="4819327" y="467208"/>
            <a:ext cx="659194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2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4632-2A90-F44E-920D-44806F19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for Mixed Data (FAMD)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5D585C-75D3-2D4F-9CBD-9947D0B99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52344"/>
              </p:ext>
            </p:extLst>
          </p:nvPr>
        </p:nvGraphicFramePr>
        <p:xfrm>
          <a:off x="3939086" y="1825627"/>
          <a:ext cx="4313828" cy="4351334"/>
        </p:xfrm>
        <a:graphic>
          <a:graphicData uri="http://schemas.openxmlformats.org/drawingml/2006/table">
            <a:tbl>
              <a:tblPr/>
              <a:tblGrid>
                <a:gridCol w="1078457">
                  <a:extLst>
                    <a:ext uri="{9D8B030D-6E8A-4147-A177-3AD203B41FA5}">
                      <a16:colId xmlns:a16="http://schemas.microsoft.com/office/drawing/2014/main" val="3766007196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231726643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979953129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67400359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ExplaineInertia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EigenValues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CummExplaineInertia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991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9.234815e-04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0.266627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6138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0.110392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3.823509e-04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0.377019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5958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0.080337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2.782520e-04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0.457356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518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0.072814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2.521968e-04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0.530170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8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0.063646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2.204412e-04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0.593816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4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0.058533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2.027322e-04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0.652349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90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0.044824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1.552496e-04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0.697172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997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0.037982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1.315533e-04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0.735154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122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0.035035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1.213469e-04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0.770190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97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0.032418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1.122821e-04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0.802608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729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0.027354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9.474319e-05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0.829962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724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0.024351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8.434152e-05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0.854313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7423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0.022042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7.634319e-05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0.876355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799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0.020469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7.089434e-05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0.896823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268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0.017805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6.166997e-05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0.914629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9220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0.014497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5.021169e-05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0.929126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2160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0.012403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4.295891e-05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0.941529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1425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0.011403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3.949343e-05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0.952931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391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0.009148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3.168335e-05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0.962079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671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0.008283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2.868869e-05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0.970362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387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0.006762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2.341960e-05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0.977124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753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0.005674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1.965333e-05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0.982798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47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0.004892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1.694296e-05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0.987690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749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0.003987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1.381093e-05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0.991677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715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0.002913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1.008834e-05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0.994590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118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0.002802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9.703896e-06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0.997392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61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0.002519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8.724440e-06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0.999911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6026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0.000089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3.096432e-07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1.000000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6495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0DBD1B-8E26-E145-B66D-39696E33700D}"/>
              </a:ext>
            </a:extLst>
          </p:cNvPr>
          <p:cNvSpPr txBox="1">
            <a:spLocks/>
          </p:cNvSpPr>
          <p:nvPr/>
        </p:nvSpPr>
        <p:spPr>
          <a:xfrm>
            <a:off x="3222171" y="27102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Garage Type 1 : Attached to the house</a:t>
            </a:r>
          </a:p>
          <a:p>
            <a:r>
              <a:rPr lang="en-US" dirty="0" err="1"/>
              <a:t>SaleType</a:t>
            </a:r>
            <a:r>
              <a:rPr lang="en-US" dirty="0"/>
              <a:t> 6 : New</a:t>
            </a:r>
          </a:p>
          <a:p>
            <a:r>
              <a:rPr lang="en-US" dirty="0"/>
              <a:t>Central Air 1 : Yes</a:t>
            </a:r>
          </a:p>
          <a:p>
            <a:endParaRPr lang="en-US" dirty="0"/>
          </a:p>
          <a:p>
            <a:r>
              <a:rPr lang="en-US" dirty="0" err="1"/>
              <a:t>MSZoning</a:t>
            </a:r>
            <a:r>
              <a:rPr lang="en-US" dirty="0"/>
              <a:t> 4 : Medium density residential</a:t>
            </a:r>
          </a:p>
          <a:p>
            <a:r>
              <a:rPr lang="en-US" dirty="0"/>
              <a:t>Neighborhood 17: Oldtown</a:t>
            </a:r>
          </a:p>
        </p:txBody>
      </p:sp>
    </p:spTree>
    <p:extLst>
      <p:ext uri="{BB962C8B-B14F-4D97-AF65-F5344CB8AC3E}">
        <p14:creationId xmlns:p14="http://schemas.microsoft.com/office/powerpoint/2010/main" val="283981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743-0DB8-2A48-B773-5526C20A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0D05-436C-3C41-98F2-B176BE06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 has high feature importance, but we already know what external quality is highly correlated with overall quality.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E2EBD90-749A-5340-81F0-972DA71D7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177637"/>
              </p:ext>
            </p:extLst>
          </p:nvPr>
        </p:nvGraphicFramePr>
        <p:xfrm>
          <a:off x="7487828" y="2141541"/>
          <a:ext cx="4313828" cy="4351334"/>
        </p:xfrm>
        <a:graphic>
          <a:graphicData uri="http://schemas.openxmlformats.org/drawingml/2006/table">
            <a:tbl>
              <a:tblPr/>
              <a:tblGrid>
                <a:gridCol w="1078457">
                  <a:extLst>
                    <a:ext uri="{9D8B030D-6E8A-4147-A177-3AD203B41FA5}">
                      <a16:colId xmlns:a16="http://schemas.microsoft.com/office/drawing/2014/main" val="3333791021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90466688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3731938713"/>
                    </a:ext>
                  </a:extLst>
                </a:gridCol>
                <a:gridCol w="1078457">
                  <a:extLst>
                    <a:ext uri="{9D8B030D-6E8A-4147-A177-3AD203B41FA5}">
                      <a16:colId xmlns:a16="http://schemas.microsoft.com/office/drawing/2014/main" val="414590129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Features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ImportanceGain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CummulativeGain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77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OverallQual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0.237730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0.237730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813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ExterQual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0.215476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0.453207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960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GarageCars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0.111382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0.564589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672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KitchenQual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0.083605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0.648194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61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0.033796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0.681990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560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GrLivArea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0.031786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0.713776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6523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FullBath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0.028830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0.742606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147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BsmtFinSF1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0.023480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0.766086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955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GarageType_1.0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0.022209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0.788295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56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2ndFlrSF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0.019108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0.807404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504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CentralAir_1.0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0.018053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0.825457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4235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TotalBsmtSF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0.017539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0.842996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54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1stFlrSF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0.017426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0.860422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2304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0.015783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0.876205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4284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TotRmsAbvGrd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0.014677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0.890882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419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Alley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0.013980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0.904862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86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FireplaceQu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0.011921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0.916783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4297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Fireplaces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0.011642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0.928425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0992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YearBuilt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0.009110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0.937535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10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GarageQual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0.009104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0.946638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2299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MSZoning_4.0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0.009055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0.955693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35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LotArea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0.009016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0.964709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000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YearRemodAdd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0.008381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0.973091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161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BsmtExposure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0.006741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0.979832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554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Neighborhood_17.0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0.005634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0.985466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3384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19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Condition1_2.0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0.005600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0.991066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2088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SaleType_6.0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0.004825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0.995891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7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26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OverallCond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0.004109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1.000000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4269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C6AA8B6-0AF5-544F-B9D7-723872D0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30" y="2141539"/>
            <a:ext cx="939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In [62]: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B4608-C838-3840-9865-3FF2F6B3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2"/>
            <a:ext cx="10001295" cy="68220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Modeling: Dimension reduction through FAMD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A3B7-2FB9-2846-9345-EEB667D4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364105"/>
            <a:ext cx="9688296" cy="4508662"/>
          </a:xfrm>
        </p:spPr>
        <p:txBody>
          <a:bodyPr anchor="t">
            <a:normAutofit/>
          </a:bodyPr>
          <a:lstStyle/>
          <a:p>
            <a:r>
              <a:rPr lang="en-US" sz="2000" dirty="0"/>
              <a:t>Components 0, 1, 4 show features that are associated with </a:t>
            </a:r>
            <a:r>
              <a:rPr lang="en-US" sz="2000" b="1" i="1" dirty="0" err="1"/>
              <a:t>OverallQual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686038-E3C4-4E4A-9A76-EFFFB564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8" y="2013902"/>
            <a:ext cx="4751094" cy="21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797AB0-EE4B-724F-A1D2-41B245FC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87" y="4230458"/>
            <a:ext cx="4724163" cy="2125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026B8-EE19-AB49-8D59-5BCDB6DD6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89" y="1938677"/>
            <a:ext cx="4815263" cy="22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6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B4608-C838-3840-9865-3FF2F6B3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2"/>
            <a:ext cx="10226147" cy="4832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Modeling: Dimension reduction through FAMD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A3B7-2FB9-2846-9345-EEB667D4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985234"/>
            <a:ext cx="9688296" cy="488753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Components 2, 3 show features that are associated with the size of the property such as </a:t>
            </a:r>
            <a:r>
              <a:rPr lang="en-US" sz="2000" b="1" i="1" dirty="0" err="1"/>
              <a:t>GrLivArea</a:t>
            </a:r>
            <a:r>
              <a:rPr lang="en-US" sz="2000" b="1" i="1" dirty="0"/>
              <a:t> (2), </a:t>
            </a:r>
            <a:r>
              <a:rPr lang="en-US" sz="2000" i="1" dirty="0"/>
              <a:t>and </a:t>
            </a:r>
            <a:r>
              <a:rPr lang="en-US" sz="2000" b="1" i="1" dirty="0"/>
              <a:t>2ndFlrSF (3)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16E61-54A3-A24F-A16C-68FB378F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44" y="1705894"/>
            <a:ext cx="4929422" cy="2254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61367-523C-F04B-AE01-D5FE883E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43" y="4107305"/>
            <a:ext cx="4929422" cy="22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6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>
            <a:extLst>
              <a:ext uri="{FF2B5EF4-FFF2-40B4-BE49-F238E27FC236}">
                <a16:creationId xmlns:a16="http://schemas.microsoft.com/office/drawing/2014/main" id="{0F9D0B87-0382-A445-9BFA-675603111C86}"/>
              </a:ext>
            </a:extLst>
          </p:cNvPr>
          <p:cNvSpPr/>
          <p:nvPr/>
        </p:nvSpPr>
        <p:spPr>
          <a:xfrm>
            <a:off x="3404947" y="2150417"/>
            <a:ext cx="298911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CE151-43CC-1643-A882-CCFFA3AA3F28}"/>
              </a:ext>
            </a:extLst>
          </p:cNvPr>
          <p:cNvSpPr/>
          <p:nvPr/>
        </p:nvSpPr>
        <p:spPr>
          <a:xfrm>
            <a:off x="1573968" y="196190"/>
            <a:ext cx="2212656" cy="9681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203 Features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EBA82B-10B2-C743-B553-B602A2478012}"/>
              </a:ext>
            </a:extLst>
          </p:cNvPr>
          <p:cNvSpPr/>
          <p:nvPr/>
        </p:nvSpPr>
        <p:spPr>
          <a:xfrm>
            <a:off x="1016477" y="589326"/>
            <a:ext cx="1206708" cy="6408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Train 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2AE8D9-2D76-4649-862E-1F5FCC325E2A}"/>
              </a:ext>
            </a:extLst>
          </p:cNvPr>
          <p:cNvSpPr/>
          <p:nvPr/>
        </p:nvSpPr>
        <p:spPr>
          <a:xfrm>
            <a:off x="3306133" y="621144"/>
            <a:ext cx="878533" cy="577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58D4D-88B2-7944-9BF7-A786836739FB}"/>
              </a:ext>
            </a:extLst>
          </p:cNvPr>
          <p:cNvSpPr/>
          <p:nvPr/>
        </p:nvSpPr>
        <p:spPr>
          <a:xfrm>
            <a:off x="506007" y="1510341"/>
            <a:ext cx="2212656" cy="1122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 err="1"/>
              <a:t>Xgboost</a:t>
            </a:r>
            <a:r>
              <a:rPr lang="en-US" b="1" dirty="0"/>
              <a:t> Regression 1</a:t>
            </a:r>
          </a:p>
          <a:p>
            <a:pPr algn="ctr">
              <a:lnSpc>
                <a:spcPts val="1800"/>
              </a:lnSpc>
            </a:pPr>
            <a:r>
              <a:rPr lang="en-US" sz="1600" dirty="0"/>
              <a:t>5-fold CV</a:t>
            </a:r>
          </a:p>
          <a:p>
            <a:pPr algn="ctr">
              <a:lnSpc>
                <a:spcPts val="1800"/>
              </a:lnSpc>
            </a:pPr>
            <a:r>
              <a:rPr lang="en-US" sz="1600" dirty="0"/>
              <a:t>Hyperparameter tuning (random grid search)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9B1688F-4E92-FA4F-8FC2-1D3E95E1EEAB}"/>
              </a:ext>
            </a:extLst>
          </p:cNvPr>
          <p:cNvSpPr/>
          <p:nvPr/>
        </p:nvSpPr>
        <p:spPr>
          <a:xfrm>
            <a:off x="1469931" y="1235072"/>
            <a:ext cx="298911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D853F-B378-F547-9214-D1B4E5C79B66}"/>
              </a:ext>
            </a:extLst>
          </p:cNvPr>
          <p:cNvSpPr/>
          <p:nvPr/>
        </p:nvSpPr>
        <p:spPr>
          <a:xfrm>
            <a:off x="3130802" y="1525331"/>
            <a:ext cx="1229194" cy="59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/>
              <a:t>Trained model 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1034FE0-2D97-A348-83A1-CE11024D85C5}"/>
              </a:ext>
            </a:extLst>
          </p:cNvPr>
          <p:cNvSpPr/>
          <p:nvPr/>
        </p:nvSpPr>
        <p:spPr>
          <a:xfrm flipV="1">
            <a:off x="2748643" y="1685868"/>
            <a:ext cx="372882" cy="2926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81C74CD-049D-0D42-834E-D5283129249E}"/>
              </a:ext>
            </a:extLst>
          </p:cNvPr>
          <p:cNvSpPr/>
          <p:nvPr/>
        </p:nvSpPr>
        <p:spPr>
          <a:xfrm>
            <a:off x="3604065" y="1202157"/>
            <a:ext cx="295877" cy="3108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EE6EA2-95B3-AF4B-B0A3-9E5099FB7CF9}"/>
              </a:ext>
            </a:extLst>
          </p:cNvPr>
          <p:cNvSpPr/>
          <p:nvPr/>
        </p:nvSpPr>
        <p:spPr>
          <a:xfrm>
            <a:off x="2838583" y="2442085"/>
            <a:ext cx="1823358" cy="5332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Select Features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32EF1BD-84A0-FD49-86AB-06D1BB262347}"/>
              </a:ext>
            </a:extLst>
          </p:cNvPr>
          <p:cNvSpPr/>
          <p:nvPr/>
        </p:nvSpPr>
        <p:spPr>
          <a:xfrm>
            <a:off x="3610933" y="2975376"/>
            <a:ext cx="283921" cy="3080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CDD15DA-0390-3D40-91CA-9F9828F2534C}"/>
              </a:ext>
            </a:extLst>
          </p:cNvPr>
          <p:cNvSpPr/>
          <p:nvPr/>
        </p:nvSpPr>
        <p:spPr>
          <a:xfrm>
            <a:off x="3145792" y="3283391"/>
            <a:ext cx="1229194" cy="539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/>
              <a:t>FAMD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D7239-7AB1-3048-8F45-0FC0039A55B0}"/>
              </a:ext>
            </a:extLst>
          </p:cNvPr>
          <p:cNvSpPr/>
          <p:nvPr/>
        </p:nvSpPr>
        <p:spPr>
          <a:xfrm>
            <a:off x="1702339" y="3985697"/>
            <a:ext cx="2008371" cy="8991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Trimmed &amp; Transformed Features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CCE6BE-CA67-D041-A731-F4DC6AD0DF68}"/>
              </a:ext>
            </a:extLst>
          </p:cNvPr>
          <p:cNvSpPr/>
          <p:nvPr/>
        </p:nvSpPr>
        <p:spPr>
          <a:xfrm>
            <a:off x="1056737" y="4431928"/>
            <a:ext cx="1206708" cy="6408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Train set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40B973-0476-954B-98FF-E42255CDD7F9}"/>
              </a:ext>
            </a:extLst>
          </p:cNvPr>
          <p:cNvSpPr/>
          <p:nvPr/>
        </p:nvSpPr>
        <p:spPr>
          <a:xfrm>
            <a:off x="3271443" y="4463746"/>
            <a:ext cx="878533" cy="577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 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5F6389-31FD-534E-B575-EB3FCA0E7924}"/>
              </a:ext>
            </a:extLst>
          </p:cNvPr>
          <p:cNvSpPr/>
          <p:nvPr/>
        </p:nvSpPr>
        <p:spPr>
          <a:xfrm>
            <a:off x="3130802" y="5349957"/>
            <a:ext cx="1229194" cy="59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/>
              <a:t>Trained model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7716D-DD7D-8D42-8FBD-B26DFD79C865}"/>
              </a:ext>
            </a:extLst>
          </p:cNvPr>
          <p:cNvSpPr/>
          <p:nvPr/>
        </p:nvSpPr>
        <p:spPr>
          <a:xfrm>
            <a:off x="987316" y="5358668"/>
            <a:ext cx="1430045" cy="59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b="1" dirty="0" err="1"/>
              <a:t>Xgboost</a:t>
            </a:r>
            <a:r>
              <a:rPr lang="en-US" b="1" dirty="0"/>
              <a:t> Regression 2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08BA4362-B4E3-6447-8595-D5A977AB1AC1}"/>
              </a:ext>
            </a:extLst>
          </p:cNvPr>
          <p:cNvSpPr/>
          <p:nvPr/>
        </p:nvSpPr>
        <p:spPr>
          <a:xfrm rot="16200000" flipH="1">
            <a:off x="2632556" y="3504223"/>
            <a:ext cx="457200" cy="457200"/>
          </a:xfrm>
          <a:prstGeom prst="bentArrow">
            <a:avLst>
              <a:gd name="adj1" fmla="val 31558"/>
              <a:gd name="adj2" fmla="val 31557"/>
              <a:gd name="adj3" fmla="val 28278"/>
              <a:gd name="adj4" fmla="val 24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A4D478B-0E55-D441-B8B6-C7130C6E869C}"/>
              </a:ext>
            </a:extLst>
          </p:cNvPr>
          <p:cNvSpPr/>
          <p:nvPr/>
        </p:nvSpPr>
        <p:spPr>
          <a:xfrm>
            <a:off x="1510635" y="5071704"/>
            <a:ext cx="298911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B1FDBCF-5E22-E344-908D-C509D0572433}"/>
              </a:ext>
            </a:extLst>
          </p:cNvPr>
          <p:cNvSpPr/>
          <p:nvPr/>
        </p:nvSpPr>
        <p:spPr>
          <a:xfrm>
            <a:off x="3577739" y="5040940"/>
            <a:ext cx="295877" cy="3108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978A82C-9358-D041-B5D1-29B0A9E387FC}"/>
              </a:ext>
            </a:extLst>
          </p:cNvPr>
          <p:cNvSpPr/>
          <p:nvPr/>
        </p:nvSpPr>
        <p:spPr>
          <a:xfrm flipV="1">
            <a:off x="2446168" y="5508494"/>
            <a:ext cx="685800" cy="2926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A999DF4-476A-7D41-992B-F700E1E4C39D}"/>
              </a:ext>
            </a:extLst>
          </p:cNvPr>
          <p:cNvSpPr/>
          <p:nvPr/>
        </p:nvSpPr>
        <p:spPr>
          <a:xfrm flipV="1">
            <a:off x="4384263" y="5499781"/>
            <a:ext cx="650982" cy="301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F96E8D8-A168-734D-B801-DFD13F87FEBA}"/>
              </a:ext>
            </a:extLst>
          </p:cNvPr>
          <p:cNvSpPr/>
          <p:nvPr/>
        </p:nvSpPr>
        <p:spPr>
          <a:xfrm flipV="1">
            <a:off x="4401035" y="3429000"/>
            <a:ext cx="372882" cy="2926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74E92CBA-442B-9647-B46E-25E1283FADEF}"/>
              </a:ext>
            </a:extLst>
          </p:cNvPr>
          <p:cNvSpPr/>
          <p:nvPr/>
        </p:nvSpPr>
        <p:spPr>
          <a:xfrm rot="5400000" flipH="1">
            <a:off x="3728292" y="4380333"/>
            <a:ext cx="1769142" cy="457200"/>
          </a:xfrm>
          <a:prstGeom prst="bentArrow">
            <a:avLst>
              <a:gd name="adj1" fmla="val 31558"/>
              <a:gd name="adj2" fmla="val 31557"/>
              <a:gd name="adj3" fmla="val 28278"/>
              <a:gd name="adj4" fmla="val 24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4FDBD-750A-F14D-B6C4-B2DB38250C88}"/>
              </a:ext>
            </a:extLst>
          </p:cNvPr>
          <p:cNvSpPr txBox="1"/>
          <p:nvPr/>
        </p:nvSpPr>
        <p:spPr>
          <a:xfrm>
            <a:off x="4850740" y="3252138"/>
            <a:ext cx="153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Interpretation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33A5E-734D-9E4A-B953-CBAA6B55AE03}"/>
              </a:ext>
            </a:extLst>
          </p:cNvPr>
          <p:cNvSpPr txBox="1"/>
          <p:nvPr/>
        </p:nvSpPr>
        <p:spPr>
          <a:xfrm>
            <a:off x="5036816" y="5299133"/>
            <a:ext cx="11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Verification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5B33FC1F-F0A3-9049-BAAB-9247EE645E3C}"/>
              </a:ext>
            </a:extLst>
          </p:cNvPr>
          <p:cNvSpPr/>
          <p:nvPr/>
        </p:nvSpPr>
        <p:spPr>
          <a:xfrm flipV="1">
            <a:off x="4405097" y="1680686"/>
            <a:ext cx="650982" cy="301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1392E8-99AE-4F4C-8321-A731F102F659}"/>
              </a:ext>
            </a:extLst>
          </p:cNvPr>
          <p:cNvSpPr txBox="1"/>
          <p:nvPr/>
        </p:nvSpPr>
        <p:spPr>
          <a:xfrm>
            <a:off x="5056079" y="1480038"/>
            <a:ext cx="116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Prediction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F3B4227-82FE-E841-8BEA-5FDD650CBFB2}"/>
              </a:ext>
            </a:extLst>
          </p:cNvPr>
          <p:cNvSpPr/>
          <p:nvPr/>
        </p:nvSpPr>
        <p:spPr>
          <a:xfrm rot="10800000">
            <a:off x="3802902" y="2136569"/>
            <a:ext cx="298911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91093-F947-A440-BB2F-D545C1C1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a “good house”?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2779-A590-094D-9170-5B438074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1"/>
            <a:ext cx="4862447" cy="13592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Houses are inspected and appraised to determine their values.</a:t>
            </a:r>
          </a:p>
          <a:p>
            <a:r>
              <a:rPr lang="en-US" sz="2000" dirty="0"/>
              <a:t>“Good” houses get appraised with higher price.</a:t>
            </a:r>
          </a:p>
        </p:txBody>
      </p:sp>
      <p:pic>
        <p:nvPicPr>
          <p:cNvPr id="12292" name="Picture 4" descr="9 Tips for a Higher Home Appraisal | Home appraisal, Appraisal, Home  selling tips">
            <a:extLst>
              <a:ext uri="{FF2B5EF4-FFF2-40B4-BE49-F238E27FC236}">
                <a16:creationId xmlns:a16="http://schemas.microsoft.com/office/drawing/2014/main" id="{DF4779D1-8E88-0848-873A-4C298CDA6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1"/>
          <a:stretch/>
        </p:blipFill>
        <p:spPr bwMode="auto">
          <a:xfrm>
            <a:off x="6290797" y="2312270"/>
            <a:ext cx="5473410" cy="45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0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7A17F-2030-854F-AA0A-4BF90443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features contribute to house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EFC-611B-FE4C-844C-F6F6C006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440570"/>
          </a:xfrm>
        </p:spPr>
        <p:txBody>
          <a:bodyPr anchor="ctr">
            <a:normAutofit/>
          </a:bodyPr>
          <a:lstStyle/>
          <a:p>
            <a:r>
              <a:rPr lang="en-US" dirty="0"/>
              <a:t>High-dimensional data : </a:t>
            </a:r>
            <a:r>
              <a:rPr lang="en-US" altLang="ko-KR" dirty="0"/>
              <a:t>79</a:t>
            </a:r>
            <a:r>
              <a:rPr lang="en-US" dirty="0"/>
              <a:t> Features</a:t>
            </a:r>
          </a:p>
          <a:p>
            <a:pPr lvl="1"/>
            <a:r>
              <a:rPr lang="en-US" sz="2000" dirty="0"/>
              <a:t>3</a:t>
            </a:r>
            <a:r>
              <a:rPr lang="en-US" altLang="ko-KR" sz="2000" dirty="0"/>
              <a:t>6</a:t>
            </a:r>
            <a:r>
              <a:rPr lang="en-US" sz="2000" dirty="0"/>
              <a:t> Numerical features</a:t>
            </a:r>
          </a:p>
          <a:p>
            <a:pPr lvl="1"/>
            <a:r>
              <a:rPr lang="en-US" sz="2000" dirty="0"/>
              <a:t>23 Ordinal categorical features – label encode</a:t>
            </a:r>
          </a:p>
          <a:p>
            <a:pPr lvl="2"/>
            <a:r>
              <a:rPr lang="en-US" sz="1800" dirty="0"/>
              <a:t>Hierarchical features ranging desirable (e.g. excellent) to undesirable (e.g. poor) qualities.</a:t>
            </a:r>
          </a:p>
          <a:p>
            <a:pPr lvl="1"/>
            <a:r>
              <a:rPr lang="en-US" sz="2000" dirty="0"/>
              <a:t>20 Nominal categorical features – </a:t>
            </a:r>
            <a:r>
              <a:rPr lang="en-US" sz="2000" dirty="0" err="1"/>
              <a:t>dummify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No specific relationships between the levels.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sz="2000" dirty="0"/>
              <a:t>Total 203 features</a:t>
            </a:r>
          </a:p>
        </p:txBody>
      </p:sp>
    </p:spTree>
    <p:extLst>
      <p:ext uri="{BB962C8B-B14F-4D97-AF65-F5344CB8AC3E}">
        <p14:creationId xmlns:p14="http://schemas.microsoft.com/office/powerpoint/2010/main" val="133301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FEAD3-667D-704C-9992-2FC187D2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78" y="457201"/>
            <a:ext cx="4415697" cy="966865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Missing value inspection &amp; Imputation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2BF6F-E1CC-8D41-88DA-BB425B8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9" y="454897"/>
            <a:ext cx="3344327" cy="594547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3E58390-459C-0D4E-B12B-B4430882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148" y="4918035"/>
            <a:ext cx="2682054" cy="13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F49F8-D2E3-0042-9BA2-9D1A2F7197A9}"/>
              </a:ext>
            </a:extLst>
          </p:cNvPr>
          <p:cNvSpPr/>
          <p:nvPr/>
        </p:nvSpPr>
        <p:spPr>
          <a:xfrm>
            <a:off x="7175508" y="783771"/>
            <a:ext cx="3344327" cy="14429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547001-CFA8-6B4F-8FF6-245917545BE0}"/>
              </a:ext>
            </a:extLst>
          </p:cNvPr>
          <p:cNvSpPr/>
          <p:nvPr/>
        </p:nvSpPr>
        <p:spPr>
          <a:xfrm>
            <a:off x="7175508" y="2537617"/>
            <a:ext cx="3344327" cy="2876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0284FCB-D1F1-DF41-9A7A-20520F93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79" y="1881267"/>
            <a:ext cx="4588224" cy="386639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Categorical missing values due to non-existent mother features (i.e. no pool, no basement, etc.)</a:t>
            </a:r>
          </a:p>
          <a:p>
            <a:pPr marL="457200" lvl="1" indent="0">
              <a:buNone/>
            </a:pPr>
            <a:r>
              <a:rPr lang="en-US" sz="1600" dirty="0">
                <a:sym typeface="Wingdings" pitchFamily="2" charset="2"/>
              </a:rPr>
              <a:t> </a:t>
            </a:r>
            <a:r>
              <a:rPr lang="en-US" sz="1600" dirty="0">
                <a:solidFill>
                  <a:schemeClr val="accent2"/>
                </a:solidFill>
                <a:sym typeface="Wingdings" pitchFamily="2" charset="2"/>
              </a:rPr>
              <a:t>‘</a:t>
            </a:r>
            <a:r>
              <a:rPr lang="en-US" sz="1600" dirty="0" err="1">
                <a:solidFill>
                  <a:schemeClr val="accent2"/>
                </a:solidFill>
                <a:sym typeface="Wingdings" pitchFamily="2" charset="2"/>
              </a:rPr>
              <a:t>NotAvail</a:t>
            </a:r>
            <a:r>
              <a:rPr lang="en-US" sz="1600" dirty="0">
                <a:solidFill>
                  <a:schemeClr val="accent2"/>
                </a:solidFill>
                <a:sym typeface="Wingdings" pitchFamily="2" charset="2"/>
              </a:rPr>
              <a:t>’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2000" dirty="0"/>
              <a:t>Numerical missing values due to non-existent mother feature (</a:t>
            </a:r>
            <a:r>
              <a:rPr lang="en-US" sz="2000" dirty="0" err="1"/>
              <a:t>GarageYrBlt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1600" dirty="0">
                <a:sym typeface="Wingdings" pitchFamily="2" charset="2"/>
              </a:rPr>
              <a:t> </a:t>
            </a:r>
            <a:r>
              <a:rPr lang="en-US" sz="1600" dirty="0">
                <a:highlight>
                  <a:srgbClr val="FFC000"/>
                </a:highlight>
                <a:sym typeface="Wingdings" pitchFamily="2" charset="2"/>
              </a:rPr>
              <a:t>Oldest – 10 </a:t>
            </a:r>
            <a:endParaRPr lang="en-US" sz="1600" dirty="0">
              <a:highlight>
                <a:srgbClr val="FFC000"/>
              </a:highlight>
            </a:endParaRPr>
          </a:p>
          <a:p>
            <a:r>
              <a:rPr lang="en-US" sz="2000" dirty="0"/>
              <a:t>Missing values due to missing entries (</a:t>
            </a:r>
            <a:r>
              <a:rPr lang="en-US" sz="2000" dirty="0" err="1"/>
              <a:t>LotFrontage</a:t>
            </a:r>
            <a:r>
              <a:rPr lang="en-US" sz="2000" dirty="0"/>
              <a:t>, </a:t>
            </a:r>
            <a:r>
              <a:rPr lang="en-US" sz="2000" dirty="0" err="1"/>
              <a:t>MsVnrArea</a:t>
            </a:r>
            <a:r>
              <a:rPr lang="en-US" sz="2000" dirty="0"/>
              <a:t>, </a:t>
            </a:r>
            <a:r>
              <a:rPr lang="en-US" sz="2000" dirty="0" err="1"/>
              <a:t>MsVnrType</a:t>
            </a:r>
            <a:r>
              <a:rPr lang="en-US" sz="2000" dirty="0"/>
              <a:t>, Electrical)</a:t>
            </a:r>
          </a:p>
          <a:p>
            <a:pPr marL="457200" lvl="1" indent="0">
              <a:buNone/>
            </a:pPr>
            <a:r>
              <a:rPr lang="en-US" sz="1600" dirty="0">
                <a:sym typeface="Wingdings" pitchFamily="2" charset="2"/>
              </a:rPr>
              <a:t> KNN imputation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E96389-C9BF-984F-9027-208CB99720ED}"/>
              </a:ext>
            </a:extLst>
          </p:cNvPr>
          <p:cNvSpPr/>
          <p:nvPr/>
        </p:nvSpPr>
        <p:spPr>
          <a:xfrm>
            <a:off x="7175508" y="3136164"/>
            <a:ext cx="3344327" cy="23066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59CA00-D7E7-BC48-8AB8-476BADA00959}"/>
              </a:ext>
            </a:extLst>
          </p:cNvPr>
          <p:cNvSpPr/>
          <p:nvPr/>
        </p:nvSpPr>
        <p:spPr>
          <a:xfrm>
            <a:off x="7175507" y="2880925"/>
            <a:ext cx="3344327" cy="162257"/>
          </a:xfrm>
          <a:prstGeom prst="rect">
            <a:avLst/>
          </a:prstGeom>
          <a:solidFill>
            <a:srgbClr val="FFC000">
              <a:alpha val="25098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6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5FB6F-72F6-5047-BDBF-D1170273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63723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Severe multicollinearity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FBC4B8-EC06-2C4F-BFE0-07811C17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5" y="1853346"/>
            <a:ext cx="7005169" cy="42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8A4B5-FEC5-7B42-9CEC-82E2ED12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28" y="1644399"/>
            <a:ext cx="1692196" cy="2915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B21098-768B-D048-BD07-E04B310B8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008" y="1641274"/>
            <a:ext cx="3111076" cy="2749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24848A-EE93-954B-9849-E9ED45AB6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007" y="4846813"/>
            <a:ext cx="3101296" cy="322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ECD6D-FDA8-5A4D-9751-1A457750267E}"/>
              </a:ext>
            </a:extLst>
          </p:cNvPr>
          <p:cNvSpPr txBox="1"/>
          <p:nvPr/>
        </p:nvSpPr>
        <p:spPr>
          <a:xfrm>
            <a:off x="1834909" y="1271941"/>
            <a:ext cx="341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Matrix of 203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CEB9F-DD25-B945-A768-AE425B93CEB2}"/>
              </a:ext>
            </a:extLst>
          </p:cNvPr>
          <p:cNvSpPr txBox="1"/>
          <p:nvPr/>
        </p:nvSpPr>
        <p:spPr>
          <a:xfrm>
            <a:off x="6841178" y="1271941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with high correlations (rho)</a:t>
            </a:r>
          </a:p>
        </p:txBody>
      </p:sp>
    </p:spTree>
    <p:extLst>
      <p:ext uri="{BB962C8B-B14F-4D97-AF65-F5344CB8AC3E}">
        <p14:creationId xmlns:p14="http://schemas.microsoft.com/office/powerpoint/2010/main" val="27044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FA567-827C-EC4E-BE3F-5DCEA3E5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922045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Sale price distribution is non-normal.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C754449-F3DA-BB45-A498-CD24FC18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93" y="1926087"/>
            <a:ext cx="6314213" cy="34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8DEC2-2D38-2F4C-BB08-F6626A40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59226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 : </a:t>
            </a:r>
            <a:r>
              <a:rPr lang="en-US" sz="4000" b="1" dirty="0" err="1"/>
              <a:t>xgboost</a:t>
            </a:r>
            <a:r>
              <a:rPr lang="en-US" sz="4000" b="1" dirty="0"/>
              <a:t> + FAMD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36C-02A1-2645-B0E9-854835B8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625" y="1360714"/>
            <a:ext cx="6648547" cy="3902453"/>
          </a:xfrm>
        </p:spPr>
        <p:txBody>
          <a:bodyPr anchor="t">
            <a:normAutofit/>
          </a:bodyPr>
          <a:lstStyle/>
          <a:p>
            <a:r>
              <a:rPr lang="en-US" sz="2000" dirty="0"/>
              <a:t>While non-normal distribution of the house prices can be mitigated through log-transformation, </a:t>
            </a:r>
            <a:r>
              <a:rPr lang="en-US" sz="2000" b="1" dirty="0"/>
              <a:t>severe multicollinearity </a:t>
            </a:r>
            <a:r>
              <a:rPr lang="en-US" sz="2000" dirty="0"/>
              <a:t>make the modeling result difficult to interpret.</a:t>
            </a:r>
          </a:p>
          <a:p>
            <a:r>
              <a:rPr lang="en-US" sz="2000" dirty="0"/>
              <a:t>Gradient boosting model (</a:t>
            </a:r>
            <a:r>
              <a:rPr lang="en-US" sz="2000" dirty="0" err="1"/>
              <a:t>xgboost</a:t>
            </a:r>
            <a:r>
              <a:rPr lang="en-US" sz="2000" dirty="0"/>
              <a:t>) is chosen because: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GBM is insensitive to non-normal outcome distribution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State-of-the-art ML technique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Can be used for feature selection – select a subset of features that can attain  R2&gt;=0.9 for the test set</a:t>
            </a:r>
          </a:p>
          <a:p>
            <a:r>
              <a:rPr lang="en-US" sz="2000" dirty="0"/>
              <a:t>Factor analysis for mixed data (FAMD) was chosen to address multicollinearity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FAMD was performed on the surviving features from the </a:t>
            </a:r>
            <a:r>
              <a:rPr lang="en-US" sz="1600" dirty="0" err="1"/>
              <a:t>xgboost</a:t>
            </a:r>
            <a:r>
              <a:rPr lang="en-US" sz="1600" dirty="0"/>
              <a:t> to extract components (some combination of the features) that are orthogonal to each other 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Each components show interrelationships between the features</a:t>
            </a:r>
          </a:p>
          <a:p>
            <a:pPr marL="800100" lvl="1" indent="-342900">
              <a:buAutoNum type="arabicParenBoth"/>
            </a:pPr>
            <a:r>
              <a:rPr lang="en-US" sz="1600" dirty="0"/>
              <a:t>Reran </a:t>
            </a:r>
            <a:r>
              <a:rPr lang="en-US" sz="1600" dirty="0" err="1"/>
              <a:t>xgboost</a:t>
            </a:r>
            <a:r>
              <a:rPr lang="en-US" sz="1600" dirty="0"/>
              <a:t> regression using FAMD components to verify and observe which component is most relevant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Timeline&#10;&#10;Description automatically generated">
            <a:extLst>
              <a:ext uri="{FF2B5EF4-FFF2-40B4-BE49-F238E27FC236}">
                <a16:creationId xmlns:a16="http://schemas.microsoft.com/office/drawing/2014/main" id="{894037E3-8013-024B-B093-885315F5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3" y="1483655"/>
            <a:ext cx="5030859" cy="48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87C12-8465-4D48-8FDB-EBDC32F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65222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 : Feature selection through </a:t>
            </a:r>
            <a:r>
              <a:rPr lang="en-US" sz="4000" b="1" dirty="0" err="1"/>
              <a:t>xgboost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8EE-DC09-2C43-A8C8-65FAA7B9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48979"/>
            <a:ext cx="4724757" cy="3382784"/>
          </a:xfrm>
        </p:spPr>
        <p:txBody>
          <a:bodyPr anchor="t">
            <a:normAutofit/>
          </a:bodyPr>
          <a:lstStyle/>
          <a:p>
            <a:r>
              <a:rPr lang="en-US" sz="2000" dirty="0"/>
              <a:t>Random grid search with 5-fold CV</a:t>
            </a:r>
          </a:p>
          <a:p>
            <a:r>
              <a:rPr lang="en-US" sz="2000" dirty="0"/>
              <a:t>28 features remaining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C6CB1F-8805-524E-A38E-8984E9CF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34"/>
          <a:stretch/>
        </p:blipFill>
        <p:spPr>
          <a:xfrm>
            <a:off x="577040" y="3689453"/>
            <a:ext cx="3730157" cy="14986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A915F0A-B452-8444-9EFF-0232943D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89" y="2161215"/>
            <a:ext cx="6988018" cy="35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E0603-1BB6-3244-A5F7-6F6783F9CC14}"/>
              </a:ext>
            </a:extLst>
          </p:cNvPr>
          <p:cNvSpPr txBox="1"/>
          <p:nvPr/>
        </p:nvSpPr>
        <p:spPr>
          <a:xfrm>
            <a:off x="8115299" y="5481615"/>
            <a:ext cx="918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12065-6EF3-BF48-B67B-7948B1930CD2}"/>
              </a:ext>
            </a:extLst>
          </p:cNvPr>
          <p:cNvSpPr txBox="1"/>
          <p:nvPr/>
        </p:nvSpPr>
        <p:spPr>
          <a:xfrm rot="16200000">
            <a:off x="3748408" y="3530653"/>
            <a:ext cx="20443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SalePrice</a:t>
            </a:r>
            <a:r>
              <a:rPr lang="en-US" dirty="0"/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69894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CA9D4-4B21-8546-8450-E80695BA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637231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Modeling : Feature selection through </a:t>
            </a:r>
            <a:r>
              <a:rPr lang="en-US" sz="4000" b="1" dirty="0" err="1"/>
              <a:t>xgboost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E08D452-C57A-4C4F-9679-D2553CA4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07" y="2309478"/>
            <a:ext cx="8547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AC36F5-FAEB-3748-B3AA-FE7E65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349115"/>
            <a:ext cx="9688296" cy="4523652"/>
          </a:xfrm>
        </p:spPr>
        <p:txBody>
          <a:bodyPr anchor="t">
            <a:normAutofit/>
          </a:bodyPr>
          <a:lstStyle/>
          <a:p>
            <a:r>
              <a:rPr lang="en-US" sz="2000" dirty="0"/>
              <a:t>Feature importance shows that </a:t>
            </a:r>
            <a:r>
              <a:rPr lang="en-US" sz="2000" b="1" i="1" dirty="0" err="1"/>
              <a:t>OverallQual</a:t>
            </a:r>
            <a:r>
              <a:rPr lang="en-US" sz="2000" dirty="0"/>
              <a:t> has the highest gain along with </a:t>
            </a:r>
            <a:r>
              <a:rPr lang="en-US" sz="2000" b="1" i="1" dirty="0" err="1"/>
              <a:t>ExternalQual</a:t>
            </a:r>
            <a:r>
              <a:rPr lang="en-US" sz="2000" dirty="0"/>
              <a:t>, but feature importance does not show the direction of covariance between the output and features. </a:t>
            </a:r>
          </a:p>
        </p:txBody>
      </p:sp>
    </p:spTree>
    <p:extLst>
      <p:ext uri="{BB962C8B-B14F-4D97-AF65-F5344CB8AC3E}">
        <p14:creationId xmlns:p14="http://schemas.microsoft.com/office/powerpoint/2010/main" val="42941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4351</TotalTime>
  <Words>1139</Words>
  <Application>Microsoft Macintosh PowerPoint</Application>
  <PresentationFormat>Widescreen</PresentationFormat>
  <Paragraphs>457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ML Project - House Prices: Advanced Regression Techniques</vt:lpstr>
      <vt:lpstr>What is a “good house”?</vt:lpstr>
      <vt:lpstr>What features contribute to house values?</vt:lpstr>
      <vt:lpstr>Missing value inspection &amp; Imputation</vt:lpstr>
      <vt:lpstr>Severe multicollinearity</vt:lpstr>
      <vt:lpstr>Sale price distribution is non-normal.</vt:lpstr>
      <vt:lpstr>Modeling : xgboost + FAMD</vt:lpstr>
      <vt:lpstr>Modeling : Feature selection through xgboost</vt:lpstr>
      <vt:lpstr>Modeling : Feature selection through xgboost</vt:lpstr>
      <vt:lpstr>Modeling: Dimension reduction through FAMD</vt:lpstr>
      <vt:lpstr>Modeling Verification : xgboost using FAMD components</vt:lpstr>
      <vt:lpstr>Modeling Verification : xgboost using FAMD components</vt:lpstr>
      <vt:lpstr>Model interpretation with FAMD</vt:lpstr>
      <vt:lpstr>Thank you</vt:lpstr>
      <vt:lpstr>Factor analysis for Mixed Data (FAMD)</vt:lpstr>
      <vt:lpstr>PowerPoint Presentation</vt:lpstr>
      <vt:lpstr>Modeling: Dimension reduction through FAMD</vt:lpstr>
      <vt:lpstr>Modeling: Dimension reduction through FAMD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Koeun - (koeunlim)</dc:creator>
  <cp:lastModifiedBy>Lim, Koeun - (koeunlim)</cp:lastModifiedBy>
  <cp:revision>44</cp:revision>
  <dcterms:created xsi:type="dcterms:W3CDTF">2021-02-24T00:20:14Z</dcterms:created>
  <dcterms:modified xsi:type="dcterms:W3CDTF">2021-02-27T00:54:23Z</dcterms:modified>
</cp:coreProperties>
</file>