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A71A-6835-7542-827C-F3883E321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6FCC-1F63-8940-8D8B-97BEBFD9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7F12-D833-3E47-B906-58EDFF79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3B23-B548-6B48-8522-41697B3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4BB6-2C9E-324E-BED5-AA471A05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378-0582-9E44-BF44-A9A3633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44C3F-38AE-2C47-84E3-A7639448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F0C6-58A7-F142-BC78-D37F7508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9B75-5075-D645-8B64-23FCC568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D5EC-5811-D64A-B47C-44040C09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38717-B706-0240-B35E-60B54F0AE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0F917-DD50-604A-AF71-D84362DA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1E4-AC2F-2344-AA0B-F3C770C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203B-A5CC-5D44-B752-BEF84B0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E289-0468-2540-9778-ED751D07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354A-5B3A-C64E-BCA1-709967A0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8286-915E-3245-8A10-19CB4754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F71A-4672-354D-90BA-2CFC533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0001-3CED-5E44-8368-499065C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53B2-BE94-0044-9436-DE492BE4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3A6A-3E62-BE4B-9B33-D0FFC5A3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C62A5-24C0-8047-ADDD-8E39E619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7A7C-C64A-FE41-B0D2-670A4D7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0149-1DF9-0E4B-8D8C-1689DD96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1E96-8449-9948-ABF1-C1C5214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3DBC-9C58-CB41-A6EA-083E0F28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8352-0602-154D-ADFB-11F25A942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CC0B0-6E26-0D44-8565-A69A1D08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6FD0-3957-7A4B-93A4-26591983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A4A0-9362-DB4C-ADB6-5D0F69B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977D8-3ACB-3E4E-82B4-7FE2672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3FC3-CAA0-2842-844A-F7A01FFD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B7577-5675-F646-88FA-26254727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5BA3A-A197-0041-B3E1-0360D229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169A3-03F5-024F-82C5-37238129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352B0-4E75-6D48-B904-D7E00DCD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D1936-64EB-D64D-8D73-47D816EC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F81F-6899-1F47-A611-754065AB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03FA5-A6AD-B54F-83B4-7F557ACD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6FE6-D415-AE40-BD67-06876042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21170-3804-8448-A2B7-F010087A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039E-8286-2148-9565-6829D56F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977D6-D953-364F-94BC-F207EF14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1214-037D-C64C-8CBF-9A4EC8B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33417-B387-3D4A-9E0F-B8BC9F6F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FB0E-8E6E-EE4C-822A-A86C646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7934-25DE-A24B-A6A1-B3F224A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E265-935A-2A44-B93B-10CCEAA5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B4EDE-63A1-CF4C-B34B-0ED74AB1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758-0656-D84B-8EB4-0B9ABB82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52F8-82AA-FB47-85CE-BDFC24D3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02B0-8062-6841-90F1-3084B3A5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B492-D4BA-0B4B-983F-3C7B25A3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46775-2FC9-224B-BA83-FDE18D0E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3779D-CAAA-064A-B7F5-62F50D91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1EE9-E44E-6040-BFB7-10F88B6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635F-C14C-0A49-AA45-E6FE3F92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7CBA-E4A4-DB48-BCFA-FB21AE5C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F062-817E-3841-9474-8194FEC2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A932-9FEA-8545-BD22-B563BAD7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01E9-B987-AC41-B86C-9F72B4F59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8D54-6795-4E4C-BC76-BB63622A5C1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5C7F-AB0B-9248-AB78-D0D422C00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E8C2-B251-2842-B34E-98366713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C87-243E-8149-ADE1-51C6417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F486-2C6B-4C43-A518-AC403E5C1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4632-2A90-F44E-920D-44806F1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for Mixed Data (FAMD)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5D585C-75D3-2D4F-9CBD-9947D0B99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52344"/>
              </p:ext>
            </p:extLst>
          </p:nvPr>
        </p:nvGraphicFramePr>
        <p:xfrm>
          <a:off x="3939086" y="1825627"/>
          <a:ext cx="4313828" cy="4351334"/>
        </p:xfrm>
        <a:graphic>
          <a:graphicData uri="http://schemas.openxmlformats.org/drawingml/2006/table">
            <a:tbl>
              <a:tblPr/>
              <a:tblGrid>
                <a:gridCol w="1078457">
                  <a:extLst>
                    <a:ext uri="{9D8B030D-6E8A-4147-A177-3AD203B41FA5}">
                      <a16:colId xmlns:a16="http://schemas.microsoft.com/office/drawing/2014/main" val="3766007196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231726643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3979953129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67400359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r" fontAlgn="ctr"/>
                      <a:endParaRPr lang="en-US" sz="700" b="1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ExplaineInertia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EigenValues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CummExplaineInertia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9910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0.266627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9.234815e-04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0.266627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6138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0.110392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3.823509e-04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0.377019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5958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0.080337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2.782520e-04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0.457356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518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0.072814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2.521968e-04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0.530170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8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0.063646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2.204412e-04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0.593816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4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0.058533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2.027322e-04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0.652349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90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0.044824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1.552496e-04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0.697172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997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0.037982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1.315533e-04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0.735154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122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0.035035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1.213469e-04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0.770190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97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0.032418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1.122821e-04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0.802608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7298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0.027354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9.474319e-05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0.829962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7243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0.024351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8.434152e-05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0.854313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7423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0.022042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7.634319e-05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0.876355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7996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0.020469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7.089434e-05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0.896823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268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0.017805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6.166997e-05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0.914629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9220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0.014497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5.021169e-05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0.929126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2160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0.012403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4.295891e-05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0.941529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1425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0.011403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3.949343e-05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0.952931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3918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0.009148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3.168335e-05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0.962079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671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0.008283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2.868869e-05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0.970362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3870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0.006762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2.341960e-05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0.977124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753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0.005674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1.965333e-05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0.982798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47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0.004892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1.694296e-05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0.987690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749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0.003987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1.381093e-05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0.991677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715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0.002913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1.008834e-05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0.994590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118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0.002802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9.703896e-06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0.997392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61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0.002519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8.724440e-06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0.999911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6026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0.000089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3.096432e-07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1.000000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49545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35CA5D6-0AA7-E246-933D-3F33BC77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04950"/>
            <a:ext cx="8915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0DBD1B-8E26-E145-B66D-39696E33700D}"/>
              </a:ext>
            </a:extLst>
          </p:cNvPr>
          <p:cNvSpPr txBox="1">
            <a:spLocks/>
          </p:cNvSpPr>
          <p:nvPr/>
        </p:nvSpPr>
        <p:spPr>
          <a:xfrm>
            <a:off x="3222171" y="27102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Garage Type 1 : Attached to the house</a:t>
            </a:r>
          </a:p>
          <a:p>
            <a:r>
              <a:rPr lang="en-US" dirty="0" err="1"/>
              <a:t>SaleType</a:t>
            </a:r>
            <a:r>
              <a:rPr lang="en-US" dirty="0"/>
              <a:t> 6 : New</a:t>
            </a:r>
          </a:p>
          <a:p>
            <a:r>
              <a:rPr lang="en-US" dirty="0"/>
              <a:t>Central Air 1 : Yes</a:t>
            </a:r>
          </a:p>
          <a:p>
            <a:endParaRPr lang="en-US" dirty="0"/>
          </a:p>
          <a:p>
            <a:r>
              <a:rPr lang="en-US" dirty="0" err="1"/>
              <a:t>MSZoning</a:t>
            </a:r>
            <a:r>
              <a:rPr lang="en-US" dirty="0"/>
              <a:t> 4 : Medium density residential</a:t>
            </a:r>
          </a:p>
          <a:p>
            <a:r>
              <a:rPr lang="en-US" dirty="0"/>
              <a:t>Neighborhood 17: Oldtown</a:t>
            </a:r>
          </a:p>
        </p:txBody>
      </p:sp>
    </p:spTree>
    <p:extLst>
      <p:ext uri="{BB962C8B-B14F-4D97-AF65-F5344CB8AC3E}">
        <p14:creationId xmlns:p14="http://schemas.microsoft.com/office/powerpoint/2010/main" val="283981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F6DC-4228-124E-96EC-DFA429C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with FAMD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3A54-A80C-3B46-97B5-4916CD0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322A58E-CB3B-1645-85E4-13D85576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988344"/>
            <a:ext cx="80264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4061D-568B-8A4C-86C9-C0BDA62F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4737100"/>
            <a:ext cx="3695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BBF3-473A-7947-8586-B67ADFDA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F5F5-DCA7-2C42-AEF4-1E4A24E3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A25361-CBA5-BC46-A4AF-BC52B6EA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95" y="2463800"/>
            <a:ext cx="76962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2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17F-2030-854F-AA0A-4BF90443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contribute to house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EFC-611B-FE4C-844C-F6F6C006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High-dimensional data : 80 Features</a:t>
            </a:r>
          </a:p>
          <a:p>
            <a:pPr lvl="1"/>
            <a:r>
              <a:rPr lang="en-US" dirty="0"/>
              <a:t>37 </a:t>
            </a:r>
            <a:r>
              <a:rPr lang="en-US"/>
              <a:t>Numerical features</a:t>
            </a:r>
            <a:endParaRPr lang="en-US" dirty="0"/>
          </a:p>
          <a:p>
            <a:pPr lvl="1"/>
            <a:r>
              <a:rPr lang="en-US" dirty="0"/>
              <a:t>23 Ordinal categorical features – label encode</a:t>
            </a:r>
          </a:p>
          <a:p>
            <a:pPr lvl="1"/>
            <a:r>
              <a:rPr lang="en-US" dirty="0"/>
              <a:t>20 Nominal categorical features – </a:t>
            </a:r>
            <a:r>
              <a:rPr lang="en-US" dirty="0" err="1"/>
              <a:t>dummify</a:t>
            </a:r>
            <a:r>
              <a:rPr lang="en-US" dirty="0"/>
              <a:t> </a:t>
            </a:r>
          </a:p>
          <a:p>
            <a:r>
              <a:rPr lang="en-US" dirty="0"/>
              <a:t>Total 203 features</a:t>
            </a:r>
          </a:p>
          <a:p>
            <a:endParaRPr lang="en-US" dirty="0"/>
          </a:p>
          <a:p>
            <a:r>
              <a:rPr lang="en-US" dirty="0"/>
              <a:t>Missing value imputation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EAD3-667D-704C-9992-2FC187D2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F2EF-B3B5-5F44-8B9D-89009072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2BF6F-E1CC-8D41-88DA-BB425B85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689485" cy="477840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3E58390-459C-0D4E-B12B-B4430882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77" y="2788169"/>
            <a:ext cx="4104440" cy="208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B6F-72F6-5047-BDBF-D1170273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1FD1-2124-B641-B5CE-8EA22794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44FA44-E3A8-8542-A5C3-46A8F46F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346200"/>
            <a:ext cx="76073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C12-8465-4D48-8FDB-EBDC32F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8EE-DC09-2C43-A8C8-65FAA7B9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D6DE2F-CCA7-BA40-B1C2-0C1B8FE9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927100"/>
            <a:ext cx="8178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4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616-2183-BF47-8995-B5423CFB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6305-063F-AC43-B0C3-FFEF7DD0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E883-53FD-E343-9F14-7A4DB7B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74" y="2064544"/>
            <a:ext cx="2247900" cy="387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E0178-B9AC-0747-9000-46A909E5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29" y="2064544"/>
            <a:ext cx="4038600" cy="356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70C49-2BC8-AE40-8E37-C90504D5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29" y="5872163"/>
            <a:ext cx="4025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DEC2-2D38-2F4C-BB08-F6626A4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36C-02A1-2645-B0E9-854835B8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Non-normal distribution &amp; severe multicollinearity</a:t>
            </a:r>
          </a:p>
          <a:p>
            <a:endParaRPr lang="en-US" dirty="0"/>
          </a:p>
          <a:p>
            <a:r>
              <a:rPr lang="en-US" dirty="0"/>
              <a:t>Feature selection through Gradient Boosting Model (GBM)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toolbox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Select features that can attain R2 &gt;= 0.9</a:t>
            </a:r>
          </a:p>
        </p:txBody>
      </p:sp>
    </p:spTree>
    <p:extLst>
      <p:ext uri="{BB962C8B-B14F-4D97-AF65-F5344CB8AC3E}">
        <p14:creationId xmlns:p14="http://schemas.microsoft.com/office/powerpoint/2010/main" val="391448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A9D4-4B21-8546-8450-E80695BA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7DBC-FDB4-2341-8B74-4F79E5C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grid search with 5-fold CV</a:t>
            </a:r>
          </a:p>
          <a:p>
            <a:pPr lvl="1"/>
            <a:r>
              <a:rPr lang="en-US" dirty="0"/>
              <a:t>28 features remaining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574FF-B0EE-3247-A87E-710CE9C2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34"/>
          <a:stretch/>
        </p:blipFill>
        <p:spPr>
          <a:xfrm>
            <a:off x="639269" y="4813300"/>
            <a:ext cx="3730157" cy="14986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D309D71-A52D-4249-BCDD-8E470645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2" y="3352934"/>
            <a:ext cx="6988018" cy="35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743-0DB8-2A48-B773-5526C20A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0D05-436C-3C41-98F2-B176BE06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Quality has high feature importance, but we already know what external quality is highly correlated with overall quality.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6E9191-0746-0B4B-BBEC-488E278F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36" y="2898321"/>
            <a:ext cx="8547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E2EBD90-749A-5340-81F0-972DA71D7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177637"/>
              </p:ext>
            </p:extLst>
          </p:nvPr>
        </p:nvGraphicFramePr>
        <p:xfrm>
          <a:off x="7487828" y="2141541"/>
          <a:ext cx="4313828" cy="4351334"/>
        </p:xfrm>
        <a:graphic>
          <a:graphicData uri="http://schemas.openxmlformats.org/drawingml/2006/table">
            <a:tbl>
              <a:tblPr/>
              <a:tblGrid>
                <a:gridCol w="1078457">
                  <a:extLst>
                    <a:ext uri="{9D8B030D-6E8A-4147-A177-3AD203B41FA5}">
                      <a16:colId xmlns:a16="http://schemas.microsoft.com/office/drawing/2014/main" val="3333791021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390466688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3731938713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414590129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r" fontAlgn="ctr"/>
                      <a:endParaRPr lang="en-US" sz="700" b="1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Features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ImportanceGain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CummulativeGain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77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OverallQual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0.237730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0.237730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813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ExterQual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0.215476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0.453207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9600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GarageCars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0.111382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0.564589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672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KitchenQual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0.083605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0.648194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61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BsmtQual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0.033796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0.681990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560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GrLivArea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0.031786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0.713776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8652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FullBath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0.028830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0.742606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147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BsmtFinSF1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0.023480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0.766086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955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GarageType_1.0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0.022209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0.788295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56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2ndFlrSF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0.019108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0.807404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504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CentralAir_1.0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0.018053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0.825457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4235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TotalBsmtSF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0.017539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0.842996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54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1stFlrSF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0.017426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0.860422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2304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GarageArea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0.015783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0.876205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4284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TotRmsAbvGrd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0.014677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0.890882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419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Alley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0.013980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0.904862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86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FireplaceQu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0.011921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0.916783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4297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Fireplaces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0.011642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0.928425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0992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YearBuilt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0.009110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0.937535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10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0.009104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0.946638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22992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MSZoning_4.0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0.009055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0.955693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35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LotArea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0.009016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0.964709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000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YearRemodAdd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0.008381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0.973091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161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BsmtExposure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0.006741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0.979832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554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Neighborhood_17.0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0.005634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0.985466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3384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Condition1_2.0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0.005600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0.991066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2088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SaleType_6.0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0.004825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0.995891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73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OverallCond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0.004109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1.000000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4269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C6AA8B6-0AF5-544F-B9D7-723872D0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330" y="2141539"/>
            <a:ext cx="939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In [62]: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4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376</Words>
  <Application>Microsoft Macintosh PowerPoint</Application>
  <PresentationFormat>Widescreen</PresentationFormat>
  <Paragraphs>261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What features contribute to house values?</vt:lpstr>
      <vt:lpstr>Missing value inspection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  <vt:lpstr>Factor analysis for Mixed Data (FAMD)</vt:lpstr>
      <vt:lpstr>GBM with FAMD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Koeun - (koeunlim)</dc:creator>
  <cp:lastModifiedBy>Lim, Koeun - (koeunlim)</cp:lastModifiedBy>
  <cp:revision>10</cp:revision>
  <dcterms:created xsi:type="dcterms:W3CDTF">2021-02-24T00:20:14Z</dcterms:created>
  <dcterms:modified xsi:type="dcterms:W3CDTF">2021-02-25T03:28:35Z</dcterms:modified>
</cp:coreProperties>
</file>