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71" r:id="rId4"/>
    <p:sldId id="270" r:id="rId5"/>
    <p:sldId id="265" r:id="rId6"/>
    <p:sldId id="266" r:id="rId7"/>
    <p:sldId id="257" r:id="rId8"/>
    <p:sldId id="267" r:id="rId9"/>
    <p:sldId id="268" r:id="rId10"/>
    <p:sldId id="259" r:id="rId11"/>
    <p:sldId id="269" r:id="rId12"/>
    <p:sldId id="260" r:id="rId13"/>
    <p:sldId id="261" r:id="rId14"/>
    <p:sldId id="263" r:id="rId15"/>
    <p:sldId id="262" r:id="rId16"/>
    <p:sldId id="264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2C6"/>
    <a:srgbClr val="AFCF01"/>
    <a:srgbClr val="E2C680"/>
    <a:srgbClr val="BBD2DB"/>
    <a:srgbClr val="96F59D"/>
    <a:srgbClr val="766DBE"/>
    <a:srgbClr val="C8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7"/>
    <p:restoredTop sz="96327"/>
  </p:normalViewPr>
  <p:slideViewPr>
    <p:cSldViewPr snapToGrid="0" snapToObjects="1" showGuides="1">
      <p:cViewPr varScale="1">
        <p:scale>
          <a:sx n="170" d="100"/>
          <a:sy n="170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AFAB-96CE-584B-AB00-5B46D6A0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9E513-CADB-F247-B659-330452122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322FC-5C9A-2445-9561-B17DA209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73C90-D981-E748-BF0E-17CCC9CB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8629D-E0AC-D14B-A0C4-0335853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15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236D-8D78-BE43-8DE9-5428947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CFC7C-91AE-8E46-A169-C5CEA4A0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6CFBC-CC88-084B-954B-A5E4927D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AC534-4529-EF42-A3A5-2C02227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88B07-C4C6-4E4F-AAF6-8AE321AE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1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E6FF61-29D0-5445-8D59-24C478585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73BEA-FC15-524A-94A2-1121545EB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CAB58-998B-B049-A514-710CA197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B4BDF-722D-964E-91FA-56815AF3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803F2-3070-6D49-9EA5-64EAB1A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2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11D82-332E-654C-935C-AE6BDB44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487C6-368D-B64B-BC49-FEC3964D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AB152-1186-2D46-A0CD-5E6C2FDC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0C8B-DD40-F347-9131-1F4984C6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0BBC6-50F2-ED4F-8F9E-DB22C77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4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14137-246A-3745-B7FE-BD28E24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98C63-8C3F-0540-B274-2DFBB73B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4B93E-3793-6C48-A8FE-591951A5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E12CF-1A5E-DD46-9550-16A5F13A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718CA-F87A-4145-9C00-6F99B21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1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4BB2F-7E70-C447-A3F6-41D2382A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72D30-85DF-4A41-A823-8C5A9E4E5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F8D83-0BDA-9842-80CD-FEE6C0002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61452-2FA1-EB44-BC53-3F0A41A1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EFCBF-9780-C045-8AB1-A1ACC4E4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A5EDA-5A0E-8342-8AE0-79CA26E5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43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5CDC-4C7D-6449-8C01-ADFC1E92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D834A-AD42-1644-BCEF-C00EBE50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F4AC5-75F0-6547-892C-EEBBA07BB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BE3D27-B874-6A4D-9A22-40D92D8B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C8C7D8-7A1F-2540-83EA-17C1B9EC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4423AE-6A42-3C47-BDF2-6524239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EEC92-9E64-BD4E-86E5-F73B7B5E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52103-198D-6C48-B13D-10C3D7FF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95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4BBD8-DAC2-D74C-99AE-44AB7D1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B6FC6-6A33-F84F-9EFB-6C3BE7B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19F9E-D0F7-9744-B74D-6453287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2E723D-FEEE-3E4B-8E1E-E8838A7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180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2BCDD-84B8-3041-A1B2-7A868DDE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031FB-8E36-4149-BD4E-B272D572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38B13-E4BD-614B-880D-A54DB1FD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3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BB8FC-859D-4F4F-8C18-93BE471E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E0F04-3F15-E140-A7F6-DD364C7E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27651-0E3C-A443-B58C-D65482255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FCC7B-A8D2-F440-8450-040CC57A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87424-B6CE-B24D-987B-D5DB2B6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7341C-8601-AC4C-A4A8-4961663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1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94A0-BF25-2641-ACF8-5CBA47D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067C11-FA7F-A644-90D6-3CCF7EA95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8445A-EE8E-4A4D-836E-619AE409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2A29D-3856-E642-93D5-76019694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C2442-5BBD-C943-88C8-DCA117A9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4526B-3130-F149-8D03-CB354DEF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87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6A1C2-E04A-9C49-9881-9A7B4A78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1348B-5B00-8D43-9E0F-39F03361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2595-A3A8-304E-9DC6-86B6263A1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13E9-338D-EE44-B709-B7DA4B815F27}" type="datetimeFigureOut">
              <a:rPr kumimoji="1" lang="ko-Kore-KR" altLang="en-US" smtClean="0"/>
              <a:t>10/16/2020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4BF40-F667-B74C-B7B7-4B0B1EEA1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747C2-7E7F-9D49-BE62-31949B212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2B10-26FF-004E-A511-7343DB5684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90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ont.woowahan.com/ju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7E0679-4A8B-5D48-9241-4F49AA523EBB}"/>
              </a:ext>
            </a:extLst>
          </p:cNvPr>
          <p:cNvSpPr txBox="1"/>
          <p:nvPr/>
        </p:nvSpPr>
        <p:spPr>
          <a:xfrm>
            <a:off x="4627685" y="2334206"/>
            <a:ext cx="2936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21B49-974E-0E42-9DCF-0D8C3C3F7030}"/>
              </a:ext>
            </a:extLst>
          </p:cNvPr>
          <p:cNvSpPr txBox="1"/>
          <p:nvPr/>
        </p:nvSpPr>
        <p:spPr>
          <a:xfrm>
            <a:off x="4627685" y="3648863"/>
            <a:ext cx="293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팀명</a:t>
            </a:r>
            <a:r>
              <a:rPr kumimoji="1" lang="en-US" alt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ore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kumimoji="1" lang="en-US" alt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kumimoji="1" lang="ko-Kore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88CD2-84DA-F846-8948-258E6571D226}"/>
              </a:ext>
            </a:extLst>
          </p:cNvPr>
          <p:cNvSpPr txBox="1"/>
          <p:nvPr/>
        </p:nvSpPr>
        <p:spPr>
          <a:xfrm>
            <a:off x="61546" y="6040820"/>
            <a:ext cx="7540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*폰트는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배달의민족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주아체를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사용했습니다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다운로드 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http://font.woowahan.com/jua/</a:t>
            </a:r>
            <a:endParaRPr kumimoji="1" lang="en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 보이는 이 색의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멘트들은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삭제해주세요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kumimoji="1" lang="ko-Kore-KR" altLang="en-US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3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10541977" y="254977"/>
            <a:ext cx="15386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내용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kumimoji="1" lang="ko-KR" altLang="en-US" sz="16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로드맵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326570"/>
            <a:ext cx="754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식으로 데이터를 이용해서 분석할 것인지 전체적인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로드맵을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그려주시면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됩니다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0" name="갈매기형 수장[C] 19">
            <a:extLst>
              <a:ext uri="{FF2B5EF4-FFF2-40B4-BE49-F238E27FC236}">
                <a16:creationId xmlns:a16="http://schemas.microsoft.com/office/drawing/2014/main" id="{27747536-5FE0-9A41-A796-F86429B4F5F8}"/>
              </a:ext>
            </a:extLst>
          </p:cNvPr>
          <p:cNvSpPr/>
          <p:nvPr/>
        </p:nvSpPr>
        <p:spPr>
          <a:xfrm>
            <a:off x="998442" y="2458827"/>
            <a:ext cx="2539743" cy="1940346"/>
          </a:xfrm>
          <a:prstGeom prst="chevron">
            <a:avLst>
              <a:gd name="adj" fmla="val 23770"/>
            </a:avLst>
          </a:prstGeom>
          <a:solidFill>
            <a:srgbClr val="BB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갈매기형 수장[C] 20">
            <a:extLst>
              <a:ext uri="{FF2B5EF4-FFF2-40B4-BE49-F238E27FC236}">
                <a16:creationId xmlns:a16="http://schemas.microsoft.com/office/drawing/2014/main" id="{26E949F3-821E-4E4B-B2A5-C784C939D82B}"/>
              </a:ext>
            </a:extLst>
          </p:cNvPr>
          <p:cNvSpPr/>
          <p:nvPr/>
        </p:nvSpPr>
        <p:spPr>
          <a:xfrm>
            <a:off x="3538185" y="2458827"/>
            <a:ext cx="2539743" cy="1940346"/>
          </a:xfrm>
          <a:prstGeom prst="chevron">
            <a:avLst>
              <a:gd name="adj" fmla="val 23770"/>
            </a:avLst>
          </a:prstGeom>
          <a:solidFill>
            <a:srgbClr val="E2C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갈매기형 수장[C] 21">
            <a:extLst>
              <a:ext uri="{FF2B5EF4-FFF2-40B4-BE49-F238E27FC236}">
                <a16:creationId xmlns:a16="http://schemas.microsoft.com/office/drawing/2014/main" id="{1A9BF554-282E-8740-91C9-55EBDCD4EDCA}"/>
              </a:ext>
            </a:extLst>
          </p:cNvPr>
          <p:cNvSpPr/>
          <p:nvPr/>
        </p:nvSpPr>
        <p:spPr>
          <a:xfrm>
            <a:off x="6077928" y="2458827"/>
            <a:ext cx="2539743" cy="1940346"/>
          </a:xfrm>
          <a:prstGeom prst="chevron">
            <a:avLst>
              <a:gd name="adj" fmla="val 23770"/>
            </a:avLst>
          </a:prstGeom>
          <a:solidFill>
            <a:srgbClr val="A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갈매기형 수장[C] 22">
            <a:extLst>
              <a:ext uri="{FF2B5EF4-FFF2-40B4-BE49-F238E27FC236}">
                <a16:creationId xmlns:a16="http://schemas.microsoft.com/office/drawing/2014/main" id="{3AE44D0D-93B1-BC46-B871-8B651F07A991}"/>
              </a:ext>
            </a:extLst>
          </p:cNvPr>
          <p:cNvSpPr/>
          <p:nvPr/>
        </p:nvSpPr>
        <p:spPr>
          <a:xfrm>
            <a:off x="8617671" y="2458827"/>
            <a:ext cx="2539743" cy="1940346"/>
          </a:xfrm>
          <a:prstGeom prst="chevron">
            <a:avLst>
              <a:gd name="adj" fmla="val 23770"/>
            </a:avLst>
          </a:prstGeom>
          <a:solidFill>
            <a:srgbClr val="01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9D9A9C-9847-C94B-ACD9-5E693A09AF36}"/>
              </a:ext>
            </a:extLst>
          </p:cNvPr>
          <p:cNvSpPr txBox="1"/>
          <p:nvPr/>
        </p:nvSpPr>
        <p:spPr>
          <a:xfrm>
            <a:off x="2066080" y="3198167"/>
            <a:ext cx="71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</a:t>
            </a:r>
            <a:endParaRPr kumimoji="1" lang="ko-Kore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01A4F-EA31-1248-AEB5-07F5733D1DE8}"/>
              </a:ext>
            </a:extLst>
          </p:cNvPr>
          <p:cNvSpPr txBox="1"/>
          <p:nvPr/>
        </p:nvSpPr>
        <p:spPr>
          <a:xfrm>
            <a:off x="4625560" y="3198166"/>
            <a:ext cx="71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</a:t>
            </a:r>
            <a:endParaRPr kumimoji="1" lang="ko-Kore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35F60F-D7DF-BD43-B7DA-EC6AC23664C1}"/>
              </a:ext>
            </a:extLst>
          </p:cNvPr>
          <p:cNvSpPr txBox="1"/>
          <p:nvPr/>
        </p:nvSpPr>
        <p:spPr>
          <a:xfrm>
            <a:off x="7165303" y="3198167"/>
            <a:ext cx="71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</a:t>
            </a:r>
            <a:endParaRPr kumimoji="1" lang="ko-Kore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A6E73D-6141-F44B-A7F7-50A3F95C741F}"/>
              </a:ext>
            </a:extLst>
          </p:cNvPr>
          <p:cNvSpPr txBox="1"/>
          <p:nvPr/>
        </p:nvSpPr>
        <p:spPr>
          <a:xfrm>
            <a:off x="9705046" y="3198167"/>
            <a:ext cx="71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</a:t>
            </a:r>
            <a:endParaRPr kumimoji="1" lang="ko-Kore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555BF6-68F0-9F4B-9CD8-23C1785BD22B}"/>
              </a:ext>
            </a:extLst>
          </p:cNvPr>
          <p:cNvGrpSpPr/>
          <p:nvPr/>
        </p:nvGrpSpPr>
        <p:grpSpPr>
          <a:xfrm>
            <a:off x="1186981" y="1588498"/>
            <a:ext cx="83020" cy="870329"/>
            <a:chOff x="1214413" y="1305943"/>
            <a:chExt cx="83020" cy="870329"/>
          </a:xfrm>
        </p:grpSpPr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00AC1A93-ACBA-DD40-AB59-AD83EA366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5923" y="1338943"/>
              <a:ext cx="0" cy="8373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11DBA81-8ADA-F148-9363-E2BBD05B13DF}"/>
                </a:ext>
              </a:extLst>
            </p:cNvPr>
            <p:cNvSpPr/>
            <p:nvPr/>
          </p:nvSpPr>
          <p:spPr>
            <a:xfrm>
              <a:off x="1214413" y="1305943"/>
              <a:ext cx="83020" cy="76200"/>
            </a:xfrm>
            <a:prstGeom prst="rect">
              <a:avLst/>
            </a:prstGeom>
            <a:solidFill>
              <a:srgbClr val="BB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7B63522-9902-5B45-9913-916CECD194CA}"/>
              </a:ext>
            </a:extLst>
          </p:cNvPr>
          <p:cNvGrpSpPr/>
          <p:nvPr/>
        </p:nvGrpSpPr>
        <p:grpSpPr>
          <a:xfrm>
            <a:off x="3809744" y="1588498"/>
            <a:ext cx="83020" cy="870329"/>
            <a:chOff x="1214413" y="1305943"/>
            <a:chExt cx="83020" cy="870329"/>
          </a:xfrm>
        </p:grpSpPr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89770F15-3336-DA42-BBE2-6BC618250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5923" y="1338943"/>
              <a:ext cx="0" cy="8373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442AE20-AFC0-FB4C-BD71-DBF0DCDD5FF1}"/>
                </a:ext>
              </a:extLst>
            </p:cNvPr>
            <p:cNvSpPr/>
            <p:nvPr/>
          </p:nvSpPr>
          <p:spPr>
            <a:xfrm>
              <a:off x="1214413" y="1305943"/>
              <a:ext cx="83020" cy="76200"/>
            </a:xfrm>
            <a:prstGeom prst="rect">
              <a:avLst/>
            </a:prstGeom>
            <a:solidFill>
              <a:srgbClr val="E2C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6243BE4-CDFC-CC48-AAE5-1006F0DA19F7}"/>
              </a:ext>
            </a:extLst>
          </p:cNvPr>
          <p:cNvGrpSpPr/>
          <p:nvPr/>
        </p:nvGrpSpPr>
        <p:grpSpPr>
          <a:xfrm rot="10800000">
            <a:off x="6360649" y="4399173"/>
            <a:ext cx="83020" cy="870329"/>
            <a:chOff x="1214413" y="1305943"/>
            <a:chExt cx="83020" cy="870329"/>
          </a:xfrm>
        </p:grpSpPr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85E22E2B-7C43-8841-BD76-FFAAD0001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5923" y="1338943"/>
              <a:ext cx="0" cy="8373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41AE2D0-EF42-BE44-AF61-3AC5708C5117}"/>
                </a:ext>
              </a:extLst>
            </p:cNvPr>
            <p:cNvSpPr/>
            <p:nvPr/>
          </p:nvSpPr>
          <p:spPr>
            <a:xfrm>
              <a:off x="1214413" y="1305943"/>
              <a:ext cx="83020" cy="76200"/>
            </a:xfrm>
            <a:prstGeom prst="rect">
              <a:avLst/>
            </a:prstGeom>
            <a:solidFill>
              <a:srgbClr val="A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BF00D8-18EC-A041-A5E3-70F6616C74F2}"/>
              </a:ext>
            </a:extLst>
          </p:cNvPr>
          <p:cNvGrpSpPr/>
          <p:nvPr/>
        </p:nvGrpSpPr>
        <p:grpSpPr>
          <a:xfrm rot="10800000">
            <a:off x="8894200" y="4399174"/>
            <a:ext cx="83020" cy="870329"/>
            <a:chOff x="1214413" y="1305943"/>
            <a:chExt cx="83020" cy="870329"/>
          </a:xfrm>
        </p:grpSpPr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FD89CB3E-5BDA-CC47-9D60-4E2240F60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5923" y="1338943"/>
              <a:ext cx="0" cy="8373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7E00B5-284E-BD46-BF61-BDA70ED30FFA}"/>
                </a:ext>
              </a:extLst>
            </p:cNvPr>
            <p:cNvSpPr/>
            <p:nvPr/>
          </p:nvSpPr>
          <p:spPr>
            <a:xfrm>
              <a:off x="1214413" y="1305943"/>
              <a:ext cx="83020" cy="76200"/>
            </a:xfrm>
            <a:prstGeom prst="rect">
              <a:avLst/>
            </a:prstGeom>
            <a:solidFill>
              <a:srgbClr val="01A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DA59715-00A1-CA42-96E1-944AD70FF803}"/>
              </a:ext>
            </a:extLst>
          </p:cNvPr>
          <p:cNvSpPr txBox="1"/>
          <p:nvPr/>
        </p:nvSpPr>
        <p:spPr>
          <a:xfrm>
            <a:off x="1264073" y="1468628"/>
            <a:ext cx="10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 내용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DB77BA-E3B6-C243-96AD-32CAEADD91A6}"/>
              </a:ext>
            </a:extLst>
          </p:cNvPr>
          <p:cNvSpPr txBox="1"/>
          <p:nvPr/>
        </p:nvSpPr>
        <p:spPr>
          <a:xfrm>
            <a:off x="3934274" y="1468628"/>
            <a:ext cx="10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 내용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7E4017-EC75-7C40-BB88-75DE9435A00B}"/>
              </a:ext>
            </a:extLst>
          </p:cNvPr>
          <p:cNvSpPr txBox="1"/>
          <p:nvPr/>
        </p:nvSpPr>
        <p:spPr>
          <a:xfrm>
            <a:off x="6467361" y="4587371"/>
            <a:ext cx="10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 내용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7C9087-EFFB-954C-8A5A-E5C3C4058F41}"/>
              </a:ext>
            </a:extLst>
          </p:cNvPr>
          <p:cNvSpPr txBox="1"/>
          <p:nvPr/>
        </p:nvSpPr>
        <p:spPr>
          <a:xfrm>
            <a:off x="9000912" y="4587371"/>
            <a:ext cx="10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 내용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22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204233"/>
            <a:ext cx="75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데이터를 사용할 것인지 정하기 전에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그것이 문제의 본질인지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본질에 따른 데이터는 어떤 것이 있을지 생각해봅시다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데이터를 구하지 못할 가능성이 크기 때문에 최대한 많은 데이터를 적어주세요</a:t>
            </a:r>
            <a:r>
              <a:rPr kumimoji="1" lang="en-US" altLang="ko-KR" sz="140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411A9-E0AE-4D5D-8C10-6302E2679927}"/>
              </a:ext>
            </a:extLst>
          </p:cNvPr>
          <p:cNvSpPr txBox="1"/>
          <p:nvPr/>
        </p:nvSpPr>
        <p:spPr>
          <a:xfrm>
            <a:off x="2173236" y="1733171"/>
            <a:ext cx="1753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 키워드 및 결론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장표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A3195-A7E8-45BE-911B-9BB7D81B11B0}"/>
              </a:ext>
            </a:extLst>
          </p:cNvPr>
          <p:cNvCxnSpPr>
            <a:cxnSpLocks/>
          </p:cNvCxnSpPr>
          <p:nvPr/>
        </p:nvCxnSpPr>
        <p:spPr>
          <a:xfrm>
            <a:off x="2557346" y="2222810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F53FECE-EFDA-42F5-9E05-EC97A87AED81}"/>
              </a:ext>
            </a:extLst>
          </p:cNvPr>
          <p:cNvCxnSpPr>
            <a:cxnSpLocks/>
          </p:cNvCxnSpPr>
          <p:nvPr/>
        </p:nvCxnSpPr>
        <p:spPr>
          <a:xfrm>
            <a:off x="2557346" y="2885378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87355C-3F41-46CD-B7A9-0A190BD04BEA}"/>
              </a:ext>
            </a:extLst>
          </p:cNvPr>
          <p:cNvCxnSpPr>
            <a:cxnSpLocks/>
          </p:cNvCxnSpPr>
          <p:nvPr/>
        </p:nvCxnSpPr>
        <p:spPr>
          <a:xfrm>
            <a:off x="2557346" y="3547946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22A588-6C2C-4E01-83A5-F9A7C4A6EB23}"/>
              </a:ext>
            </a:extLst>
          </p:cNvPr>
          <p:cNvCxnSpPr>
            <a:cxnSpLocks/>
          </p:cNvCxnSpPr>
          <p:nvPr/>
        </p:nvCxnSpPr>
        <p:spPr>
          <a:xfrm>
            <a:off x="2557345" y="4210514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9D9B14-CA82-4AC0-80B5-7F7143A37844}"/>
              </a:ext>
            </a:extLst>
          </p:cNvPr>
          <p:cNvCxnSpPr>
            <a:cxnSpLocks/>
          </p:cNvCxnSpPr>
          <p:nvPr/>
        </p:nvCxnSpPr>
        <p:spPr>
          <a:xfrm>
            <a:off x="2557344" y="4873083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EACA70-E2C7-4A82-ADC7-C821E9C4B729}"/>
              </a:ext>
            </a:extLst>
          </p:cNvPr>
          <p:cNvSpPr txBox="1"/>
          <p:nvPr/>
        </p:nvSpPr>
        <p:spPr>
          <a:xfrm>
            <a:off x="2260445" y="2395739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문제의 본질은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B823A-A26C-4B33-937F-F26D54AD9D87}"/>
              </a:ext>
            </a:extLst>
          </p:cNvPr>
          <p:cNvSpPr txBox="1"/>
          <p:nvPr/>
        </p:nvSpPr>
        <p:spPr>
          <a:xfrm>
            <a:off x="1743541" y="3607363"/>
            <a:ext cx="2613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생각한 본질에 따라 필요한 데이터는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54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10541977" y="254977"/>
            <a:ext cx="15386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내용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데이터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28221" y="6202745"/>
            <a:ext cx="75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데이터를 사용했는지 간단하게 알려주세요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방법과 기술적인 내용은 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번파트에서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기술하시면 됩니다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63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10047383" y="254977"/>
            <a:ext cx="2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구성</a:t>
            </a:r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75534" y="5353264"/>
            <a:ext cx="7540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데이터를 왜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어떤식으로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사용하게 되었는지에 대해서 구체적으로 설명해주세요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기술적인 설명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언어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어떤 툴을 사용해서 어떻게 분석했는지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포함시키면 좋습니다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 내용 중 필요에 따라 선택하시거나 추가하셔서 사용하시면 좋습니다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출처와 데이터 변수 설명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분석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시각화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모델링의 강점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147D5B-0FF0-9848-BC2B-F7031EE87086}"/>
              </a:ext>
            </a:extLst>
          </p:cNvPr>
          <p:cNvSpPr/>
          <p:nvPr/>
        </p:nvSpPr>
        <p:spPr>
          <a:xfrm>
            <a:off x="0" y="851632"/>
            <a:ext cx="12192000" cy="559216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22A8C-3A9F-6649-A9CD-EFEF124FDEB3}"/>
              </a:ext>
            </a:extLst>
          </p:cNvPr>
          <p:cNvSpPr txBox="1"/>
          <p:nvPr/>
        </p:nvSpPr>
        <p:spPr>
          <a:xfrm>
            <a:off x="893884" y="1029225"/>
            <a:ext cx="6066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  <a:br>
              <a:rPr kumimoji="1"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25EA5-C43D-444B-A7E9-62439DEC725E}"/>
              </a:ext>
            </a:extLst>
          </p:cNvPr>
          <p:cNvSpPr txBox="1"/>
          <p:nvPr/>
        </p:nvSpPr>
        <p:spPr>
          <a:xfrm>
            <a:off x="893884" y="2808046"/>
            <a:ext cx="6066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  <a:br>
              <a:rPr kumimoji="1"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EB22-3664-AC41-BD76-778068A5C53C}"/>
              </a:ext>
            </a:extLst>
          </p:cNvPr>
          <p:cNvSpPr txBox="1"/>
          <p:nvPr/>
        </p:nvSpPr>
        <p:spPr>
          <a:xfrm>
            <a:off x="893884" y="4586867"/>
            <a:ext cx="6066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  <a:br>
              <a:rPr kumimoji="1"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6C76A-D43F-0C45-BD01-EED3EB7EB6FD}"/>
              </a:ext>
            </a:extLst>
          </p:cNvPr>
          <p:cNvSpPr txBox="1"/>
          <p:nvPr/>
        </p:nvSpPr>
        <p:spPr>
          <a:xfrm>
            <a:off x="9793995" y="254977"/>
            <a:ext cx="22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기대효과 및 활용방안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0F33D-0F24-694B-8576-99FD6C61CBD9}"/>
              </a:ext>
            </a:extLst>
          </p:cNvPr>
          <p:cNvSpPr txBox="1"/>
          <p:nvPr/>
        </p:nvSpPr>
        <p:spPr>
          <a:xfrm>
            <a:off x="1630973" y="1996403"/>
            <a:ext cx="493508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kumimoji="1"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1C340-782C-7348-B204-881346968FD1}"/>
              </a:ext>
            </a:extLst>
          </p:cNvPr>
          <p:cNvSpPr txBox="1"/>
          <p:nvPr/>
        </p:nvSpPr>
        <p:spPr>
          <a:xfrm>
            <a:off x="1630973" y="3775224"/>
            <a:ext cx="493508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kumimoji="1"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D9F85-06C7-E24D-B85D-FF94EBB4FC79}"/>
              </a:ext>
            </a:extLst>
          </p:cNvPr>
          <p:cNvSpPr txBox="1"/>
          <p:nvPr/>
        </p:nvSpPr>
        <p:spPr>
          <a:xfrm>
            <a:off x="1630973" y="5554045"/>
            <a:ext cx="493508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kumimoji="1"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갈매기형 수장[C] 2">
            <a:extLst>
              <a:ext uri="{FF2B5EF4-FFF2-40B4-BE49-F238E27FC236}">
                <a16:creationId xmlns:a16="http://schemas.microsoft.com/office/drawing/2014/main" id="{283F237F-CC49-9D42-A7FE-358E062CCBDB}"/>
              </a:ext>
            </a:extLst>
          </p:cNvPr>
          <p:cNvSpPr/>
          <p:nvPr/>
        </p:nvSpPr>
        <p:spPr>
          <a:xfrm>
            <a:off x="1211854" y="2067301"/>
            <a:ext cx="319491" cy="38142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갈매기형 수장[C] 13">
            <a:extLst>
              <a:ext uri="{FF2B5EF4-FFF2-40B4-BE49-F238E27FC236}">
                <a16:creationId xmlns:a16="http://schemas.microsoft.com/office/drawing/2014/main" id="{AC8E1891-BA14-A942-A966-914CA682C594}"/>
              </a:ext>
            </a:extLst>
          </p:cNvPr>
          <p:cNvSpPr/>
          <p:nvPr/>
        </p:nvSpPr>
        <p:spPr>
          <a:xfrm>
            <a:off x="1211854" y="3798309"/>
            <a:ext cx="319491" cy="38142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갈매기형 수장[C] 14">
            <a:extLst>
              <a:ext uri="{FF2B5EF4-FFF2-40B4-BE49-F238E27FC236}">
                <a16:creationId xmlns:a16="http://schemas.microsoft.com/office/drawing/2014/main" id="{2EB60140-6861-374F-8E23-869A89DDA670}"/>
              </a:ext>
            </a:extLst>
          </p:cNvPr>
          <p:cNvSpPr/>
          <p:nvPr/>
        </p:nvSpPr>
        <p:spPr>
          <a:xfrm>
            <a:off x="1211854" y="5624943"/>
            <a:ext cx="319491" cy="38142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DA55C-397B-5948-BE06-A26AA87E46F8}"/>
              </a:ext>
            </a:extLst>
          </p:cNvPr>
          <p:cNvSpPr txBox="1"/>
          <p:nvPr/>
        </p:nvSpPr>
        <p:spPr>
          <a:xfrm>
            <a:off x="7084025" y="5710945"/>
            <a:ext cx="469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프로젝트를 통해 얻을 수 있는 기대효과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활용방안을 알려주세요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서식은 자유롭게 하셔도 됩니다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결론이 꼭 항목별로 나눠질 필요는 없으며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한가지 결론으로 귀결되어도 됩니다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시사점이나 정책제안으로 결론을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내셔도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좋습니다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43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10911595" y="254977"/>
            <a:ext cx="10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한계점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E5533-412A-074E-9BB7-452DC892DA1C}"/>
              </a:ext>
            </a:extLst>
          </p:cNvPr>
          <p:cNvSpPr txBox="1"/>
          <p:nvPr/>
        </p:nvSpPr>
        <p:spPr>
          <a:xfrm>
            <a:off x="270222" y="5940897"/>
            <a:ext cx="75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진행하면서 느꼈던 한계점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Data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한계점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실현가능성 등을 포괄적 서술 해주세요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부분이 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번에 포함되어도 좋습니다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78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9702801" y="254977"/>
            <a:ext cx="23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참고 자료 및 활용 도구 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DCE84-F778-4D73-92FF-E9AF9BDBE80C}"/>
              </a:ext>
            </a:extLst>
          </p:cNvPr>
          <p:cNvSpPr txBox="1"/>
          <p:nvPr/>
        </p:nvSpPr>
        <p:spPr>
          <a:xfrm>
            <a:off x="232747" y="6199478"/>
            <a:ext cx="754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참고했던 논문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보고서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도구 등을 서술해주세요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3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1EA8D-0AA1-3A43-80D7-9261DF1A850B}"/>
              </a:ext>
            </a:extLst>
          </p:cNvPr>
          <p:cNvSpPr txBox="1"/>
          <p:nvPr/>
        </p:nvSpPr>
        <p:spPr>
          <a:xfrm>
            <a:off x="268616" y="1026577"/>
            <a:ext cx="2936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2E221-896B-3246-8D50-7F7546FFAAB5}"/>
              </a:ext>
            </a:extLst>
          </p:cNvPr>
          <p:cNvSpPr/>
          <p:nvPr/>
        </p:nvSpPr>
        <p:spPr>
          <a:xfrm>
            <a:off x="3604846" y="844062"/>
            <a:ext cx="7913077" cy="53984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D3CA9-0ED4-0C47-A401-822C67A9B0D4}"/>
              </a:ext>
            </a:extLst>
          </p:cNvPr>
          <p:cNvSpPr txBox="1"/>
          <p:nvPr/>
        </p:nvSpPr>
        <p:spPr>
          <a:xfrm>
            <a:off x="4778619" y="1534409"/>
            <a:ext cx="6066692" cy="436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개요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 및 목적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내용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kumimoji="1"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로드맵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데이터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구성 </a:t>
            </a:r>
            <a:r>
              <a:rPr kumimoji="1"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 및 활용방안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한계점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자료 및 활용 도구</a:t>
            </a:r>
            <a:endParaRPr kumimoji="1"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ore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82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2325565" y="2017075"/>
            <a:ext cx="7540869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참고장표는</a:t>
            </a: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실제 발표자료에 포함이 되지 않는 자료입니다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좀 더 매끄러운 결론 도출을 위한 참고자료입니다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장표들은 자유롭게 변경해서 사용하세요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이 틀에 맞춰 작성하실 필요는 없습니다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변경과 수정이 자유롭습니다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허락을 구하지 않으시고 수정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20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배포하셔도</a:t>
            </a:r>
            <a:r>
              <a:rPr kumimoji="1" lang="ko-KR" altLang="en-US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좋습니다</a:t>
            </a:r>
            <a:r>
              <a:rPr kumimoji="1" lang="en-US" altLang="ko-KR" sz="20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사용방법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62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9144001" y="254977"/>
            <a:ext cx="293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데이터 분석 보고서 형식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204233"/>
            <a:ext cx="754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전체적으로 연구보고서의 형태가 어떤 형식으로 가는지 확인해보세요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411A9-E0AE-4D5D-8C10-6302E2679927}"/>
              </a:ext>
            </a:extLst>
          </p:cNvPr>
          <p:cNvSpPr txBox="1"/>
          <p:nvPr/>
        </p:nvSpPr>
        <p:spPr>
          <a:xfrm>
            <a:off x="424213" y="1771649"/>
            <a:ext cx="5437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일반적인 데이터 분석 연구 계획서</a:t>
            </a:r>
          </a:p>
          <a:p>
            <a:endParaRPr kumimoji="1" lang="ko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개요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1.1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과제명</a:t>
            </a:r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1.2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필요성</a:t>
            </a:r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1.3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</a:t>
            </a:r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1.4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연구목표</a:t>
            </a:r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1.5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기간과 예산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투입인력</a:t>
            </a:r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장표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7ECAA-90BC-45EB-A938-957303E3178E}"/>
              </a:ext>
            </a:extLst>
          </p:cNvPr>
          <p:cNvSpPr txBox="1"/>
          <p:nvPr/>
        </p:nvSpPr>
        <p:spPr>
          <a:xfrm>
            <a:off x="3211551" y="1974599"/>
            <a:ext cx="46760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방법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2.1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~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분석하여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도출할 수 있다</a:t>
            </a:r>
          </a:p>
          <a:p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예측할 수 있다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~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불량률을 줄일 수 있다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2.2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</a:p>
          <a:p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(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보유데이터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(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필요데이터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(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수집방법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2.3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분석방법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활용기술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Nave Bayes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분류방법을 사용하여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Support vector machine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사용한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KNN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활용한 군집 분석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2.4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분석도구</a:t>
            </a:r>
          </a:p>
          <a:p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R-studio, Zeppelin, Q-GIS, Tableau…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1A604-CAE8-44F5-BF40-790597252A71}"/>
              </a:ext>
            </a:extLst>
          </p:cNvPr>
          <p:cNvSpPr txBox="1"/>
          <p:nvPr/>
        </p:nvSpPr>
        <p:spPr>
          <a:xfrm>
            <a:off x="7337643" y="2207886"/>
            <a:ext cx="47429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활용계획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3.1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개발하고자 하는 제품 및 서비스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3.2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인공지능 관련 경진대회 또는 공모전 등에 참가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3.3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가공데이터 판매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3.4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빅데이터를 활용한 마케팅 전략 수립</a:t>
            </a: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3.5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빅데이터를 활용한 기업 컨설팅</a:t>
            </a:r>
          </a:p>
          <a:p>
            <a:endParaRPr kumimoji="1" lang="ko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06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050345"/>
            <a:ext cx="898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설정을 위한 키워드 설정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분석한 결과로 무엇을 어떻게 바꿀 수 있을지 기술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키워드를 뽑아보고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임팩트 있는 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keyword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선정하세요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411A9-E0AE-4D5D-8C10-6302E2679927}"/>
              </a:ext>
            </a:extLst>
          </p:cNvPr>
          <p:cNvSpPr txBox="1"/>
          <p:nvPr/>
        </p:nvSpPr>
        <p:spPr>
          <a:xfrm>
            <a:off x="2260445" y="1733171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Before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71753-4EA5-495E-BD41-BA658BBDA855}"/>
              </a:ext>
            </a:extLst>
          </p:cNvPr>
          <p:cNvSpPr txBox="1"/>
          <p:nvPr/>
        </p:nvSpPr>
        <p:spPr>
          <a:xfrm>
            <a:off x="5122484" y="1738089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Keyword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890C5-DB83-42B1-B920-045BB872FA05}"/>
              </a:ext>
            </a:extLst>
          </p:cNvPr>
          <p:cNvSpPr txBox="1"/>
          <p:nvPr/>
        </p:nvSpPr>
        <p:spPr>
          <a:xfrm>
            <a:off x="8392902" y="1728253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After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장표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008C41A-68F2-4DB5-AE59-5089C941D4C5}"/>
              </a:ext>
            </a:extLst>
          </p:cNvPr>
          <p:cNvCxnSpPr>
            <a:cxnSpLocks/>
          </p:cNvCxnSpPr>
          <p:nvPr/>
        </p:nvCxnSpPr>
        <p:spPr>
          <a:xfrm>
            <a:off x="2557346" y="2222810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2343E9-D659-449C-8BC8-5891AB002350}"/>
              </a:ext>
            </a:extLst>
          </p:cNvPr>
          <p:cNvCxnSpPr>
            <a:cxnSpLocks/>
          </p:cNvCxnSpPr>
          <p:nvPr/>
        </p:nvCxnSpPr>
        <p:spPr>
          <a:xfrm>
            <a:off x="2557346" y="2885378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04177D-2F26-4EED-8B68-F86EF0D6A7A3}"/>
              </a:ext>
            </a:extLst>
          </p:cNvPr>
          <p:cNvCxnSpPr>
            <a:cxnSpLocks/>
          </p:cNvCxnSpPr>
          <p:nvPr/>
        </p:nvCxnSpPr>
        <p:spPr>
          <a:xfrm>
            <a:off x="2557346" y="3547946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3B0311-1D84-4371-A748-3632A80513DF}"/>
              </a:ext>
            </a:extLst>
          </p:cNvPr>
          <p:cNvCxnSpPr>
            <a:cxnSpLocks/>
          </p:cNvCxnSpPr>
          <p:nvPr/>
        </p:nvCxnSpPr>
        <p:spPr>
          <a:xfrm>
            <a:off x="2557345" y="4210514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56C78D-85A2-4164-96A6-2CFAE3E4888D}"/>
              </a:ext>
            </a:extLst>
          </p:cNvPr>
          <p:cNvCxnSpPr>
            <a:cxnSpLocks/>
          </p:cNvCxnSpPr>
          <p:nvPr/>
        </p:nvCxnSpPr>
        <p:spPr>
          <a:xfrm>
            <a:off x="2557344" y="4873083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75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156747"/>
            <a:ext cx="754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 선정과 키워드 사유 작성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411A9-E0AE-4D5D-8C10-6302E2679927}"/>
              </a:ext>
            </a:extLst>
          </p:cNvPr>
          <p:cNvSpPr txBox="1"/>
          <p:nvPr/>
        </p:nvSpPr>
        <p:spPr>
          <a:xfrm>
            <a:off x="2260445" y="1733171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 키워드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장표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774F-029C-46AD-B37D-D2A70241EDA9}"/>
              </a:ext>
            </a:extLst>
          </p:cNvPr>
          <p:cNvSpPr txBox="1"/>
          <p:nvPr/>
        </p:nvSpPr>
        <p:spPr>
          <a:xfrm>
            <a:off x="2260444" y="2395739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 이유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06CE2-0217-4773-91CD-D1A74DC3B417}"/>
              </a:ext>
            </a:extLst>
          </p:cNvPr>
          <p:cNvSpPr txBox="1"/>
          <p:nvPr/>
        </p:nvSpPr>
        <p:spPr>
          <a:xfrm>
            <a:off x="1926030" y="3248986"/>
            <a:ext cx="220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키워드에 대한 </a:t>
            </a:r>
            <a:endParaRPr kumimoji="1" lang="en-US" altLang="ko-KR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경험 또는 관찰 기록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A3195-A7E8-45BE-911B-9BB7D81B11B0}"/>
              </a:ext>
            </a:extLst>
          </p:cNvPr>
          <p:cNvCxnSpPr>
            <a:cxnSpLocks/>
          </p:cNvCxnSpPr>
          <p:nvPr/>
        </p:nvCxnSpPr>
        <p:spPr>
          <a:xfrm>
            <a:off x="2557346" y="2222810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F53FECE-EFDA-42F5-9E05-EC97A87AED81}"/>
              </a:ext>
            </a:extLst>
          </p:cNvPr>
          <p:cNvCxnSpPr>
            <a:cxnSpLocks/>
          </p:cNvCxnSpPr>
          <p:nvPr/>
        </p:nvCxnSpPr>
        <p:spPr>
          <a:xfrm>
            <a:off x="2557346" y="2885378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87355C-3F41-46CD-B7A9-0A190BD04BEA}"/>
              </a:ext>
            </a:extLst>
          </p:cNvPr>
          <p:cNvCxnSpPr>
            <a:cxnSpLocks/>
          </p:cNvCxnSpPr>
          <p:nvPr/>
        </p:nvCxnSpPr>
        <p:spPr>
          <a:xfrm>
            <a:off x="4133509" y="3547946"/>
            <a:ext cx="550114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22A588-6C2C-4E01-83A5-F9A7C4A6EB23}"/>
              </a:ext>
            </a:extLst>
          </p:cNvPr>
          <p:cNvCxnSpPr>
            <a:cxnSpLocks/>
          </p:cNvCxnSpPr>
          <p:nvPr/>
        </p:nvCxnSpPr>
        <p:spPr>
          <a:xfrm>
            <a:off x="2557345" y="4210514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9D9B14-CA82-4AC0-80B5-7F7143A37844}"/>
              </a:ext>
            </a:extLst>
          </p:cNvPr>
          <p:cNvCxnSpPr>
            <a:cxnSpLocks/>
          </p:cNvCxnSpPr>
          <p:nvPr/>
        </p:nvCxnSpPr>
        <p:spPr>
          <a:xfrm>
            <a:off x="2557344" y="4873083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9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9C359-47A4-B74E-B36A-ED9F297B0A96}"/>
              </a:ext>
            </a:extLst>
          </p:cNvPr>
          <p:cNvSpPr txBox="1"/>
          <p:nvPr/>
        </p:nvSpPr>
        <p:spPr>
          <a:xfrm>
            <a:off x="10085833" y="254977"/>
            <a:ext cx="1994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개요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 및 목적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가설확립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050345"/>
            <a:ext cx="7540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주제 선정 이유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뉴스기사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분석기사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보고서 등 신뢰도 있는 기사나 보고서를 넣어주세요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kumimoji="1" lang="en-US" altLang="ko-KR" sz="14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이 주제를 선택했는지 파악할 수 있어야 합니다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6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043085"/>
            <a:ext cx="7540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당사자 인터뷰 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문제에 대한 이해도를 높일 수 있습니다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필요에 따라 이 부분을 넘어가시거나 다수의 인원을 인터뷰 </a:t>
            </a:r>
            <a:r>
              <a:rPr kumimoji="1" lang="ko-KR" altLang="en-US" sz="14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하셔도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좋습니다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다수의 인원을 인터뷰 할 경우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탐색적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분석에도 활용할 수 있습니다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페르소나를 설정할 수도 있습니다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411A9-E0AE-4D5D-8C10-6302E2679927}"/>
              </a:ext>
            </a:extLst>
          </p:cNvPr>
          <p:cNvSpPr txBox="1"/>
          <p:nvPr/>
        </p:nvSpPr>
        <p:spPr>
          <a:xfrm>
            <a:off x="2260445" y="1733171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당사자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장표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774F-029C-46AD-B37D-D2A70241EDA9}"/>
              </a:ext>
            </a:extLst>
          </p:cNvPr>
          <p:cNvSpPr txBox="1"/>
          <p:nvPr/>
        </p:nvSpPr>
        <p:spPr>
          <a:xfrm>
            <a:off x="2260444" y="2737707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인터뷰 내용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A3195-A7E8-45BE-911B-9BB7D81B11B0}"/>
              </a:ext>
            </a:extLst>
          </p:cNvPr>
          <p:cNvCxnSpPr>
            <a:cxnSpLocks/>
          </p:cNvCxnSpPr>
          <p:nvPr/>
        </p:nvCxnSpPr>
        <p:spPr>
          <a:xfrm>
            <a:off x="2557346" y="2222810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F53FECE-EFDA-42F5-9E05-EC97A87AED81}"/>
              </a:ext>
            </a:extLst>
          </p:cNvPr>
          <p:cNvCxnSpPr>
            <a:cxnSpLocks/>
          </p:cNvCxnSpPr>
          <p:nvPr/>
        </p:nvCxnSpPr>
        <p:spPr>
          <a:xfrm>
            <a:off x="3902927" y="2885378"/>
            <a:ext cx="57317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87355C-3F41-46CD-B7A9-0A190BD04BEA}"/>
              </a:ext>
            </a:extLst>
          </p:cNvPr>
          <p:cNvCxnSpPr>
            <a:cxnSpLocks/>
          </p:cNvCxnSpPr>
          <p:nvPr/>
        </p:nvCxnSpPr>
        <p:spPr>
          <a:xfrm>
            <a:off x="2557346" y="3547946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22A588-6C2C-4E01-83A5-F9A7C4A6EB23}"/>
              </a:ext>
            </a:extLst>
          </p:cNvPr>
          <p:cNvCxnSpPr>
            <a:cxnSpLocks/>
          </p:cNvCxnSpPr>
          <p:nvPr/>
        </p:nvCxnSpPr>
        <p:spPr>
          <a:xfrm>
            <a:off x="2557345" y="4210514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9D9B14-CA82-4AC0-80B5-7F7143A37844}"/>
              </a:ext>
            </a:extLst>
          </p:cNvPr>
          <p:cNvCxnSpPr>
            <a:cxnSpLocks/>
          </p:cNvCxnSpPr>
          <p:nvPr/>
        </p:nvCxnSpPr>
        <p:spPr>
          <a:xfrm>
            <a:off x="2557344" y="4873083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34DBE8-9AA9-DC4B-BAAB-39027A23D675}"/>
              </a:ext>
            </a:extLst>
          </p:cNvPr>
          <p:cNvSpPr txBox="1"/>
          <p:nvPr/>
        </p:nvSpPr>
        <p:spPr>
          <a:xfrm>
            <a:off x="156796" y="6204233"/>
            <a:ext cx="75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찾아낸 문제와 해결 도출 방안을 한 문장으로 요약해보세요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문장이 첫 장표부터 마지막 장표까지 관통하고 있어야 합니다</a:t>
            </a:r>
            <a:r>
              <a: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7CE0-13A1-47A5-B0F7-5849168744B3}"/>
              </a:ext>
            </a:extLst>
          </p:cNvPr>
          <p:cNvSpPr txBox="1"/>
          <p:nvPr/>
        </p:nvSpPr>
        <p:spPr>
          <a:xfrm>
            <a:off x="156796" y="393476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장표</a:t>
            </a:r>
            <a:endParaRPr kumimoji="1" lang="ko-Kore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774F-029C-46AD-B37D-D2A70241EDA9}"/>
              </a:ext>
            </a:extLst>
          </p:cNvPr>
          <p:cNvSpPr txBox="1"/>
          <p:nvPr/>
        </p:nvSpPr>
        <p:spPr>
          <a:xfrm>
            <a:off x="4215376" y="2313034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A3195-A7E8-45BE-911B-9BB7D81B11B0}"/>
              </a:ext>
            </a:extLst>
          </p:cNvPr>
          <p:cNvCxnSpPr>
            <a:cxnSpLocks/>
          </p:cNvCxnSpPr>
          <p:nvPr/>
        </p:nvCxnSpPr>
        <p:spPr>
          <a:xfrm>
            <a:off x="2557346" y="2802673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22DF0E-D7F3-4F55-AA90-475B15A0FD92}"/>
              </a:ext>
            </a:extLst>
          </p:cNvPr>
          <p:cNvSpPr txBox="1"/>
          <p:nvPr/>
        </p:nvSpPr>
        <p:spPr>
          <a:xfrm>
            <a:off x="7697665" y="2313034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문제이고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8395-29AE-47E9-B8C6-4F28188102BE}"/>
              </a:ext>
            </a:extLst>
          </p:cNvPr>
          <p:cNvSpPr txBox="1"/>
          <p:nvPr/>
        </p:nvSpPr>
        <p:spPr>
          <a:xfrm>
            <a:off x="4215376" y="3960541"/>
            <a:ext cx="188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분석을 통해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F6AEFF-A150-4F6D-ACA6-F7D5F1F2E2B2}"/>
              </a:ext>
            </a:extLst>
          </p:cNvPr>
          <p:cNvCxnSpPr>
            <a:cxnSpLocks/>
          </p:cNvCxnSpPr>
          <p:nvPr/>
        </p:nvCxnSpPr>
        <p:spPr>
          <a:xfrm>
            <a:off x="2557346" y="4450180"/>
            <a:ext cx="70773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D46442-BB6D-4AB8-9D27-713771BA9C6D}"/>
              </a:ext>
            </a:extLst>
          </p:cNvPr>
          <p:cNvSpPr txBox="1"/>
          <p:nvPr/>
        </p:nvSpPr>
        <p:spPr>
          <a:xfrm>
            <a:off x="7697665" y="3960541"/>
            <a:ext cx="153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있다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1" lang="ko-Kore-KR" altLang="en-US" sz="16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24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689</Words>
  <Application>Microsoft Office PowerPoint</Application>
  <PresentationFormat>와이드스크린</PresentationFormat>
  <Paragraphs>120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배달의민족 주아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lee hojun</cp:lastModifiedBy>
  <cp:revision>27</cp:revision>
  <dcterms:created xsi:type="dcterms:W3CDTF">2020-10-12T03:28:58Z</dcterms:created>
  <dcterms:modified xsi:type="dcterms:W3CDTF">2020-10-16T02:18:15Z</dcterms:modified>
</cp:coreProperties>
</file>