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FF221-8C5B-BF27-0849-B7A021A4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B32D2-6955-8160-A91C-309F832AC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DE67E-C225-4057-A54D-F71DB922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0F8-9529-4275-88B4-6E2A3CA83361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D0B0B-B583-B9DA-F12D-15B6CE3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9C5BD-83D7-B089-87F5-F5673251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F49-490D-48AD-9341-B0376E7A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5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B7CE3-27E7-6FBE-1BFA-45255274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E0F83B-70D5-14F2-4078-3AB33B2EE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F0CD9-A4BC-4FD1-D6EF-F5707055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0F8-9529-4275-88B4-6E2A3CA83361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75F79-EDF1-FD69-78EC-FE15B3A9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B6CDC-90E2-7C5A-E2C6-6D76C268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F49-490D-48AD-9341-B0376E7A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6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AEFB67-523F-46A0-A20E-53A2E11B7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2B14C7-D2EE-4CDA-2420-B5B7AFE18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FA2BA-3FA3-7059-7CA6-12E4A97B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0F8-9529-4275-88B4-6E2A3CA83361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4FFB6-A982-B8AD-43C5-BCC700BC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253A1-B960-13DD-CDDB-1EF7E1A0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F49-490D-48AD-9341-B0376E7A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0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E6A7A-779A-04C8-8D3D-22283F76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8D742-DBA4-F276-DA0C-CCC7BC9A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43600-4A30-FE56-384B-4739BCED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0F8-9529-4275-88B4-6E2A3CA83361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CC230-CCC6-BF87-235B-151E7618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4FF76-1EE9-D8AA-938C-A8B9D82F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F49-490D-48AD-9341-B0376E7A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7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58C99-7063-0CC5-F9DA-0EB5EFFD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A5E7-FD02-C3D9-3589-CAF273B9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7CA96-05A8-E755-1763-351538BC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0F8-9529-4275-88B4-6E2A3CA83361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00561-9FA6-4D05-7BBC-31FE7A7E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EC5BC-C02C-D762-7EAE-4758EE8B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F49-490D-48AD-9341-B0376E7A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16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34321-DDBB-3623-6A7B-28D541B0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992B7-7245-06E0-9C1B-E0846889A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34B1B-CAB0-5361-47BB-0ACBC4C0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D0B6A7-366B-B4FB-E383-1287B5D4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0F8-9529-4275-88B4-6E2A3CA83361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C9F5F6-DBFE-9FB9-DC6B-A1A86075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D6A25-FE05-58FB-2474-112745CC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F49-490D-48AD-9341-B0376E7A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9CFC7-3FD1-8A7F-7904-EBBF688E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202FE-ED90-D096-17AE-0735BDCC1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2578C-6D0D-69CF-2EBE-FA66A75C9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EEEB26-8D5C-0E16-3BAA-A21DC7FCA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85EC9E-F9C5-5A5C-AB0F-A46E039D0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9999CA-648A-70E4-E4AF-886953CC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0F8-9529-4275-88B4-6E2A3CA83361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F7C4F3-7683-B313-AEDB-407BDE7A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12D371-02F3-46BB-288F-AF2ED8B4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F49-490D-48AD-9341-B0376E7A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7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19AB3-CC30-6E6A-C1B7-CFBE704E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66F73B-264F-E43F-F887-A2E6E081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0F8-9529-4275-88B4-6E2A3CA83361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4F6A8D-44B9-993A-C5D3-4EBC349F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432C6-0DD1-344B-867D-24B6F736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F49-490D-48AD-9341-B0376E7A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32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BBB7B1-15FF-F59A-881E-4999233B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0F8-9529-4275-88B4-6E2A3CA83361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26FE3E-6E63-ED71-80DB-A53453E1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6299CA-90C3-BC9F-F4FC-C55CD238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F49-490D-48AD-9341-B0376E7A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4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F3F4E-3C38-C64E-FDF9-9D738F74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22B4F-6DAF-38F4-88BD-510DF652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D35579-9EF4-5ECD-0F3A-94805B87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BA005-88D4-9482-59ED-7D7490FB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0F8-9529-4275-88B4-6E2A3CA83361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699BE-E273-0AE3-3D53-1B24A8F5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EFFB60-DE13-BCAB-0C63-1C5C5DB7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F49-490D-48AD-9341-B0376E7A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89FE6-2CF0-98E5-2316-D2F97432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00F577-B5D9-293B-A40A-BBE6EE91A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2F4A3-574F-EA80-6814-FFC1AF654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769DA-A53A-7E90-CF71-4941B0DF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F0F8-9529-4275-88B4-6E2A3CA83361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0D02B-3C96-09A4-45A5-37E3FB16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9776B-D935-CEF3-8553-8A7539B3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F49-490D-48AD-9341-B0376E7A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6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9508EE-B3EE-B4D4-A76D-168DE2EE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4EFECD-807B-7943-0E08-E1DA1CAFA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9B81B-4821-1265-34E5-287B29A57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BAF0F8-9529-4275-88B4-6E2A3CA83361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0104A-177C-74C8-1E67-58D89AE3C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59E83-DB28-6A85-D335-210817104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DDF49-490D-48AD-9341-B0376E7A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87C0C7B-2117-2DEB-FE0C-F6334EAE8637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5200" dirty="0"/>
              <a:t>특성 추가</a:t>
            </a:r>
            <a:r>
              <a:rPr lang="en-US" altLang="ko-KR" sz="5200" dirty="0"/>
              <a:t>/</a:t>
            </a:r>
            <a:r>
              <a:rPr lang="ko-KR" altLang="en-US" sz="5200" dirty="0"/>
              <a:t>제거</a:t>
            </a:r>
            <a:endParaRPr lang="en-US" altLang="ko-KR" sz="5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727F4-7B45-E943-6EC1-66E7105E42A6}"/>
              </a:ext>
            </a:extLst>
          </p:cNvPr>
          <p:cNvSpPr txBox="1"/>
          <p:nvPr/>
        </p:nvSpPr>
        <p:spPr>
          <a:xfrm>
            <a:off x="838199" y="1582046"/>
            <a:ext cx="100893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같은 날 두 건 이상 구매 시 구매 간 간격에 대한 평균, 표준편차 등 특성 생성 &lt;- 쇼핑시간을 어느정도 참고할 수 있는 특성이라 생각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중분류 피벗테이블에서 야채, 생선, 주방용품에 대한 특성 중요도가 높아 이들을 묶어 하나의 컬럼으로 생성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지점코드, 중분류, 대분류별 구매금액 합계 피벗테이블 생성 -&gt; 지점코드, 중분류, 대분류의 구매횟수 피벗테이블 중 특정 특성에 대한 중요도가 높아 구매금액 합계도 성능 향상에 도움이 될 것이라 판단</a:t>
            </a:r>
          </a:p>
        </p:txBody>
      </p:sp>
    </p:spTree>
    <p:extLst>
      <p:ext uri="{BB962C8B-B14F-4D97-AF65-F5344CB8AC3E}">
        <p14:creationId xmlns:p14="http://schemas.microsoft.com/office/powerpoint/2010/main" val="95025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678918A-D9D2-123E-D9DE-D8345F60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SelectKBest</a:t>
            </a:r>
            <a:r>
              <a:rPr lang="ko-KR" altLang="en-US" dirty="0"/>
              <a:t> 차원축소 데이터에 대한 </a:t>
            </a:r>
            <a:r>
              <a:rPr lang="ko-KR" altLang="en-US" dirty="0" err="1"/>
              <a:t>모델별</a:t>
            </a:r>
            <a:r>
              <a:rPr lang="ko-KR" altLang="en-US" dirty="0"/>
              <a:t> 성능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096D45-FFE0-3D37-1EA8-D9F4CFC0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2123893"/>
            <a:ext cx="554432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6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B179A-03EB-99FE-CA4C-DBB76898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하이퍼파라미터</a:t>
            </a:r>
            <a:r>
              <a:rPr lang="ko-KR" altLang="en-US" dirty="0"/>
              <a:t> 튜닝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3C857-4008-F9B5-D27B-419232BDEA2A}"/>
              </a:ext>
            </a:extLst>
          </p:cNvPr>
          <p:cNvSpPr txBox="1"/>
          <p:nvPr/>
        </p:nvSpPr>
        <p:spPr>
          <a:xfrm>
            <a:off x="838200" y="1800734"/>
            <a:ext cx="6667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원본데이터로 학습할 모델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RFECV</a:t>
            </a:r>
            <a:r>
              <a:rPr lang="ko-KR" altLang="en-US" dirty="0"/>
              <a:t> </a:t>
            </a:r>
            <a:r>
              <a:rPr lang="ko-KR" altLang="en-US" dirty="0" err="1"/>
              <a:t>차원축소된</a:t>
            </a:r>
            <a:r>
              <a:rPr lang="ko-KR" altLang="en-US" dirty="0"/>
              <a:t> 데이터로 학습할 모델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SelectFromModel</a:t>
            </a:r>
            <a:r>
              <a:rPr lang="en-US" altLang="ko-KR" dirty="0"/>
              <a:t> </a:t>
            </a:r>
            <a:r>
              <a:rPr lang="ko-KR" altLang="en-US" dirty="0" err="1"/>
              <a:t>차원축소된</a:t>
            </a:r>
            <a:r>
              <a:rPr lang="ko-KR" altLang="en-US" dirty="0"/>
              <a:t> 데이터로 학습할 모델</a:t>
            </a:r>
            <a:r>
              <a:rPr lang="en-US" altLang="ko-KR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SelectKBest</a:t>
            </a:r>
            <a:r>
              <a:rPr lang="en-US" altLang="ko-KR" dirty="0"/>
              <a:t> </a:t>
            </a:r>
            <a:r>
              <a:rPr lang="ko-KR" altLang="en-US" dirty="0" err="1"/>
              <a:t>차원축소된</a:t>
            </a:r>
            <a:r>
              <a:rPr lang="ko-KR" altLang="en-US" dirty="0"/>
              <a:t> 데이터로 학습할 모델</a:t>
            </a:r>
            <a:r>
              <a:rPr lang="en-US" altLang="ko-KR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47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4E7A2-34EE-F5F8-F2F1-937FA5D8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원본데이터로 학습할 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B51213-4FD9-72C8-82FB-8074EEF2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5867"/>
            <a:ext cx="4725059" cy="2086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833BA-1D90-558C-9689-DF4C056AEC64}"/>
              </a:ext>
            </a:extLst>
          </p:cNvPr>
          <p:cNvSpPr txBox="1"/>
          <p:nvPr/>
        </p:nvSpPr>
        <p:spPr>
          <a:xfrm>
            <a:off x="838200" y="1800734"/>
            <a:ext cx="23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LightGBM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D6FAE-ABB1-ECDA-0A33-5BCEC18BC82C}"/>
              </a:ext>
            </a:extLst>
          </p:cNvPr>
          <p:cNvSpPr txBox="1"/>
          <p:nvPr/>
        </p:nvSpPr>
        <p:spPr>
          <a:xfrm>
            <a:off x="6096000" y="1800734"/>
            <a:ext cx="23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XGBoost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9B1782-EDBC-23FD-AFE0-33A1E12C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5867"/>
            <a:ext cx="4725059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9571A-38FF-EDF1-C184-9F9E7FADF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F9C80-263F-E7D5-39BE-9759F039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원본데이터로 학습할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C209E-866F-D0BF-7BE2-B4AC3B23EBDA}"/>
              </a:ext>
            </a:extLst>
          </p:cNvPr>
          <p:cNvSpPr txBox="1"/>
          <p:nvPr/>
        </p:nvSpPr>
        <p:spPr>
          <a:xfrm>
            <a:off x="838200" y="1800734"/>
            <a:ext cx="23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CatBoost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08C2EF-ECF4-AE4C-90C7-2660B27A7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1577"/>
            <a:ext cx="4715533" cy="2114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9DA604-9322-0E07-BFFE-601B4AE4A63A}"/>
              </a:ext>
            </a:extLst>
          </p:cNvPr>
          <p:cNvSpPr txBox="1"/>
          <p:nvPr/>
        </p:nvSpPr>
        <p:spPr>
          <a:xfrm>
            <a:off x="6096000" y="1800734"/>
            <a:ext cx="313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Stacking(LGBM, XGB, Cat)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2D8DE7-E90B-21F8-5C50-07278006C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1577"/>
            <a:ext cx="4772691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0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F77A3-60CE-68E9-2A76-F5126A7A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원본데이터로 학습할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91CC2-07B8-02FA-F51F-4A3AB83EFDD6}"/>
              </a:ext>
            </a:extLst>
          </p:cNvPr>
          <p:cNvSpPr txBox="1"/>
          <p:nvPr/>
        </p:nvSpPr>
        <p:spPr>
          <a:xfrm>
            <a:off x="838200" y="195167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외에도 </a:t>
            </a:r>
            <a:r>
              <a:rPr lang="en-US" altLang="ko-KR" dirty="0" err="1"/>
              <a:t>HistGradientBoosting</a:t>
            </a:r>
            <a:r>
              <a:rPr lang="en-US" altLang="ko-KR" dirty="0"/>
              <a:t>, </a:t>
            </a:r>
            <a:r>
              <a:rPr lang="en-US" altLang="ko-KR" dirty="0" err="1"/>
              <a:t>RandomForest</a:t>
            </a:r>
            <a:r>
              <a:rPr lang="ko-KR" altLang="en-US" dirty="0"/>
              <a:t>등 사용했으나 성능향상 없었음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MLP, SVC </a:t>
            </a:r>
            <a:r>
              <a:rPr lang="ko-KR" altLang="en-US" dirty="0"/>
              <a:t>는 시간적 이유로 사용하지 않음</a:t>
            </a:r>
            <a:r>
              <a:rPr lang="en-US" altLang="ko-KR" dirty="0"/>
              <a:t>(</a:t>
            </a:r>
            <a:r>
              <a:rPr lang="ko-KR" altLang="en-US" dirty="0"/>
              <a:t>학습시간 너무 </a:t>
            </a:r>
            <a:r>
              <a:rPr lang="ko-KR" altLang="en-US" dirty="0" err="1"/>
              <a:t>오래걸림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클래스 불균형 해결 위한 파라미터</a:t>
            </a:r>
            <a:r>
              <a:rPr lang="en-US" altLang="ko-KR" dirty="0"/>
              <a:t>(</a:t>
            </a:r>
            <a:r>
              <a:rPr lang="en-US" altLang="ko-KR" dirty="0" err="1"/>
              <a:t>class_weight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성능 점수가 높아도 </a:t>
            </a:r>
            <a:r>
              <a:rPr lang="ko-KR" altLang="en-US" dirty="0" err="1"/>
              <a:t>학습률이</a:t>
            </a:r>
            <a:r>
              <a:rPr lang="ko-KR" altLang="en-US" dirty="0"/>
              <a:t> 지나치게 높거나</a:t>
            </a:r>
            <a:r>
              <a:rPr lang="en-US" altLang="ko-KR" dirty="0"/>
              <a:t>, </a:t>
            </a:r>
            <a:r>
              <a:rPr lang="ko-KR" altLang="en-US" dirty="0" err="1"/>
              <a:t>부스팅</a:t>
            </a:r>
            <a:r>
              <a:rPr lang="ko-KR" altLang="en-US" dirty="0"/>
              <a:t> 반복 횟수가 적거나</a:t>
            </a:r>
            <a:r>
              <a:rPr lang="en-US" altLang="ko-KR" dirty="0"/>
              <a:t>, </a:t>
            </a:r>
            <a:r>
              <a:rPr lang="ko-KR" altLang="en-US"/>
              <a:t>트리의 깊이가 너무 깊은 경우 등 과적합이 발생할 수 있는 경우 제외함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조합의 </a:t>
            </a:r>
            <a:r>
              <a:rPr lang="ko-KR" altLang="en-US" dirty="0" err="1"/>
              <a:t>스태킹</a:t>
            </a:r>
            <a:r>
              <a:rPr lang="en-US" altLang="ko-KR" dirty="0"/>
              <a:t>, </a:t>
            </a:r>
            <a:r>
              <a:rPr lang="ko-KR" altLang="en-US" dirty="0" err="1"/>
              <a:t>보팅</a:t>
            </a:r>
            <a:r>
              <a:rPr lang="ko-KR" altLang="en-US" dirty="0"/>
              <a:t> 사용 후 가장 성능 좋은 모델 선택함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에 대한 예측 성능이 좋은 모델을 우선순위로 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최종적으로 </a:t>
            </a:r>
            <a:r>
              <a:rPr lang="en-US" altLang="ko-KR" b="1" dirty="0" err="1"/>
              <a:t>CatBoost</a:t>
            </a:r>
            <a:r>
              <a:rPr lang="en-US" altLang="ko-KR" b="1" dirty="0"/>
              <a:t> </a:t>
            </a:r>
            <a:r>
              <a:rPr lang="ko-KR" altLang="en-US" b="1" dirty="0"/>
              <a:t>모델 사용하는 것으로 결정</a:t>
            </a:r>
          </a:p>
        </p:txBody>
      </p:sp>
    </p:spTree>
    <p:extLst>
      <p:ext uri="{BB962C8B-B14F-4D97-AF65-F5344CB8AC3E}">
        <p14:creationId xmlns:p14="http://schemas.microsoft.com/office/powerpoint/2010/main" val="381769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BC47C-7B42-210E-B31B-FAC794290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56E8D-F26E-0FED-B977-B3D2B455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RFECV</a:t>
            </a:r>
            <a:r>
              <a:rPr lang="ko-KR" altLang="en-US" dirty="0"/>
              <a:t> </a:t>
            </a:r>
            <a:r>
              <a:rPr lang="ko-KR" altLang="en-US" dirty="0" err="1"/>
              <a:t>차원축소된</a:t>
            </a:r>
            <a:r>
              <a:rPr lang="ko-KR" altLang="en-US" dirty="0"/>
              <a:t> 데이터로 학습할 모델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3E375-51E3-8989-7407-BAEAA587C24F}"/>
              </a:ext>
            </a:extLst>
          </p:cNvPr>
          <p:cNvSpPr txBox="1"/>
          <p:nvPr/>
        </p:nvSpPr>
        <p:spPr>
          <a:xfrm>
            <a:off x="838200" y="1800734"/>
            <a:ext cx="249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LogisticRegression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A605D-5EE4-3417-0128-69B853D39EA3}"/>
              </a:ext>
            </a:extLst>
          </p:cNvPr>
          <p:cNvSpPr txBox="1"/>
          <p:nvPr/>
        </p:nvSpPr>
        <p:spPr>
          <a:xfrm>
            <a:off x="6096000" y="1800734"/>
            <a:ext cx="23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LinearSVC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1C04B7-5263-ACA0-B83A-E06153EA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5867"/>
            <a:ext cx="4782217" cy="21148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37D24F-3C00-6539-38AF-B75EF3C9A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5867"/>
            <a:ext cx="4820323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7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3E913-3797-B6EB-D0D5-8D083E7D3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23275-CE89-A553-2717-90D9A0CE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RFECV</a:t>
            </a:r>
            <a:r>
              <a:rPr lang="ko-KR" altLang="en-US" dirty="0"/>
              <a:t> </a:t>
            </a:r>
            <a:r>
              <a:rPr lang="ko-KR" altLang="en-US" dirty="0" err="1"/>
              <a:t>차원축소된</a:t>
            </a:r>
            <a:r>
              <a:rPr lang="ko-KR" altLang="en-US" dirty="0"/>
              <a:t> 데이터로 학습할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8C22-252D-B83A-BAAD-DB5A2A7CBC21}"/>
              </a:ext>
            </a:extLst>
          </p:cNvPr>
          <p:cNvSpPr txBox="1"/>
          <p:nvPr/>
        </p:nvSpPr>
        <p:spPr>
          <a:xfrm>
            <a:off x="838200" y="1800734"/>
            <a:ext cx="23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SGDClassifier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1D794-360A-304B-4C91-56D3FC68C412}"/>
              </a:ext>
            </a:extLst>
          </p:cNvPr>
          <p:cNvSpPr txBox="1"/>
          <p:nvPr/>
        </p:nvSpPr>
        <p:spPr>
          <a:xfrm>
            <a:off x="6096000" y="1800734"/>
            <a:ext cx="23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LightGBM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945808-92E3-1D6F-A699-0C474858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1577"/>
            <a:ext cx="4810796" cy="2076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E75529-DB43-14B2-30B9-B36F97707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378" y="2376340"/>
            <a:ext cx="462027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77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8E43F-B53D-0AF2-0C09-9AFEC0647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9ED6B-53DA-8E45-6D6C-36E309BD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RFECV</a:t>
            </a:r>
            <a:r>
              <a:rPr lang="ko-KR" altLang="en-US" dirty="0"/>
              <a:t> </a:t>
            </a:r>
            <a:r>
              <a:rPr lang="ko-KR" altLang="en-US" dirty="0" err="1"/>
              <a:t>차원축소된</a:t>
            </a:r>
            <a:r>
              <a:rPr lang="ko-KR" altLang="en-US" dirty="0"/>
              <a:t> 데이터로 학습할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A8549-8EBA-59D1-5B9B-8448AC5ECF94}"/>
              </a:ext>
            </a:extLst>
          </p:cNvPr>
          <p:cNvSpPr txBox="1"/>
          <p:nvPr/>
        </p:nvSpPr>
        <p:spPr>
          <a:xfrm>
            <a:off x="838200" y="1800734"/>
            <a:ext cx="23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CatBoost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58545-CDA5-EEDF-9BBB-8C136E82B587}"/>
              </a:ext>
            </a:extLst>
          </p:cNvPr>
          <p:cNvSpPr txBox="1"/>
          <p:nvPr/>
        </p:nvSpPr>
        <p:spPr>
          <a:xfrm>
            <a:off x="6096000" y="1800734"/>
            <a:ext cx="23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Stacking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C49B7C-898B-ED27-DD38-1FDA0697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5023"/>
            <a:ext cx="4791744" cy="20672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1AAD0C-A6FC-8AEB-4E2C-BCEEE839F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5023"/>
            <a:ext cx="477269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5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FD05B-E059-3F2F-8AB0-14607B446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84B87-C285-E683-F1BF-0166A8E7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RFECV</a:t>
            </a:r>
            <a:r>
              <a:rPr lang="ko-KR" altLang="en-US" dirty="0"/>
              <a:t> </a:t>
            </a:r>
            <a:r>
              <a:rPr lang="ko-KR" altLang="en-US" dirty="0" err="1"/>
              <a:t>차원축소된</a:t>
            </a:r>
            <a:r>
              <a:rPr lang="ko-KR" altLang="en-US" dirty="0"/>
              <a:t> 데이터로 학습할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BDBB7-2248-DF41-4316-141AA827B43C}"/>
              </a:ext>
            </a:extLst>
          </p:cNvPr>
          <p:cNvSpPr txBox="1"/>
          <p:nvPr/>
        </p:nvSpPr>
        <p:spPr>
          <a:xfrm>
            <a:off x="838200" y="1951672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외에도 </a:t>
            </a:r>
            <a:r>
              <a:rPr lang="en-US" altLang="ko-KR" dirty="0"/>
              <a:t>Ridge, </a:t>
            </a:r>
            <a:r>
              <a:rPr lang="en-US" altLang="ko-KR" dirty="0" err="1"/>
              <a:t>RandomForest</a:t>
            </a:r>
            <a:r>
              <a:rPr lang="en-US" altLang="ko-KR" dirty="0"/>
              <a:t>, AdaBoost </a:t>
            </a:r>
            <a:r>
              <a:rPr lang="ko-KR" altLang="en-US" dirty="0"/>
              <a:t>등 사용했으나 성능향상 없었음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조합의 </a:t>
            </a:r>
            <a:r>
              <a:rPr lang="ko-KR" altLang="en-US" dirty="0" err="1"/>
              <a:t>스태킹</a:t>
            </a:r>
            <a:r>
              <a:rPr lang="en-US" altLang="ko-KR" dirty="0"/>
              <a:t>, </a:t>
            </a:r>
            <a:r>
              <a:rPr lang="ko-KR" altLang="en-US" dirty="0" err="1"/>
              <a:t>보팅</a:t>
            </a:r>
            <a:r>
              <a:rPr lang="ko-KR" altLang="en-US" dirty="0"/>
              <a:t> 사용 후 가장 성능 좋은 모델 선택함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에 대한 예측 성능이 좋은 모델을 우선순위로 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CatBoost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에 대한 예측 성능이 높지만 </a:t>
            </a:r>
            <a:r>
              <a:rPr lang="ko-KR" altLang="en-US" dirty="0" err="1"/>
              <a:t>스태킹</a:t>
            </a:r>
            <a:r>
              <a:rPr lang="ko-KR" altLang="en-US" dirty="0"/>
              <a:t> 모델과 차이가 크지 않고 </a:t>
            </a:r>
            <a:r>
              <a:rPr lang="en-US" altLang="ko-KR" dirty="0"/>
              <a:t>0</a:t>
            </a:r>
            <a:r>
              <a:rPr lang="ko-KR" altLang="en-US" dirty="0"/>
              <a:t>에 대한 성능 차이가 크게 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최종적으로 </a:t>
            </a:r>
            <a:r>
              <a:rPr lang="ko-KR" altLang="en-US" b="1" dirty="0" err="1"/>
              <a:t>스태킹</a:t>
            </a:r>
            <a:r>
              <a:rPr lang="ko-KR" altLang="en-US" b="1" dirty="0"/>
              <a:t> 모델 사용하는 것으로 결정</a:t>
            </a:r>
          </a:p>
        </p:txBody>
      </p:sp>
    </p:spTree>
    <p:extLst>
      <p:ext uri="{BB962C8B-B14F-4D97-AF65-F5344CB8AC3E}">
        <p14:creationId xmlns:p14="http://schemas.microsoft.com/office/powerpoint/2010/main" val="45756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0E29B-E09C-D166-BA51-5958A50A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앙상블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F20CA-30A4-DE7A-CFC5-6A17862D2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737" cy="483009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각 데이터별 최종 모델로 예측 후 </a:t>
            </a:r>
            <a:r>
              <a:rPr lang="ko-KR" altLang="en-US" sz="2000" dirty="0" err="1"/>
              <a:t>예측값의</a:t>
            </a:r>
            <a:r>
              <a:rPr lang="ko-KR" altLang="en-US" sz="2000" dirty="0"/>
              <a:t> 평균으로 최종 예측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0DF7B8-FD45-5C45-5693-DC91B01C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7503"/>
            <a:ext cx="4658375" cy="6573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86162A-F9D4-1FEA-11EA-F387A18EA8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92" b="49383"/>
          <a:stretch/>
        </p:blipFill>
        <p:spPr>
          <a:xfrm>
            <a:off x="838200" y="3856465"/>
            <a:ext cx="6681281" cy="5593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C13DC5-1BD9-3959-9C18-8387F581F7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39" b="50662"/>
          <a:stretch/>
        </p:blipFill>
        <p:spPr>
          <a:xfrm>
            <a:off x="838200" y="4624003"/>
            <a:ext cx="5134583" cy="27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F937689-1C8D-EF96-A1E5-33F5FFDC4282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5200" dirty="0"/>
              <a:t>특성 추가</a:t>
            </a:r>
            <a:r>
              <a:rPr lang="en-US" altLang="ko-KR" sz="5200" dirty="0"/>
              <a:t>/</a:t>
            </a:r>
            <a:r>
              <a:rPr lang="ko-KR" altLang="en-US" sz="5200" dirty="0"/>
              <a:t>제거</a:t>
            </a:r>
            <a:endParaRPr lang="en-US" altLang="ko-KR" sz="5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ADAE4-D4CE-66A4-7517-84DB7A2E5E74}"/>
              </a:ext>
            </a:extLst>
          </p:cNvPr>
          <p:cNvSpPr txBox="1"/>
          <p:nvPr/>
        </p:nvSpPr>
        <p:spPr>
          <a:xfrm>
            <a:off x="838199" y="1582046"/>
            <a:ext cx="100893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첫구매날짜</a:t>
            </a:r>
            <a:r>
              <a:rPr lang="ko-KR" altLang="en-US" dirty="0"/>
              <a:t>, 마지막구매날짜, 마지막구매후 경과일 컬럼 제거 -&gt; 개인의 구매패턴에 따라 달라지는 요소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새벽구매비율 제거 -&gt; 새벽시간대(12~6시) 구매내역 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주구매지점, 주구매지점 이용비율 제거 -&gt; 개인의 행동반경에 따라 달라지는 요소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주구매</a:t>
            </a:r>
            <a:r>
              <a:rPr lang="ko-KR" altLang="en-US" dirty="0"/>
              <a:t> 중분류 묶음 중 가전제품, 가구, 사치품 컬럼 제거 -&gt; 피처 중요도 낮음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주구매</a:t>
            </a:r>
            <a:r>
              <a:rPr lang="ko-KR" altLang="en-US" dirty="0"/>
              <a:t> 대분류 묶음 중 아동용품, 가정용품, 생식품 컬럼 제거 -&gt; 아동용품은 중분류에 있음 / 나머지는 피처중요도 낮음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환불금액 </a:t>
            </a:r>
            <a:r>
              <a:rPr lang="ko-KR" altLang="en-US" dirty="0" err="1"/>
              <a:t>왜도</a:t>
            </a:r>
            <a:r>
              <a:rPr lang="ko-KR" altLang="en-US" dirty="0"/>
              <a:t>, 첨도 제거 -&gt; 대부분 </a:t>
            </a:r>
            <a:r>
              <a:rPr lang="ko-KR" altLang="en-US" dirty="0" err="1"/>
              <a:t>결측치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ID에</a:t>
            </a:r>
            <a:r>
              <a:rPr lang="ko-KR" altLang="en-US" dirty="0"/>
              <a:t> 대한 브랜드코드별 구매횟수 피벗테이블 제거 -&gt; 0 포함 데이터가 너무 많음, 피처 중요도 낮음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방문일수 대비 구매건수 제거 -&gt; 개인의 구매패턴에 따라 달라지는 요소</a:t>
            </a:r>
          </a:p>
        </p:txBody>
      </p:sp>
    </p:spTree>
    <p:extLst>
      <p:ext uri="{BB962C8B-B14F-4D97-AF65-F5344CB8AC3E}">
        <p14:creationId xmlns:p14="http://schemas.microsoft.com/office/powerpoint/2010/main" val="418155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700A21-3100-4B50-7EDB-DC632E8B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고객등급 </a:t>
            </a:r>
            <a:r>
              <a:rPr lang="ko-KR" alt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인코딩방식</a:t>
            </a:r>
            <a:endParaRPr lang="en-US" altLang="ko-KR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E67E7-951A-0434-2298-51EAF3B60301}"/>
              </a:ext>
            </a:extLst>
          </p:cNvPr>
          <p:cNvSpPr txBox="1"/>
          <p:nvPr/>
        </p:nvSpPr>
        <p:spPr>
          <a:xfrm>
            <a:off x="1499682" y="2655651"/>
            <a:ext cx="22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OrdinalEncoding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6D6F-C180-9E74-C0AA-CDA5FB84E625}"/>
              </a:ext>
            </a:extLst>
          </p:cNvPr>
          <p:cNvSpPr txBox="1"/>
          <p:nvPr/>
        </p:nvSpPr>
        <p:spPr>
          <a:xfrm>
            <a:off x="6844317" y="2655651"/>
            <a:ext cx="22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OneHotEncoding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0C715DA-17C8-A186-CD28-0DC7C0EE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317" y="3330293"/>
            <a:ext cx="3765261" cy="16860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8CCEA8C-19D6-37CE-C5D9-0431776C2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83" y="3330293"/>
            <a:ext cx="3848002" cy="16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752DC-D5B1-3EE4-523B-2F74A2FB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스케일러</a:t>
            </a:r>
            <a:r>
              <a:rPr lang="ko-KR" altLang="en-US" dirty="0"/>
              <a:t>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79E53-8AAB-24DC-8F17-6F65E6F4DAF5}"/>
              </a:ext>
            </a:extLst>
          </p:cNvPr>
          <p:cNvSpPr txBox="1"/>
          <p:nvPr/>
        </p:nvSpPr>
        <p:spPr>
          <a:xfrm>
            <a:off x="838199" y="1868401"/>
            <a:ext cx="245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StandardScaler</a:t>
            </a:r>
            <a:r>
              <a:rPr lang="en-US" altLang="ko-KR" dirty="0"/>
              <a:t> 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5EEEC-1EAC-B317-7EE7-B4A59F9E20CC}"/>
              </a:ext>
            </a:extLst>
          </p:cNvPr>
          <p:cNvSpPr txBox="1"/>
          <p:nvPr/>
        </p:nvSpPr>
        <p:spPr>
          <a:xfrm>
            <a:off x="6096000" y="1862735"/>
            <a:ext cx="175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MinMaxScaler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43073-F3D5-A189-DA17-15ECCA9A8ADA}"/>
              </a:ext>
            </a:extLst>
          </p:cNvPr>
          <p:cNvSpPr txBox="1"/>
          <p:nvPr/>
        </p:nvSpPr>
        <p:spPr>
          <a:xfrm>
            <a:off x="838200" y="4329435"/>
            <a:ext cx="175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RobustScaler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D990F0-C825-73C4-32C4-198B38FD2162}"/>
              </a:ext>
            </a:extLst>
          </p:cNvPr>
          <p:cNvSpPr txBox="1"/>
          <p:nvPr/>
        </p:nvSpPr>
        <p:spPr>
          <a:xfrm>
            <a:off x="6096000" y="4329435"/>
            <a:ext cx="175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Normalizer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61F71AE-37B6-19DC-D63A-6A85EB40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99524"/>
            <a:ext cx="3887709" cy="17023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91C164D-1A1B-80E8-484C-C332368D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2968"/>
            <a:ext cx="3887709" cy="170135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689C815-1172-6030-5947-26E603910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02969"/>
            <a:ext cx="3887709" cy="169799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736BF1E-2A05-EE2E-2A7A-C23623AC2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99524"/>
            <a:ext cx="3887709" cy="170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0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ED333-7806-E3D5-1AB4-0FBF96A6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차원축소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B6144-4950-A322-4797-8BD1D8F88527}"/>
              </a:ext>
            </a:extLst>
          </p:cNvPr>
          <p:cNvSpPr txBox="1"/>
          <p:nvPr/>
        </p:nvSpPr>
        <p:spPr>
          <a:xfrm>
            <a:off x="838200" y="1800734"/>
            <a:ext cx="23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SelectFromModel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B1A14-C016-D571-C07D-8F4F64E9C68A}"/>
              </a:ext>
            </a:extLst>
          </p:cNvPr>
          <p:cNvSpPr txBox="1"/>
          <p:nvPr/>
        </p:nvSpPr>
        <p:spPr>
          <a:xfrm>
            <a:off x="6096000" y="1800734"/>
            <a:ext cx="23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SelectKBest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ED3FA3-F73B-5EBC-5EFC-1387CBC67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2998"/>
            <a:ext cx="4847376" cy="21720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D86304-6116-132F-5678-5A53472ED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2998"/>
            <a:ext cx="3762900" cy="402011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08108A-6837-E35E-2269-F0C2C6EAA5A2}"/>
              </a:ext>
            </a:extLst>
          </p:cNvPr>
          <p:cNvSpPr/>
          <p:nvPr/>
        </p:nvSpPr>
        <p:spPr>
          <a:xfrm>
            <a:off x="6020553" y="4943192"/>
            <a:ext cx="3911097" cy="3078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5A496B-0266-45A5-28F5-45FAF0EB18E1}"/>
              </a:ext>
            </a:extLst>
          </p:cNvPr>
          <p:cNvSpPr/>
          <p:nvPr/>
        </p:nvSpPr>
        <p:spPr>
          <a:xfrm>
            <a:off x="765450" y="2306795"/>
            <a:ext cx="4313544" cy="3078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48A6940-DA62-4D0E-76CC-BE2E87DE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차원축소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339A0-58C1-41F4-5E9E-74B38BFFF371}"/>
              </a:ext>
            </a:extLst>
          </p:cNvPr>
          <p:cNvSpPr txBox="1"/>
          <p:nvPr/>
        </p:nvSpPr>
        <p:spPr>
          <a:xfrm>
            <a:off x="838200" y="1800734"/>
            <a:ext cx="23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99921-F053-4C27-612A-D9BE9E6C008B}"/>
              </a:ext>
            </a:extLst>
          </p:cNvPr>
          <p:cNvSpPr txBox="1"/>
          <p:nvPr/>
        </p:nvSpPr>
        <p:spPr>
          <a:xfrm>
            <a:off x="6096000" y="1800734"/>
            <a:ext cx="23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RFECV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6B7391-5FD4-04FD-216F-22A0E4F3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7849"/>
            <a:ext cx="3829584" cy="16290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BEB28D-DF80-F2DC-7C5A-C59F8037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7849"/>
            <a:ext cx="5318188" cy="15311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2F90EA-C2D8-2B6C-FE5A-7D0A1EAA2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96566"/>
            <a:ext cx="2029108" cy="2953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24C262-05E7-0AEF-30BD-644E9498DBC7}"/>
              </a:ext>
            </a:extLst>
          </p:cNvPr>
          <p:cNvSpPr txBox="1"/>
          <p:nvPr/>
        </p:nvSpPr>
        <p:spPr>
          <a:xfrm>
            <a:off x="838199" y="3996566"/>
            <a:ext cx="27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사용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36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B4794-F608-10B3-B2A1-773F16F7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원본데이터에 대한 모델별 성능 확인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827AF6-95D0-CA65-94B9-79D122B3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2751157"/>
            <a:ext cx="7906853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6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DE8D6-5A19-84FD-37A1-A7B02B2A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RFECV</a:t>
            </a:r>
            <a:r>
              <a:rPr lang="ko-KR" altLang="en-US" dirty="0"/>
              <a:t> 차원축소 데이터에 대한 </a:t>
            </a:r>
            <a:r>
              <a:rPr lang="ko-KR" altLang="en-US" dirty="0" err="1"/>
              <a:t>모델별</a:t>
            </a:r>
            <a:r>
              <a:rPr lang="ko-KR" altLang="en-US" dirty="0"/>
              <a:t> 성능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79CB62-3497-F840-69B2-07DB0CBA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2157235"/>
            <a:ext cx="5525271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0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BE61FDB-8012-163C-D67A-5FB21B2D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SelectFromModel</a:t>
            </a:r>
            <a:r>
              <a:rPr lang="ko-KR" altLang="en-US" dirty="0"/>
              <a:t> 차원축소 데이터에 대한 </a:t>
            </a:r>
            <a:r>
              <a:rPr lang="ko-KR" altLang="en-US" dirty="0" err="1"/>
              <a:t>모델별</a:t>
            </a:r>
            <a:r>
              <a:rPr lang="ko-KR" altLang="en-US" dirty="0"/>
              <a:t> 성능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8C449B-AE7B-40DE-D5EF-91D64F02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2133419"/>
            <a:ext cx="554432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9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459</Words>
  <Application>Microsoft Office PowerPoint</Application>
  <PresentationFormat>와이드스크린</PresentationFormat>
  <Paragraphs>70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고객등급 인코딩방식</vt:lpstr>
      <vt:lpstr>스케일러 선택</vt:lpstr>
      <vt:lpstr>차원축소</vt:lpstr>
      <vt:lpstr>차원축소</vt:lpstr>
      <vt:lpstr>원본데이터에 대한 모델별 성능 확인</vt:lpstr>
      <vt:lpstr>RFECV 차원축소 데이터에 대한 모델별 성능 확인</vt:lpstr>
      <vt:lpstr>SelectFromModel 차원축소 데이터에 대한 모델별 성능 확인</vt:lpstr>
      <vt:lpstr>SelectKBest 차원축소 데이터에 대한 모델별 성능 확인</vt:lpstr>
      <vt:lpstr>하이퍼파라미터 튜닝</vt:lpstr>
      <vt:lpstr>원본데이터로 학습할 모델</vt:lpstr>
      <vt:lpstr>원본데이터로 학습할 모델</vt:lpstr>
      <vt:lpstr>원본데이터로 학습할 모델</vt:lpstr>
      <vt:lpstr>RFECV 차원축소된 데이터로 학습할 모델</vt:lpstr>
      <vt:lpstr>RFECV 차원축소된 데이터로 학습할 모델</vt:lpstr>
      <vt:lpstr>RFECV 차원축소된 데이터로 학습할 모델</vt:lpstr>
      <vt:lpstr>RFECV 차원축소된 데이터로 학습할 모델</vt:lpstr>
      <vt:lpstr>앙상블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권지혁</dc:creator>
  <cp:lastModifiedBy>권지혁</cp:lastModifiedBy>
  <cp:revision>2</cp:revision>
  <dcterms:created xsi:type="dcterms:W3CDTF">2024-11-17T03:39:47Z</dcterms:created>
  <dcterms:modified xsi:type="dcterms:W3CDTF">2024-11-17T06:05:48Z</dcterms:modified>
</cp:coreProperties>
</file>