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80"/>
  </p:notesMasterIdLst>
  <p:sldIdLst>
    <p:sldId id="256" r:id="rId2"/>
    <p:sldId id="310" r:id="rId3"/>
    <p:sldId id="257" r:id="rId4"/>
    <p:sldId id="258" r:id="rId5"/>
    <p:sldId id="259" r:id="rId6"/>
    <p:sldId id="338" r:id="rId7"/>
    <p:sldId id="347" r:id="rId8"/>
    <p:sldId id="260" r:id="rId9"/>
    <p:sldId id="261" r:id="rId10"/>
    <p:sldId id="262" r:id="rId11"/>
    <p:sldId id="263" r:id="rId12"/>
    <p:sldId id="265" r:id="rId13"/>
    <p:sldId id="266" r:id="rId14"/>
    <p:sldId id="267" r:id="rId15"/>
    <p:sldId id="268" r:id="rId16"/>
    <p:sldId id="269" r:id="rId17"/>
    <p:sldId id="271" r:id="rId18"/>
    <p:sldId id="272" r:id="rId19"/>
    <p:sldId id="348" r:id="rId20"/>
    <p:sldId id="349"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45" r:id="rId48"/>
    <p:sldId id="301" r:id="rId49"/>
    <p:sldId id="302" r:id="rId50"/>
    <p:sldId id="303" r:id="rId51"/>
    <p:sldId id="304" r:id="rId52"/>
    <p:sldId id="305" r:id="rId53"/>
    <p:sldId id="306" r:id="rId54"/>
    <p:sldId id="307" r:id="rId55"/>
    <p:sldId id="308" r:id="rId56"/>
    <p:sldId id="309" r:id="rId57"/>
    <p:sldId id="311" r:id="rId58"/>
    <p:sldId id="312" r:id="rId59"/>
    <p:sldId id="313" r:id="rId60"/>
    <p:sldId id="314" r:id="rId61"/>
    <p:sldId id="315" r:id="rId62"/>
    <p:sldId id="316" r:id="rId63"/>
    <p:sldId id="317" r:id="rId64"/>
    <p:sldId id="318" r:id="rId65"/>
    <p:sldId id="319" r:id="rId66"/>
    <p:sldId id="328" r:id="rId67"/>
    <p:sldId id="320" r:id="rId68"/>
    <p:sldId id="321" r:id="rId69"/>
    <p:sldId id="322" r:id="rId70"/>
    <p:sldId id="323" r:id="rId71"/>
    <p:sldId id="324" r:id="rId72"/>
    <p:sldId id="325" r:id="rId73"/>
    <p:sldId id="326" r:id="rId74"/>
    <p:sldId id="329" r:id="rId75"/>
    <p:sldId id="330" r:id="rId76"/>
    <p:sldId id="331" r:id="rId77"/>
    <p:sldId id="332" r:id="rId78"/>
    <p:sldId id="350" r:id="rId7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FF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77" autoAdjust="0"/>
  </p:normalViewPr>
  <p:slideViewPr>
    <p:cSldViewPr>
      <p:cViewPr varScale="1">
        <p:scale>
          <a:sx n="105" d="100"/>
          <a:sy n="105" d="100"/>
        </p:scale>
        <p:origin x="1794"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062E2D3-9EDC-1DD7-0643-B622785E80E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8131" name="Rectangle 3">
            <a:extLst>
              <a:ext uri="{FF2B5EF4-FFF2-40B4-BE49-F238E27FC236}">
                <a16:creationId xmlns:a16="http://schemas.microsoft.com/office/drawing/2014/main" id="{D5C4CEBC-B098-173E-E529-032E3F4D2F3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5364" name="Rectangle 4">
            <a:extLst>
              <a:ext uri="{FF2B5EF4-FFF2-40B4-BE49-F238E27FC236}">
                <a16:creationId xmlns:a16="http://schemas.microsoft.com/office/drawing/2014/main" id="{5A9EA1F1-4569-DDA8-0F69-7EA5AA65C11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2BFFD4EC-DA4A-6BEF-862C-04379F0DBAB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F607A778-D911-B430-E62E-526E88CDFD0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8135" name="Rectangle 7">
            <a:extLst>
              <a:ext uri="{FF2B5EF4-FFF2-40B4-BE49-F238E27FC236}">
                <a16:creationId xmlns:a16="http://schemas.microsoft.com/office/drawing/2014/main" id="{EB84112C-E274-3AB2-8C37-97E6DB0C54D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7AA9EA4-E479-4221-BB81-E50BEE1BBF4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0F49F42E-079B-DB26-FE95-B5741E392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2232F9-8410-4A20-BD9D-A1DCA50DF69C}" type="slidenum">
              <a:rPr lang="en-US" altLang="en-US" smtClean="0"/>
              <a:pPr>
                <a:spcBef>
                  <a:spcPct val="0"/>
                </a:spcBef>
              </a:pPr>
              <a:t>1</a:t>
            </a:fld>
            <a:endParaRPr lang="en-US" altLang="en-US"/>
          </a:p>
        </p:txBody>
      </p:sp>
      <p:sp>
        <p:nvSpPr>
          <p:cNvPr id="17411" name="Rectangle 2">
            <a:extLst>
              <a:ext uri="{FF2B5EF4-FFF2-40B4-BE49-F238E27FC236}">
                <a16:creationId xmlns:a16="http://schemas.microsoft.com/office/drawing/2014/main" id="{03D060B7-D20E-15DC-05DD-BC8353D91134}"/>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639C84D7-F2A5-9BD5-6665-54C888D7FB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BE9E847-3B5C-3834-7380-53A47A431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30A522-1C1F-4F6F-A93B-2EA617BC9694}" type="slidenum">
              <a:rPr lang="en-US" altLang="en-US" smtClean="0"/>
              <a:pPr>
                <a:spcBef>
                  <a:spcPct val="0"/>
                </a:spcBef>
              </a:pPr>
              <a:t>10</a:t>
            </a:fld>
            <a:endParaRPr lang="en-US" altLang="en-US"/>
          </a:p>
        </p:txBody>
      </p:sp>
      <p:sp>
        <p:nvSpPr>
          <p:cNvPr id="35843" name="Rectangle 2">
            <a:extLst>
              <a:ext uri="{FF2B5EF4-FFF2-40B4-BE49-F238E27FC236}">
                <a16:creationId xmlns:a16="http://schemas.microsoft.com/office/drawing/2014/main" id="{07474B03-CA2A-89AD-A285-0123AC88F7A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1F8E0699-6573-2229-5370-30332C1969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75957-7943-4BE1-2D8C-C5C73865D7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D89B59-386D-4C90-8774-3BB02580F36B}" type="slidenum">
              <a:rPr lang="en-US" altLang="en-US" smtClean="0"/>
              <a:pPr>
                <a:spcBef>
                  <a:spcPct val="0"/>
                </a:spcBef>
              </a:pPr>
              <a:t>11</a:t>
            </a:fld>
            <a:endParaRPr lang="en-US" altLang="en-US"/>
          </a:p>
        </p:txBody>
      </p:sp>
      <p:sp>
        <p:nvSpPr>
          <p:cNvPr id="37891" name="Rectangle 2">
            <a:extLst>
              <a:ext uri="{FF2B5EF4-FFF2-40B4-BE49-F238E27FC236}">
                <a16:creationId xmlns:a16="http://schemas.microsoft.com/office/drawing/2014/main" id="{991EC84C-027D-782F-8D2E-BBC70608709B}"/>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9CFC36C-31E5-5872-5806-975CA7A9B4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2C4045DC-5B3E-ED09-9219-0F51F722F1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C9A3B0-5DE6-4A93-A047-DE2C5C54A6B3}" type="slidenum">
              <a:rPr lang="en-US" altLang="en-US" smtClean="0"/>
              <a:pPr>
                <a:spcBef>
                  <a:spcPct val="0"/>
                </a:spcBef>
              </a:pPr>
              <a:t>12</a:t>
            </a:fld>
            <a:endParaRPr lang="en-US" altLang="en-US"/>
          </a:p>
        </p:txBody>
      </p:sp>
      <p:sp>
        <p:nvSpPr>
          <p:cNvPr id="39939" name="Rectangle 2">
            <a:extLst>
              <a:ext uri="{FF2B5EF4-FFF2-40B4-BE49-F238E27FC236}">
                <a16:creationId xmlns:a16="http://schemas.microsoft.com/office/drawing/2014/main" id="{C8CF3D52-3599-853A-5900-2D7023AC83E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F8E2D59B-2FCC-A64F-7F24-02CDA711D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CAE365DD-84F5-6B79-660A-3FBE3EF624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0E6228-B088-4723-800B-90342623DFB5}" type="slidenum">
              <a:rPr lang="en-US" altLang="en-US" smtClean="0"/>
              <a:pPr>
                <a:spcBef>
                  <a:spcPct val="0"/>
                </a:spcBef>
              </a:pPr>
              <a:t>13</a:t>
            </a:fld>
            <a:endParaRPr lang="en-US" altLang="en-US"/>
          </a:p>
        </p:txBody>
      </p:sp>
      <p:sp>
        <p:nvSpPr>
          <p:cNvPr id="41987" name="Rectangle 2">
            <a:extLst>
              <a:ext uri="{FF2B5EF4-FFF2-40B4-BE49-F238E27FC236}">
                <a16:creationId xmlns:a16="http://schemas.microsoft.com/office/drawing/2014/main" id="{7FA05DCD-AE33-BD4B-5DA2-0FC640AA0951}"/>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4549BDE1-46CA-1520-07C6-72497ACC6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BC0275A-3197-2306-33F2-AED27867B0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373273-91A2-4815-9571-EB5EF7D94502}" type="slidenum">
              <a:rPr lang="en-US" altLang="en-US" smtClean="0"/>
              <a:pPr>
                <a:spcBef>
                  <a:spcPct val="0"/>
                </a:spcBef>
              </a:pPr>
              <a:t>14</a:t>
            </a:fld>
            <a:endParaRPr lang="en-US" altLang="en-US"/>
          </a:p>
        </p:txBody>
      </p:sp>
      <p:sp>
        <p:nvSpPr>
          <p:cNvPr id="44035" name="Rectangle 2">
            <a:extLst>
              <a:ext uri="{FF2B5EF4-FFF2-40B4-BE49-F238E27FC236}">
                <a16:creationId xmlns:a16="http://schemas.microsoft.com/office/drawing/2014/main" id="{40FA577C-124D-1CA4-1C1A-714A86CEB2CA}"/>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B492781-24D8-C774-316C-AF1258F85E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B081D43-88FD-44FE-CA7D-59BD73730A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232B14-6888-4DAA-8EF9-DC23E464A7A6}" type="slidenum">
              <a:rPr lang="en-US" altLang="en-US" smtClean="0"/>
              <a:pPr>
                <a:spcBef>
                  <a:spcPct val="0"/>
                </a:spcBef>
              </a:pPr>
              <a:t>15</a:t>
            </a:fld>
            <a:endParaRPr lang="en-US" altLang="en-US"/>
          </a:p>
        </p:txBody>
      </p:sp>
      <p:sp>
        <p:nvSpPr>
          <p:cNvPr id="46083" name="Rectangle 2">
            <a:extLst>
              <a:ext uri="{FF2B5EF4-FFF2-40B4-BE49-F238E27FC236}">
                <a16:creationId xmlns:a16="http://schemas.microsoft.com/office/drawing/2014/main" id="{781A1EA6-A789-A078-77A6-DA8C5850F44D}"/>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A8959D27-F62B-448B-1491-427B3DD902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5C4C264-734B-D876-14E2-71C5C8B9A4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4D2462-6D7E-4624-AD42-8CA78C1DFC0F}" type="slidenum">
              <a:rPr lang="en-US" altLang="en-US" smtClean="0"/>
              <a:pPr>
                <a:spcBef>
                  <a:spcPct val="0"/>
                </a:spcBef>
              </a:pPr>
              <a:t>16</a:t>
            </a:fld>
            <a:endParaRPr lang="en-US" altLang="en-US"/>
          </a:p>
        </p:txBody>
      </p:sp>
      <p:sp>
        <p:nvSpPr>
          <p:cNvPr id="48131" name="Rectangle 2">
            <a:extLst>
              <a:ext uri="{FF2B5EF4-FFF2-40B4-BE49-F238E27FC236}">
                <a16:creationId xmlns:a16="http://schemas.microsoft.com/office/drawing/2014/main" id="{A9A617AC-E488-6F51-E0D9-390640E4893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00090130-2F87-A999-48B4-21567945D1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3F3D99DA-7D09-CBF9-3C14-4462448B87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CC6D8E-4654-4810-873B-113CEAE5A9EE}" type="slidenum">
              <a:rPr lang="en-US" altLang="en-US" smtClean="0"/>
              <a:pPr>
                <a:spcBef>
                  <a:spcPct val="0"/>
                </a:spcBef>
              </a:pPr>
              <a:t>17</a:t>
            </a:fld>
            <a:endParaRPr lang="en-US" altLang="en-US"/>
          </a:p>
        </p:txBody>
      </p:sp>
      <p:sp>
        <p:nvSpPr>
          <p:cNvPr id="50179" name="Rectangle 2">
            <a:extLst>
              <a:ext uri="{FF2B5EF4-FFF2-40B4-BE49-F238E27FC236}">
                <a16:creationId xmlns:a16="http://schemas.microsoft.com/office/drawing/2014/main" id="{180776D6-8073-B365-8F69-2D7CB0011A42}"/>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A3E39AB2-BE6E-E89A-E38E-8B0935A62D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1281360-B162-D3C5-B816-932B14BEE0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6ECE035-834D-44A0-BF99-EFA3C2D38FF5}" type="slidenum">
              <a:rPr lang="en-US" altLang="en-US" smtClean="0"/>
              <a:pPr>
                <a:spcBef>
                  <a:spcPct val="0"/>
                </a:spcBef>
              </a:pPr>
              <a:t>18</a:t>
            </a:fld>
            <a:endParaRPr lang="en-US" altLang="en-US"/>
          </a:p>
        </p:txBody>
      </p:sp>
      <p:sp>
        <p:nvSpPr>
          <p:cNvPr id="52227" name="Rectangle 2">
            <a:extLst>
              <a:ext uri="{FF2B5EF4-FFF2-40B4-BE49-F238E27FC236}">
                <a16:creationId xmlns:a16="http://schemas.microsoft.com/office/drawing/2014/main" id="{20397B87-9780-7705-15FC-A3714C57E667}"/>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7884797F-D421-FB48-6755-8700BE683B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00F6F19-DA2D-2D2B-029E-B652606CA0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20BDE5-006F-4782-8A72-85C3DE58101B}" type="slidenum">
              <a:rPr lang="en-US" altLang="en-US" smtClean="0"/>
              <a:pPr>
                <a:spcBef>
                  <a:spcPct val="0"/>
                </a:spcBef>
              </a:pPr>
              <a:t>19</a:t>
            </a:fld>
            <a:endParaRPr lang="en-US" altLang="en-US"/>
          </a:p>
        </p:txBody>
      </p:sp>
      <p:sp>
        <p:nvSpPr>
          <p:cNvPr id="54275" name="Rectangle 2">
            <a:extLst>
              <a:ext uri="{FF2B5EF4-FFF2-40B4-BE49-F238E27FC236}">
                <a16:creationId xmlns:a16="http://schemas.microsoft.com/office/drawing/2014/main" id="{FCA26CDF-BA3D-3167-D8D5-A153386CBCF2}"/>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60E440DE-5BB6-5CF6-E9D5-65FA884A72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9BCB3EBA-B570-4C32-2069-499866387E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04E335-C5FE-47AE-8262-661C3F14939B}" type="slidenum">
              <a:rPr lang="en-US" altLang="en-US" smtClean="0"/>
              <a:pPr>
                <a:spcBef>
                  <a:spcPct val="0"/>
                </a:spcBef>
              </a:pPr>
              <a:t>2</a:t>
            </a:fld>
            <a:endParaRPr lang="en-US" altLang="en-US"/>
          </a:p>
        </p:txBody>
      </p:sp>
      <p:sp>
        <p:nvSpPr>
          <p:cNvPr id="19459" name="Rectangle 2">
            <a:extLst>
              <a:ext uri="{FF2B5EF4-FFF2-40B4-BE49-F238E27FC236}">
                <a16:creationId xmlns:a16="http://schemas.microsoft.com/office/drawing/2014/main" id="{E6D47E1F-9CBB-4C78-7BB4-5C0732C7E9AB}"/>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78F6C1F-E1B8-A02A-09E0-B8731E742F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F3D28F0-6EBF-3450-A307-4CA3826A6E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49E12E-F2DB-4693-B32C-BADAD0530E16}" type="slidenum">
              <a:rPr lang="en-US" altLang="en-US" smtClean="0"/>
              <a:pPr>
                <a:spcBef>
                  <a:spcPct val="0"/>
                </a:spcBef>
              </a:pPr>
              <a:t>20</a:t>
            </a:fld>
            <a:endParaRPr lang="en-US" altLang="en-US"/>
          </a:p>
        </p:txBody>
      </p:sp>
      <p:sp>
        <p:nvSpPr>
          <p:cNvPr id="56323" name="Rectangle 2">
            <a:extLst>
              <a:ext uri="{FF2B5EF4-FFF2-40B4-BE49-F238E27FC236}">
                <a16:creationId xmlns:a16="http://schemas.microsoft.com/office/drawing/2014/main" id="{9CE14142-78F4-B70D-947F-DE6F865CF4E9}"/>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C5FCEC85-D032-2485-FBAF-D3EFFE84FE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58990D2-D1FE-A461-BB92-9F9A77D306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8C89F9-DC76-4A1C-9E8C-FF4E89CBAEB9}" type="slidenum">
              <a:rPr lang="en-US" altLang="en-US" smtClean="0"/>
              <a:pPr>
                <a:spcBef>
                  <a:spcPct val="0"/>
                </a:spcBef>
              </a:pPr>
              <a:t>21</a:t>
            </a:fld>
            <a:endParaRPr lang="en-US" altLang="en-US"/>
          </a:p>
        </p:txBody>
      </p:sp>
      <p:sp>
        <p:nvSpPr>
          <p:cNvPr id="58371" name="Rectangle 2">
            <a:extLst>
              <a:ext uri="{FF2B5EF4-FFF2-40B4-BE49-F238E27FC236}">
                <a16:creationId xmlns:a16="http://schemas.microsoft.com/office/drawing/2014/main" id="{FB87A690-A45C-EEE9-1612-BB25B264D15C}"/>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A492E316-D456-4047-0AF2-5BBAA1AD60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ADE345A2-EEED-B666-CB0E-EF19941003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A075F5-ED3B-45D8-A691-8F869E4FAC61}" type="slidenum">
              <a:rPr lang="en-US" altLang="en-US" smtClean="0"/>
              <a:pPr>
                <a:spcBef>
                  <a:spcPct val="0"/>
                </a:spcBef>
              </a:pPr>
              <a:t>22</a:t>
            </a:fld>
            <a:endParaRPr lang="en-US" altLang="en-US"/>
          </a:p>
        </p:txBody>
      </p:sp>
      <p:sp>
        <p:nvSpPr>
          <p:cNvPr id="60419" name="Rectangle 2">
            <a:extLst>
              <a:ext uri="{FF2B5EF4-FFF2-40B4-BE49-F238E27FC236}">
                <a16:creationId xmlns:a16="http://schemas.microsoft.com/office/drawing/2014/main" id="{E8975DEA-78BC-A2C6-AC29-4B7F13951DC7}"/>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E1351C92-E6EE-56EA-D020-63546B6CF6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20F0DC2-3E2F-D67B-F8AE-4AADCEC4C1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8536B9-C42A-4FD8-9499-9AC7DFBAD21D}" type="slidenum">
              <a:rPr lang="en-US" altLang="en-US" smtClean="0"/>
              <a:pPr>
                <a:spcBef>
                  <a:spcPct val="0"/>
                </a:spcBef>
              </a:pPr>
              <a:t>23</a:t>
            </a:fld>
            <a:endParaRPr lang="en-US" altLang="en-US"/>
          </a:p>
        </p:txBody>
      </p:sp>
      <p:sp>
        <p:nvSpPr>
          <p:cNvPr id="62467" name="Rectangle 2">
            <a:extLst>
              <a:ext uri="{FF2B5EF4-FFF2-40B4-BE49-F238E27FC236}">
                <a16:creationId xmlns:a16="http://schemas.microsoft.com/office/drawing/2014/main" id="{B59F311C-170B-5667-FB08-680CAF930ED3}"/>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BA152D06-4B68-4BCC-DDAC-54E97CE519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2D79802D-0901-B387-0F06-6CF6F3FE76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897C69-421D-4560-B1D9-F2588F5FDC80}" type="slidenum">
              <a:rPr lang="en-US" altLang="en-US" smtClean="0"/>
              <a:pPr>
                <a:spcBef>
                  <a:spcPct val="0"/>
                </a:spcBef>
              </a:pPr>
              <a:t>24</a:t>
            </a:fld>
            <a:endParaRPr lang="en-US" altLang="en-US"/>
          </a:p>
        </p:txBody>
      </p:sp>
      <p:sp>
        <p:nvSpPr>
          <p:cNvPr id="64515" name="Rectangle 2">
            <a:extLst>
              <a:ext uri="{FF2B5EF4-FFF2-40B4-BE49-F238E27FC236}">
                <a16:creationId xmlns:a16="http://schemas.microsoft.com/office/drawing/2014/main" id="{BE784932-1735-C5DB-7D05-D414885D3B7C}"/>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716BA5DB-2436-6A54-7112-0B6EA6A31E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08C5B76-5B0F-945A-6F6B-68F470BC33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105C98-9D6F-4758-B8B6-814C10466D8A}" type="slidenum">
              <a:rPr lang="en-US" altLang="en-US" smtClean="0"/>
              <a:pPr>
                <a:spcBef>
                  <a:spcPct val="0"/>
                </a:spcBef>
              </a:pPr>
              <a:t>25</a:t>
            </a:fld>
            <a:endParaRPr lang="en-US" altLang="en-US"/>
          </a:p>
        </p:txBody>
      </p:sp>
      <p:sp>
        <p:nvSpPr>
          <p:cNvPr id="66563" name="Rectangle 2">
            <a:extLst>
              <a:ext uri="{FF2B5EF4-FFF2-40B4-BE49-F238E27FC236}">
                <a16:creationId xmlns:a16="http://schemas.microsoft.com/office/drawing/2014/main" id="{3AC6F6F8-A43E-C95B-330B-A0261AC8629E}"/>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CAD55E0-6D89-FD31-BD15-D5B6943E31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08E260A6-D61A-DD24-5801-0C06658368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2D3BBF-B24F-4447-843F-EEDAD4EB526E}" type="slidenum">
              <a:rPr lang="en-US" altLang="en-US" smtClean="0"/>
              <a:pPr>
                <a:spcBef>
                  <a:spcPct val="0"/>
                </a:spcBef>
              </a:pPr>
              <a:t>26</a:t>
            </a:fld>
            <a:endParaRPr lang="en-US" altLang="en-US"/>
          </a:p>
        </p:txBody>
      </p:sp>
      <p:sp>
        <p:nvSpPr>
          <p:cNvPr id="68611" name="Rectangle 2">
            <a:extLst>
              <a:ext uri="{FF2B5EF4-FFF2-40B4-BE49-F238E27FC236}">
                <a16:creationId xmlns:a16="http://schemas.microsoft.com/office/drawing/2014/main" id="{2435FDB0-5DB8-7965-BC9E-16E42F8669E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1B2BCE4D-779B-89BE-46B3-73415FFB24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534727EB-D5EC-8644-8D81-392CE16B40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E01D1B-04C7-4E90-BE35-F755F06EC443}" type="slidenum">
              <a:rPr lang="en-US" altLang="en-US" smtClean="0"/>
              <a:pPr>
                <a:spcBef>
                  <a:spcPct val="0"/>
                </a:spcBef>
              </a:pPr>
              <a:t>27</a:t>
            </a:fld>
            <a:endParaRPr lang="en-US" altLang="en-US"/>
          </a:p>
        </p:txBody>
      </p:sp>
      <p:sp>
        <p:nvSpPr>
          <p:cNvPr id="70659" name="Rectangle 2">
            <a:extLst>
              <a:ext uri="{FF2B5EF4-FFF2-40B4-BE49-F238E27FC236}">
                <a16:creationId xmlns:a16="http://schemas.microsoft.com/office/drawing/2014/main" id="{B578A031-A745-261D-E56B-3B23B367FFDA}"/>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D9E1594C-FE6B-B72E-0B41-613D8B9E8F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FB60754-4C6B-0582-DE25-2C906D01B3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A509DA-132D-4ABC-B0C4-66FD98FA467C}" type="slidenum">
              <a:rPr lang="en-US" altLang="en-US" smtClean="0"/>
              <a:pPr>
                <a:spcBef>
                  <a:spcPct val="0"/>
                </a:spcBef>
              </a:pPr>
              <a:t>28</a:t>
            </a:fld>
            <a:endParaRPr lang="en-US" altLang="en-US"/>
          </a:p>
        </p:txBody>
      </p:sp>
      <p:sp>
        <p:nvSpPr>
          <p:cNvPr id="72707" name="Rectangle 2">
            <a:extLst>
              <a:ext uri="{FF2B5EF4-FFF2-40B4-BE49-F238E27FC236}">
                <a16:creationId xmlns:a16="http://schemas.microsoft.com/office/drawing/2014/main" id="{4D8DEA34-EC89-3BEC-44E1-EE82A209B8C9}"/>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A14C2A2E-FD3A-9A83-3119-6A4655BA36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8A44145-867C-D1BB-C508-72C7F85DC4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E3D67D-F87A-4CF1-8628-73ABEB9162AE}" type="slidenum">
              <a:rPr lang="en-US" altLang="en-US" smtClean="0"/>
              <a:pPr>
                <a:spcBef>
                  <a:spcPct val="0"/>
                </a:spcBef>
              </a:pPr>
              <a:t>29</a:t>
            </a:fld>
            <a:endParaRPr lang="en-US" altLang="en-US"/>
          </a:p>
        </p:txBody>
      </p:sp>
      <p:sp>
        <p:nvSpPr>
          <p:cNvPr id="74755" name="Rectangle 2">
            <a:extLst>
              <a:ext uri="{FF2B5EF4-FFF2-40B4-BE49-F238E27FC236}">
                <a16:creationId xmlns:a16="http://schemas.microsoft.com/office/drawing/2014/main" id="{C83CB30B-2CDE-1BF5-4348-CAF4CEC6350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1A1CF081-B806-C90D-5F09-195582617A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DABEB59-8BCA-5721-A88B-CD2638AF47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BC5ECA-5325-4654-966D-F7CCB1CBE6A4}" type="slidenum">
              <a:rPr lang="en-US" altLang="en-US" smtClean="0"/>
              <a:pPr>
                <a:spcBef>
                  <a:spcPct val="0"/>
                </a:spcBef>
              </a:pPr>
              <a:t>3</a:t>
            </a:fld>
            <a:endParaRPr lang="en-US" altLang="en-US"/>
          </a:p>
        </p:txBody>
      </p:sp>
      <p:sp>
        <p:nvSpPr>
          <p:cNvPr id="21507" name="Rectangle 2">
            <a:extLst>
              <a:ext uri="{FF2B5EF4-FFF2-40B4-BE49-F238E27FC236}">
                <a16:creationId xmlns:a16="http://schemas.microsoft.com/office/drawing/2014/main" id="{5571B7A3-8B9E-45E2-0356-EB5B47E514B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223A6642-CF4F-A12C-8A02-3BB26EEDE5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ABC0445-AA0B-BF73-B436-46A3F8BFE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7631B0-0448-4814-90CA-783652E07043}" type="slidenum">
              <a:rPr lang="en-US" altLang="en-US" smtClean="0"/>
              <a:pPr>
                <a:spcBef>
                  <a:spcPct val="0"/>
                </a:spcBef>
              </a:pPr>
              <a:t>30</a:t>
            </a:fld>
            <a:endParaRPr lang="en-US" altLang="en-US"/>
          </a:p>
        </p:txBody>
      </p:sp>
      <p:sp>
        <p:nvSpPr>
          <p:cNvPr id="76803" name="Rectangle 2">
            <a:extLst>
              <a:ext uri="{FF2B5EF4-FFF2-40B4-BE49-F238E27FC236}">
                <a16:creationId xmlns:a16="http://schemas.microsoft.com/office/drawing/2014/main" id="{58F8CF02-1FC1-C23A-6BCB-D7918B0F6687}"/>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41E1573-CEC4-E6E7-E72D-876D109DA4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C56F3FC-74E1-A58C-7C79-F88F677AF3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5E7AC6-F1C2-4D1D-850F-CA11496CDF9D}" type="slidenum">
              <a:rPr lang="en-US" altLang="en-US" smtClean="0"/>
              <a:pPr>
                <a:spcBef>
                  <a:spcPct val="0"/>
                </a:spcBef>
              </a:pPr>
              <a:t>31</a:t>
            </a:fld>
            <a:endParaRPr lang="en-US" altLang="en-US"/>
          </a:p>
        </p:txBody>
      </p:sp>
      <p:sp>
        <p:nvSpPr>
          <p:cNvPr id="78851" name="Rectangle 2">
            <a:extLst>
              <a:ext uri="{FF2B5EF4-FFF2-40B4-BE49-F238E27FC236}">
                <a16:creationId xmlns:a16="http://schemas.microsoft.com/office/drawing/2014/main" id="{5A3DD96A-6C22-4B51-583B-1FD30A5825D3}"/>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07DAA34E-9C5F-B01D-F27E-1B7587C9A3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1EB99C63-F6EB-F93C-CCBC-7D0AA5A080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498FE5-91AC-4E86-9F9E-98986DD36AA2}" type="slidenum">
              <a:rPr lang="en-US" altLang="en-US" smtClean="0"/>
              <a:pPr>
                <a:spcBef>
                  <a:spcPct val="0"/>
                </a:spcBef>
              </a:pPr>
              <a:t>32</a:t>
            </a:fld>
            <a:endParaRPr lang="en-US" altLang="en-US"/>
          </a:p>
        </p:txBody>
      </p:sp>
      <p:sp>
        <p:nvSpPr>
          <p:cNvPr id="80899" name="Rectangle 2">
            <a:extLst>
              <a:ext uri="{FF2B5EF4-FFF2-40B4-BE49-F238E27FC236}">
                <a16:creationId xmlns:a16="http://schemas.microsoft.com/office/drawing/2014/main" id="{2F22BBDC-0B5C-03E0-D222-983B275EA288}"/>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18054D9-A6E8-1A15-FFF6-A087A387CF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DF9CEE32-BE6A-5AC6-8FE7-8853D6538A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88D2CD-ED23-463F-81A8-4BA22A920397}" type="slidenum">
              <a:rPr lang="en-US" altLang="en-US" smtClean="0"/>
              <a:pPr>
                <a:spcBef>
                  <a:spcPct val="0"/>
                </a:spcBef>
              </a:pPr>
              <a:t>33</a:t>
            </a:fld>
            <a:endParaRPr lang="en-US" altLang="en-US"/>
          </a:p>
        </p:txBody>
      </p:sp>
      <p:sp>
        <p:nvSpPr>
          <p:cNvPr id="82947" name="Rectangle 2">
            <a:extLst>
              <a:ext uri="{FF2B5EF4-FFF2-40B4-BE49-F238E27FC236}">
                <a16:creationId xmlns:a16="http://schemas.microsoft.com/office/drawing/2014/main" id="{BCBEA3EC-1BD7-6EC8-2C7C-ED514DFF3417}"/>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CCE20080-4BC1-AD21-E64D-B40A6F724C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D40941F-9015-499D-EABC-38101FB49E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FD751B-C45B-46DD-98F1-776A24DB6E7C}" type="slidenum">
              <a:rPr lang="en-US" altLang="en-US" smtClean="0"/>
              <a:pPr>
                <a:spcBef>
                  <a:spcPct val="0"/>
                </a:spcBef>
              </a:pPr>
              <a:t>34</a:t>
            </a:fld>
            <a:endParaRPr lang="en-US" altLang="en-US"/>
          </a:p>
        </p:txBody>
      </p:sp>
      <p:sp>
        <p:nvSpPr>
          <p:cNvPr id="84995" name="Rectangle 2">
            <a:extLst>
              <a:ext uri="{FF2B5EF4-FFF2-40B4-BE49-F238E27FC236}">
                <a16:creationId xmlns:a16="http://schemas.microsoft.com/office/drawing/2014/main" id="{7CD879D6-692B-9985-D635-127392D4E3B1}"/>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7AB50749-143D-E710-0305-DBF99B6E84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93DB000-E1DB-5C50-9CF5-3191CC05BF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A770B9-2CE4-4FF5-ACE8-F4EE387AA475}" type="slidenum">
              <a:rPr lang="en-US" altLang="en-US" smtClean="0"/>
              <a:pPr>
                <a:spcBef>
                  <a:spcPct val="0"/>
                </a:spcBef>
              </a:pPr>
              <a:t>35</a:t>
            </a:fld>
            <a:endParaRPr lang="en-US" altLang="en-US"/>
          </a:p>
        </p:txBody>
      </p:sp>
      <p:sp>
        <p:nvSpPr>
          <p:cNvPr id="87043" name="Rectangle 2">
            <a:extLst>
              <a:ext uri="{FF2B5EF4-FFF2-40B4-BE49-F238E27FC236}">
                <a16:creationId xmlns:a16="http://schemas.microsoft.com/office/drawing/2014/main" id="{F6D041DA-8AED-897F-81C1-CE1C0A79E91E}"/>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76118C6E-6628-50C0-DC10-F21DC16D1D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FABC9CDD-0517-6C04-365E-08EB02F499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33A3E4-D862-4826-9576-13CD803EFAD1}" type="slidenum">
              <a:rPr lang="en-US" altLang="en-US" smtClean="0"/>
              <a:pPr>
                <a:spcBef>
                  <a:spcPct val="0"/>
                </a:spcBef>
              </a:pPr>
              <a:t>36</a:t>
            </a:fld>
            <a:endParaRPr lang="en-US" altLang="en-US"/>
          </a:p>
        </p:txBody>
      </p:sp>
      <p:sp>
        <p:nvSpPr>
          <p:cNvPr id="89091" name="Rectangle 2">
            <a:extLst>
              <a:ext uri="{FF2B5EF4-FFF2-40B4-BE49-F238E27FC236}">
                <a16:creationId xmlns:a16="http://schemas.microsoft.com/office/drawing/2014/main" id="{8E562760-BE9D-2491-81EC-8ADA669DAD25}"/>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F1C1106F-B67C-DE9D-0F8C-2095A2D95A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F889450-8E8A-4987-7213-72FABD3CBD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890F52-9A92-490B-BAEA-B2DCEBEF94A8}" type="slidenum">
              <a:rPr lang="en-US" altLang="en-US" smtClean="0"/>
              <a:pPr>
                <a:spcBef>
                  <a:spcPct val="0"/>
                </a:spcBef>
              </a:pPr>
              <a:t>37</a:t>
            </a:fld>
            <a:endParaRPr lang="en-US" altLang="en-US"/>
          </a:p>
        </p:txBody>
      </p:sp>
      <p:sp>
        <p:nvSpPr>
          <p:cNvPr id="91139" name="Rectangle 2">
            <a:extLst>
              <a:ext uri="{FF2B5EF4-FFF2-40B4-BE49-F238E27FC236}">
                <a16:creationId xmlns:a16="http://schemas.microsoft.com/office/drawing/2014/main" id="{8880C17B-F0AB-2631-78EF-D6240608FC7F}"/>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3F0CAAC9-82CD-E6FB-C938-88827D489B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A0E9B17-2ACD-EA54-34F3-A83E3B350B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B7BFF3-B8FA-42FF-A2F4-BA4F14D84854}" type="slidenum">
              <a:rPr lang="en-US" altLang="en-US" smtClean="0"/>
              <a:pPr>
                <a:spcBef>
                  <a:spcPct val="0"/>
                </a:spcBef>
              </a:pPr>
              <a:t>38</a:t>
            </a:fld>
            <a:endParaRPr lang="en-US" altLang="en-US"/>
          </a:p>
        </p:txBody>
      </p:sp>
      <p:sp>
        <p:nvSpPr>
          <p:cNvPr id="93187" name="Rectangle 2">
            <a:extLst>
              <a:ext uri="{FF2B5EF4-FFF2-40B4-BE49-F238E27FC236}">
                <a16:creationId xmlns:a16="http://schemas.microsoft.com/office/drawing/2014/main" id="{58A0BBF3-8D55-AF8B-8C1C-2909A48D14C3}"/>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FDD350AF-AB71-B269-1FBF-4D775F5A34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0C8D5A9-0F7E-5CD1-E8D5-CC2439828E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9898A8-DCBF-48D4-A539-5A3A5D6B2B7F}" type="slidenum">
              <a:rPr lang="en-US" altLang="en-US" smtClean="0"/>
              <a:pPr>
                <a:spcBef>
                  <a:spcPct val="0"/>
                </a:spcBef>
              </a:pPr>
              <a:t>39</a:t>
            </a:fld>
            <a:endParaRPr lang="en-US" altLang="en-US"/>
          </a:p>
        </p:txBody>
      </p:sp>
      <p:sp>
        <p:nvSpPr>
          <p:cNvPr id="95235" name="Rectangle 2">
            <a:extLst>
              <a:ext uri="{FF2B5EF4-FFF2-40B4-BE49-F238E27FC236}">
                <a16:creationId xmlns:a16="http://schemas.microsoft.com/office/drawing/2014/main" id="{7A76B4B6-CBBB-D40C-1C67-65CA6B67441A}"/>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6E78BED3-D929-C35E-9C44-BA65983DA7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05647F0-E3D6-CDEE-D1C1-1DAEC55644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CB3D0E-9979-4069-8F7D-4DFC86FE0E8B}" type="slidenum">
              <a:rPr lang="en-US" altLang="en-US" smtClean="0"/>
              <a:pPr>
                <a:spcBef>
                  <a:spcPct val="0"/>
                </a:spcBef>
              </a:pPr>
              <a:t>4</a:t>
            </a:fld>
            <a:endParaRPr lang="en-US" altLang="en-US"/>
          </a:p>
        </p:txBody>
      </p:sp>
      <p:sp>
        <p:nvSpPr>
          <p:cNvPr id="23555" name="Rectangle 2">
            <a:extLst>
              <a:ext uri="{FF2B5EF4-FFF2-40B4-BE49-F238E27FC236}">
                <a16:creationId xmlns:a16="http://schemas.microsoft.com/office/drawing/2014/main" id="{9E9B42C3-9259-EBF4-FFFB-C27ECB38C3F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8E54C66-3D2F-0505-9F14-2923C0BFBD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C387FA87-9131-FCAF-FE23-F6F16CAA1B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805747-CA84-4F71-839C-81A41C281BA7}" type="slidenum">
              <a:rPr lang="en-US" altLang="en-US" smtClean="0"/>
              <a:pPr>
                <a:spcBef>
                  <a:spcPct val="0"/>
                </a:spcBef>
              </a:pPr>
              <a:t>40</a:t>
            </a:fld>
            <a:endParaRPr lang="en-US" altLang="en-US"/>
          </a:p>
        </p:txBody>
      </p:sp>
      <p:sp>
        <p:nvSpPr>
          <p:cNvPr id="97283" name="Rectangle 2">
            <a:extLst>
              <a:ext uri="{FF2B5EF4-FFF2-40B4-BE49-F238E27FC236}">
                <a16:creationId xmlns:a16="http://schemas.microsoft.com/office/drawing/2014/main" id="{226CCFE2-DF20-1427-67E2-FD62DB456964}"/>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86A378C-8146-9149-BE89-93A0908C8C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46009D5-7769-E129-2934-6D25C17A40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596A20-C94D-4E0E-A620-0B0B5810CA3C}" type="slidenum">
              <a:rPr lang="en-US" altLang="en-US" smtClean="0"/>
              <a:pPr>
                <a:spcBef>
                  <a:spcPct val="0"/>
                </a:spcBef>
              </a:pPr>
              <a:t>41</a:t>
            </a:fld>
            <a:endParaRPr lang="en-US" altLang="en-US"/>
          </a:p>
        </p:txBody>
      </p:sp>
      <p:sp>
        <p:nvSpPr>
          <p:cNvPr id="99331" name="Rectangle 2">
            <a:extLst>
              <a:ext uri="{FF2B5EF4-FFF2-40B4-BE49-F238E27FC236}">
                <a16:creationId xmlns:a16="http://schemas.microsoft.com/office/drawing/2014/main" id="{B85DDB7D-53D3-8AA1-9D1D-E9C15255132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17E48200-F5DA-3FF0-CC84-6B5187675D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C796BFA-DDFA-4A46-AD6D-D5CBA88A0C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3E0E49-C1AF-45D3-9DBA-BCC6E476BD48}" type="slidenum">
              <a:rPr lang="en-US" altLang="en-US" smtClean="0"/>
              <a:pPr>
                <a:spcBef>
                  <a:spcPct val="0"/>
                </a:spcBef>
              </a:pPr>
              <a:t>42</a:t>
            </a:fld>
            <a:endParaRPr lang="en-US" altLang="en-US"/>
          </a:p>
        </p:txBody>
      </p:sp>
      <p:sp>
        <p:nvSpPr>
          <p:cNvPr id="101379" name="Rectangle 2">
            <a:extLst>
              <a:ext uri="{FF2B5EF4-FFF2-40B4-BE49-F238E27FC236}">
                <a16:creationId xmlns:a16="http://schemas.microsoft.com/office/drawing/2014/main" id="{B37BD24D-E4B0-829E-1CD4-43EAE90779D6}"/>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132A5A51-B9CB-3D96-7530-2060CE1632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1D71BA06-422F-0D5F-0453-9A89516611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5A8F9A-02BC-40F5-AB39-B4E4449412B4}" type="slidenum">
              <a:rPr lang="en-US" altLang="en-US" smtClean="0"/>
              <a:pPr>
                <a:spcBef>
                  <a:spcPct val="0"/>
                </a:spcBef>
              </a:pPr>
              <a:t>43</a:t>
            </a:fld>
            <a:endParaRPr lang="en-US" altLang="en-US"/>
          </a:p>
        </p:txBody>
      </p:sp>
      <p:sp>
        <p:nvSpPr>
          <p:cNvPr id="103427" name="Rectangle 2">
            <a:extLst>
              <a:ext uri="{FF2B5EF4-FFF2-40B4-BE49-F238E27FC236}">
                <a16:creationId xmlns:a16="http://schemas.microsoft.com/office/drawing/2014/main" id="{E09CFDEE-C756-D17F-487D-8F07CD95C677}"/>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5E242669-0CAC-748F-8744-7F0C52969E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F50E127-7C91-DB38-5074-BC942574FE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D9CBAF-B091-4EE6-9E49-E426418DAAF0}" type="slidenum">
              <a:rPr lang="en-US" altLang="en-US" smtClean="0"/>
              <a:pPr>
                <a:spcBef>
                  <a:spcPct val="0"/>
                </a:spcBef>
              </a:pPr>
              <a:t>44</a:t>
            </a:fld>
            <a:endParaRPr lang="en-US" altLang="en-US"/>
          </a:p>
        </p:txBody>
      </p:sp>
      <p:sp>
        <p:nvSpPr>
          <p:cNvPr id="105475" name="Rectangle 2">
            <a:extLst>
              <a:ext uri="{FF2B5EF4-FFF2-40B4-BE49-F238E27FC236}">
                <a16:creationId xmlns:a16="http://schemas.microsoft.com/office/drawing/2014/main" id="{2D9363B0-8145-FE2C-F9A0-99DB1AF4949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74D87C6B-0AF3-1B7B-334E-6E85B89AF5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AFC1039-C6CB-4DC2-560F-1B4E6CB796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6B8879-2FD8-4C37-841A-FA71575589CE}" type="slidenum">
              <a:rPr lang="en-US" altLang="en-US" smtClean="0"/>
              <a:pPr>
                <a:spcBef>
                  <a:spcPct val="0"/>
                </a:spcBef>
              </a:pPr>
              <a:t>45</a:t>
            </a:fld>
            <a:endParaRPr lang="en-US" altLang="en-US"/>
          </a:p>
        </p:txBody>
      </p:sp>
      <p:sp>
        <p:nvSpPr>
          <p:cNvPr id="107523" name="Rectangle 2">
            <a:extLst>
              <a:ext uri="{FF2B5EF4-FFF2-40B4-BE49-F238E27FC236}">
                <a16:creationId xmlns:a16="http://schemas.microsoft.com/office/drawing/2014/main" id="{7DADE614-3B47-9EB8-1FED-E682FB4791F0}"/>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52015E69-B8CB-1A48-7327-6D1C2D0483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A723C8F0-E139-2B8F-701C-37D81029F6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5A1853B-D472-4AA4-AAD6-419F0E435717}" type="slidenum">
              <a:rPr lang="en-US" altLang="en-US" smtClean="0"/>
              <a:pPr>
                <a:spcBef>
                  <a:spcPct val="0"/>
                </a:spcBef>
              </a:pPr>
              <a:t>46</a:t>
            </a:fld>
            <a:endParaRPr lang="en-US" altLang="en-US"/>
          </a:p>
        </p:txBody>
      </p:sp>
      <p:sp>
        <p:nvSpPr>
          <p:cNvPr id="109571" name="Rectangle 2">
            <a:extLst>
              <a:ext uri="{FF2B5EF4-FFF2-40B4-BE49-F238E27FC236}">
                <a16:creationId xmlns:a16="http://schemas.microsoft.com/office/drawing/2014/main" id="{F5658516-5120-C84B-DC97-4DAFA77B4BC6}"/>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19CA6CA2-A8B7-D1AE-86FE-B7EFB066C6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B4541C8A-2094-2911-D1C9-524E0742D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A2357F-3734-46C0-9204-95532B811275}" type="slidenum">
              <a:rPr lang="en-US" altLang="en-US" smtClean="0"/>
              <a:pPr>
                <a:spcBef>
                  <a:spcPct val="0"/>
                </a:spcBef>
              </a:pPr>
              <a:t>47</a:t>
            </a:fld>
            <a:endParaRPr lang="en-US" altLang="en-US"/>
          </a:p>
        </p:txBody>
      </p:sp>
      <p:sp>
        <p:nvSpPr>
          <p:cNvPr id="111619" name="Rectangle 2">
            <a:extLst>
              <a:ext uri="{FF2B5EF4-FFF2-40B4-BE49-F238E27FC236}">
                <a16:creationId xmlns:a16="http://schemas.microsoft.com/office/drawing/2014/main" id="{32012E18-0DB7-8999-A689-2EEF4DA6E0E3}"/>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491B56A8-417D-98A7-DD6D-CCD863A611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6B6369B-3DE2-C000-0216-D961063065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0FF724-963D-4E15-B261-B4BC366740B9}" type="slidenum">
              <a:rPr lang="en-US" altLang="en-US" smtClean="0"/>
              <a:pPr>
                <a:spcBef>
                  <a:spcPct val="0"/>
                </a:spcBef>
              </a:pPr>
              <a:t>48</a:t>
            </a:fld>
            <a:endParaRPr lang="en-US" altLang="en-US"/>
          </a:p>
        </p:txBody>
      </p:sp>
      <p:sp>
        <p:nvSpPr>
          <p:cNvPr id="113667" name="Rectangle 2">
            <a:extLst>
              <a:ext uri="{FF2B5EF4-FFF2-40B4-BE49-F238E27FC236}">
                <a16:creationId xmlns:a16="http://schemas.microsoft.com/office/drawing/2014/main" id="{5180F2EA-6D70-74DC-9973-776FADAFAA28}"/>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CDB1D775-94FD-FFA1-6AD4-2AC852ED6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0AB773CF-982B-77AD-0D1C-7374217E1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0B60CB-BC20-4B85-B471-7900DA692E3F}" type="slidenum">
              <a:rPr lang="en-US" altLang="en-US" smtClean="0"/>
              <a:pPr>
                <a:spcBef>
                  <a:spcPct val="0"/>
                </a:spcBef>
              </a:pPr>
              <a:t>49</a:t>
            </a:fld>
            <a:endParaRPr lang="en-US" altLang="en-US"/>
          </a:p>
        </p:txBody>
      </p:sp>
      <p:sp>
        <p:nvSpPr>
          <p:cNvPr id="115715" name="Rectangle 2">
            <a:extLst>
              <a:ext uri="{FF2B5EF4-FFF2-40B4-BE49-F238E27FC236}">
                <a16:creationId xmlns:a16="http://schemas.microsoft.com/office/drawing/2014/main" id="{09771656-E8F7-A096-37A4-0C5313529538}"/>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90100FB1-A985-379E-7F6E-8A30FEE915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14A116F-E338-3BC9-15D6-128531929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E50117-E16B-4E89-BB51-D7611BB80356}" type="slidenum">
              <a:rPr lang="en-US" altLang="en-US" smtClean="0"/>
              <a:pPr>
                <a:spcBef>
                  <a:spcPct val="0"/>
                </a:spcBef>
              </a:pPr>
              <a:t>5</a:t>
            </a:fld>
            <a:endParaRPr lang="en-US" altLang="en-US"/>
          </a:p>
        </p:txBody>
      </p:sp>
      <p:sp>
        <p:nvSpPr>
          <p:cNvPr id="25603" name="Rectangle 2">
            <a:extLst>
              <a:ext uri="{FF2B5EF4-FFF2-40B4-BE49-F238E27FC236}">
                <a16:creationId xmlns:a16="http://schemas.microsoft.com/office/drawing/2014/main" id="{1D7B8D83-8EF8-F1A3-A917-1B9AB8EB61BC}"/>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20941CC2-6A9F-0CDC-7FAA-858A346FCC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7485FCF3-2DA5-C8DF-589B-9C2FCBBAB1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73EE4D-AE04-40C2-97AC-2B8D86F9C84F}" type="slidenum">
              <a:rPr lang="en-US" altLang="en-US" smtClean="0"/>
              <a:pPr>
                <a:spcBef>
                  <a:spcPct val="0"/>
                </a:spcBef>
              </a:pPr>
              <a:t>50</a:t>
            </a:fld>
            <a:endParaRPr lang="en-US" altLang="en-US"/>
          </a:p>
        </p:txBody>
      </p:sp>
      <p:sp>
        <p:nvSpPr>
          <p:cNvPr id="117763" name="Rectangle 2">
            <a:extLst>
              <a:ext uri="{FF2B5EF4-FFF2-40B4-BE49-F238E27FC236}">
                <a16:creationId xmlns:a16="http://schemas.microsoft.com/office/drawing/2014/main" id="{0E2D2E2F-0DC7-753B-75F7-BA25B3C27BA7}"/>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5758546A-DCEE-88BF-DD4F-425DCFE36B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A28FB5F3-83ED-EE70-72BF-1D6A052B3E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A8A0A8D-CF72-4C89-97F8-C844E384FF32}" type="slidenum">
              <a:rPr lang="en-US" altLang="en-US" smtClean="0"/>
              <a:pPr>
                <a:spcBef>
                  <a:spcPct val="0"/>
                </a:spcBef>
              </a:pPr>
              <a:t>51</a:t>
            </a:fld>
            <a:endParaRPr lang="en-US" altLang="en-US"/>
          </a:p>
        </p:txBody>
      </p:sp>
      <p:sp>
        <p:nvSpPr>
          <p:cNvPr id="119811" name="Rectangle 2">
            <a:extLst>
              <a:ext uri="{FF2B5EF4-FFF2-40B4-BE49-F238E27FC236}">
                <a16:creationId xmlns:a16="http://schemas.microsoft.com/office/drawing/2014/main" id="{3FB551D9-9FC7-F34A-EFF0-D3D3D17E2C5C}"/>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228A0033-4D67-8656-CDE3-FFC4657BF2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50E27F37-E917-2417-EA64-616035FB5F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12AEE3-4EE4-4457-89DD-D59244701C68}" type="slidenum">
              <a:rPr lang="en-US" altLang="en-US" smtClean="0"/>
              <a:pPr>
                <a:spcBef>
                  <a:spcPct val="0"/>
                </a:spcBef>
              </a:pPr>
              <a:t>52</a:t>
            </a:fld>
            <a:endParaRPr lang="en-US" altLang="en-US"/>
          </a:p>
        </p:txBody>
      </p:sp>
      <p:sp>
        <p:nvSpPr>
          <p:cNvPr id="121859" name="Rectangle 2">
            <a:extLst>
              <a:ext uri="{FF2B5EF4-FFF2-40B4-BE49-F238E27FC236}">
                <a16:creationId xmlns:a16="http://schemas.microsoft.com/office/drawing/2014/main" id="{A0516F95-55AB-57D4-0EB0-473BA3FD176F}"/>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6CA8CC0D-EBAB-EFAD-3899-845E802BFD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76A907D8-E2E5-309B-F234-0E23D859BE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B9A6B9-B09E-4D40-9E90-B4E19DD27D16}" type="slidenum">
              <a:rPr lang="en-US" altLang="en-US" smtClean="0"/>
              <a:pPr>
                <a:spcBef>
                  <a:spcPct val="0"/>
                </a:spcBef>
              </a:pPr>
              <a:t>53</a:t>
            </a:fld>
            <a:endParaRPr lang="en-US" altLang="en-US"/>
          </a:p>
        </p:txBody>
      </p:sp>
      <p:sp>
        <p:nvSpPr>
          <p:cNvPr id="123907" name="Rectangle 2">
            <a:extLst>
              <a:ext uri="{FF2B5EF4-FFF2-40B4-BE49-F238E27FC236}">
                <a16:creationId xmlns:a16="http://schemas.microsoft.com/office/drawing/2014/main" id="{B8C7E637-7823-1461-4981-FADC893F9D90}"/>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43E55843-E2A4-E6B1-5EB8-7140E1F483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4259EE3E-1485-0FC1-9BF1-E85D81C80D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2F91D2-77B8-4141-B7D1-14FE8B3F3E3B}" type="slidenum">
              <a:rPr lang="en-US" altLang="en-US" smtClean="0"/>
              <a:pPr>
                <a:spcBef>
                  <a:spcPct val="0"/>
                </a:spcBef>
              </a:pPr>
              <a:t>54</a:t>
            </a:fld>
            <a:endParaRPr lang="en-US" altLang="en-US"/>
          </a:p>
        </p:txBody>
      </p:sp>
      <p:sp>
        <p:nvSpPr>
          <p:cNvPr id="125955" name="Rectangle 2">
            <a:extLst>
              <a:ext uri="{FF2B5EF4-FFF2-40B4-BE49-F238E27FC236}">
                <a16:creationId xmlns:a16="http://schemas.microsoft.com/office/drawing/2014/main" id="{83A68B02-EAD3-49A1-F2D7-EB4013815435}"/>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1ECD5288-67D6-6834-3D07-7A4D7543C1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3E0D0B9B-2A50-63B1-AF5C-0662EB6792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A62E7E-7434-4765-BA0C-9FE81CEFB0C1}" type="slidenum">
              <a:rPr lang="en-US" altLang="en-US" smtClean="0"/>
              <a:pPr>
                <a:spcBef>
                  <a:spcPct val="0"/>
                </a:spcBef>
              </a:pPr>
              <a:t>55</a:t>
            </a:fld>
            <a:endParaRPr lang="en-US" altLang="en-US"/>
          </a:p>
        </p:txBody>
      </p:sp>
      <p:sp>
        <p:nvSpPr>
          <p:cNvPr id="128003" name="Rectangle 2">
            <a:extLst>
              <a:ext uri="{FF2B5EF4-FFF2-40B4-BE49-F238E27FC236}">
                <a16:creationId xmlns:a16="http://schemas.microsoft.com/office/drawing/2014/main" id="{A2D9D312-A991-6DC4-CB5C-DD8D4E8B801E}"/>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A137AEC4-959C-305B-4A20-B5D1F99C8B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4D8D40F9-ADA9-1BB9-E076-0A7B1AB26D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D259A6D-395C-403F-95F7-75917B6390F6}" type="slidenum">
              <a:rPr lang="en-US" altLang="en-US" smtClean="0"/>
              <a:pPr>
                <a:spcBef>
                  <a:spcPct val="0"/>
                </a:spcBef>
              </a:pPr>
              <a:t>56</a:t>
            </a:fld>
            <a:endParaRPr lang="en-US" altLang="en-US"/>
          </a:p>
        </p:txBody>
      </p:sp>
      <p:sp>
        <p:nvSpPr>
          <p:cNvPr id="130051" name="Rectangle 2">
            <a:extLst>
              <a:ext uri="{FF2B5EF4-FFF2-40B4-BE49-F238E27FC236}">
                <a16:creationId xmlns:a16="http://schemas.microsoft.com/office/drawing/2014/main" id="{A65D5F83-FF4D-F3C2-E728-3AE6EDEDB5E0}"/>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F7956BD0-78AA-C62B-F936-1D72E3AC35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702DEA3E-9DEB-182C-D3CD-7DF70500CB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B70029-0435-4E7B-B7BA-C8B99A0F900F}" type="slidenum">
              <a:rPr lang="en-US" altLang="en-US" smtClean="0"/>
              <a:pPr>
                <a:spcBef>
                  <a:spcPct val="0"/>
                </a:spcBef>
              </a:pPr>
              <a:t>57</a:t>
            </a:fld>
            <a:endParaRPr lang="en-US" altLang="en-US"/>
          </a:p>
        </p:txBody>
      </p:sp>
      <p:sp>
        <p:nvSpPr>
          <p:cNvPr id="132099" name="Rectangle 2">
            <a:extLst>
              <a:ext uri="{FF2B5EF4-FFF2-40B4-BE49-F238E27FC236}">
                <a16:creationId xmlns:a16="http://schemas.microsoft.com/office/drawing/2014/main" id="{D7152809-7562-FBB1-424B-7FF7204A3E01}"/>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D377DCCA-E552-7051-5D1A-D2D9B5A297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A4C7CB2-095F-E830-A173-F245E6D5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F4DC85-4339-465F-9A64-979A83B90426}" type="slidenum">
              <a:rPr lang="en-US" altLang="en-US" smtClean="0"/>
              <a:pPr>
                <a:spcBef>
                  <a:spcPct val="0"/>
                </a:spcBef>
              </a:pPr>
              <a:t>58</a:t>
            </a:fld>
            <a:endParaRPr lang="en-US" altLang="en-US"/>
          </a:p>
        </p:txBody>
      </p:sp>
      <p:sp>
        <p:nvSpPr>
          <p:cNvPr id="134147" name="Rectangle 2">
            <a:extLst>
              <a:ext uri="{FF2B5EF4-FFF2-40B4-BE49-F238E27FC236}">
                <a16:creationId xmlns:a16="http://schemas.microsoft.com/office/drawing/2014/main" id="{54AA64CF-F2C1-BFBB-7ACB-B996E2EB659C}"/>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D1F0D18B-8E79-E6DD-0786-A89C6AE7F4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AE08A05D-10EE-4F84-68C9-796B911122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B9CF02-1097-417F-BC3E-68CB7ABEAE2E}" type="slidenum">
              <a:rPr lang="en-US" altLang="en-US" smtClean="0"/>
              <a:pPr>
                <a:spcBef>
                  <a:spcPct val="0"/>
                </a:spcBef>
              </a:pPr>
              <a:t>59</a:t>
            </a:fld>
            <a:endParaRPr lang="en-US" altLang="en-US"/>
          </a:p>
        </p:txBody>
      </p:sp>
      <p:sp>
        <p:nvSpPr>
          <p:cNvPr id="136195" name="Rectangle 2">
            <a:extLst>
              <a:ext uri="{FF2B5EF4-FFF2-40B4-BE49-F238E27FC236}">
                <a16:creationId xmlns:a16="http://schemas.microsoft.com/office/drawing/2014/main" id="{68AD6E90-CC8D-9C2B-1777-E37A6FBE403C}"/>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10E4C97F-4333-B305-2304-F69967239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A121918-8616-67F3-B2AE-34D18ADFAA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8B9041-7EAF-4ABE-850A-58F48AE379BE}" type="slidenum">
              <a:rPr lang="en-US" altLang="en-US" smtClean="0"/>
              <a:pPr>
                <a:spcBef>
                  <a:spcPct val="0"/>
                </a:spcBef>
              </a:pPr>
              <a:t>6</a:t>
            </a:fld>
            <a:endParaRPr lang="en-US" altLang="en-US"/>
          </a:p>
        </p:txBody>
      </p:sp>
      <p:sp>
        <p:nvSpPr>
          <p:cNvPr id="27651" name="Rectangle 2">
            <a:extLst>
              <a:ext uri="{FF2B5EF4-FFF2-40B4-BE49-F238E27FC236}">
                <a16:creationId xmlns:a16="http://schemas.microsoft.com/office/drawing/2014/main" id="{BFF458FA-F124-60C4-A25D-E95009335D32}"/>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E1348B81-B31B-434D-0134-86FF9C769B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49E21EF1-6153-1A59-92ED-61D878BC37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D0CC85-868E-4819-8FB1-CCC2AB72A37B}" type="slidenum">
              <a:rPr lang="en-US" altLang="en-US" smtClean="0"/>
              <a:pPr>
                <a:spcBef>
                  <a:spcPct val="0"/>
                </a:spcBef>
              </a:pPr>
              <a:t>60</a:t>
            </a:fld>
            <a:endParaRPr lang="en-US" altLang="en-US"/>
          </a:p>
        </p:txBody>
      </p:sp>
      <p:sp>
        <p:nvSpPr>
          <p:cNvPr id="138243" name="Rectangle 2">
            <a:extLst>
              <a:ext uri="{FF2B5EF4-FFF2-40B4-BE49-F238E27FC236}">
                <a16:creationId xmlns:a16="http://schemas.microsoft.com/office/drawing/2014/main" id="{8B5E6B9D-8185-F5AC-A4C7-CD68366FCE56}"/>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17868192-2F39-29A9-2DB0-0EE4E5F8BD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578F8C2D-284C-3C6F-7CCC-3B68300528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BB531A-461B-42D4-8652-EB6051D035B8}" type="slidenum">
              <a:rPr lang="en-US" altLang="en-US" smtClean="0"/>
              <a:pPr>
                <a:spcBef>
                  <a:spcPct val="0"/>
                </a:spcBef>
              </a:pPr>
              <a:t>61</a:t>
            </a:fld>
            <a:endParaRPr lang="en-US" altLang="en-US"/>
          </a:p>
        </p:txBody>
      </p:sp>
      <p:sp>
        <p:nvSpPr>
          <p:cNvPr id="140291" name="Rectangle 2">
            <a:extLst>
              <a:ext uri="{FF2B5EF4-FFF2-40B4-BE49-F238E27FC236}">
                <a16:creationId xmlns:a16="http://schemas.microsoft.com/office/drawing/2014/main" id="{4F34121E-5E74-F89C-1692-106858D243F0}"/>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1310BA1D-C3F4-B394-B80E-29F92DEF16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4DE89E17-3DC9-F26B-02EC-3C0F29CCA5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B2F1D6-07C8-4671-AF6A-ED75386E3896}" type="slidenum">
              <a:rPr lang="en-US" altLang="en-US" smtClean="0"/>
              <a:pPr>
                <a:spcBef>
                  <a:spcPct val="0"/>
                </a:spcBef>
              </a:pPr>
              <a:t>62</a:t>
            </a:fld>
            <a:endParaRPr lang="en-US" altLang="en-US"/>
          </a:p>
        </p:txBody>
      </p:sp>
      <p:sp>
        <p:nvSpPr>
          <p:cNvPr id="142339" name="Rectangle 2">
            <a:extLst>
              <a:ext uri="{FF2B5EF4-FFF2-40B4-BE49-F238E27FC236}">
                <a16:creationId xmlns:a16="http://schemas.microsoft.com/office/drawing/2014/main" id="{9D6BD5B5-D3F9-CCC5-9E72-D5E3AB6A50DA}"/>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7D21C2D1-91A8-B1A0-023E-7B6C26E2A9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58B9AA14-1676-FA57-D7DC-1E0A8FF87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C50032-DF4B-4848-A082-622DF4145D98}" type="slidenum">
              <a:rPr lang="en-US" altLang="en-US" smtClean="0"/>
              <a:pPr>
                <a:spcBef>
                  <a:spcPct val="0"/>
                </a:spcBef>
              </a:pPr>
              <a:t>63</a:t>
            </a:fld>
            <a:endParaRPr lang="en-US" altLang="en-US"/>
          </a:p>
        </p:txBody>
      </p:sp>
      <p:sp>
        <p:nvSpPr>
          <p:cNvPr id="144387" name="Rectangle 2">
            <a:extLst>
              <a:ext uri="{FF2B5EF4-FFF2-40B4-BE49-F238E27FC236}">
                <a16:creationId xmlns:a16="http://schemas.microsoft.com/office/drawing/2014/main" id="{FC7B9ACE-FEA2-5915-EF4D-E746F9752B46}"/>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23A1BB8F-851B-FB06-3849-BB6E9719A5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33D7F868-ACDB-8645-AFDE-421CD49635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CB3197-9B8F-467B-BAB1-18B3C6F1177C}" type="slidenum">
              <a:rPr lang="en-US" altLang="en-US" smtClean="0"/>
              <a:pPr>
                <a:spcBef>
                  <a:spcPct val="0"/>
                </a:spcBef>
              </a:pPr>
              <a:t>64</a:t>
            </a:fld>
            <a:endParaRPr lang="en-US" altLang="en-US"/>
          </a:p>
        </p:txBody>
      </p:sp>
      <p:sp>
        <p:nvSpPr>
          <p:cNvPr id="146435" name="Rectangle 2">
            <a:extLst>
              <a:ext uri="{FF2B5EF4-FFF2-40B4-BE49-F238E27FC236}">
                <a16:creationId xmlns:a16="http://schemas.microsoft.com/office/drawing/2014/main" id="{CC4452AF-AA5C-EE7A-2439-E4D1B4AB7364}"/>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933ACB40-4F94-4350-1E59-04C0D05DFD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8BCE1C58-6913-53FE-B163-30FAD27C37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C240FC-5D81-494D-808E-21C4A5BF7451}" type="slidenum">
              <a:rPr lang="en-US" altLang="en-US" smtClean="0"/>
              <a:pPr>
                <a:spcBef>
                  <a:spcPct val="0"/>
                </a:spcBef>
              </a:pPr>
              <a:t>65</a:t>
            </a:fld>
            <a:endParaRPr lang="en-US" altLang="en-US"/>
          </a:p>
        </p:txBody>
      </p:sp>
      <p:sp>
        <p:nvSpPr>
          <p:cNvPr id="148483" name="Rectangle 2">
            <a:extLst>
              <a:ext uri="{FF2B5EF4-FFF2-40B4-BE49-F238E27FC236}">
                <a16:creationId xmlns:a16="http://schemas.microsoft.com/office/drawing/2014/main" id="{CDC5BF67-E5B3-F45B-B946-2184D2F1D119}"/>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902443B0-BAE9-2A91-B885-A09EBD1804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14DF2B90-C39D-DC5F-4A6E-A761B950C4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7422C5-EF4F-4AB3-BCD6-523C4208C3FE}" type="slidenum">
              <a:rPr lang="en-US" altLang="en-US" smtClean="0"/>
              <a:pPr>
                <a:spcBef>
                  <a:spcPct val="0"/>
                </a:spcBef>
              </a:pPr>
              <a:t>66</a:t>
            </a:fld>
            <a:endParaRPr lang="en-US" altLang="en-US"/>
          </a:p>
        </p:txBody>
      </p:sp>
      <p:sp>
        <p:nvSpPr>
          <p:cNvPr id="150531" name="Rectangle 2">
            <a:extLst>
              <a:ext uri="{FF2B5EF4-FFF2-40B4-BE49-F238E27FC236}">
                <a16:creationId xmlns:a16="http://schemas.microsoft.com/office/drawing/2014/main" id="{0B9CEF91-3ED7-ECDC-C766-6C96D8AB4C5A}"/>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E5F81949-605F-77C5-4023-BA1B63202A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A2243572-EB97-788A-E9F6-2FE4AF0742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34BD11-BE6F-4FE7-815F-39C684C3D252}" type="slidenum">
              <a:rPr lang="en-US" altLang="en-US" smtClean="0"/>
              <a:pPr>
                <a:spcBef>
                  <a:spcPct val="0"/>
                </a:spcBef>
              </a:pPr>
              <a:t>67</a:t>
            </a:fld>
            <a:endParaRPr lang="en-US" altLang="en-US"/>
          </a:p>
        </p:txBody>
      </p:sp>
      <p:sp>
        <p:nvSpPr>
          <p:cNvPr id="152579" name="Rectangle 2">
            <a:extLst>
              <a:ext uri="{FF2B5EF4-FFF2-40B4-BE49-F238E27FC236}">
                <a16:creationId xmlns:a16="http://schemas.microsoft.com/office/drawing/2014/main" id="{4ADA4537-FA52-5746-4994-0725DB6E8203}"/>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6EE13873-2978-21E7-0420-AF58496D16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80BF67CF-E965-B9C8-5130-7D0DC91256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C0D533-7A61-46D9-9E46-57C68767899B}" type="slidenum">
              <a:rPr lang="en-US" altLang="en-US" smtClean="0"/>
              <a:pPr>
                <a:spcBef>
                  <a:spcPct val="0"/>
                </a:spcBef>
              </a:pPr>
              <a:t>68</a:t>
            </a:fld>
            <a:endParaRPr lang="en-US" altLang="en-US"/>
          </a:p>
        </p:txBody>
      </p:sp>
      <p:sp>
        <p:nvSpPr>
          <p:cNvPr id="154627" name="Rectangle 2">
            <a:extLst>
              <a:ext uri="{FF2B5EF4-FFF2-40B4-BE49-F238E27FC236}">
                <a16:creationId xmlns:a16="http://schemas.microsoft.com/office/drawing/2014/main" id="{72608ACA-5CFF-CF0B-4597-8872FCA024F8}"/>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8A15A3F9-25F4-6C62-C661-93D0D6BE57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34BFEDB1-46EA-EA3E-F653-B7237A3A0C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27B041-E0DD-4542-B5B9-925E6B4B3C5B}" type="slidenum">
              <a:rPr lang="en-US" altLang="en-US" smtClean="0"/>
              <a:pPr>
                <a:spcBef>
                  <a:spcPct val="0"/>
                </a:spcBef>
              </a:pPr>
              <a:t>69</a:t>
            </a:fld>
            <a:endParaRPr lang="en-US" altLang="en-US"/>
          </a:p>
        </p:txBody>
      </p:sp>
      <p:sp>
        <p:nvSpPr>
          <p:cNvPr id="156675" name="Rectangle 2">
            <a:extLst>
              <a:ext uri="{FF2B5EF4-FFF2-40B4-BE49-F238E27FC236}">
                <a16:creationId xmlns:a16="http://schemas.microsoft.com/office/drawing/2014/main" id="{DF69707C-2765-9C0C-1A75-0E7356D74E64}"/>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C76B76EC-A277-6A7A-31EB-85FB910EC3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2CE32545-9914-FDA5-D52A-0CD343B994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56A655-EB6C-4395-9336-FE6BD9845303}" type="slidenum">
              <a:rPr lang="en-US" altLang="en-US" smtClean="0"/>
              <a:pPr>
                <a:spcBef>
                  <a:spcPct val="0"/>
                </a:spcBef>
              </a:pPr>
              <a:t>7</a:t>
            </a:fld>
            <a:endParaRPr lang="en-US" altLang="en-US"/>
          </a:p>
        </p:txBody>
      </p:sp>
      <p:sp>
        <p:nvSpPr>
          <p:cNvPr id="29699" name="Rectangle 2">
            <a:extLst>
              <a:ext uri="{FF2B5EF4-FFF2-40B4-BE49-F238E27FC236}">
                <a16:creationId xmlns:a16="http://schemas.microsoft.com/office/drawing/2014/main" id="{7EFFE6B2-7B4B-7685-BA0A-2569DA3567B1}"/>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7C106EC-E331-75E3-218D-890AE71525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0A4EDD21-2742-615D-9FC5-064DF17BBA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7644B3-C46C-4FF7-9698-D354B03075E7}" type="slidenum">
              <a:rPr lang="en-US" altLang="en-US" smtClean="0"/>
              <a:pPr>
                <a:spcBef>
                  <a:spcPct val="0"/>
                </a:spcBef>
              </a:pPr>
              <a:t>70</a:t>
            </a:fld>
            <a:endParaRPr lang="en-US" altLang="en-US"/>
          </a:p>
        </p:txBody>
      </p:sp>
      <p:sp>
        <p:nvSpPr>
          <p:cNvPr id="158723" name="Rectangle 2">
            <a:extLst>
              <a:ext uri="{FF2B5EF4-FFF2-40B4-BE49-F238E27FC236}">
                <a16:creationId xmlns:a16="http://schemas.microsoft.com/office/drawing/2014/main" id="{015B6614-D225-1DF0-2F2E-84C234EC072B}"/>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5F5D6EDD-EC73-70D9-903E-9717B6D1E4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CBB077D5-5AFF-997A-6CF0-E08E6BE190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E27CD6-1C68-4839-A318-744CA0ADBA12}" type="slidenum">
              <a:rPr lang="en-US" altLang="en-US" smtClean="0"/>
              <a:pPr>
                <a:spcBef>
                  <a:spcPct val="0"/>
                </a:spcBef>
              </a:pPr>
              <a:t>71</a:t>
            </a:fld>
            <a:endParaRPr lang="en-US" altLang="en-US"/>
          </a:p>
        </p:txBody>
      </p:sp>
      <p:sp>
        <p:nvSpPr>
          <p:cNvPr id="160771" name="Rectangle 2">
            <a:extLst>
              <a:ext uri="{FF2B5EF4-FFF2-40B4-BE49-F238E27FC236}">
                <a16:creationId xmlns:a16="http://schemas.microsoft.com/office/drawing/2014/main" id="{F260796F-BC32-ECA7-8D4B-2499B2292A0F}"/>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FA241A68-D53D-2528-7F29-0CD2773EA5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A506E1F3-C8EA-29BA-D131-FDD41C6260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9BBD59-EDD4-4B35-84B3-7C434E337AB8}" type="slidenum">
              <a:rPr lang="en-US" altLang="en-US" smtClean="0"/>
              <a:pPr>
                <a:spcBef>
                  <a:spcPct val="0"/>
                </a:spcBef>
              </a:pPr>
              <a:t>72</a:t>
            </a:fld>
            <a:endParaRPr lang="en-US" altLang="en-US"/>
          </a:p>
        </p:txBody>
      </p:sp>
      <p:sp>
        <p:nvSpPr>
          <p:cNvPr id="162819" name="Rectangle 2">
            <a:extLst>
              <a:ext uri="{FF2B5EF4-FFF2-40B4-BE49-F238E27FC236}">
                <a16:creationId xmlns:a16="http://schemas.microsoft.com/office/drawing/2014/main" id="{7AAB61E4-3D13-55EA-E1AA-22C24E69FFDF}"/>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0C79C77C-68ED-4E4C-F94D-3FDCA5FB2A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438FDA04-7740-BEBD-F6FE-662F6BD3EC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77B903-C625-4D5D-BA37-2B617FFCD303}" type="slidenum">
              <a:rPr lang="en-US" altLang="en-US" smtClean="0"/>
              <a:pPr>
                <a:spcBef>
                  <a:spcPct val="0"/>
                </a:spcBef>
              </a:pPr>
              <a:t>73</a:t>
            </a:fld>
            <a:endParaRPr lang="en-US" altLang="en-US"/>
          </a:p>
        </p:txBody>
      </p:sp>
      <p:sp>
        <p:nvSpPr>
          <p:cNvPr id="164867" name="Rectangle 2">
            <a:extLst>
              <a:ext uri="{FF2B5EF4-FFF2-40B4-BE49-F238E27FC236}">
                <a16:creationId xmlns:a16="http://schemas.microsoft.com/office/drawing/2014/main" id="{F169C9E3-B062-DFE6-E798-5A6B9C60748B}"/>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F33EE1E6-5ABF-DD85-9FD8-A566C350E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26D7ED34-AE79-3F33-CDA5-7E80E32D9B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B650D6-6423-433C-A082-01529753CC6F}" type="slidenum">
              <a:rPr lang="en-US" altLang="en-US" smtClean="0"/>
              <a:pPr>
                <a:spcBef>
                  <a:spcPct val="0"/>
                </a:spcBef>
              </a:pPr>
              <a:t>74</a:t>
            </a:fld>
            <a:endParaRPr lang="en-US" altLang="en-US"/>
          </a:p>
        </p:txBody>
      </p:sp>
      <p:sp>
        <p:nvSpPr>
          <p:cNvPr id="166915" name="Rectangle 2">
            <a:extLst>
              <a:ext uri="{FF2B5EF4-FFF2-40B4-BE49-F238E27FC236}">
                <a16:creationId xmlns:a16="http://schemas.microsoft.com/office/drawing/2014/main" id="{26AE942E-1E0E-09C0-8C28-7138A0255B50}"/>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F0AA775F-5849-9405-FF42-63CF84562F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05E34C2B-A960-2FB0-1E5E-B8592D9DD1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A4A4033-0C50-43AD-A4BA-D67FD6B83E06}" type="slidenum">
              <a:rPr lang="en-US" altLang="en-US" smtClean="0"/>
              <a:pPr>
                <a:spcBef>
                  <a:spcPct val="0"/>
                </a:spcBef>
              </a:pPr>
              <a:t>75</a:t>
            </a:fld>
            <a:endParaRPr lang="en-US" altLang="en-US"/>
          </a:p>
        </p:txBody>
      </p:sp>
      <p:sp>
        <p:nvSpPr>
          <p:cNvPr id="168963" name="Rectangle 2">
            <a:extLst>
              <a:ext uri="{FF2B5EF4-FFF2-40B4-BE49-F238E27FC236}">
                <a16:creationId xmlns:a16="http://schemas.microsoft.com/office/drawing/2014/main" id="{8EF564F7-702A-21ED-A63C-FD227E6F4281}"/>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C812075B-4132-38DB-7FA7-5D0B28D57C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8EA18260-114F-1617-9D59-EEFAC7DBD8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400B2E-9FE4-46D5-8E45-770C5087F833}" type="slidenum">
              <a:rPr lang="en-US" altLang="en-US" smtClean="0"/>
              <a:pPr>
                <a:spcBef>
                  <a:spcPct val="0"/>
                </a:spcBef>
              </a:pPr>
              <a:t>76</a:t>
            </a:fld>
            <a:endParaRPr lang="en-US" altLang="en-US"/>
          </a:p>
        </p:txBody>
      </p:sp>
      <p:sp>
        <p:nvSpPr>
          <p:cNvPr id="171011" name="Rectangle 2">
            <a:extLst>
              <a:ext uri="{FF2B5EF4-FFF2-40B4-BE49-F238E27FC236}">
                <a16:creationId xmlns:a16="http://schemas.microsoft.com/office/drawing/2014/main" id="{A05C0CC9-367C-7C2E-3FEB-8795188E345E}"/>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631EADE9-74D4-828C-9C66-9404220499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05538E5A-AE70-AD02-4DDF-BF514B02DD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A6D557-CF3D-4502-94CD-19DFDA4394D3}" type="slidenum">
              <a:rPr lang="en-US" altLang="en-US" smtClean="0"/>
              <a:pPr>
                <a:spcBef>
                  <a:spcPct val="0"/>
                </a:spcBef>
              </a:pPr>
              <a:t>77</a:t>
            </a:fld>
            <a:endParaRPr lang="en-US" altLang="en-US"/>
          </a:p>
        </p:txBody>
      </p:sp>
      <p:sp>
        <p:nvSpPr>
          <p:cNvPr id="173059" name="Rectangle 2">
            <a:extLst>
              <a:ext uri="{FF2B5EF4-FFF2-40B4-BE49-F238E27FC236}">
                <a16:creationId xmlns:a16="http://schemas.microsoft.com/office/drawing/2014/main" id="{FEBF454A-CEF5-B7DC-F40C-3AC939326124}"/>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446A3AE4-6E05-C7C4-F5AA-93FCC573C6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D9AE61A8-E853-5EC1-3415-C74D0DAE51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AE1F73-4821-475B-8768-AB108AEC99CB}" type="slidenum">
              <a:rPr lang="en-US" altLang="en-US" smtClean="0"/>
              <a:pPr>
                <a:spcBef>
                  <a:spcPct val="0"/>
                </a:spcBef>
              </a:pPr>
              <a:t>78</a:t>
            </a:fld>
            <a:endParaRPr lang="en-US" altLang="en-US"/>
          </a:p>
        </p:txBody>
      </p:sp>
      <p:sp>
        <p:nvSpPr>
          <p:cNvPr id="175107" name="Rectangle 2">
            <a:extLst>
              <a:ext uri="{FF2B5EF4-FFF2-40B4-BE49-F238E27FC236}">
                <a16:creationId xmlns:a16="http://schemas.microsoft.com/office/drawing/2014/main" id="{11803614-EC06-16E4-C07F-8EA2653379E8}"/>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D3DEF16C-4168-2EB8-8ECF-333CE0FE1E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C83E646-893D-F5BB-6FCA-52F47F283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AD18DD-2CC2-4F58-8E47-4EFC6485EAAE}" type="slidenum">
              <a:rPr lang="en-US" altLang="en-US" smtClean="0"/>
              <a:pPr>
                <a:spcBef>
                  <a:spcPct val="0"/>
                </a:spcBef>
              </a:pPr>
              <a:t>8</a:t>
            </a:fld>
            <a:endParaRPr lang="en-US" altLang="en-US"/>
          </a:p>
        </p:txBody>
      </p:sp>
      <p:sp>
        <p:nvSpPr>
          <p:cNvPr id="31747" name="Rectangle 2">
            <a:extLst>
              <a:ext uri="{FF2B5EF4-FFF2-40B4-BE49-F238E27FC236}">
                <a16:creationId xmlns:a16="http://schemas.microsoft.com/office/drawing/2014/main" id="{D8B5E1D4-437B-DDA5-35B5-1A446AAB04CD}"/>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583C4B0F-D367-095F-366D-4CDAF8C89F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4B04C3F-170B-0870-E1B2-6C9496E9BC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26F5B2-2C7C-4A48-8C86-D9FC3C8A02C3}" type="slidenum">
              <a:rPr lang="en-US" altLang="en-US" smtClean="0"/>
              <a:pPr>
                <a:spcBef>
                  <a:spcPct val="0"/>
                </a:spcBef>
              </a:pPr>
              <a:t>9</a:t>
            </a:fld>
            <a:endParaRPr lang="en-US" altLang="en-US"/>
          </a:p>
        </p:txBody>
      </p:sp>
      <p:sp>
        <p:nvSpPr>
          <p:cNvPr id="33795" name="Rectangle 2">
            <a:extLst>
              <a:ext uri="{FF2B5EF4-FFF2-40B4-BE49-F238E27FC236}">
                <a16:creationId xmlns:a16="http://schemas.microsoft.com/office/drawing/2014/main" id="{2937544F-A952-D296-D913-ADA07EB51FD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F280DFE8-DC4C-D7ED-B2DB-DAF0EB8565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AA994C9B-D1C7-4BBD-8372-8C71749A5C11}"/>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 name="Line 8">
            <a:extLst>
              <a:ext uri="{FF2B5EF4-FFF2-40B4-BE49-F238E27FC236}">
                <a16:creationId xmlns:a16="http://schemas.microsoft.com/office/drawing/2014/main" id="{7EB63951-2F22-3954-5363-8723C2C7D58C}"/>
              </a:ext>
            </a:extLst>
          </p:cNvPr>
          <p:cNvSpPr>
            <a:spLocks noChangeShapeType="1"/>
          </p:cNvSpPr>
          <p:nvPr/>
        </p:nvSpPr>
        <p:spPr bwMode="auto">
          <a:xfrm>
            <a:off x="1981200" y="32766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6"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471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4" name="Rectangle 4">
            <a:extLst>
              <a:ext uri="{FF2B5EF4-FFF2-40B4-BE49-F238E27FC236}">
                <a16:creationId xmlns:a16="http://schemas.microsoft.com/office/drawing/2014/main" id="{3613DAAF-58BD-9CC3-47A5-D22D452A457C}"/>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4586D4A-DAEA-2890-B9FD-39B341E992D7}"/>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3925E1C-41BE-5154-17D2-D4A6D0A59CBF}"/>
              </a:ext>
            </a:extLst>
          </p:cNvPr>
          <p:cNvSpPr>
            <a:spLocks noGrp="1" noChangeArrowheads="1"/>
          </p:cNvSpPr>
          <p:nvPr>
            <p:ph type="sldNum" sz="quarter" idx="12"/>
          </p:nvPr>
        </p:nvSpPr>
        <p:spPr/>
        <p:txBody>
          <a:bodyPr/>
          <a:lstStyle>
            <a:lvl1pPr>
              <a:defRPr/>
            </a:lvl1pPr>
          </a:lstStyle>
          <a:p>
            <a:pPr>
              <a:defRPr/>
            </a:pPr>
            <a:fld id="{234CF800-462D-4E5B-8C17-E7E1DAF1D27E}" type="slidenum">
              <a:rPr lang="en-US" altLang="en-US"/>
              <a:pPr>
                <a:defRPr/>
              </a:pPr>
              <a:t>‹#›</a:t>
            </a:fld>
            <a:endParaRPr lang="en-US" altLang="en-US"/>
          </a:p>
        </p:txBody>
      </p:sp>
    </p:spTree>
    <p:extLst>
      <p:ext uri="{BB962C8B-B14F-4D97-AF65-F5344CB8AC3E}">
        <p14:creationId xmlns:p14="http://schemas.microsoft.com/office/powerpoint/2010/main" val="2244195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11072-B68A-0C08-90EB-7BB2677BE155}"/>
              </a:ext>
            </a:extLst>
          </p:cNvPr>
          <p:cNvSpPr>
            <a:spLocks noGrp="1"/>
          </p:cNvSpPr>
          <p:nvPr>
            <p:ph type="dt" sz="half" idx="10"/>
          </p:nvPr>
        </p:nvSpPr>
        <p:spPr/>
        <p:txBody>
          <a:bodyPr/>
          <a:lstStyle>
            <a:lvl1pPr>
              <a:defRPr/>
            </a:lvl1pPr>
          </a:lstStyle>
          <a:p>
            <a:pPr>
              <a:defRPr/>
            </a:pPr>
            <a:r>
              <a:rPr lang="en-US" altLang="en-US"/>
              <a:t>September 25, 2007</a:t>
            </a:r>
          </a:p>
        </p:txBody>
      </p:sp>
      <p:sp>
        <p:nvSpPr>
          <p:cNvPr id="5" name="Footer Placeholder 4">
            <a:extLst>
              <a:ext uri="{FF2B5EF4-FFF2-40B4-BE49-F238E27FC236}">
                <a16:creationId xmlns:a16="http://schemas.microsoft.com/office/drawing/2014/main" id="{F608492B-43DF-6AFC-7931-181B755D29F2}"/>
              </a:ext>
            </a:extLst>
          </p:cNvPr>
          <p:cNvSpPr>
            <a:spLocks noGrp="1"/>
          </p:cNvSpPr>
          <p:nvPr>
            <p:ph type="ftr" sz="quarter" idx="11"/>
          </p:nvPr>
        </p:nvSpPr>
        <p:spPr/>
        <p:txBody>
          <a:bodyPr/>
          <a:lstStyle>
            <a:lvl1pPr>
              <a:defRPr/>
            </a:lvl1pPr>
          </a:lstStyle>
          <a:p>
            <a:pPr>
              <a:defRPr/>
            </a:pPr>
            <a:r>
              <a:rPr lang="en-US"/>
              <a:t>Version 5.0</a:t>
            </a:r>
            <a:endParaRPr lang="en-US" altLang="en-US"/>
          </a:p>
          <a:p>
            <a:pPr>
              <a:defRPr/>
            </a:pPr>
            <a:r>
              <a:rPr lang="en-US" altLang="en-US"/>
              <a:t>CS301 – Algorithms [ </a:t>
            </a:r>
            <a:r>
              <a:rPr lang="en-US" altLang="en-US" i="1"/>
              <a:t>Fall 2007-2008</a:t>
            </a:r>
            <a:r>
              <a:rPr lang="en-US" altLang="en-US"/>
              <a:t> ]</a:t>
            </a:r>
          </a:p>
        </p:txBody>
      </p:sp>
      <p:sp>
        <p:nvSpPr>
          <p:cNvPr id="6" name="Slide Number Placeholder 5">
            <a:extLst>
              <a:ext uri="{FF2B5EF4-FFF2-40B4-BE49-F238E27FC236}">
                <a16:creationId xmlns:a16="http://schemas.microsoft.com/office/drawing/2014/main" id="{F4916A41-85D8-6267-075F-E857B31BFBF9}"/>
              </a:ext>
            </a:extLst>
          </p:cNvPr>
          <p:cNvSpPr>
            <a:spLocks noGrp="1"/>
          </p:cNvSpPr>
          <p:nvPr>
            <p:ph type="sldNum" sz="quarter" idx="12"/>
          </p:nvPr>
        </p:nvSpPr>
        <p:spPr/>
        <p:txBody>
          <a:bodyPr/>
          <a:lstStyle>
            <a:lvl1pPr>
              <a:defRPr/>
            </a:lvl1pPr>
          </a:lstStyle>
          <a:p>
            <a:pPr>
              <a:defRPr/>
            </a:pPr>
            <a:fld id="{9E393148-30A7-4C3E-9C1E-0692CE076514}" type="slidenum">
              <a:rPr lang="en-US" altLang="en-US"/>
              <a:pPr>
                <a:defRPr/>
              </a:pPr>
              <a:t>‹#›</a:t>
            </a:fld>
            <a:endParaRPr lang="en-US" altLang="en-US"/>
          </a:p>
        </p:txBody>
      </p:sp>
    </p:spTree>
    <p:extLst>
      <p:ext uri="{BB962C8B-B14F-4D97-AF65-F5344CB8AC3E}">
        <p14:creationId xmlns:p14="http://schemas.microsoft.com/office/powerpoint/2010/main" val="213065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DC89D-AB7F-5BB0-902A-544B14B1FD26}"/>
              </a:ext>
            </a:extLst>
          </p:cNvPr>
          <p:cNvSpPr>
            <a:spLocks noGrp="1"/>
          </p:cNvSpPr>
          <p:nvPr>
            <p:ph type="dt" sz="half" idx="10"/>
          </p:nvPr>
        </p:nvSpPr>
        <p:spPr/>
        <p:txBody>
          <a:bodyPr/>
          <a:lstStyle>
            <a:lvl1pPr>
              <a:defRPr/>
            </a:lvl1pPr>
          </a:lstStyle>
          <a:p>
            <a:pPr>
              <a:defRPr/>
            </a:pPr>
            <a:r>
              <a:rPr lang="en-US" altLang="en-US"/>
              <a:t>September 25, 2007</a:t>
            </a:r>
          </a:p>
        </p:txBody>
      </p:sp>
      <p:sp>
        <p:nvSpPr>
          <p:cNvPr id="5" name="Footer Placeholder 4">
            <a:extLst>
              <a:ext uri="{FF2B5EF4-FFF2-40B4-BE49-F238E27FC236}">
                <a16:creationId xmlns:a16="http://schemas.microsoft.com/office/drawing/2014/main" id="{0D80B882-2213-8F6F-66A7-76BF59497CB4}"/>
              </a:ext>
            </a:extLst>
          </p:cNvPr>
          <p:cNvSpPr>
            <a:spLocks noGrp="1"/>
          </p:cNvSpPr>
          <p:nvPr>
            <p:ph type="ftr" sz="quarter" idx="11"/>
          </p:nvPr>
        </p:nvSpPr>
        <p:spPr/>
        <p:txBody>
          <a:bodyPr/>
          <a:lstStyle>
            <a:lvl1pPr>
              <a:defRPr/>
            </a:lvl1pPr>
          </a:lstStyle>
          <a:p>
            <a:pPr>
              <a:defRPr/>
            </a:pPr>
            <a:r>
              <a:rPr lang="en-US"/>
              <a:t>Version 5.0</a:t>
            </a:r>
            <a:endParaRPr lang="en-US" altLang="en-US"/>
          </a:p>
          <a:p>
            <a:pPr>
              <a:defRPr/>
            </a:pPr>
            <a:r>
              <a:rPr lang="en-US" altLang="en-US"/>
              <a:t>CS301 – Algorithms [ </a:t>
            </a:r>
            <a:r>
              <a:rPr lang="en-US" altLang="en-US" i="1"/>
              <a:t>Fall 2007-2008</a:t>
            </a:r>
            <a:r>
              <a:rPr lang="en-US" altLang="en-US"/>
              <a:t> ]</a:t>
            </a:r>
          </a:p>
        </p:txBody>
      </p:sp>
      <p:sp>
        <p:nvSpPr>
          <p:cNvPr id="6" name="Slide Number Placeholder 5">
            <a:extLst>
              <a:ext uri="{FF2B5EF4-FFF2-40B4-BE49-F238E27FC236}">
                <a16:creationId xmlns:a16="http://schemas.microsoft.com/office/drawing/2014/main" id="{8DB93682-6DA2-B4A4-B273-57E79EF16D30}"/>
              </a:ext>
            </a:extLst>
          </p:cNvPr>
          <p:cNvSpPr>
            <a:spLocks noGrp="1"/>
          </p:cNvSpPr>
          <p:nvPr>
            <p:ph type="sldNum" sz="quarter" idx="12"/>
          </p:nvPr>
        </p:nvSpPr>
        <p:spPr/>
        <p:txBody>
          <a:bodyPr/>
          <a:lstStyle>
            <a:lvl1pPr>
              <a:defRPr/>
            </a:lvl1pPr>
          </a:lstStyle>
          <a:p>
            <a:pPr>
              <a:defRPr/>
            </a:pPr>
            <a:fld id="{F00C5E4E-ABB1-4CD0-B074-6EE7EDEE3A53}" type="slidenum">
              <a:rPr lang="en-US" altLang="en-US"/>
              <a:pPr>
                <a:defRPr/>
              </a:pPr>
              <a:t>‹#›</a:t>
            </a:fld>
            <a:endParaRPr lang="en-US" altLang="en-US"/>
          </a:p>
        </p:txBody>
      </p:sp>
    </p:spTree>
    <p:extLst>
      <p:ext uri="{BB962C8B-B14F-4D97-AF65-F5344CB8AC3E}">
        <p14:creationId xmlns:p14="http://schemas.microsoft.com/office/powerpoint/2010/main" val="1045745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05D5483-2794-60F1-0127-966C2D424738}"/>
              </a:ext>
            </a:extLst>
          </p:cNvPr>
          <p:cNvSpPr>
            <a:spLocks noGrp="1"/>
          </p:cNvSpPr>
          <p:nvPr>
            <p:ph type="dt" sz="half" idx="10"/>
          </p:nvPr>
        </p:nvSpPr>
        <p:spPr/>
        <p:txBody>
          <a:bodyPr/>
          <a:lstStyle>
            <a:lvl1pPr>
              <a:defRPr/>
            </a:lvl1pPr>
          </a:lstStyle>
          <a:p>
            <a:pPr>
              <a:defRPr/>
            </a:pPr>
            <a:r>
              <a:rPr lang="en-US" altLang="en-US"/>
              <a:t>September 25, 2007</a:t>
            </a:r>
          </a:p>
        </p:txBody>
      </p:sp>
      <p:sp>
        <p:nvSpPr>
          <p:cNvPr id="7" name="Footer Placeholder 6">
            <a:extLst>
              <a:ext uri="{FF2B5EF4-FFF2-40B4-BE49-F238E27FC236}">
                <a16:creationId xmlns:a16="http://schemas.microsoft.com/office/drawing/2014/main" id="{FBB1F7D8-ABA1-0C5A-CB76-DB84B802FCAE}"/>
              </a:ext>
            </a:extLst>
          </p:cNvPr>
          <p:cNvSpPr>
            <a:spLocks noGrp="1"/>
          </p:cNvSpPr>
          <p:nvPr>
            <p:ph type="ftr" sz="quarter" idx="11"/>
          </p:nvPr>
        </p:nvSpPr>
        <p:spPr/>
        <p:txBody>
          <a:bodyPr/>
          <a:lstStyle>
            <a:lvl1pPr>
              <a:defRPr/>
            </a:lvl1pPr>
          </a:lstStyle>
          <a:p>
            <a:pPr>
              <a:defRPr/>
            </a:pPr>
            <a:r>
              <a:rPr lang="en-US"/>
              <a:t>Version 5.0</a:t>
            </a:r>
            <a:endParaRPr lang="en-US" altLang="en-US"/>
          </a:p>
          <a:p>
            <a:pPr>
              <a:defRPr/>
            </a:pPr>
            <a:r>
              <a:rPr lang="en-US" altLang="en-US"/>
              <a:t>CS301 – Algorithms [ </a:t>
            </a:r>
            <a:r>
              <a:rPr lang="en-US" altLang="en-US" i="1"/>
              <a:t>Fall 2007-2008</a:t>
            </a:r>
            <a:r>
              <a:rPr lang="en-US" altLang="en-US"/>
              <a:t> ]</a:t>
            </a:r>
          </a:p>
        </p:txBody>
      </p:sp>
      <p:sp>
        <p:nvSpPr>
          <p:cNvPr id="8" name="Slide Number Placeholder 7">
            <a:extLst>
              <a:ext uri="{FF2B5EF4-FFF2-40B4-BE49-F238E27FC236}">
                <a16:creationId xmlns:a16="http://schemas.microsoft.com/office/drawing/2014/main" id="{736FE09D-2539-CCF5-3084-CEF6AED85F23}"/>
              </a:ext>
            </a:extLst>
          </p:cNvPr>
          <p:cNvSpPr>
            <a:spLocks noGrp="1"/>
          </p:cNvSpPr>
          <p:nvPr>
            <p:ph type="sldNum" sz="quarter" idx="12"/>
          </p:nvPr>
        </p:nvSpPr>
        <p:spPr/>
        <p:txBody>
          <a:bodyPr/>
          <a:lstStyle>
            <a:lvl1pPr>
              <a:defRPr/>
            </a:lvl1pPr>
          </a:lstStyle>
          <a:p>
            <a:pPr>
              <a:defRPr/>
            </a:pPr>
            <a:fld id="{40FE3C20-0687-40CB-A604-C97F4B951B5D}" type="slidenum">
              <a:rPr lang="en-US" altLang="en-US"/>
              <a:pPr>
                <a:defRPr/>
              </a:pPr>
              <a:t>‹#›</a:t>
            </a:fld>
            <a:endParaRPr lang="en-US" altLang="en-US"/>
          </a:p>
        </p:txBody>
      </p:sp>
    </p:spTree>
    <p:extLst>
      <p:ext uri="{BB962C8B-B14F-4D97-AF65-F5344CB8AC3E}">
        <p14:creationId xmlns:p14="http://schemas.microsoft.com/office/powerpoint/2010/main" val="4153409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E6F174-F5B9-C313-4A00-B2C40E0D5F06}"/>
              </a:ext>
            </a:extLst>
          </p:cNvPr>
          <p:cNvSpPr>
            <a:spLocks noGrp="1"/>
          </p:cNvSpPr>
          <p:nvPr>
            <p:ph type="dt" sz="half" idx="10"/>
          </p:nvPr>
        </p:nvSpPr>
        <p:spPr/>
        <p:txBody>
          <a:bodyPr/>
          <a:lstStyle>
            <a:lvl1pPr>
              <a:defRPr/>
            </a:lvl1pPr>
          </a:lstStyle>
          <a:p>
            <a:pPr>
              <a:defRPr/>
            </a:pPr>
            <a:r>
              <a:rPr lang="en-US" altLang="en-US"/>
              <a:t>September 25, 2007</a:t>
            </a:r>
          </a:p>
        </p:txBody>
      </p:sp>
      <p:sp>
        <p:nvSpPr>
          <p:cNvPr id="6" name="Footer Placeholder 5">
            <a:extLst>
              <a:ext uri="{FF2B5EF4-FFF2-40B4-BE49-F238E27FC236}">
                <a16:creationId xmlns:a16="http://schemas.microsoft.com/office/drawing/2014/main" id="{E7680ECF-22E7-F2FD-5388-9A6837DE9D6B}"/>
              </a:ext>
            </a:extLst>
          </p:cNvPr>
          <p:cNvSpPr>
            <a:spLocks noGrp="1"/>
          </p:cNvSpPr>
          <p:nvPr>
            <p:ph type="ftr" sz="quarter" idx="11"/>
          </p:nvPr>
        </p:nvSpPr>
        <p:spPr/>
        <p:txBody>
          <a:bodyPr/>
          <a:lstStyle>
            <a:lvl1pPr>
              <a:defRPr/>
            </a:lvl1pPr>
          </a:lstStyle>
          <a:p>
            <a:pPr>
              <a:defRPr/>
            </a:pPr>
            <a:r>
              <a:rPr lang="en-US"/>
              <a:t>Version 5.0</a:t>
            </a:r>
            <a:endParaRPr lang="en-US" altLang="en-US"/>
          </a:p>
          <a:p>
            <a:pPr>
              <a:defRPr/>
            </a:pPr>
            <a:r>
              <a:rPr lang="en-US" altLang="en-US"/>
              <a:t>CS301 – Algorithms [ </a:t>
            </a:r>
            <a:r>
              <a:rPr lang="en-US" altLang="en-US" i="1"/>
              <a:t>Fall 2007-2008</a:t>
            </a:r>
            <a:r>
              <a:rPr lang="en-US" altLang="en-US"/>
              <a:t> ]</a:t>
            </a:r>
          </a:p>
        </p:txBody>
      </p:sp>
      <p:sp>
        <p:nvSpPr>
          <p:cNvPr id="7" name="Slide Number Placeholder 6">
            <a:extLst>
              <a:ext uri="{FF2B5EF4-FFF2-40B4-BE49-F238E27FC236}">
                <a16:creationId xmlns:a16="http://schemas.microsoft.com/office/drawing/2014/main" id="{659196E4-EE9C-C176-7512-E7359BE48A8E}"/>
              </a:ext>
            </a:extLst>
          </p:cNvPr>
          <p:cNvSpPr>
            <a:spLocks noGrp="1"/>
          </p:cNvSpPr>
          <p:nvPr>
            <p:ph type="sldNum" sz="quarter" idx="12"/>
          </p:nvPr>
        </p:nvSpPr>
        <p:spPr/>
        <p:txBody>
          <a:bodyPr/>
          <a:lstStyle>
            <a:lvl1pPr>
              <a:defRPr/>
            </a:lvl1pPr>
          </a:lstStyle>
          <a:p>
            <a:pPr>
              <a:defRPr/>
            </a:pPr>
            <a:fld id="{CD471760-A489-4333-B190-465C63E1B864}" type="slidenum">
              <a:rPr lang="en-US" altLang="en-US"/>
              <a:pPr>
                <a:defRPr/>
              </a:pPr>
              <a:t>‹#›</a:t>
            </a:fld>
            <a:endParaRPr lang="en-US" altLang="en-US"/>
          </a:p>
        </p:txBody>
      </p:sp>
    </p:spTree>
    <p:extLst>
      <p:ext uri="{BB962C8B-B14F-4D97-AF65-F5344CB8AC3E}">
        <p14:creationId xmlns:p14="http://schemas.microsoft.com/office/powerpoint/2010/main" val="213893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A27338D-09BA-EB3B-2D3E-A352E1133B18}"/>
              </a:ext>
            </a:extLst>
          </p:cNvPr>
          <p:cNvSpPr>
            <a:spLocks noGrp="1"/>
          </p:cNvSpPr>
          <p:nvPr>
            <p:ph type="dt" sz="half" idx="10"/>
          </p:nvPr>
        </p:nvSpPr>
        <p:spPr/>
        <p:txBody>
          <a:bodyPr/>
          <a:lstStyle>
            <a:lvl1pPr>
              <a:defRPr/>
            </a:lvl1pPr>
          </a:lstStyle>
          <a:p>
            <a:pPr>
              <a:defRPr/>
            </a:pPr>
            <a:r>
              <a:rPr lang="en-US" altLang="en-US"/>
              <a:t>September 28, 2009</a:t>
            </a:r>
          </a:p>
        </p:txBody>
      </p:sp>
      <p:sp>
        <p:nvSpPr>
          <p:cNvPr id="5" name="Footer Placeholder 4">
            <a:extLst>
              <a:ext uri="{FF2B5EF4-FFF2-40B4-BE49-F238E27FC236}">
                <a16:creationId xmlns:a16="http://schemas.microsoft.com/office/drawing/2014/main" id="{B688B723-E172-7BF9-9BA1-44A83C25BC3D}"/>
              </a:ext>
            </a:extLst>
          </p:cNvPr>
          <p:cNvSpPr>
            <a:spLocks noGrp="1"/>
          </p:cNvSpPr>
          <p:nvPr>
            <p:ph type="ftr" sz="quarter" idx="11"/>
          </p:nvPr>
        </p:nvSpPr>
        <p:spPr/>
        <p:txBody>
          <a:bodyPr/>
          <a:lstStyle>
            <a:lvl1pPr>
              <a:defRPr/>
            </a:lvl1pPr>
          </a:lstStyle>
          <a:p>
            <a:pPr>
              <a:defRPr/>
            </a:pPr>
            <a:r>
              <a:rPr lang="en-US"/>
              <a:t>Version 7.0</a:t>
            </a:r>
            <a:endParaRPr lang="en-US" altLang="en-US"/>
          </a:p>
          <a:p>
            <a:pPr>
              <a:defRPr/>
            </a:pPr>
            <a:r>
              <a:rPr lang="en-US" altLang="en-US"/>
              <a:t>CS301 – Algorithms [ </a:t>
            </a:r>
            <a:r>
              <a:rPr lang="en-US" altLang="en-US" i="1"/>
              <a:t>Fall 2009-2010</a:t>
            </a:r>
            <a:r>
              <a:rPr lang="en-US" altLang="en-US"/>
              <a:t> ]</a:t>
            </a:r>
          </a:p>
        </p:txBody>
      </p:sp>
      <p:sp>
        <p:nvSpPr>
          <p:cNvPr id="6" name="Slide Number Placeholder 5">
            <a:extLst>
              <a:ext uri="{FF2B5EF4-FFF2-40B4-BE49-F238E27FC236}">
                <a16:creationId xmlns:a16="http://schemas.microsoft.com/office/drawing/2014/main" id="{E10A724C-1B08-944B-553E-D88F6F322A7E}"/>
              </a:ext>
            </a:extLst>
          </p:cNvPr>
          <p:cNvSpPr>
            <a:spLocks noGrp="1"/>
          </p:cNvSpPr>
          <p:nvPr>
            <p:ph type="sldNum" sz="quarter" idx="12"/>
          </p:nvPr>
        </p:nvSpPr>
        <p:spPr/>
        <p:txBody>
          <a:bodyPr/>
          <a:lstStyle>
            <a:lvl1pPr>
              <a:defRPr/>
            </a:lvl1pPr>
          </a:lstStyle>
          <a:p>
            <a:pPr>
              <a:defRPr/>
            </a:pPr>
            <a:fld id="{2C3039B7-9B54-4EA2-A432-548B492CBDC6}" type="slidenum">
              <a:rPr lang="en-US" altLang="en-US"/>
              <a:pPr>
                <a:defRPr/>
              </a:pPr>
              <a:t>‹#›</a:t>
            </a:fld>
            <a:endParaRPr lang="en-US" altLang="en-US"/>
          </a:p>
        </p:txBody>
      </p:sp>
    </p:spTree>
    <p:extLst>
      <p:ext uri="{BB962C8B-B14F-4D97-AF65-F5344CB8AC3E}">
        <p14:creationId xmlns:p14="http://schemas.microsoft.com/office/powerpoint/2010/main" val="304561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AC8E7690-D96D-F841-AB53-C298A97319E3}"/>
              </a:ext>
            </a:extLst>
          </p:cNvPr>
          <p:cNvSpPr>
            <a:spLocks noGrp="1"/>
          </p:cNvSpPr>
          <p:nvPr>
            <p:ph type="dt" sz="half" idx="10"/>
          </p:nvPr>
        </p:nvSpPr>
        <p:spPr/>
        <p:txBody>
          <a:bodyPr/>
          <a:lstStyle>
            <a:lvl1pPr>
              <a:defRPr/>
            </a:lvl1pPr>
          </a:lstStyle>
          <a:p>
            <a:pPr>
              <a:defRPr/>
            </a:pPr>
            <a:r>
              <a:rPr lang="en-US" altLang="en-US"/>
              <a:t>September 28, 2009</a:t>
            </a:r>
          </a:p>
        </p:txBody>
      </p:sp>
      <p:sp>
        <p:nvSpPr>
          <p:cNvPr id="5" name="Footer Placeholder 4">
            <a:extLst>
              <a:ext uri="{FF2B5EF4-FFF2-40B4-BE49-F238E27FC236}">
                <a16:creationId xmlns:a16="http://schemas.microsoft.com/office/drawing/2014/main" id="{EB248402-F5DF-5FCB-BEA8-267C16686C4E}"/>
              </a:ext>
            </a:extLst>
          </p:cNvPr>
          <p:cNvSpPr>
            <a:spLocks noGrp="1"/>
          </p:cNvSpPr>
          <p:nvPr>
            <p:ph type="ftr" sz="quarter" idx="11"/>
          </p:nvPr>
        </p:nvSpPr>
        <p:spPr/>
        <p:txBody>
          <a:bodyPr/>
          <a:lstStyle>
            <a:lvl1pPr>
              <a:defRPr/>
            </a:lvl1pPr>
          </a:lstStyle>
          <a:p>
            <a:pPr>
              <a:defRPr/>
            </a:pPr>
            <a:r>
              <a:rPr lang="en-US"/>
              <a:t>Version 7.0</a:t>
            </a:r>
            <a:endParaRPr lang="en-US" altLang="en-US"/>
          </a:p>
          <a:p>
            <a:pPr>
              <a:defRPr/>
            </a:pPr>
            <a:r>
              <a:rPr lang="en-US" altLang="en-US"/>
              <a:t>CS301 – Algorithms [ </a:t>
            </a:r>
            <a:r>
              <a:rPr lang="en-US" altLang="en-US" i="1"/>
              <a:t>Fall 2009-2010</a:t>
            </a:r>
            <a:r>
              <a:rPr lang="en-US" altLang="en-US"/>
              <a:t> ]</a:t>
            </a:r>
          </a:p>
        </p:txBody>
      </p:sp>
      <p:sp>
        <p:nvSpPr>
          <p:cNvPr id="6" name="Slide Number Placeholder 5">
            <a:extLst>
              <a:ext uri="{FF2B5EF4-FFF2-40B4-BE49-F238E27FC236}">
                <a16:creationId xmlns:a16="http://schemas.microsoft.com/office/drawing/2014/main" id="{BBF8BC67-D372-8B3F-7D69-38D78451D285}"/>
              </a:ext>
            </a:extLst>
          </p:cNvPr>
          <p:cNvSpPr>
            <a:spLocks noGrp="1"/>
          </p:cNvSpPr>
          <p:nvPr>
            <p:ph type="sldNum" sz="quarter" idx="12"/>
          </p:nvPr>
        </p:nvSpPr>
        <p:spPr/>
        <p:txBody>
          <a:bodyPr/>
          <a:lstStyle>
            <a:lvl1pPr>
              <a:defRPr/>
            </a:lvl1pPr>
          </a:lstStyle>
          <a:p>
            <a:pPr>
              <a:defRPr/>
            </a:pPr>
            <a:fld id="{9486760E-83B9-4A56-849B-5EB728619522}" type="slidenum">
              <a:rPr lang="en-US" altLang="en-US"/>
              <a:pPr>
                <a:defRPr/>
              </a:pPr>
              <a:t>‹#›</a:t>
            </a:fld>
            <a:endParaRPr lang="en-US" altLang="en-US"/>
          </a:p>
        </p:txBody>
      </p:sp>
    </p:spTree>
    <p:extLst>
      <p:ext uri="{BB962C8B-B14F-4D97-AF65-F5344CB8AC3E}">
        <p14:creationId xmlns:p14="http://schemas.microsoft.com/office/powerpoint/2010/main" val="156251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87400A-89E6-5417-E54B-F701AA50958A}"/>
              </a:ext>
            </a:extLst>
          </p:cNvPr>
          <p:cNvSpPr>
            <a:spLocks noGrp="1"/>
          </p:cNvSpPr>
          <p:nvPr>
            <p:ph type="dt" sz="half" idx="10"/>
          </p:nvPr>
        </p:nvSpPr>
        <p:spPr/>
        <p:txBody>
          <a:bodyPr/>
          <a:lstStyle>
            <a:lvl1pPr>
              <a:defRPr/>
            </a:lvl1pPr>
          </a:lstStyle>
          <a:p>
            <a:pPr>
              <a:defRPr/>
            </a:pPr>
            <a:r>
              <a:rPr lang="en-US" altLang="en-US"/>
              <a:t>September 25, 2007</a:t>
            </a:r>
          </a:p>
        </p:txBody>
      </p:sp>
      <p:sp>
        <p:nvSpPr>
          <p:cNvPr id="6" name="Footer Placeholder 5">
            <a:extLst>
              <a:ext uri="{FF2B5EF4-FFF2-40B4-BE49-F238E27FC236}">
                <a16:creationId xmlns:a16="http://schemas.microsoft.com/office/drawing/2014/main" id="{AD7B9D86-D898-9D04-6019-A5682DDFF29B}"/>
              </a:ext>
            </a:extLst>
          </p:cNvPr>
          <p:cNvSpPr>
            <a:spLocks noGrp="1"/>
          </p:cNvSpPr>
          <p:nvPr>
            <p:ph type="ftr" sz="quarter" idx="11"/>
          </p:nvPr>
        </p:nvSpPr>
        <p:spPr/>
        <p:txBody>
          <a:bodyPr/>
          <a:lstStyle>
            <a:lvl1pPr>
              <a:defRPr/>
            </a:lvl1pPr>
          </a:lstStyle>
          <a:p>
            <a:pPr>
              <a:defRPr/>
            </a:pPr>
            <a:r>
              <a:rPr lang="en-US"/>
              <a:t>Version 5.0</a:t>
            </a:r>
            <a:endParaRPr lang="en-US" altLang="en-US"/>
          </a:p>
          <a:p>
            <a:pPr>
              <a:defRPr/>
            </a:pPr>
            <a:r>
              <a:rPr lang="en-US" altLang="en-US"/>
              <a:t>CS301 – Algorithms [ </a:t>
            </a:r>
            <a:r>
              <a:rPr lang="en-US" altLang="en-US" i="1"/>
              <a:t>Fall 2007-2008</a:t>
            </a:r>
            <a:r>
              <a:rPr lang="en-US" altLang="en-US"/>
              <a:t> ]</a:t>
            </a:r>
          </a:p>
        </p:txBody>
      </p:sp>
      <p:sp>
        <p:nvSpPr>
          <p:cNvPr id="7" name="Slide Number Placeholder 6">
            <a:extLst>
              <a:ext uri="{FF2B5EF4-FFF2-40B4-BE49-F238E27FC236}">
                <a16:creationId xmlns:a16="http://schemas.microsoft.com/office/drawing/2014/main" id="{680E2A40-3FBF-709F-8E1C-9365A6ACA1F0}"/>
              </a:ext>
            </a:extLst>
          </p:cNvPr>
          <p:cNvSpPr>
            <a:spLocks noGrp="1"/>
          </p:cNvSpPr>
          <p:nvPr>
            <p:ph type="sldNum" sz="quarter" idx="12"/>
          </p:nvPr>
        </p:nvSpPr>
        <p:spPr/>
        <p:txBody>
          <a:bodyPr/>
          <a:lstStyle>
            <a:lvl1pPr>
              <a:defRPr/>
            </a:lvl1pPr>
          </a:lstStyle>
          <a:p>
            <a:pPr>
              <a:defRPr/>
            </a:pPr>
            <a:fld id="{40CE3A7C-9164-4ACD-92E8-481E3F6D6619}" type="slidenum">
              <a:rPr lang="en-US" altLang="en-US"/>
              <a:pPr>
                <a:defRPr/>
              </a:pPr>
              <a:t>‹#›</a:t>
            </a:fld>
            <a:endParaRPr lang="en-US" altLang="en-US"/>
          </a:p>
        </p:txBody>
      </p:sp>
    </p:spTree>
    <p:extLst>
      <p:ext uri="{BB962C8B-B14F-4D97-AF65-F5344CB8AC3E}">
        <p14:creationId xmlns:p14="http://schemas.microsoft.com/office/powerpoint/2010/main" val="2214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A57D9A-EFEC-B46D-5FC4-A4A98D3EE666}"/>
              </a:ext>
            </a:extLst>
          </p:cNvPr>
          <p:cNvSpPr>
            <a:spLocks noGrp="1"/>
          </p:cNvSpPr>
          <p:nvPr>
            <p:ph type="dt" sz="half" idx="10"/>
          </p:nvPr>
        </p:nvSpPr>
        <p:spPr/>
        <p:txBody>
          <a:bodyPr/>
          <a:lstStyle>
            <a:lvl1pPr>
              <a:defRPr/>
            </a:lvl1pPr>
          </a:lstStyle>
          <a:p>
            <a:pPr>
              <a:defRPr/>
            </a:pPr>
            <a:r>
              <a:rPr lang="en-US" altLang="en-US"/>
              <a:t>September 25, 2007</a:t>
            </a:r>
          </a:p>
        </p:txBody>
      </p:sp>
      <p:sp>
        <p:nvSpPr>
          <p:cNvPr id="8" name="Footer Placeholder 7">
            <a:extLst>
              <a:ext uri="{FF2B5EF4-FFF2-40B4-BE49-F238E27FC236}">
                <a16:creationId xmlns:a16="http://schemas.microsoft.com/office/drawing/2014/main" id="{B65F4293-286D-8B69-19BC-2B5DF1878A32}"/>
              </a:ext>
            </a:extLst>
          </p:cNvPr>
          <p:cNvSpPr>
            <a:spLocks noGrp="1"/>
          </p:cNvSpPr>
          <p:nvPr>
            <p:ph type="ftr" sz="quarter" idx="11"/>
          </p:nvPr>
        </p:nvSpPr>
        <p:spPr/>
        <p:txBody>
          <a:bodyPr/>
          <a:lstStyle>
            <a:lvl1pPr>
              <a:defRPr/>
            </a:lvl1pPr>
          </a:lstStyle>
          <a:p>
            <a:pPr>
              <a:defRPr/>
            </a:pPr>
            <a:r>
              <a:rPr lang="en-US"/>
              <a:t>Version 5.0</a:t>
            </a:r>
            <a:endParaRPr lang="en-US" altLang="en-US"/>
          </a:p>
          <a:p>
            <a:pPr>
              <a:defRPr/>
            </a:pPr>
            <a:r>
              <a:rPr lang="en-US" altLang="en-US"/>
              <a:t>CS301 – Algorithms [ </a:t>
            </a:r>
            <a:r>
              <a:rPr lang="en-US" altLang="en-US" i="1"/>
              <a:t>Fall 2007-2008</a:t>
            </a:r>
            <a:r>
              <a:rPr lang="en-US" altLang="en-US"/>
              <a:t> ]</a:t>
            </a:r>
          </a:p>
        </p:txBody>
      </p:sp>
      <p:sp>
        <p:nvSpPr>
          <p:cNvPr id="9" name="Slide Number Placeholder 8">
            <a:extLst>
              <a:ext uri="{FF2B5EF4-FFF2-40B4-BE49-F238E27FC236}">
                <a16:creationId xmlns:a16="http://schemas.microsoft.com/office/drawing/2014/main" id="{12A4FC84-EFBC-15B5-549D-E6EBBE880BAF}"/>
              </a:ext>
            </a:extLst>
          </p:cNvPr>
          <p:cNvSpPr>
            <a:spLocks noGrp="1"/>
          </p:cNvSpPr>
          <p:nvPr>
            <p:ph type="sldNum" sz="quarter" idx="12"/>
          </p:nvPr>
        </p:nvSpPr>
        <p:spPr/>
        <p:txBody>
          <a:bodyPr/>
          <a:lstStyle>
            <a:lvl1pPr>
              <a:defRPr/>
            </a:lvl1pPr>
          </a:lstStyle>
          <a:p>
            <a:pPr>
              <a:defRPr/>
            </a:pPr>
            <a:fld id="{07EA8F5C-E93B-4A20-A270-DAAD41F6BDEF}" type="slidenum">
              <a:rPr lang="en-US" altLang="en-US"/>
              <a:pPr>
                <a:defRPr/>
              </a:pPr>
              <a:t>‹#›</a:t>
            </a:fld>
            <a:endParaRPr lang="en-US" altLang="en-US"/>
          </a:p>
        </p:txBody>
      </p:sp>
    </p:spTree>
    <p:extLst>
      <p:ext uri="{BB962C8B-B14F-4D97-AF65-F5344CB8AC3E}">
        <p14:creationId xmlns:p14="http://schemas.microsoft.com/office/powerpoint/2010/main" val="300323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2B6CA9-FBDF-4DBC-FB74-308B8323B1A2}"/>
              </a:ext>
            </a:extLst>
          </p:cNvPr>
          <p:cNvSpPr>
            <a:spLocks noGrp="1"/>
          </p:cNvSpPr>
          <p:nvPr>
            <p:ph type="dt" sz="half" idx="10"/>
          </p:nvPr>
        </p:nvSpPr>
        <p:spPr/>
        <p:txBody>
          <a:bodyPr/>
          <a:lstStyle>
            <a:lvl1pPr>
              <a:defRPr/>
            </a:lvl1pPr>
          </a:lstStyle>
          <a:p>
            <a:pPr>
              <a:defRPr/>
            </a:pPr>
            <a:r>
              <a:rPr lang="en-US" altLang="en-US"/>
              <a:t>September 25, 2007</a:t>
            </a:r>
          </a:p>
        </p:txBody>
      </p:sp>
      <p:sp>
        <p:nvSpPr>
          <p:cNvPr id="4" name="Footer Placeholder 3">
            <a:extLst>
              <a:ext uri="{FF2B5EF4-FFF2-40B4-BE49-F238E27FC236}">
                <a16:creationId xmlns:a16="http://schemas.microsoft.com/office/drawing/2014/main" id="{670B5871-33F8-0550-8C59-2915D6A7513D}"/>
              </a:ext>
            </a:extLst>
          </p:cNvPr>
          <p:cNvSpPr>
            <a:spLocks noGrp="1"/>
          </p:cNvSpPr>
          <p:nvPr>
            <p:ph type="ftr" sz="quarter" idx="11"/>
          </p:nvPr>
        </p:nvSpPr>
        <p:spPr/>
        <p:txBody>
          <a:bodyPr/>
          <a:lstStyle>
            <a:lvl1pPr>
              <a:defRPr/>
            </a:lvl1pPr>
          </a:lstStyle>
          <a:p>
            <a:pPr>
              <a:defRPr/>
            </a:pPr>
            <a:r>
              <a:rPr lang="en-US"/>
              <a:t>Version 5.0</a:t>
            </a:r>
            <a:endParaRPr lang="en-US" altLang="en-US"/>
          </a:p>
          <a:p>
            <a:pPr>
              <a:defRPr/>
            </a:pPr>
            <a:r>
              <a:rPr lang="en-US" altLang="en-US"/>
              <a:t>CS301 – Algorithms [ </a:t>
            </a:r>
            <a:r>
              <a:rPr lang="en-US" altLang="en-US" i="1"/>
              <a:t>Fall 2007-2008</a:t>
            </a:r>
            <a:r>
              <a:rPr lang="en-US" altLang="en-US"/>
              <a:t> ]</a:t>
            </a:r>
          </a:p>
        </p:txBody>
      </p:sp>
      <p:sp>
        <p:nvSpPr>
          <p:cNvPr id="5" name="Slide Number Placeholder 4">
            <a:extLst>
              <a:ext uri="{FF2B5EF4-FFF2-40B4-BE49-F238E27FC236}">
                <a16:creationId xmlns:a16="http://schemas.microsoft.com/office/drawing/2014/main" id="{02113ACA-EA92-BFB5-9E40-36EBA17DC1F0}"/>
              </a:ext>
            </a:extLst>
          </p:cNvPr>
          <p:cNvSpPr>
            <a:spLocks noGrp="1"/>
          </p:cNvSpPr>
          <p:nvPr>
            <p:ph type="sldNum" sz="quarter" idx="12"/>
          </p:nvPr>
        </p:nvSpPr>
        <p:spPr/>
        <p:txBody>
          <a:bodyPr/>
          <a:lstStyle>
            <a:lvl1pPr>
              <a:defRPr/>
            </a:lvl1pPr>
          </a:lstStyle>
          <a:p>
            <a:pPr>
              <a:defRPr/>
            </a:pPr>
            <a:fld id="{319CDAA0-08AD-43DF-9397-0924B802BCD1}" type="slidenum">
              <a:rPr lang="en-US" altLang="en-US"/>
              <a:pPr>
                <a:defRPr/>
              </a:pPr>
              <a:t>‹#›</a:t>
            </a:fld>
            <a:endParaRPr lang="en-US" altLang="en-US"/>
          </a:p>
        </p:txBody>
      </p:sp>
    </p:spTree>
    <p:extLst>
      <p:ext uri="{BB962C8B-B14F-4D97-AF65-F5344CB8AC3E}">
        <p14:creationId xmlns:p14="http://schemas.microsoft.com/office/powerpoint/2010/main" val="720585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C976C7-6E3A-8286-C506-B5DFA2FA0DA6}"/>
              </a:ext>
            </a:extLst>
          </p:cNvPr>
          <p:cNvSpPr>
            <a:spLocks noGrp="1"/>
          </p:cNvSpPr>
          <p:nvPr>
            <p:ph type="dt" sz="half" idx="10"/>
          </p:nvPr>
        </p:nvSpPr>
        <p:spPr/>
        <p:txBody>
          <a:bodyPr/>
          <a:lstStyle>
            <a:lvl1pPr>
              <a:defRPr/>
            </a:lvl1pPr>
          </a:lstStyle>
          <a:p>
            <a:pPr>
              <a:defRPr/>
            </a:pPr>
            <a:r>
              <a:rPr lang="en-US" altLang="en-US"/>
              <a:t>September 25, 2007</a:t>
            </a:r>
          </a:p>
        </p:txBody>
      </p:sp>
      <p:sp>
        <p:nvSpPr>
          <p:cNvPr id="3" name="Footer Placeholder 2">
            <a:extLst>
              <a:ext uri="{FF2B5EF4-FFF2-40B4-BE49-F238E27FC236}">
                <a16:creationId xmlns:a16="http://schemas.microsoft.com/office/drawing/2014/main" id="{39389485-C72C-39ED-26A0-9F0744FFF684}"/>
              </a:ext>
            </a:extLst>
          </p:cNvPr>
          <p:cNvSpPr>
            <a:spLocks noGrp="1"/>
          </p:cNvSpPr>
          <p:nvPr>
            <p:ph type="ftr" sz="quarter" idx="11"/>
          </p:nvPr>
        </p:nvSpPr>
        <p:spPr/>
        <p:txBody>
          <a:bodyPr/>
          <a:lstStyle>
            <a:lvl1pPr>
              <a:defRPr/>
            </a:lvl1pPr>
          </a:lstStyle>
          <a:p>
            <a:pPr>
              <a:defRPr/>
            </a:pPr>
            <a:r>
              <a:rPr lang="en-US"/>
              <a:t>Version 5.0</a:t>
            </a:r>
            <a:endParaRPr lang="en-US" altLang="en-US"/>
          </a:p>
          <a:p>
            <a:pPr>
              <a:defRPr/>
            </a:pPr>
            <a:r>
              <a:rPr lang="en-US" altLang="en-US"/>
              <a:t>CS301 – Algorithms [ </a:t>
            </a:r>
            <a:r>
              <a:rPr lang="en-US" altLang="en-US" i="1"/>
              <a:t>Fall 2007-2008</a:t>
            </a:r>
            <a:r>
              <a:rPr lang="en-US" altLang="en-US"/>
              <a:t> ]</a:t>
            </a:r>
          </a:p>
        </p:txBody>
      </p:sp>
      <p:sp>
        <p:nvSpPr>
          <p:cNvPr id="4" name="Slide Number Placeholder 3">
            <a:extLst>
              <a:ext uri="{FF2B5EF4-FFF2-40B4-BE49-F238E27FC236}">
                <a16:creationId xmlns:a16="http://schemas.microsoft.com/office/drawing/2014/main" id="{99954537-C33E-37CB-FEB8-9185B28A06EE}"/>
              </a:ext>
            </a:extLst>
          </p:cNvPr>
          <p:cNvSpPr>
            <a:spLocks noGrp="1"/>
          </p:cNvSpPr>
          <p:nvPr>
            <p:ph type="sldNum" sz="quarter" idx="12"/>
          </p:nvPr>
        </p:nvSpPr>
        <p:spPr/>
        <p:txBody>
          <a:bodyPr/>
          <a:lstStyle>
            <a:lvl1pPr>
              <a:defRPr/>
            </a:lvl1pPr>
          </a:lstStyle>
          <a:p>
            <a:pPr>
              <a:defRPr/>
            </a:pPr>
            <a:fld id="{80C38262-A4A2-498F-804E-77DF18304D49}" type="slidenum">
              <a:rPr lang="en-US" altLang="en-US"/>
              <a:pPr>
                <a:defRPr/>
              </a:pPr>
              <a:t>‹#›</a:t>
            </a:fld>
            <a:endParaRPr lang="en-US" altLang="en-US"/>
          </a:p>
        </p:txBody>
      </p:sp>
    </p:spTree>
    <p:extLst>
      <p:ext uri="{BB962C8B-B14F-4D97-AF65-F5344CB8AC3E}">
        <p14:creationId xmlns:p14="http://schemas.microsoft.com/office/powerpoint/2010/main" val="74521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620FCAFF-F1C5-4D50-0485-A2C02D567CDC}"/>
              </a:ext>
            </a:extLst>
          </p:cNvPr>
          <p:cNvSpPr>
            <a:spLocks noGrp="1"/>
          </p:cNvSpPr>
          <p:nvPr>
            <p:ph type="dt" sz="half" idx="10"/>
          </p:nvPr>
        </p:nvSpPr>
        <p:spPr/>
        <p:txBody>
          <a:bodyPr/>
          <a:lstStyle>
            <a:lvl1pPr>
              <a:defRPr/>
            </a:lvl1pPr>
          </a:lstStyle>
          <a:p>
            <a:pPr>
              <a:defRPr/>
            </a:pPr>
            <a:r>
              <a:rPr lang="en-US" altLang="en-US"/>
              <a:t>September 25, 2007</a:t>
            </a:r>
          </a:p>
        </p:txBody>
      </p:sp>
      <p:sp>
        <p:nvSpPr>
          <p:cNvPr id="6" name="Footer Placeholder 5">
            <a:extLst>
              <a:ext uri="{FF2B5EF4-FFF2-40B4-BE49-F238E27FC236}">
                <a16:creationId xmlns:a16="http://schemas.microsoft.com/office/drawing/2014/main" id="{7F706668-D117-5264-F43F-412F879702AD}"/>
              </a:ext>
            </a:extLst>
          </p:cNvPr>
          <p:cNvSpPr>
            <a:spLocks noGrp="1"/>
          </p:cNvSpPr>
          <p:nvPr>
            <p:ph type="ftr" sz="quarter" idx="11"/>
          </p:nvPr>
        </p:nvSpPr>
        <p:spPr/>
        <p:txBody>
          <a:bodyPr/>
          <a:lstStyle>
            <a:lvl1pPr>
              <a:defRPr/>
            </a:lvl1pPr>
          </a:lstStyle>
          <a:p>
            <a:pPr>
              <a:defRPr/>
            </a:pPr>
            <a:r>
              <a:rPr lang="en-US"/>
              <a:t>Version 5.0</a:t>
            </a:r>
            <a:endParaRPr lang="en-US" altLang="en-US"/>
          </a:p>
          <a:p>
            <a:pPr>
              <a:defRPr/>
            </a:pPr>
            <a:r>
              <a:rPr lang="en-US" altLang="en-US"/>
              <a:t>CS301 – Algorithms [ </a:t>
            </a:r>
            <a:r>
              <a:rPr lang="en-US" altLang="en-US" i="1"/>
              <a:t>Fall 2007-2008</a:t>
            </a:r>
            <a:r>
              <a:rPr lang="en-US" altLang="en-US"/>
              <a:t> ]</a:t>
            </a:r>
          </a:p>
        </p:txBody>
      </p:sp>
      <p:sp>
        <p:nvSpPr>
          <p:cNvPr id="7" name="Slide Number Placeholder 6">
            <a:extLst>
              <a:ext uri="{FF2B5EF4-FFF2-40B4-BE49-F238E27FC236}">
                <a16:creationId xmlns:a16="http://schemas.microsoft.com/office/drawing/2014/main" id="{849AE915-C59C-07B7-ED9C-8B7F1B975F29}"/>
              </a:ext>
            </a:extLst>
          </p:cNvPr>
          <p:cNvSpPr>
            <a:spLocks noGrp="1"/>
          </p:cNvSpPr>
          <p:nvPr>
            <p:ph type="sldNum" sz="quarter" idx="12"/>
          </p:nvPr>
        </p:nvSpPr>
        <p:spPr/>
        <p:txBody>
          <a:bodyPr/>
          <a:lstStyle>
            <a:lvl1pPr>
              <a:defRPr/>
            </a:lvl1pPr>
          </a:lstStyle>
          <a:p>
            <a:pPr>
              <a:defRPr/>
            </a:pPr>
            <a:fld id="{CC80A227-948F-4FDF-8FFF-C10361C779F8}" type="slidenum">
              <a:rPr lang="en-US" altLang="en-US"/>
              <a:pPr>
                <a:defRPr/>
              </a:pPr>
              <a:t>‹#›</a:t>
            </a:fld>
            <a:endParaRPr lang="en-US" altLang="en-US"/>
          </a:p>
        </p:txBody>
      </p:sp>
    </p:spTree>
    <p:extLst>
      <p:ext uri="{BB962C8B-B14F-4D97-AF65-F5344CB8AC3E}">
        <p14:creationId xmlns:p14="http://schemas.microsoft.com/office/powerpoint/2010/main" val="1961864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26F0649-265E-B018-35F5-F110E691066B}"/>
              </a:ext>
            </a:extLst>
          </p:cNvPr>
          <p:cNvSpPr>
            <a:spLocks noGrp="1"/>
          </p:cNvSpPr>
          <p:nvPr>
            <p:ph type="dt" sz="half" idx="10"/>
          </p:nvPr>
        </p:nvSpPr>
        <p:spPr/>
        <p:txBody>
          <a:bodyPr/>
          <a:lstStyle>
            <a:lvl1pPr>
              <a:defRPr/>
            </a:lvl1pPr>
          </a:lstStyle>
          <a:p>
            <a:pPr>
              <a:defRPr/>
            </a:pPr>
            <a:r>
              <a:rPr lang="en-US" altLang="en-US"/>
              <a:t>September 25, 2007</a:t>
            </a:r>
          </a:p>
        </p:txBody>
      </p:sp>
      <p:sp>
        <p:nvSpPr>
          <p:cNvPr id="6" name="Footer Placeholder 5">
            <a:extLst>
              <a:ext uri="{FF2B5EF4-FFF2-40B4-BE49-F238E27FC236}">
                <a16:creationId xmlns:a16="http://schemas.microsoft.com/office/drawing/2014/main" id="{451D2397-8A37-7EE2-B08D-1FF470C3DB1B}"/>
              </a:ext>
            </a:extLst>
          </p:cNvPr>
          <p:cNvSpPr>
            <a:spLocks noGrp="1"/>
          </p:cNvSpPr>
          <p:nvPr>
            <p:ph type="ftr" sz="quarter" idx="11"/>
          </p:nvPr>
        </p:nvSpPr>
        <p:spPr/>
        <p:txBody>
          <a:bodyPr/>
          <a:lstStyle>
            <a:lvl1pPr>
              <a:defRPr/>
            </a:lvl1pPr>
          </a:lstStyle>
          <a:p>
            <a:pPr>
              <a:defRPr/>
            </a:pPr>
            <a:r>
              <a:rPr lang="en-US"/>
              <a:t>Version 5.0</a:t>
            </a:r>
            <a:endParaRPr lang="en-US" altLang="en-US"/>
          </a:p>
          <a:p>
            <a:pPr>
              <a:defRPr/>
            </a:pPr>
            <a:r>
              <a:rPr lang="en-US" altLang="en-US"/>
              <a:t>CS301 – Algorithms [ </a:t>
            </a:r>
            <a:r>
              <a:rPr lang="en-US" altLang="en-US" i="1"/>
              <a:t>Fall 2007-2008</a:t>
            </a:r>
            <a:r>
              <a:rPr lang="en-US" altLang="en-US"/>
              <a:t> ]</a:t>
            </a:r>
          </a:p>
        </p:txBody>
      </p:sp>
      <p:sp>
        <p:nvSpPr>
          <p:cNvPr id="7" name="Slide Number Placeholder 6">
            <a:extLst>
              <a:ext uri="{FF2B5EF4-FFF2-40B4-BE49-F238E27FC236}">
                <a16:creationId xmlns:a16="http://schemas.microsoft.com/office/drawing/2014/main" id="{6B3711D7-F969-EA50-9CA3-204202A1CFF7}"/>
              </a:ext>
            </a:extLst>
          </p:cNvPr>
          <p:cNvSpPr>
            <a:spLocks noGrp="1"/>
          </p:cNvSpPr>
          <p:nvPr>
            <p:ph type="sldNum" sz="quarter" idx="12"/>
          </p:nvPr>
        </p:nvSpPr>
        <p:spPr/>
        <p:txBody>
          <a:bodyPr/>
          <a:lstStyle>
            <a:lvl1pPr>
              <a:defRPr/>
            </a:lvl1pPr>
          </a:lstStyle>
          <a:p>
            <a:pPr>
              <a:defRPr/>
            </a:pPr>
            <a:fld id="{8D79F773-5091-4669-A5CE-72416052D3B5}" type="slidenum">
              <a:rPr lang="en-US" altLang="en-US"/>
              <a:pPr>
                <a:defRPr/>
              </a:pPr>
              <a:t>‹#›</a:t>
            </a:fld>
            <a:endParaRPr lang="en-US" altLang="en-US"/>
          </a:p>
        </p:txBody>
      </p:sp>
    </p:spTree>
    <p:extLst>
      <p:ext uri="{BB962C8B-B14F-4D97-AF65-F5344CB8AC3E}">
        <p14:creationId xmlns:p14="http://schemas.microsoft.com/office/powerpoint/2010/main" val="94374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80D22D0-C398-B4D8-E591-B0046AA3DD54}"/>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AD749A7-9811-CAA9-1C05-01FCE1F006B6}"/>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4" name="Rectangle 4">
            <a:extLst>
              <a:ext uri="{FF2B5EF4-FFF2-40B4-BE49-F238E27FC236}">
                <a16:creationId xmlns:a16="http://schemas.microsoft.com/office/drawing/2014/main" id="{22CE00D0-3526-D27A-1914-4FD930BE0251}"/>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r>
              <a:rPr lang="en-US" altLang="en-US"/>
              <a:t>September 24, 2006</a:t>
            </a:r>
          </a:p>
        </p:txBody>
      </p:sp>
      <p:sp>
        <p:nvSpPr>
          <p:cNvPr id="46085" name="Rectangle 5">
            <a:extLst>
              <a:ext uri="{FF2B5EF4-FFF2-40B4-BE49-F238E27FC236}">
                <a16:creationId xmlns:a16="http://schemas.microsoft.com/office/drawing/2014/main" id="{B9A8FB8C-DBE3-BE5E-3D6C-0C9D5954D209}"/>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r>
              <a:rPr lang="en-US"/>
              <a:t>Version 5.0</a:t>
            </a:r>
            <a:endParaRPr lang="en-US" altLang="en-US"/>
          </a:p>
          <a:p>
            <a:pPr>
              <a:defRPr/>
            </a:pPr>
            <a:r>
              <a:rPr lang="en-US" altLang="en-US"/>
              <a:t>CS301 – Algorithms [ </a:t>
            </a:r>
            <a:r>
              <a:rPr lang="en-US" altLang="en-US" i="1"/>
              <a:t>Fall 2007-2008 </a:t>
            </a:r>
            <a:r>
              <a:rPr lang="en-US" altLang="en-US"/>
              <a:t>]</a:t>
            </a:r>
          </a:p>
        </p:txBody>
      </p:sp>
      <p:sp>
        <p:nvSpPr>
          <p:cNvPr id="46086" name="Rectangle 6">
            <a:extLst>
              <a:ext uri="{FF2B5EF4-FFF2-40B4-BE49-F238E27FC236}">
                <a16:creationId xmlns:a16="http://schemas.microsoft.com/office/drawing/2014/main" id="{2659BE7D-2613-4EB4-11DD-AE0B53100030}"/>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B1CEEA3E-9376-4691-A51C-4C3CBB4C9169}" type="slidenum">
              <a:rPr lang="en-US" altLang="en-US"/>
              <a:pPr>
                <a:defRPr/>
              </a:pPr>
              <a:t>‹#›</a:t>
            </a:fld>
            <a:endParaRPr lang="en-US" altLang="en-US"/>
          </a:p>
        </p:txBody>
      </p:sp>
      <p:sp>
        <p:nvSpPr>
          <p:cNvPr id="1031" name="Freeform 7">
            <a:extLst>
              <a:ext uri="{FF2B5EF4-FFF2-40B4-BE49-F238E27FC236}">
                <a16:creationId xmlns:a16="http://schemas.microsoft.com/office/drawing/2014/main" id="{873B2857-D5FC-1039-390E-566A0D6C1D46}"/>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198B249D-10C8-0D42-0265-4A4391D62B77}"/>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106" r:id="rId1"/>
    <p:sldLayoutId id="2147485107" r:id="rId2"/>
    <p:sldLayoutId id="2147485108" r:id="rId3"/>
    <p:sldLayoutId id="2147485109" r:id="rId4"/>
    <p:sldLayoutId id="2147485110" r:id="rId5"/>
    <p:sldLayoutId id="2147485111" r:id="rId6"/>
    <p:sldLayoutId id="2147485112" r:id="rId7"/>
    <p:sldLayoutId id="2147485113" r:id="rId8"/>
    <p:sldLayoutId id="2147485114" r:id="rId9"/>
    <p:sldLayoutId id="2147485115" r:id="rId10"/>
    <p:sldLayoutId id="2147485116" r:id="rId11"/>
    <p:sldLayoutId id="2147485117" r:id="rId12"/>
    <p:sldLayoutId id="2147485118" r:id="rId13"/>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7.wmf"/><Relationship Id="rId5" Type="http://schemas.openxmlformats.org/officeDocument/2006/relationships/oleObject" Target="../embeddings/oleObject8.bin"/><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11.bin"/><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3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4.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8.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22.bin"/><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6.bin"/><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9.bin"/><Relationship Id="rId4" Type="http://schemas.openxmlformats.org/officeDocument/2006/relationships/image" Target="../media/image21.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3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5.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6.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61.xml"/><Relationship Id="rId1" Type="http://schemas.openxmlformats.org/officeDocument/2006/relationships/slideLayout" Target="../slideLayouts/slideLayout13.xml"/><Relationship Id="rId6" Type="http://schemas.openxmlformats.org/officeDocument/2006/relationships/image" Target="../media/image33.wmf"/><Relationship Id="rId5" Type="http://schemas.openxmlformats.org/officeDocument/2006/relationships/oleObject" Target="../embeddings/oleObject38.bin"/><Relationship Id="rId4" Type="http://schemas.openxmlformats.org/officeDocument/2006/relationships/image" Target="../media/image32.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40.bin"/><Relationship Id="rId4" Type="http://schemas.openxmlformats.org/officeDocument/2006/relationships/image" Target="../media/image34.wmf"/></Relationships>
</file>

<file path=ppt/slides/_rels/slide6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notesSlide" Target="../notesSlides/notesSlide63.xml"/><Relationship Id="rId1" Type="http://schemas.openxmlformats.org/officeDocument/2006/relationships/slideLayout" Target="../slideLayouts/slideLayout13.xml"/><Relationship Id="rId6" Type="http://schemas.openxmlformats.org/officeDocument/2006/relationships/image" Target="../media/image37.wmf"/><Relationship Id="rId5" Type="http://schemas.openxmlformats.org/officeDocument/2006/relationships/oleObject" Target="../embeddings/oleObject42.bin"/><Relationship Id="rId4" Type="http://schemas.openxmlformats.org/officeDocument/2006/relationships/image" Target="../media/image36.wmf"/></Relationships>
</file>

<file path=ppt/slides/_rels/slide6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45.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7.bin"/></Relationships>
</file>

<file path=ppt/slides/_rels/slide6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43.wmf"/><Relationship Id="rId5" Type="http://schemas.openxmlformats.org/officeDocument/2006/relationships/oleObject" Target="../embeddings/oleObject49.bin"/><Relationship Id="rId4" Type="http://schemas.openxmlformats.org/officeDocument/2006/relationships/image" Target="../media/image42.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52.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54.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71.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51.wmf"/><Relationship Id="rId5" Type="http://schemas.openxmlformats.org/officeDocument/2006/relationships/oleObject" Target="../embeddings/oleObject57.bin"/><Relationship Id="rId4" Type="http://schemas.openxmlformats.org/officeDocument/2006/relationships/image" Target="../media/image50.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54.wmf"/><Relationship Id="rId5" Type="http://schemas.openxmlformats.org/officeDocument/2006/relationships/oleObject" Target="../embeddings/oleObject60.bin"/><Relationship Id="rId4" Type="http://schemas.openxmlformats.org/officeDocument/2006/relationships/image" Target="../media/image53.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6.wmf"/></Relationships>
</file>

<file path=ppt/slides/_rels/slide75.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1.wmf"/><Relationship Id="rId2" Type="http://schemas.openxmlformats.org/officeDocument/2006/relationships/notesSlide" Target="../notesSlides/notesSlide75.xml"/><Relationship Id="rId16" Type="http://schemas.openxmlformats.org/officeDocument/2006/relationships/image" Target="../media/image63.wmf"/><Relationship Id="rId1" Type="http://schemas.openxmlformats.org/officeDocument/2006/relationships/slideLayout" Target="../slideLayouts/slideLayout2.xml"/><Relationship Id="rId6" Type="http://schemas.openxmlformats.org/officeDocument/2006/relationships/image" Target="../media/image58.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6.bin"/><Relationship Id="rId14" Type="http://schemas.openxmlformats.org/officeDocument/2006/relationships/image" Target="../media/image62.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64.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E1DE079-FECF-E663-13C5-2171B62985A1}"/>
              </a:ext>
            </a:extLst>
          </p:cNvPr>
          <p:cNvSpPr>
            <a:spLocks noGrp="1" noChangeArrowheads="1"/>
          </p:cNvSpPr>
          <p:nvPr>
            <p:ph type="ctrTitle"/>
          </p:nvPr>
        </p:nvSpPr>
        <p:spPr/>
        <p:txBody>
          <a:bodyPr/>
          <a:lstStyle/>
          <a:p>
            <a:pPr eaLnBrk="1" hangingPunct="1"/>
            <a:r>
              <a:rPr lang="en-US" altLang="en-US"/>
              <a:t>CS301 - Algorithms</a:t>
            </a:r>
          </a:p>
        </p:txBody>
      </p:sp>
      <p:sp>
        <p:nvSpPr>
          <p:cNvPr id="16387" name="Rectangle 8">
            <a:extLst>
              <a:ext uri="{FF2B5EF4-FFF2-40B4-BE49-F238E27FC236}">
                <a16:creationId xmlns:a16="http://schemas.microsoft.com/office/drawing/2014/main" id="{FE77A162-5497-AED1-FCD3-62FBA4855E7E}"/>
              </a:ext>
            </a:extLst>
          </p:cNvPr>
          <p:cNvSpPr>
            <a:spLocks noGrp="1" noChangeArrowheads="1"/>
          </p:cNvSpPr>
          <p:nvPr>
            <p:ph type="subTitle" idx="1"/>
          </p:nvPr>
        </p:nvSpPr>
        <p:spPr>
          <a:xfrm>
            <a:off x="1981200" y="3352800"/>
            <a:ext cx="6553200" cy="1752600"/>
          </a:xfrm>
        </p:spPr>
        <p:txBody>
          <a:bodyPr/>
          <a:lstStyle/>
          <a:p>
            <a:pPr eaLnBrk="1" hangingPunct="1"/>
            <a:r>
              <a:rPr lang="en-US" altLang="en-US"/>
              <a:t>H</a:t>
            </a:r>
            <a:r>
              <a:rPr lang="tr-TR" altLang="en-US"/>
              <a:t>üsnü Yenigün</a:t>
            </a:r>
            <a:endParaRPr lang="en-US" altLang="en-US"/>
          </a:p>
          <a:p>
            <a:pPr eaLnBrk="1" hangingPunct="1"/>
            <a:endParaRPr lang="en-US" altLang="en-US" sz="1000" b="1">
              <a:latin typeface="Courier New" panose="02070309020205020404" pitchFamily="49" charset="0"/>
              <a:cs typeface="Courier New" panose="02070309020205020404" pitchFamily="49" charset="0"/>
            </a:endParaRPr>
          </a:p>
          <a:p>
            <a:pPr eaLnBrk="1" hangingPunct="1"/>
            <a:endParaRPr lang="tr-T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0B0CEE64-5F82-D830-5814-BF5D878CFC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3BC1A3C-8107-4F59-AA76-8691EC7493C9}" type="slidenum">
              <a:rPr lang="en-US" altLang="en-US" sz="1200" smtClean="0">
                <a:latin typeface="Garamond" panose="02020404030301010803" pitchFamily="18" charset="0"/>
              </a:rPr>
              <a:pPr>
                <a:spcBef>
                  <a:spcPct val="0"/>
                </a:spcBef>
                <a:buClrTx/>
                <a:buSzTx/>
                <a:buFontTx/>
                <a:buNone/>
              </a:pPr>
              <a:t>10</a:t>
            </a:fld>
            <a:endParaRPr lang="en-US" altLang="en-US" sz="1200">
              <a:latin typeface="Garamond" panose="02020404030301010803" pitchFamily="18" charset="0"/>
            </a:endParaRPr>
          </a:p>
        </p:txBody>
      </p:sp>
      <p:sp>
        <p:nvSpPr>
          <p:cNvPr id="34819" name="Rectangle 2">
            <a:extLst>
              <a:ext uri="{FF2B5EF4-FFF2-40B4-BE49-F238E27FC236}">
                <a16:creationId xmlns:a16="http://schemas.microsoft.com/office/drawing/2014/main" id="{691435B0-F0F1-4B9B-4211-217F244FE633}"/>
              </a:ext>
            </a:extLst>
          </p:cNvPr>
          <p:cNvSpPr>
            <a:spLocks noGrp="1" noChangeArrowheads="1"/>
          </p:cNvSpPr>
          <p:nvPr>
            <p:ph type="title"/>
          </p:nvPr>
        </p:nvSpPr>
        <p:spPr/>
        <p:txBody>
          <a:bodyPr/>
          <a:lstStyle/>
          <a:p>
            <a:pPr eaLnBrk="1" hangingPunct="1"/>
            <a:r>
              <a:rPr lang="en-US" altLang="en-US"/>
              <a:t>Not the sorting problem again !!!</a:t>
            </a:r>
          </a:p>
        </p:txBody>
      </p:sp>
      <p:sp>
        <p:nvSpPr>
          <p:cNvPr id="57350" name="Rectangle 3">
            <a:extLst>
              <a:ext uri="{FF2B5EF4-FFF2-40B4-BE49-F238E27FC236}">
                <a16:creationId xmlns:a16="http://schemas.microsoft.com/office/drawing/2014/main" id="{A03C32DA-8A85-DBF4-5639-A854C34E969F}"/>
              </a:ext>
            </a:extLst>
          </p:cNvPr>
          <p:cNvSpPr>
            <a:spLocks noGrp="1" noChangeArrowheads="1"/>
          </p:cNvSpPr>
          <p:nvPr>
            <p:ph type="body" idx="1"/>
          </p:nvPr>
        </p:nvSpPr>
        <p:spPr>
          <a:xfrm>
            <a:off x="457200" y="1565275"/>
            <a:ext cx="8229600" cy="4530725"/>
          </a:xfrm>
        </p:spPr>
        <p:txBody>
          <a:bodyPr/>
          <a:lstStyle/>
          <a:p>
            <a:pPr eaLnBrk="1" hangingPunct="1"/>
            <a:r>
              <a:rPr lang="en-US" altLang="en-US"/>
              <a:t>Sorting is </a:t>
            </a:r>
            <a:r>
              <a:rPr lang="en-US" altLang="en-US">
                <a:solidFill>
                  <a:srgbClr val="FF0000"/>
                </a:solidFill>
              </a:rPr>
              <a:t>a fundamental operation </a:t>
            </a:r>
            <a:r>
              <a:rPr lang="en-US" altLang="en-US"/>
              <a:t>in many disciplines and it is used as a part of other algorithms.</a:t>
            </a:r>
          </a:p>
          <a:p>
            <a:pPr eaLnBrk="1" hangingPunct="1"/>
            <a:r>
              <a:rPr lang="en-US" altLang="en-US"/>
              <a:t>A lot of research has been made on the sorting problem.</a:t>
            </a:r>
          </a:p>
          <a:p>
            <a:pPr eaLnBrk="1" hangingPunct="1"/>
            <a:r>
              <a:rPr lang="en-US" altLang="en-US"/>
              <a:t>A lot of algorithms have been developed.</a:t>
            </a:r>
          </a:p>
          <a:p>
            <a:pPr eaLnBrk="1" hangingPunct="1"/>
            <a:r>
              <a:rPr lang="en-US" altLang="en-US"/>
              <a:t>It is a very simple and interesting problem to </a:t>
            </a:r>
            <a:r>
              <a:rPr lang="en-US" altLang="en-US">
                <a:solidFill>
                  <a:srgbClr val="FF0000"/>
                </a:solidFill>
              </a:rPr>
              <a:t>explain basic ideas</a:t>
            </a:r>
            <a:r>
              <a:rPr lang="en-US" altLang="en-US"/>
              <a:t> of algorithm design and analysis techniques.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7350">
                                            <p:txEl>
                                              <p:pRg st="0" end="0"/>
                                            </p:txEl>
                                          </p:spTgt>
                                        </p:tgtEl>
                                        <p:attrNameLst>
                                          <p:attrName>style.visibility</p:attrName>
                                        </p:attrNameLst>
                                      </p:cBhvr>
                                      <p:to>
                                        <p:strVal val="visible"/>
                                      </p:to>
                                    </p:set>
                                    <p:animEffect transition="in" filter="fade">
                                      <p:cBhvr>
                                        <p:cTn id="7" dur="2000"/>
                                        <p:tgtEl>
                                          <p:spTgt spid="573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7350">
                                            <p:txEl>
                                              <p:pRg st="1" end="1"/>
                                            </p:txEl>
                                          </p:spTgt>
                                        </p:tgtEl>
                                        <p:attrNameLst>
                                          <p:attrName>style.visibility</p:attrName>
                                        </p:attrNameLst>
                                      </p:cBhvr>
                                      <p:to>
                                        <p:strVal val="visible"/>
                                      </p:to>
                                    </p:set>
                                    <p:animEffect transition="in" filter="fade">
                                      <p:cBhvr>
                                        <p:cTn id="12" dur="2000"/>
                                        <p:tgtEl>
                                          <p:spTgt spid="573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7350">
                                            <p:txEl>
                                              <p:pRg st="2" end="2"/>
                                            </p:txEl>
                                          </p:spTgt>
                                        </p:tgtEl>
                                        <p:attrNameLst>
                                          <p:attrName>style.visibility</p:attrName>
                                        </p:attrNameLst>
                                      </p:cBhvr>
                                      <p:to>
                                        <p:strVal val="visible"/>
                                      </p:to>
                                    </p:set>
                                    <p:animEffect transition="in" filter="fade">
                                      <p:cBhvr>
                                        <p:cTn id="17" dur="2000"/>
                                        <p:tgtEl>
                                          <p:spTgt spid="573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7350">
                                            <p:txEl>
                                              <p:pRg st="3" end="3"/>
                                            </p:txEl>
                                          </p:spTgt>
                                        </p:tgtEl>
                                        <p:attrNameLst>
                                          <p:attrName>style.visibility</p:attrName>
                                        </p:attrNameLst>
                                      </p:cBhvr>
                                      <p:to>
                                        <p:strVal val="visible"/>
                                      </p:to>
                                    </p:set>
                                    <p:animEffect transition="in" filter="fade">
                                      <p:cBhvr>
                                        <p:cTn id="22" dur="2000"/>
                                        <p:tgtEl>
                                          <p:spTgt spid="573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DBEF0049-93BC-EE79-2870-07D2EE98E6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8E36AA9-5287-4024-9974-922F8053E829}" type="slidenum">
              <a:rPr lang="en-US" altLang="en-US" sz="1200" smtClean="0">
                <a:latin typeface="Garamond" panose="02020404030301010803" pitchFamily="18" charset="0"/>
              </a:rPr>
              <a:pPr>
                <a:spcBef>
                  <a:spcPct val="0"/>
                </a:spcBef>
                <a:buClrTx/>
                <a:buSzTx/>
                <a:buFontTx/>
                <a:buNone/>
              </a:pPr>
              <a:t>11</a:t>
            </a:fld>
            <a:endParaRPr lang="en-US" altLang="en-US" sz="1200">
              <a:latin typeface="Garamond" panose="02020404030301010803" pitchFamily="18" charset="0"/>
            </a:endParaRPr>
          </a:p>
        </p:txBody>
      </p:sp>
      <p:sp>
        <p:nvSpPr>
          <p:cNvPr id="36867" name="Rectangle 2">
            <a:extLst>
              <a:ext uri="{FF2B5EF4-FFF2-40B4-BE49-F238E27FC236}">
                <a16:creationId xmlns:a16="http://schemas.microsoft.com/office/drawing/2014/main" id="{8AC6606F-C78D-54B8-4A57-84F6CC22CC0B}"/>
              </a:ext>
            </a:extLst>
          </p:cNvPr>
          <p:cNvSpPr>
            <a:spLocks noGrp="1" noChangeArrowheads="1"/>
          </p:cNvSpPr>
          <p:nvPr>
            <p:ph type="title"/>
          </p:nvPr>
        </p:nvSpPr>
        <p:spPr/>
        <p:txBody>
          <a:bodyPr/>
          <a:lstStyle/>
          <a:p>
            <a:pPr eaLnBrk="1" hangingPunct="1"/>
            <a:r>
              <a:rPr lang="en-US" altLang="en-US"/>
              <a:t>Correctness of algorithms</a:t>
            </a:r>
          </a:p>
        </p:txBody>
      </p:sp>
      <p:sp>
        <p:nvSpPr>
          <p:cNvPr id="36868" name="Rectangle 3">
            <a:extLst>
              <a:ext uri="{FF2B5EF4-FFF2-40B4-BE49-F238E27FC236}">
                <a16:creationId xmlns:a16="http://schemas.microsoft.com/office/drawing/2014/main" id="{646ECF24-8A89-5CBA-115C-5BC392EDB440}"/>
              </a:ext>
            </a:extLst>
          </p:cNvPr>
          <p:cNvSpPr>
            <a:spLocks noGrp="1" noChangeArrowheads="1"/>
          </p:cNvSpPr>
          <p:nvPr>
            <p:ph type="body" idx="1"/>
          </p:nvPr>
        </p:nvSpPr>
        <p:spPr>
          <a:xfrm>
            <a:off x="457200" y="1600200"/>
            <a:ext cx="8229600" cy="1447800"/>
          </a:xfrm>
        </p:spPr>
        <p:txBody>
          <a:bodyPr/>
          <a:lstStyle/>
          <a:p>
            <a:pPr eaLnBrk="1" hangingPunct="1">
              <a:lnSpc>
                <a:spcPct val="90000"/>
              </a:lnSpc>
            </a:pPr>
            <a:r>
              <a:rPr lang="en-US" altLang="en-US"/>
              <a:t>An </a:t>
            </a:r>
            <a:r>
              <a:rPr lang="en-US" altLang="en-US" b="1" u="sng">
                <a:solidFill>
                  <a:srgbClr val="FF0000"/>
                </a:solidFill>
              </a:rPr>
              <a:t>algorithm is correct</a:t>
            </a:r>
            <a:r>
              <a:rPr lang="en-US" altLang="en-US">
                <a:solidFill>
                  <a:srgbClr val="FF0000"/>
                </a:solidFill>
              </a:rPr>
              <a:t> </a:t>
            </a:r>
            <a:r>
              <a:rPr lang="en-US" altLang="en-US"/>
              <a:t>if for every instance of the problem, it </a:t>
            </a:r>
            <a:r>
              <a:rPr lang="en-US" altLang="en-US" u="sng"/>
              <a:t>halts (terminates)</a:t>
            </a:r>
            <a:r>
              <a:rPr lang="en-US" altLang="en-US"/>
              <a:t> and it </a:t>
            </a:r>
            <a:r>
              <a:rPr lang="en-US" altLang="en-US" u="sng"/>
              <a:t>produces the correct answer</a:t>
            </a:r>
            <a:r>
              <a:rPr lang="en-US" altLang="en-US"/>
              <a:t>.</a:t>
            </a:r>
          </a:p>
        </p:txBody>
      </p:sp>
      <p:sp>
        <p:nvSpPr>
          <p:cNvPr id="9220" name="Rectangle 4">
            <a:extLst>
              <a:ext uri="{FF2B5EF4-FFF2-40B4-BE49-F238E27FC236}">
                <a16:creationId xmlns:a16="http://schemas.microsoft.com/office/drawing/2014/main" id="{C87F9DE0-AA51-187D-5D97-1ECCF812ED50}"/>
              </a:ext>
            </a:extLst>
          </p:cNvPr>
          <p:cNvSpPr>
            <a:spLocks noChangeArrowheads="1"/>
          </p:cNvSpPr>
          <p:nvPr/>
        </p:nvSpPr>
        <p:spPr bwMode="auto">
          <a:xfrm>
            <a:off x="457200" y="3048000"/>
            <a:ext cx="8229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en-US"/>
              <a:t>Otherwise (i.e. if there are some instances for which the algorithm does not halt, or it produces an incorrect answer), it is called an </a:t>
            </a:r>
            <a:r>
              <a:rPr lang="en-US" altLang="en-US" b="1" u="sng">
                <a:solidFill>
                  <a:srgbClr val="FF0000"/>
                </a:solidFill>
              </a:rPr>
              <a:t>incorrect algorithm</a:t>
            </a:r>
            <a:r>
              <a:rPr lang="en-US" altLang="en-US"/>
              <a:t>.</a:t>
            </a:r>
          </a:p>
        </p:txBody>
      </p:sp>
      <p:sp>
        <p:nvSpPr>
          <p:cNvPr id="9221" name="Rectangle 5">
            <a:extLst>
              <a:ext uri="{FF2B5EF4-FFF2-40B4-BE49-F238E27FC236}">
                <a16:creationId xmlns:a16="http://schemas.microsoft.com/office/drawing/2014/main" id="{7E690A76-0D82-90D1-BE82-C39CC6FF4BB9}"/>
              </a:ext>
            </a:extLst>
          </p:cNvPr>
          <p:cNvSpPr>
            <a:spLocks noChangeArrowheads="1"/>
          </p:cNvSpPr>
          <p:nvPr/>
        </p:nvSpPr>
        <p:spPr bwMode="auto">
          <a:xfrm>
            <a:off x="457200" y="50292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en-US"/>
              <a:t>Surprisingly, incorrect algorithms are occasionally used in practice…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fade">
                                      <p:cBhvr>
                                        <p:cTn id="7" dur="2000"/>
                                        <p:tgtEl>
                                          <p:spTgt spid="92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221">
                                            <p:txEl>
                                              <p:pRg st="0" end="0"/>
                                            </p:txEl>
                                          </p:spTgt>
                                        </p:tgtEl>
                                        <p:attrNameLst>
                                          <p:attrName>style.visibility</p:attrName>
                                        </p:attrNameLst>
                                      </p:cBhvr>
                                      <p:to>
                                        <p:strVal val="visible"/>
                                      </p:to>
                                    </p:set>
                                    <p:animEffect transition="in" filter="fade">
                                      <p:cBhvr>
                                        <p:cTn id="12" dur="2000"/>
                                        <p:tgtEl>
                                          <p:spTgt spid="92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849968EF-05B4-AFA5-4251-C98FF788A5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6A037A2-A245-4038-B5C5-2D84B7EB9666}" type="slidenum">
              <a:rPr lang="en-US" altLang="en-US" sz="1200" smtClean="0">
                <a:latin typeface="Garamond" panose="02020404030301010803" pitchFamily="18" charset="0"/>
              </a:rPr>
              <a:pPr>
                <a:spcBef>
                  <a:spcPct val="0"/>
                </a:spcBef>
                <a:buClrTx/>
                <a:buSzTx/>
                <a:buFontTx/>
                <a:buNone/>
              </a:pPr>
              <a:t>12</a:t>
            </a:fld>
            <a:endParaRPr lang="en-US" altLang="en-US" sz="1200">
              <a:latin typeface="Garamond" panose="02020404030301010803" pitchFamily="18" charset="0"/>
            </a:endParaRPr>
          </a:p>
        </p:txBody>
      </p:sp>
      <p:sp>
        <p:nvSpPr>
          <p:cNvPr id="38915" name="Rectangle 2">
            <a:extLst>
              <a:ext uri="{FF2B5EF4-FFF2-40B4-BE49-F238E27FC236}">
                <a16:creationId xmlns:a16="http://schemas.microsoft.com/office/drawing/2014/main" id="{7DECEB9C-867B-273B-DBBA-8A47663EEDFD}"/>
              </a:ext>
            </a:extLst>
          </p:cNvPr>
          <p:cNvSpPr>
            <a:spLocks noGrp="1" noChangeArrowheads="1"/>
          </p:cNvSpPr>
          <p:nvPr>
            <p:ph type="title"/>
          </p:nvPr>
        </p:nvSpPr>
        <p:spPr/>
        <p:txBody>
          <a:bodyPr/>
          <a:lstStyle/>
          <a:p>
            <a:pPr eaLnBrk="1" hangingPunct="1"/>
            <a:r>
              <a:rPr lang="en-US" altLang="en-US"/>
              <a:t>Insertion sort</a:t>
            </a:r>
          </a:p>
        </p:txBody>
      </p:sp>
      <p:sp>
        <p:nvSpPr>
          <p:cNvPr id="11267" name="Rectangle 3">
            <a:extLst>
              <a:ext uri="{FF2B5EF4-FFF2-40B4-BE49-F238E27FC236}">
                <a16:creationId xmlns:a16="http://schemas.microsoft.com/office/drawing/2014/main" id="{34EE1EBD-1098-CC3C-82C7-259ACD899212}"/>
              </a:ext>
            </a:extLst>
          </p:cNvPr>
          <p:cNvSpPr>
            <a:spLocks noGrp="1" noChangeArrowheads="1"/>
          </p:cNvSpPr>
          <p:nvPr>
            <p:ph type="body" idx="1"/>
          </p:nvPr>
        </p:nvSpPr>
        <p:spPr/>
        <p:txBody>
          <a:bodyPr/>
          <a:lstStyle/>
          <a:p>
            <a:pPr eaLnBrk="1" hangingPunct="1">
              <a:lnSpc>
                <a:spcPct val="90000"/>
              </a:lnSpc>
            </a:pPr>
            <a:r>
              <a:rPr lang="en-US" altLang="en-US" sz="2400"/>
              <a:t>Basic idea: Given a nondecreasing sequence </a:t>
            </a:r>
          </a:p>
          <a:p>
            <a:pPr algn="ctr" eaLnBrk="1" hangingPunct="1">
              <a:lnSpc>
                <a:spcPct val="90000"/>
              </a:lnSpc>
              <a:buFont typeface="Wingdings" panose="05000000000000000000" pitchFamily="2" charset="2"/>
              <a:buNone/>
            </a:pPr>
            <a:r>
              <a:rPr lang="en-US" altLang="en-US" sz="2400"/>
              <a:t>[</a:t>
            </a:r>
            <a:r>
              <a:rPr lang="en-US" altLang="en-US" sz="2400" i="1"/>
              <a:t>a</a:t>
            </a:r>
            <a:r>
              <a:rPr lang="en-US" altLang="en-US" sz="2400" baseline="-25000"/>
              <a:t>1</a:t>
            </a:r>
            <a:r>
              <a:rPr lang="en-US" altLang="en-US" sz="2400"/>
              <a:t>, </a:t>
            </a:r>
            <a:r>
              <a:rPr lang="en-US" altLang="en-US" sz="2400" i="1"/>
              <a:t>a</a:t>
            </a:r>
            <a:r>
              <a:rPr lang="en-US" altLang="en-US" sz="2400" baseline="-25000"/>
              <a:t>2</a:t>
            </a:r>
            <a:r>
              <a:rPr lang="en-US" altLang="en-US" sz="2400"/>
              <a:t>, …, </a:t>
            </a:r>
            <a:r>
              <a:rPr lang="en-US" altLang="en-US" sz="2400" i="1"/>
              <a:t>a</a:t>
            </a:r>
            <a:r>
              <a:rPr lang="en-US" altLang="en-US" sz="2400" baseline="-25000"/>
              <a:t>n</a:t>
            </a:r>
            <a:r>
              <a:rPr lang="en-US" altLang="en-US" sz="2400"/>
              <a:t>] and a number </a:t>
            </a:r>
            <a:r>
              <a:rPr lang="en-US" altLang="en-US" sz="2400" i="1"/>
              <a:t>k </a:t>
            </a:r>
          </a:p>
          <a:p>
            <a:pPr eaLnBrk="1" hangingPunct="1">
              <a:lnSpc>
                <a:spcPct val="90000"/>
              </a:lnSpc>
              <a:buFont typeface="Wingdings" panose="05000000000000000000" pitchFamily="2" charset="2"/>
              <a:buNone/>
            </a:pPr>
            <a:r>
              <a:rPr lang="en-US" altLang="en-US" sz="2400" i="1"/>
              <a:t>    </a:t>
            </a:r>
            <a:r>
              <a:rPr lang="en-US" altLang="en-US" sz="2400"/>
              <a:t>the sequence </a:t>
            </a:r>
          </a:p>
          <a:p>
            <a:pPr algn="ctr" eaLnBrk="1" hangingPunct="1">
              <a:lnSpc>
                <a:spcPct val="90000"/>
              </a:lnSpc>
              <a:buFont typeface="Wingdings" panose="05000000000000000000" pitchFamily="2" charset="2"/>
              <a:buNone/>
            </a:pPr>
            <a:r>
              <a:rPr lang="en-US" altLang="en-US" sz="2400"/>
              <a:t>[</a:t>
            </a:r>
            <a:r>
              <a:rPr lang="en-US" altLang="en-US" sz="2400" i="1"/>
              <a:t>a</a:t>
            </a:r>
            <a:r>
              <a:rPr lang="en-US" altLang="en-US" sz="2400" baseline="-25000"/>
              <a:t>1</a:t>
            </a:r>
            <a:r>
              <a:rPr lang="en-US" altLang="en-US" sz="2400"/>
              <a:t>, </a:t>
            </a:r>
            <a:r>
              <a:rPr lang="en-US" altLang="en-US" sz="2400" i="1"/>
              <a:t>a</a:t>
            </a:r>
            <a:r>
              <a:rPr lang="en-US" altLang="en-US" sz="2400" baseline="-25000"/>
              <a:t>2</a:t>
            </a:r>
            <a:r>
              <a:rPr lang="en-US" altLang="en-US" sz="2400"/>
              <a:t>, … </a:t>
            </a:r>
            <a:r>
              <a:rPr lang="en-US" altLang="en-US" sz="2400" i="1"/>
              <a:t>a</a:t>
            </a:r>
            <a:r>
              <a:rPr lang="en-US" altLang="en-US" sz="2400" baseline="-25000"/>
              <a:t>i</a:t>
            </a:r>
            <a:r>
              <a:rPr lang="en-US" altLang="en-US" sz="2400"/>
              <a:t>, </a:t>
            </a:r>
            <a:r>
              <a:rPr lang="en-US" altLang="en-US" sz="2400" i="1"/>
              <a:t>k</a:t>
            </a:r>
            <a:r>
              <a:rPr lang="en-US" altLang="en-US" sz="2400"/>
              <a:t>, </a:t>
            </a:r>
            <a:r>
              <a:rPr lang="en-US" altLang="en-US" sz="2400" i="1"/>
              <a:t>a</a:t>
            </a:r>
            <a:r>
              <a:rPr lang="en-US" altLang="en-US" sz="2400" baseline="-25000"/>
              <a:t>i+1</a:t>
            </a:r>
            <a:r>
              <a:rPr lang="en-US" altLang="en-US" sz="2400"/>
              <a:t>,…, </a:t>
            </a:r>
            <a:r>
              <a:rPr lang="en-US" altLang="en-US" sz="2400" i="1"/>
              <a:t>a</a:t>
            </a:r>
            <a:r>
              <a:rPr lang="en-US" altLang="en-US" sz="2400" baseline="-25000"/>
              <a:t>n</a:t>
            </a:r>
            <a:r>
              <a:rPr lang="en-US" altLang="en-US" sz="2400"/>
              <a:t>] </a:t>
            </a:r>
          </a:p>
          <a:p>
            <a:pPr eaLnBrk="1" hangingPunct="1">
              <a:lnSpc>
                <a:spcPct val="90000"/>
              </a:lnSpc>
              <a:buFont typeface="Wingdings" panose="05000000000000000000" pitchFamily="2" charset="2"/>
              <a:buNone/>
            </a:pPr>
            <a:r>
              <a:rPr lang="en-US" altLang="en-US" sz="2400"/>
              <a:t>    is a nondecreasing sequence if </a:t>
            </a:r>
            <a:r>
              <a:rPr lang="en-US" altLang="en-US" sz="2400" i="1"/>
              <a:t>a</a:t>
            </a:r>
            <a:r>
              <a:rPr lang="en-US" altLang="en-US" sz="2400" baseline="-25000"/>
              <a:t>i </a:t>
            </a:r>
            <a:r>
              <a:rPr lang="en-US" altLang="en-US" sz="2400">
                <a:cs typeface="Arial" panose="020B0604020202020204" pitchFamily="34" charset="0"/>
              </a:rPr>
              <a:t>≤ </a:t>
            </a:r>
            <a:r>
              <a:rPr lang="en-US" altLang="en-US" sz="2400" i="1"/>
              <a:t>k</a:t>
            </a:r>
            <a:r>
              <a:rPr lang="en-US" altLang="en-US" sz="2400"/>
              <a:t> </a:t>
            </a:r>
            <a:r>
              <a:rPr lang="en-US" altLang="en-US" sz="2400">
                <a:cs typeface="Arial" panose="020B0604020202020204" pitchFamily="34" charset="0"/>
              </a:rPr>
              <a:t>≤</a:t>
            </a:r>
            <a:r>
              <a:rPr lang="en-US" altLang="en-US" sz="2400"/>
              <a:t> </a:t>
            </a:r>
            <a:r>
              <a:rPr lang="en-US" altLang="en-US" sz="2400" i="1"/>
              <a:t>a</a:t>
            </a:r>
            <a:r>
              <a:rPr lang="en-US" altLang="en-US" sz="2400" baseline="-25000"/>
              <a:t>i+1</a:t>
            </a:r>
          </a:p>
          <a:p>
            <a:pPr eaLnBrk="1" hangingPunct="1">
              <a:lnSpc>
                <a:spcPct val="90000"/>
              </a:lnSpc>
            </a:pPr>
            <a:r>
              <a:rPr lang="en-US" altLang="en-US" sz="2400"/>
              <a:t>For example:</a:t>
            </a:r>
          </a:p>
          <a:p>
            <a:pPr eaLnBrk="1" hangingPunct="1">
              <a:lnSpc>
                <a:spcPct val="90000"/>
              </a:lnSpc>
              <a:buFont typeface="Wingdings" panose="05000000000000000000" pitchFamily="2" charset="2"/>
              <a:buNone/>
            </a:pPr>
            <a:r>
              <a:rPr lang="en-US" altLang="en-US" sz="2400"/>
              <a:t>          [</a:t>
            </a:r>
            <a:r>
              <a:rPr lang="en-US" altLang="en-US" sz="2400" i="1"/>
              <a:t>a</a:t>
            </a:r>
            <a:r>
              <a:rPr lang="en-US" altLang="en-US" sz="2400" baseline="-25000"/>
              <a:t>1</a:t>
            </a:r>
            <a:r>
              <a:rPr lang="en-US" altLang="en-US" sz="2400"/>
              <a:t>,  </a:t>
            </a:r>
            <a:r>
              <a:rPr lang="en-US" altLang="en-US" sz="2400" i="1"/>
              <a:t>a</a:t>
            </a:r>
            <a:r>
              <a:rPr lang="en-US" altLang="en-US" sz="2400" baseline="-25000"/>
              <a:t>2</a:t>
            </a:r>
            <a:r>
              <a:rPr lang="en-US" altLang="en-US" sz="2400"/>
              <a:t>, </a:t>
            </a:r>
            <a:r>
              <a:rPr lang="en-US" altLang="en-US" sz="2400" i="1"/>
              <a:t>a</a:t>
            </a:r>
            <a:r>
              <a:rPr lang="en-US" altLang="en-US" sz="2400" baseline="-25000"/>
              <a:t>3</a:t>
            </a:r>
            <a:r>
              <a:rPr lang="en-US" altLang="en-US" sz="2400"/>
              <a:t>,  </a:t>
            </a:r>
            <a:r>
              <a:rPr lang="en-US" altLang="en-US" sz="2400" i="1"/>
              <a:t>a</a:t>
            </a:r>
            <a:r>
              <a:rPr lang="en-US" altLang="en-US" sz="2400" baseline="-25000"/>
              <a:t>4</a:t>
            </a:r>
            <a:r>
              <a:rPr lang="en-US" altLang="en-US" sz="2400"/>
              <a:t>,  </a:t>
            </a:r>
            <a:r>
              <a:rPr lang="en-US" altLang="en-US" sz="2400" i="1"/>
              <a:t>a</a:t>
            </a:r>
            <a:r>
              <a:rPr lang="en-US" altLang="en-US" sz="2400" baseline="-25000"/>
              <a:t>5</a:t>
            </a:r>
            <a:r>
              <a:rPr lang="en-US" altLang="en-US" sz="2400"/>
              <a:t>]        </a:t>
            </a:r>
            <a:r>
              <a:rPr lang="en-US" altLang="en-US" sz="2400" i="1"/>
              <a:t>k</a:t>
            </a:r>
          </a:p>
          <a:p>
            <a:pPr eaLnBrk="1" hangingPunct="1">
              <a:lnSpc>
                <a:spcPct val="90000"/>
              </a:lnSpc>
              <a:buFont typeface="Wingdings" panose="05000000000000000000" pitchFamily="2" charset="2"/>
              <a:buNone/>
            </a:pPr>
            <a:endParaRPr lang="en-US" altLang="en-US" sz="2400" i="1"/>
          </a:p>
          <a:p>
            <a:pPr eaLnBrk="1" hangingPunct="1">
              <a:lnSpc>
                <a:spcPct val="90000"/>
              </a:lnSpc>
              <a:buFont typeface="Wingdings" panose="05000000000000000000" pitchFamily="2" charset="2"/>
              <a:buNone/>
            </a:pPr>
            <a:r>
              <a:rPr lang="en-US" altLang="en-US" sz="2400"/>
              <a:t>	      [10, 12, 22, 34, 35]       19</a:t>
            </a:r>
          </a:p>
          <a:p>
            <a:pPr eaLnBrk="1" hangingPunct="1">
              <a:lnSpc>
                <a:spcPct val="90000"/>
              </a:lnSpc>
              <a:buFont typeface="Wingdings" panose="05000000000000000000" pitchFamily="2" charset="2"/>
              <a:buNone/>
            </a:pPr>
            <a:endParaRPr lang="en-US" altLang="en-US" sz="2400"/>
          </a:p>
          <a:p>
            <a:pPr eaLnBrk="1" hangingPunct="1">
              <a:lnSpc>
                <a:spcPct val="90000"/>
              </a:lnSpc>
              <a:buFont typeface="Wingdings" panose="05000000000000000000" pitchFamily="2" charset="2"/>
              <a:buNone/>
            </a:pPr>
            <a:r>
              <a:rPr lang="en-US" altLang="en-US" sz="2400"/>
              <a:t>   the result is: [10,12,19,22,34,35]</a:t>
            </a:r>
          </a:p>
        </p:txBody>
      </p:sp>
      <p:grpSp>
        <p:nvGrpSpPr>
          <p:cNvPr id="2" name="Group 13">
            <a:extLst>
              <a:ext uri="{FF2B5EF4-FFF2-40B4-BE49-F238E27FC236}">
                <a16:creationId xmlns:a16="http://schemas.microsoft.com/office/drawing/2014/main" id="{AA4D45FC-0811-322D-8493-3D161520C208}"/>
              </a:ext>
            </a:extLst>
          </p:cNvPr>
          <p:cNvGrpSpPr>
            <a:grpSpLocks/>
          </p:cNvGrpSpPr>
          <p:nvPr/>
        </p:nvGrpSpPr>
        <p:grpSpPr bwMode="auto">
          <a:xfrm>
            <a:off x="2438400" y="4775200"/>
            <a:ext cx="2514600" cy="863600"/>
            <a:chOff x="1536" y="3008"/>
            <a:chExt cx="1584" cy="544"/>
          </a:xfrm>
        </p:grpSpPr>
        <p:sp>
          <p:nvSpPr>
            <p:cNvPr id="38925" name="Oval 4">
              <a:extLst>
                <a:ext uri="{FF2B5EF4-FFF2-40B4-BE49-F238E27FC236}">
                  <a16:creationId xmlns:a16="http://schemas.microsoft.com/office/drawing/2014/main" id="{AB4D44E9-ECBA-79AF-036F-65C5D2460870}"/>
                </a:ext>
              </a:extLst>
            </p:cNvPr>
            <p:cNvSpPr>
              <a:spLocks noChangeArrowheads="1"/>
            </p:cNvSpPr>
            <p:nvPr/>
          </p:nvSpPr>
          <p:spPr bwMode="auto">
            <a:xfrm>
              <a:off x="2832" y="3008"/>
              <a:ext cx="288"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38926" name="Freeform 7">
              <a:extLst>
                <a:ext uri="{FF2B5EF4-FFF2-40B4-BE49-F238E27FC236}">
                  <a16:creationId xmlns:a16="http://schemas.microsoft.com/office/drawing/2014/main" id="{94A63A30-B981-F93A-76DE-9617F918B951}"/>
                </a:ext>
              </a:extLst>
            </p:cNvPr>
            <p:cNvSpPr>
              <a:spLocks/>
            </p:cNvSpPr>
            <p:nvPr/>
          </p:nvSpPr>
          <p:spPr bwMode="auto">
            <a:xfrm>
              <a:off x="1536" y="3248"/>
              <a:ext cx="1440" cy="304"/>
            </a:xfrm>
            <a:custGeom>
              <a:avLst/>
              <a:gdLst>
                <a:gd name="T0" fmla="*/ 1440 w 1440"/>
                <a:gd name="T1" fmla="*/ 96 h 304"/>
                <a:gd name="T2" fmla="*/ 528 w 1440"/>
                <a:gd name="T3" fmla="*/ 288 h 304"/>
                <a:gd name="T4" fmla="*/ 0 w 1440"/>
                <a:gd name="T5" fmla="*/ 0 h 304"/>
                <a:gd name="T6" fmla="*/ 0 60000 65536"/>
                <a:gd name="T7" fmla="*/ 0 60000 65536"/>
                <a:gd name="T8" fmla="*/ 0 60000 65536"/>
                <a:gd name="T9" fmla="*/ 0 w 1440"/>
                <a:gd name="T10" fmla="*/ 0 h 304"/>
                <a:gd name="T11" fmla="*/ 1440 w 1440"/>
                <a:gd name="T12" fmla="*/ 304 h 304"/>
              </a:gdLst>
              <a:ahLst/>
              <a:cxnLst>
                <a:cxn ang="T6">
                  <a:pos x="T0" y="T1"/>
                </a:cxn>
                <a:cxn ang="T7">
                  <a:pos x="T2" y="T3"/>
                </a:cxn>
                <a:cxn ang="T8">
                  <a:pos x="T4" y="T5"/>
                </a:cxn>
              </a:cxnLst>
              <a:rect l="T9" t="T10" r="T11" b="T12"/>
              <a:pathLst>
                <a:path w="1440" h="304">
                  <a:moveTo>
                    <a:pt x="1440" y="96"/>
                  </a:moveTo>
                  <a:cubicBezTo>
                    <a:pt x="1104" y="200"/>
                    <a:pt x="768" y="304"/>
                    <a:pt x="528" y="288"/>
                  </a:cubicBezTo>
                  <a:cubicBezTo>
                    <a:pt x="288" y="272"/>
                    <a:pt x="144" y="136"/>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 name="Group 15">
            <a:extLst>
              <a:ext uri="{FF2B5EF4-FFF2-40B4-BE49-F238E27FC236}">
                <a16:creationId xmlns:a16="http://schemas.microsoft.com/office/drawing/2014/main" id="{8F6C3771-89E6-43AE-BD47-57C732ECD6C1}"/>
              </a:ext>
            </a:extLst>
          </p:cNvPr>
          <p:cNvGrpSpPr>
            <a:grpSpLocks/>
          </p:cNvGrpSpPr>
          <p:nvPr/>
        </p:nvGrpSpPr>
        <p:grpSpPr bwMode="auto">
          <a:xfrm>
            <a:off x="1676400" y="4419600"/>
            <a:ext cx="2971800" cy="381000"/>
            <a:chOff x="1056" y="2784"/>
            <a:chExt cx="1872" cy="240"/>
          </a:xfrm>
        </p:grpSpPr>
        <p:sp>
          <p:nvSpPr>
            <p:cNvPr id="38919" name="Line 8">
              <a:extLst>
                <a:ext uri="{FF2B5EF4-FFF2-40B4-BE49-F238E27FC236}">
                  <a16:creationId xmlns:a16="http://schemas.microsoft.com/office/drawing/2014/main" id="{0879800C-7935-6753-539F-B62C7106BC9D}"/>
                </a:ext>
              </a:extLst>
            </p:cNvPr>
            <p:cNvSpPr>
              <a:spLocks noChangeShapeType="1"/>
            </p:cNvSpPr>
            <p:nvPr/>
          </p:nvSpPr>
          <p:spPr bwMode="auto">
            <a:xfrm>
              <a:off x="1056" y="278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0" name="Line 9">
              <a:extLst>
                <a:ext uri="{FF2B5EF4-FFF2-40B4-BE49-F238E27FC236}">
                  <a16:creationId xmlns:a16="http://schemas.microsoft.com/office/drawing/2014/main" id="{2C24C8C2-DBF4-0E55-B509-1C215E8F66EB}"/>
                </a:ext>
              </a:extLst>
            </p:cNvPr>
            <p:cNvSpPr>
              <a:spLocks noChangeShapeType="1"/>
            </p:cNvSpPr>
            <p:nvPr/>
          </p:nvSpPr>
          <p:spPr bwMode="auto">
            <a:xfrm>
              <a:off x="1392" y="278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1" name="Line 10">
              <a:extLst>
                <a:ext uri="{FF2B5EF4-FFF2-40B4-BE49-F238E27FC236}">
                  <a16:creationId xmlns:a16="http://schemas.microsoft.com/office/drawing/2014/main" id="{047DBE3F-0824-856C-FA99-6C2C781A9238}"/>
                </a:ext>
              </a:extLst>
            </p:cNvPr>
            <p:cNvSpPr>
              <a:spLocks noChangeShapeType="1"/>
            </p:cNvSpPr>
            <p:nvPr/>
          </p:nvSpPr>
          <p:spPr bwMode="auto">
            <a:xfrm>
              <a:off x="1680" y="278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2" name="Line 11">
              <a:extLst>
                <a:ext uri="{FF2B5EF4-FFF2-40B4-BE49-F238E27FC236}">
                  <a16:creationId xmlns:a16="http://schemas.microsoft.com/office/drawing/2014/main" id="{6EBBD3D0-F626-F666-B144-1A6D235C601C}"/>
                </a:ext>
              </a:extLst>
            </p:cNvPr>
            <p:cNvSpPr>
              <a:spLocks noChangeShapeType="1"/>
            </p:cNvSpPr>
            <p:nvPr/>
          </p:nvSpPr>
          <p:spPr bwMode="auto">
            <a:xfrm>
              <a:off x="2016" y="278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3" name="Line 12">
              <a:extLst>
                <a:ext uri="{FF2B5EF4-FFF2-40B4-BE49-F238E27FC236}">
                  <a16:creationId xmlns:a16="http://schemas.microsoft.com/office/drawing/2014/main" id="{02616B6A-6456-0E04-05B1-22EDD2DFBEF0}"/>
                </a:ext>
              </a:extLst>
            </p:cNvPr>
            <p:cNvSpPr>
              <a:spLocks noChangeShapeType="1"/>
            </p:cNvSpPr>
            <p:nvPr/>
          </p:nvSpPr>
          <p:spPr bwMode="auto">
            <a:xfrm>
              <a:off x="2352" y="278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4" name="Line 14">
              <a:extLst>
                <a:ext uri="{FF2B5EF4-FFF2-40B4-BE49-F238E27FC236}">
                  <a16:creationId xmlns:a16="http://schemas.microsoft.com/office/drawing/2014/main" id="{7B54D3E4-7135-2149-41F5-7FBD6EF52C44}"/>
                </a:ext>
              </a:extLst>
            </p:cNvPr>
            <p:cNvSpPr>
              <a:spLocks noChangeShapeType="1"/>
            </p:cNvSpPr>
            <p:nvPr/>
          </p:nvSpPr>
          <p:spPr bwMode="auto">
            <a:xfrm>
              <a:off x="2928" y="278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7" dur="500"/>
                                        <p:tgtEl>
                                          <p:spTgt spid="1126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10" dur="500"/>
                                        <p:tgtEl>
                                          <p:spTgt spid="11267">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67">
                                            <p:txEl>
                                              <p:pRg st="8" end="8"/>
                                            </p:txEl>
                                          </p:spTgt>
                                        </p:tgtEl>
                                        <p:attrNameLst>
                                          <p:attrName>style.visibility</p:attrName>
                                        </p:attrNameLst>
                                      </p:cBhvr>
                                      <p:to>
                                        <p:strVal val="visible"/>
                                      </p:to>
                                    </p:set>
                                    <p:animEffect transition="in" filter="blinds(horizontal)">
                                      <p:cBhvr>
                                        <p:cTn id="13" dur="500"/>
                                        <p:tgtEl>
                                          <p:spTgt spid="11267">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11267">
                                            <p:txEl>
                                              <p:pRg st="10" end="10"/>
                                            </p:txEl>
                                          </p:spTgt>
                                        </p:tgtEl>
                                        <p:attrNameLst>
                                          <p:attrName>style.visibility</p:attrName>
                                        </p:attrNameLst>
                                      </p:cBhvr>
                                      <p:to>
                                        <p:strVal val="visible"/>
                                      </p:to>
                                    </p:set>
                                    <p:animEffect transition="in" filter="blinds(horizontal)">
                                      <p:cBhvr>
                                        <p:cTn id="26" dur="500"/>
                                        <p:tgtEl>
                                          <p:spTgt spid="112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59FD3AE1-3FDC-6B81-AD50-510D94B7E0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86F6F58-FA86-48D9-956F-0BCE2520113C}" type="slidenum">
              <a:rPr lang="en-US" altLang="en-US" sz="1200" smtClean="0">
                <a:latin typeface="Garamond" panose="02020404030301010803" pitchFamily="18" charset="0"/>
              </a:rPr>
              <a:pPr>
                <a:spcBef>
                  <a:spcPct val="0"/>
                </a:spcBef>
                <a:buClrTx/>
                <a:buSzTx/>
                <a:buFontTx/>
                <a:buNone/>
              </a:pPr>
              <a:t>13</a:t>
            </a:fld>
            <a:endParaRPr lang="en-US" altLang="en-US" sz="1200">
              <a:latin typeface="Garamond" panose="02020404030301010803" pitchFamily="18" charset="0"/>
            </a:endParaRPr>
          </a:p>
        </p:txBody>
      </p:sp>
      <p:sp>
        <p:nvSpPr>
          <p:cNvPr id="40963" name="Rectangle 2">
            <a:extLst>
              <a:ext uri="{FF2B5EF4-FFF2-40B4-BE49-F238E27FC236}">
                <a16:creationId xmlns:a16="http://schemas.microsoft.com/office/drawing/2014/main" id="{4120F571-14E1-DA9B-A78E-EEB1545BEF66}"/>
              </a:ext>
            </a:extLst>
          </p:cNvPr>
          <p:cNvSpPr>
            <a:spLocks noGrp="1" noChangeArrowheads="1"/>
          </p:cNvSpPr>
          <p:nvPr>
            <p:ph type="title"/>
          </p:nvPr>
        </p:nvSpPr>
        <p:spPr/>
        <p:txBody>
          <a:bodyPr/>
          <a:lstStyle/>
          <a:p>
            <a:pPr eaLnBrk="1" hangingPunct="1"/>
            <a:r>
              <a:rPr lang="en-US" altLang="en-US"/>
              <a:t>Insertion sort</a:t>
            </a:r>
          </a:p>
        </p:txBody>
      </p:sp>
      <p:sp>
        <p:nvSpPr>
          <p:cNvPr id="12291" name="Rectangle 3">
            <a:extLst>
              <a:ext uri="{FF2B5EF4-FFF2-40B4-BE49-F238E27FC236}">
                <a16:creationId xmlns:a16="http://schemas.microsoft.com/office/drawing/2014/main" id="{1C5E4607-3228-484C-FA2D-FD52DF723B1D}"/>
              </a:ext>
            </a:extLst>
          </p:cNvPr>
          <p:cNvSpPr>
            <a:spLocks noGrp="1" noChangeArrowheads="1"/>
          </p:cNvSpPr>
          <p:nvPr>
            <p:ph type="body" idx="1"/>
          </p:nvPr>
        </p:nvSpPr>
        <p:spPr/>
        <p:txBody>
          <a:bodyPr/>
          <a:lstStyle/>
          <a:p>
            <a:pPr eaLnBrk="1" hangingPunct="1">
              <a:lnSpc>
                <a:spcPct val="90000"/>
              </a:lnSpc>
            </a:pPr>
            <a:r>
              <a:rPr lang="en-US" altLang="en-US" sz="2600"/>
              <a:t>How can we use this idea to sort a sequence of numbers?</a:t>
            </a:r>
          </a:p>
          <a:p>
            <a:pPr eaLnBrk="1" hangingPunct="1">
              <a:lnSpc>
                <a:spcPct val="90000"/>
              </a:lnSpc>
            </a:pPr>
            <a:r>
              <a:rPr lang="en-US" altLang="en-US" sz="2600"/>
              <a:t>Suppose we are given: [ 3, 1, 7, 2 ]</a:t>
            </a:r>
          </a:p>
          <a:p>
            <a:pPr eaLnBrk="1" hangingPunct="1">
              <a:lnSpc>
                <a:spcPct val="90000"/>
              </a:lnSpc>
            </a:pPr>
            <a:endParaRPr lang="en-US" altLang="en-US" sz="2600"/>
          </a:p>
          <a:p>
            <a:pPr eaLnBrk="1" hangingPunct="1">
              <a:lnSpc>
                <a:spcPct val="90000"/>
              </a:lnSpc>
            </a:pPr>
            <a:endParaRPr lang="en-US" altLang="en-US" sz="2600">
              <a:cs typeface="Arial" panose="020B0604020202020204" pitchFamily="34" charset="0"/>
            </a:endParaRPr>
          </a:p>
          <a:p>
            <a:pPr eaLnBrk="1" hangingPunct="1">
              <a:lnSpc>
                <a:spcPct val="90000"/>
              </a:lnSpc>
            </a:pPr>
            <a:r>
              <a:rPr lang="en-US" altLang="en-US" sz="2600">
                <a:cs typeface="Arial" panose="020B0604020202020204" pitchFamily="34" charset="0"/>
              </a:rPr>
              <a:t>Start with a single element sequence </a:t>
            </a:r>
            <a:br>
              <a:rPr lang="en-US" altLang="en-US" sz="2600">
                <a:cs typeface="Arial" panose="020B0604020202020204" pitchFamily="34" charset="0"/>
              </a:rPr>
            </a:br>
            <a:r>
              <a:rPr lang="en-US" altLang="en-US" sz="2600">
                <a:cs typeface="Arial" panose="020B0604020202020204" pitchFamily="34" charset="0"/>
              </a:rPr>
              <a:t>(by definition, it is already a sorted sequence)</a:t>
            </a:r>
          </a:p>
          <a:p>
            <a:pPr eaLnBrk="1" hangingPunct="1">
              <a:lnSpc>
                <a:spcPct val="90000"/>
              </a:lnSpc>
            </a:pPr>
            <a:r>
              <a:rPr lang="en-US" altLang="en-US" sz="2600">
                <a:cs typeface="Arial" panose="020B0604020202020204" pitchFamily="34" charset="0"/>
              </a:rPr>
              <a:t>Insert each element one-by-one into already sorted sequence.</a:t>
            </a:r>
          </a:p>
          <a:p>
            <a:pPr eaLnBrk="1" hangingPunct="1">
              <a:lnSpc>
                <a:spcPct val="90000"/>
              </a:lnSpc>
            </a:pPr>
            <a:r>
              <a:rPr lang="en-US" altLang="en-US" sz="2600">
                <a:cs typeface="Arial" panose="020B0604020202020204" pitchFamily="34" charset="0"/>
              </a:rPr>
              <a:t>It is like sorting a hand of a card game (e.g. bridge)</a:t>
            </a:r>
          </a:p>
        </p:txBody>
      </p:sp>
      <p:sp>
        <p:nvSpPr>
          <p:cNvPr id="12300" name="Rectangle 12">
            <a:extLst>
              <a:ext uri="{FF2B5EF4-FFF2-40B4-BE49-F238E27FC236}">
                <a16:creationId xmlns:a16="http://schemas.microsoft.com/office/drawing/2014/main" id="{523CE0EB-7777-72D7-BE08-DDC3CE7EE506}"/>
              </a:ext>
            </a:extLst>
          </p:cNvPr>
          <p:cNvSpPr>
            <a:spLocks noChangeArrowheads="1"/>
          </p:cNvSpPr>
          <p:nvPr/>
        </p:nvSpPr>
        <p:spPr bwMode="auto">
          <a:xfrm>
            <a:off x="3810000" y="312420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2600">
                <a:cs typeface="Arial" panose="020B0604020202020204" pitchFamily="34" charset="0"/>
              </a:rPr>
              <a:t>[3]</a:t>
            </a:r>
          </a:p>
        </p:txBody>
      </p:sp>
      <p:grpSp>
        <p:nvGrpSpPr>
          <p:cNvPr id="2" name="Group 27">
            <a:extLst>
              <a:ext uri="{FF2B5EF4-FFF2-40B4-BE49-F238E27FC236}">
                <a16:creationId xmlns:a16="http://schemas.microsoft.com/office/drawing/2014/main" id="{07E860D0-F812-C0EE-9E31-DEBAF1F0A584}"/>
              </a:ext>
            </a:extLst>
          </p:cNvPr>
          <p:cNvGrpSpPr>
            <a:grpSpLocks/>
          </p:cNvGrpSpPr>
          <p:nvPr/>
        </p:nvGrpSpPr>
        <p:grpSpPr bwMode="auto">
          <a:xfrm>
            <a:off x="4343400" y="3124200"/>
            <a:ext cx="1752600" cy="533400"/>
            <a:chOff x="2736" y="1968"/>
            <a:chExt cx="1104" cy="336"/>
          </a:xfrm>
        </p:grpSpPr>
        <p:sp>
          <p:nvSpPr>
            <p:cNvPr id="40975" name="Rectangle 11">
              <a:extLst>
                <a:ext uri="{FF2B5EF4-FFF2-40B4-BE49-F238E27FC236}">
                  <a16:creationId xmlns:a16="http://schemas.microsoft.com/office/drawing/2014/main" id="{9AC9B9A1-773C-D3CF-CA1E-FF3F95532843}"/>
                </a:ext>
              </a:extLst>
            </p:cNvPr>
            <p:cNvSpPr>
              <a:spLocks noChangeArrowheads="1"/>
            </p:cNvSpPr>
            <p:nvPr/>
          </p:nvSpPr>
          <p:spPr bwMode="auto">
            <a:xfrm>
              <a:off x="2928" y="1968"/>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2600">
                  <a:cs typeface="Arial" panose="020B0604020202020204" pitchFamily="34" charset="0"/>
                </a:rPr>
                <a:t>[1,3]</a:t>
              </a:r>
            </a:p>
          </p:txBody>
        </p:sp>
        <p:sp>
          <p:nvSpPr>
            <p:cNvPr id="40976" name="Line 13">
              <a:extLst>
                <a:ext uri="{FF2B5EF4-FFF2-40B4-BE49-F238E27FC236}">
                  <a16:creationId xmlns:a16="http://schemas.microsoft.com/office/drawing/2014/main" id="{2F047771-0D59-AF97-71B3-225243C35EE1}"/>
                </a:ext>
              </a:extLst>
            </p:cNvPr>
            <p:cNvSpPr>
              <a:spLocks noChangeShapeType="1"/>
            </p:cNvSpPr>
            <p:nvPr/>
          </p:nvSpPr>
          <p:spPr bwMode="auto">
            <a:xfrm>
              <a:off x="2736" y="2112"/>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28">
            <a:extLst>
              <a:ext uri="{FF2B5EF4-FFF2-40B4-BE49-F238E27FC236}">
                <a16:creationId xmlns:a16="http://schemas.microsoft.com/office/drawing/2014/main" id="{8CF2616B-7E20-17AD-1362-99587121776A}"/>
              </a:ext>
            </a:extLst>
          </p:cNvPr>
          <p:cNvGrpSpPr>
            <a:grpSpLocks/>
          </p:cNvGrpSpPr>
          <p:nvPr/>
        </p:nvGrpSpPr>
        <p:grpSpPr bwMode="auto">
          <a:xfrm>
            <a:off x="5486400" y="3124200"/>
            <a:ext cx="1752600" cy="533400"/>
            <a:chOff x="3456" y="1968"/>
            <a:chExt cx="1104" cy="336"/>
          </a:xfrm>
        </p:grpSpPr>
        <p:sp>
          <p:nvSpPr>
            <p:cNvPr id="40973" name="Rectangle 10">
              <a:extLst>
                <a:ext uri="{FF2B5EF4-FFF2-40B4-BE49-F238E27FC236}">
                  <a16:creationId xmlns:a16="http://schemas.microsoft.com/office/drawing/2014/main" id="{F2135CE3-50B1-127A-AB15-04FC1C7F5379}"/>
                </a:ext>
              </a:extLst>
            </p:cNvPr>
            <p:cNvSpPr>
              <a:spLocks noChangeArrowheads="1"/>
            </p:cNvSpPr>
            <p:nvPr/>
          </p:nvSpPr>
          <p:spPr bwMode="auto">
            <a:xfrm>
              <a:off x="3648" y="1968"/>
              <a:ext cx="91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2600">
                  <a:cs typeface="Arial" panose="020B0604020202020204" pitchFamily="34" charset="0"/>
                </a:rPr>
                <a:t>[1,3,7]</a:t>
              </a:r>
            </a:p>
          </p:txBody>
        </p:sp>
        <p:sp>
          <p:nvSpPr>
            <p:cNvPr id="40974" name="Line 14">
              <a:extLst>
                <a:ext uri="{FF2B5EF4-FFF2-40B4-BE49-F238E27FC236}">
                  <a16:creationId xmlns:a16="http://schemas.microsoft.com/office/drawing/2014/main" id="{F75F27C9-3900-37E2-6204-2FE3D5667DB9}"/>
                </a:ext>
              </a:extLst>
            </p:cNvPr>
            <p:cNvSpPr>
              <a:spLocks noChangeShapeType="1"/>
            </p:cNvSpPr>
            <p:nvPr/>
          </p:nvSpPr>
          <p:spPr bwMode="auto">
            <a:xfrm>
              <a:off x="3456" y="2112"/>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2296" name="Rectangle 8">
            <a:extLst>
              <a:ext uri="{FF2B5EF4-FFF2-40B4-BE49-F238E27FC236}">
                <a16:creationId xmlns:a16="http://schemas.microsoft.com/office/drawing/2014/main" id="{BCD531C4-9861-D2E0-2A60-86FE3F65AA36}"/>
              </a:ext>
            </a:extLst>
          </p:cNvPr>
          <p:cNvSpPr>
            <a:spLocks noChangeArrowheads="1"/>
          </p:cNvSpPr>
          <p:nvPr/>
        </p:nvSpPr>
        <p:spPr bwMode="auto">
          <a:xfrm>
            <a:off x="7162800" y="3124200"/>
            <a:ext cx="144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Wingdings" panose="05000000000000000000" pitchFamily="2" charset="2"/>
              <a:buNone/>
            </a:pPr>
            <a:r>
              <a:rPr lang="en-US" altLang="en-US" sz="2600">
                <a:cs typeface="Arial" panose="020B0604020202020204" pitchFamily="34" charset="0"/>
              </a:rPr>
              <a:t>[1,2,3,7]</a:t>
            </a:r>
          </a:p>
        </p:txBody>
      </p:sp>
      <p:sp>
        <p:nvSpPr>
          <p:cNvPr id="12303" name="Line 15">
            <a:extLst>
              <a:ext uri="{FF2B5EF4-FFF2-40B4-BE49-F238E27FC236}">
                <a16:creationId xmlns:a16="http://schemas.microsoft.com/office/drawing/2014/main" id="{D888519F-7464-8085-9391-56D11C5E5C60}"/>
              </a:ext>
            </a:extLst>
          </p:cNvPr>
          <p:cNvSpPr>
            <a:spLocks noChangeShapeType="1"/>
          </p:cNvSpPr>
          <p:nvPr/>
        </p:nvSpPr>
        <p:spPr bwMode="auto">
          <a:xfrm>
            <a:off x="6858000" y="3352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Line 24">
            <a:extLst>
              <a:ext uri="{FF2B5EF4-FFF2-40B4-BE49-F238E27FC236}">
                <a16:creationId xmlns:a16="http://schemas.microsoft.com/office/drawing/2014/main" id="{4F45F2F4-68F2-2CFA-EC29-594C5845364B}"/>
              </a:ext>
            </a:extLst>
          </p:cNvPr>
          <p:cNvSpPr>
            <a:spLocks noChangeShapeType="1"/>
          </p:cNvSpPr>
          <p:nvPr/>
        </p:nvSpPr>
        <p:spPr bwMode="auto">
          <a:xfrm flipH="1">
            <a:off x="4267200" y="27432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3" name="Line 25">
            <a:extLst>
              <a:ext uri="{FF2B5EF4-FFF2-40B4-BE49-F238E27FC236}">
                <a16:creationId xmlns:a16="http://schemas.microsoft.com/office/drawing/2014/main" id="{532D547C-3E2E-B73C-5183-73ACBBE3D750}"/>
              </a:ext>
            </a:extLst>
          </p:cNvPr>
          <p:cNvSpPr>
            <a:spLocks noChangeShapeType="1"/>
          </p:cNvSpPr>
          <p:nvPr/>
        </p:nvSpPr>
        <p:spPr bwMode="auto">
          <a:xfrm flipH="1">
            <a:off x="5181600" y="28194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4" name="Line 26">
            <a:extLst>
              <a:ext uri="{FF2B5EF4-FFF2-40B4-BE49-F238E27FC236}">
                <a16:creationId xmlns:a16="http://schemas.microsoft.com/office/drawing/2014/main" id="{ECF04125-911B-D628-7B87-C0A8E5758152}"/>
              </a:ext>
            </a:extLst>
          </p:cNvPr>
          <p:cNvSpPr>
            <a:spLocks noChangeShapeType="1"/>
          </p:cNvSpPr>
          <p:nvPr/>
        </p:nvSpPr>
        <p:spPr bwMode="auto">
          <a:xfrm>
            <a:off x="5791200" y="2819400"/>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fade">
                                      <p:cBhvr>
                                        <p:cTn id="7" dur="2000"/>
                                        <p:tgtEl>
                                          <p:spTgt spid="12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91">
                                            <p:txEl>
                                              <p:pRg st="4" end="4"/>
                                            </p:txEl>
                                          </p:spTgt>
                                        </p:tgtEl>
                                        <p:attrNameLst>
                                          <p:attrName>style.visibility</p:attrName>
                                        </p:attrNameLst>
                                      </p:cBhvr>
                                      <p:to>
                                        <p:strVal val="visible"/>
                                      </p:to>
                                    </p:set>
                                    <p:animEffect transition="in" filter="fade">
                                      <p:cBhvr>
                                        <p:cTn id="12" dur="2000"/>
                                        <p:tgtEl>
                                          <p:spTgt spid="1229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300"/>
                                        </p:tgtEl>
                                        <p:attrNameLst>
                                          <p:attrName>style.visibility</p:attrName>
                                        </p:attrNameLst>
                                      </p:cBhvr>
                                      <p:to>
                                        <p:strVal val="visible"/>
                                      </p:to>
                                    </p:set>
                                    <p:animEffect transition="in" filter="fade">
                                      <p:cBhvr>
                                        <p:cTn id="17" dur="2000"/>
                                        <p:tgtEl>
                                          <p:spTgt spid="12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291">
                                            <p:txEl>
                                              <p:pRg st="5" end="5"/>
                                            </p:txEl>
                                          </p:spTgt>
                                        </p:tgtEl>
                                        <p:attrNameLst>
                                          <p:attrName>style.visibility</p:attrName>
                                        </p:attrNameLst>
                                      </p:cBhvr>
                                      <p:to>
                                        <p:strVal val="visible"/>
                                      </p:to>
                                    </p:set>
                                    <p:animEffect transition="in" filter="fade">
                                      <p:cBhvr>
                                        <p:cTn id="22" dur="2000"/>
                                        <p:tgtEl>
                                          <p:spTgt spid="1229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312"/>
                                        </p:tgtEl>
                                        <p:attrNameLst>
                                          <p:attrName>style.visibility</p:attrName>
                                        </p:attrNameLst>
                                      </p:cBhvr>
                                      <p:to>
                                        <p:strVal val="visible"/>
                                      </p:to>
                                    </p:set>
                                    <p:animEffect transition="in" filter="blinds(horizontal)">
                                      <p:cBhvr>
                                        <p:cTn id="27" dur="500"/>
                                        <p:tgtEl>
                                          <p:spTgt spid="123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313"/>
                                        </p:tgtEl>
                                        <p:attrNameLst>
                                          <p:attrName>style.visibility</p:attrName>
                                        </p:attrNameLst>
                                      </p:cBhvr>
                                      <p:to>
                                        <p:strVal val="visible"/>
                                      </p:to>
                                    </p:set>
                                    <p:animEffect transition="in" filter="blinds(horizontal)">
                                      <p:cBhvr>
                                        <p:cTn id="37" dur="500"/>
                                        <p:tgtEl>
                                          <p:spTgt spid="123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20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2314"/>
                                        </p:tgtEl>
                                        <p:attrNameLst>
                                          <p:attrName>style.visibility</p:attrName>
                                        </p:attrNameLst>
                                      </p:cBhvr>
                                      <p:to>
                                        <p:strVal val="visible"/>
                                      </p:to>
                                    </p:set>
                                    <p:animEffect transition="in" filter="blinds(horizontal)">
                                      <p:cBhvr>
                                        <p:cTn id="47" dur="500"/>
                                        <p:tgtEl>
                                          <p:spTgt spid="123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blinds(horizontal)">
                                      <p:cBhvr>
                                        <p:cTn id="52" dur="500"/>
                                        <p:tgtEl>
                                          <p:spTgt spid="12303"/>
                                        </p:tgtEl>
                                      </p:cBhvr>
                                    </p:animEffect>
                                  </p:childTnLst>
                                </p:cTn>
                              </p:par>
                              <p:par>
                                <p:cTn id="53" presetID="10" presetClass="entr" presetSubtype="0" fill="hold" nodeType="withEffect">
                                  <p:stCondLst>
                                    <p:cond delay="0"/>
                                  </p:stCondLst>
                                  <p:childTnLst>
                                    <p:set>
                                      <p:cBhvr>
                                        <p:cTn id="54" dur="1" fill="hold">
                                          <p:stCondLst>
                                            <p:cond delay="0"/>
                                          </p:stCondLst>
                                        </p:cTn>
                                        <p:tgtEl>
                                          <p:spTgt spid="12296"/>
                                        </p:tgtEl>
                                        <p:attrNameLst>
                                          <p:attrName>style.visibility</p:attrName>
                                        </p:attrNameLst>
                                      </p:cBhvr>
                                      <p:to>
                                        <p:strVal val="visible"/>
                                      </p:to>
                                    </p:set>
                                    <p:animEffect transition="in" filter="fade">
                                      <p:cBhvr>
                                        <p:cTn id="55" dur="2000"/>
                                        <p:tgtEl>
                                          <p:spTgt spid="1229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12291">
                                            <p:txEl>
                                              <p:pRg st="6" end="6"/>
                                            </p:txEl>
                                          </p:spTgt>
                                        </p:tgtEl>
                                        <p:attrNameLst>
                                          <p:attrName>style.visibility</p:attrName>
                                        </p:attrNameLst>
                                      </p:cBhvr>
                                      <p:to>
                                        <p:strVal val="visible"/>
                                      </p:to>
                                    </p:set>
                                    <p:animEffect transition="in" filter="fade">
                                      <p:cBhvr>
                                        <p:cTn id="60" dur="20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p:bldP spid="122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EB0A68F5-5770-1E30-72B6-449853D465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5B8DB8F-0C27-4BBF-82D1-9294B05B2F60}" type="slidenum">
              <a:rPr lang="en-US" altLang="en-US" sz="1200" smtClean="0">
                <a:latin typeface="Garamond" panose="02020404030301010803" pitchFamily="18" charset="0"/>
              </a:rPr>
              <a:pPr>
                <a:spcBef>
                  <a:spcPct val="0"/>
                </a:spcBef>
                <a:buClrTx/>
                <a:buSzTx/>
                <a:buFontTx/>
                <a:buNone/>
              </a:pPr>
              <a:t>14</a:t>
            </a:fld>
            <a:endParaRPr lang="en-US" altLang="en-US" sz="1200">
              <a:latin typeface="Garamond" panose="02020404030301010803" pitchFamily="18" charset="0"/>
            </a:endParaRPr>
          </a:p>
        </p:txBody>
      </p:sp>
      <p:sp>
        <p:nvSpPr>
          <p:cNvPr id="43011" name="Rectangle 2">
            <a:extLst>
              <a:ext uri="{FF2B5EF4-FFF2-40B4-BE49-F238E27FC236}">
                <a16:creationId xmlns:a16="http://schemas.microsoft.com/office/drawing/2014/main" id="{AF57FE3D-5FBB-8457-02B0-A58C1FB110A9}"/>
              </a:ext>
            </a:extLst>
          </p:cNvPr>
          <p:cNvSpPr>
            <a:spLocks noGrp="1" noChangeArrowheads="1"/>
          </p:cNvSpPr>
          <p:nvPr>
            <p:ph type="title"/>
          </p:nvPr>
        </p:nvSpPr>
        <p:spPr/>
        <p:txBody>
          <a:bodyPr/>
          <a:lstStyle/>
          <a:p>
            <a:pPr eaLnBrk="1" hangingPunct="1"/>
            <a:r>
              <a:rPr lang="en-US" altLang="en-US"/>
              <a:t>An Implementation for Insertion sort</a:t>
            </a:r>
          </a:p>
        </p:txBody>
      </p:sp>
      <p:sp>
        <p:nvSpPr>
          <p:cNvPr id="43012" name="Rectangle 3">
            <a:extLst>
              <a:ext uri="{FF2B5EF4-FFF2-40B4-BE49-F238E27FC236}">
                <a16:creationId xmlns:a16="http://schemas.microsoft.com/office/drawing/2014/main" id="{C21E0D0F-E7E4-87B6-5820-6722C41FBDFC}"/>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100" b="1">
                <a:latin typeface="Courier New" panose="02070309020205020404" pitchFamily="49" charset="0"/>
              </a:rPr>
              <a:t>Insertion-Sort(A) {</a:t>
            </a:r>
          </a:p>
          <a:p>
            <a:pPr eaLnBrk="1" hangingPunct="1">
              <a:lnSpc>
                <a:spcPct val="90000"/>
              </a:lnSpc>
              <a:buFont typeface="Wingdings" panose="05000000000000000000" pitchFamily="2" charset="2"/>
              <a:buNone/>
            </a:pPr>
            <a:r>
              <a:rPr lang="en-US" altLang="en-US" sz="2100" b="1">
                <a:latin typeface="Courier New" panose="02070309020205020404" pitchFamily="49" charset="0"/>
              </a:rPr>
              <a:t>  for (j=2; j</a:t>
            </a:r>
            <a:r>
              <a:rPr lang="en-US" altLang="en-US" sz="2100" b="1">
                <a:latin typeface="Courier New" panose="02070309020205020404" pitchFamily="49" charset="0"/>
                <a:cs typeface="Courier New" panose="02070309020205020404" pitchFamily="49" charset="0"/>
              </a:rPr>
              <a:t>≤n; j=j+1) {</a:t>
            </a:r>
          </a:p>
          <a:p>
            <a:pPr eaLnBrk="1" hangingPunct="1">
              <a:lnSpc>
                <a:spcPct val="90000"/>
              </a:lnSpc>
              <a:buFont typeface="Wingdings" panose="05000000000000000000" pitchFamily="2" charset="2"/>
              <a:buNone/>
            </a:pPr>
            <a:r>
              <a:rPr lang="en-US" altLang="en-US" sz="2100" b="1">
                <a:latin typeface="Courier New" panose="02070309020205020404" pitchFamily="49" charset="0"/>
                <a:cs typeface="Courier New" panose="02070309020205020404" pitchFamily="49" charset="0"/>
              </a:rPr>
              <a:t>    num = A[j];</a:t>
            </a:r>
          </a:p>
          <a:p>
            <a:pPr eaLnBrk="1" hangingPunct="1">
              <a:lnSpc>
                <a:spcPct val="90000"/>
              </a:lnSpc>
              <a:buFont typeface="Wingdings" panose="05000000000000000000" pitchFamily="2" charset="2"/>
              <a:buNone/>
            </a:pPr>
            <a:r>
              <a:rPr lang="en-US" altLang="en-US" sz="2100" b="1">
                <a:latin typeface="Courier New" panose="02070309020205020404" pitchFamily="49" charset="0"/>
                <a:cs typeface="Courier New" panose="02070309020205020404" pitchFamily="49" charset="0"/>
              </a:rPr>
              <a:t>    i = j-1;</a:t>
            </a:r>
          </a:p>
          <a:p>
            <a:pPr eaLnBrk="1" hangingPunct="1">
              <a:lnSpc>
                <a:spcPct val="90000"/>
              </a:lnSpc>
              <a:buFont typeface="Wingdings" panose="05000000000000000000" pitchFamily="2" charset="2"/>
              <a:buNone/>
            </a:pPr>
            <a:r>
              <a:rPr lang="en-US" altLang="en-US" sz="2100" b="1">
                <a:latin typeface="Courier New" panose="02070309020205020404" pitchFamily="49" charset="0"/>
                <a:cs typeface="Courier New" panose="02070309020205020404" pitchFamily="49" charset="0"/>
              </a:rPr>
              <a:t>    // find the correct place for num</a:t>
            </a:r>
          </a:p>
          <a:p>
            <a:pPr eaLnBrk="1" hangingPunct="1">
              <a:lnSpc>
                <a:spcPct val="90000"/>
              </a:lnSpc>
              <a:buFont typeface="Wingdings" panose="05000000000000000000" pitchFamily="2" charset="2"/>
              <a:buNone/>
            </a:pPr>
            <a:r>
              <a:rPr lang="en-US" altLang="en-US" sz="2100" b="1">
                <a:latin typeface="Courier New" panose="02070309020205020404" pitchFamily="49" charset="0"/>
                <a:cs typeface="Courier New" panose="02070309020205020404" pitchFamily="49" charset="0"/>
              </a:rPr>
              <a:t>    while (i&gt;0 and A[i]&gt;num) {</a:t>
            </a:r>
          </a:p>
          <a:p>
            <a:pPr eaLnBrk="1" hangingPunct="1">
              <a:lnSpc>
                <a:spcPct val="90000"/>
              </a:lnSpc>
              <a:buFont typeface="Wingdings" panose="05000000000000000000" pitchFamily="2" charset="2"/>
              <a:buNone/>
            </a:pPr>
            <a:r>
              <a:rPr lang="en-US" altLang="en-US" sz="2100" b="1">
                <a:latin typeface="Courier New" panose="02070309020205020404" pitchFamily="49" charset="0"/>
                <a:cs typeface="Courier New" panose="02070309020205020404" pitchFamily="49" charset="0"/>
              </a:rPr>
              <a:t>      A[i+1] = A[i];</a:t>
            </a:r>
          </a:p>
          <a:p>
            <a:pPr eaLnBrk="1" hangingPunct="1">
              <a:lnSpc>
                <a:spcPct val="90000"/>
              </a:lnSpc>
              <a:buFont typeface="Wingdings" panose="05000000000000000000" pitchFamily="2" charset="2"/>
              <a:buNone/>
            </a:pPr>
            <a:r>
              <a:rPr lang="en-US" altLang="en-US" sz="2100" b="1">
                <a:latin typeface="Courier New" panose="02070309020205020404" pitchFamily="49" charset="0"/>
                <a:cs typeface="Courier New" panose="02070309020205020404" pitchFamily="49" charset="0"/>
              </a:rPr>
              <a:t>      i=i-1;</a:t>
            </a:r>
          </a:p>
          <a:p>
            <a:pPr eaLnBrk="1" hangingPunct="1">
              <a:lnSpc>
                <a:spcPct val="90000"/>
              </a:lnSpc>
              <a:buFont typeface="Wingdings" panose="05000000000000000000" pitchFamily="2" charset="2"/>
              <a:buNone/>
            </a:pPr>
            <a:r>
              <a:rPr lang="en-US" altLang="en-US" sz="2100" b="1">
                <a:latin typeface="Courier New" panose="02070309020205020404" pitchFamily="49" charset="0"/>
                <a:cs typeface="Courier New" panose="02070309020205020404" pitchFamily="49" charset="0"/>
              </a:rPr>
              <a:t>      }</a:t>
            </a:r>
          </a:p>
          <a:p>
            <a:pPr eaLnBrk="1" hangingPunct="1">
              <a:lnSpc>
                <a:spcPct val="90000"/>
              </a:lnSpc>
              <a:buFont typeface="Wingdings" panose="05000000000000000000" pitchFamily="2" charset="2"/>
              <a:buNone/>
            </a:pPr>
            <a:r>
              <a:rPr lang="en-US" altLang="en-US" sz="2100" b="1">
                <a:latin typeface="Courier New" panose="02070309020205020404" pitchFamily="49" charset="0"/>
                <a:cs typeface="Courier New" panose="02070309020205020404" pitchFamily="49" charset="0"/>
              </a:rPr>
              <a:t>    A[i+1] = num;</a:t>
            </a:r>
          </a:p>
          <a:p>
            <a:pPr eaLnBrk="1" hangingPunct="1">
              <a:lnSpc>
                <a:spcPct val="90000"/>
              </a:lnSpc>
              <a:buFont typeface="Wingdings" panose="05000000000000000000" pitchFamily="2" charset="2"/>
              <a:buNone/>
            </a:pPr>
            <a:r>
              <a:rPr lang="en-US" altLang="en-US" sz="2100" b="1">
                <a:latin typeface="Courier New" panose="02070309020205020404" pitchFamily="49" charset="0"/>
                <a:cs typeface="Courier New" panose="02070309020205020404" pitchFamily="49" charset="0"/>
              </a:rPr>
              <a:t>    }</a:t>
            </a:r>
          </a:p>
          <a:p>
            <a:pPr eaLnBrk="1" hangingPunct="1">
              <a:lnSpc>
                <a:spcPct val="90000"/>
              </a:lnSpc>
              <a:buFont typeface="Wingdings" panose="05000000000000000000" pitchFamily="2" charset="2"/>
              <a:buNone/>
            </a:pPr>
            <a:r>
              <a:rPr lang="en-US" altLang="en-US" sz="2100" b="1">
                <a:latin typeface="Courier New" panose="02070309020205020404" pitchFamily="49" charset="0"/>
                <a:cs typeface="Courier New" panose="02070309020205020404" pitchFamily="49" charset="0"/>
              </a:rPr>
              <a:t>  }</a:t>
            </a:r>
          </a:p>
        </p:txBody>
      </p:sp>
      <p:sp>
        <p:nvSpPr>
          <p:cNvPr id="13319" name="Rectangle 7">
            <a:extLst>
              <a:ext uri="{FF2B5EF4-FFF2-40B4-BE49-F238E27FC236}">
                <a16:creationId xmlns:a16="http://schemas.microsoft.com/office/drawing/2014/main" id="{17C6105B-A141-36E5-FD20-C52B424B9D11}"/>
              </a:ext>
            </a:extLst>
          </p:cNvPr>
          <p:cNvSpPr>
            <a:spLocks noChangeArrowheads="1"/>
          </p:cNvSpPr>
          <p:nvPr/>
        </p:nvSpPr>
        <p:spPr bwMode="auto">
          <a:xfrm>
            <a:off x="1143000" y="3352800"/>
            <a:ext cx="43434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13320" name="AutoShape 8">
            <a:extLst>
              <a:ext uri="{FF2B5EF4-FFF2-40B4-BE49-F238E27FC236}">
                <a16:creationId xmlns:a16="http://schemas.microsoft.com/office/drawing/2014/main" id="{EA73AC80-B395-C72C-1A99-D03513D8C37D}"/>
              </a:ext>
            </a:extLst>
          </p:cNvPr>
          <p:cNvSpPr>
            <a:spLocks/>
          </p:cNvSpPr>
          <p:nvPr/>
        </p:nvSpPr>
        <p:spPr bwMode="auto">
          <a:xfrm>
            <a:off x="6248400" y="1447800"/>
            <a:ext cx="2514600" cy="1143000"/>
          </a:xfrm>
          <a:prstGeom prst="borderCallout2">
            <a:avLst>
              <a:gd name="adj1" fmla="val 10000"/>
              <a:gd name="adj2" fmla="val -3032"/>
              <a:gd name="adj3" fmla="val 10000"/>
              <a:gd name="adj4" fmla="val -8963"/>
              <a:gd name="adj5" fmla="val 224444"/>
              <a:gd name="adj6" fmla="val -29986"/>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Searches for the correct place to insert the next element. </a:t>
            </a:r>
          </a:p>
        </p:txBody>
      </p:sp>
      <p:sp>
        <p:nvSpPr>
          <p:cNvPr id="13321" name="AutoShape 9">
            <a:extLst>
              <a:ext uri="{FF2B5EF4-FFF2-40B4-BE49-F238E27FC236}">
                <a16:creationId xmlns:a16="http://schemas.microsoft.com/office/drawing/2014/main" id="{D8A20DEA-8EC8-F16B-9B52-B08D37F7CFE5}"/>
              </a:ext>
            </a:extLst>
          </p:cNvPr>
          <p:cNvSpPr>
            <a:spLocks/>
          </p:cNvSpPr>
          <p:nvPr/>
        </p:nvSpPr>
        <p:spPr bwMode="auto">
          <a:xfrm>
            <a:off x="6248400" y="3352800"/>
            <a:ext cx="2514600" cy="1219200"/>
          </a:xfrm>
          <a:prstGeom prst="borderCallout2">
            <a:avLst>
              <a:gd name="adj1" fmla="val 9375"/>
              <a:gd name="adj2" fmla="val -3032"/>
              <a:gd name="adj3" fmla="val 9375"/>
              <a:gd name="adj4" fmla="val -16412"/>
              <a:gd name="adj5" fmla="val 81250"/>
              <a:gd name="adj6" fmla="val -30301"/>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If it sees that num is smaller than A[i], it shifts A[i] one position to the right</a:t>
            </a:r>
          </a:p>
        </p:txBody>
      </p:sp>
      <p:sp>
        <p:nvSpPr>
          <p:cNvPr id="13322" name="Rectangle 10">
            <a:extLst>
              <a:ext uri="{FF2B5EF4-FFF2-40B4-BE49-F238E27FC236}">
                <a16:creationId xmlns:a16="http://schemas.microsoft.com/office/drawing/2014/main" id="{539C5667-BBDA-8512-20C3-7DEC6B00A332}"/>
              </a:ext>
            </a:extLst>
          </p:cNvPr>
          <p:cNvSpPr>
            <a:spLocks noChangeArrowheads="1"/>
          </p:cNvSpPr>
          <p:nvPr/>
        </p:nvSpPr>
        <p:spPr bwMode="auto">
          <a:xfrm>
            <a:off x="1143000" y="4800600"/>
            <a:ext cx="43434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13323" name="AutoShape 11">
            <a:extLst>
              <a:ext uri="{FF2B5EF4-FFF2-40B4-BE49-F238E27FC236}">
                <a16:creationId xmlns:a16="http://schemas.microsoft.com/office/drawing/2014/main" id="{B3EC5BB5-499E-13FA-A106-CD709DA9D7F1}"/>
              </a:ext>
            </a:extLst>
          </p:cNvPr>
          <p:cNvSpPr>
            <a:spLocks/>
          </p:cNvSpPr>
          <p:nvPr/>
        </p:nvSpPr>
        <p:spPr bwMode="auto">
          <a:xfrm>
            <a:off x="6248400" y="4953000"/>
            <a:ext cx="2438400" cy="1143000"/>
          </a:xfrm>
          <a:prstGeom prst="borderCallout2">
            <a:avLst>
              <a:gd name="adj1" fmla="val 10000"/>
              <a:gd name="adj2" fmla="val -3125"/>
              <a:gd name="adj3" fmla="val 10000"/>
              <a:gd name="adj4" fmla="val -16926"/>
              <a:gd name="adj5" fmla="val -3333"/>
              <a:gd name="adj6" fmla="val -31250"/>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When the correct place is found, it will be already empty</a:t>
            </a:r>
          </a:p>
        </p:txBody>
      </p:sp>
      <p:sp>
        <p:nvSpPr>
          <p:cNvPr id="13324" name="Rectangle 12">
            <a:extLst>
              <a:ext uri="{FF2B5EF4-FFF2-40B4-BE49-F238E27FC236}">
                <a16:creationId xmlns:a16="http://schemas.microsoft.com/office/drawing/2014/main" id="{480CD36F-F12E-DF0B-1412-928B35D58FC0}"/>
              </a:ext>
            </a:extLst>
          </p:cNvPr>
          <p:cNvSpPr>
            <a:spLocks noChangeArrowheads="1"/>
          </p:cNvSpPr>
          <p:nvPr/>
        </p:nvSpPr>
        <p:spPr bwMode="auto">
          <a:xfrm>
            <a:off x="838200" y="1981200"/>
            <a:ext cx="3733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13325" name="AutoShape 13">
            <a:extLst>
              <a:ext uri="{FF2B5EF4-FFF2-40B4-BE49-F238E27FC236}">
                <a16:creationId xmlns:a16="http://schemas.microsoft.com/office/drawing/2014/main" id="{09F5567B-D05C-CCFC-9419-D37EF36FF187}"/>
              </a:ext>
            </a:extLst>
          </p:cNvPr>
          <p:cNvSpPr>
            <a:spLocks/>
          </p:cNvSpPr>
          <p:nvPr/>
        </p:nvSpPr>
        <p:spPr bwMode="auto">
          <a:xfrm>
            <a:off x="5638800" y="1257300"/>
            <a:ext cx="3124200" cy="1485900"/>
          </a:xfrm>
          <a:prstGeom prst="borderCallout2">
            <a:avLst>
              <a:gd name="adj1" fmla="val 7694"/>
              <a:gd name="adj2" fmla="val -2440"/>
              <a:gd name="adj3" fmla="val 7694"/>
              <a:gd name="adj4" fmla="val -17986"/>
              <a:gd name="adj5" fmla="val 53847"/>
              <a:gd name="adj6" fmla="val -34148"/>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Considers each element one-by-one. Note that, the first element is assumed to form the initial sorted sequence.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blinds(horizontal)">
                                      <p:cBhvr>
                                        <p:cTn id="7" dur="500"/>
                                        <p:tgtEl>
                                          <p:spTgt spid="13325"/>
                                        </p:tgtEl>
                                      </p:cBhvr>
                                    </p:animEffect>
                                  </p:childTnLst>
                                </p:cTn>
                              </p:par>
                              <p:par>
                                <p:cTn id="8" presetID="3" presetClass="entr" presetSubtype="10" fill="hold" nodeType="withEffect">
                                  <p:stCondLst>
                                    <p:cond delay="0"/>
                                  </p:stCondLst>
                                  <p:childTnLst>
                                    <p:set>
                                      <p:cBhvr>
                                        <p:cTn id="9" dur="1" fill="hold">
                                          <p:stCondLst>
                                            <p:cond delay="0"/>
                                          </p:stCondLst>
                                        </p:cTn>
                                        <p:tgtEl>
                                          <p:spTgt spid="13324"/>
                                        </p:tgtEl>
                                        <p:attrNameLst>
                                          <p:attrName>style.visibility</p:attrName>
                                        </p:attrNameLst>
                                      </p:cBhvr>
                                      <p:to>
                                        <p:strVal val="visible"/>
                                      </p:to>
                                    </p:set>
                                    <p:animEffect transition="in" filter="blinds(horizontal)">
                                      <p:cBhvr>
                                        <p:cTn id="10" dur="500"/>
                                        <p:tgtEl>
                                          <p:spTgt spid="133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nodeType="clickEffect">
                                  <p:stCondLst>
                                    <p:cond delay="0"/>
                                  </p:stCondLst>
                                  <p:childTnLst>
                                    <p:animEffect transition="out" filter="blinds(horizontal)">
                                      <p:cBhvr>
                                        <p:cTn id="14" dur="500"/>
                                        <p:tgtEl>
                                          <p:spTgt spid="13325"/>
                                        </p:tgtEl>
                                      </p:cBhvr>
                                    </p:animEffect>
                                    <p:set>
                                      <p:cBhvr>
                                        <p:cTn id="15" dur="1" fill="hold">
                                          <p:stCondLst>
                                            <p:cond delay="499"/>
                                          </p:stCondLst>
                                        </p:cTn>
                                        <p:tgtEl>
                                          <p:spTgt spid="13325"/>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13324"/>
                                        </p:tgtEl>
                                      </p:cBhvr>
                                    </p:animEffect>
                                    <p:set>
                                      <p:cBhvr>
                                        <p:cTn id="18" dur="1" fill="hold">
                                          <p:stCondLst>
                                            <p:cond delay="499"/>
                                          </p:stCondLst>
                                        </p:cTn>
                                        <p:tgtEl>
                                          <p:spTgt spid="13324"/>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3320"/>
                                        </p:tgtEl>
                                        <p:attrNameLst>
                                          <p:attrName>style.visibility</p:attrName>
                                        </p:attrNameLst>
                                      </p:cBhvr>
                                      <p:to>
                                        <p:strVal val="visible"/>
                                      </p:to>
                                    </p:set>
                                    <p:animEffect transition="in" filter="blinds(horizontal)">
                                      <p:cBhvr>
                                        <p:cTn id="23" dur="500"/>
                                        <p:tgtEl>
                                          <p:spTgt spid="13320"/>
                                        </p:tgtEl>
                                      </p:cBhvr>
                                    </p:animEffect>
                                  </p:childTnLst>
                                </p:cTn>
                              </p:par>
                              <p:par>
                                <p:cTn id="24" presetID="3" presetClass="entr" presetSubtype="10" fill="hold" nodeType="withEffect">
                                  <p:stCondLst>
                                    <p:cond delay="0"/>
                                  </p:stCondLst>
                                  <p:childTnLst>
                                    <p:set>
                                      <p:cBhvr>
                                        <p:cTn id="25" dur="1" fill="hold">
                                          <p:stCondLst>
                                            <p:cond delay="0"/>
                                          </p:stCondLst>
                                        </p:cTn>
                                        <p:tgtEl>
                                          <p:spTgt spid="13319"/>
                                        </p:tgtEl>
                                        <p:attrNameLst>
                                          <p:attrName>style.visibility</p:attrName>
                                        </p:attrNameLst>
                                      </p:cBhvr>
                                      <p:to>
                                        <p:strVal val="visible"/>
                                      </p:to>
                                    </p:set>
                                    <p:animEffect transition="in" filter="blinds(horizontal)">
                                      <p:cBhvr>
                                        <p:cTn id="26" dur="500"/>
                                        <p:tgtEl>
                                          <p:spTgt spid="133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3321"/>
                                        </p:tgtEl>
                                        <p:attrNameLst>
                                          <p:attrName>style.visibility</p:attrName>
                                        </p:attrNameLst>
                                      </p:cBhvr>
                                      <p:to>
                                        <p:strVal val="visible"/>
                                      </p:to>
                                    </p:set>
                                    <p:animEffect transition="in" filter="blinds(horizontal)">
                                      <p:cBhvr>
                                        <p:cTn id="31" dur="500"/>
                                        <p:tgtEl>
                                          <p:spTgt spid="133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nodeType="clickEffect">
                                  <p:stCondLst>
                                    <p:cond delay="0"/>
                                  </p:stCondLst>
                                  <p:childTnLst>
                                    <p:animEffect transition="out" filter="blinds(horizontal)">
                                      <p:cBhvr>
                                        <p:cTn id="35" dur="500"/>
                                        <p:tgtEl>
                                          <p:spTgt spid="13320"/>
                                        </p:tgtEl>
                                      </p:cBhvr>
                                    </p:animEffect>
                                    <p:set>
                                      <p:cBhvr>
                                        <p:cTn id="36" dur="1" fill="hold">
                                          <p:stCondLst>
                                            <p:cond delay="499"/>
                                          </p:stCondLst>
                                        </p:cTn>
                                        <p:tgtEl>
                                          <p:spTgt spid="13320"/>
                                        </p:tgtEl>
                                        <p:attrNameLst>
                                          <p:attrName>style.visibility</p:attrName>
                                        </p:attrNameLst>
                                      </p:cBhvr>
                                      <p:to>
                                        <p:strVal val="hidden"/>
                                      </p:to>
                                    </p:set>
                                  </p:childTnLst>
                                </p:cTn>
                              </p:par>
                              <p:par>
                                <p:cTn id="37" presetID="3" presetClass="exit" presetSubtype="10" fill="hold" nodeType="withEffect">
                                  <p:stCondLst>
                                    <p:cond delay="0"/>
                                  </p:stCondLst>
                                  <p:childTnLst>
                                    <p:animEffect transition="out" filter="blinds(horizontal)">
                                      <p:cBhvr>
                                        <p:cTn id="38" dur="500"/>
                                        <p:tgtEl>
                                          <p:spTgt spid="13319"/>
                                        </p:tgtEl>
                                      </p:cBhvr>
                                    </p:animEffect>
                                    <p:set>
                                      <p:cBhvr>
                                        <p:cTn id="39" dur="1" fill="hold">
                                          <p:stCondLst>
                                            <p:cond delay="499"/>
                                          </p:stCondLst>
                                        </p:cTn>
                                        <p:tgtEl>
                                          <p:spTgt spid="13319"/>
                                        </p:tgtEl>
                                        <p:attrNameLst>
                                          <p:attrName>style.visibility</p:attrName>
                                        </p:attrNameLst>
                                      </p:cBhvr>
                                      <p:to>
                                        <p:strVal val="hidden"/>
                                      </p:to>
                                    </p:set>
                                  </p:childTnLst>
                                </p:cTn>
                              </p:par>
                              <p:par>
                                <p:cTn id="40" presetID="3" presetClass="exit" presetSubtype="10" fill="hold" nodeType="withEffect">
                                  <p:stCondLst>
                                    <p:cond delay="0"/>
                                  </p:stCondLst>
                                  <p:childTnLst>
                                    <p:animEffect transition="out" filter="blinds(horizontal)">
                                      <p:cBhvr>
                                        <p:cTn id="41" dur="500"/>
                                        <p:tgtEl>
                                          <p:spTgt spid="13321"/>
                                        </p:tgtEl>
                                      </p:cBhvr>
                                    </p:animEffect>
                                    <p:set>
                                      <p:cBhvr>
                                        <p:cTn id="42" dur="1" fill="hold">
                                          <p:stCondLst>
                                            <p:cond delay="499"/>
                                          </p:stCondLst>
                                        </p:cTn>
                                        <p:tgtEl>
                                          <p:spTgt spid="13321"/>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322"/>
                                        </p:tgtEl>
                                        <p:attrNameLst>
                                          <p:attrName>style.visibility</p:attrName>
                                        </p:attrNameLst>
                                      </p:cBhvr>
                                      <p:to>
                                        <p:strVal val="visible"/>
                                      </p:to>
                                    </p:set>
                                    <p:animEffect transition="in" filter="blinds(horizontal)">
                                      <p:cBhvr>
                                        <p:cTn id="47" dur="500"/>
                                        <p:tgtEl>
                                          <p:spTgt spid="13322"/>
                                        </p:tgtEl>
                                      </p:cBhvr>
                                    </p:animEffect>
                                  </p:childTnLst>
                                </p:cTn>
                              </p:par>
                              <p:par>
                                <p:cTn id="48" presetID="3" presetClass="entr" presetSubtype="10" fill="hold" nodeType="withEffect">
                                  <p:stCondLst>
                                    <p:cond delay="0"/>
                                  </p:stCondLst>
                                  <p:childTnLst>
                                    <p:set>
                                      <p:cBhvr>
                                        <p:cTn id="49" dur="1" fill="hold">
                                          <p:stCondLst>
                                            <p:cond delay="0"/>
                                          </p:stCondLst>
                                        </p:cTn>
                                        <p:tgtEl>
                                          <p:spTgt spid="13323"/>
                                        </p:tgtEl>
                                        <p:attrNameLst>
                                          <p:attrName>style.visibility</p:attrName>
                                        </p:attrNameLst>
                                      </p:cBhvr>
                                      <p:to>
                                        <p:strVal val="visible"/>
                                      </p:to>
                                    </p:set>
                                    <p:animEffect transition="in" filter="blinds(horizontal)">
                                      <p:cBhvr>
                                        <p:cTn id="50" dur="500"/>
                                        <p:tgtEl>
                                          <p:spTgt spid="13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nimBg="1"/>
      <p:bldP spid="13319" grpId="1" animBg="1"/>
      <p:bldP spid="13320" grpId="0" animBg="1"/>
      <p:bldP spid="13320" grpId="1" animBg="1"/>
      <p:bldP spid="13321" grpId="0" animBg="1"/>
      <p:bldP spid="13321" grpId="1" animBg="1"/>
      <p:bldP spid="13322" grpId="0" animBg="1"/>
      <p:bldP spid="13323" grpId="0" animBg="1"/>
      <p:bldP spid="13324" grpId="0" animBg="1"/>
      <p:bldP spid="13324" grpId="1" animBg="1"/>
      <p:bldP spid="13325" grpId="0" animBg="1"/>
      <p:bldP spid="1332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04279F0E-FBCA-15F1-9C2C-151843EAC6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5F29D43-5933-4452-8BFA-EED6DDD804BE}" type="slidenum">
              <a:rPr lang="en-US" altLang="en-US" sz="1200" smtClean="0">
                <a:latin typeface="Garamond" panose="02020404030301010803" pitchFamily="18" charset="0"/>
              </a:rPr>
              <a:pPr>
                <a:spcBef>
                  <a:spcPct val="0"/>
                </a:spcBef>
                <a:buClrTx/>
                <a:buSzTx/>
                <a:buFontTx/>
                <a:buNone/>
              </a:pPr>
              <a:t>15</a:t>
            </a:fld>
            <a:endParaRPr lang="en-US" altLang="en-US" sz="1200">
              <a:latin typeface="Garamond" panose="02020404030301010803" pitchFamily="18" charset="0"/>
            </a:endParaRPr>
          </a:p>
        </p:txBody>
      </p:sp>
      <p:sp>
        <p:nvSpPr>
          <p:cNvPr id="45059" name="Rectangle 2">
            <a:extLst>
              <a:ext uri="{FF2B5EF4-FFF2-40B4-BE49-F238E27FC236}">
                <a16:creationId xmlns:a16="http://schemas.microsoft.com/office/drawing/2014/main" id="{BA4B19A9-AD6A-9858-1D83-D9F8AFB82EE4}"/>
              </a:ext>
            </a:extLst>
          </p:cNvPr>
          <p:cNvSpPr>
            <a:spLocks noGrp="1" noChangeArrowheads="1"/>
          </p:cNvSpPr>
          <p:nvPr>
            <p:ph type="title"/>
          </p:nvPr>
        </p:nvSpPr>
        <p:spPr/>
        <p:txBody>
          <a:bodyPr/>
          <a:lstStyle/>
          <a:p>
            <a:pPr eaLnBrk="1" hangingPunct="1"/>
            <a:r>
              <a:rPr lang="en-US" altLang="en-US" sz="3800"/>
              <a:t>Showing the correctness of Insertion Sort</a:t>
            </a:r>
          </a:p>
        </p:txBody>
      </p:sp>
      <p:sp>
        <p:nvSpPr>
          <p:cNvPr id="45060" name="Rectangle 3">
            <a:extLst>
              <a:ext uri="{FF2B5EF4-FFF2-40B4-BE49-F238E27FC236}">
                <a16:creationId xmlns:a16="http://schemas.microsoft.com/office/drawing/2014/main" id="{6243616D-D571-A552-89D1-F0B425A172A1}"/>
              </a:ext>
            </a:extLst>
          </p:cNvPr>
          <p:cNvSpPr>
            <a:spLocks noGrp="1" noChangeArrowheads="1"/>
          </p:cNvSpPr>
          <p:nvPr>
            <p:ph type="body" idx="1"/>
          </p:nvPr>
        </p:nvSpPr>
        <p:spPr/>
        <p:txBody>
          <a:bodyPr/>
          <a:lstStyle/>
          <a:p>
            <a:pPr eaLnBrk="1" hangingPunct="1"/>
            <a:r>
              <a:rPr lang="en-US" altLang="en-US"/>
              <a:t>Note that, “</a:t>
            </a:r>
            <a:r>
              <a:rPr lang="en-US" altLang="en-US">
                <a:latin typeface="Courier New" panose="02070309020205020404" pitchFamily="49" charset="0"/>
              </a:rPr>
              <a:t>Insertion-Sort</a:t>
            </a:r>
            <a:r>
              <a:rPr lang="en-US" altLang="en-US"/>
              <a:t>” is an iterative algorithm.</a:t>
            </a:r>
          </a:p>
          <a:p>
            <a:pPr eaLnBrk="1" hangingPunct="1"/>
            <a:r>
              <a:rPr lang="en-US" altLang="en-US" b="1" u="sng">
                <a:solidFill>
                  <a:srgbClr val="FF0000"/>
                </a:solidFill>
              </a:rPr>
              <a:t>Loop invariants</a:t>
            </a:r>
            <a:r>
              <a:rPr lang="en-US" altLang="en-US">
                <a:solidFill>
                  <a:srgbClr val="FF0000"/>
                </a:solidFill>
              </a:rPr>
              <a:t> </a:t>
            </a:r>
            <a:r>
              <a:rPr lang="en-US" altLang="en-US"/>
              <a:t>is a widely used method to show the correctness of iterative algorithms.</a:t>
            </a:r>
          </a:p>
          <a:p>
            <a:pPr eaLnBrk="1" hangingPunct="1"/>
            <a:r>
              <a:rPr lang="en-US" altLang="en-US"/>
              <a:t>A </a:t>
            </a:r>
            <a:r>
              <a:rPr lang="en-US" altLang="en-US" b="1" u="sng">
                <a:solidFill>
                  <a:srgbClr val="FF0000"/>
                </a:solidFill>
              </a:rPr>
              <a:t>loop invariant is a boolean statement</a:t>
            </a:r>
            <a:r>
              <a:rPr lang="en-US" altLang="en-US">
                <a:solidFill>
                  <a:srgbClr val="FF0000"/>
                </a:solidFill>
              </a:rPr>
              <a:t> </a:t>
            </a:r>
            <a:r>
              <a:rPr lang="en-US" altLang="en-US"/>
              <a:t>that is correct for all the iterations of the loop.</a:t>
            </a:r>
          </a:p>
          <a:p>
            <a:pPr eaLnBrk="1" hangingPunct="1"/>
            <a:r>
              <a:rPr lang="en-US" altLang="en-US"/>
              <a:t>Loop invariant method is performed in 3 steps, and related to the mathematical induction proofs.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C3F16D7D-AC5D-9D66-1DDE-9415A6B23710}"/>
              </a:ext>
            </a:extLst>
          </p:cNvPr>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5C8563C-99C8-4CF0-8460-6A74EB109A1D}" type="slidenum">
              <a:rPr lang="en-US" altLang="en-US" sz="1200" smtClean="0">
                <a:latin typeface="Garamond" panose="02020404030301010803" pitchFamily="18" charset="0"/>
              </a:rPr>
              <a:pPr>
                <a:spcBef>
                  <a:spcPct val="0"/>
                </a:spcBef>
                <a:buClrTx/>
                <a:buSzTx/>
                <a:buFontTx/>
                <a:buNone/>
              </a:pPr>
              <a:t>16</a:t>
            </a:fld>
            <a:endParaRPr lang="en-US" altLang="en-US" sz="1200">
              <a:latin typeface="Garamond" panose="02020404030301010803" pitchFamily="18" charset="0"/>
            </a:endParaRPr>
          </a:p>
        </p:txBody>
      </p:sp>
      <p:sp>
        <p:nvSpPr>
          <p:cNvPr id="47107" name="Rectangle 2">
            <a:extLst>
              <a:ext uri="{FF2B5EF4-FFF2-40B4-BE49-F238E27FC236}">
                <a16:creationId xmlns:a16="http://schemas.microsoft.com/office/drawing/2014/main" id="{C6256FE4-1E2B-430C-28EE-15ECB8D2D5FE}"/>
              </a:ext>
            </a:extLst>
          </p:cNvPr>
          <p:cNvSpPr>
            <a:spLocks noGrp="1" noChangeArrowheads="1"/>
          </p:cNvSpPr>
          <p:nvPr>
            <p:ph type="title"/>
          </p:nvPr>
        </p:nvSpPr>
        <p:spPr/>
        <p:txBody>
          <a:bodyPr/>
          <a:lstStyle/>
          <a:p>
            <a:pPr eaLnBrk="1" hangingPunct="1"/>
            <a:r>
              <a:rPr lang="en-US" altLang="en-US"/>
              <a:t>3 steps of loop invariants method</a:t>
            </a:r>
          </a:p>
        </p:txBody>
      </p:sp>
      <p:sp>
        <p:nvSpPr>
          <p:cNvPr id="15363" name="Rectangle 3">
            <a:extLst>
              <a:ext uri="{FF2B5EF4-FFF2-40B4-BE49-F238E27FC236}">
                <a16:creationId xmlns:a16="http://schemas.microsoft.com/office/drawing/2014/main" id="{0DE75E82-FF53-72EF-2424-343317348088}"/>
              </a:ext>
            </a:extLst>
          </p:cNvPr>
          <p:cNvSpPr>
            <a:spLocks noGrp="1" noChangeArrowheads="1"/>
          </p:cNvSpPr>
          <p:nvPr>
            <p:ph type="body" idx="1"/>
          </p:nvPr>
        </p:nvSpPr>
        <p:spPr>
          <a:xfrm>
            <a:off x="450850" y="1295400"/>
            <a:ext cx="8229600" cy="4530725"/>
          </a:xfrm>
        </p:spPr>
        <p:txBody>
          <a:bodyPr/>
          <a:lstStyle/>
          <a:p>
            <a:pPr marL="571500" indent="-571500" eaLnBrk="1" hangingPunct="1">
              <a:buFont typeface="Wingdings" panose="05000000000000000000" pitchFamily="2" charset="2"/>
              <a:buAutoNum type="arabicPeriod"/>
            </a:pPr>
            <a:r>
              <a:rPr lang="en-US" altLang="en-US" b="1"/>
              <a:t>Initialization:</a:t>
            </a:r>
            <a:r>
              <a:rPr lang="en-US" altLang="en-US"/>
              <a:t> Show that the loop invariant holds before the first iteration of the loop.</a:t>
            </a:r>
          </a:p>
          <a:p>
            <a:pPr marL="571500" indent="-571500" eaLnBrk="1" hangingPunct="1">
              <a:buFont typeface="Wingdings" panose="05000000000000000000" pitchFamily="2" charset="2"/>
              <a:buAutoNum type="arabicPeriod"/>
            </a:pPr>
            <a:r>
              <a:rPr lang="en-US" altLang="en-US" b="1"/>
              <a:t>Maintenance:</a:t>
            </a:r>
            <a:r>
              <a:rPr lang="en-US" altLang="en-US"/>
              <a:t> Show that if the loop invariant holds before an iteration of the loop, then it also holds </a:t>
            </a:r>
            <a:r>
              <a:rPr lang="tr-TR" altLang="en-US"/>
              <a:t>at the end of the </a:t>
            </a:r>
            <a:r>
              <a:rPr lang="en-US" altLang="en-US"/>
              <a:t>iteration (and hence at the beginning of the the next iteration) of the loop.</a:t>
            </a:r>
          </a:p>
          <a:p>
            <a:pPr marL="571500" indent="-571500" eaLnBrk="1" hangingPunct="1">
              <a:buFont typeface="Wingdings" panose="05000000000000000000" pitchFamily="2" charset="2"/>
              <a:buAutoNum type="arabicPeriod"/>
            </a:pPr>
            <a:r>
              <a:rPr lang="en-US" altLang="en-US" b="1"/>
              <a:t>Termination:</a:t>
            </a:r>
            <a:r>
              <a:rPr lang="en-US" altLang="en-US"/>
              <a:t> When the loop terminates, the invariant gives a useful property that helps to show that the algorithm is correct.</a:t>
            </a:r>
          </a:p>
        </p:txBody>
      </p:sp>
      <p:sp>
        <p:nvSpPr>
          <p:cNvPr id="15364" name="Rectangle 4">
            <a:extLst>
              <a:ext uri="{FF2B5EF4-FFF2-40B4-BE49-F238E27FC236}">
                <a16:creationId xmlns:a16="http://schemas.microsoft.com/office/drawing/2014/main" id="{EE1F7F8D-3B45-B1D9-3997-4201B5404DB6}"/>
              </a:ext>
            </a:extLst>
          </p:cNvPr>
          <p:cNvSpPr>
            <a:spLocks noChangeArrowheads="1"/>
          </p:cNvSpPr>
          <p:nvPr/>
        </p:nvSpPr>
        <p:spPr bwMode="auto">
          <a:xfrm>
            <a:off x="1066800" y="1295400"/>
            <a:ext cx="74676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15366" name="AutoShape 6">
            <a:extLst>
              <a:ext uri="{FF2B5EF4-FFF2-40B4-BE49-F238E27FC236}">
                <a16:creationId xmlns:a16="http://schemas.microsoft.com/office/drawing/2014/main" id="{8F092B55-5D28-AB57-F1D5-D9110DE54615}"/>
              </a:ext>
            </a:extLst>
          </p:cNvPr>
          <p:cNvSpPr>
            <a:spLocks/>
          </p:cNvSpPr>
          <p:nvPr/>
        </p:nvSpPr>
        <p:spPr bwMode="auto">
          <a:xfrm>
            <a:off x="692150" y="4838700"/>
            <a:ext cx="2889250" cy="609600"/>
          </a:xfrm>
          <a:prstGeom prst="borderCallout3">
            <a:avLst>
              <a:gd name="adj1" fmla="val 18750"/>
              <a:gd name="adj2" fmla="val -2639"/>
              <a:gd name="adj3" fmla="val 18750"/>
              <a:gd name="adj4" fmla="val -2639"/>
              <a:gd name="adj5" fmla="val -214065"/>
              <a:gd name="adj6" fmla="val -2639"/>
              <a:gd name="adj7" fmla="val -456250"/>
              <a:gd name="adj8" fmla="val 12968"/>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Similar to the “induction base” in inductive proofs</a:t>
            </a:r>
          </a:p>
        </p:txBody>
      </p:sp>
      <p:sp>
        <p:nvSpPr>
          <p:cNvPr id="15367" name="Rectangle 7">
            <a:extLst>
              <a:ext uri="{FF2B5EF4-FFF2-40B4-BE49-F238E27FC236}">
                <a16:creationId xmlns:a16="http://schemas.microsoft.com/office/drawing/2014/main" id="{8198D748-62FF-4756-4931-2B4269C8631B}"/>
              </a:ext>
            </a:extLst>
          </p:cNvPr>
          <p:cNvSpPr>
            <a:spLocks noChangeArrowheads="1"/>
          </p:cNvSpPr>
          <p:nvPr/>
        </p:nvSpPr>
        <p:spPr bwMode="auto">
          <a:xfrm>
            <a:off x="1066800" y="2438400"/>
            <a:ext cx="74676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15368" name="AutoShape 8">
            <a:extLst>
              <a:ext uri="{FF2B5EF4-FFF2-40B4-BE49-F238E27FC236}">
                <a16:creationId xmlns:a16="http://schemas.microsoft.com/office/drawing/2014/main" id="{CBB23DBB-BB65-562E-733E-2E72FFCE2F90}"/>
              </a:ext>
            </a:extLst>
          </p:cNvPr>
          <p:cNvSpPr>
            <a:spLocks/>
          </p:cNvSpPr>
          <p:nvPr/>
        </p:nvSpPr>
        <p:spPr bwMode="auto">
          <a:xfrm>
            <a:off x="4038600" y="4838700"/>
            <a:ext cx="3505200" cy="609600"/>
          </a:xfrm>
          <a:prstGeom prst="borderCallout2">
            <a:avLst>
              <a:gd name="adj1" fmla="val 18750"/>
              <a:gd name="adj2" fmla="val 102176"/>
              <a:gd name="adj3" fmla="val 18750"/>
              <a:gd name="adj4" fmla="val 111278"/>
              <a:gd name="adj5" fmla="val -32282"/>
              <a:gd name="adj6" fmla="val 121333"/>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Similar to “induction step” in inductive proofs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par>
                                <p:cTn id="8" presetID="3" presetClass="entr" presetSubtype="10" fill="hold" nodeType="withEffect">
                                  <p:stCondLst>
                                    <p:cond delay="0"/>
                                  </p:stCondLst>
                                  <p:childTnLst>
                                    <p:set>
                                      <p:cBhvr>
                                        <p:cTn id="9" dur="1" fill="hold">
                                          <p:stCondLst>
                                            <p:cond delay="0"/>
                                          </p:stCondLst>
                                        </p:cTn>
                                        <p:tgtEl>
                                          <p:spTgt spid="15366"/>
                                        </p:tgtEl>
                                        <p:attrNameLst>
                                          <p:attrName>style.visibility</p:attrName>
                                        </p:attrNameLst>
                                      </p:cBhvr>
                                      <p:to>
                                        <p:strVal val="visible"/>
                                      </p:to>
                                    </p:set>
                                    <p:animEffect transition="in" filter="blinds(horizontal)">
                                      <p:cBhvr>
                                        <p:cTn id="10" dur="500"/>
                                        <p:tgtEl>
                                          <p:spTgt spid="1536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5" dur="500"/>
                                        <p:tgtEl>
                                          <p:spTgt spid="1536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367"/>
                                        </p:tgtEl>
                                        <p:attrNameLst>
                                          <p:attrName>style.visibility</p:attrName>
                                        </p:attrNameLst>
                                      </p:cBhvr>
                                      <p:to>
                                        <p:strVal val="visible"/>
                                      </p:to>
                                    </p:set>
                                    <p:animEffect transition="in" filter="blinds(horizontal)">
                                      <p:cBhvr>
                                        <p:cTn id="20" dur="500"/>
                                        <p:tgtEl>
                                          <p:spTgt spid="15367"/>
                                        </p:tgtEl>
                                      </p:cBhvr>
                                    </p:animEffect>
                                  </p:childTnLst>
                                </p:cTn>
                              </p:par>
                              <p:par>
                                <p:cTn id="21" presetID="3" presetClass="entr" presetSubtype="10" fill="hold" nodeType="withEffect">
                                  <p:stCondLst>
                                    <p:cond delay="0"/>
                                  </p:stCondLst>
                                  <p:childTnLst>
                                    <p:set>
                                      <p:cBhvr>
                                        <p:cTn id="22" dur="1" fill="hold">
                                          <p:stCondLst>
                                            <p:cond delay="0"/>
                                          </p:stCondLst>
                                        </p:cTn>
                                        <p:tgtEl>
                                          <p:spTgt spid="15368"/>
                                        </p:tgtEl>
                                        <p:attrNameLst>
                                          <p:attrName>style.visibility</p:attrName>
                                        </p:attrNameLst>
                                      </p:cBhvr>
                                      <p:to>
                                        <p:strVal val="visible"/>
                                      </p:to>
                                    </p:set>
                                    <p:animEffect transition="in" filter="blinds(horizontal)">
                                      <p:cBhvr>
                                        <p:cTn id="23" dur="500"/>
                                        <p:tgtEl>
                                          <p:spTgt spid="153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nodeType="clickEffect">
                                  <p:stCondLst>
                                    <p:cond delay="0"/>
                                  </p:stCondLst>
                                  <p:childTnLst>
                                    <p:animEffect transition="out" filter="blinds(horizontal)">
                                      <p:cBhvr>
                                        <p:cTn id="27" dur="500"/>
                                        <p:tgtEl>
                                          <p:spTgt spid="15364"/>
                                        </p:tgtEl>
                                      </p:cBhvr>
                                    </p:animEffect>
                                    <p:set>
                                      <p:cBhvr>
                                        <p:cTn id="28" dur="1" fill="hold">
                                          <p:stCondLst>
                                            <p:cond delay="499"/>
                                          </p:stCondLst>
                                        </p:cTn>
                                        <p:tgtEl>
                                          <p:spTgt spid="15364"/>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15366"/>
                                        </p:tgtEl>
                                      </p:cBhvr>
                                    </p:animEffect>
                                    <p:set>
                                      <p:cBhvr>
                                        <p:cTn id="31" dur="1" fill="hold">
                                          <p:stCondLst>
                                            <p:cond delay="499"/>
                                          </p:stCondLst>
                                        </p:cTn>
                                        <p:tgtEl>
                                          <p:spTgt spid="15366"/>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15367"/>
                                        </p:tgtEl>
                                      </p:cBhvr>
                                    </p:animEffect>
                                    <p:set>
                                      <p:cBhvr>
                                        <p:cTn id="34" dur="1" fill="hold">
                                          <p:stCondLst>
                                            <p:cond delay="499"/>
                                          </p:stCondLst>
                                        </p:cTn>
                                        <p:tgtEl>
                                          <p:spTgt spid="15367"/>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15368"/>
                                        </p:tgtEl>
                                      </p:cBhvr>
                                    </p:animEffect>
                                    <p:set>
                                      <p:cBhvr>
                                        <p:cTn id="37" dur="1" fill="hold">
                                          <p:stCondLst>
                                            <p:cond delay="499"/>
                                          </p:stCondLst>
                                        </p:cTn>
                                        <p:tgtEl>
                                          <p:spTgt spid="1536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42"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4" grpId="1" animBg="1"/>
      <p:bldP spid="15366" grpId="0" animBg="1"/>
      <p:bldP spid="15366" grpId="1" animBg="1"/>
      <p:bldP spid="15367" grpId="0" animBg="1"/>
      <p:bldP spid="15367" grpId="1" animBg="1"/>
      <p:bldP spid="15368" grpId="0" animBg="1"/>
      <p:bldP spid="1536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FC4D4359-2CFB-8078-3014-330664B85A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4DE9808-5712-451A-A5CB-D47C92347A72}" type="slidenum">
              <a:rPr lang="en-US" altLang="en-US" sz="1200" smtClean="0">
                <a:latin typeface="Garamond" panose="02020404030301010803" pitchFamily="18" charset="0"/>
              </a:rPr>
              <a:pPr>
                <a:spcBef>
                  <a:spcPct val="0"/>
                </a:spcBef>
                <a:buClrTx/>
                <a:buSzTx/>
                <a:buFontTx/>
                <a:buNone/>
              </a:pPr>
              <a:t>17</a:t>
            </a:fld>
            <a:endParaRPr lang="en-US" altLang="en-US" sz="1200" dirty="0">
              <a:latin typeface="Garamond" panose="02020404030301010803" pitchFamily="18" charset="0"/>
            </a:endParaRPr>
          </a:p>
        </p:txBody>
      </p:sp>
      <p:sp>
        <p:nvSpPr>
          <p:cNvPr id="49155" name="Rectangle 2">
            <a:extLst>
              <a:ext uri="{FF2B5EF4-FFF2-40B4-BE49-F238E27FC236}">
                <a16:creationId xmlns:a16="http://schemas.microsoft.com/office/drawing/2014/main" id="{CCF180AD-818A-F35B-F8D5-F36B58210630}"/>
              </a:ext>
            </a:extLst>
          </p:cNvPr>
          <p:cNvSpPr>
            <a:spLocks noGrp="1" noChangeArrowheads="1"/>
          </p:cNvSpPr>
          <p:nvPr>
            <p:ph type="title"/>
          </p:nvPr>
        </p:nvSpPr>
        <p:spPr/>
        <p:txBody>
          <a:bodyPr/>
          <a:lstStyle/>
          <a:p>
            <a:pPr eaLnBrk="1" hangingPunct="1"/>
            <a:r>
              <a:rPr lang="en-US" altLang="en-US"/>
              <a:t>A loop invariant for Insertion sort</a:t>
            </a:r>
          </a:p>
        </p:txBody>
      </p:sp>
      <p:sp>
        <p:nvSpPr>
          <p:cNvPr id="5" name="Rectangle 3">
            <a:extLst>
              <a:ext uri="{FF2B5EF4-FFF2-40B4-BE49-F238E27FC236}">
                <a16:creationId xmlns:a16="http://schemas.microsoft.com/office/drawing/2014/main" id="{1E85591C-ECD7-86E0-C018-22DA99AE65B9}"/>
              </a:ext>
            </a:extLst>
          </p:cNvPr>
          <p:cNvSpPr txBox="1">
            <a:spLocks noChangeArrowheads="1"/>
          </p:cNvSpPr>
          <p:nvPr/>
        </p:nvSpPr>
        <p:spPr bwMode="auto">
          <a:xfrm>
            <a:off x="304800" y="2479675"/>
            <a:ext cx="8229600" cy="3844925"/>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rPr>
              <a:t>Insertion-Sort(A) {</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rPr>
              <a:t>  for (j=2; </a:t>
            </a:r>
            <a:r>
              <a:rPr lang="en-US" b="1" kern="0" dirty="0" err="1">
                <a:latin typeface="Courier New" pitchFamily="49" charset="0"/>
              </a:rPr>
              <a:t>j</a:t>
            </a:r>
            <a:r>
              <a:rPr lang="en-US" b="1" kern="0" dirty="0" err="1">
                <a:latin typeface="Courier New" pitchFamily="49" charset="0"/>
                <a:cs typeface="Courier New" pitchFamily="49" charset="0"/>
              </a:rPr>
              <a:t>≤n</a:t>
            </a:r>
            <a:r>
              <a:rPr lang="en-US" b="1" kern="0" dirty="0">
                <a:latin typeface="Courier New" pitchFamily="49" charset="0"/>
                <a:cs typeface="Courier New" pitchFamily="49" charset="0"/>
              </a:rPr>
              <a:t>; j=j+1) {</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cs typeface="Courier New" pitchFamily="49" charset="0"/>
              </a:rPr>
              <a:t>    num = A[j];</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cs typeface="Courier New" pitchFamily="49" charset="0"/>
              </a:rPr>
              <a:t>    </a:t>
            </a:r>
            <a:r>
              <a:rPr lang="en-US" b="1" kern="0" dirty="0" err="1">
                <a:latin typeface="Courier New" pitchFamily="49" charset="0"/>
                <a:cs typeface="Courier New" pitchFamily="49" charset="0"/>
              </a:rPr>
              <a:t>i</a:t>
            </a:r>
            <a:r>
              <a:rPr lang="en-US" b="1" kern="0" dirty="0">
                <a:latin typeface="Courier New" pitchFamily="49" charset="0"/>
                <a:cs typeface="Courier New" pitchFamily="49" charset="0"/>
              </a:rPr>
              <a:t> = j-1;</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cs typeface="Courier New" pitchFamily="49" charset="0"/>
              </a:rPr>
              <a:t>    // find the correct place for num</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cs typeface="Courier New" pitchFamily="49" charset="0"/>
              </a:rPr>
              <a:t>    while (</a:t>
            </a:r>
            <a:r>
              <a:rPr lang="en-US" b="1" kern="0" dirty="0" err="1">
                <a:latin typeface="Courier New" pitchFamily="49" charset="0"/>
                <a:cs typeface="Courier New" pitchFamily="49" charset="0"/>
              </a:rPr>
              <a:t>i</a:t>
            </a:r>
            <a:r>
              <a:rPr lang="en-US" b="1" kern="0" dirty="0">
                <a:latin typeface="Courier New" pitchFamily="49" charset="0"/>
                <a:cs typeface="Courier New" pitchFamily="49" charset="0"/>
              </a:rPr>
              <a:t>&gt;0 and A[</a:t>
            </a:r>
            <a:r>
              <a:rPr lang="en-US" b="1" kern="0" dirty="0" err="1">
                <a:latin typeface="Courier New" pitchFamily="49" charset="0"/>
                <a:cs typeface="Courier New" pitchFamily="49" charset="0"/>
              </a:rPr>
              <a:t>i</a:t>
            </a:r>
            <a:r>
              <a:rPr lang="en-US" b="1" kern="0" dirty="0">
                <a:latin typeface="Courier New" pitchFamily="49" charset="0"/>
                <a:cs typeface="Courier New" pitchFamily="49" charset="0"/>
              </a:rPr>
              <a:t>]&gt;num) {</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cs typeface="Courier New" pitchFamily="49" charset="0"/>
              </a:rPr>
              <a:t>      A[i+1] = A[</a:t>
            </a:r>
            <a:r>
              <a:rPr lang="en-US" b="1" kern="0" dirty="0" err="1">
                <a:latin typeface="Courier New" pitchFamily="49" charset="0"/>
                <a:cs typeface="Courier New" pitchFamily="49" charset="0"/>
              </a:rPr>
              <a:t>i</a:t>
            </a:r>
            <a:r>
              <a:rPr lang="en-US" b="1" kern="0" dirty="0">
                <a:latin typeface="Courier New" pitchFamily="49" charset="0"/>
                <a:cs typeface="Courier New" pitchFamily="49" charset="0"/>
              </a:rPr>
              <a:t>];</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cs typeface="Courier New" pitchFamily="49" charset="0"/>
              </a:rPr>
              <a:t>      </a:t>
            </a:r>
            <a:r>
              <a:rPr lang="en-US" b="1" kern="0" dirty="0" err="1">
                <a:latin typeface="Courier New" pitchFamily="49" charset="0"/>
                <a:cs typeface="Courier New" pitchFamily="49" charset="0"/>
              </a:rPr>
              <a:t>i</a:t>
            </a:r>
            <a:r>
              <a:rPr lang="en-US" b="1" kern="0" dirty="0">
                <a:latin typeface="Courier New" pitchFamily="49" charset="0"/>
                <a:cs typeface="Courier New" pitchFamily="49" charset="0"/>
              </a:rPr>
              <a:t>=i-1;</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cs typeface="Courier New" pitchFamily="49" charset="0"/>
              </a:rPr>
              <a:t>      }</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cs typeface="Courier New" pitchFamily="49" charset="0"/>
              </a:rPr>
              <a:t>    A[i+1] = num;</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cs typeface="Courier New" pitchFamily="49" charset="0"/>
              </a:rPr>
              <a:t>    }</a:t>
            </a:r>
          </a:p>
          <a:p>
            <a:pPr marL="342900" indent="-342900" eaLnBrk="1" hangingPunct="1">
              <a:lnSpc>
                <a:spcPct val="90000"/>
              </a:lnSpc>
              <a:spcBef>
                <a:spcPct val="20000"/>
              </a:spcBef>
              <a:buClr>
                <a:schemeClr val="accent1"/>
              </a:buClr>
              <a:buSzPct val="65000"/>
              <a:buFont typeface="Wingdings" pitchFamily="2" charset="2"/>
              <a:buNone/>
              <a:defRPr/>
            </a:pPr>
            <a:r>
              <a:rPr lang="en-US" b="1" kern="0" dirty="0">
                <a:latin typeface="Courier New" pitchFamily="49" charset="0"/>
                <a:cs typeface="Courier New" pitchFamily="49" charset="0"/>
              </a:rPr>
              <a:t>  }</a:t>
            </a:r>
          </a:p>
        </p:txBody>
      </p:sp>
      <p:sp>
        <p:nvSpPr>
          <p:cNvPr id="7" name="Rectangle 3">
            <a:extLst>
              <a:ext uri="{FF2B5EF4-FFF2-40B4-BE49-F238E27FC236}">
                <a16:creationId xmlns:a16="http://schemas.microsoft.com/office/drawing/2014/main" id="{9D28FFAB-6E36-097F-566E-66E37DABB385}"/>
              </a:ext>
            </a:extLst>
          </p:cNvPr>
          <p:cNvSpPr txBox="1">
            <a:spLocks noChangeArrowheads="1"/>
          </p:cNvSpPr>
          <p:nvPr/>
        </p:nvSpPr>
        <p:spPr bwMode="auto">
          <a:xfrm>
            <a:off x="228600" y="1295400"/>
            <a:ext cx="8229600" cy="4530725"/>
          </a:xfrm>
          <a:prstGeom prst="rect">
            <a:avLst/>
          </a:prstGeom>
          <a:noFill/>
          <a:ln w="9525">
            <a:noFill/>
            <a:miter lim="800000"/>
            <a:headEnd/>
            <a:tailEnd/>
          </a:ln>
        </p:spPr>
        <p:txBody>
          <a:bodyPr/>
          <a:lstStyle/>
          <a:p>
            <a:pPr marL="342900" indent="-342900" eaLnBrk="1" hangingPunct="1">
              <a:spcBef>
                <a:spcPct val="20000"/>
              </a:spcBef>
              <a:buClr>
                <a:schemeClr val="accent1"/>
              </a:buClr>
              <a:buSzPct val="65000"/>
              <a:buFont typeface="Wingdings" pitchFamily="2" charset="2"/>
              <a:buChar char="n"/>
              <a:defRPr/>
            </a:pPr>
            <a:r>
              <a:rPr lang="en-US" sz="3000" kern="0" dirty="0">
                <a:latin typeface="+mn-lt"/>
              </a:rPr>
              <a:t>A loop invariant of the “for loop” of the insertion sort:</a:t>
            </a:r>
          </a:p>
        </p:txBody>
      </p:sp>
      <p:sp>
        <p:nvSpPr>
          <p:cNvPr id="64516" name="Rectangle 3">
            <a:extLst>
              <a:ext uri="{FF2B5EF4-FFF2-40B4-BE49-F238E27FC236}">
                <a16:creationId xmlns:a16="http://schemas.microsoft.com/office/drawing/2014/main" id="{8064C7E5-3A56-A168-6209-5B591C851085}"/>
              </a:ext>
            </a:extLst>
          </p:cNvPr>
          <p:cNvSpPr>
            <a:spLocks noGrp="1" noChangeArrowheads="1"/>
          </p:cNvSpPr>
          <p:nvPr>
            <p:ph type="body" idx="1"/>
          </p:nvPr>
        </p:nvSpPr>
        <p:spPr>
          <a:xfrm>
            <a:off x="5638800" y="1981200"/>
            <a:ext cx="3429000" cy="4114800"/>
          </a:xfrm>
          <a:solidFill>
            <a:schemeClr val="accent1"/>
          </a:solidFill>
        </p:spPr>
        <p:txBody>
          <a:bodyPr/>
          <a:lstStyle/>
          <a:p>
            <a:pPr algn="ctr" eaLnBrk="1" hangingPunct="1">
              <a:buFont typeface="Wingdings" panose="05000000000000000000" pitchFamily="2" charset="2"/>
              <a:buNone/>
            </a:pPr>
            <a:r>
              <a:rPr lang="en-US" altLang="en-US" dirty="0"/>
              <a:t>“The sub-array </a:t>
            </a:r>
          </a:p>
          <a:p>
            <a:pPr algn="ctr" eaLnBrk="1" hangingPunct="1">
              <a:buFont typeface="Wingdings" panose="05000000000000000000" pitchFamily="2" charset="2"/>
              <a:buNone/>
            </a:pPr>
            <a:r>
              <a:rPr lang="en-US" altLang="en-US" dirty="0">
                <a:latin typeface="Courier New" panose="02070309020205020404" pitchFamily="49" charset="0"/>
              </a:rPr>
              <a:t>A[1..j-1]</a:t>
            </a:r>
            <a:r>
              <a:rPr lang="en-US" altLang="en-US" dirty="0"/>
              <a:t> </a:t>
            </a:r>
          </a:p>
          <a:p>
            <a:pPr algn="ctr" eaLnBrk="1" hangingPunct="1">
              <a:buFont typeface="Wingdings" panose="05000000000000000000" pitchFamily="2" charset="2"/>
              <a:buNone/>
            </a:pPr>
            <a:r>
              <a:rPr lang="en-US" altLang="en-US" dirty="0"/>
              <a:t>holds nondecreasing sequence of first </a:t>
            </a:r>
          </a:p>
          <a:p>
            <a:pPr algn="ctr" eaLnBrk="1" hangingPunct="1">
              <a:buFont typeface="Wingdings" panose="05000000000000000000" pitchFamily="2" charset="2"/>
              <a:buNone/>
            </a:pPr>
            <a:r>
              <a:rPr lang="en-US" altLang="en-US" dirty="0">
                <a:latin typeface="Courier New" panose="02070309020205020404" pitchFamily="49" charset="0"/>
              </a:rPr>
              <a:t>j-1</a:t>
            </a:r>
            <a:r>
              <a:rPr lang="en-US" altLang="en-US" dirty="0"/>
              <a:t> numbers in </a:t>
            </a:r>
            <a:r>
              <a:rPr lang="en-US" altLang="en-US" dirty="0">
                <a:latin typeface="Courier New" panose="02070309020205020404" pitchFamily="49" charset="0"/>
              </a:rPr>
              <a:t>A</a:t>
            </a:r>
            <a:r>
              <a:rPr lang="en-US" altLang="en-US" dirty="0"/>
              <a:t>”</a:t>
            </a:r>
            <a:br>
              <a:rPr lang="tr-TR" altLang="en-US" dirty="0"/>
            </a:br>
            <a:endParaRPr lang="tr-TR" altLang="en-US" sz="800" dirty="0"/>
          </a:p>
          <a:p>
            <a:pPr algn="ctr" eaLnBrk="1" hangingPunct="1">
              <a:buNone/>
            </a:pPr>
            <a:r>
              <a:rPr lang="tr-TR" altLang="en-US" sz="2400" dirty="0"/>
              <a:t>(</a:t>
            </a:r>
            <a:r>
              <a:rPr lang="tr-TR" altLang="en-US" sz="2400" dirty="0" err="1"/>
              <a:t>i.e</a:t>
            </a:r>
            <a:r>
              <a:rPr lang="tr-TR" altLang="en-US" sz="2400" dirty="0"/>
              <a:t>. </a:t>
            </a:r>
            <a:r>
              <a:rPr lang="tr-TR" altLang="en-US" sz="2400" dirty="0" err="1"/>
              <a:t>first</a:t>
            </a:r>
            <a:r>
              <a:rPr lang="tr-TR" altLang="en-US" sz="2400" dirty="0"/>
              <a:t> </a:t>
            </a:r>
            <a:r>
              <a:rPr lang="en-US" altLang="en-US" sz="2400" dirty="0">
                <a:latin typeface="Courier New" panose="02070309020205020404" pitchFamily="49" charset="0"/>
              </a:rPr>
              <a:t>j-1</a:t>
            </a:r>
            <a:r>
              <a:rPr lang="tr-TR" altLang="en-US" sz="2400" dirty="0"/>
              <a:t> </a:t>
            </a:r>
            <a:r>
              <a:rPr lang="tr-TR" altLang="en-US" sz="2400" dirty="0" err="1"/>
              <a:t>numbers</a:t>
            </a:r>
            <a:r>
              <a:rPr lang="tr-TR" altLang="en-US" sz="2400" dirty="0"/>
              <a:t> </a:t>
            </a:r>
            <a:r>
              <a:rPr lang="tr-TR" altLang="en-US" sz="2400" dirty="0" err="1"/>
              <a:t>are</a:t>
            </a:r>
            <a:r>
              <a:rPr lang="tr-TR" altLang="en-US" sz="2400" dirty="0"/>
              <a:t> </a:t>
            </a:r>
            <a:r>
              <a:rPr lang="tr-TR" altLang="en-US" sz="2400" dirty="0" err="1"/>
              <a:t>sorted</a:t>
            </a:r>
            <a:r>
              <a:rPr lang="tr-TR" altLang="en-US" sz="2400" dirty="0"/>
              <a:t>)</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6">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5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5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DB24F94C-BEAE-D152-D988-5B106D4D44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1649D6C-1052-4D37-841A-B1065C3EB32E}" type="slidenum">
              <a:rPr lang="en-US" altLang="en-US" sz="1200" smtClean="0">
                <a:latin typeface="Garamond" panose="02020404030301010803" pitchFamily="18" charset="0"/>
              </a:rPr>
              <a:pPr>
                <a:spcBef>
                  <a:spcPct val="0"/>
                </a:spcBef>
                <a:buClrTx/>
                <a:buSzTx/>
                <a:buFontTx/>
                <a:buNone/>
              </a:pPr>
              <a:t>18</a:t>
            </a:fld>
            <a:endParaRPr lang="en-US" altLang="en-US" sz="1200">
              <a:latin typeface="Garamond" panose="02020404030301010803" pitchFamily="18" charset="0"/>
            </a:endParaRPr>
          </a:p>
        </p:txBody>
      </p:sp>
      <p:sp>
        <p:nvSpPr>
          <p:cNvPr id="51203" name="Rectangle 2">
            <a:extLst>
              <a:ext uri="{FF2B5EF4-FFF2-40B4-BE49-F238E27FC236}">
                <a16:creationId xmlns:a16="http://schemas.microsoft.com/office/drawing/2014/main" id="{5AFFB857-5326-CA5E-147F-80E581C875CF}"/>
              </a:ext>
            </a:extLst>
          </p:cNvPr>
          <p:cNvSpPr>
            <a:spLocks noGrp="1" noChangeArrowheads="1"/>
          </p:cNvSpPr>
          <p:nvPr>
            <p:ph type="title"/>
          </p:nvPr>
        </p:nvSpPr>
        <p:spPr/>
        <p:txBody>
          <a:bodyPr/>
          <a:lstStyle/>
          <a:p>
            <a:pPr eaLnBrk="1" hangingPunct="1"/>
            <a:r>
              <a:rPr lang="en-US" altLang="en-US"/>
              <a:t>Step 1</a:t>
            </a:r>
          </a:p>
        </p:txBody>
      </p:sp>
      <p:sp>
        <p:nvSpPr>
          <p:cNvPr id="61446" name="Rectangle 3">
            <a:extLst>
              <a:ext uri="{FF2B5EF4-FFF2-40B4-BE49-F238E27FC236}">
                <a16:creationId xmlns:a16="http://schemas.microsoft.com/office/drawing/2014/main" id="{0CEBF582-BA30-BE15-35C9-31DC54DFA675}"/>
              </a:ext>
            </a:extLst>
          </p:cNvPr>
          <p:cNvSpPr>
            <a:spLocks noGrp="1" noChangeArrowheads="1"/>
          </p:cNvSpPr>
          <p:nvPr>
            <p:ph type="body" idx="1"/>
          </p:nvPr>
        </p:nvSpPr>
        <p:spPr/>
        <p:txBody>
          <a:bodyPr/>
          <a:lstStyle/>
          <a:p>
            <a:pPr eaLnBrk="1" hangingPunct="1"/>
            <a:r>
              <a:rPr lang="en-US" altLang="en-US"/>
              <a:t>Initially, when the loop starts its first iteration we have j=2 </a:t>
            </a:r>
          </a:p>
          <a:p>
            <a:pPr eaLnBrk="1" hangingPunct="1"/>
            <a:r>
              <a:rPr lang="en-US" altLang="en-US"/>
              <a:t>Therefore, initially </a:t>
            </a:r>
          </a:p>
          <a:p>
            <a:pPr algn="ctr" eaLnBrk="1" hangingPunct="1">
              <a:buFont typeface="Wingdings" panose="05000000000000000000" pitchFamily="2" charset="2"/>
              <a:buNone/>
            </a:pPr>
            <a:r>
              <a:rPr lang="en-US" altLang="en-US"/>
              <a:t>A[1..j-1] = A[1..2-1] = A[1..1]</a:t>
            </a:r>
          </a:p>
          <a:p>
            <a:pPr eaLnBrk="1" hangingPunct="1"/>
            <a:r>
              <a:rPr lang="en-US" altLang="en-US"/>
              <a:t>Since A[1..1] is a single element subarray, it is by definition a sorted sequence numbers.</a:t>
            </a:r>
          </a:p>
          <a:p>
            <a:pPr eaLnBrk="1" hangingPunct="1"/>
            <a:r>
              <a:rPr lang="en-US" altLang="en-US"/>
              <a:t>Hence, the loop invariant initially holds.</a:t>
            </a:r>
          </a:p>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446">
                                            <p:txEl>
                                              <p:pRg st="1" end="1"/>
                                            </p:txEl>
                                          </p:spTgt>
                                        </p:tgtEl>
                                        <p:attrNameLst>
                                          <p:attrName>style.visibility</p:attrName>
                                        </p:attrNameLst>
                                      </p:cBhvr>
                                      <p:to>
                                        <p:strVal val="visible"/>
                                      </p:to>
                                    </p:set>
                                    <p:animEffect transition="in" filter="fade">
                                      <p:cBhvr>
                                        <p:cTn id="7" dur="500"/>
                                        <p:tgtEl>
                                          <p:spTgt spid="6144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46">
                                            <p:txEl>
                                              <p:pRg st="2" end="2"/>
                                            </p:txEl>
                                          </p:spTgt>
                                        </p:tgtEl>
                                        <p:attrNameLst>
                                          <p:attrName>style.visibility</p:attrName>
                                        </p:attrNameLst>
                                      </p:cBhvr>
                                      <p:to>
                                        <p:strVal val="visible"/>
                                      </p:to>
                                    </p:set>
                                    <p:animEffect transition="in" filter="fade">
                                      <p:cBhvr>
                                        <p:cTn id="10" dur="500"/>
                                        <p:tgtEl>
                                          <p:spTgt spid="6144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61446">
                                            <p:txEl>
                                              <p:pRg st="3" end="3"/>
                                            </p:txEl>
                                          </p:spTgt>
                                        </p:tgtEl>
                                        <p:attrNameLst>
                                          <p:attrName>style.visibility</p:attrName>
                                        </p:attrNameLst>
                                      </p:cBhvr>
                                      <p:to>
                                        <p:strVal val="visible"/>
                                      </p:to>
                                    </p:set>
                                    <p:animEffect transition="in" filter="fade">
                                      <p:cBhvr>
                                        <p:cTn id="15" dur="500"/>
                                        <p:tgtEl>
                                          <p:spTgt spid="61446">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61446">
                                            <p:txEl>
                                              <p:pRg st="4" end="4"/>
                                            </p:txEl>
                                          </p:spTgt>
                                        </p:tgtEl>
                                        <p:attrNameLst>
                                          <p:attrName>style.visibility</p:attrName>
                                        </p:attrNameLst>
                                      </p:cBhvr>
                                      <p:to>
                                        <p:strVal val="visible"/>
                                      </p:to>
                                    </p:set>
                                    <p:animEffect transition="in" filter="fade">
                                      <p:cBhvr>
                                        <p:cTn id="20" dur="500"/>
                                        <p:tgtEl>
                                          <p:spTgt spid="614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8C27D586-D165-1720-35B8-050008F870E8}"/>
              </a:ext>
            </a:extLst>
          </p:cNvPr>
          <p:cNvSpPr>
            <a:spLocks noGrp="1"/>
          </p:cNvSpPr>
          <p:nvPr>
            <p:ph type="sldNum" sz="quarter" idx="12"/>
          </p:nvPr>
        </p:nvSpPr>
        <p:spPr>
          <a:xfrm>
            <a:off x="6553200" y="59388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8D9A60F-1C5B-40A6-83AB-47167DBEF5BD}" type="slidenum">
              <a:rPr lang="en-US" altLang="en-US" sz="1200" smtClean="0">
                <a:latin typeface="Garamond" panose="02020404030301010803" pitchFamily="18" charset="0"/>
              </a:rPr>
              <a:pPr>
                <a:spcBef>
                  <a:spcPct val="0"/>
                </a:spcBef>
                <a:buClrTx/>
                <a:buSzTx/>
                <a:buFontTx/>
                <a:buNone/>
              </a:pPr>
              <a:t>19</a:t>
            </a:fld>
            <a:endParaRPr lang="en-US" altLang="en-US" sz="1200">
              <a:latin typeface="Garamond" panose="02020404030301010803" pitchFamily="18" charset="0"/>
            </a:endParaRPr>
          </a:p>
        </p:txBody>
      </p:sp>
      <p:sp>
        <p:nvSpPr>
          <p:cNvPr id="53251" name="Rectangle 2">
            <a:extLst>
              <a:ext uri="{FF2B5EF4-FFF2-40B4-BE49-F238E27FC236}">
                <a16:creationId xmlns:a16="http://schemas.microsoft.com/office/drawing/2014/main" id="{D66A97F0-1256-2BDF-16A0-0056C17A793E}"/>
              </a:ext>
            </a:extLst>
          </p:cNvPr>
          <p:cNvSpPr>
            <a:spLocks noGrp="1" noChangeArrowheads="1"/>
          </p:cNvSpPr>
          <p:nvPr>
            <p:ph type="title"/>
          </p:nvPr>
        </p:nvSpPr>
        <p:spPr/>
        <p:txBody>
          <a:bodyPr/>
          <a:lstStyle/>
          <a:p>
            <a:pPr eaLnBrk="1" hangingPunct="1"/>
            <a:r>
              <a:rPr lang="en-US" altLang="en-US"/>
              <a:t>Step 2</a:t>
            </a:r>
          </a:p>
        </p:txBody>
      </p:sp>
      <p:sp>
        <p:nvSpPr>
          <p:cNvPr id="53252" name="Rectangle 3">
            <a:extLst>
              <a:ext uri="{FF2B5EF4-FFF2-40B4-BE49-F238E27FC236}">
                <a16:creationId xmlns:a16="http://schemas.microsoft.com/office/drawing/2014/main" id="{6BF0D148-C96A-C2E0-D290-35D24203FB05}"/>
              </a:ext>
            </a:extLst>
          </p:cNvPr>
          <p:cNvSpPr>
            <a:spLocks noGrp="1" noChangeArrowheads="1"/>
          </p:cNvSpPr>
          <p:nvPr>
            <p:ph type="body" idx="1"/>
          </p:nvPr>
        </p:nvSpPr>
        <p:spPr>
          <a:xfrm>
            <a:off x="381000" y="914400"/>
            <a:ext cx="8153400" cy="304800"/>
          </a:xfrm>
        </p:spPr>
        <p:txBody>
          <a:bodyPr/>
          <a:lstStyle/>
          <a:p>
            <a:pPr eaLnBrk="1" hangingPunct="1"/>
            <a:r>
              <a:rPr lang="en-US" altLang="en-US" sz="1600"/>
              <a:t>Assume the loop invariant holds just before an iteration.</a:t>
            </a:r>
          </a:p>
          <a:p>
            <a:pPr eaLnBrk="1" hangingPunct="1"/>
            <a:endParaRPr lang="tr-TR" altLang="en-US" sz="2400"/>
          </a:p>
          <a:p>
            <a:pPr eaLnBrk="1" hangingPunct="1"/>
            <a:endParaRPr lang="tr-TR" altLang="en-US" sz="2400"/>
          </a:p>
          <a:p>
            <a:pPr eaLnBrk="1" hangingPunct="1"/>
            <a:endParaRPr lang="tr-TR" altLang="en-US" sz="2400"/>
          </a:p>
          <a:p>
            <a:pPr eaLnBrk="1" hangingPunct="1"/>
            <a:endParaRPr lang="tr-TR" altLang="en-US" sz="2400"/>
          </a:p>
          <a:p>
            <a:pPr eaLnBrk="1" hangingPunct="1"/>
            <a:endParaRPr lang="tr-TR" altLang="en-US" sz="2400"/>
          </a:p>
          <a:p>
            <a:pPr eaLnBrk="1" hangingPunct="1"/>
            <a:endParaRPr lang="en-US" altLang="en-US" sz="2400"/>
          </a:p>
          <a:p>
            <a:pPr eaLnBrk="1" hangingPunct="1"/>
            <a:endParaRPr lang="en-US" altLang="en-US" sz="2400"/>
          </a:p>
        </p:txBody>
      </p:sp>
      <p:sp>
        <p:nvSpPr>
          <p:cNvPr id="5" name="Rectangle 3">
            <a:extLst>
              <a:ext uri="{FF2B5EF4-FFF2-40B4-BE49-F238E27FC236}">
                <a16:creationId xmlns:a16="http://schemas.microsoft.com/office/drawing/2014/main" id="{97A46EA8-4DE3-5DEF-36C8-61AB3FC17B87}"/>
              </a:ext>
            </a:extLst>
          </p:cNvPr>
          <p:cNvSpPr txBox="1">
            <a:spLocks noChangeArrowheads="1"/>
          </p:cNvSpPr>
          <p:nvPr/>
        </p:nvSpPr>
        <p:spPr bwMode="auto">
          <a:xfrm>
            <a:off x="2971800" y="1333500"/>
            <a:ext cx="2362200" cy="1670050"/>
          </a:xfrm>
          <a:prstGeom prst="rect">
            <a:avLst/>
          </a:prstGeom>
          <a:solidFill>
            <a:schemeClr val="accent1"/>
          </a:solidFill>
          <a:ln>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lgn="ctr" eaLnBrk="1" hangingPunct="1">
              <a:buFont typeface="Wingdings" panose="05000000000000000000" pitchFamily="2" charset="2"/>
              <a:buNone/>
              <a:defRPr/>
            </a:pPr>
            <a:r>
              <a:rPr lang="en-US" altLang="en-US" sz="1800" kern="0" dirty="0"/>
              <a:t>“The sub-array </a:t>
            </a:r>
          </a:p>
          <a:p>
            <a:pPr algn="ctr" eaLnBrk="1" hangingPunct="1">
              <a:buFont typeface="Wingdings" panose="05000000000000000000" pitchFamily="2" charset="2"/>
              <a:buNone/>
              <a:defRPr/>
            </a:pPr>
            <a:r>
              <a:rPr lang="en-US" altLang="en-US" sz="1800" kern="0" dirty="0">
                <a:latin typeface="Courier New" panose="02070309020205020404" pitchFamily="49" charset="0"/>
              </a:rPr>
              <a:t>A[1..j-1]</a:t>
            </a:r>
            <a:r>
              <a:rPr lang="en-US" altLang="en-US" sz="1800" kern="0" dirty="0"/>
              <a:t> </a:t>
            </a:r>
          </a:p>
          <a:p>
            <a:pPr algn="ctr" eaLnBrk="1" hangingPunct="1">
              <a:buFont typeface="Wingdings" panose="05000000000000000000" pitchFamily="2" charset="2"/>
              <a:buNone/>
              <a:defRPr/>
            </a:pPr>
            <a:r>
              <a:rPr lang="en-US" altLang="en-US" sz="1800" kern="0" dirty="0"/>
              <a:t>holds nondecreasing sequence of first </a:t>
            </a:r>
          </a:p>
          <a:p>
            <a:pPr algn="ctr" eaLnBrk="1" hangingPunct="1">
              <a:buFont typeface="Wingdings" panose="05000000000000000000" pitchFamily="2" charset="2"/>
              <a:buNone/>
              <a:defRPr/>
            </a:pPr>
            <a:r>
              <a:rPr lang="en-US" altLang="en-US" sz="1800" kern="0" dirty="0">
                <a:latin typeface="Courier New" panose="02070309020205020404" pitchFamily="49" charset="0"/>
              </a:rPr>
              <a:t>j-1</a:t>
            </a:r>
            <a:r>
              <a:rPr lang="en-US" altLang="en-US" sz="1800" kern="0" dirty="0"/>
              <a:t> numbers in </a:t>
            </a:r>
            <a:r>
              <a:rPr lang="en-US" altLang="en-US" sz="1800" kern="0" dirty="0">
                <a:latin typeface="Courier New" panose="02070309020205020404" pitchFamily="49" charset="0"/>
              </a:rPr>
              <a:t>A</a:t>
            </a:r>
            <a:r>
              <a:rPr lang="en-US" altLang="en-US" sz="1800" kern="0" dirty="0"/>
              <a:t>”</a:t>
            </a:r>
          </a:p>
        </p:txBody>
      </p:sp>
      <p:sp>
        <p:nvSpPr>
          <p:cNvPr id="2" name="Rectangle 3">
            <a:extLst>
              <a:ext uri="{FF2B5EF4-FFF2-40B4-BE49-F238E27FC236}">
                <a16:creationId xmlns:a16="http://schemas.microsoft.com/office/drawing/2014/main" id="{9DCC0A10-AC70-3169-BD36-3EC858BD0BFE}"/>
              </a:ext>
            </a:extLst>
          </p:cNvPr>
          <p:cNvSpPr txBox="1">
            <a:spLocks noChangeArrowheads="1"/>
          </p:cNvSpPr>
          <p:nvPr/>
        </p:nvSpPr>
        <p:spPr bwMode="auto">
          <a:xfrm>
            <a:off x="5410200" y="1295400"/>
            <a:ext cx="3733800" cy="2438400"/>
          </a:xfrm>
          <a:prstGeom prst="rect">
            <a:avLst/>
          </a:prstGeom>
          <a:noFill/>
          <a:ln w="9525">
            <a:solidFill>
              <a:schemeClr val="accent1"/>
            </a:solidFill>
            <a:miter lim="800000"/>
            <a:headEnd/>
            <a:tailEnd/>
          </a:ln>
        </p:spPr>
        <p:txBody>
          <a:bodyPr/>
          <a:lstStyle/>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rPr>
              <a:t>Insertion-Sort(A) {</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rPr>
              <a:t>  for (j=2; </a:t>
            </a:r>
            <a:r>
              <a:rPr lang="en-US" sz="1200" b="1" kern="0" dirty="0" err="1">
                <a:latin typeface="Courier New" pitchFamily="49" charset="0"/>
              </a:rPr>
              <a:t>j</a:t>
            </a:r>
            <a:r>
              <a:rPr lang="en-US" sz="1200" b="1" kern="0" dirty="0" err="1">
                <a:latin typeface="Courier New" pitchFamily="49" charset="0"/>
                <a:cs typeface="Courier New" pitchFamily="49" charset="0"/>
              </a:rPr>
              <a:t>≤n</a:t>
            </a:r>
            <a:r>
              <a:rPr lang="en-US" sz="1200" b="1" kern="0" dirty="0">
                <a:latin typeface="Courier New" pitchFamily="49" charset="0"/>
                <a:cs typeface="Courier New" pitchFamily="49" charset="0"/>
              </a:rPr>
              <a:t>; j=j+1) {</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num = A[j];</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t>
            </a:r>
            <a:r>
              <a:rPr lang="en-US" sz="1200" b="1" kern="0" dirty="0" err="1">
                <a:latin typeface="Courier New" pitchFamily="49" charset="0"/>
                <a:cs typeface="Courier New" pitchFamily="49" charset="0"/>
              </a:rPr>
              <a:t>i</a:t>
            </a:r>
            <a:r>
              <a:rPr lang="en-US" sz="1200" b="1" kern="0" dirty="0">
                <a:latin typeface="Courier New" pitchFamily="49" charset="0"/>
                <a:cs typeface="Courier New" pitchFamily="49" charset="0"/>
              </a:rPr>
              <a:t> = j-1;</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 find the correct place for num</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while (</a:t>
            </a:r>
            <a:r>
              <a:rPr lang="en-US" sz="1200" b="1" kern="0" dirty="0" err="1">
                <a:latin typeface="Courier New" pitchFamily="49" charset="0"/>
                <a:cs typeface="Courier New" pitchFamily="49" charset="0"/>
              </a:rPr>
              <a:t>i</a:t>
            </a:r>
            <a:r>
              <a:rPr lang="en-US" sz="1200" b="1" kern="0" dirty="0">
                <a:latin typeface="Courier New" pitchFamily="49" charset="0"/>
                <a:cs typeface="Courier New" pitchFamily="49" charset="0"/>
              </a:rPr>
              <a:t>&gt;0 and A[</a:t>
            </a:r>
            <a:r>
              <a:rPr lang="en-US" sz="1200" b="1" kern="0" dirty="0" err="1">
                <a:latin typeface="Courier New" pitchFamily="49" charset="0"/>
                <a:cs typeface="Courier New" pitchFamily="49" charset="0"/>
              </a:rPr>
              <a:t>i</a:t>
            </a:r>
            <a:r>
              <a:rPr lang="en-US" sz="1200" b="1" kern="0" dirty="0">
                <a:latin typeface="Courier New" pitchFamily="49" charset="0"/>
                <a:cs typeface="Courier New" pitchFamily="49" charset="0"/>
              </a:rPr>
              <a:t>]&gt;num) {</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A[i+1] = A[</a:t>
            </a:r>
            <a:r>
              <a:rPr lang="en-US" sz="1200" b="1" kern="0" dirty="0" err="1">
                <a:latin typeface="Courier New" pitchFamily="49" charset="0"/>
                <a:cs typeface="Courier New" pitchFamily="49" charset="0"/>
              </a:rPr>
              <a:t>i</a:t>
            </a:r>
            <a:r>
              <a:rPr lang="en-US" sz="1200" b="1" kern="0" dirty="0">
                <a:latin typeface="Courier New" pitchFamily="49" charset="0"/>
                <a:cs typeface="Courier New" pitchFamily="49" charset="0"/>
              </a:rPr>
              <a:t>];</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t>
            </a:r>
            <a:r>
              <a:rPr lang="en-US" sz="1200" b="1" kern="0" dirty="0" err="1">
                <a:latin typeface="Courier New" pitchFamily="49" charset="0"/>
                <a:cs typeface="Courier New" pitchFamily="49" charset="0"/>
              </a:rPr>
              <a:t>i</a:t>
            </a:r>
            <a:r>
              <a:rPr lang="en-US" sz="1200" b="1" kern="0" dirty="0">
                <a:latin typeface="Courier New" pitchFamily="49" charset="0"/>
                <a:cs typeface="Courier New" pitchFamily="49" charset="0"/>
              </a:rPr>
              <a:t>=i-1;</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A[i+1] = num;</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t>
            </a:r>
          </a:p>
        </p:txBody>
      </p:sp>
      <p:sp>
        <p:nvSpPr>
          <p:cNvPr id="3" name="Rectangle 2">
            <a:extLst>
              <a:ext uri="{FF2B5EF4-FFF2-40B4-BE49-F238E27FC236}">
                <a16:creationId xmlns:a16="http://schemas.microsoft.com/office/drawing/2014/main" id="{6355BDE4-EC50-89FC-915A-EC82243C73F2}"/>
              </a:ext>
            </a:extLst>
          </p:cNvPr>
          <p:cNvSpPr>
            <a:spLocks noChangeArrowheads="1"/>
          </p:cNvSpPr>
          <p:nvPr/>
        </p:nvSpPr>
        <p:spPr bwMode="auto">
          <a:xfrm>
            <a:off x="5791200" y="1752600"/>
            <a:ext cx="3200400" cy="1600200"/>
          </a:xfrm>
          <a:prstGeom prst="rect">
            <a:avLst/>
          </a:prstGeom>
          <a:solidFill>
            <a:schemeClr val="accent1">
              <a:alpha val="21960"/>
            </a:schemeClr>
          </a:solidFill>
          <a:ln w="9525" algn="ctr">
            <a:solidFill>
              <a:schemeClr val="tx1"/>
            </a:solidFill>
            <a:round/>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256" name="TextBox 3">
            <a:extLst>
              <a:ext uri="{FF2B5EF4-FFF2-40B4-BE49-F238E27FC236}">
                <a16:creationId xmlns:a16="http://schemas.microsoft.com/office/drawing/2014/main" id="{D26450D8-F8ED-714A-6AE0-1B64CACA3938}"/>
              </a:ext>
            </a:extLst>
          </p:cNvPr>
          <p:cNvSpPr txBox="1">
            <a:spLocks noChangeArrowheads="1"/>
          </p:cNvSpPr>
          <p:nvPr/>
        </p:nvSpPr>
        <p:spPr bwMode="auto">
          <a:xfrm>
            <a:off x="609600" y="3495675"/>
            <a:ext cx="4572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t>A</a:t>
            </a:r>
            <a:r>
              <a:rPr lang="en-US" altLang="en-US" sz="1200"/>
              <a:t>[1]</a:t>
            </a:r>
          </a:p>
        </p:txBody>
      </p:sp>
      <p:sp>
        <p:nvSpPr>
          <p:cNvPr id="53257" name="TextBox 6">
            <a:extLst>
              <a:ext uri="{FF2B5EF4-FFF2-40B4-BE49-F238E27FC236}">
                <a16:creationId xmlns:a16="http://schemas.microsoft.com/office/drawing/2014/main" id="{97E485E4-B9B0-1732-EEC8-513FB9999D6D}"/>
              </a:ext>
            </a:extLst>
          </p:cNvPr>
          <p:cNvSpPr txBox="1">
            <a:spLocks noChangeArrowheads="1"/>
          </p:cNvSpPr>
          <p:nvPr/>
        </p:nvSpPr>
        <p:spPr bwMode="auto">
          <a:xfrm>
            <a:off x="1219200" y="3495675"/>
            <a:ext cx="4572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t>A</a:t>
            </a:r>
            <a:r>
              <a:rPr lang="en-US" altLang="en-US" sz="1200"/>
              <a:t>[2]</a:t>
            </a:r>
          </a:p>
        </p:txBody>
      </p:sp>
      <p:sp>
        <p:nvSpPr>
          <p:cNvPr id="53258" name="TextBox 7">
            <a:extLst>
              <a:ext uri="{FF2B5EF4-FFF2-40B4-BE49-F238E27FC236}">
                <a16:creationId xmlns:a16="http://schemas.microsoft.com/office/drawing/2014/main" id="{093851A4-9A60-25C7-4ED4-BA483A64755F}"/>
              </a:ext>
            </a:extLst>
          </p:cNvPr>
          <p:cNvSpPr txBox="1">
            <a:spLocks noChangeArrowheads="1"/>
          </p:cNvSpPr>
          <p:nvPr/>
        </p:nvSpPr>
        <p:spPr bwMode="auto">
          <a:xfrm>
            <a:off x="2209800" y="3495675"/>
            <a:ext cx="6096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t>A</a:t>
            </a:r>
            <a:r>
              <a:rPr lang="en-US" altLang="en-US" sz="1200"/>
              <a:t>[k-1]</a:t>
            </a:r>
          </a:p>
        </p:txBody>
      </p:sp>
      <p:sp>
        <p:nvSpPr>
          <p:cNvPr id="53259" name="TextBox 8">
            <a:extLst>
              <a:ext uri="{FF2B5EF4-FFF2-40B4-BE49-F238E27FC236}">
                <a16:creationId xmlns:a16="http://schemas.microsoft.com/office/drawing/2014/main" id="{18F267EC-73AF-B0F6-2BEC-C8C9DAE61AB1}"/>
              </a:ext>
            </a:extLst>
          </p:cNvPr>
          <p:cNvSpPr txBox="1">
            <a:spLocks noChangeArrowheads="1"/>
          </p:cNvSpPr>
          <p:nvPr/>
        </p:nvSpPr>
        <p:spPr bwMode="auto">
          <a:xfrm>
            <a:off x="2971800" y="3495675"/>
            <a:ext cx="4572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t>A</a:t>
            </a:r>
            <a:r>
              <a:rPr lang="en-US" altLang="en-US" sz="1200"/>
              <a:t>[k]</a:t>
            </a:r>
          </a:p>
        </p:txBody>
      </p:sp>
      <p:sp>
        <p:nvSpPr>
          <p:cNvPr id="53260" name="TextBox 10">
            <a:extLst>
              <a:ext uri="{FF2B5EF4-FFF2-40B4-BE49-F238E27FC236}">
                <a16:creationId xmlns:a16="http://schemas.microsoft.com/office/drawing/2014/main" id="{CCD35AC9-766A-FF7A-8A78-917521407BC5}"/>
              </a:ext>
            </a:extLst>
          </p:cNvPr>
          <p:cNvSpPr txBox="1">
            <a:spLocks noChangeArrowheads="1"/>
          </p:cNvSpPr>
          <p:nvPr/>
        </p:nvSpPr>
        <p:spPr bwMode="auto">
          <a:xfrm>
            <a:off x="3962400" y="3495675"/>
            <a:ext cx="6096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t>A</a:t>
            </a:r>
            <a:r>
              <a:rPr lang="en-US" altLang="en-US" sz="1200"/>
              <a:t>[j-1]</a:t>
            </a:r>
          </a:p>
        </p:txBody>
      </p:sp>
      <p:sp>
        <p:nvSpPr>
          <p:cNvPr id="13" name="TextBox 12">
            <a:extLst>
              <a:ext uri="{FF2B5EF4-FFF2-40B4-BE49-F238E27FC236}">
                <a16:creationId xmlns:a16="http://schemas.microsoft.com/office/drawing/2014/main" id="{D70D87B4-2616-250B-E071-9BA1B1FEEE28}"/>
              </a:ext>
            </a:extLst>
          </p:cNvPr>
          <p:cNvSpPr txBox="1">
            <a:spLocks noChangeArrowheads="1"/>
          </p:cNvSpPr>
          <p:nvPr/>
        </p:nvSpPr>
        <p:spPr bwMode="auto">
          <a:xfrm>
            <a:off x="4724400" y="3914775"/>
            <a:ext cx="4572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t>A</a:t>
            </a:r>
            <a:r>
              <a:rPr lang="en-US" altLang="en-US" sz="1200"/>
              <a:t>[j]</a:t>
            </a:r>
          </a:p>
        </p:txBody>
      </p:sp>
      <p:sp>
        <p:nvSpPr>
          <p:cNvPr id="53262" name="TextBox 14">
            <a:extLst>
              <a:ext uri="{FF2B5EF4-FFF2-40B4-BE49-F238E27FC236}">
                <a16:creationId xmlns:a16="http://schemas.microsoft.com/office/drawing/2014/main" id="{8146F293-F4D9-6313-DB5E-DD474676BD00}"/>
              </a:ext>
            </a:extLst>
          </p:cNvPr>
          <p:cNvSpPr txBox="1">
            <a:spLocks noChangeArrowheads="1"/>
          </p:cNvSpPr>
          <p:nvPr/>
        </p:nvSpPr>
        <p:spPr bwMode="auto">
          <a:xfrm>
            <a:off x="993775" y="3463925"/>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t>≤</a:t>
            </a:r>
          </a:p>
        </p:txBody>
      </p:sp>
      <p:sp>
        <p:nvSpPr>
          <p:cNvPr id="53263" name="TextBox 16">
            <a:extLst>
              <a:ext uri="{FF2B5EF4-FFF2-40B4-BE49-F238E27FC236}">
                <a16:creationId xmlns:a16="http://schemas.microsoft.com/office/drawing/2014/main" id="{771C3829-F16A-3121-EFB2-6F979AAA10A6}"/>
              </a:ext>
            </a:extLst>
          </p:cNvPr>
          <p:cNvSpPr txBox="1">
            <a:spLocks noChangeArrowheads="1"/>
          </p:cNvSpPr>
          <p:nvPr/>
        </p:nvSpPr>
        <p:spPr bwMode="auto">
          <a:xfrm>
            <a:off x="1600200" y="3475038"/>
            <a:ext cx="296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t>≤</a:t>
            </a:r>
          </a:p>
        </p:txBody>
      </p:sp>
      <p:sp>
        <p:nvSpPr>
          <p:cNvPr id="53264" name="TextBox 18">
            <a:extLst>
              <a:ext uri="{FF2B5EF4-FFF2-40B4-BE49-F238E27FC236}">
                <a16:creationId xmlns:a16="http://schemas.microsoft.com/office/drawing/2014/main" id="{900D9F38-A186-F34A-1C30-6541F088DA4A}"/>
              </a:ext>
            </a:extLst>
          </p:cNvPr>
          <p:cNvSpPr txBox="1">
            <a:spLocks noChangeArrowheads="1"/>
          </p:cNvSpPr>
          <p:nvPr/>
        </p:nvSpPr>
        <p:spPr bwMode="auto">
          <a:xfrm>
            <a:off x="2759075" y="3475038"/>
            <a:ext cx="296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t>≤</a:t>
            </a:r>
          </a:p>
        </p:txBody>
      </p:sp>
      <p:sp>
        <p:nvSpPr>
          <p:cNvPr id="53265" name="TextBox 19">
            <a:extLst>
              <a:ext uri="{FF2B5EF4-FFF2-40B4-BE49-F238E27FC236}">
                <a16:creationId xmlns:a16="http://schemas.microsoft.com/office/drawing/2014/main" id="{3BC68B8A-F648-2A54-C34A-D177EC6608CC}"/>
              </a:ext>
            </a:extLst>
          </p:cNvPr>
          <p:cNvSpPr txBox="1">
            <a:spLocks noChangeArrowheads="1"/>
          </p:cNvSpPr>
          <p:nvPr/>
        </p:nvSpPr>
        <p:spPr bwMode="auto">
          <a:xfrm>
            <a:off x="1981200" y="3463925"/>
            <a:ext cx="296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t>≤</a:t>
            </a:r>
          </a:p>
        </p:txBody>
      </p:sp>
      <p:sp>
        <p:nvSpPr>
          <p:cNvPr id="53266" name="TextBox 21">
            <a:extLst>
              <a:ext uri="{FF2B5EF4-FFF2-40B4-BE49-F238E27FC236}">
                <a16:creationId xmlns:a16="http://schemas.microsoft.com/office/drawing/2014/main" id="{4B8D1AA6-8F74-11EE-B524-4A1CC5E45F6B}"/>
              </a:ext>
            </a:extLst>
          </p:cNvPr>
          <p:cNvSpPr txBox="1">
            <a:spLocks noChangeArrowheads="1"/>
          </p:cNvSpPr>
          <p:nvPr/>
        </p:nvSpPr>
        <p:spPr bwMode="auto">
          <a:xfrm>
            <a:off x="3352800" y="3463925"/>
            <a:ext cx="2968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t>≤</a:t>
            </a:r>
          </a:p>
        </p:txBody>
      </p:sp>
      <p:sp>
        <p:nvSpPr>
          <p:cNvPr id="53267" name="TextBox 23">
            <a:extLst>
              <a:ext uri="{FF2B5EF4-FFF2-40B4-BE49-F238E27FC236}">
                <a16:creationId xmlns:a16="http://schemas.microsoft.com/office/drawing/2014/main" id="{C75267A4-57C9-0A73-2324-4715CE4E14A5}"/>
              </a:ext>
            </a:extLst>
          </p:cNvPr>
          <p:cNvSpPr txBox="1">
            <a:spLocks noChangeArrowheads="1"/>
          </p:cNvSpPr>
          <p:nvPr/>
        </p:nvSpPr>
        <p:spPr bwMode="auto">
          <a:xfrm>
            <a:off x="1743075" y="3430588"/>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t>…</a:t>
            </a:r>
            <a:endParaRPr lang="tr-TR" altLang="en-US" sz="1600"/>
          </a:p>
        </p:txBody>
      </p:sp>
      <p:sp>
        <p:nvSpPr>
          <p:cNvPr id="53268" name="TextBox 25">
            <a:extLst>
              <a:ext uri="{FF2B5EF4-FFF2-40B4-BE49-F238E27FC236}">
                <a16:creationId xmlns:a16="http://schemas.microsoft.com/office/drawing/2014/main" id="{4FFFAF78-D81C-253F-4EAA-E513E88173ED}"/>
              </a:ext>
            </a:extLst>
          </p:cNvPr>
          <p:cNvSpPr txBox="1">
            <a:spLocks noChangeArrowheads="1"/>
          </p:cNvSpPr>
          <p:nvPr/>
        </p:nvSpPr>
        <p:spPr bwMode="auto">
          <a:xfrm>
            <a:off x="3743325" y="3462338"/>
            <a:ext cx="296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t>≤</a:t>
            </a:r>
          </a:p>
        </p:txBody>
      </p:sp>
      <p:sp>
        <p:nvSpPr>
          <p:cNvPr id="53269" name="TextBox 27">
            <a:extLst>
              <a:ext uri="{FF2B5EF4-FFF2-40B4-BE49-F238E27FC236}">
                <a16:creationId xmlns:a16="http://schemas.microsoft.com/office/drawing/2014/main" id="{4C8A3042-2D75-452D-31E8-C1C15E93B238}"/>
              </a:ext>
            </a:extLst>
          </p:cNvPr>
          <p:cNvSpPr txBox="1">
            <a:spLocks noChangeArrowheads="1"/>
          </p:cNvSpPr>
          <p:nvPr/>
        </p:nvSpPr>
        <p:spPr bwMode="auto">
          <a:xfrm>
            <a:off x="3505200" y="3429000"/>
            <a:ext cx="3905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t>…</a:t>
            </a:r>
            <a:endParaRPr lang="tr-TR" altLang="en-US" sz="1600"/>
          </a:p>
        </p:txBody>
      </p:sp>
      <p:cxnSp>
        <p:nvCxnSpPr>
          <p:cNvPr id="32" name="Straight Arrow Connector 31">
            <a:extLst>
              <a:ext uri="{FF2B5EF4-FFF2-40B4-BE49-F238E27FC236}">
                <a16:creationId xmlns:a16="http://schemas.microsoft.com/office/drawing/2014/main" id="{E1453461-0888-D406-E5E9-CB42DCB72285}"/>
              </a:ext>
            </a:extLst>
          </p:cNvPr>
          <p:cNvCxnSpPr>
            <a:cxnSpLocks/>
            <a:stCxn id="13" idx="1"/>
            <a:endCxn id="53264" idx="2"/>
          </p:cNvCxnSpPr>
          <p:nvPr/>
        </p:nvCxnSpPr>
        <p:spPr bwMode="auto">
          <a:xfrm flipH="1" flipV="1">
            <a:off x="2906713" y="3813175"/>
            <a:ext cx="1817687" cy="2397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 name="TextBox 33">
            <a:extLst>
              <a:ext uri="{FF2B5EF4-FFF2-40B4-BE49-F238E27FC236}">
                <a16:creationId xmlns:a16="http://schemas.microsoft.com/office/drawing/2014/main" id="{FEADCD0C-E7F9-79F3-CF4D-7857228FEBE6}"/>
              </a:ext>
            </a:extLst>
          </p:cNvPr>
          <p:cNvSpPr txBox="1">
            <a:spLocks noChangeArrowheads="1"/>
          </p:cNvSpPr>
          <p:nvPr/>
        </p:nvSpPr>
        <p:spPr bwMode="auto">
          <a:xfrm>
            <a:off x="685800" y="4635500"/>
            <a:ext cx="4572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t>A</a:t>
            </a:r>
            <a:r>
              <a:rPr lang="en-US" altLang="en-US" sz="1200"/>
              <a:t>[1]</a:t>
            </a:r>
          </a:p>
        </p:txBody>
      </p:sp>
      <p:sp>
        <p:nvSpPr>
          <p:cNvPr id="35" name="TextBox 34">
            <a:extLst>
              <a:ext uri="{FF2B5EF4-FFF2-40B4-BE49-F238E27FC236}">
                <a16:creationId xmlns:a16="http://schemas.microsoft.com/office/drawing/2014/main" id="{D75AFD5D-A7F1-79B9-89EA-0520F76762B7}"/>
              </a:ext>
            </a:extLst>
          </p:cNvPr>
          <p:cNvSpPr txBox="1">
            <a:spLocks noChangeArrowheads="1"/>
          </p:cNvSpPr>
          <p:nvPr/>
        </p:nvSpPr>
        <p:spPr bwMode="auto">
          <a:xfrm>
            <a:off x="1295400" y="4635500"/>
            <a:ext cx="4572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t>A</a:t>
            </a:r>
            <a:r>
              <a:rPr lang="en-US" altLang="en-US" sz="1200"/>
              <a:t>[2]</a:t>
            </a:r>
          </a:p>
        </p:txBody>
      </p:sp>
      <p:sp>
        <p:nvSpPr>
          <p:cNvPr id="40" name="TextBox 39">
            <a:extLst>
              <a:ext uri="{FF2B5EF4-FFF2-40B4-BE49-F238E27FC236}">
                <a16:creationId xmlns:a16="http://schemas.microsoft.com/office/drawing/2014/main" id="{26A2DC65-BB72-6F51-3E7B-0B9BCF9B482F}"/>
              </a:ext>
            </a:extLst>
          </p:cNvPr>
          <p:cNvSpPr txBox="1">
            <a:spLocks noChangeArrowheads="1"/>
          </p:cNvSpPr>
          <p:nvPr/>
        </p:nvSpPr>
        <p:spPr bwMode="auto">
          <a:xfrm>
            <a:off x="4038600" y="4635500"/>
            <a:ext cx="454025"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200"/>
              <a:t>A</a:t>
            </a:r>
            <a:r>
              <a:rPr lang="en-US" altLang="en-US" sz="1200"/>
              <a:t>[j]</a:t>
            </a:r>
          </a:p>
        </p:txBody>
      </p:sp>
      <p:sp>
        <p:nvSpPr>
          <p:cNvPr id="42" name="TextBox 41">
            <a:extLst>
              <a:ext uri="{FF2B5EF4-FFF2-40B4-BE49-F238E27FC236}">
                <a16:creationId xmlns:a16="http://schemas.microsoft.com/office/drawing/2014/main" id="{DB1DD2F3-33B0-62AD-DD57-6F4398BE40D2}"/>
              </a:ext>
            </a:extLst>
          </p:cNvPr>
          <p:cNvSpPr txBox="1">
            <a:spLocks noChangeArrowheads="1"/>
          </p:cNvSpPr>
          <p:nvPr/>
        </p:nvSpPr>
        <p:spPr bwMode="auto">
          <a:xfrm>
            <a:off x="1069975" y="4603750"/>
            <a:ext cx="2984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t>≤</a:t>
            </a:r>
          </a:p>
        </p:txBody>
      </p:sp>
      <p:sp>
        <p:nvSpPr>
          <p:cNvPr id="44" name="TextBox 43">
            <a:extLst>
              <a:ext uri="{FF2B5EF4-FFF2-40B4-BE49-F238E27FC236}">
                <a16:creationId xmlns:a16="http://schemas.microsoft.com/office/drawing/2014/main" id="{82D184E4-DE0D-7F50-D062-ED381FB4F969}"/>
              </a:ext>
            </a:extLst>
          </p:cNvPr>
          <p:cNvSpPr txBox="1">
            <a:spLocks noChangeArrowheads="1"/>
          </p:cNvSpPr>
          <p:nvPr/>
        </p:nvSpPr>
        <p:spPr bwMode="auto">
          <a:xfrm>
            <a:off x="1676400" y="4614863"/>
            <a:ext cx="2968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t>≤</a:t>
            </a:r>
          </a:p>
        </p:txBody>
      </p:sp>
      <p:sp>
        <p:nvSpPr>
          <p:cNvPr id="48" name="TextBox 47">
            <a:extLst>
              <a:ext uri="{FF2B5EF4-FFF2-40B4-BE49-F238E27FC236}">
                <a16:creationId xmlns:a16="http://schemas.microsoft.com/office/drawing/2014/main" id="{EEF6666E-E3D4-1017-6C9D-BF2460A11852}"/>
              </a:ext>
            </a:extLst>
          </p:cNvPr>
          <p:cNvSpPr txBox="1">
            <a:spLocks noChangeArrowheads="1"/>
          </p:cNvSpPr>
          <p:nvPr/>
        </p:nvSpPr>
        <p:spPr bwMode="auto">
          <a:xfrm>
            <a:off x="1828800" y="4564063"/>
            <a:ext cx="2146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t>………..………………</a:t>
            </a:r>
            <a:endParaRPr lang="tr-TR" altLang="en-US" sz="1600"/>
          </a:p>
        </p:txBody>
      </p:sp>
      <p:sp>
        <p:nvSpPr>
          <p:cNvPr id="54" name="TextBox 53">
            <a:extLst>
              <a:ext uri="{FF2B5EF4-FFF2-40B4-BE49-F238E27FC236}">
                <a16:creationId xmlns:a16="http://schemas.microsoft.com/office/drawing/2014/main" id="{33FEAEF2-5AC1-3E1F-BA9C-BC3861FD2EEE}"/>
              </a:ext>
            </a:extLst>
          </p:cNvPr>
          <p:cNvSpPr txBox="1">
            <a:spLocks noChangeArrowheads="1"/>
          </p:cNvSpPr>
          <p:nvPr/>
        </p:nvSpPr>
        <p:spPr bwMode="auto">
          <a:xfrm>
            <a:off x="3819525" y="4600575"/>
            <a:ext cx="296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tr-TR" altLang="en-US" sz="1600"/>
              <a:t>≤</a:t>
            </a:r>
          </a:p>
        </p:txBody>
      </p:sp>
      <p:sp>
        <p:nvSpPr>
          <p:cNvPr id="60" name="Right Brace 59">
            <a:extLst>
              <a:ext uri="{FF2B5EF4-FFF2-40B4-BE49-F238E27FC236}">
                <a16:creationId xmlns:a16="http://schemas.microsoft.com/office/drawing/2014/main" id="{EA75FFBD-1E62-F02C-D6F8-4286B6CE935B}"/>
              </a:ext>
            </a:extLst>
          </p:cNvPr>
          <p:cNvSpPr>
            <a:spLocks/>
          </p:cNvSpPr>
          <p:nvPr/>
        </p:nvSpPr>
        <p:spPr bwMode="auto">
          <a:xfrm rot="5400000">
            <a:off x="2550319" y="2421732"/>
            <a:ext cx="338137" cy="4114800"/>
          </a:xfrm>
          <a:prstGeom prst="rightBrace">
            <a:avLst>
              <a:gd name="adj1" fmla="val 23775"/>
              <a:gd name="adj2" fmla="val 53889"/>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 name="TextBox 61">
            <a:extLst>
              <a:ext uri="{FF2B5EF4-FFF2-40B4-BE49-F238E27FC236}">
                <a16:creationId xmlns:a16="http://schemas.microsoft.com/office/drawing/2014/main" id="{F70B91C5-E4AB-B023-33A7-0A5404108758}"/>
              </a:ext>
            </a:extLst>
          </p:cNvPr>
          <p:cNvSpPr txBox="1">
            <a:spLocks noChangeArrowheads="1"/>
          </p:cNvSpPr>
          <p:nvPr/>
        </p:nvSpPr>
        <p:spPr bwMode="auto">
          <a:xfrm>
            <a:off x="661988" y="5024438"/>
            <a:ext cx="3910012"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t>- j elements after insertion, </a:t>
            </a:r>
          </a:p>
          <a:p>
            <a:r>
              <a:rPr lang="en-US" altLang="en-US" sz="1200"/>
              <a:t>- new j is one more than old j in the next iteration</a:t>
            </a:r>
          </a:p>
        </p:txBody>
      </p:sp>
      <p:sp>
        <p:nvSpPr>
          <p:cNvPr id="67" name="Rectangle 3">
            <a:extLst>
              <a:ext uri="{FF2B5EF4-FFF2-40B4-BE49-F238E27FC236}">
                <a16:creationId xmlns:a16="http://schemas.microsoft.com/office/drawing/2014/main" id="{B1096904-40DC-3F02-1322-E623A481DE32}"/>
              </a:ext>
            </a:extLst>
          </p:cNvPr>
          <p:cNvSpPr txBox="1">
            <a:spLocks noChangeArrowheads="1"/>
          </p:cNvSpPr>
          <p:nvPr/>
        </p:nvSpPr>
        <p:spPr bwMode="auto">
          <a:xfrm>
            <a:off x="5360988" y="3810000"/>
            <a:ext cx="3783012" cy="24384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defRPr/>
            </a:pPr>
            <a:r>
              <a:rPr lang="en-US" altLang="en-US" sz="1600" kern="0" dirty="0"/>
              <a:t>Within the iteration, the while loop will shift all the numbers that are strictly greater than A[j] one slot to the right.</a:t>
            </a:r>
          </a:p>
          <a:p>
            <a:pPr eaLnBrk="1" hangingPunct="1">
              <a:defRPr/>
            </a:pPr>
            <a:r>
              <a:rPr lang="en-US" altLang="en-US" sz="1600" kern="0" dirty="0"/>
              <a:t>A[j] will be inserted after all the elements that are smaller or equal to A[j]</a:t>
            </a:r>
          </a:p>
        </p:txBody>
      </p:sp>
      <p:sp>
        <p:nvSpPr>
          <p:cNvPr id="53281" name="TextBox 68">
            <a:extLst>
              <a:ext uri="{FF2B5EF4-FFF2-40B4-BE49-F238E27FC236}">
                <a16:creationId xmlns:a16="http://schemas.microsoft.com/office/drawing/2014/main" id="{BDCC5B3F-DE8D-FCFA-4901-BD5756B1479D}"/>
              </a:ext>
            </a:extLst>
          </p:cNvPr>
          <p:cNvSpPr txBox="1">
            <a:spLocks noChangeArrowheads="1"/>
          </p:cNvSpPr>
          <p:nvPr/>
        </p:nvSpPr>
        <p:spPr bwMode="auto">
          <a:xfrm>
            <a:off x="533400" y="1295400"/>
            <a:ext cx="2316163"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t>2. Maintenance:</a:t>
            </a:r>
            <a:r>
              <a:rPr lang="en-US" altLang="en-US" sz="1400"/>
              <a:t> Show that if the loop invariant holds before an iteration of the loop, then it also holds </a:t>
            </a:r>
            <a:r>
              <a:rPr lang="tr-TR" altLang="en-US" sz="1400"/>
              <a:t>at the end of the </a:t>
            </a:r>
            <a:r>
              <a:rPr lang="en-US" altLang="en-US" sz="1400"/>
              <a:t>iteration (and hence at the beginning of the the next iteration) of the loop.</a:t>
            </a:r>
          </a:p>
        </p:txBody>
      </p:sp>
      <p:sp>
        <p:nvSpPr>
          <p:cNvPr id="68" name="Rectangle 3">
            <a:extLst>
              <a:ext uri="{FF2B5EF4-FFF2-40B4-BE49-F238E27FC236}">
                <a16:creationId xmlns:a16="http://schemas.microsoft.com/office/drawing/2014/main" id="{8F98E3DE-A1D3-3CE7-73A9-138A478C466C}"/>
              </a:ext>
            </a:extLst>
          </p:cNvPr>
          <p:cNvSpPr txBox="1">
            <a:spLocks noChangeArrowheads="1"/>
          </p:cNvSpPr>
          <p:nvPr/>
        </p:nvSpPr>
        <p:spPr bwMode="auto">
          <a:xfrm>
            <a:off x="560388" y="5638800"/>
            <a:ext cx="7821612" cy="4445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eaLnBrk="1" hangingPunct="1">
              <a:defRPr/>
            </a:pPr>
            <a:r>
              <a:rPr lang="en-US" altLang="en-US" sz="1600" kern="0" dirty="0"/>
              <a:t>Hence after the iteration finished, A[1..j-1] (where j is now incremented by one) will be a sorted sequence.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67">
                                            <p:txEl>
                                              <p:pRg st="0" end="0"/>
                                            </p:txEl>
                                          </p:spTgt>
                                        </p:tgtEl>
                                        <p:attrNameLst>
                                          <p:attrName>style.visibility</p:attrName>
                                        </p:attrNameLst>
                                      </p:cBhvr>
                                      <p:to>
                                        <p:strVal val="visible"/>
                                      </p:to>
                                    </p:set>
                                    <p:animEffect transition="in" filter="fade">
                                      <p:cBhvr>
                                        <p:cTn id="25" dur="500"/>
                                        <p:tgtEl>
                                          <p:spTgt spid="67">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xEl>
                                              <p:pRg st="1" end="1"/>
                                            </p:txEl>
                                          </p:spTgt>
                                        </p:tgtEl>
                                        <p:attrNameLst>
                                          <p:attrName>style.visibility</p:attrName>
                                        </p:attrNameLst>
                                      </p:cBhvr>
                                      <p:to>
                                        <p:strVal val="visible"/>
                                      </p:to>
                                    </p:set>
                                    <p:animEffect transition="in" filter="fade">
                                      <p:cBhvr>
                                        <p:cTn id="28" dur="500"/>
                                        <p:tgtEl>
                                          <p:spTgt spid="67">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par>
                                <p:cTn id="52" presetID="10" presetClass="entr" presetSubtype="0" fill="hold" nodeType="with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par>
                                <p:cTn id="55" presetID="10"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animBg="1"/>
      <p:bldP spid="34" grpId="0" animBg="1"/>
      <p:bldP spid="35" grpId="0" animBg="1"/>
      <p:bldP spid="40" grpId="0" animBg="1"/>
      <p:bldP spid="42" grpId="0"/>
      <p:bldP spid="44" grpId="0"/>
      <p:bldP spid="48" grpId="0"/>
      <p:bldP spid="54" grpId="0"/>
      <p:bldP spid="60" grpId="0" animBg="1"/>
      <p:bldP spid="62" grpId="0" animBg="1"/>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D3AAA730-DD26-47E8-3A63-14D8464DC3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6C71C8C-99A2-4595-87EC-9558187D59FB}" type="slidenum">
              <a:rPr lang="en-US" altLang="en-US" sz="1200" smtClean="0">
                <a:latin typeface="Garamond" panose="02020404030301010803" pitchFamily="18" charset="0"/>
              </a:rPr>
              <a:pPr>
                <a:spcBef>
                  <a:spcPct val="0"/>
                </a:spcBef>
                <a:buClrTx/>
                <a:buSzTx/>
                <a:buFontTx/>
                <a:buNone/>
              </a:pPr>
              <a:t>2</a:t>
            </a:fld>
            <a:endParaRPr lang="en-US" altLang="en-US" sz="1200">
              <a:latin typeface="Garamond" panose="02020404030301010803" pitchFamily="18" charset="0"/>
            </a:endParaRPr>
          </a:p>
        </p:txBody>
      </p:sp>
      <p:sp>
        <p:nvSpPr>
          <p:cNvPr id="18435" name="Rectangle 2">
            <a:extLst>
              <a:ext uri="{FF2B5EF4-FFF2-40B4-BE49-F238E27FC236}">
                <a16:creationId xmlns:a16="http://schemas.microsoft.com/office/drawing/2014/main" id="{6533F45D-533B-EEA0-87CD-3BAA2011F7E6}"/>
              </a:ext>
            </a:extLst>
          </p:cNvPr>
          <p:cNvSpPr>
            <a:spLocks noGrp="1" noChangeArrowheads="1"/>
          </p:cNvSpPr>
          <p:nvPr>
            <p:ph type="title"/>
          </p:nvPr>
        </p:nvSpPr>
        <p:spPr/>
        <p:txBody>
          <a:bodyPr/>
          <a:lstStyle/>
          <a:p>
            <a:pPr eaLnBrk="1" hangingPunct="1"/>
            <a:endParaRPr lang="tr-TR" altLang="en-US"/>
          </a:p>
        </p:txBody>
      </p:sp>
      <p:sp>
        <p:nvSpPr>
          <p:cNvPr id="18436" name="Rectangle 4">
            <a:extLst>
              <a:ext uri="{FF2B5EF4-FFF2-40B4-BE49-F238E27FC236}">
                <a16:creationId xmlns:a16="http://schemas.microsoft.com/office/drawing/2014/main" id="{9C5D98B6-4D11-322F-857B-7F515F1D397D}"/>
              </a:ext>
            </a:extLst>
          </p:cNvPr>
          <p:cNvSpPr>
            <a:spLocks noChangeArrowheads="1"/>
          </p:cNvSpPr>
          <p:nvPr/>
        </p:nvSpPr>
        <p:spPr bwMode="auto">
          <a:xfrm>
            <a:off x="457200" y="305435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200">
                <a:solidFill>
                  <a:schemeClr val="tx2"/>
                </a:solidFill>
                <a:latin typeface="Garamond" panose="02020404030301010803" pitchFamily="18"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C1438355-FC13-2EE8-BC63-0842F25E4D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D770206-56EB-4683-8C40-4FB739C57663}" type="slidenum">
              <a:rPr lang="en-US" altLang="en-US" sz="1200" smtClean="0">
                <a:latin typeface="Garamond" panose="02020404030301010803" pitchFamily="18" charset="0"/>
              </a:rPr>
              <a:pPr>
                <a:spcBef>
                  <a:spcPct val="0"/>
                </a:spcBef>
                <a:buClrTx/>
                <a:buSzTx/>
                <a:buFontTx/>
                <a:buNone/>
              </a:pPr>
              <a:t>20</a:t>
            </a:fld>
            <a:endParaRPr lang="en-US" altLang="en-US" sz="1200">
              <a:latin typeface="Garamond" panose="02020404030301010803" pitchFamily="18" charset="0"/>
            </a:endParaRPr>
          </a:p>
        </p:txBody>
      </p:sp>
      <p:sp>
        <p:nvSpPr>
          <p:cNvPr id="55299" name="Rectangle 2">
            <a:extLst>
              <a:ext uri="{FF2B5EF4-FFF2-40B4-BE49-F238E27FC236}">
                <a16:creationId xmlns:a16="http://schemas.microsoft.com/office/drawing/2014/main" id="{4ED14CA6-0031-9996-B9AC-7E4FA51014E7}"/>
              </a:ext>
            </a:extLst>
          </p:cNvPr>
          <p:cNvSpPr>
            <a:spLocks noGrp="1" noChangeArrowheads="1"/>
          </p:cNvSpPr>
          <p:nvPr>
            <p:ph type="title"/>
          </p:nvPr>
        </p:nvSpPr>
        <p:spPr/>
        <p:txBody>
          <a:bodyPr/>
          <a:lstStyle/>
          <a:p>
            <a:pPr eaLnBrk="1" hangingPunct="1"/>
            <a:r>
              <a:rPr lang="en-US" altLang="en-US"/>
              <a:t>Step 3</a:t>
            </a:r>
          </a:p>
        </p:txBody>
      </p:sp>
      <p:sp>
        <p:nvSpPr>
          <p:cNvPr id="65540" name="Rectangle 3">
            <a:extLst>
              <a:ext uri="{FF2B5EF4-FFF2-40B4-BE49-F238E27FC236}">
                <a16:creationId xmlns:a16="http://schemas.microsoft.com/office/drawing/2014/main" id="{7821F2C9-1584-8308-F9BF-870D37B6A75A}"/>
              </a:ext>
            </a:extLst>
          </p:cNvPr>
          <p:cNvSpPr>
            <a:spLocks noGrp="1" noChangeArrowheads="1"/>
          </p:cNvSpPr>
          <p:nvPr>
            <p:ph type="body" idx="1"/>
          </p:nvPr>
        </p:nvSpPr>
        <p:spPr>
          <a:xfrm>
            <a:off x="457200" y="990600"/>
            <a:ext cx="4343400" cy="4017963"/>
          </a:xfrm>
        </p:spPr>
        <p:txBody>
          <a:bodyPr/>
          <a:lstStyle/>
          <a:p>
            <a:pPr eaLnBrk="1" hangingPunct="1"/>
            <a:r>
              <a:rPr lang="en-US" altLang="en-US" sz="2000"/>
              <a:t>Consider the loop invariant under the termination condition of the algorithm.</a:t>
            </a:r>
            <a:br>
              <a:rPr lang="en-US" altLang="en-US" sz="2000"/>
            </a:br>
            <a:endParaRPr lang="en-US" altLang="en-US" sz="2000"/>
          </a:p>
          <a:p>
            <a:pPr eaLnBrk="1" hangingPunct="1"/>
            <a:r>
              <a:rPr lang="en-US" altLang="en-US" sz="2000"/>
              <a:t>When the algorithm terminates, it means j &gt; n</a:t>
            </a:r>
            <a:br>
              <a:rPr lang="en-US" altLang="en-US" sz="2000"/>
            </a:br>
            <a:endParaRPr lang="en-US" altLang="en-US" sz="2000"/>
          </a:p>
          <a:p>
            <a:pPr eaLnBrk="1" hangingPunct="1"/>
            <a:r>
              <a:rPr lang="en-US" altLang="en-US" sz="2000"/>
              <a:t>Since we increment j by 1 in each iteration, we know that j=n+1</a:t>
            </a:r>
            <a:br>
              <a:rPr lang="en-US" altLang="en-US" sz="2000"/>
            </a:br>
            <a:endParaRPr lang="en-US" altLang="en-US" sz="2000"/>
          </a:p>
          <a:p>
            <a:pPr eaLnBrk="1" hangingPunct="1"/>
            <a:r>
              <a:rPr lang="en-US" altLang="en-US" sz="2000"/>
              <a:t>The loop invariant for j=n+1 states that:</a:t>
            </a:r>
          </a:p>
        </p:txBody>
      </p:sp>
      <p:sp>
        <p:nvSpPr>
          <p:cNvPr id="68615" name="Text Box 4">
            <a:extLst>
              <a:ext uri="{FF2B5EF4-FFF2-40B4-BE49-F238E27FC236}">
                <a16:creationId xmlns:a16="http://schemas.microsoft.com/office/drawing/2014/main" id="{A140EB89-7AB8-632D-8733-97824F054A38}"/>
              </a:ext>
            </a:extLst>
          </p:cNvPr>
          <p:cNvSpPr txBox="1">
            <a:spLocks noChangeArrowheads="1"/>
          </p:cNvSpPr>
          <p:nvPr/>
        </p:nvSpPr>
        <p:spPr bwMode="auto">
          <a:xfrm>
            <a:off x="3403600" y="5294313"/>
            <a:ext cx="5359400" cy="923925"/>
          </a:xfrm>
          <a:prstGeom prst="rect">
            <a:avLst/>
          </a:prstGeom>
          <a:noFill/>
          <a:ln w="9525">
            <a:noFill/>
            <a:miter lim="800000"/>
            <a:headEnd/>
            <a:tailEnd/>
          </a:ln>
        </p:spPr>
        <p:txBody>
          <a:bodyPr wrap="none">
            <a:spAutoFit/>
          </a:bodyPr>
          <a:lstStyle/>
          <a:p>
            <a:pPr algn="r" eaLnBrk="1" hangingPunct="1">
              <a:defRPr/>
            </a:pPr>
            <a:r>
              <a:rPr lang="en-US" b="1" dirty="0">
                <a:latin typeface="Arial" charset="0"/>
              </a:rPr>
              <a:t>QED</a:t>
            </a:r>
          </a:p>
          <a:p>
            <a:pPr algn="r" eaLnBrk="1" hangingPunct="1">
              <a:defRPr/>
            </a:pPr>
            <a:r>
              <a:rPr lang="en-US" b="1" dirty="0">
                <a:solidFill>
                  <a:schemeClr val="bg2">
                    <a:lumMod val="40000"/>
                    <a:lumOff val="60000"/>
                  </a:schemeClr>
                </a:solidFill>
                <a:latin typeface="Arial" charset="0"/>
              </a:rPr>
              <a:t>(</a:t>
            </a:r>
            <a:r>
              <a:rPr lang="en-US" b="1" dirty="0">
                <a:latin typeface="Arial" charset="0"/>
              </a:rPr>
              <a:t>Q</a:t>
            </a:r>
            <a:r>
              <a:rPr lang="la-Latn" b="1" dirty="0">
                <a:solidFill>
                  <a:schemeClr val="bg2">
                    <a:lumMod val="40000"/>
                    <a:lumOff val="60000"/>
                  </a:schemeClr>
                </a:solidFill>
                <a:latin typeface="Arial" charset="0"/>
              </a:rPr>
              <a:t>uod </a:t>
            </a:r>
            <a:r>
              <a:rPr lang="en-US" b="1" dirty="0">
                <a:latin typeface="Arial" charset="0"/>
              </a:rPr>
              <a:t>E</a:t>
            </a:r>
            <a:r>
              <a:rPr lang="la-Latn" b="1" dirty="0">
                <a:solidFill>
                  <a:schemeClr val="bg2">
                    <a:lumMod val="40000"/>
                    <a:lumOff val="60000"/>
                  </a:schemeClr>
                </a:solidFill>
                <a:latin typeface="Arial" charset="0"/>
              </a:rPr>
              <a:t>rat </a:t>
            </a:r>
            <a:r>
              <a:rPr lang="en-US" b="1" dirty="0">
                <a:latin typeface="Arial" charset="0"/>
              </a:rPr>
              <a:t>D</a:t>
            </a:r>
            <a:r>
              <a:rPr lang="la-Latn" b="1" dirty="0">
                <a:solidFill>
                  <a:schemeClr val="bg2">
                    <a:lumMod val="40000"/>
                    <a:lumOff val="60000"/>
                  </a:schemeClr>
                </a:solidFill>
                <a:latin typeface="Arial" charset="0"/>
              </a:rPr>
              <a:t>emonstrandum</a:t>
            </a:r>
            <a:r>
              <a:rPr lang="en-US" b="1" dirty="0">
                <a:solidFill>
                  <a:schemeClr val="bg2">
                    <a:lumMod val="40000"/>
                    <a:lumOff val="60000"/>
                  </a:schemeClr>
                </a:solidFill>
                <a:latin typeface="Arial" charset="0"/>
              </a:rPr>
              <a:t>)</a:t>
            </a:r>
          </a:p>
          <a:p>
            <a:pPr algn="r" eaLnBrk="1" hangingPunct="1">
              <a:defRPr/>
            </a:pPr>
            <a:r>
              <a:rPr lang="en-US" b="1" dirty="0">
                <a:solidFill>
                  <a:schemeClr val="bg2">
                    <a:lumMod val="40000"/>
                    <a:lumOff val="60000"/>
                  </a:schemeClr>
                </a:solidFill>
                <a:latin typeface="Arial" charset="0"/>
              </a:rPr>
              <a:t>(Latin for “that which was to be demonstrated”)</a:t>
            </a:r>
          </a:p>
        </p:txBody>
      </p:sp>
      <p:sp>
        <p:nvSpPr>
          <p:cNvPr id="6" name="Rectangle 3">
            <a:extLst>
              <a:ext uri="{FF2B5EF4-FFF2-40B4-BE49-F238E27FC236}">
                <a16:creationId xmlns:a16="http://schemas.microsoft.com/office/drawing/2014/main" id="{A831E096-3ACC-B62C-B31A-4C29039566FF}"/>
              </a:ext>
            </a:extLst>
          </p:cNvPr>
          <p:cNvSpPr txBox="1">
            <a:spLocks noChangeArrowheads="1"/>
          </p:cNvSpPr>
          <p:nvPr/>
        </p:nvSpPr>
        <p:spPr bwMode="auto">
          <a:xfrm>
            <a:off x="4902200" y="792163"/>
            <a:ext cx="2362200" cy="1670050"/>
          </a:xfrm>
          <a:prstGeom prst="rect">
            <a:avLst/>
          </a:prstGeom>
          <a:solidFill>
            <a:schemeClr val="accent1"/>
          </a:solidFill>
          <a:ln>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lgn="ctr" eaLnBrk="1" hangingPunct="1">
              <a:buFont typeface="Wingdings" panose="05000000000000000000" pitchFamily="2" charset="2"/>
              <a:buNone/>
              <a:defRPr/>
            </a:pPr>
            <a:r>
              <a:rPr lang="en-US" altLang="en-US" sz="1800" kern="0" dirty="0"/>
              <a:t>“The sub-array </a:t>
            </a:r>
          </a:p>
          <a:p>
            <a:pPr algn="ctr" eaLnBrk="1" hangingPunct="1">
              <a:buFont typeface="Wingdings" panose="05000000000000000000" pitchFamily="2" charset="2"/>
              <a:buNone/>
              <a:defRPr/>
            </a:pPr>
            <a:r>
              <a:rPr lang="en-US" altLang="en-US" sz="1800" kern="0" dirty="0">
                <a:latin typeface="Courier New" panose="02070309020205020404" pitchFamily="49" charset="0"/>
              </a:rPr>
              <a:t>A[1..j-1]</a:t>
            </a:r>
            <a:r>
              <a:rPr lang="en-US" altLang="en-US" sz="1800" kern="0" dirty="0"/>
              <a:t> </a:t>
            </a:r>
          </a:p>
          <a:p>
            <a:pPr algn="ctr" eaLnBrk="1" hangingPunct="1">
              <a:buFont typeface="Wingdings" panose="05000000000000000000" pitchFamily="2" charset="2"/>
              <a:buNone/>
              <a:defRPr/>
            </a:pPr>
            <a:r>
              <a:rPr lang="en-US" altLang="en-US" sz="1800" kern="0" dirty="0"/>
              <a:t>holds nondecreasing sequence of first </a:t>
            </a:r>
          </a:p>
          <a:p>
            <a:pPr algn="ctr" eaLnBrk="1" hangingPunct="1">
              <a:buFont typeface="Wingdings" panose="05000000000000000000" pitchFamily="2" charset="2"/>
              <a:buNone/>
              <a:defRPr/>
            </a:pPr>
            <a:r>
              <a:rPr lang="en-US" altLang="en-US" sz="1800" kern="0" dirty="0">
                <a:latin typeface="Courier New" panose="02070309020205020404" pitchFamily="49" charset="0"/>
              </a:rPr>
              <a:t>j-1</a:t>
            </a:r>
            <a:r>
              <a:rPr lang="en-US" altLang="en-US" sz="1800" kern="0" dirty="0"/>
              <a:t> numbers in </a:t>
            </a:r>
            <a:r>
              <a:rPr lang="en-US" altLang="en-US" sz="1800" kern="0" dirty="0">
                <a:latin typeface="Courier New" panose="02070309020205020404" pitchFamily="49" charset="0"/>
              </a:rPr>
              <a:t>A</a:t>
            </a:r>
            <a:r>
              <a:rPr lang="en-US" altLang="en-US" sz="1800" kern="0" dirty="0"/>
              <a:t>”</a:t>
            </a:r>
          </a:p>
        </p:txBody>
      </p:sp>
      <p:sp>
        <p:nvSpPr>
          <p:cNvPr id="7" name="Rectangle 3">
            <a:extLst>
              <a:ext uri="{FF2B5EF4-FFF2-40B4-BE49-F238E27FC236}">
                <a16:creationId xmlns:a16="http://schemas.microsoft.com/office/drawing/2014/main" id="{712D8BE1-D1C7-766B-C593-7D7894F19A29}"/>
              </a:ext>
            </a:extLst>
          </p:cNvPr>
          <p:cNvSpPr txBox="1">
            <a:spLocks noChangeArrowheads="1"/>
          </p:cNvSpPr>
          <p:nvPr/>
        </p:nvSpPr>
        <p:spPr bwMode="auto">
          <a:xfrm>
            <a:off x="4914900" y="2570163"/>
            <a:ext cx="3733800" cy="2438400"/>
          </a:xfrm>
          <a:prstGeom prst="rect">
            <a:avLst/>
          </a:prstGeom>
          <a:noFill/>
          <a:ln w="9525">
            <a:solidFill>
              <a:schemeClr val="accent1"/>
            </a:solidFill>
            <a:miter lim="800000"/>
            <a:headEnd/>
            <a:tailEnd/>
          </a:ln>
        </p:spPr>
        <p:txBody>
          <a:bodyPr/>
          <a:lstStyle/>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rPr>
              <a:t>Insertion-Sort(A) {</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rPr>
              <a:t>  for (j=2; </a:t>
            </a:r>
            <a:r>
              <a:rPr lang="en-US" sz="1200" b="1" kern="0" dirty="0" err="1">
                <a:latin typeface="Courier New" pitchFamily="49" charset="0"/>
              </a:rPr>
              <a:t>j</a:t>
            </a:r>
            <a:r>
              <a:rPr lang="en-US" sz="1200" b="1" kern="0" dirty="0" err="1">
                <a:latin typeface="Courier New" pitchFamily="49" charset="0"/>
                <a:cs typeface="Courier New" pitchFamily="49" charset="0"/>
              </a:rPr>
              <a:t>≤n</a:t>
            </a:r>
            <a:r>
              <a:rPr lang="en-US" sz="1200" b="1" kern="0" dirty="0">
                <a:latin typeface="Courier New" pitchFamily="49" charset="0"/>
                <a:cs typeface="Courier New" pitchFamily="49" charset="0"/>
              </a:rPr>
              <a:t>; j=j+1) {</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num = A[j];</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t>
            </a:r>
            <a:r>
              <a:rPr lang="en-US" sz="1200" b="1" kern="0" dirty="0" err="1">
                <a:latin typeface="Courier New" pitchFamily="49" charset="0"/>
                <a:cs typeface="Courier New" pitchFamily="49" charset="0"/>
              </a:rPr>
              <a:t>i</a:t>
            </a:r>
            <a:r>
              <a:rPr lang="en-US" sz="1200" b="1" kern="0" dirty="0">
                <a:latin typeface="Courier New" pitchFamily="49" charset="0"/>
                <a:cs typeface="Courier New" pitchFamily="49" charset="0"/>
              </a:rPr>
              <a:t> = j-1;</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 find the correct place for num</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while (</a:t>
            </a:r>
            <a:r>
              <a:rPr lang="en-US" sz="1200" b="1" kern="0" dirty="0" err="1">
                <a:latin typeface="Courier New" pitchFamily="49" charset="0"/>
                <a:cs typeface="Courier New" pitchFamily="49" charset="0"/>
              </a:rPr>
              <a:t>i</a:t>
            </a:r>
            <a:r>
              <a:rPr lang="en-US" sz="1200" b="1" kern="0" dirty="0">
                <a:latin typeface="Courier New" pitchFamily="49" charset="0"/>
                <a:cs typeface="Courier New" pitchFamily="49" charset="0"/>
              </a:rPr>
              <a:t>&gt;0 and A[</a:t>
            </a:r>
            <a:r>
              <a:rPr lang="en-US" sz="1200" b="1" kern="0" dirty="0" err="1">
                <a:latin typeface="Courier New" pitchFamily="49" charset="0"/>
                <a:cs typeface="Courier New" pitchFamily="49" charset="0"/>
              </a:rPr>
              <a:t>i</a:t>
            </a:r>
            <a:r>
              <a:rPr lang="en-US" sz="1200" b="1" kern="0" dirty="0">
                <a:latin typeface="Courier New" pitchFamily="49" charset="0"/>
                <a:cs typeface="Courier New" pitchFamily="49" charset="0"/>
              </a:rPr>
              <a:t>]&gt;num) {</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A[i+1] = A[</a:t>
            </a:r>
            <a:r>
              <a:rPr lang="en-US" sz="1200" b="1" kern="0" dirty="0" err="1">
                <a:latin typeface="Courier New" pitchFamily="49" charset="0"/>
                <a:cs typeface="Courier New" pitchFamily="49" charset="0"/>
              </a:rPr>
              <a:t>i</a:t>
            </a:r>
            <a:r>
              <a:rPr lang="en-US" sz="1200" b="1" kern="0" dirty="0">
                <a:latin typeface="Courier New" pitchFamily="49" charset="0"/>
                <a:cs typeface="Courier New" pitchFamily="49" charset="0"/>
              </a:rPr>
              <a:t>];</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t>
            </a:r>
            <a:r>
              <a:rPr lang="en-US" sz="1200" b="1" kern="0" dirty="0" err="1">
                <a:latin typeface="Courier New" pitchFamily="49" charset="0"/>
                <a:cs typeface="Courier New" pitchFamily="49" charset="0"/>
              </a:rPr>
              <a:t>i</a:t>
            </a:r>
            <a:r>
              <a:rPr lang="en-US" sz="1200" b="1" kern="0" dirty="0">
                <a:latin typeface="Courier New" pitchFamily="49" charset="0"/>
                <a:cs typeface="Courier New" pitchFamily="49" charset="0"/>
              </a:rPr>
              <a:t>=i-1;</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A[i+1] = num;</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t>
            </a:r>
          </a:p>
          <a:p>
            <a:pPr marL="342900" indent="-342900" eaLnBrk="1" hangingPunct="1">
              <a:lnSpc>
                <a:spcPct val="90000"/>
              </a:lnSpc>
              <a:spcBef>
                <a:spcPct val="20000"/>
              </a:spcBef>
              <a:buClr>
                <a:schemeClr val="accent1"/>
              </a:buClr>
              <a:buSzPct val="65000"/>
              <a:buFont typeface="Wingdings" pitchFamily="2" charset="2"/>
              <a:buNone/>
              <a:defRPr/>
            </a:pPr>
            <a:r>
              <a:rPr lang="en-US" sz="1200" b="1" kern="0" dirty="0">
                <a:latin typeface="Courier New" pitchFamily="49" charset="0"/>
                <a:cs typeface="Courier New" pitchFamily="49" charset="0"/>
              </a:rPr>
              <a:t>  }</a:t>
            </a:r>
          </a:p>
        </p:txBody>
      </p:sp>
      <p:sp>
        <p:nvSpPr>
          <p:cNvPr id="8" name="Rectangle 7">
            <a:extLst>
              <a:ext uri="{FF2B5EF4-FFF2-40B4-BE49-F238E27FC236}">
                <a16:creationId xmlns:a16="http://schemas.microsoft.com/office/drawing/2014/main" id="{884EF851-1D95-A770-BC45-6B5F68A6F7B6}"/>
              </a:ext>
            </a:extLst>
          </p:cNvPr>
          <p:cNvSpPr>
            <a:spLocks noChangeArrowheads="1"/>
          </p:cNvSpPr>
          <p:nvPr/>
        </p:nvSpPr>
        <p:spPr bwMode="auto">
          <a:xfrm>
            <a:off x="6083300" y="2792413"/>
            <a:ext cx="927100" cy="182562"/>
          </a:xfrm>
          <a:prstGeom prst="rect">
            <a:avLst/>
          </a:prstGeom>
          <a:solidFill>
            <a:schemeClr val="accent1">
              <a:alpha val="21960"/>
            </a:schemeClr>
          </a:solidFill>
          <a:ln w="9525" algn="ctr">
            <a:solidFill>
              <a:schemeClr val="tx1"/>
            </a:solidFill>
            <a:round/>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 name="Rectangle 8">
            <a:extLst>
              <a:ext uri="{FF2B5EF4-FFF2-40B4-BE49-F238E27FC236}">
                <a16:creationId xmlns:a16="http://schemas.microsoft.com/office/drawing/2014/main" id="{CD4129F9-E236-2FB7-8E68-FFD7A0612CE9}"/>
              </a:ext>
            </a:extLst>
          </p:cNvPr>
          <p:cNvSpPr>
            <a:spLocks noChangeArrowheads="1"/>
          </p:cNvSpPr>
          <p:nvPr/>
        </p:nvSpPr>
        <p:spPr bwMode="auto">
          <a:xfrm>
            <a:off x="3276600" y="5118100"/>
            <a:ext cx="4572000" cy="433388"/>
          </a:xfrm>
          <a:prstGeom prst="rect">
            <a:avLst/>
          </a:prstGeom>
          <a:solidFill>
            <a:schemeClr val="accent1">
              <a:alpha val="21960"/>
            </a:schemeClr>
          </a:solidFill>
          <a:ln w="9525" algn="ctr">
            <a:solidFill>
              <a:schemeClr val="tx1"/>
            </a:solidFill>
            <a:round/>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 name="Rectangle 3">
            <a:extLst>
              <a:ext uri="{FF2B5EF4-FFF2-40B4-BE49-F238E27FC236}">
                <a16:creationId xmlns:a16="http://schemas.microsoft.com/office/drawing/2014/main" id="{939AD0F4-C99F-6F19-7A66-B675D7D60096}"/>
              </a:ext>
            </a:extLst>
          </p:cNvPr>
          <p:cNvSpPr txBox="1">
            <a:spLocks noChangeArrowheads="1"/>
          </p:cNvSpPr>
          <p:nvPr/>
        </p:nvSpPr>
        <p:spPr bwMode="auto">
          <a:xfrm>
            <a:off x="228600" y="5118100"/>
            <a:ext cx="8229600" cy="520700"/>
          </a:xfrm>
          <a:prstGeom prst="rect">
            <a:avLst/>
          </a:prstGeom>
          <a:noFill/>
          <a:ln>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algn="ctr" eaLnBrk="1" hangingPunct="1">
              <a:buFont typeface="Wingdings" panose="05000000000000000000" pitchFamily="2" charset="2"/>
              <a:buNone/>
              <a:defRPr/>
            </a:pPr>
            <a:r>
              <a:rPr lang="en-US" altLang="en-US" sz="2000" kern="0" dirty="0"/>
              <a:t>A[1..</a:t>
            </a:r>
            <a:r>
              <a:rPr lang="en-US" altLang="en-US" sz="2000" kern="0" dirty="0">
                <a:solidFill>
                  <a:srgbClr val="FF0000"/>
                </a:solidFill>
              </a:rPr>
              <a:t>j</a:t>
            </a:r>
            <a:r>
              <a:rPr lang="en-US" altLang="en-US" sz="2000" kern="0" dirty="0"/>
              <a:t>-1]=A[1..</a:t>
            </a:r>
            <a:r>
              <a:rPr lang="en-US" altLang="en-US" sz="2000" kern="0" dirty="0">
                <a:solidFill>
                  <a:srgbClr val="FF0000"/>
                </a:solidFill>
              </a:rPr>
              <a:t>n+1</a:t>
            </a:r>
            <a:r>
              <a:rPr lang="en-US" altLang="en-US" sz="2000" kern="0" dirty="0"/>
              <a:t>-1]=A[1..n] is a sorted sequence of numbers.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540">
                                            <p:txEl>
                                              <p:pRg st="1" end="1"/>
                                            </p:txEl>
                                          </p:spTgt>
                                        </p:tgtEl>
                                        <p:attrNameLst>
                                          <p:attrName>style.visibility</p:attrName>
                                        </p:attrNameLst>
                                      </p:cBhvr>
                                      <p:to>
                                        <p:strVal val="visible"/>
                                      </p:to>
                                    </p:set>
                                    <p:animEffect transition="in" filter="fade">
                                      <p:cBhvr>
                                        <p:cTn id="7" dur="500"/>
                                        <p:tgtEl>
                                          <p:spTgt spid="6554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40">
                                            <p:txEl>
                                              <p:pRg st="2" end="2"/>
                                            </p:txEl>
                                          </p:spTgt>
                                        </p:tgtEl>
                                        <p:attrNameLst>
                                          <p:attrName>style.visibility</p:attrName>
                                        </p:attrNameLst>
                                      </p:cBhvr>
                                      <p:to>
                                        <p:strVal val="visible"/>
                                      </p:to>
                                    </p:set>
                                    <p:animEffect transition="in" filter="fade">
                                      <p:cBhvr>
                                        <p:cTn id="10" dur="500"/>
                                        <p:tgtEl>
                                          <p:spTgt spid="6554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65540">
                                            <p:txEl>
                                              <p:pRg st="3" end="3"/>
                                            </p:txEl>
                                          </p:spTgt>
                                        </p:tgtEl>
                                        <p:attrNameLst>
                                          <p:attrName>style.visibility</p:attrName>
                                        </p:attrNameLst>
                                      </p:cBhvr>
                                      <p:to>
                                        <p:strVal val="visible"/>
                                      </p:to>
                                    </p:set>
                                    <p:animEffect transition="in" filter="fade">
                                      <p:cBhvr>
                                        <p:cTn id="18" dur="500"/>
                                        <p:tgtEl>
                                          <p:spTgt spid="65540">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68615"/>
                                        </p:tgtEl>
                                        <p:attrNameLst>
                                          <p:attrName>style.visibility</p:attrName>
                                        </p:attrNameLst>
                                      </p:cBhvr>
                                      <p:to>
                                        <p:strVal val="visible"/>
                                      </p:to>
                                    </p:set>
                                    <p:animEffect transition="in" filter="fade">
                                      <p:cBhvr>
                                        <p:cTn id="33"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p:bldP spid="8" grpId="0" animBg="1"/>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93ABF1D6-E01F-3879-E301-A6F039C3D5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D286452-8D2E-4707-A5EB-63FFFFD0171D}" type="slidenum">
              <a:rPr lang="en-US" altLang="en-US" sz="1200" smtClean="0">
                <a:latin typeface="Garamond" panose="02020404030301010803" pitchFamily="18" charset="0"/>
              </a:rPr>
              <a:pPr>
                <a:spcBef>
                  <a:spcPct val="0"/>
                </a:spcBef>
                <a:buClrTx/>
                <a:buSzTx/>
                <a:buFontTx/>
                <a:buNone/>
              </a:pPr>
              <a:t>21</a:t>
            </a:fld>
            <a:endParaRPr lang="en-US" altLang="en-US" sz="1200">
              <a:latin typeface="Garamond" panose="02020404030301010803" pitchFamily="18" charset="0"/>
            </a:endParaRPr>
          </a:p>
        </p:txBody>
      </p:sp>
      <p:sp>
        <p:nvSpPr>
          <p:cNvPr id="57347" name="Rectangle 2">
            <a:extLst>
              <a:ext uri="{FF2B5EF4-FFF2-40B4-BE49-F238E27FC236}">
                <a16:creationId xmlns:a16="http://schemas.microsoft.com/office/drawing/2014/main" id="{4CD8586A-434D-9A63-96A3-E515ADADB2B9}"/>
              </a:ext>
            </a:extLst>
          </p:cNvPr>
          <p:cNvSpPr>
            <a:spLocks noGrp="1" noChangeArrowheads="1"/>
          </p:cNvSpPr>
          <p:nvPr>
            <p:ph type="title"/>
          </p:nvPr>
        </p:nvSpPr>
        <p:spPr/>
        <p:txBody>
          <a:bodyPr/>
          <a:lstStyle/>
          <a:p>
            <a:pPr eaLnBrk="1" hangingPunct="1"/>
            <a:r>
              <a:rPr lang="en-US" altLang="en-US" sz="3800"/>
              <a:t>Is Insertion sort the solution for the sorting problem?</a:t>
            </a:r>
          </a:p>
        </p:txBody>
      </p:sp>
      <p:sp>
        <p:nvSpPr>
          <p:cNvPr id="21507" name="Rectangle 3">
            <a:extLst>
              <a:ext uri="{FF2B5EF4-FFF2-40B4-BE49-F238E27FC236}">
                <a16:creationId xmlns:a16="http://schemas.microsoft.com/office/drawing/2014/main" id="{6F7087C1-B467-6299-6DB0-239A4E5A1080}"/>
              </a:ext>
            </a:extLst>
          </p:cNvPr>
          <p:cNvSpPr>
            <a:spLocks noGrp="1" noChangeArrowheads="1"/>
          </p:cNvSpPr>
          <p:nvPr>
            <p:ph type="body" idx="1"/>
          </p:nvPr>
        </p:nvSpPr>
        <p:spPr/>
        <p:txBody>
          <a:bodyPr/>
          <a:lstStyle/>
          <a:p>
            <a:pPr eaLnBrk="1" hangingPunct="1"/>
            <a:r>
              <a:rPr lang="en-US" altLang="en-US"/>
              <a:t>Insertion sort is only </a:t>
            </a:r>
            <a:r>
              <a:rPr lang="en-US" altLang="en-US" b="1" u="sng"/>
              <a:t>a</a:t>
            </a:r>
            <a:r>
              <a:rPr lang="en-US" altLang="en-US"/>
              <a:t> solution for the sorting problem.</a:t>
            </a:r>
          </a:p>
          <a:p>
            <a:pPr eaLnBrk="1" hangingPunct="1"/>
            <a:r>
              <a:rPr lang="en-US" altLang="en-US"/>
              <a:t>“But we’ve just proved that it works correctly for all the input sequences. Why do we need other algorithms to solve the sorting problem?”</a:t>
            </a:r>
          </a:p>
          <a:p>
            <a:pPr eaLnBrk="1" hangingPunct="1"/>
            <a:r>
              <a:rPr lang="en-US" altLang="en-US"/>
              <a:t>There may be other algorithms better than Insertion sort…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20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20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20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39158B31-B8A6-2D6A-10BD-98D39433E2D0}"/>
              </a:ext>
            </a:extLst>
          </p:cNvPr>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8F2C63A-6122-49EC-9535-A444445E2C0B}" type="slidenum">
              <a:rPr lang="en-US" altLang="en-US" sz="1200" smtClean="0">
                <a:latin typeface="Garamond" panose="02020404030301010803" pitchFamily="18" charset="0"/>
              </a:rPr>
              <a:pPr>
                <a:spcBef>
                  <a:spcPct val="0"/>
                </a:spcBef>
                <a:buClrTx/>
                <a:buSzTx/>
                <a:buFontTx/>
                <a:buNone/>
              </a:pPr>
              <a:t>22</a:t>
            </a:fld>
            <a:endParaRPr lang="en-US" altLang="en-US" sz="1200">
              <a:latin typeface="Garamond" panose="02020404030301010803" pitchFamily="18" charset="0"/>
            </a:endParaRPr>
          </a:p>
        </p:txBody>
      </p:sp>
      <p:sp>
        <p:nvSpPr>
          <p:cNvPr id="59395" name="Rectangle 2">
            <a:extLst>
              <a:ext uri="{FF2B5EF4-FFF2-40B4-BE49-F238E27FC236}">
                <a16:creationId xmlns:a16="http://schemas.microsoft.com/office/drawing/2014/main" id="{10965B81-3448-F4D9-D04A-4BD19C12E28D}"/>
              </a:ext>
            </a:extLst>
          </p:cNvPr>
          <p:cNvSpPr>
            <a:spLocks noGrp="1" noChangeArrowheads="1"/>
          </p:cNvSpPr>
          <p:nvPr>
            <p:ph type="title"/>
          </p:nvPr>
        </p:nvSpPr>
        <p:spPr/>
        <p:txBody>
          <a:bodyPr/>
          <a:lstStyle/>
          <a:p>
            <a:pPr eaLnBrk="1" hangingPunct="1"/>
            <a:r>
              <a:rPr lang="en-US" altLang="en-US"/>
              <a:t>What does a “better algorithm” mean?</a:t>
            </a:r>
          </a:p>
        </p:txBody>
      </p:sp>
      <p:sp>
        <p:nvSpPr>
          <p:cNvPr id="22531" name="Rectangle 3">
            <a:extLst>
              <a:ext uri="{FF2B5EF4-FFF2-40B4-BE49-F238E27FC236}">
                <a16:creationId xmlns:a16="http://schemas.microsoft.com/office/drawing/2014/main" id="{9321DE9A-0575-5B9D-77FA-C017E6ACEAB1}"/>
              </a:ext>
            </a:extLst>
          </p:cNvPr>
          <p:cNvSpPr>
            <a:spLocks noGrp="1" noChangeArrowheads="1"/>
          </p:cNvSpPr>
          <p:nvPr>
            <p:ph type="body" idx="1"/>
          </p:nvPr>
        </p:nvSpPr>
        <p:spPr>
          <a:xfrm>
            <a:off x="457200" y="1066800"/>
            <a:ext cx="8229600" cy="4530725"/>
          </a:xfrm>
        </p:spPr>
        <p:txBody>
          <a:bodyPr/>
          <a:lstStyle/>
          <a:p>
            <a:pPr eaLnBrk="1" hangingPunct="1"/>
            <a:r>
              <a:rPr lang="en-US" altLang="en-US" sz="2800"/>
              <a:t>A better algorithm uses less resources than the other algorithms.</a:t>
            </a:r>
          </a:p>
          <a:p>
            <a:pPr eaLnBrk="1" hangingPunct="1"/>
            <a:r>
              <a:rPr lang="en-US" altLang="en-US" sz="2800"/>
              <a:t>Then, just show us the best algorithm known. We will only be using the best algorithm.</a:t>
            </a:r>
          </a:p>
          <a:p>
            <a:pPr eaLnBrk="1" hangingPunct="1"/>
            <a:r>
              <a:rPr lang="en-US" altLang="en-US" sz="2800"/>
              <a:t>Not that simple. Using less resource depends on</a:t>
            </a:r>
          </a:p>
          <a:p>
            <a:pPr lvl="1" eaLnBrk="1" hangingPunct="1"/>
            <a:r>
              <a:rPr lang="en-US" altLang="en-US" sz="2400"/>
              <a:t>The number of input elements</a:t>
            </a:r>
          </a:p>
          <a:p>
            <a:pPr lvl="1" eaLnBrk="1" hangingPunct="1"/>
            <a:r>
              <a:rPr lang="en-US" altLang="en-US" sz="2400"/>
              <a:t>The characteristics of the input</a:t>
            </a:r>
          </a:p>
          <a:p>
            <a:pPr lvl="1" eaLnBrk="1" hangingPunct="1"/>
            <a:r>
              <a:rPr lang="en-US" altLang="en-US" sz="2400"/>
              <a:t>The resource we are interested in</a:t>
            </a:r>
          </a:p>
          <a:p>
            <a:pPr eaLnBrk="1" hangingPunct="1"/>
            <a:r>
              <a:rPr lang="en-US" altLang="en-US" sz="2800"/>
              <a:t>Therefore, the definition of “best” changes</a:t>
            </a:r>
            <a:r>
              <a:rPr lang="tr-TR" altLang="en-US" sz="2800"/>
              <a:t> </a:t>
            </a:r>
            <a:r>
              <a:rPr lang="en-US" altLang="en-US" sz="2800"/>
              <a:t>depending</a:t>
            </a:r>
            <a:r>
              <a:rPr lang="tr-TR" altLang="en-US" sz="2800"/>
              <a:t> on </a:t>
            </a:r>
            <a:r>
              <a:rPr lang="en-US" altLang="en-US" sz="2800"/>
              <a:t>many factors</a:t>
            </a:r>
            <a:r>
              <a:rPr lang="tr-TR" altLang="en-US" sz="2800"/>
              <a:t>.</a:t>
            </a:r>
            <a:endParaRPr lang="en-US" altLang="en-US" sz="2800"/>
          </a:p>
        </p:txBody>
      </p:sp>
      <p:sp>
        <p:nvSpPr>
          <p:cNvPr id="22532" name="Rectangle 4">
            <a:extLst>
              <a:ext uri="{FF2B5EF4-FFF2-40B4-BE49-F238E27FC236}">
                <a16:creationId xmlns:a16="http://schemas.microsoft.com/office/drawing/2014/main" id="{DBAA0796-6C43-BD63-B01C-B71F20F552C6}"/>
              </a:ext>
            </a:extLst>
          </p:cNvPr>
          <p:cNvSpPr>
            <a:spLocks noChangeArrowheads="1"/>
          </p:cNvSpPr>
          <p:nvPr/>
        </p:nvSpPr>
        <p:spPr bwMode="auto">
          <a:xfrm>
            <a:off x="5257800" y="1189038"/>
            <a:ext cx="1752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22533" name="AutoShape 5">
            <a:extLst>
              <a:ext uri="{FF2B5EF4-FFF2-40B4-BE49-F238E27FC236}">
                <a16:creationId xmlns:a16="http://schemas.microsoft.com/office/drawing/2014/main" id="{9CC10FDD-0875-9DC8-02BA-A63DED5137C1}"/>
              </a:ext>
            </a:extLst>
          </p:cNvPr>
          <p:cNvSpPr>
            <a:spLocks/>
          </p:cNvSpPr>
          <p:nvPr/>
        </p:nvSpPr>
        <p:spPr bwMode="auto">
          <a:xfrm>
            <a:off x="3505200" y="2628900"/>
            <a:ext cx="2590800" cy="2019300"/>
          </a:xfrm>
          <a:prstGeom prst="borderCallout2">
            <a:avLst>
              <a:gd name="adj1" fmla="val 6384"/>
              <a:gd name="adj2" fmla="val 104000"/>
              <a:gd name="adj3" fmla="val 6384"/>
              <a:gd name="adj4" fmla="val 104000"/>
              <a:gd name="adj5" fmla="val -48935"/>
              <a:gd name="adj6" fmla="val 104000"/>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1800"/>
              <a:t> Time (*)</a:t>
            </a:r>
          </a:p>
          <a:p>
            <a:pPr eaLnBrk="1" hangingPunct="1">
              <a:spcBef>
                <a:spcPct val="0"/>
              </a:spcBef>
              <a:buClrTx/>
              <a:buSzTx/>
              <a:buFontTx/>
              <a:buChar char="-"/>
            </a:pPr>
            <a:r>
              <a:rPr lang="en-US" altLang="en-US" sz="1800"/>
              <a:t> Space (i.e. memory)</a:t>
            </a:r>
          </a:p>
          <a:p>
            <a:pPr eaLnBrk="1" hangingPunct="1">
              <a:spcBef>
                <a:spcPct val="0"/>
              </a:spcBef>
              <a:buClrTx/>
              <a:buSzTx/>
              <a:buFontTx/>
              <a:buChar char="-"/>
            </a:pPr>
            <a:r>
              <a:rPr lang="en-US" altLang="en-US" sz="1800"/>
              <a:t> Money</a:t>
            </a:r>
          </a:p>
          <a:p>
            <a:pPr eaLnBrk="1" hangingPunct="1">
              <a:spcBef>
                <a:spcPct val="0"/>
              </a:spcBef>
              <a:buClrTx/>
              <a:buSzTx/>
              <a:buFontTx/>
              <a:buChar char="-"/>
            </a:pPr>
            <a:r>
              <a:rPr lang="en-US" altLang="en-US" sz="1800"/>
              <a:t> Area</a:t>
            </a:r>
          </a:p>
          <a:p>
            <a:pPr eaLnBrk="1" hangingPunct="1">
              <a:spcBef>
                <a:spcPct val="0"/>
              </a:spcBef>
              <a:buClrTx/>
              <a:buSzTx/>
              <a:buFontTx/>
              <a:buChar char="-"/>
            </a:pPr>
            <a:r>
              <a:rPr lang="en-US" altLang="en-US" sz="1800"/>
              <a:t> Bandwidth</a:t>
            </a:r>
          </a:p>
          <a:p>
            <a:pPr eaLnBrk="1" hangingPunct="1">
              <a:spcBef>
                <a:spcPct val="0"/>
              </a:spcBef>
              <a:buClrTx/>
              <a:buSzTx/>
              <a:buFontTx/>
              <a:buChar char="-"/>
            </a:pPr>
            <a:r>
              <a:rPr lang="en-US" altLang="en-US" sz="1800"/>
              <a:t> Energy</a:t>
            </a:r>
          </a:p>
          <a:p>
            <a:pPr eaLnBrk="1" hangingPunct="1">
              <a:spcBef>
                <a:spcPct val="0"/>
              </a:spcBef>
              <a:buClrTx/>
              <a:buSzTx/>
              <a:buFontTx/>
              <a:buChar char="-"/>
            </a:pPr>
            <a:r>
              <a:rPr lang="en-US" altLang="en-US" sz="1800"/>
              <a:t>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linds(horizontal)">
                                      <p:cBhvr>
                                        <p:cTn id="12" dur="500"/>
                                        <p:tgtEl>
                                          <p:spTgt spid="22532"/>
                                        </p:tgtEl>
                                      </p:cBhvr>
                                    </p:animEffect>
                                  </p:childTnLst>
                                </p:cTn>
                              </p:par>
                              <p:par>
                                <p:cTn id="13" presetID="3" presetClass="entr" presetSubtype="10" fill="hold" nodeType="withEffect">
                                  <p:stCondLst>
                                    <p:cond delay="0"/>
                                  </p:stCondLst>
                                  <p:childTnLst>
                                    <p:set>
                                      <p:cBhvr>
                                        <p:cTn id="14" dur="1" fill="hold">
                                          <p:stCondLst>
                                            <p:cond delay="0"/>
                                          </p:stCondLst>
                                        </p:cTn>
                                        <p:tgtEl>
                                          <p:spTgt spid="22533"/>
                                        </p:tgtEl>
                                        <p:attrNameLst>
                                          <p:attrName>style.visibility</p:attrName>
                                        </p:attrNameLst>
                                      </p:cBhvr>
                                      <p:to>
                                        <p:strVal val="visible"/>
                                      </p:to>
                                    </p:set>
                                    <p:animEffect transition="in" filter="blinds(horizontal)">
                                      <p:cBhvr>
                                        <p:cTn id="15" dur="500"/>
                                        <p:tgtEl>
                                          <p:spTgt spid="225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nodeType="clickEffect">
                                  <p:stCondLst>
                                    <p:cond delay="0"/>
                                  </p:stCondLst>
                                  <p:childTnLst>
                                    <p:animEffect transition="out" filter="blinds(horizontal)">
                                      <p:cBhvr>
                                        <p:cTn id="19" dur="500"/>
                                        <p:tgtEl>
                                          <p:spTgt spid="22532"/>
                                        </p:tgtEl>
                                      </p:cBhvr>
                                    </p:animEffect>
                                    <p:set>
                                      <p:cBhvr>
                                        <p:cTn id="20" dur="1" fill="hold">
                                          <p:stCondLst>
                                            <p:cond delay="499"/>
                                          </p:stCondLst>
                                        </p:cTn>
                                        <p:tgtEl>
                                          <p:spTgt spid="22532"/>
                                        </p:tgtEl>
                                        <p:attrNameLst>
                                          <p:attrName>style.visibility</p:attrName>
                                        </p:attrNameLst>
                                      </p:cBhvr>
                                      <p:to>
                                        <p:strVal val="hidden"/>
                                      </p:to>
                                    </p:set>
                                  </p:childTnLst>
                                </p:cTn>
                              </p:par>
                              <p:par>
                                <p:cTn id="21" presetID="3" presetClass="exit" presetSubtype="10" fill="hold" nodeType="withEffect">
                                  <p:stCondLst>
                                    <p:cond delay="0"/>
                                  </p:stCondLst>
                                  <p:childTnLst>
                                    <p:animEffect transition="out" filter="blinds(horizontal)">
                                      <p:cBhvr>
                                        <p:cTn id="22" dur="500"/>
                                        <p:tgtEl>
                                          <p:spTgt spid="22533"/>
                                        </p:tgtEl>
                                      </p:cBhvr>
                                    </p:animEffect>
                                    <p:set>
                                      <p:cBhvr>
                                        <p:cTn id="23" dur="1" fill="hold">
                                          <p:stCondLst>
                                            <p:cond delay="499"/>
                                          </p:stCondLst>
                                        </p:cTn>
                                        <p:tgtEl>
                                          <p:spTgt spid="22533"/>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22531">
                                            <p:txEl>
                                              <p:pRg st="1" end="1"/>
                                            </p:txEl>
                                          </p:spTgt>
                                        </p:tgtEl>
                                        <p:attrNameLst>
                                          <p:attrName>style.visibility</p:attrName>
                                        </p:attrNameLst>
                                      </p:cBhvr>
                                      <p:to>
                                        <p:strVal val="visible"/>
                                      </p:to>
                                    </p:set>
                                    <p:animEffect transition="in" filter="fade">
                                      <p:cBhvr>
                                        <p:cTn id="28" dur="2000"/>
                                        <p:tgtEl>
                                          <p:spTgt spid="22531">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22531">
                                            <p:txEl>
                                              <p:pRg st="2" end="2"/>
                                            </p:txEl>
                                          </p:spTgt>
                                        </p:tgtEl>
                                        <p:attrNameLst>
                                          <p:attrName>style.visibility</p:attrName>
                                        </p:attrNameLst>
                                      </p:cBhvr>
                                      <p:to>
                                        <p:strVal val="visible"/>
                                      </p:to>
                                    </p:set>
                                    <p:animEffect transition="in" filter="fade">
                                      <p:cBhvr>
                                        <p:cTn id="33" dur="2000"/>
                                        <p:tgtEl>
                                          <p:spTgt spid="22531">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22531">
                                            <p:txEl>
                                              <p:pRg st="3" end="3"/>
                                            </p:txEl>
                                          </p:spTgt>
                                        </p:tgtEl>
                                        <p:attrNameLst>
                                          <p:attrName>style.visibility</p:attrName>
                                        </p:attrNameLst>
                                      </p:cBhvr>
                                      <p:to>
                                        <p:strVal val="visible"/>
                                      </p:to>
                                    </p:set>
                                    <p:animEffect transition="in" filter="fade">
                                      <p:cBhvr>
                                        <p:cTn id="38" dur="2000"/>
                                        <p:tgtEl>
                                          <p:spTgt spid="22531">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22531">
                                            <p:txEl>
                                              <p:pRg st="4" end="4"/>
                                            </p:txEl>
                                          </p:spTgt>
                                        </p:tgtEl>
                                        <p:attrNameLst>
                                          <p:attrName>style.visibility</p:attrName>
                                        </p:attrNameLst>
                                      </p:cBhvr>
                                      <p:to>
                                        <p:strVal val="visible"/>
                                      </p:to>
                                    </p:set>
                                    <p:animEffect transition="in" filter="fade">
                                      <p:cBhvr>
                                        <p:cTn id="43" dur="2000"/>
                                        <p:tgtEl>
                                          <p:spTgt spid="22531">
                                            <p:txEl>
                                              <p:pRg st="4" end="4"/>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22531">
                                            <p:txEl>
                                              <p:pRg st="5" end="5"/>
                                            </p:txEl>
                                          </p:spTgt>
                                        </p:tgtEl>
                                        <p:attrNameLst>
                                          <p:attrName>style.visibility</p:attrName>
                                        </p:attrNameLst>
                                      </p:cBhvr>
                                      <p:to>
                                        <p:strVal val="visible"/>
                                      </p:to>
                                    </p:set>
                                    <p:animEffect transition="in" filter="fade">
                                      <p:cBhvr>
                                        <p:cTn id="48" dur="2000"/>
                                        <p:tgtEl>
                                          <p:spTgt spid="22531">
                                            <p:txEl>
                                              <p:pRg st="5" end="5"/>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22531">
                                            <p:txEl>
                                              <p:pRg st="6" end="6"/>
                                            </p:txEl>
                                          </p:spTgt>
                                        </p:tgtEl>
                                        <p:attrNameLst>
                                          <p:attrName>style.visibility</p:attrName>
                                        </p:attrNameLst>
                                      </p:cBhvr>
                                      <p:to>
                                        <p:strVal val="visible"/>
                                      </p:to>
                                    </p:set>
                                    <p:animEffect transition="in" filter="fade">
                                      <p:cBhvr>
                                        <p:cTn id="53" dur="20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32" grpId="1" animBg="1"/>
      <p:bldP spid="22533" grpId="0" animBg="1"/>
      <p:bldP spid="2253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A97A2278-1D66-2039-CAF3-81C4CFE00B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DDC8E40-0F0C-40B2-B6C4-86925384045C}" type="slidenum">
              <a:rPr lang="en-US" altLang="en-US" sz="1200" smtClean="0">
                <a:latin typeface="Garamond" panose="02020404030301010803" pitchFamily="18" charset="0"/>
              </a:rPr>
              <a:pPr>
                <a:spcBef>
                  <a:spcPct val="0"/>
                </a:spcBef>
                <a:buClrTx/>
                <a:buSzTx/>
                <a:buFontTx/>
                <a:buNone/>
              </a:pPr>
              <a:t>23</a:t>
            </a:fld>
            <a:endParaRPr lang="en-US" altLang="en-US" sz="1200">
              <a:latin typeface="Garamond" panose="02020404030301010803" pitchFamily="18" charset="0"/>
            </a:endParaRPr>
          </a:p>
        </p:txBody>
      </p:sp>
      <p:sp>
        <p:nvSpPr>
          <p:cNvPr id="61443" name="Rectangle 2">
            <a:extLst>
              <a:ext uri="{FF2B5EF4-FFF2-40B4-BE49-F238E27FC236}">
                <a16:creationId xmlns:a16="http://schemas.microsoft.com/office/drawing/2014/main" id="{D3394DBA-8418-F2DE-7EA4-D04BB0B0E952}"/>
              </a:ext>
            </a:extLst>
          </p:cNvPr>
          <p:cNvSpPr>
            <a:spLocks noGrp="1" noChangeArrowheads="1"/>
          </p:cNvSpPr>
          <p:nvPr>
            <p:ph type="title"/>
          </p:nvPr>
        </p:nvSpPr>
        <p:spPr/>
        <p:txBody>
          <a:bodyPr/>
          <a:lstStyle/>
          <a:p>
            <a:pPr eaLnBrk="1" hangingPunct="1"/>
            <a:r>
              <a:rPr lang="en-US" altLang="en-US"/>
              <a:t>Selecting the best algorithm</a:t>
            </a:r>
          </a:p>
        </p:txBody>
      </p:sp>
      <p:sp>
        <p:nvSpPr>
          <p:cNvPr id="23555" name="Rectangle 3">
            <a:extLst>
              <a:ext uri="{FF2B5EF4-FFF2-40B4-BE49-F238E27FC236}">
                <a16:creationId xmlns:a16="http://schemas.microsoft.com/office/drawing/2014/main" id="{F8BAC6E5-488E-6013-F4F2-D06AE4CDAA04}"/>
              </a:ext>
            </a:extLst>
          </p:cNvPr>
          <p:cNvSpPr>
            <a:spLocks noGrp="1" noChangeArrowheads="1"/>
          </p:cNvSpPr>
          <p:nvPr>
            <p:ph type="body" idx="1"/>
          </p:nvPr>
        </p:nvSpPr>
        <p:spPr/>
        <p:txBody>
          <a:bodyPr/>
          <a:lstStyle/>
          <a:p>
            <a:pPr eaLnBrk="1" hangingPunct="1"/>
            <a:r>
              <a:rPr lang="en-US" altLang="en-US" sz="2600"/>
              <a:t>Selecting the best algorithm, first of all, requires to have multiple algorithms for the solution of the same problem.</a:t>
            </a:r>
          </a:p>
          <a:p>
            <a:pPr eaLnBrk="1" hangingPunct="1"/>
            <a:r>
              <a:rPr lang="en-US" altLang="en-US" sz="2600"/>
              <a:t>The resource on which our selection will be made should be known.</a:t>
            </a:r>
          </a:p>
          <a:p>
            <a:pPr eaLnBrk="1" hangingPunct="1"/>
            <a:r>
              <a:rPr lang="en-US" altLang="en-US" sz="2600"/>
              <a:t>And, we must </a:t>
            </a:r>
            <a:r>
              <a:rPr lang="en-US" altLang="en-US" sz="2600" b="1">
                <a:solidFill>
                  <a:srgbClr val="FF0000"/>
                </a:solidFill>
              </a:rPr>
              <a:t>analyze</a:t>
            </a:r>
            <a:r>
              <a:rPr lang="en-US" altLang="en-US" sz="2600">
                <a:solidFill>
                  <a:srgbClr val="FF0000"/>
                </a:solidFill>
              </a:rPr>
              <a:t> </a:t>
            </a:r>
            <a:r>
              <a:rPr lang="en-US" altLang="en-US" sz="2600"/>
              <a:t>the available algorithms to understand how much of the type of resource we are interested these algorithms use.</a:t>
            </a:r>
          </a:p>
          <a:p>
            <a:pPr eaLnBrk="1" hangingPunct="1"/>
            <a:r>
              <a:rPr lang="en-US" altLang="en-US" sz="2600"/>
              <a:t>We must have a specific model of implementation for the analysis.</a:t>
            </a:r>
          </a:p>
        </p:txBody>
      </p:sp>
      <p:sp>
        <p:nvSpPr>
          <p:cNvPr id="23556" name="Rectangle 4">
            <a:extLst>
              <a:ext uri="{FF2B5EF4-FFF2-40B4-BE49-F238E27FC236}">
                <a16:creationId xmlns:a16="http://schemas.microsoft.com/office/drawing/2014/main" id="{BB642250-5F11-5DF3-BACD-35AEB2CFEA9C}"/>
              </a:ext>
            </a:extLst>
          </p:cNvPr>
          <p:cNvSpPr>
            <a:spLocks noChangeArrowheads="1"/>
          </p:cNvSpPr>
          <p:nvPr/>
        </p:nvSpPr>
        <p:spPr bwMode="auto">
          <a:xfrm>
            <a:off x="762000" y="5029200"/>
            <a:ext cx="76200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23557" name="AutoShape 5">
            <a:extLst>
              <a:ext uri="{FF2B5EF4-FFF2-40B4-BE49-F238E27FC236}">
                <a16:creationId xmlns:a16="http://schemas.microsoft.com/office/drawing/2014/main" id="{D9D743CF-4EEA-E147-05F9-A537E80DA5C6}"/>
              </a:ext>
            </a:extLst>
          </p:cNvPr>
          <p:cNvSpPr>
            <a:spLocks/>
          </p:cNvSpPr>
          <p:nvPr/>
        </p:nvSpPr>
        <p:spPr bwMode="auto">
          <a:xfrm>
            <a:off x="3886200" y="2514600"/>
            <a:ext cx="4648200" cy="2133600"/>
          </a:xfrm>
          <a:prstGeom prst="borderCallout2">
            <a:avLst>
              <a:gd name="adj1" fmla="val 5356"/>
              <a:gd name="adj2" fmla="val -1639"/>
              <a:gd name="adj3" fmla="val 5356"/>
              <a:gd name="adj4" fmla="val -12088"/>
              <a:gd name="adj5" fmla="val 117856"/>
              <a:gd name="adj6" fmla="val -22949"/>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We will mainly use the RAM (random access machine) model, where the algorithms are implemented as </a:t>
            </a:r>
            <a:r>
              <a:rPr lang="tr-TR" altLang="en-US" sz="1800"/>
              <a:t>single thread </a:t>
            </a:r>
            <a:r>
              <a:rPr lang="en-US" altLang="en-US" sz="1800"/>
              <a:t>computer programs</a:t>
            </a:r>
            <a:r>
              <a:rPr lang="tr-TR" altLang="en-US" sz="1800"/>
              <a:t> </a:t>
            </a:r>
            <a:r>
              <a:rPr lang="en-US" altLang="en-US" sz="1800"/>
              <a:t>.</a:t>
            </a:r>
          </a:p>
          <a:p>
            <a:pPr eaLnBrk="1" hangingPunct="1">
              <a:spcBef>
                <a:spcPct val="0"/>
              </a:spcBef>
              <a:buClrTx/>
              <a:buSzTx/>
              <a:buFontTx/>
              <a:buNone/>
            </a:pPr>
            <a:endParaRPr lang="en-US" altLang="en-US" sz="1800"/>
          </a:p>
          <a:p>
            <a:pPr eaLnBrk="1" hangingPunct="1">
              <a:spcBef>
                <a:spcPct val="0"/>
              </a:spcBef>
              <a:buClrTx/>
              <a:buSzTx/>
              <a:buFontTx/>
              <a:buNone/>
            </a:pPr>
            <a:r>
              <a:rPr lang="en-US" altLang="en-US" sz="1800"/>
              <a:t>In RAM model, statements are executed one by one, sequentially.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7" dur="500"/>
                                        <p:tgtEl>
                                          <p:spTgt spid="23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2" dur="500"/>
                                        <p:tgtEl>
                                          <p:spTgt spid="235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7" dur="500"/>
                                        <p:tgtEl>
                                          <p:spTgt spid="2355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blinds(horizontal)">
                                      <p:cBhvr>
                                        <p:cTn id="22" dur="500"/>
                                        <p:tgtEl>
                                          <p:spTgt spid="23557"/>
                                        </p:tgtEl>
                                      </p:cBhvr>
                                    </p:animEffect>
                                  </p:childTnLst>
                                </p:cTn>
                              </p:par>
                              <p:par>
                                <p:cTn id="23" presetID="3" presetClass="entr" presetSubtype="10" fill="hold" nodeType="withEffect">
                                  <p:stCondLst>
                                    <p:cond delay="0"/>
                                  </p:stCondLst>
                                  <p:childTnLst>
                                    <p:set>
                                      <p:cBhvr>
                                        <p:cTn id="24" dur="1" fill="hold">
                                          <p:stCondLst>
                                            <p:cond delay="0"/>
                                          </p:stCondLst>
                                        </p:cTn>
                                        <p:tgtEl>
                                          <p:spTgt spid="23556"/>
                                        </p:tgtEl>
                                        <p:attrNameLst>
                                          <p:attrName>style.visibility</p:attrName>
                                        </p:attrNameLst>
                                      </p:cBhvr>
                                      <p:to>
                                        <p:strVal val="visible"/>
                                      </p:to>
                                    </p:set>
                                    <p:animEffect transition="in" filter="blinds(horizontal)">
                                      <p:cBhvr>
                                        <p:cTn id="25"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P spid="235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9FF91706-6540-88B5-E5DA-2D82559C00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457CC0A-05AA-4FB6-AD7D-4689EF2DC7D9}" type="slidenum">
              <a:rPr lang="en-US" altLang="en-US" sz="1200" smtClean="0">
                <a:latin typeface="Garamond" panose="02020404030301010803" pitchFamily="18" charset="0"/>
              </a:rPr>
              <a:pPr>
                <a:spcBef>
                  <a:spcPct val="0"/>
                </a:spcBef>
                <a:buClrTx/>
                <a:buSzTx/>
                <a:buFontTx/>
                <a:buNone/>
              </a:pPr>
              <a:t>24</a:t>
            </a:fld>
            <a:endParaRPr lang="en-US" altLang="en-US" sz="1200">
              <a:latin typeface="Garamond" panose="02020404030301010803" pitchFamily="18" charset="0"/>
            </a:endParaRPr>
          </a:p>
        </p:txBody>
      </p:sp>
      <p:sp>
        <p:nvSpPr>
          <p:cNvPr id="63491" name="Rectangle 2">
            <a:extLst>
              <a:ext uri="{FF2B5EF4-FFF2-40B4-BE49-F238E27FC236}">
                <a16:creationId xmlns:a16="http://schemas.microsoft.com/office/drawing/2014/main" id="{C547A227-30FD-4316-A744-CA7C28860603}"/>
              </a:ext>
            </a:extLst>
          </p:cNvPr>
          <p:cNvSpPr>
            <a:spLocks noGrp="1" noChangeArrowheads="1"/>
          </p:cNvSpPr>
          <p:nvPr>
            <p:ph type="title"/>
          </p:nvPr>
        </p:nvSpPr>
        <p:spPr/>
        <p:txBody>
          <a:bodyPr/>
          <a:lstStyle/>
          <a:p>
            <a:pPr eaLnBrk="1" hangingPunct="1"/>
            <a:r>
              <a:rPr lang="en-US" altLang="en-US"/>
              <a:t>Analysis of Insertion sort</a:t>
            </a:r>
          </a:p>
        </p:txBody>
      </p:sp>
      <p:sp>
        <p:nvSpPr>
          <p:cNvPr id="72710" name="Rectangle 3">
            <a:extLst>
              <a:ext uri="{FF2B5EF4-FFF2-40B4-BE49-F238E27FC236}">
                <a16:creationId xmlns:a16="http://schemas.microsoft.com/office/drawing/2014/main" id="{EC284150-3C2E-E4D1-3F22-9AF1DB44A286}"/>
              </a:ext>
            </a:extLst>
          </p:cNvPr>
          <p:cNvSpPr>
            <a:spLocks noGrp="1" noChangeArrowheads="1"/>
          </p:cNvSpPr>
          <p:nvPr>
            <p:ph type="body" idx="1"/>
          </p:nvPr>
        </p:nvSpPr>
        <p:spPr/>
        <p:txBody>
          <a:bodyPr/>
          <a:lstStyle/>
          <a:p>
            <a:pPr eaLnBrk="1" hangingPunct="1"/>
            <a:r>
              <a:rPr lang="en-US" altLang="en-US"/>
              <a:t>Time taken by Insertion sort depends on</a:t>
            </a:r>
          </a:p>
          <a:p>
            <a:pPr lvl="1" eaLnBrk="1" hangingPunct="1"/>
            <a:r>
              <a:rPr lang="en-US" altLang="en-US"/>
              <a:t>The number of elements to be sorted </a:t>
            </a:r>
          </a:p>
          <a:p>
            <a:pPr lvl="1" algn="ctr" eaLnBrk="1" hangingPunct="1">
              <a:buFont typeface="Wingdings" panose="05000000000000000000" pitchFamily="2" charset="2"/>
              <a:buNone/>
            </a:pPr>
            <a:r>
              <a:rPr lang="en-US" altLang="en-US"/>
              <a:t>10</a:t>
            </a:r>
            <a:r>
              <a:rPr lang="tr-TR" altLang="en-US"/>
              <a:t>0</a:t>
            </a:r>
            <a:r>
              <a:rPr lang="en-US" altLang="en-US"/>
              <a:t> elements vs. 1000 elements</a:t>
            </a:r>
          </a:p>
          <a:p>
            <a:pPr lvl="1" eaLnBrk="1" hangingPunct="1"/>
            <a:r>
              <a:rPr lang="en-US" altLang="en-US"/>
              <a:t>The nature of the input</a:t>
            </a:r>
          </a:p>
          <a:p>
            <a:pPr lvl="1" algn="ctr" eaLnBrk="1" hangingPunct="1">
              <a:buFont typeface="Wingdings" panose="05000000000000000000" pitchFamily="2" charset="2"/>
              <a:buNone/>
            </a:pPr>
            <a:r>
              <a:rPr lang="en-US" altLang="en-US"/>
              <a:t>almost sorted, reverse sorted, etc.</a:t>
            </a:r>
          </a:p>
          <a:p>
            <a:pPr eaLnBrk="1" hangingPunct="1"/>
            <a:r>
              <a:rPr lang="en-US" altLang="en-US"/>
              <a:t>In general, the time taken by an algorithm grows with the size of the input.</a:t>
            </a:r>
          </a:p>
          <a:p>
            <a:pPr eaLnBrk="1" hangingPunct="1"/>
            <a:r>
              <a:rPr lang="en-US" altLang="en-US"/>
              <a:t>Therefore, we describe the running time of an algorithm as a function of the input size.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2710">
                                            <p:txEl>
                                              <p:pRg st="0" end="0"/>
                                            </p:txEl>
                                          </p:spTgt>
                                        </p:tgtEl>
                                        <p:attrNameLst>
                                          <p:attrName>style.visibility</p:attrName>
                                        </p:attrNameLst>
                                      </p:cBhvr>
                                      <p:to>
                                        <p:strVal val="visible"/>
                                      </p:to>
                                    </p:set>
                                    <p:animEffect transition="in" filter="fade">
                                      <p:cBhvr>
                                        <p:cTn id="7" dur="2000"/>
                                        <p:tgtEl>
                                          <p:spTgt spid="727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2710">
                                            <p:txEl>
                                              <p:pRg st="1" end="1"/>
                                            </p:txEl>
                                          </p:spTgt>
                                        </p:tgtEl>
                                        <p:attrNameLst>
                                          <p:attrName>style.visibility</p:attrName>
                                        </p:attrNameLst>
                                      </p:cBhvr>
                                      <p:to>
                                        <p:strVal val="visible"/>
                                      </p:to>
                                    </p:set>
                                    <p:animEffect transition="in" filter="fade">
                                      <p:cBhvr>
                                        <p:cTn id="12" dur="2000"/>
                                        <p:tgtEl>
                                          <p:spTgt spid="7271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2710">
                                            <p:txEl>
                                              <p:pRg st="2" end="2"/>
                                            </p:txEl>
                                          </p:spTgt>
                                        </p:tgtEl>
                                        <p:attrNameLst>
                                          <p:attrName>style.visibility</p:attrName>
                                        </p:attrNameLst>
                                      </p:cBhvr>
                                      <p:to>
                                        <p:strVal val="visible"/>
                                      </p:to>
                                    </p:set>
                                    <p:animEffect transition="in" filter="fade">
                                      <p:cBhvr>
                                        <p:cTn id="15" dur="2000"/>
                                        <p:tgtEl>
                                          <p:spTgt spid="7271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2710">
                                            <p:txEl>
                                              <p:pRg st="3" end="3"/>
                                            </p:txEl>
                                          </p:spTgt>
                                        </p:tgtEl>
                                        <p:attrNameLst>
                                          <p:attrName>style.visibility</p:attrName>
                                        </p:attrNameLst>
                                      </p:cBhvr>
                                      <p:to>
                                        <p:strVal val="visible"/>
                                      </p:to>
                                    </p:set>
                                    <p:animEffect transition="in" filter="blinds(horizontal)">
                                      <p:cBhvr>
                                        <p:cTn id="20" dur="500"/>
                                        <p:tgtEl>
                                          <p:spTgt spid="7271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2710">
                                            <p:txEl>
                                              <p:pRg st="4" end="4"/>
                                            </p:txEl>
                                          </p:spTgt>
                                        </p:tgtEl>
                                        <p:attrNameLst>
                                          <p:attrName>style.visibility</p:attrName>
                                        </p:attrNameLst>
                                      </p:cBhvr>
                                      <p:to>
                                        <p:strVal val="visible"/>
                                      </p:to>
                                    </p:set>
                                    <p:animEffect transition="in" filter="blinds(horizontal)">
                                      <p:cBhvr>
                                        <p:cTn id="23" dur="500"/>
                                        <p:tgtEl>
                                          <p:spTgt spid="72710">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72710">
                                            <p:txEl>
                                              <p:pRg st="5" end="5"/>
                                            </p:txEl>
                                          </p:spTgt>
                                        </p:tgtEl>
                                        <p:attrNameLst>
                                          <p:attrName>style.visibility</p:attrName>
                                        </p:attrNameLst>
                                      </p:cBhvr>
                                      <p:to>
                                        <p:strVal val="visible"/>
                                      </p:to>
                                    </p:set>
                                    <p:animEffect transition="in" filter="fade">
                                      <p:cBhvr>
                                        <p:cTn id="28" dur="2000"/>
                                        <p:tgtEl>
                                          <p:spTgt spid="72710">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72710">
                                            <p:txEl>
                                              <p:pRg st="6" end="6"/>
                                            </p:txEl>
                                          </p:spTgt>
                                        </p:tgtEl>
                                        <p:attrNameLst>
                                          <p:attrName>style.visibility</p:attrName>
                                        </p:attrNameLst>
                                      </p:cBhvr>
                                      <p:to>
                                        <p:strVal val="visible"/>
                                      </p:to>
                                    </p:set>
                                    <p:animEffect transition="in" filter="fade">
                                      <p:cBhvr>
                                        <p:cTn id="33" dur="2000"/>
                                        <p:tgtEl>
                                          <p:spTgt spid="727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81DFBFBB-6B00-F9C3-BA0E-93AC6E6ADD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9876C67-0602-4E3C-9DB7-8F8AA3EB3C21}" type="slidenum">
              <a:rPr lang="en-US" altLang="en-US" sz="1200" smtClean="0">
                <a:latin typeface="Garamond" panose="02020404030301010803" pitchFamily="18" charset="0"/>
              </a:rPr>
              <a:pPr>
                <a:spcBef>
                  <a:spcPct val="0"/>
                </a:spcBef>
                <a:buClrTx/>
                <a:buSzTx/>
                <a:buFontTx/>
                <a:buNone/>
              </a:pPr>
              <a:t>25</a:t>
            </a:fld>
            <a:endParaRPr lang="en-US" altLang="en-US" sz="1200">
              <a:latin typeface="Garamond" panose="02020404030301010803" pitchFamily="18" charset="0"/>
            </a:endParaRPr>
          </a:p>
        </p:txBody>
      </p:sp>
      <p:sp>
        <p:nvSpPr>
          <p:cNvPr id="65539" name="Rectangle 2">
            <a:extLst>
              <a:ext uri="{FF2B5EF4-FFF2-40B4-BE49-F238E27FC236}">
                <a16:creationId xmlns:a16="http://schemas.microsoft.com/office/drawing/2014/main" id="{B5B31CE1-A850-9CCB-C72A-4D2F1B7B7148}"/>
              </a:ext>
            </a:extLst>
          </p:cNvPr>
          <p:cNvSpPr>
            <a:spLocks noGrp="1" noChangeArrowheads="1"/>
          </p:cNvSpPr>
          <p:nvPr>
            <p:ph type="title"/>
          </p:nvPr>
        </p:nvSpPr>
        <p:spPr/>
        <p:txBody>
          <a:bodyPr/>
          <a:lstStyle/>
          <a:p>
            <a:pPr eaLnBrk="1" hangingPunct="1"/>
            <a:r>
              <a:rPr lang="en-US" altLang="en-US"/>
              <a:t>Definition of the input size</a:t>
            </a:r>
          </a:p>
        </p:txBody>
      </p:sp>
      <p:sp>
        <p:nvSpPr>
          <p:cNvPr id="73734" name="Rectangle 3">
            <a:extLst>
              <a:ext uri="{FF2B5EF4-FFF2-40B4-BE49-F238E27FC236}">
                <a16:creationId xmlns:a16="http://schemas.microsoft.com/office/drawing/2014/main" id="{0C6226CD-3CA3-02EB-338D-31259A9D43D1}"/>
              </a:ext>
            </a:extLst>
          </p:cNvPr>
          <p:cNvSpPr>
            <a:spLocks noGrp="1" noChangeArrowheads="1"/>
          </p:cNvSpPr>
          <p:nvPr>
            <p:ph type="body" idx="1"/>
          </p:nvPr>
        </p:nvSpPr>
        <p:spPr>
          <a:xfrm>
            <a:off x="152400" y="990600"/>
            <a:ext cx="8229600" cy="4530725"/>
          </a:xfrm>
        </p:spPr>
        <p:txBody>
          <a:bodyPr/>
          <a:lstStyle/>
          <a:p>
            <a:pPr eaLnBrk="1" hangingPunct="1"/>
            <a:r>
              <a:rPr lang="en-US" altLang="en-US" sz="2400"/>
              <a:t>It depends on the problem and sometimes on the algorithm.</a:t>
            </a:r>
            <a:endParaRPr lang="en-US" altLang="en-US" sz="800"/>
          </a:p>
          <a:p>
            <a:pPr eaLnBrk="1" hangingPunct="1"/>
            <a:r>
              <a:rPr lang="en-US" altLang="en-US" sz="2400"/>
              <a:t>For sorting problem, it is natural to pick the number of elements as the size of the input. </a:t>
            </a:r>
            <a:endParaRPr lang="tr-TR" altLang="en-US" sz="2400"/>
          </a:p>
          <a:p>
            <a:pPr eaLnBrk="1" hangingPunct="1"/>
            <a:r>
              <a:rPr lang="tr-TR" altLang="en-US" sz="2400"/>
              <a:t>However, f</a:t>
            </a:r>
            <a:r>
              <a:rPr lang="en-US" altLang="en-US" sz="2400"/>
              <a:t>or some sorting algorithms, the range of the numbers to be sorted may also be used as the size of the input, because the behavior of the algorithm depends on such a factor.</a:t>
            </a:r>
            <a:endParaRPr lang="en-US" altLang="en-US" sz="800"/>
          </a:p>
          <a:p>
            <a:pPr eaLnBrk="1" hangingPunct="1"/>
            <a:r>
              <a:rPr lang="en-US" altLang="en-US" sz="2400"/>
              <a:t>For some problems, a single measure is not sufficient to describe the size of the input.</a:t>
            </a:r>
            <a:endParaRPr lang="en-US" altLang="en-US" sz="800"/>
          </a:p>
          <a:p>
            <a:pPr eaLnBrk="1" hangingPunct="1"/>
            <a:r>
              <a:rPr lang="en-US" altLang="en-US" sz="2400"/>
              <a:t>For example, for a graph algorithm, the size of the graph is better described with the number of nodes and the number of edges given together.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3734">
                                            <p:txEl>
                                              <p:pRg st="0" end="0"/>
                                            </p:txEl>
                                          </p:spTgt>
                                        </p:tgtEl>
                                        <p:attrNameLst>
                                          <p:attrName>style.visibility</p:attrName>
                                        </p:attrNameLst>
                                      </p:cBhvr>
                                      <p:to>
                                        <p:strVal val="visible"/>
                                      </p:to>
                                    </p:set>
                                    <p:animEffect transition="in" filter="fade">
                                      <p:cBhvr>
                                        <p:cTn id="7" dur="2000"/>
                                        <p:tgtEl>
                                          <p:spTgt spid="737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3734">
                                            <p:txEl>
                                              <p:pRg st="1" end="1"/>
                                            </p:txEl>
                                          </p:spTgt>
                                        </p:tgtEl>
                                        <p:attrNameLst>
                                          <p:attrName>style.visibility</p:attrName>
                                        </p:attrNameLst>
                                      </p:cBhvr>
                                      <p:to>
                                        <p:strVal val="visible"/>
                                      </p:to>
                                    </p:set>
                                    <p:animEffect transition="in" filter="fade">
                                      <p:cBhvr>
                                        <p:cTn id="12" dur="2000"/>
                                        <p:tgtEl>
                                          <p:spTgt spid="737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3734">
                                            <p:txEl>
                                              <p:pRg st="2" end="2"/>
                                            </p:txEl>
                                          </p:spTgt>
                                        </p:tgtEl>
                                        <p:attrNameLst>
                                          <p:attrName>style.visibility</p:attrName>
                                        </p:attrNameLst>
                                      </p:cBhvr>
                                      <p:to>
                                        <p:strVal val="visible"/>
                                      </p:to>
                                    </p:set>
                                    <p:animEffect transition="in" filter="fade">
                                      <p:cBhvr>
                                        <p:cTn id="17" dur="2000"/>
                                        <p:tgtEl>
                                          <p:spTgt spid="737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3734">
                                            <p:txEl>
                                              <p:pRg st="3" end="3"/>
                                            </p:txEl>
                                          </p:spTgt>
                                        </p:tgtEl>
                                        <p:attrNameLst>
                                          <p:attrName>style.visibility</p:attrName>
                                        </p:attrNameLst>
                                      </p:cBhvr>
                                      <p:to>
                                        <p:strVal val="visible"/>
                                      </p:to>
                                    </p:set>
                                    <p:animEffect transition="in" filter="fade">
                                      <p:cBhvr>
                                        <p:cTn id="22" dur="2000"/>
                                        <p:tgtEl>
                                          <p:spTgt spid="737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73734">
                                            <p:txEl>
                                              <p:pRg st="4" end="4"/>
                                            </p:txEl>
                                          </p:spTgt>
                                        </p:tgtEl>
                                        <p:attrNameLst>
                                          <p:attrName>style.visibility</p:attrName>
                                        </p:attrNameLst>
                                      </p:cBhvr>
                                      <p:to>
                                        <p:strVal val="visible"/>
                                      </p:to>
                                    </p:set>
                                    <p:animEffect transition="in" filter="fade">
                                      <p:cBhvr>
                                        <p:cTn id="27" dur="2000"/>
                                        <p:tgtEl>
                                          <p:spTgt spid="737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A408A056-5DB2-7847-062D-21DC151679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B9A70A7-88EF-4ACB-87D3-B144A138E38E}" type="slidenum">
              <a:rPr lang="en-US" altLang="en-US" sz="1200" smtClean="0">
                <a:latin typeface="Garamond" panose="02020404030301010803" pitchFamily="18" charset="0"/>
              </a:rPr>
              <a:pPr>
                <a:spcBef>
                  <a:spcPct val="0"/>
                </a:spcBef>
                <a:buClrTx/>
                <a:buSzTx/>
                <a:buFontTx/>
                <a:buNone/>
              </a:pPr>
              <a:t>26</a:t>
            </a:fld>
            <a:endParaRPr lang="en-US" altLang="en-US" sz="1200">
              <a:latin typeface="Garamond" panose="02020404030301010803" pitchFamily="18" charset="0"/>
            </a:endParaRPr>
          </a:p>
        </p:txBody>
      </p:sp>
      <p:sp>
        <p:nvSpPr>
          <p:cNvPr id="67587" name="Rectangle 2">
            <a:extLst>
              <a:ext uri="{FF2B5EF4-FFF2-40B4-BE49-F238E27FC236}">
                <a16:creationId xmlns:a16="http://schemas.microsoft.com/office/drawing/2014/main" id="{46171716-DB8F-D68D-D6B8-0D4739DC6CD5}"/>
              </a:ext>
            </a:extLst>
          </p:cNvPr>
          <p:cNvSpPr>
            <a:spLocks noGrp="1" noChangeArrowheads="1"/>
          </p:cNvSpPr>
          <p:nvPr>
            <p:ph type="title"/>
          </p:nvPr>
        </p:nvSpPr>
        <p:spPr/>
        <p:txBody>
          <a:bodyPr/>
          <a:lstStyle/>
          <a:p>
            <a:pPr eaLnBrk="1" hangingPunct="1"/>
            <a:r>
              <a:rPr lang="en-US" altLang="en-US"/>
              <a:t>Definition of running time</a:t>
            </a:r>
          </a:p>
        </p:txBody>
      </p:sp>
      <p:sp>
        <p:nvSpPr>
          <p:cNvPr id="74758" name="Rectangle 3">
            <a:extLst>
              <a:ext uri="{FF2B5EF4-FFF2-40B4-BE49-F238E27FC236}">
                <a16:creationId xmlns:a16="http://schemas.microsoft.com/office/drawing/2014/main" id="{8630E961-7D4C-8303-165E-611A59FA65E9}"/>
              </a:ext>
            </a:extLst>
          </p:cNvPr>
          <p:cNvSpPr>
            <a:spLocks noGrp="1" noChangeArrowheads="1"/>
          </p:cNvSpPr>
          <p:nvPr>
            <p:ph type="body" idx="1"/>
          </p:nvPr>
        </p:nvSpPr>
        <p:spPr>
          <a:xfrm>
            <a:off x="457200" y="1295400"/>
            <a:ext cx="8229600" cy="4530725"/>
          </a:xfrm>
        </p:spPr>
        <p:txBody>
          <a:bodyPr/>
          <a:lstStyle/>
          <a:p>
            <a:pPr eaLnBrk="1" hangingPunct="1">
              <a:lnSpc>
                <a:spcPct val="90000"/>
              </a:lnSpc>
            </a:pPr>
            <a:r>
              <a:rPr lang="en-US" altLang="en-US" sz="2800"/>
              <a:t>We can use an old computer or a contemporary supercomputer to execute an implementation of the algorithm. </a:t>
            </a:r>
          </a:p>
          <a:p>
            <a:pPr eaLnBrk="1" hangingPunct="1">
              <a:lnSpc>
                <a:spcPct val="90000"/>
              </a:lnSpc>
            </a:pPr>
            <a:r>
              <a:rPr lang="en-US" altLang="en-US" sz="2800"/>
              <a:t>A good programmer can implement the algorithm, compile it with all optimization options turned on </a:t>
            </a:r>
            <a:br>
              <a:rPr lang="en-US" altLang="en-US" sz="2800"/>
            </a:br>
            <a:r>
              <a:rPr lang="en-US" altLang="en-US" sz="2800"/>
              <a:t>or,</a:t>
            </a:r>
            <a:br>
              <a:rPr lang="en-US" altLang="en-US" sz="2800"/>
            </a:br>
            <a:r>
              <a:rPr lang="en-US" altLang="en-US" sz="2800"/>
              <a:t>a beginner programmer can implement it using a high level language and compile it using the worst compiler (which has no optimization).</a:t>
            </a:r>
          </a:p>
          <a:p>
            <a:pPr eaLnBrk="1" hangingPunct="1">
              <a:lnSpc>
                <a:spcPct val="90000"/>
              </a:lnSpc>
            </a:pPr>
            <a:r>
              <a:rPr lang="en-US" altLang="en-US" sz="2800"/>
              <a:t>So, the running time of a given algorithm seems to depend on</a:t>
            </a:r>
            <a:r>
              <a:rPr lang="tr-TR" altLang="en-US" sz="2800"/>
              <a:t> </a:t>
            </a:r>
            <a:r>
              <a:rPr lang="en-US" altLang="en-US" sz="2800"/>
              <a:t>many</a:t>
            </a:r>
            <a:r>
              <a:rPr lang="tr-TR" altLang="en-US" sz="2800"/>
              <a:t> </a:t>
            </a:r>
            <a:r>
              <a:rPr lang="en-US" altLang="en-US" sz="2800"/>
              <a:t>different factors.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4758">
                                            <p:txEl>
                                              <p:pRg st="0" end="0"/>
                                            </p:txEl>
                                          </p:spTgt>
                                        </p:tgtEl>
                                        <p:attrNameLst>
                                          <p:attrName>style.visibility</p:attrName>
                                        </p:attrNameLst>
                                      </p:cBhvr>
                                      <p:to>
                                        <p:strVal val="visible"/>
                                      </p:to>
                                    </p:set>
                                    <p:animEffect transition="in" filter="fade">
                                      <p:cBhvr>
                                        <p:cTn id="7" dur="2000"/>
                                        <p:tgtEl>
                                          <p:spTgt spid="747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4758">
                                            <p:txEl>
                                              <p:pRg st="1" end="1"/>
                                            </p:txEl>
                                          </p:spTgt>
                                        </p:tgtEl>
                                        <p:attrNameLst>
                                          <p:attrName>style.visibility</p:attrName>
                                        </p:attrNameLst>
                                      </p:cBhvr>
                                      <p:to>
                                        <p:strVal val="visible"/>
                                      </p:to>
                                    </p:set>
                                    <p:animEffect transition="in" filter="fade">
                                      <p:cBhvr>
                                        <p:cTn id="12" dur="500"/>
                                        <p:tgtEl>
                                          <p:spTgt spid="747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4758">
                                            <p:txEl>
                                              <p:pRg st="2" end="2"/>
                                            </p:txEl>
                                          </p:spTgt>
                                        </p:tgtEl>
                                        <p:attrNameLst>
                                          <p:attrName>style.visibility</p:attrName>
                                        </p:attrNameLst>
                                      </p:cBhvr>
                                      <p:to>
                                        <p:strVal val="visible"/>
                                      </p:to>
                                    </p:set>
                                    <p:animEffect transition="in" filter="fade">
                                      <p:cBhvr>
                                        <p:cTn id="17" dur="2000"/>
                                        <p:tgtEl>
                                          <p:spTgt spid="747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6428B615-DFD4-F5C9-D84A-BF73E0400B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F994F44-C35A-4537-BC7F-05C1AD1234EC}" type="slidenum">
              <a:rPr lang="en-US" altLang="en-US" sz="1200" smtClean="0">
                <a:latin typeface="Garamond" panose="02020404030301010803" pitchFamily="18" charset="0"/>
              </a:rPr>
              <a:pPr>
                <a:spcBef>
                  <a:spcPct val="0"/>
                </a:spcBef>
                <a:buClrTx/>
                <a:buSzTx/>
                <a:buFontTx/>
                <a:buNone/>
              </a:pPr>
              <a:t>27</a:t>
            </a:fld>
            <a:endParaRPr lang="en-US" altLang="en-US" sz="1200">
              <a:latin typeface="Garamond" panose="02020404030301010803" pitchFamily="18" charset="0"/>
            </a:endParaRPr>
          </a:p>
        </p:txBody>
      </p:sp>
      <p:sp>
        <p:nvSpPr>
          <p:cNvPr id="69635" name="Rectangle 2">
            <a:extLst>
              <a:ext uri="{FF2B5EF4-FFF2-40B4-BE49-F238E27FC236}">
                <a16:creationId xmlns:a16="http://schemas.microsoft.com/office/drawing/2014/main" id="{9433371A-C417-FB58-9AF1-173C6FD6D963}"/>
              </a:ext>
            </a:extLst>
          </p:cNvPr>
          <p:cNvSpPr>
            <a:spLocks noGrp="1" noChangeArrowheads="1"/>
          </p:cNvSpPr>
          <p:nvPr>
            <p:ph type="title"/>
          </p:nvPr>
        </p:nvSpPr>
        <p:spPr/>
        <p:txBody>
          <a:bodyPr/>
          <a:lstStyle/>
          <a:p>
            <a:pPr eaLnBrk="1" hangingPunct="1"/>
            <a:r>
              <a:rPr lang="en-US" altLang="en-US"/>
              <a:t>Definition of running time</a:t>
            </a:r>
          </a:p>
        </p:txBody>
      </p:sp>
      <p:sp>
        <p:nvSpPr>
          <p:cNvPr id="75782" name="Rectangle 3">
            <a:extLst>
              <a:ext uri="{FF2B5EF4-FFF2-40B4-BE49-F238E27FC236}">
                <a16:creationId xmlns:a16="http://schemas.microsoft.com/office/drawing/2014/main" id="{834CE9A3-640D-7DFF-8161-BF1E430A1076}"/>
              </a:ext>
            </a:extLst>
          </p:cNvPr>
          <p:cNvSpPr>
            <a:spLocks noGrp="1" noChangeArrowheads="1"/>
          </p:cNvSpPr>
          <p:nvPr>
            <p:ph type="body" idx="1"/>
          </p:nvPr>
        </p:nvSpPr>
        <p:spPr/>
        <p:txBody>
          <a:bodyPr/>
          <a:lstStyle/>
          <a:p>
            <a:pPr eaLnBrk="1" hangingPunct="1"/>
            <a:r>
              <a:rPr lang="en-US" altLang="en-US"/>
              <a:t>To perform a running time analysis of an algorithm, our notion of “running time” should be</a:t>
            </a:r>
            <a:r>
              <a:rPr lang="tr-TR" altLang="en-US"/>
              <a:t> an abstract</a:t>
            </a:r>
            <a:r>
              <a:rPr lang="en-US" altLang="en-US"/>
              <a:t> </a:t>
            </a:r>
            <a:r>
              <a:rPr lang="tr-TR" altLang="en-US"/>
              <a:t>notion that is </a:t>
            </a:r>
            <a:r>
              <a:rPr lang="en-US" altLang="en-US"/>
              <a:t>as independent as possible from such concerns.</a:t>
            </a:r>
          </a:p>
          <a:p>
            <a:pPr eaLnBrk="1" hangingPunct="1"/>
            <a:endParaRPr lang="en-US" altLang="en-US"/>
          </a:p>
          <a:p>
            <a:pPr eaLnBrk="1" hangingPunct="1"/>
            <a:r>
              <a:rPr lang="tr-TR" altLang="en-US"/>
              <a:t>Let us try to compute the running time InsertionSort, by assigning some unknown but fixed running times for each line of code in the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5782">
                                            <p:txEl>
                                              <p:pRg st="2" end="2"/>
                                            </p:txEl>
                                          </p:spTgt>
                                        </p:tgtEl>
                                        <p:attrNameLst>
                                          <p:attrName>style.visibility</p:attrName>
                                        </p:attrNameLst>
                                      </p:cBhvr>
                                      <p:to>
                                        <p:strVal val="visible"/>
                                      </p:to>
                                    </p:set>
                                    <p:animEffect transition="in" filter="fade">
                                      <p:cBhvr>
                                        <p:cTn id="7" dur="2000"/>
                                        <p:tgtEl>
                                          <p:spTgt spid="757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6">
            <a:extLst>
              <a:ext uri="{FF2B5EF4-FFF2-40B4-BE49-F238E27FC236}">
                <a16:creationId xmlns:a16="http://schemas.microsoft.com/office/drawing/2014/main" id="{A2A134CA-1407-4FFB-0AB1-BBCC5DDFC1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734CE69-BD0A-4B00-811F-97B5B21B8141}" type="slidenum">
              <a:rPr lang="en-US" altLang="en-US" sz="1200" smtClean="0">
                <a:latin typeface="Garamond" panose="02020404030301010803" pitchFamily="18" charset="0"/>
              </a:rPr>
              <a:pPr>
                <a:spcBef>
                  <a:spcPct val="0"/>
                </a:spcBef>
                <a:buClrTx/>
                <a:buSzTx/>
                <a:buFontTx/>
                <a:buNone/>
              </a:pPr>
              <a:t>28</a:t>
            </a:fld>
            <a:endParaRPr lang="en-US" altLang="en-US" sz="1200">
              <a:latin typeface="Garamond" panose="02020404030301010803" pitchFamily="18" charset="0"/>
            </a:endParaRPr>
          </a:p>
        </p:txBody>
      </p:sp>
      <p:sp>
        <p:nvSpPr>
          <p:cNvPr id="71683" name="Rectangle 2">
            <a:extLst>
              <a:ext uri="{FF2B5EF4-FFF2-40B4-BE49-F238E27FC236}">
                <a16:creationId xmlns:a16="http://schemas.microsoft.com/office/drawing/2014/main" id="{77E423C5-27F5-D7C7-E5F8-A3B40ACAA567}"/>
              </a:ext>
            </a:extLst>
          </p:cNvPr>
          <p:cNvSpPr>
            <a:spLocks noGrp="1" noChangeArrowheads="1"/>
          </p:cNvSpPr>
          <p:nvPr>
            <p:ph type="title"/>
          </p:nvPr>
        </p:nvSpPr>
        <p:spPr/>
        <p:txBody>
          <a:bodyPr/>
          <a:lstStyle/>
          <a:p>
            <a:pPr eaLnBrk="1" hangingPunct="1"/>
            <a:r>
              <a:rPr lang="en-US" altLang="en-US"/>
              <a:t>Running time of insertion sort</a:t>
            </a:r>
          </a:p>
        </p:txBody>
      </p:sp>
      <p:sp>
        <p:nvSpPr>
          <p:cNvPr id="71684" name="Rectangle 4">
            <a:extLst>
              <a:ext uri="{FF2B5EF4-FFF2-40B4-BE49-F238E27FC236}">
                <a16:creationId xmlns:a16="http://schemas.microsoft.com/office/drawing/2014/main" id="{C9AFDAE5-BD0F-B5B3-1CDB-C66FD980A26A}"/>
              </a:ext>
            </a:extLst>
          </p:cNvPr>
          <p:cNvSpPr>
            <a:spLocks noGrp="1" noChangeArrowheads="1"/>
          </p:cNvSpPr>
          <p:nvPr>
            <p:ph type="body" sz="half" idx="1"/>
          </p:nvPr>
        </p:nvSpPr>
        <p:spPr>
          <a:xfrm>
            <a:off x="457200" y="1066800"/>
            <a:ext cx="5867400" cy="4530725"/>
          </a:xfrm>
          <a:noFill/>
        </p:spPr>
        <p:txBody>
          <a:bodyPr/>
          <a:lstStyle/>
          <a:p>
            <a:pPr eaLnBrk="1" hangingPunct="1">
              <a:lnSpc>
                <a:spcPct val="80000"/>
              </a:lnSpc>
              <a:buFont typeface="Wingdings" panose="05000000000000000000" pitchFamily="2" charset="2"/>
              <a:buNone/>
            </a:pPr>
            <a:r>
              <a:rPr lang="en-US" altLang="en-US" sz="2100" b="1"/>
              <a:t>	Insertion-Sort(A) {</a:t>
            </a:r>
          </a:p>
          <a:p>
            <a:pPr eaLnBrk="1" hangingPunct="1">
              <a:lnSpc>
                <a:spcPct val="80000"/>
              </a:lnSpc>
              <a:buFont typeface="Wingdings" panose="05000000000000000000" pitchFamily="2" charset="2"/>
              <a:buNone/>
            </a:pPr>
            <a:r>
              <a:rPr lang="en-US" altLang="en-US" sz="2100" b="1"/>
              <a:t>	  for (j=2; j≤n; j=j+1) {</a:t>
            </a:r>
          </a:p>
          <a:p>
            <a:pPr eaLnBrk="1" hangingPunct="1">
              <a:lnSpc>
                <a:spcPct val="80000"/>
              </a:lnSpc>
              <a:buFont typeface="Wingdings" panose="05000000000000000000" pitchFamily="2" charset="2"/>
              <a:buNone/>
            </a:pPr>
            <a:r>
              <a:rPr lang="en-US" altLang="en-US" sz="2100" b="1"/>
              <a:t>	    num = A[j];</a:t>
            </a:r>
          </a:p>
          <a:p>
            <a:pPr eaLnBrk="1" hangingPunct="1">
              <a:lnSpc>
                <a:spcPct val="80000"/>
              </a:lnSpc>
              <a:buFont typeface="Wingdings" panose="05000000000000000000" pitchFamily="2" charset="2"/>
              <a:buNone/>
            </a:pPr>
            <a:r>
              <a:rPr lang="en-US" altLang="en-US" sz="2100" b="1"/>
              <a:t>	    i = j-1;</a:t>
            </a:r>
          </a:p>
          <a:p>
            <a:pPr eaLnBrk="1" hangingPunct="1">
              <a:lnSpc>
                <a:spcPct val="80000"/>
              </a:lnSpc>
              <a:buFont typeface="Wingdings" panose="05000000000000000000" pitchFamily="2" charset="2"/>
              <a:buNone/>
            </a:pPr>
            <a:r>
              <a:rPr lang="en-US" altLang="en-US" sz="2100" b="1"/>
              <a:t>	    // find the correct place for num</a:t>
            </a:r>
          </a:p>
          <a:p>
            <a:pPr eaLnBrk="1" hangingPunct="1">
              <a:lnSpc>
                <a:spcPct val="80000"/>
              </a:lnSpc>
              <a:buFont typeface="Wingdings" panose="05000000000000000000" pitchFamily="2" charset="2"/>
              <a:buNone/>
            </a:pPr>
            <a:r>
              <a:rPr lang="en-US" altLang="en-US" sz="2100" b="1"/>
              <a:t>	    while (i&gt;0 and A[i]&gt;num) {</a:t>
            </a:r>
          </a:p>
          <a:p>
            <a:pPr eaLnBrk="1" hangingPunct="1">
              <a:lnSpc>
                <a:spcPct val="80000"/>
              </a:lnSpc>
              <a:buFont typeface="Wingdings" panose="05000000000000000000" pitchFamily="2" charset="2"/>
              <a:buNone/>
            </a:pPr>
            <a:r>
              <a:rPr lang="en-US" altLang="en-US" sz="2100" b="1"/>
              <a:t>	      A[i+1] = A[i];</a:t>
            </a:r>
          </a:p>
          <a:p>
            <a:pPr eaLnBrk="1" hangingPunct="1">
              <a:lnSpc>
                <a:spcPct val="80000"/>
              </a:lnSpc>
              <a:buFont typeface="Wingdings" panose="05000000000000000000" pitchFamily="2" charset="2"/>
              <a:buNone/>
            </a:pPr>
            <a:r>
              <a:rPr lang="en-US" altLang="en-US" sz="2100" b="1"/>
              <a:t>	      i=i-1;</a:t>
            </a:r>
          </a:p>
          <a:p>
            <a:pPr eaLnBrk="1" hangingPunct="1">
              <a:lnSpc>
                <a:spcPct val="80000"/>
              </a:lnSpc>
              <a:buFont typeface="Wingdings" panose="05000000000000000000" pitchFamily="2" charset="2"/>
              <a:buNone/>
            </a:pPr>
            <a:r>
              <a:rPr lang="en-US" altLang="en-US" sz="2100" b="1"/>
              <a:t>	      }</a:t>
            </a:r>
          </a:p>
          <a:p>
            <a:pPr eaLnBrk="1" hangingPunct="1">
              <a:lnSpc>
                <a:spcPct val="80000"/>
              </a:lnSpc>
              <a:buFont typeface="Wingdings" panose="05000000000000000000" pitchFamily="2" charset="2"/>
              <a:buNone/>
            </a:pPr>
            <a:r>
              <a:rPr lang="en-US" altLang="en-US" sz="2100" b="1"/>
              <a:t>	    A[i+1] = num;</a:t>
            </a:r>
          </a:p>
          <a:p>
            <a:pPr eaLnBrk="1" hangingPunct="1">
              <a:lnSpc>
                <a:spcPct val="80000"/>
              </a:lnSpc>
              <a:buFont typeface="Wingdings" panose="05000000000000000000" pitchFamily="2" charset="2"/>
              <a:buNone/>
            </a:pPr>
            <a:r>
              <a:rPr lang="en-US" altLang="en-US" sz="2100" b="1"/>
              <a:t>	    }</a:t>
            </a:r>
          </a:p>
          <a:p>
            <a:pPr eaLnBrk="1" hangingPunct="1">
              <a:lnSpc>
                <a:spcPct val="80000"/>
              </a:lnSpc>
              <a:buFont typeface="Wingdings" panose="05000000000000000000" pitchFamily="2" charset="2"/>
              <a:buNone/>
            </a:pPr>
            <a:r>
              <a:rPr lang="en-US" altLang="en-US" sz="2100" b="1"/>
              <a:t>	  }</a:t>
            </a:r>
          </a:p>
        </p:txBody>
      </p:sp>
      <p:sp>
        <p:nvSpPr>
          <p:cNvPr id="28677" name="Text Box 5">
            <a:extLst>
              <a:ext uri="{FF2B5EF4-FFF2-40B4-BE49-F238E27FC236}">
                <a16:creationId xmlns:a16="http://schemas.microsoft.com/office/drawing/2014/main" id="{9BF85520-085A-B7BE-93EA-E5D33529ADD9}"/>
              </a:ext>
            </a:extLst>
          </p:cNvPr>
          <p:cNvSpPr txBox="1">
            <a:spLocks noChangeArrowheads="1"/>
          </p:cNvSpPr>
          <p:nvPr/>
        </p:nvSpPr>
        <p:spPr bwMode="auto">
          <a:xfrm>
            <a:off x="6019800" y="914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a:t>cost</a:t>
            </a:r>
          </a:p>
        </p:txBody>
      </p:sp>
      <p:sp>
        <p:nvSpPr>
          <p:cNvPr id="28678" name="Text Box 6">
            <a:extLst>
              <a:ext uri="{FF2B5EF4-FFF2-40B4-BE49-F238E27FC236}">
                <a16:creationId xmlns:a16="http://schemas.microsoft.com/office/drawing/2014/main" id="{6C36A00E-1C7D-FD06-271E-9F1C0C27C452}"/>
              </a:ext>
            </a:extLst>
          </p:cNvPr>
          <p:cNvSpPr txBox="1">
            <a:spLocks noChangeArrowheads="1"/>
          </p:cNvSpPr>
          <p:nvPr/>
        </p:nvSpPr>
        <p:spPr bwMode="auto">
          <a:xfrm>
            <a:off x="7086600" y="9144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a:t>times executed</a:t>
            </a:r>
          </a:p>
        </p:txBody>
      </p:sp>
      <p:sp>
        <p:nvSpPr>
          <p:cNvPr id="28679" name="Text Box 7">
            <a:extLst>
              <a:ext uri="{FF2B5EF4-FFF2-40B4-BE49-F238E27FC236}">
                <a16:creationId xmlns:a16="http://schemas.microsoft.com/office/drawing/2014/main" id="{C524FD71-7C77-1FAC-5436-B5867F1FB024}"/>
              </a:ext>
            </a:extLst>
          </p:cNvPr>
          <p:cNvSpPr txBox="1">
            <a:spLocks noChangeArrowheads="1"/>
          </p:cNvSpPr>
          <p:nvPr/>
        </p:nvSpPr>
        <p:spPr bwMode="auto">
          <a:xfrm>
            <a:off x="6019800" y="13858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c</a:t>
            </a:r>
            <a:r>
              <a:rPr lang="en-US" altLang="en-US" sz="1800" baseline="-25000"/>
              <a:t>1</a:t>
            </a:r>
          </a:p>
        </p:txBody>
      </p:sp>
      <p:sp>
        <p:nvSpPr>
          <p:cNvPr id="28682" name="Text Box 10">
            <a:extLst>
              <a:ext uri="{FF2B5EF4-FFF2-40B4-BE49-F238E27FC236}">
                <a16:creationId xmlns:a16="http://schemas.microsoft.com/office/drawing/2014/main" id="{926826D6-C1D2-7BB6-E7BF-4E25D7DDBF6B}"/>
              </a:ext>
            </a:extLst>
          </p:cNvPr>
          <p:cNvSpPr txBox="1">
            <a:spLocks noChangeArrowheads="1"/>
          </p:cNvSpPr>
          <p:nvPr/>
        </p:nvSpPr>
        <p:spPr bwMode="auto">
          <a:xfrm>
            <a:off x="6019800" y="1676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c</a:t>
            </a:r>
            <a:r>
              <a:rPr lang="en-US" altLang="en-US" sz="1800" baseline="-25000"/>
              <a:t>2</a:t>
            </a:r>
          </a:p>
        </p:txBody>
      </p:sp>
      <p:sp>
        <p:nvSpPr>
          <p:cNvPr id="28683" name="Line 11">
            <a:extLst>
              <a:ext uri="{FF2B5EF4-FFF2-40B4-BE49-F238E27FC236}">
                <a16:creationId xmlns:a16="http://schemas.microsoft.com/office/drawing/2014/main" id="{B833EEFC-BBBA-AFE1-D2D9-3DFC61F3EDDE}"/>
              </a:ext>
            </a:extLst>
          </p:cNvPr>
          <p:cNvSpPr>
            <a:spLocks noChangeShapeType="1"/>
          </p:cNvSpPr>
          <p:nvPr/>
        </p:nvSpPr>
        <p:spPr bwMode="auto">
          <a:xfrm>
            <a:off x="3657600" y="1600200"/>
            <a:ext cx="2286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2">
            <a:extLst>
              <a:ext uri="{FF2B5EF4-FFF2-40B4-BE49-F238E27FC236}">
                <a16:creationId xmlns:a16="http://schemas.microsoft.com/office/drawing/2014/main" id="{45C3A0BB-8EE0-639A-868C-4993BC0A99FC}"/>
              </a:ext>
            </a:extLst>
          </p:cNvPr>
          <p:cNvSpPr>
            <a:spLocks noChangeShapeType="1"/>
          </p:cNvSpPr>
          <p:nvPr/>
        </p:nvSpPr>
        <p:spPr bwMode="auto">
          <a:xfrm>
            <a:off x="2743200" y="1905000"/>
            <a:ext cx="3200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13">
            <a:extLst>
              <a:ext uri="{FF2B5EF4-FFF2-40B4-BE49-F238E27FC236}">
                <a16:creationId xmlns:a16="http://schemas.microsoft.com/office/drawing/2014/main" id="{AA177E1F-49C6-0DE0-FFE3-0C8CE50BFE7A}"/>
              </a:ext>
            </a:extLst>
          </p:cNvPr>
          <p:cNvSpPr>
            <a:spLocks noChangeShapeType="1"/>
          </p:cNvSpPr>
          <p:nvPr/>
        </p:nvSpPr>
        <p:spPr bwMode="auto">
          <a:xfrm>
            <a:off x="2057400" y="2209800"/>
            <a:ext cx="3886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14">
            <a:extLst>
              <a:ext uri="{FF2B5EF4-FFF2-40B4-BE49-F238E27FC236}">
                <a16:creationId xmlns:a16="http://schemas.microsoft.com/office/drawing/2014/main" id="{FFC2BBF1-734B-1589-162D-057D9CED55D8}"/>
              </a:ext>
            </a:extLst>
          </p:cNvPr>
          <p:cNvSpPr>
            <a:spLocks noChangeShapeType="1"/>
          </p:cNvSpPr>
          <p:nvPr/>
        </p:nvSpPr>
        <p:spPr bwMode="auto">
          <a:xfrm>
            <a:off x="4572000" y="2776538"/>
            <a:ext cx="1371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15">
            <a:extLst>
              <a:ext uri="{FF2B5EF4-FFF2-40B4-BE49-F238E27FC236}">
                <a16:creationId xmlns:a16="http://schemas.microsoft.com/office/drawing/2014/main" id="{B1C4143C-550B-E1FE-8859-9CB658808E57}"/>
              </a:ext>
            </a:extLst>
          </p:cNvPr>
          <p:cNvSpPr>
            <a:spLocks noChangeShapeType="1"/>
          </p:cNvSpPr>
          <p:nvPr/>
        </p:nvSpPr>
        <p:spPr bwMode="auto">
          <a:xfrm>
            <a:off x="2971800" y="3200400"/>
            <a:ext cx="2971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16">
            <a:extLst>
              <a:ext uri="{FF2B5EF4-FFF2-40B4-BE49-F238E27FC236}">
                <a16:creationId xmlns:a16="http://schemas.microsoft.com/office/drawing/2014/main" id="{B842E1F2-8A69-C342-6F0A-2498825383CB}"/>
              </a:ext>
            </a:extLst>
          </p:cNvPr>
          <p:cNvSpPr>
            <a:spLocks noChangeShapeType="1"/>
          </p:cNvSpPr>
          <p:nvPr/>
        </p:nvSpPr>
        <p:spPr bwMode="auto">
          <a:xfrm>
            <a:off x="2057400" y="3567113"/>
            <a:ext cx="3886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17">
            <a:extLst>
              <a:ext uri="{FF2B5EF4-FFF2-40B4-BE49-F238E27FC236}">
                <a16:creationId xmlns:a16="http://schemas.microsoft.com/office/drawing/2014/main" id="{AA2A834B-3505-76A8-4EA5-B694D5CEE3D2}"/>
              </a:ext>
            </a:extLst>
          </p:cNvPr>
          <p:cNvSpPr>
            <a:spLocks noChangeShapeType="1"/>
          </p:cNvSpPr>
          <p:nvPr/>
        </p:nvSpPr>
        <p:spPr bwMode="auto">
          <a:xfrm>
            <a:off x="3048000" y="4176713"/>
            <a:ext cx="2895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Text Box 18">
            <a:extLst>
              <a:ext uri="{FF2B5EF4-FFF2-40B4-BE49-F238E27FC236}">
                <a16:creationId xmlns:a16="http://schemas.microsoft.com/office/drawing/2014/main" id="{247F3B8D-53D1-B19D-23DA-9FF97DB27C63}"/>
              </a:ext>
            </a:extLst>
          </p:cNvPr>
          <p:cNvSpPr txBox="1">
            <a:spLocks noChangeArrowheads="1"/>
          </p:cNvSpPr>
          <p:nvPr/>
        </p:nvSpPr>
        <p:spPr bwMode="auto">
          <a:xfrm>
            <a:off x="6019800" y="1981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c</a:t>
            </a:r>
            <a:r>
              <a:rPr lang="en-US" altLang="en-US" sz="1800" baseline="-25000"/>
              <a:t>3</a:t>
            </a:r>
          </a:p>
        </p:txBody>
      </p:sp>
      <p:sp>
        <p:nvSpPr>
          <p:cNvPr id="28691" name="Text Box 19">
            <a:extLst>
              <a:ext uri="{FF2B5EF4-FFF2-40B4-BE49-F238E27FC236}">
                <a16:creationId xmlns:a16="http://schemas.microsoft.com/office/drawing/2014/main" id="{1E1DCBAE-5869-2AD2-3E26-55E3C98723EF}"/>
              </a:ext>
            </a:extLst>
          </p:cNvPr>
          <p:cNvSpPr txBox="1">
            <a:spLocks noChangeArrowheads="1"/>
          </p:cNvSpPr>
          <p:nvPr/>
        </p:nvSpPr>
        <p:spPr bwMode="auto">
          <a:xfrm>
            <a:off x="6019800" y="25622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c</a:t>
            </a:r>
            <a:r>
              <a:rPr lang="en-US" altLang="en-US" sz="1800" baseline="-25000"/>
              <a:t>4</a:t>
            </a:r>
          </a:p>
        </p:txBody>
      </p:sp>
      <p:sp>
        <p:nvSpPr>
          <p:cNvPr id="28692" name="Text Box 20">
            <a:extLst>
              <a:ext uri="{FF2B5EF4-FFF2-40B4-BE49-F238E27FC236}">
                <a16:creationId xmlns:a16="http://schemas.microsoft.com/office/drawing/2014/main" id="{85EFA619-20E6-0835-E1F2-3F80EDD4597A}"/>
              </a:ext>
            </a:extLst>
          </p:cNvPr>
          <p:cNvSpPr txBox="1">
            <a:spLocks noChangeArrowheads="1"/>
          </p:cNvSpPr>
          <p:nvPr/>
        </p:nvSpPr>
        <p:spPr bwMode="auto">
          <a:xfrm>
            <a:off x="6019800" y="29860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c</a:t>
            </a:r>
            <a:r>
              <a:rPr lang="en-US" altLang="en-US" sz="1800" baseline="-25000"/>
              <a:t>5</a:t>
            </a:r>
          </a:p>
        </p:txBody>
      </p:sp>
      <p:sp>
        <p:nvSpPr>
          <p:cNvPr id="28693" name="Text Box 21">
            <a:extLst>
              <a:ext uri="{FF2B5EF4-FFF2-40B4-BE49-F238E27FC236}">
                <a16:creationId xmlns:a16="http://schemas.microsoft.com/office/drawing/2014/main" id="{0502A08C-CCC1-4D28-D360-DE28BD329EFE}"/>
              </a:ext>
            </a:extLst>
          </p:cNvPr>
          <p:cNvSpPr txBox="1">
            <a:spLocks noChangeArrowheads="1"/>
          </p:cNvSpPr>
          <p:nvPr/>
        </p:nvSpPr>
        <p:spPr bwMode="auto">
          <a:xfrm>
            <a:off x="6019800" y="3352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c</a:t>
            </a:r>
            <a:r>
              <a:rPr lang="en-US" altLang="en-US" sz="1800" baseline="-25000"/>
              <a:t>6</a:t>
            </a:r>
          </a:p>
        </p:txBody>
      </p:sp>
      <p:sp>
        <p:nvSpPr>
          <p:cNvPr id="28694" name="Text Box 22">
            <a:extLst>
              <a:ext uri="{FF2B5EF4-FFF2-40B4-BE49-F238E27FC236}">
                <a16:creationId xmlns:a16="http://schemas.microsoft.com/office/drawing/2014/main" id="{DDA1A32C-392B-6C84-6C6B-DA415D4A13D9}"/>
              </a:ext>
            </a:extLst>
          </p:cNvPr>
          <p:cNvSpPr txBox="1">
            <a:spLocks noChangeArrowheads="1"/>
          </p:cNvSpPr>
          <p:nvPr/>
        </p:nvSpPr>
        <p:spPr bwMode="auto">
          <a:xfrm>
            <a:off x="6019800" y="3962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c</a:t>
            </a:r>
            <a:r>
              <a:rPr lang="en-US" altLang="en-US" sz="1800" baseline="-25000"/>
              <a:t>7</a:t>
            </a:r>
          </a:p>
        </p:txBody>
      </p:sp>
      <p:sp>
        <p:nvSpPr>
          <p:cNvPr id="28695" name="Text Box 23">
            <a:extLst>
              <a:ext uri="{FF2B5EF4-FFF2-40B4-BE49-F238E27FC236}">
                <a16:creationId xmlns:a16="http://schemas.microsoft.com/office/drawing/2014/main" id="{A57E7AA9-D076-5360-CDA3-E20F8DA71C14}"/>
              </a:ext>
            </a:extLst>
          </p:cNvPr>
          <p:cNvSpPr txBox="1">
            <a:spLocks noChangeArrowheads="1"/>
          </p:cNvSpPr>
          <p:nvPr/>
        </p:nvSpPr>
        <p:spPr bwMode="auto">
          <a:xfrm>
            <a:off x="7162800" y="13858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n</a:t>
            </a:r>
            <a:endParaRPr lang="en-US" altLang="en-US" sz="1800" baseline="-25000"/>
          </a:p>
        </p:txBody>
      </p:sp>
      <p:sp>
        <p:nvSpPr>
          <p:cNvPr id="28696" name="Text Box 24">
            <a:extLst>
              <a:ext uri="{FF2B5EF4-FFF2-40B4-BE49-F238E27FC236}">
                <a16:creationId xmlns:a16="http://schemas.microsoft.com/office/drawing/2014/main" id="{5AAEC91B-2C01-66A4-D8A2-7911F811816F}"/>
              </a:ext>
            </a:extLst>
          </p:cNvPr>
          <p:cNvSpPr txBox="1">
            <a:spLocks noChangeArrowheads="1"/>
          </p:cNvSpPr>
          <p:nvPr/>
        </p:nvSpPr>
        <p:spPr bwMode="auto">
          <a:xfrm>
            <a:off x="7162800" y="1676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n-1</a:t>
            </a:r>
            <a:endParaRPr lang="en-US" altLang="en-US" sz="1800" baseline="-25000"/>
          </a:p>
        </p:txBody>
      </p:sp>
      <p:sp>
        <p:nvSpPr>
          <p:cNvPr id="28697" name="Text Box 25">
            <a:extLst>
              <a:ext uri="{FF2B5EF4-FFF2-40B4-BE49-F238E27FC236}">
                <a16:creationId xmlns:a16="http://schemas.microsoft.com/office/drawing/2014/main" id="{9C9B457A-BC70-1615-E2E7-C7F5FAF1CDF6}"/>
              </a:ext>
            </a:extLst>
          </p:cNvPr>
          <p:cNvSpPr txBox="1">
            <a:spLocks noChangeArrowheads="1"/>
          </p:cNvSpPr>
          <p:nvPr/>
        </p:nvSpPr>
        <p:spPr bwMode="auto">
          <a:xfrm>
            <a:off x="7162800" y="2043113"/>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n-1</a:t>
            </a:r>
            <a:endParaRPr lang="en-US" altLang="en-US" sz="1800" baseline="-25000"/>
          </a:p>
        </p:txBody>
      </p:sp>
      <p:graphicFrame>
        <p:nvGraphicFramePr>
          <p:cNvPr id="28698" name="Object 26">
            <a:extLst>
              <a:ext uri="{FF2B5EF4-FFF2-40B4-BE49-F238E27FC236}">
                <a16:creationId xmlns:a16="http://schemas.microsoft.com/office/drawing/2014/main" id="{0F002320-BA71-969A-5A44-F52DC656A2C5}"/>
              </a:ext>
            </a:extLst>
          </p:cNvPr>
          <p:cNvGraphicFramePr>
            <a:graphicFrameLocks noGrp="1" noChangeAspect="1"/>
          </p:cNvGraphicFramePr>
          <p:nvPr>
            <p:ph sz="half" idx="2"/>
          </p:nvPr>
        </p:nvGraphicFramePr>
        <p:xfrm>
          <a:off x="7239000" y="2438400"/>
          <a:ext cx="838200" cy="490538"/>
        </p:xfrm>
        <a:graphic>
          <a:graphicData uri="http://schemas.openxmlformats.org/presentationml/2006/ole">
            <mc:AlternateContent xmlns:mc="http://schemas.openxmlformats.org/markup-compatibility/2006">
              <mc:Choice xmlns:v="urn:schemas-microsoft-com:vml" Requires="v">
                <p:oleObj name="Equation" r:id="rId3" imgW="520474" imgH="304668" progId="Equation.3">
                  <p:embed/>
                </p:oleObj>
              </mc:Choice>
              <mc:Fallback>
                <p:oleObj name="Equation" r:id="rId3" imgW="520474" imgH="304668"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438400"/>
                        <a:ext cx="838200"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2" name="Object 30">
            <a:extLst>
              <a:ext uri="{FF2B5EF4-FFF2-40B4-BE49-F238E27FC236}">
                <a16:creationId xmlns:a16="http://schemas.microsoft.com/office/drawing/2014/main" id="{44A63C80-98EF-5375-7469-B5ECA635C76A}"/>
              </a:ext>
            </a:extLst>
          </p:cNvPr>
          <p:cNvGraphicFramePr>
            <a:graphicFrameLocks noChangeAspect="1"/>
          </p:cNvGraphicFramePr>
          <p:nvPr/>
        </p:nvGraphicFramePr>
        <p:xfrm>
          <a:off x="7246938" y="2938463"/>
          <a:ext cx="1287462" cy="490537"/>
        </p:xfrm>
        <a:graphic>
          <a:graphicData uri="http://schemas.openxmlformats.org/presentationml/2006/ole">
            <mc:AlternateContent xmlns:mc="http://schemas.openxmlformats.org/markup-compatibility/2006">
              <mc:Choice xmlns:v="urn:schemas-microsoft-com:vml" Requires="v">
                <p:oleObj name="Equation" r:id="rId5" imgW="799753" imgH="304668" progId="Equation.3">
                  <p:embed/>
                </p:oleObj>
              </mc:Choice>
              <mc:Fallback>
                <p:oleObj name="Equation" r:id="rId5" imgW="799753" imgH="304668"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6938" y="2938463"/>
                        <a:ext cx="1287462"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3" name="Object 31">
            <a:extLst>
              <a:ext uri="{FF2B5EF4-FFF2-40B4-BE49-F238E27FC236}">
                <a16:creationId xmlns:a16="http://schemas.microsoft.com/office/drawing/2014/main" id="{7E8CBF0C-6A50-7072-FF5A-C9BF1C019736}"/>
              </a:ext>
            </a:extLst>
          </p:cNvPr>
          <p:cNvGraphicFramePr>
            <a:graphicFrameLocks noChangeAspect="1"/>
          </p:cNvGraphicFramePr>
          <p:nvPr/>
        </p:nvGraphicFramePr>
        <p:xfrm>
          <a:off x="7246938" y="3352800"/>
          <a:ext cx="1287462" cy="490538"/>
        </p:xfrm>
        <a:graphic>
          <a:graphicData uri="http://schemas.openxmlformats.org/presentationml/2006/ole">
            <mc:AlternateContent xmlns:mc="http://schemas.openxmlformats.org/markup-compatibility/2006">
              <mc:Choice xmlns:v="urn:schemas-microsoft-com:vml" Requires="v">
                <p:oleObj name="Equation" r:id="rId7" imgW="799753" imgH="304668" progId="Equation.3">
                  <p:embed/>
                </p:oleObj>
              </mc:Choice>
              <mc:Fallback>
                <p:oleObj name="Equation" r:id="rId7" imgW="799753" imgH="304668"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6938" y="3352800"/>
                        <a:ext cx="1287462"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4" name="Text Box 32">
            <a:extLst>
              <a:ext uri="{FF2B5EF4-FFF2-40B4-BE49-F238E27FC236}">
                <a16:creationId xmlns:a16="http://schemas.microsoft.com/office/drawing/2014/main" id="{599F7088-A560-93F5-DB50-66C54434EF59}"/>
              </a:ext>
            </a:extLst>
          </p:cNvPr>
          <p:cNvSpPr txBox="1">
            <a:spLocks noChangeArrowheads="1"/>
          </p:cNvSpPr>
          <p:nvPr/>
        </p:nvSpPr>
        <p:spPr bwMode="auto">
          <a:xfrm>
            <a:off x="7162800" y="3962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i="1"/>
              <a:t>n-1</a:t>
            </a:r>
            <a:endParaRPr lang="en-US" altLang="en-US" sz="1800" baseline="-25000"/>
          </a:p>
        </p:txBody>
      </p:sp>
      <p:sp>
        <p:nvSpPr>
          <p:cNvPr id="28705" name="Line 33">
            <a:extLst>
              <a:ext uri="{FF2B5EF4-FFF2-40B4-BE49-F238E27FC236}">
                <a16:creationId xmlns:a16="http://schemas.microsoft.com/office/drawing/2014/main" id="{688AB729-FAD5-F3F8-3497-744ADC48F3D9}"/>
              </a:ext>
            </a:extLst>
          </p:cNvPr>
          <p:cNvSpPr>
            <a:spLocks noChangeShapeType="1"/>
          </p:cNvSpPr>
          <p:nvPr/>
        </p:nvSpPr>
        <p:spPr bwMode="auto">
          <a:xfrm>
            <a:off x="6400800" y="16002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34">
            <a:extLst>
              <a:ext uri="{FF2B5EF4-FFF2-40B4-BE49-F238E27FC236}">
                <a16:creationId xmlns:a16="http://schemas.microsoft.com/office/drawing/2014/main" id="{0212A0C6-DCA8-D5FE-E957-ADA29B3D956E}"/>
              </a:ext>
            </a:extLst>
          </p:cNvPr>
          <p:cNvSpPr>
            <a:spLocks noChangeShapeType="1"/>
          </p:cNvSpPr>
          <p:nvPr/>
        </p:nvSpPr>
        <p:spPr bwMode="auto">
          <a:xfrm>
            <a:off x="6400800" y="19050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35">
            <a:extLst>
              <a:ext uri="{FF2B5EF4-FFF2-40B4-BE49-F238E27FC236}">
                <a16:creationId xmlns:a16="http://schemas.microsoft.com/office/drawing/2014/main" id="{577CF40B-5958-ECF6-BD08-BD075AC00B6D}"/>
              </a:ext>
            </a:extLst>
          </p:cNvPr>
          <p:cNvSpPr>
            <a:spLocks noChangeShapeType="1"/>
          </p:cNvSpPr>
          <p:nvPr/>
        </p:nvSpPr>
        <p:spPr bwMode="auto">
          <a:xfrm>
            <a:off x="6400800" y="22098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Line 36">
            <a:extLst>
              <a:ext uri="{FF2B5EF4-FFF2-40B4-BE49-F238E27FC236}">
                <a16:creationId xmlns:a16="http://schemas.microsoft.com/office/drawing/2014/main" id="{FC746F01-B3C7-3F0C-0CCC-F5F7B1B7E167}"/>
              </a:ext>
            </a:extLst>
          </p:cNvPr>
          <p:cNvSpPr>
            <a:spLocks noChangeShapeType="1"/>
          </p:cNvSpPr>
          <p:nvPr/>
        </p:nvSpPr>
        <p:spPr bwMode="auto">
          <a:xfrm>
            <a:off x="6400800" y="27432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09" name="Line 37">
            <a:extLst>
              <a:ext uri="{FF2B5EF4-FFF2-40B4-BE49-F238E27FC236}">
                <a16:creationId xmlns:a16="http://schemas.microsoft.com/office/drawing/2014/main" id="{9D24EF4D-7265-0F71-FB2A-CA0E00413621}"/>
              </a:ext>
            </a:extLst>
          </p:cNvPr>
          <p:cNvSpPr>
            <a:spLocks noChangeShapeType="1"/>
          </p:cNvSpPr>
          <p:nvPr/>
        </p:nvSpPr>
        <p:spPr bwMode="auto">
          <a:xfrm>
            <a:off x="6400800" y="32004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10" name="Line 38">
            <a:extLst>
              <a:ext uri="{FF2B5EF4-FFF2-40B4-BE49-F238E27FC236}">
                <a16:creationId xmlns:a16="http://schemas.microsoft.com/office/drawing/2014/main" id="{74841792-31EF-6D7C-8D95-7BC324C0077F}"/>
              </a:ext>
            </a:extLst>
          </p:cNvPr>
          <p:cNvSpPr>
            <a:spLocks noChangeShapeType="1"/>
          </p:cNvSpPr>
          <p:nvPr/>
        </p:nvSpPr>
        <p:spPr bwMode="auto">
          <a:xfrm>
            <a:off x="6400800" y="35814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711" name="Line 39">
            <a:extLst>
              <a:ext uri="{FF2B5EF4-FFF2-40B4-BE49-F238E27FC236}">
                <a16:creationId xmlns:a16="http://schemas.microsoft.com/office/drawing/2014/main" id="{F2B34DB1-6966-06B3-8C36-67331E018F4F}"/>
              </a:ext>
            </a:extLst>
          </p:cNvPr>
          <p:cNvSpPr>
            <a:spLocks noChangeShapeType="1"/>
          </p:cNvSpPr>
          <p:nvPr/>
        </p:nvSpPr>
        <p:spPr bwMode="auto">
          <a:xfrm>
            <a:off x="6400800" y="4191000"/>
            <a:ext cx="762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715" name="Text Box 41">
            <a:extLst>
              <a:ext uri="{FF2B5EF4-FFF2-40B4-BE49-F238E27FC236}">
                <a16:creationId xmlns:a16="http://schemas.microsoft.com/office/drawing/2014/main" id="{CA066CBF-5060-9A01-6B4B-2FDF68198881}"/>
              </a:ext>
            </a:extLst>
          </p:cNvPr>
          <p:cNvSpPr txBox="1">
            <a:spLocks noChangeArrowheads="1"/>
          </p:cNvSpPr>
          <p:nvPr/>
        </p:nvSpPr>
        <p:spPr bwMode="auto">
          <a:xfrm>
            <a:off x="898525" y="5141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28714" name="Text Box 42">
            <a:extLst>
              <a:ext uri="{FF2B5EF4-FFF2-40B4-BE49-F238E27FC236}">
                <a16:creationId xmlns:a16="http://schemas.microsoft.com/office/drawing/2014/main" id="{5BA1BA39-FD7F-AC0C-F675-D1B754B89920}"/>
              </a:ext>
            </a:extLst>
          </p:cNvPr>
          <p:cNvSpPr txBox="1">
            <a:spLocks noChangeArrowheads="1"/>
          </p:cNvSpPr>
          <p:nvPr/>
        </p:nvSpPr>
        <p:spPr bwMode="auto">
          <a:xfrm>
            <a:off x="381000" y="5562600"/>
            <a:ext cx="8535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t>k</a:t>
            </a:r>
            <a:r>
              <a:rPr lang="en-US" altLang="en-US" sz="1800" baseline="-25000"/>
              <a:t>j</a:t>
            </a:r>
            <a:r>
              <a:rPr lang="en-US" altLang="en-US" sz="1800"/>
              <a:t>: the number of times the “while” loop condition is checked for that specific </a:t>
            </a:r>
            <a:r>
              <a:rPr lang="en-US" altLang="en-US" sz="1800" i="1"/>
              <a:t>j</a:t>
            </a:r>
            <a:r>
              <a:rPr lang="en-US" altLang="en-US" sz="1800"/>
              <a:t> value</a:t>
            </a:r>
          </a:p>
        </p:txBody>
      </p:sp>
      <p:sp>
        <p:nvSpPr>
          <p:cNvPr id="71717" name="Text Box 42">
            <a:extLst>
              <a:ext uri="{FF2B5EF4-FFF2-40B4-BE49-F238E27FC236}">
                <a16:creationId xmlns:a16="http://schemas.microsoft.com/office/drawing/2014/main" id="{A6CD90B5-8C45-3652-309F-1D69E03EC13B}"/>
              </a:ext>
            </a:extLst>
          </p:cNvPr>
          <p:cNvSpPr txBox="1">
            <a:spLocks noChangeArrowheads="1"/>
          </p:cNvSpPr>
          <p:nvPr/>
        </p:nvSpPr>
        <p:spPr bwMode="auto">
          <a:xfrm>
            <a:off x="381000" y="5195888"/>
            <a:ext cx="4287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t>n</a:t>
            </a:r>
            <a:r>
              <a:rPr lang="en-US" altLang="en-US" sz="1800"/>
              <a:t>: the number of elements in the array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par>
                                <p:cTn id="8" presetID="3" presetClass="entr" presetSubtype="10" fill="hold" nodeType="withEffect">
                                  <p:stCondLst>
                                    <p:cond delay="0"/>
                                  </p:stCondLst>
                                  <p:childTnLst>
                                    <p:set>
                                      <p:cBhvr>
                                        <p:cTn id="9" dur="1" fill="hold">
                                          <p:stCondLst>
                                            <p:cond delay="0"/>
                                          </p:stCondLst>
                                        </p:cTn>
                                        <p:tgtEl>
                                          <p:spTgt spid="28679"/>
                                        </p:tgtEl>
                                        <p:attrNameLst>
                                          <p:attrName>style.visibility</p:attrName>
                                        </p:attrNameLst>
                                      </p:cBhvr>
                                      <p:to>
                                        <p:strVal val="visible"/>
                                      </p:to>
                                    </p:set>
                                    <p:animEffect transition="in" filter="blinds(horizontal)">
                                      <p:cBhvr>
                                        <p:cTn id="10" dur="500"/>
                                        <p:tgtEl>
                                          <p:spTgt spid="28679"/>
                                        </p:tgtEl>
                                      </p:cBhvr>
                                    </p:animEffect>
                                  </p:childTnLst>
                                </p:cTn>
                              </p:par>
                              <p:par>
                                <p:cTn id="11" presetID="3" presetClass="entr" presetSubtype="10" fill="hold" nodeType="withEffect">
                                  <p:stCondLst>
                                    <p:cond delay="0"/>
                                  </p:stCondLst>
                                  <p:childTnLst>
                                    <p:set>
                                      <p:cBhvr>
                                        <p:cTn id="12" dur="1" fill="hold">
                                          <p:stCondLst>
                                            <p:cond delay="0"/>
                                          </p:stCondLst>
                                        </p:cTn>
                                        <p:tgtEl>
                                          <p:spTgt spid="28682"/>
                                        </p:tgtEl>
                                        <p:attrNameLst>
                                          <p:attrName>style.visibility</p:attrName>
                                        </p:attrNameLst>
                                      </p:cBhvr>
                                      <p:to>
                                        <p:strVal val="visible"/>
                                      </p:to>
                                    </p:set>
                                    <p:animEffect transition="in" filter="blinds(horizontal)">
                                      <p:cBhvr>
                                        <p:cTn id="13" dur="500"/>
                                        <p:tgtEl>
                                          <p:spTgt spid="28682"/>
                                        </p:tgtEl>
                                      </p:cBhvr>
                                    </p:animEffect>
                                  </p:childTnLst>
                                </p:cTn>
                              </p:par>
                              <p:par>
                                <p:cTn id="14" presetID="3" presetClass="entr" presetSubtype="10" fill="hold" nodeType="withEffect">
                                  <p:stCondLst>
                                    <p:cond delay="0"/>
                                  </p:stCondLst>
                                  <p:childTnLst>
                                    <p:set>
                                      <p:cBhvr>
                                        <p:cTn id="15" dur="1" fill="hold">
                                          <p:stCondLst>
                                            <p:cond delay="0"/>
                                          </p:stCondLst>
                                        </p:cTn>
                                        <p:tgtEl>
                                          <p:spTgt spid="28690"/>
                                        </p:tgtEl>
                                        <p:attrNameLst>
                                          <p:attrName>style.visibility</p:attrName>
                                        </p:attrNameLst>
                                      </p:cBhvr>
                                      <p:to>
                                        <p:strVal val="visible"/>
                                      </p:to>
                                    </p:set>
                                    <p:animEffect transition="in" filter="blinds(horizontal)">
                                      <p:cBhvr>
                                        <p:cTn id="16" dur="500"/>
                                        <p:tgtEl>
                                          <p:spTgt spid="28690"/>
                                        </p:tgtEl>
                                      </p:cBhvr>
                                    </p:animEffect>
                                  </p:childTnLst>
                                </p:cTn>
                              </p:par>
                              <p:par>
                                <p:cTn id="17" presetID="3" presetClass="entr" presetSubtype="10" fill="hold" nodeType="withEffect">
                                  <p:stCondLst>
                                    <p:cond delay="0"/>
                                  </p:stCondLst>
                                  <p:childTnLst>
                                    <p:set>
                                      <p:cBhvr>
                                        <p:cTn id="18" dur="1" fill="hold">
                                          <p:stCondLst>
                                            <p:cond delay="0"/>
                                          </p:stCondLst>
                                        </p:cTn>
                                        <p:tgtEl>
                                          <p:spTgt spid="28691"/>
                                        </p:tgtEl>
                                        <p:attrNameLst>
                                          <p:attrName>style.visibility</p:attrName>
                                        </p:attrNameLst>
                                      </p:cBhvr>
                                      <p:to>
                                        <p:strVal val="visible"/>
                                      </p:to>
                                    </p:set>
                                    <p:animEffect transition="in" filter="blinds(horizontal)">
                                      <p:cBhvr>
                                        <p:cTn id="19" dur="500"/>
                                        <p:tgtEl>
                                          <p:spTgt spid="28691"/>
                                        </p:tgtEl>
                                      </p:cBhvr>
                                    </p:animEffect>
                                  </p:childTnLst>
                                </p:cTn>
                              </p:par>
                              <p:par>
                                <p:cTn id="20" presetID="3" presetClass="entr" presetSubtype="10" fill="hold" nodeType="withEffect">
                                  <p:stCondLst>
                                    <p:cond delay="0"/>
                                  </p:stCondLst>
                                  <p:childTnLst>
                                    <p:set>
                                      <p:cBhvr>
                                        <p:cTn id="21" dur="1" fill="hold">
                                          <p:stCondLst>
                                            <p:cond delay="0"/>
                                          </p:stCondLst>
                                        </p:cTn>
                                        <p:tgtEl>
                                          <p:spTgt spid="28692"/>
                                        </p:tgtEl>
                                        <p:attrNameLst>
                                          <p:attrName>style.visibility</p:attrName>
                                        </p:attrNameLst>
                                      </p:cBhvr>
                                      <p:to>
                                        <p:strVal val="visible"/>
                                      </p:to>
                                    </p:set>
                                    <p:animEffect transition="in" filter="blinds(horizontal)">
                                      <p:cBhvr>
                                        <p:cTn id="22" dur="500"/>
                                        <p:tgtEl>
                                          <p:spTgt spid="28692"/>
                                        </p:tgtEl>
                                      </p:cBhvr>
                                    </p:animEffect>
                                  </p:childTnLst>
                                </p:cTn>
                              </p:par>
                              <p:par>
                                <p:cTn id="23" presetID="3" presetClass="entr" presetSubtype="10" fill="hold" nodeType="withEffect">
                                  <p:stCondLst>
                                    <p:cond delay="0"/>
                                  </p:stCondLst>
                                  <p:childTnLst>
                                    <p:set>
                                      <p:cBhvr>
                                        <p:cTn id="24" dur="1" fill="hold">
                                          <p:stCondLst>
                                            <p:cond delay="0"/>
                                          </p:stCondLst>
                                        </p:cTn>
                                        <p:tgtEl>
                                          <p:spTgt spid="28693"/>
                                        </p:tgtEl>
                                        <p:attrNameLst>
                                          <p:attrName>style.visibility</p:attrName>
                                        </p:attrNameLst>
                                      </p:cBhvr>
                                      <p:to>
                                        <p:strVal val="visible"/>
                                      </p:to>
                                    </p:set>
                                    <p:animEffect transition="in" filter="blinds(horizontal)">
                                      <p:cBhvr>
                                        <p:cTn id="25" dur="500"/>
                                        <p:tgtEl>
                                          <p:spTgt spid="28693"/>
                                        </p:tgtEl>
                                      </p:cBhvr>
                                    </p:animEffect>
                                  </p:childTnLst>
                                </p:cTn>
                              </p:par>
                              <p:par>
                                <p:cTn id="26" presetID="3" presetClass="entr" presetSubtype="10" fill="hold" nodeType="withEffect">
                                  <p:stCondLst>
                                    <p:cond delay="0"/>
                                  </p:stCondLst>
                                  <p:childTnLst>
                                    <p:set>
                                      <p:cBhvr>
                                        <p:cTn id="27" dur="1" fill="hold">
                                          <p:stCondLst>
                                            <p:cond delay="0"/>
                                          </p:stCondLst>
                                        </p:cTn>
                                        <p:tgtEl>
                                          <p:spTgt spid="28694"/>
                                        </p:tgtEl>
                                        <p:attrNameLst>
                                          <p:attrName>style.visibility</p:attrName>
                                        </p:attrNameLst>
                                      </p:cBhvr>
                                      <p:to>
                                        <p:strVal val="visible"/>
                                      </p:to>
                                    </p:set>
                                    <p:animEffect transition="in" filter="blinds(horizontal)">
                                      <p:cBhvr>
                                        <p:cTn id="28" dur="500"/>
                                        <p:tgtEl>
                                          <p:spTgt spid="28694"/>
                                        </p:tgtEl>
                                      </p:cBhvr>
                                    </p:animEffect>
                                  </p:childTnLst>
                                </p:cTn>
                              </p:par>
                              <p:par>
                                <p:cTn id="29" presetID="3" presetClass="entr" presetSubtype="10" fill="hold" nodeType="withEffect">
                                  <p:stCondLst>
                                    <p:cond delay="0"/>
                                  </p:stCondLst>
                                  <p:childTnLst>
                                    <p:set>
                                      <p:cBhvr>
                                        <p:cTn id="30" dur="1" fill="hold">
                                          <p:stCondLst>
                                            <p:cond delay="0"/>
                                          </p:stCondLst>
                                        </p:cTn>
                                        <p:tgtEl>
                                          <p:spTgt spid="28683"/>
                                        </p:tgtEl>
                                        <p:attrNameLst>
                                          <p:attrName>style.visibility</p:attrName>
                                        </p:attrNameLst>
                                      </p:cBhvr>
                                      <p:to>
                                        <p:strVal val="visible"/>
                                      </p:to>
                                    </p:set>
                                    <p:animEffect transition="in" filter="blinds(horizontal)">
                                      <p:cBhvr>
                                        <p:cTn id="31" dur="500"/>
                                        <p:tgtEl>
                                          <p:spTgt spid="28683"/>
                                        </p:tgtEl>
                                      </p:cBhvr>
                                    </p:animEffect>
                                  </p:childTnLst>
                                </p:cTn>
                              </p:par>
                              <p:par>
                                <p:cTn id="32" presetID="3" presetClass="entr" presetSubtype="10" fill="hold" nodeType="withEffect">
                                  <p:stCondLst>
                                    <p:cond delay="0"/>
                                  </p:stCondLst>
                                  <p:childTnLst>
                                    <p:set>
                                      <p:cBhvr>
                                        <p:cTn id="33" dur="1" fill="hold">
                                          <p:stCondLst>
                                            <p:cond delay="0"/>
                                          </p:stCondLst>
                                        </p:cTn>
                                        <p:tgtEl>
                                          <p:spTgt spid="28684"/>
                                        </p:tgtEl>
                                        <p:attrNameLst>
                                          <p:attrName>style.visibility</p:attrName>
                                        </p:attrNameLst>
                                      </p:cBhvr>
                                      <p:to>
                                        <p:strVal val="visible"/>
                                      </p:to>
                                    </p:set>
                                    <p:animEffect transition="in" filter="blinds(horizontal)">
                                      <p:cBhvr>
                                        <p:cTn id="34" dur="500"/>
                                        <p:tgtEl>
                                          <p:spTgt spid="28684"/>
                                        </p:tgtEl>
                                      </p:cBhvr>
                                    </p:animEffect>
                                  </p:childTnLst>
                                </p:cTn>
                              </p:par>
                              <p:par>
                                <p:cTn id="35" presetID="3" presetClass="entr" presetSubtype="10" fill="hold" nodeType="withEffect">
                                  <p:stCondLst>
                                    <p:cond delay="0"/>
                                  </p:stCondLst>
                                  <p:childTnLst>
                                    <p:set>
                                      <p:cBhvr>
                                        <p:cTn id="36" dur="1" fill="hold">
                                          <p:stCondLst>
                                            <p:cond delay="0"/>
                                          </p:stCondLst>
                                        </p:cTn>
                                        <p:tgtEl>
                                          <p:spTgt spid="28685"/>
                                        </p:tgtEl>
                                        <p:attrNameLst>
                                          <p:attrName>style.visibility</p:attrName>
                                        </p:attrNameLst>
                                      </p:cBhvr>
                                      <p:to>
                                        <p:strVal val="visible"/>
                                      </p:to>
                                    </p:set>
                                    <p:animEffect transition="in" filter="blinds(horizontal)">
                                      <p:cBhvr>
                                        <p:cTn id="37" dur="500"/>
                                        <p:tgtEl>
                                          <p:spTgt spid="28685"/>
                                        </p:tgtEl>
                                      </p:cBhvr>
                                    </p:animEffect>
                                  </p:childTnLst>
                                </p:cTn>
                              </p:par>
                              <p:par>
                                <p:cTn id="38" presetID="3" presetClass="entr" presetSubtype="10" fill="hold" nodeType="withEffect">
                                  <p:stCondLst>
                                    <p:cond delay="0"/>
                                  </p:stCondLst>
                                  <p:childTnLst>
                                    <p:set>
                                      <p:cBhvr>
                                        <p:cTn id="39" dur="1" fill="hold">
                                          <p:stCondLst>
                                            <p:cond delay="0"/>
                                          </p:stCondLst>
                                        </p:cTn>
                                        <p:tgtEl>
                                          <p:spTgt spid="28686"/>
                                        </p:tgtEl>
                                        <p:attrNameLst>
                                          <p:attrName>style.visibility</p:attrName>
                                        </p:attrNameLst>
                                      </p:cBhvr>
                                      <p:to>
                                        <p:strVal val="visible"/>
                                      </p:to>
                                    </p:set>
                                    <p:animEffect transition="in" filter="blinds(horizontal)">
                                      <p:cBhvr>
                                        <p:cTn id="40" dur="500"/>
                                        <p:tgtEl>
                                          <p:spTgt spid="28686"/>
                                        </p:tgtEl>
                                      </p:cBhvr>
                                    </p:animEffect>
                                  </p:childTnLst>
                                </p:cTn>
                              </p:par>
                              <p:par>
                                <p:cTn id="41" presetID="3" presetClass="entr" presetSubtype="10" fill="hold" nodeType="withEffect">
                                  <p:stCondLst>
                                    <p:cond delay="0"/>
                                  </p:stCondLst>
                                  <p:childTnLst>
                                    <p:set>
                                      <p:cBhvr>
                                        <p:cTn id="42" dur="1" fill="hold">
                                          <p:stCondLst>
                                            <p:cond delay="0"/>
                                          </p:stCondLst>
                                        </p:cTn>
                                        <p:tgtEl>
                                          <p:spTgt spid="28687"/>
                                        </p:tgtEl>
                                        <p:attrNameLst>
                                          <p:attrName>style.visibility</p:attrName>
                                        </p:attrNameLst>
                                      </p:cBhvr>
                                      <p:to>
                                        <p:strVal val="visible"/>
                                      </p:to>
                                    </p:set>
                                    <p:animEffect transition="in" filter="blinds(horizontal)">
                                      <p:cBhvr>
                                        <p:cTn id="43" dur="500"/>
                                        <p:tgtEl>
                                          <p:spTgt spid="28687"/>
                                        </p:tgtEl>
                                      </p:cBhvr>
                                    </p:animEffect>
                                  </p:childTnLst>
                                </p:cTn>
                              </p:par>
                              <p:par>
                                <p:cTn id="44" presetID="3" presetClass="entr" presetSubtype="10" fill="hold" nodeType="withEffect">
                                  <p:stCondLst>
                                    <p:cond delay="0"/>
                                  </p:stCondLst>
                                  <p:childTnLst>
                                    <p:set>
                                      <p:cBhvr>
                                        <p:cTn id="45" dur="1" fill="hold">
                                          <p:stCondLst>
                                            <p:cond delay="0"/>
                                          </p:stCondLst>
                                        </p:cTn>
                                        <p:tgtEl>
                                          <p:spTgt spid="28688"/>
                                        </p:tgtEl>
                                        <p:attrNameLst>
                                          <p:attrName>style.visibility</p:attrName>
                                        </p:attrNameLst>
                                      </p:cBhvr>
                                      <p:to>
                                        <p:strVal val="visible"/>
                                      </p:to>
                                    </p:set>
                                    <p:animEffect transition="in" filter="blinds(horizontal)">
                                      <p:cBhvr>
                                        <p:cTn id="46" dur="500"/>
                                        <p:tgtEl>
                                          <p:spTgt spid="28688"/>
                                        </p:tgtEl>
                                      </p:cBhvr>
                                    </p:animEffect>
                                  </p:childTnLst>
                                </p:cTn>
                              </p:par>
                              <p:par>
                                <p:cTn id="47" presetID="3" presetClass="entr" presetSubtype="10" fill="hold" nodeType="withEffect">
                                  <p:stCondLst>
                                    <p:cond delay="0"/>
                                  </p:stCondLst>
                                  <p:childTnLst>
                                    <p:set>
                                      <p:cBhvr>
                                        <p:cTn id="48" dur="1" fill="hold">
                                          <p:stCondLst>
                                            <p:cond delay="0"/>
                                          </p:stCondLst>
                                        </p:cTn>
                                        <p:tgtEl>
                                          <p:spTgt spid="28689"/>
                                        </p:tgtEl>
                                        <p:attrNameLst>
                                          <p:attrName>style.visibility</p:attrName>
                                        </p:attrNameLst>
                                      </p:cBhvr>
                                      <p:to>
                                        <p:strVal val="visible"/>
                                      </p:to>
                                    </p:set>
                                    <p:animEffect transition="in" filter="blinds(horizontal)">
                                      <p:cBhvr>
                                        <p:cTn id="49" dur="500"/>
                                        <p:tgtEl>
                                          <p:spTgt spid="2868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8678"/>
                                        </p:tgtEl>
                                        <p:attrNameLst>
                                          <p:attrName>style.visibility</p:attrName>
                                        </p:attrNameLst>
                                      </p:cBhvr>
                                      <p:to>
                                        <p:strVal val="visible"/>
                                      </p:to>
                                    </p:set>
                                    <p:animEffect transition="in" filter="blinds(horizontal)">
                                      <p:cBhvr>
                                        <p:cTn id="54" dur="500"/>
                                        <p:tgtEl>
                                          <p:spTgt spid="28678"/>
                                        </p:tgtEl>
                                      </p:cBhvr>
                                    </p:animEffect>
                                  </p:childTnLst>
                                </p:cTn>
                              </p:par>
                              <p:par>
                                <p:cTn id="55" presetID="3" presetClass="entr" presetSubtype="10" fill="hold" nodeType="withEffect">
                                  <p:stCondLst>
                                    <p:cond delay="0"/>
                                  </p:stCondLst>
                                  <p:childTnLst>
                                    <p:set>
                                      <p:cBhvr>
                                        <p:cTn id="56" dur="1" fill="hold">
                                          <p:stCondLst>
                                            <p:cond delay="0"/>
                                          </p:stCondLst>
                                        </p:cTn>
                                        <p:tgtEl>
                                          <p:spTgt spid="28695"/>
                                        </p:tgtEl>
                                        <p:attrNameLst>
                                          <p:attrName>style.visibility</p:attrName>
                                        </p:attrNameLst>
                                      </p:cBhvr>
                                      <p:to>
                                        <p:strVal val="visible"/>
                                      </p:to>
                                    </p:set>
                                    <p:animEffect transition="in" filter="blinds(horizontal)">
                                      <p:cBhvr>
                                        <p:cTn id="57" dur="500"/>
                                        <p:tgtEl>
                                          <p:spTgt spid="28695"/>
                                        </p:tgtEl>
                                      </p:cBhvr>
                                    </p:animEffect>
                                  </p:childTnLst>
                                </p:cTn>
                              </p:par>
                              <p:par>
                                <p:cTn id="58" presetID="3" presetClass="entr" presetSubtype="10" fill="hold" nodeType="withEffect">
                                  <p:stCondLst>
                                    <p:cond delay="0"/>
                                  </p:stCondLst>
                                  <p:childTnLst>
                                    <p:set>
                                      <p:cBhvr>
                                        <p:cTn id="59" dur="1" fill="hold">
                                          <p:stCondLst>
                                            <p:cond delay="0"/>
                                          </p:stCondLst>
                                        </p:cTn>
                                        <p:tgtEl>
                                          <p:spTgt spid="28696"/>
                                        </p:tgtEl>
                                        <p:attrNameLst>
                                          <p:attrName>style.visibility</p:attrName>
                                        </p:attrNameLst>
                                      </p:cBhvr>
                                      <p:to>
                                        <p:strVal val="visible"/>
                                      </p:to>
                                    </p:set>
                                    <p:animEffect transition="in" filter="blinds(horizontal)">
                                      <p:cBhvr>
                                        <p:cTn id="60" dur="500"/>
                                        <p:tgtEl>
                                          <p:spTgt spid="28696"/>
                                        </p:tgtEl>
                                      </p:cBhvr>
                                    </p:animEffect>
                                  </p:childTnLst>
                                </p:cTn>
                              </p:par>
                              <p:par>
                                <p:cTn id="61" presetID="3" presetClass="entr" presetSubtype="10" fill="hold" nodeType="withEffect">
                                  <p:stCondLst>
                                    <p:cond delay="0"/>
                                  </p:stCondLst>
                                  <p:childTnLst>
                                    <p:set>
                                      <p:cBhvr>
                                        <p:cTn id="62" dur="1" fill="hold">
                                          <p:stCondLst>
                                            <p:cond delay="0"/>
                                          </p:stCondLst>
                                        </p:cTn>
                                        <p:tgtEl>
                                          <p:spTgt spid="28697"/>
                                        </p:tgtEl>
                                        <p:attrNameLst>
                                          <p:attrName>style.visibility</p:attrName>
                                        </p:attrNameLst>
                                      </p:cBhvr>
                                      <p:to>
                                        <p:strVal val="visible"/>
                                      </p:to>
                                    </p:set>
                                    <p:animEffect transition="in" filter="blinds(horizontal)">
                                      <p:cBhvr>
                                        <p:cTn id="63" dur="500"/>
                                        <p:tgtEl>
                                          <p:spTgt spid="28697"/>
                                        </p:tgtEl>
                                      </p:cBhvr>
                                    </p:animEffect>
                                  </p:childTnLst>
                                </p:cTn>
                              </p:par>
                              <p:par>
                                <p:cTn id="64" presetID="3" presetClass="entr" presetSubtype="10" fill="hold" nodeType="withEffect">
                                  <p:stCondLst>
                                    <p:cond delay="0"/>
                                  </p:stCondLst>
                                  <p:childTnLst>
                                    <p:set>
                                      <p:cBhvr>
                                        <p:cTn id="65" dur="1" fill="hold">
                                          <p:stCondLst>
                                            <p:cond delay="0"/>
                                          </p:stCondLst>
                                        </p:cTn>
                                        <p:tgtEl>
                                          <p:spTgt spid="28698"/>
                                        </p:tgtEl>
                                        <p:attrNameLst>
                                          <p:attrName>style.visibility</p:attrName>
                                        </p:attrNameLst>
                                      </p:cBhvr>
                                      <p:to>
                                        <p:strVal val="visible"/>
                                      </p:to>
                                    </p:set>
                                    <p:animEffect transition="in" filter="blinds(horizontal)">
                                      <p:cBhvr>
                                        <p:cTn id="66" dur="500"/>
                                        <p:tgtEl>
                                          <p:spTgt spid="28698"/>
                                        </p:tgtEl>
                                      </p:cBhvr>
                                    </p:animEffect>
                                  </p:childTnLst>
                                </p:cTn>
                              </p:par>
                              <p:par>
                                <p:cTn id="67" presetID="3" presetClass="entr" presetSubtype="10" fill="hold" nodeType="withEffect">
                                  <p:stCondLst>
                                    <p:cond delay="0"/>
                                  </p:stCondLst>
                                  <p:childTnLst>
                                    <p:set>
                                      <p:cBhvr>
                                        <p:cTn id="68" dur="1" fill="hold">
                                          <p:stCondLst>
                                            <p:cond delay="0"/>
                                          </p:stCondLst>
                                        </p:cTn>
                                        <p:tgtEl>
                                          <p:spTgt spid="28702"/>
                                        </p:tgtEl>
                                        <p:attrNameLst>
                                          <p:attrName>style.visibility</p:attrName>
                                        </p:attrNameLst>
                                      </p:cBhvr>
                                      <p:to>
                                        <p:strVal val="visible"/>
                                      </p:to>
                                    </p:set>
                                    <p:animEffect transition="in" filter="blinds(horizontal)">
                                      <p:cBhvr>
                                        <p:cTn id="69" dur="500"/>
                                        <p:tgtEl>
                                          <p:spTgt spid="28702"/>
                                        </p:tgtEl>
                                      </p:cBhvr>
                                    </p:animEffect>
                                  </p:childTnLst>
                                </p:cTn>
                              </p:par>
                              <p:par>
                                <p:cTn id="70" presetID="3" presetClass="entr" presetSubtype="10" fill="hold" nodeType="withEffect">
                                  <p:stCondLst>
                                    <p:cond delay="0"/>
                                  </p:stCondLst>
                                  <p:childTnLst>
                                    <p:set>
                                      <p:cBhvr>
                                        <p:cTn id="71" dur="1" fill="hold">
                                          <p:stCondLst>
                                            <p:cond delay="0"/>
                                          </p:stCondLst>
                                        </p:cTn>
                                        <p:tgtEl>
                                          <p:spTgt spid="28703"/>
                                        </p:tgtEl>
                                        <p:attrNameLst>
                                          <p:attrName>style.visibility</p:attrName>
                                        </p:attrNameLst>
                                      </p:cBhvr>
                                      <p:to>
                                        <p:strVal val="visible"/>
                                      </p:to>
                                    </p:set>
                                    <p:animEffect transition="in" filter="blinds(horizontal)">
                                      <p:cBhvr>
                                        <p:cTn id="72" dur="500"/>
                                        <p:tgtEl>
                                          <p:spTgt spid="28703"/>
                                        </p:tgtEl>
                                      </p:cBhvr>
                                    </p:animEffect>
                                  </p:childTnLst>
                                </p:cTn>
                              </p:par>
                              <p:par>
                                <p:cTn id="73" presetID="3" presetClass="entr" presetSubtype="10" fill="hold" nodeType="withEffect">
                                  <p:stCondLst>
                                    <p:cond delay="0"/>
                                  </p:stCondLst>
                                  <p:childTnLst>
                                    <p:set>
                                      <p:cBhvr>
                                        <p:cTn id="74" dur="1" fill="hold">
                                          <p:stCondLst>
                                            <p:cond delay="0"/>
                                          </p:stCondLst>
                                        </p:cTn>
                                        <p:tgtEl>
                                          <p:spTgt spid="28704"/>
                                        </p:tgtEl>
                                        <p:attrNameLst>
                                          <p:attrName>style.visibility</p:attrName>
                                        </p:attrNameLst>
                                      </p:cBhvr>
                                      <p:to>
                                        <p:strVal val="visible"/>
                                      </p:to>
                                    </p:set>
                                    <p:animEffect transition="in" filter="blinds(horizontal)">
                                      <p:cBhvr>
                                        <p:cTn id="75" dur="500"/>
                                        <p:tgtEl>
                                          <p:spTgt spid="28704"/>
                                        </p:tgtEl>
                                      </p:cBhvr>
                                    </p:animEffect>
                                  </p:childTnLst>
                                </p:cTn>
                              </p:par>
                              <p:par>
                                <p:cTn id="76" presetID="3" presetClass="entr" presetSubtype="10" fill="hold" nodeType="withEffect">
                                  <p:stCondLst>
                                    <p:cond delay="0"/>
                                  </p:stCondLst>
                                  <p:childTnLst>
                                    <p:set>
                                      <p:cBhvr>
                                        <p:cTn id="77" dur="1" fill="hold">
                                          <p:stCondLst>
                                            <p:cond delay="0"/>
                                          </p:stCondLst>
                                        </p:cTn>
                                        <p:tgtEl>
                                          <p:spTgt spid="28705"/>
                                        </p:tgtEl>
                                        <p:attrNameLst>
                                          <p:attrName>style.visibility</p:attrName>
                                        </p:attrNameLst>
                                      </p:cBhvr>
                                      <p:to>
                                        <p:strVal val="visible"/>
                                      </p:to>
                                    </p:set>
                                    <p:animEffect transition="in" filter="blinds(horizontal)">
                                      <p:cBhvr>
                                        <p:cTn id="78" dur="500"/>
                                        <p:tgtEl>
                                          <p:spTgt spid="28705"/>
                                        </p:tgtEl>
                                      </p:cBhvr>
                                    </p:animEffect>
                                  </p:childTnLst>
                                </p:cTn>
                              </p:par>
                              <p:par>
                                <p:cTn id="79" presetID="3" presetClass="entr" presetSubtype="10" fill="hold" nodeType="withEffect">
                                  <p:stCondLst>
                                    <p:cond delay="0"/>
                                  </p:stCondLst>
                                  <p:childTnLst>
                                    <p:set>
                                      <p:cBhvr>
                                        <p:cTn id="80" dur="1" fill="hold">
                                          <p:stCondLst>
                                            <p:cond delay="0"/>
                                          </p:stCondLst>
                                        </p:cTn>
                                        <p:tgtEl>
                                          <p:spTgt spid="28706"/>
                                        </p:tgtEl>
                                        <p:attrNameLst>
                                          <p:attrName>style.visibility</p:attrName>
                                        </p:attrNameLst>
                                      </p:cBhvr>
                                      <p:to>
                                        <p:strVal val="visible"/>
                                      </p:to>
                                    </p:set>
                                    <p:animEffect transition="in" filter="blinds(horizontal)">
                                      <p:cBhvr>
                                        <p:cTn id="81" dur="500"/>
                                        <p:tgtEl>
                                          <p:spTgt spid="28706"/>
                                        </p:tgtEl>
                                      </p:cBhvr>
                                    </p:animEffect>
                                  </p:childTnLst>
                                </p:cTn>
                              </p:par>
                              <p:par>
                                <p:cTn id="82" presetID="3" presetClass="entr" presetSubtype="10" fill="hold" nodeType="withEffect">
                                  <p:stCondLst>
                                    <p:cond delay="0"/>
                                  </p:stCondLst>
                                  <p:childTnLst>
                                    <p:set>
                                      <p:cBhvr>
                                        <p:cTn id="83" dur="1" fill="hold">
                                          <p:stCondLst>
                                            <p:cond delay="0"/>
                                          </p:stCondLst>
                                        </p:cTn>
                                        <p:tgtEl>
                                          <p:spTgt spid="28707"/>
                                        </p:tgtEl>
                                        <p:attrNameLst>
                                          <p:attrName>style.visibility</p:attrName>
                                        </p:attrNameLst>
                                      </p:cBhvr>
                                      <p:to>
                                        <p:strVal val="visible"/>
                                      </p:to>
                                    </p:set>
                                    <p:animEffect transition="in" filter="blinds(horizontal)">
                                      <p:cBhvr>
                                        <p:cTn id="84" dur="500"/>
                                        <p:tgtEl>
                                          <p:spTgt spid="28707"/>
                                        </p:tgtEl>
                                      </p:cBhvr>
                                    </p:animEffect>
                                  </p:childTnLst>
                                </p:cTn>
                              </p:par>
                              <p:par>
                                <p:cTn id="85" presetID="3" presetClass="entr" presetSubtype="10" fill="hold" nodeType="withEffect">
                                  <p:stCondLst>
                                    <p:cond delay="0"/>
                                  </p:stCondLst>
                                  <p:childTnLst>
                                    <p:set>
                                      <p:cBhvr>
                                        <p:cTn id="86" dur="1" fill="hold">
                                          <p:stCondLst>
                                            <p:cond delay="0"/>
                                          </p:stCondLst>
                                        </p:cTn>
                                        <p:tgtEl>
                                          <p:spTgt spid="28708"/>
                                        </p:tgtEl>
                                        <p:attrNameLst>
                                          <p:attrName>style.visibility</p:attrName>
                                        </p:attrNameLst>
                                      </p:cBhvr>
                                      <p:to>
                                        <p:strVal val="visible"/>
                                      </p:to>
                                    </p:set>
                                    <p:animEffect transition="in" filter="blinds(horizontal)">
                                      <p:cBhvr>
                                        <p:cTn id="87" dur="500"/>
                                        <p:tgtEl>
                                          <p:spTgt spid="28708"/>
                                        </p:tgtEl>
                                      </p:cBhvr>
                                    </p:animEffect>
                                  </p:childTnLst>
                                </p:cTn>
                              </p:par>
                              <p:par>
                                <p:cTn id="88" presetID="3" presetClass="entr" presetSubtype="10" fill="hold" nodeType="withEffect">
                                  <p:stCondLst>
                                    <p:cond delay="0"/>
                                  </p:stCondLst>
                                  <p:childTnLst>
                                    <p:set>
                                      <p:cBhvr>
                                        <p:cTn id="89" dur="1" fill="hold">
                                          <p:stCondLst>
                                            <p:cond delay="0"/>
                                          </p:stCondLst>
                                        </p:cTn>
                                        <p:tgtEl>
                                          <p:spTgt spid="28709"/>
                                        </p:tgtEl>
                                        <p:attrNameLst>
                                          <p:attrName>style.visibility</p:attrName>
                                        </p:attrNameLst>
                                      </p:cBhvr>
                                      <p:to>
                                        <p:strVal val="visible"/>
                                      </p:to>
                                    </p:set>
                                    <p:animEffect transition="in" filter="blinds(horizontal)">
                                      <p:cBhvr>
                                        <p:cTn id="90" dur="500"/>
                                        <p:tgtEl>
                                          <p:spTgt spid="28709"/>
                                        </p:tgtEl>
                                      </p:cBhvr>
                                    </p:animEffect>
                                  </p:childTnLst>
                                </p:cTn>
                              </p:par>
                              <p:par>
                                <p:cTn id="91" presetID="3" presetClass="entr" presetSubtype="10" fill="hold" nodeType="withEffect">
                                  <p:stCondLst>
                                    <p:cond delay="0"/>
                                  </p:stCondLst>
                                  <p:childTnLst>
                                    <p:set>
                                      <p:cBhvr>
                                        <p:cTn id="92" dur="1" fill="hold">
                                          <p:stCondLst>
                                            <p:cond delay="0"/>
                                          </p:stCondLst>
                                        </p:cTn>
                                        <p:tgtEl>
                                          <p:spTgt spid="28710"/>
                                        </p:tgtEl>
                                        <p:attrNameLst>
                                          <p:attrName>style.visibility</p:attrName>
                                        </p:attrNameLst>
                                      </p:cBhvr>
                                      <p:to>
                                        <p:strVal val="visible"/>
                                      </p:to>
                                    </p:set>
                                    <p:animEffect transition="in" filter="blinds(horizontal)">
                                      <p:cBhvr>
                                        <p:cTn id="93" dur="500"/>
                                        <p:tgtEl>
                                          <p:spTgt spid="28710"/>
                                        </p:tgtEl>
                                      </p:cBhvr>
                                    </p:animEffect>
                                  </p:childTnLst>
                                </p:cTn>
                              </p:par>
                              <p:par>
                                <p:cTn id="94" presetID="3" presetClass="entr" presetSubtype="10" fill="hold" nodeType="withEffect">
                                  <p:stCondLst>
                                    <p:cond delay="0"/>
                                  </p:stCondLst>
                                  <p:childTnLst>
                                    <p:set>
                                      <p:cBhvr>
                                        <p:cTn id="95" dur="1" fill="hold">
                                          <p:stCondLst>
                                            <p:cond delay="0"/>
                                          </p:stCondLst>
                                        </p:cTn>
                                        <p:tgtEl>
                                          <p:spTgt spid="28711"/>
                                        </p:tgtEl>
                                        <p:attrNameLst>
                                          <p:attrName>style.visibility</p:attrName>
                                        </p:attrNameLst>
                                      </p:cBhvr>
                                      <p:to>
                                        <p:strVal val="visible"/>
                                      </p:to>
                                    </p:set>
                                    <p:animEffect transition="in" filter="blinds(horizontal)">
                                      <p:cBhvr>
                                        <p:cTn id="96" dur="500"/>
                                        <p:tgtEl>
                                          <p:spTgt spid="28711"/>
                                        </p:tgtEl>
                                      </p:cBhvr>
                                    </p:animEffect>
                                  </p:childTnLst>
                                </p:cTn>
                              </p:par>
                              <p:par>
                                <p:cTn id="97" presetID="3" presetClass="entr" presetSubtype="10" fill="hold" nodeType="withEffect">
                                  <p:stCondLst>
                                    <p:cond delay="0"/>
                                  </p:stCondLst>
                                  <p:childTnLst>
                                    <p:set>
                                      <p:cBhvr>
                                        <p:cTn id="98" dur="1" fill="hold">
                                          <p:stCondLst>
                                            <p:cond delay="0"/>
                                          </p:stCondLst>
                                        </p:cTn>
                                        <p:tgtEl>
                                          <p:spTgt spid="28714"/>
                                        </p:tgtEl>
                                        <p:attrNameLst>
                                          <p:attrName>style.visibility</p:attrName>
                                        </p:attrNameLst>
                                      </p:cBhvr>
                                      <p:to>
                                        <p:strVal val="visible"/>
                                      </p:to>
                                    </p:set>
                                    <p:animEffect transition="in" filter="blinds(horizontal)">
                                      <p:cBhvr>
                                        <p:cTn id="99" dur="500"/>
                                        <p:tgtEl>
                                          <p:spTgt spid="28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8" grpId="0"/>
      <p:bldP spid="28679" grpId="0"/>
      <p:bldP spid="28682" grpId="0"/>
      <p:bldP spid="28690" grpId="0"/>
      <p:bldP spid="28691" grpId="0"/>
      <p:bldP spid="28692" grpId="0"/>
      <p:bldP spid="28693" grpId="0"/>
      <p:bldP spid="28694" grpId="0"/>
      <p:bldP spid="28695" grpId="0"/>
      <p:bldP spid="28696" grpId="0"/>
      <p:bldP spid="28697" grpId="0"/>
      <p:bldP spid="28704" grpId="0"/>
      <p:bldP spid="287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5E41574F-9DA4-C912-A5F1-C861FEBFF1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50A59D6-6EB3-4C32-A969-D1BB6B5383A4}" type="slidenum">
              <a:rPr lang="en-US" altLang="en-US" sz="1200" smtClean="0">
                <a:latin typeface="Garamond" panose="02020404030301010803" pitchFamily="18" charset="0"/>
              </a:rPr>
              <a:pPr>
                <a:spcBef>
                  <a:spcPct val="0"/>
                </a:spcBef>
                <a:buClrTx/>
                <a:buSzTx/>
                <a:buFontTx/>
                <a:buNone/>
              </a:pPr>
              <a:t>29</a:t>
            </a:fld>
            <a:endParaRPr lang="en-US" altLang="en-US" sz="1200">
              <a:latin typeface="Garamond" panose="02020404030301010803" pitchFamily="18" charset="0"/>
            </a:endParaRPr>
          </a:p>
        </p:txBody>
      </p:sp>
      <p:sp>
        <p:nvSpPr>
          <p:cNvPr id="73731" name="Rectangle 2">
            <a:extLst>
              <a:ext uri="{FF2B5EF4-FFF2-40B4-BE49-F238E27FC236}">
                <a16:creationId xmlns:a16="http://schemas.microsoft.com/office/drawing/2014/main" id="{A7CF1006-6172-CE9A-BDE3-39062877642E}"/>
              </a:ext>
            </a:extLst>
          </p:cNvPr>
          <p:cNvSpPr>
            <a:spLocks noGrp="1" noChangeArrowheads="1"/>
          </p:cNvSpPr>
          <p:nvPr>
            <p:ph type="title"/>
          </p:nvPr>
        </p:nvSpPr>
        <p:spPr/>
        <p:txBody>
          <a:bodyPr/>
          <a:lstStyle/>
          <a:p>
            <a:pPr eaLnBrk="1" hangingPunct="1"/>
            <a:r>
              <a:rPr lang="en-US" altLang="en-US"/>
              <a:t>Running time of insertion sort</a:t>
            </a:r>
          </a:p>
        </p:txBody>
      </p:sp>
      <p:sp>
        <p:nvSpPr>
          <p:cNvPr id="29699" name="Rectangle 3">
            <a:extLst>
              <a:ext uri="{FF2B5EF4-FFF2-40B4-BE49-F238E27FC236}">
                <a16:creationId xmlns:a16="http://schemas.microsoft.com/office/drawing/2014/main" id="{D242793C-0D8A-D12C-948B-10EA8661BA02}"/>
              </a:ext>
            </a:extLst>
          </p:cNvPr>
          <p:cNvSpPr>
            <a:spLocks noGrp="1" noChangeArrowheads="1"/>
          </p:cNvSpPr>
          <p:nvPr>
            <p:ph type="body" idx="1"/>
          </p:nvPr>
        </p:nvSpPr>
        <p:spPr/>
        <p:txBody>
          <a:bodyPr/>
          <a:lstStyle/>
          <a:p>
            <a:pPr eaLnBrk="1" hangingPunct="1"/>
            <a:r>
              <a:rPr lang="en-US" altLang="en-US"/>
              <a:t>The total running time can be calculated as:</a:t>
            </a:r>
          </a:p>
          <a:p>
            <a:pPr eaLnBrk="1" hangingPunct="1"/>
            <a:endParaRPr lang="en-US" altLang="en-US"/>
          </a:p>
          <a:p>
            <a:pPr eaLnBrk="1" hangingPunct="1"/>
            <a:endParaRPr lang="en-US" altLang="en-US"/>
          </a:p>
          <a:p>
            <a:pPr eaLnBrk="1" hangingPunct="1"/>
            <a:r>
              <a:rPr lang="en-US" altLang="en-US"/>
              <a:t>With a little bit of </a:t>
            </a:r>
            <a:r>
              <a:rPr lang="tr-TR" altLang="en-US"/>
              <a:t>simplification</a:t>
            </a:r>
            <a:r>
              <a:rPr lang="en-US" altLang="en-US"/>
              <a:t>:</a:t>
            </a:r>
          </a:p>
          <a:p>
            <a:pPr eaLnBrk="1" hangingPunct="1">
              <a:buFont typeface="Wingdings" panose="05000000000000000000" pitchFamily="2" charset="2"/>
              <a:buNone/>
            </a:pPr>
            <a:endParaRPr lang="en-US" altLang="en-US"/>
          </a:p>
        </p:txBody>
      </p:sp>
      <p:graphicFrame>
        <p:nvGraphicFramePr>
          <p:cNvPr id="73733" name="Object 5">
            <a:extLst>
              <a:ext uri="{FF2B5EF4-FFF2-40B4-BE49-F238E27FC236}">
                <a16:creationId xmlns:a16="http://schemas.microsoft.com/office/drawing/2014/main" id="{BAA0C384-53C9-B087-7492-85DA1D7496C7}"/>
              </a:ext>
            </a:extLst>
          </p:cNvPr>
          <p:cNvGraphicFramePr>
            <a:graphicFrameLocks noChangeAspect="1"/>
          </p:cNvGraphicFramePr>
          <p:nvPr/>
        </p:nvGraphicFramePr>
        <p:xfrm>
          <a:off x="590550" y="2209800"/>
          <a:ext cx="8037513" cy="468313"/>
        </p:xfrm>
        <a:graphic>
          <a:graphicData uri="http://schemas.openxmlformats.org/presentationml/2006/ole">
            <mc:AlternateContent xmlns:mc="http://schemas.openxmlformats.org/markup-compatibility/2006">
              <mc:Choice xmlns:v="urn:schemas-microsoft-com:vml" Requires="v">
                <p:oleObj name="Denklem" r:id="rId3" imgW="5245100" imgH="304800" progId="Equation.3">
                  <p:embed/>
                </p:oleObj>
              </mc:Choice>
              <mc:Fallback>
                <p:oleObj name="Denklem" r:id="rId3" imgW="5245100" imgH="304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2209800"/>
                        <a:ext cx="803751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a:extLst>
              <a:ext uri="{FF2B5EF4-FFF2-40B4-BE49-F238E27FC236}">
                <a16:creationId xmlns:a16="http://schemas.microsoft.com/office/drawing/2014/main" id="{53F7D857-8C8D-26F9-360F-7D13B8649E87}"/>
              </a:ext>
            </a:extLst>
          </p:cNvPr>
          <p:cNvGraphicFramePr>
            <a:graphicFrameLocks noChangeAspect="1"/>
          </p:cNvGraphicFramePr>
          <p:nvPr/>
        </p:nvGraphicFramePr>
        <p:xfrm>
          <a:off x="3325813" y="3810000"/>
          <a:ext cx="2922587" cy="533400"/>
        </p:xfrm>
        <a:graphic>
          <a:graphicData uri="http://schemas.openxmlformats.org/presentationml/2006/ole">
            <mc:AlternateContent xmlns:mc="http://schemas.openxmlformats.org/markup-compatibility/2006">
              <mc:Choice xmlns:v="urn:schemas-microsoft-com:vml" Requires="v">
                <p:oleObj name="Equation" r:id="rId5" imgW="1675673" imgH="304668" progId="Equation.3">
                  <p:embed/>
                </p:oleObj>
              </mc:Choice>
              <mc:Fallback>
                <p:oleObj name="Equation" r:id="rId5" imgW="1675673" imgH="30466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5813" y="3810000"/>
                        <a:ext cx="29225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7" dur="500"/>
                                        <p:tgtEl>
                                          <p:spTgt spid="2969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702"/>
                                        </p:tgtEl>
                                        <p:attrNameLst>
                                          <p:attrName>style.visibility</p:attrName>
                                        </p:attrNameLst>
                                      </p:cBhvr>
                                      <p:to>
                                        <p:strVal val="visible"/>
                                      </p:to>
                                    </p:set>
                                    <p:animEffect transition="in" filter="blinds(horizontal)">
                                      <p:cBhvr>
                                        <p:cTn id="12" dur="500"/>
                                        <p:tgtEl>
                                          <p:spTgt spid="29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AB366F67-3042-6242-3DAC-8D78F48761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FD32A5F-1640-46F6-A770-4BF99AFE58CD}" type="slidenum">
              <a:rPr lang="en-US" altLang="en-US" sz="1200" smtClean="0">
                <a:latin typeface="Garamond" panose="02020404030301010803" pitchFamily="18" charset="0"/>
              </a:rPr>
              <a:pPr>
                <a:spcBef>
                  <a:spcPct val="0"/>
                </a:spcBef>
                <a:buClrTx/>
                <a:buSzTx/>
                <a:buFontTx/>
                <a:buNone/>
              </a:pPr>
              <a:t>3</a:t>
            </a:fld>
            <a:endParaRPr lang="en-US" altLang="en-US" sz="1200">
              <a:latin typeface="Garamond" panose="02020404030301010803" pitchFamily="18" charset="0"/>
            </a:endParaRPr>
          </a:p>
        </p:txBody>
      </p:sp>
      <p:sp>
        <p:nvSpPr>
          <p:cNvPr id="20483" name="Rectangle 2">
            <a:extLst>
              <a:ext uri="{FF2B5EF4-FFF2-40B4-BE49-F238E27FC236}">
                <a16:creationId xmlns:a16="http://schemas.microsoft.com/office/drawing/2014/main" id="{060A15F5-49E1-812E-3B23-AFB2DC5147A8}"/>
              </a:ext>
            </a:extLst>
          </p:cNvPr>
          <p:cNvSpPr>
            <a:spLocks noGrp="1" noChangeArrowheads="1"/>
          </p:cNvSpPr>
          <p:nvPr>
            <p:ph type="title"/>
          </p:nvPr>
        </p:nvSpPr>
        <p:spPr/>
        <p:txBody>
          <a:bodyPr/>
          <a:lstStyle/>
          <a:p>
            <a:pPr eaLnBrk="1" hangingPunct="1"/>
            <a:r>
              <a:rPr lang="en-US" altLang="en-US"/>
              <a:t>What is an algorithm?</a:t>
            </a:r>
          </a:p>
        </p:txBody>
      </p:sp>
      <p:sp>
        <p:nvSpPr>
          <p:cNvPr id="20484" name="Rectangle 3">
            <a:extLst>
              <a:ext uri="{FF2B5EF4-FFF2-40B4-BE49-F238E27FC236}">
                <a16:creationId xmlns:a16="http://schemas.microsoft.com/office/drawing/2014/main" id="{7A9B8055-6E4A-DE5E-6141-1270C56640FE}"/>
              </a:ext>
            </a:extLst>
          </p:cNvPr>
          <p:cNvSpPr>
            <a:spLocks noGrp="1" noChangeArrowheads="1"/>
          </p:cNvSpPr>
          <p:nvPr>
            <p:ph type="body" idx="1"/>
          </p:nvPr>
        </p:nvSpPr>
        <p:spPr>
          <a:xfrm>
            <a:off x="457200" y="1600200"/>
            <a:ext cx="8229600" cy="2438400"/>
          </a:xfrm>
        </p:spPr>
        <p:txBody>
          <a:bodyPr/>
          <a:lstStyle/>
          <a:p>
            <a:pPr eaLnBrk="1" hangingPunct="1"/>
            <a:r>
              <a:rPr lang="en-US" altLang="en-US"/>
              <a:t>An </a:t>
            </a:r>
            <a:r>
              <a:rPr lang="en-US" altLang="en-US" b="1" u="sng"/>
              <a:t>algorithm</a:t>
            </a:r>
            <a:r>
              <a:rPr lang="en-US" altLang="en-US"/>
              <a:t> is a well-defined computational </a:t>
            </a:r>
            <a:r>
              <a:rPr lang="en-US" altLang="en-US" i="1"/>
              <a:t>procedure</a:t>
            </a:r>
            <a:r>
              <a:rPr lang="en-US" altLang="en-US"/>
              <a:t> that takes </a:t>
            </a:r>
            <a:r>
              <a:rPr lang="en-US" altLang="en-US" i="1"/>
              <a:t>a value as input</a:t>
            </a:r>
            <a:r>
              <a:rPr lang="en-US" altLang="en-US"/>
              <a:t>, and produces </a:t>
            </a:r>
            <a:r>
              <a:rPr lang="en-US" altLang="en-US" i="1"/>
              <a:t>a value as output</a:t>
            </a:r>
            <a:r>
              <a:rPr lang="en-US" altLang="en-US"/>
              <a:t>, as a solution to a computational problem.</a:t>
            </a:r>
          </a:p>
          <a:p>
            <a:pPr eaLnBrk="1" hangingPunct="1">
              <a:buFont typeface="Wingdings" panose="05000000000000000000" pitchFamily="2" charset="2"/>
              <a:buNone/>
            </a:pPr>
            <a:endParaRPr lang="en-US" altLang="en-US"/>
          </a:p>
        </p:txBody>
      </p:sp>
      <p:sp>
        <p:nvSpPr>
          <p:cNvPr id="3076" name="AutoShape 4">
            <a:extLst>
              <a:ext uri="{FF2B5EF4-FFF2-40B4-BE49-F238E27FC236}">
                <a16:creationId xmlns:a16="http://schemas.microsoft.com/office/drawing/2014/main" id="{317FBF72-97E1-3D80-7423-E18B739FFE1E}"/>
              </a:ext>
            </a:extLst>
          </p:cNvPr>
          <p:cNvSpPr>
            <a:spLocks noChangeArrowheads="1"/>
          </p:cNvSpPr>
          <p:nvPr/>
        </p:nvSpPr>
        <p:spPr bwMode="auto">
          <a:xfrm>
            <a:off x="4038600" y="685800"/>
            <a:ext cx="2819400" cy="685800"/>
          </a:xfrm>
          <a:prstGeom prst="wedgeRoundRectCallout">
            <a:avLst>
              <a:gd name="adj1" fmla="val -102477"/>
              <a:gd name="adj2" fmla="val 171065"/>
              <a:gd name="adj3" fmla="val 16667"/>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Sequence of trivial steps</a:t>
            </a:r>
          </a:p>
        </p:txBody>
      </p:sp>
      <p:sp>
        <p:nvSpPr>
          <p:cNvPr id="20486" name="Rectangle 9">
            <a:extLst>
              <a:ext uri="{FF2B5EF4-FFF2-40B4-BE49-F238E27FC236}">
                <a16:creationId xmlns:a16="http://schemas.microsoft.com/office/drawing/2014/main" id="{BF4C49B0-B742-CB56-766B-7A9E0E1B2CB8}"/>
              </a:ext>
            </a:extLst>
          </p:cNvPr>
          <p:cNvSpPr>
            <a:spLocks noChangeArrowheads="1"/>
          </p:cNvSpPr>
          <p:nvPr/>
        </p:nvSpPr>
        <p:spPr bwMode="auto">
          <a:xfrm>
            <a:off x="3200400" y="4648200"/>
            <a:ext cx="2133600" cy="1143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i="1"/>
              <a:t>Algorithm</a:t>
            </a:r>
          </a:p>
        </p:txBody>
      </p:sp>
      <p:sp>
        <p:nvSpPr>
          <p:cNvPr id="20487" name="Line 11">
            <a:extLst>
              <a:ext uri="{FF2B5EF4-FFF2-40B4-BE49-F238E27FC236}">
                <a16:creationId xmlns:a16="http://schemas.microsoft.com/office/drawing/2014/main" id="{CBE5CD3A-F342-95AA-CB45-F2375EE25A88}"/>
              </a:ext>
            </a:extLst>
          </p:cNvPr>
          <p:cNvSpPr>
            <a:spLocks noChangeShapeType="1"/>
          </p:cNvSpPr>
          <p:nvPr/>
        </p:nvSpPr>
        <p:spPr bwMode="auto">
          <a:xfrm>
            <a:off x="1600200" y="51816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8" name="Line 12">
            <a:extLst>
              <a:ext uri="{FF2B5EF4-FFF2-40B4-BE49-F238E27FC236}">
                <a16:creationId xmlns:a16="http://schemas.microsoft.com/office/drawing/2014/main" id="{DD63F887-7FAA-EBDC-BDD5-9002D0BA0BE0}"/>
              </a:ext>
            </a:extLst>
          </p:cNvPr>
          <p:cNvSpPr>
            <a:spLocks noChangeShapeType="1"/>
          </p:cNvSpPr>
          <p:nvPr/>
        </p:nvSpPr>
        <p:spPr bwMode="auto">
          <a:xfrm>
            <a:off x="5334000" y="5181600"/>
            <a:ext cx="1600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9" name="Text Box 13">
            <a:extLst>
              <a:ext uri="{FF2B5EF4-FFF2-40B4-BE49-F238E27FC236}">
                <a16:creationId xmlns:a16="http://schemas.microsoft.com/office/drawing/2014/main" id="{CBD9C689-4054-3E0D-1B8D-1BA1574ABE1C}"/>
              </a:ext>
            </a:extLst>
          </p:cNvPr>
          <p:cNvSpPr txBox="1">
            <a:spLocks noChangeArrowheads="1"/>
          </p:cNvSpPr>
          <p:nvPr/>
        </p:nvSpPr>
        <p:spPr bwMode="auto">
          <a:xfrm>
            <a:off x="2193925" y="4837113"/>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input</a:t>
            </a:r>
          </a:p>
        </p:txBody>
      </p:sp>
      <p:sp>
        <p:nvSpPr>
          <p:cNvPr id="20490" name="Text Box 14">
            <a:extLst>
              <a:ext uri="{FF2B5EF4-FFF2-40B4-BE49-F238E27FC236}">
                <a16:creationId xmlns:a16="http://schemas.microsoft.com/office/drawing/2014/main" id="{1CF8FFC0-C5A8-793B-E3B5-7B49417B9D24}"/>
              </a:ext>
            </a:extLst>
          </p:cNvPr>
          <p:cNvSpPr txBox="1">
            <a:spLocks noChangeArrowheads="1"/>
          </p:cNvSpPr>
          <p:nvPr/>
        </p:nvSpPr>
        <p:spPr bwMode="auto">
          <a:xfrm>
            <a:off x="5645150" y="4814888"/>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blinds(horizontal)">
                                      <p:cBhvr>
                                        <p:cTn id="7" dur="500"/>
                                        <p:tgtEl>
                                          <p:spTgt spid="3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3076"/>
                                        </p:tgtEl>
                                      </p:cBhvr>
                                    </p:animEffect>
                                    <p:set>
                                      <p:cBhvr>
                                        <p:cTn id="12" dur="1" fill="hold">
                                          <p:stCondLst>
                                            <p:cond delay="499"/>
                                          </p:stCondLst>
                                        </p:cTn>
                                        <p:tgtEl>
                                          <p:spTgt spid="30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7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CE983370-50A7-FD83-4FAD-FC7671E0BE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176AA23-D1AA-4F18-B629-4A1873C1B8EA}" type="slidenum">
              <a:rPr lang="en-US" altLang="en-US" sz="1200" smtClean="0">
                <a:latin typeface="Garamond" panose="02020404030301010803" pitchFamily="18" charset="0"/>
              </a:rPr>
              <a:pPr>
                <a:spcBef>
                  <a:spcPct val="0"/>
                </a:spcBef>
                <a:buClrTx/>
                <a:buSzTx/>
                <a:buFontTx/>
                <a:buNone/>
              </a:pPr>
              <a:t>30</a:t>
            </a:fld>
            <a:endParaRPr lang="en-US" altLang="en-US" sz="1200">
              <a:latin typeface="Garamond" panose="02020404030301010803" pitchFamily="18" charset="0"/>
            </a:endParaRPr>
          </a:p>
        </p:txBody>
      </p:sp>
      <p:sp>
        <p:nvSpPr>
          <p:cNvPr id="75779" name="Rectangle 2">
            <a:extLst>
              <a:ext uri="{FF2B5EF4-FFF2-40B4-BE49-F238E27FC236}">
                <a16:creationId xmlns:a16="http://schemas.microsoft.com/office/drawing/2014/main" id="{D2A821D7-0994-4009-544A-67620CB2BFCA}"/>
              </a:ext>
            </a:extLst>
          </p:cNvPr>
          <p:cNvSpPr>
            <a:spLocks noGrp="1" noChangeArrowheads="1"/>
          </p:cNvSpPr>
          <p:nvPr>
            <p:ph type="title"/>
          </p:nvPr>
        </p:nvSpPr>
        <p:spPr/>
        <p:txBody>
          <a:bodyPr/>
          <a:lstStyle/>
          <a:p>
            <a:pPr eaLnBrk="1" hangingPunct="1"/>
            <a:r>
              <a:rPr lang="en-US" altLang="en-US" sz="3800"/>
              <a:t>Running time of insertion sort (best case)</a:t>
            </a:r>
          </a:p>
        </p:txBody>
      </p:sp>
      <p:sp>
        <p:nvSpPr>
          <p:cNvPr id="88068" name="Rectangle 3">
            <a:extLst>
              <a:ext uri="{FF2B5EF4-FFF2-40B4-BE49-F238E27FC236}">
                <a16:creationId xmlns:a16="http://schemas.microsoft.com/office/drawing/2014/main" id="{978904D4-5D47-6726-198C-4E63214B9C48}"/>
              </a:ext>
            </a:extLst>
          </p:cNvPr>
          <p:cNvSpPr>
            <a:spLocks noGrp="1" noChangeArrowheads="1"/>
          </p:cNvSpPr>
          <p:nvPr>
            <p:ph type="body" idx="1"/>
          </p:nvPr>
        </p:nvSpPr>
        <p:spPr/>
        <p:txBody>
          <a:bodyPr/>
          <a:lstStyle/>
          <a:p>
            <a:pPr eaLnBrk="1" hangingPunct="1"/>
            <a:r>
              <a:rPr lang="en-US" altLang="en-US"/>
              <a:t>Recall that </a:t>
            </a:r>
            <a:r>
              <a:rPr lang="en-US" altLang="en-US" i="1"/>
              <a:t>k</a:t>
            </a:r>
            <a:r>
              <a:rPr lang="en-US" altLang="en-US" baseline="-25000"/>
              <a:t>j</a:t>
            </a:r>
            <a:r>
              <a:rPr lang="en-US" altLang="en-US"/>
              <a:t> is the number of times that the “while loop” condition is checked to find the correct place of a number</a:t>
            </a:r>
          </a:p>
          <a:p>
            <a:pPr eaLnBrk="1" hangingPunct="1"/>
            <a:r>
              <a:rPr lang="en-US" altLang="en-US"/>
              <a:t>Under the best scenario, it will never iterate for all </a:t>
            </a:r>
            <a:r>
              <a:rPr lang="en-US" altLang="en-US" i="1"/>
              <a:t>j</a:t>
            </a:r>
            <a:r>
              <a:rPr lang="en-US" altLang="en-US"/>
              <a:t>, hence </a:t>
            </a:r>
            <a:r>
              <a:rPr lang="en-US" altLang="en-US" i="1"/>
              <a:t>k</a:t>
            </a:r>
            <a:r>
              <a:rPr lang="en-US" altLang="en-US" baseline="-25000"/>
              <a:t>j</a:t>
            </a:r>
            <a:r>
              <a:rPr lang="en-US" altLang="en-US"/>
              <a:t> =1 for all </a:t>
            </a:r>
            <a:r>
              <a:rPr lang="en-US" altLang="en-US" i="1"/>
              <a:t>j</a:t>
            </a:r>
          </a:p>
          <a:p>
            <a:pPr eaLnBrk="1" hangingPunct="1"/>
            <a:r>
              <a:rPr lang="en-US" altLang="en-US"/>
              <a:t>This corresponds to the case where the input is already sorted</a:t>
            </a:r>
          </a:p>
          <a:p>
            <a:pPr eaLnBrk="1" hangingPunct="1"/>
            <a:r>
              <a:rPr lang="en-US" altLang="en-US"/>
              <a:t>In this case</a:t>
            </a:r>
          </a:p>
        </p:txBody>
      </p:sp>
      <p:graphicFrame>
        <p:nvGraphicFramePr>
          <p:cNvPr id="30724" name="Object 4">
            <a:extLst>
              <a:ext uri="{FF2B5EF4-FFF2-40B4-BE49-F238E27FC236}">
                <a16:creationId xmlns:a16="http://schemas.microsoft.com/office/drawing/2014/main" id="{087463F0-E023-541B-A6E0-A3F3024D85DC}"/>
              </a:ext>
            </a:extLst>
          </p:cNvPr>
          <p:cNvGraphicFramePr>
            <a:graphicFrameLocks noChangeAspect="1"/>
          </p:cNvGraphicFramePr>
          <p:nvPr/>
        </p:nvGraphicFramePr>
        <p:xfrm>
          <a:off x="1123950" y="5638800"/>
          <a:ext cx="7372350" cy="533400"/>
        </p:xfrm>
        <a:graphic>
          <a:graphicData uri="http://schemas.openxmlformats.org/presentationml/2006/ole">
            <mc:AlternateContent xmlns:mc="http://schemas.openxmlformats.org/markup-compatibility/2006">
              <mc:Choice xmlns:v="urn:schemas-microsoft-com:vml" Requires="v">
                <p:oleObj name="Equation" r:id="rId3" imgW="4229100" imgH="304800" progId="Equation.3">
                  <p:embed/>
                </p:oleObj>
              </mc:Choice>
              <mc:Fallback>
                <p:oleObj name="Equation" r:id="rId3" imgW="4229100" imgH="304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5638800"/>
                        <a:ext cx="73723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8068">
                                            <p:txEl>
                                              <p:pRg st="1" end="1"/>
                                            </p:txEl>
                                          </p:spTgt>
                                        </p:tgtEl>
                                        <p:attrNameLst>
                                          <p:attrName>style.visibility</p:attrName>
                                        </p:attrNameLst>
                                      </p:cBhvr>
                                      <p:to>
                                        <p:strVal val="visible"/>
                                      </p:to>
                                    </p:set>
                                    <p:animEffect transition="in" filter="fade">
                                      <p:cBhvr>
                                        <p:cTn id="7" dur="500"/>
                                        <p:tgtEl>
                                          <p:spTgt spid="8806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8068">
                                            <p:txEl>
                                              <p:pRg st="2" end="2"/>
                                            </p:txEl>
                                          </p:spTgt>
                                        </p:tgtEl>
                                        <p:attrNameLst>
                                          <p:attrName>style.visibility</p:attrName>
                                        </p:attrNameLst>
                                      </p:cBhvr>
                                      <p:to>
                                        <p:strVal val="visible"/>
                                      </p:to>
                                    </p:set>
                                    <p:animEffect transition="in" filter="fade">
                                      <p:cBhvr>
                                        <p:cTn id="12" dur="500"/>
                                        <p:tgtEl>
                                          <p:spTgt spid="8806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8068">
                                            <p:txEl>
                                              <p:pRg st="3" end="3"/>
                                            </p:txEl>
                                          </p:spTgt>
                                        </p:tgtEl>
                                        <p:attrNameLst>
                                          <p:attrName>style.visibility</p:attrName>
                                        </p:attrNameLst>
                                      </p:cBhvr>
                                      <p:to>
                                        <p:strVal val="visible"/>
                                      </p:to>
                                    </p:set>
                                    <p:animEffect transition="in" filter="fade">
                                      <p:cBhvr>
                                        <p:cTn id="17" dur="500"/>
                                        <p:tgtEl>
                                          <p:spTgt spid="88068">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0724"/>
                                        </p:tgtEl>
                                        <p:attrNameLst>
                                          <p:attrName>style.visibility</p:attrName>
                                        </p:attrNameLst>
                                      </p:cBhvr>
                                      <p:to>
                                        <p:strVal val="visible"/>
                                      </p:to>
                                    </p:set>
                                    <p:animEffect transition="in" filter="fade">
                                      <p:cBhvr>
                                        <p:cTn id="20"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13B29C2B-C27B-EBBE-2EE9-D936B56688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9AA9785-2E07-4B9B-B2B3-80FA0800C900}" type="slidenum">
              <a:rPr lang="en-US" altLang="en-US" sz="1200" smtClean="0">
                <a:latin typeface="Garamond" panose="02020404030301010803" pitchFamily="18" charset="0"/>
              </a:rPr>
              <a:pPr>
                <a:spcBef>
                  <a:spcPct val="0"/>
                </a:spcBef>
                <a:buClrTx/>
                <a:buSzTx/>
                <a:buFontTx/>
                <a:buNone/>
              </a:pPr>
              <a:t>31</a:t>
            </a:fld>
            <a:endParaRPr lang="en-US" altLang="en-US" sz="1200">
              <a:latin typeface="Garamond" panose="02020404030301010803" pitchFamily="18" charset="0"/>
            </a:endParaRPr>
          </a:p>
        </p:txBody>
      </p:sp>
      <p:sp>
        <p:nvSpPr>
          <p:cNvPr id="77827" name="Rectangle 2">
            <a:extLst>
              <a:ext uri="{FF2B5EF4-FFF2-40B4-BE49-F238E27FC236}">
                <a16:creationId xmlns:a16="http://schemas.microsoft.com/office/drawing/2014/main" id="{C7D6F38E-0D1A-01CB-0BB8-C17691C36E83}"/>
              </a:ext>
            </a:extLst>
          </p:cNvPr>
          <p:cNvSpPr>
            <a:spLocks noGrp="1" noChangeArrowheads="1"/>
          </p:cNvSpPr>
          <p:nvPr>
            <p:ph type="title"/>
          </p:nvPr>
        </p:nvSpPr>
        <p:spPr/>
        <p:txBody>
          <a:bodyPr/>
          <a:lstStyle/>
          <a:p>
            <a:pPr eaLnBrk="1" hangingPunct="1"/>
            <a:r>
              <a:rPr lang="en-US" altLang="en-US" sz="3800"/>
              <a:t>Running time of insertion sort (worst case)</a:t>
            </a:r>
          </a:p>
        </p:txBody>
      </p:sp>
      <p:sp>
        <p:nvSpPr>
          <p:cNvPr id="77828" name="Rectangle 3">
            <a:extLst>
              <a:ext uri="{FF2B5EF4-FFF2-40B4-BE49-F238E27FC236}">
                <a16:creationId xmlns:a16="http://schemas.microsoft.com/office/drawing/2014/main" id="{C9836851-6938-0B31-D6A2-B3BC59A5D8BE}"/>
              </a:ext>
            </a:extLst>
          </p:cNvPr>
          <p:cNvSpPr>
            <a:spLocks noGrp="1" noChangeArrowheads="1"/>
          </p:cNvSpPr>
          <p:nvPr>
            <p:ph type="body" idx="1"/>
          </p:nvPr>
        </p:nvSpPr>
        <p:spPr/>
        <p:txBody>
          <a:bodyPr/>
          <a:lstStyle/>
          <a:p>
            <a:pPr eaLnBrk="1" hangingPunct="1"/>
            <a:r>
              <a:rPr lang="en-US" altLang="en-US"/>
              <a:t>Under the worst scenario, the while loop will iterate the maximum amount of time possible</a:t>
            </a:r>
          </a:p>
          <a:p>
            <a:pPr eaLnBrk="1" hangingPunct="1"/>
            <a:r>
              <a:rPr lang="en-US" altLang="en-US"/>
              <a:t>Therefore, </a:t>
            </a:r>
            <a:r>
              <a:rPr lang="en-US" altLang="en-US" i="1"/>
              <a:t>k</a:t>
            </a:r>
            <a:r>
              <a:rPr lang="en-US" altLang="en-US" baseline="-25000"/>
              <a:t>j</a:t>
            </a:r>
            <a:r>
              <a:rPr lang="en-US" altLang="en-US"/>
              <a:t> = </a:t>
            </a:r>
            <a:r>
              <a:rPr lang="en-US" altLang="en-US" i="1"/>
              <a:t>j</a:t>
            </a:r>
            <a:r>
              <a:rPr lang="en-US" altLang="en-US"/>
              <a:t> for all </a:t>
            </a:r>
            <a:r>
              <a:rPr lang="en-US" altLang="en-US" i="1"/>
              <a:t>j</a:t>
            </a:r>
          </a:p>
        </p:txBody>
      </p:sp>
      <p:graphicFrame>
        <p:nvGraphicFramePr>
          <p:cNvPr id="31748" name="Object 4">
            <a:extLst>
              <a:ext uri="{FF2B5EF4-FFF2-40B4-BE49-F238E27FC236}">
                <a16:creationId xmlns:a16="http://schemas.microsoft.com/office/drawing/2014/main" id="{18636D3B-BCB4-E1D1-CB48-7EC6CDB5C49E}"/>
              </a:ext>
            </a:extLst>
          </p:cNvPr>
          <p:cNvGraphicFramePr>
            <a:graphicFrameLocks noChangeAspect="1"/>
          </p:cNvGraphicFramePr>
          <p:nvPr/>
        </p:nvGraphicFramePr>
        <p:xfrm>
          <a:off x="1143000" y="3200400"/>
          <a:ext cx="2922588" cy="533400"/>
        </p:xfrm>
        <a:graphic>
          <a:graphicData uri="http://schemas.openxmlformats.org/presentationml/2006/ole">
            <mc:AlternateContent xmlns:mc="http://schemas.openxmlformats.org/markup-compatibility/2006">
              <mc:Choice xmlns:v="urn:schemas-microsoft-com:vml" Requires="v">
                <p:oleObj name="Equation" r:id="rId3" imgW="1675673" imgH="304668" progId="Equation.3">
                  <p:embed/>
                </p:oleObj>
              </mc:Choice>
              <mc:Fallback>
                <p:oleObj name="Equation" r:id="rId3" imgW="1675673" imgH="30466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200400"/>
                        <a:ext cx="29225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a:extLst>
              <a:ext uri="{FF2B5EF4-FFF2-40B4-BE49-F238E27FC236}">
                <a16:creationId xmlns:a16="http://schemas.microsoft.com/office/drawing/2014/main" id="{0AA0052B-EB84-9F7E-367C-17157937BA07}"/>
              </a:ext>
            </a:extLst>
          </p:cNvPr>
          <p:cNvGraphicFramePr>
            <a:graphicFrameLocks noChangeAspect="1"/>
          </p:cNvGraphicFramePr>
          <p:nvPr/>
        </p:nvGraphicFramePr>
        <p:xfrm>
          <a:off x="1681163" y="3657600"/>
          <a:ext cx="2281237" cy="533400"/>
        </p:xfrm>
        <a:graphic>
          <a:graphicData uri="http://schemas.openxmlformats.org/presentationml/2006/ole">
            <mc:AlternateContent xmlns:mc="http://schemas.openxmlformats.org/markup-compatibility/2006">
              <mc:Choice xmlns:v="urn:schemas-microsoft-com:vml" Requires="v">
                <p:oleObj name="Equation" r:id="rId5" imgW="1307532" imgH="304668" progId="Equation.3">
                  <p:embed/>
                </p:oleObj>
              </mc:Choice>
              <mc:Fallback>
                <p:oleObj name="Equation" r:id="rId5" imgW="1307532" imgH="30466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1163" y="3657600"/>
                        <a:ext cx="22812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6">
            <a:extLst>
              <a:ext uri="{FF2B5EF4-FFF2-40B4-BE49-F238E27FC236}">
                <a16:creationId xmlns:a16="http://schemas.microsoft.com/office/drawing/2014/main" id="{2C5B0DCE-8F13-1416-FE42-3A2D79EE41E7}"/>
              </a:ext>
            </a:extLst>
          </p:cNvPr>
          <p:cNvGraphicFramePr>
            <a:graphicFrameLocks noChangeAspect="1"/>
          </p:cNvGraphicFramePr>
          <p:nvPr/>
        </p:nvGraphicFramePr>
        <p:xfrm>
          <a:off x="1703388" y="4197350"/>
          <a:ext cx="2944812" cy="755650"/>
        </p:xfrm>
        <a:graphic>
          <a:graphicData uri="http://schemas.openxmlformats.org/presentationml/2006/ole">
            <mc:AlternateContent xmlns:mc="http://schemas.openxmlformats.org/markup-compatibility/2006">
              <mc:Choice xmlns:v="urn:schemas-microsoft-com:vml" Requires="v">
                <p:oleObj name="Equation" r:id="rId7" imgW="1688367" imgH="431613" progId="Equation.3">
                  <p:embed/>
                </p:oleObj>
              </mc:Choice>
              <mc:Fallback>
                <p:oleObj name="Equation" r:id="rId7" imgW="1688367" imgH="4316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388" y="4197350"/>
                        <a:ext cx="2944812"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7">
            <a:extLst>
              <a:ext uri="{FF2B5EF4-FFF2-40B4-BE49-F238E27FC236}">
                <a16:creationId xmlns:a16="http://schemas.microsoft.com/office/drawing/2014/main" id="{DBB5B042-01BE-ED7C-708A-68E2AB50F814}"/>
              </a:ext>
            </a:extLst>
          </p:cNvPr>
          <p:cNvGraphicFramePr>
            <a:graphicFrameLocks noChangeAspect="1"/>
          </p:cNvGraphicFramePr>
          <p:nvPr/>
        </p:nvGraphicFramePr>
        <p:xfrm>
          <a:off x="1778000" y="4953000"/>
          <a:ext cx="1727200" cy="422275"/>
        </p:xfrm>
        <a:graphic>
          <a:graphicData uri="http://schemas.openxmlformats.org/presentationml/2006/ole">
            <mc:AlternateContent xmlns:mc="http://schemas.openxmlformats.org/markup-compatibility/2006">
              <mc:Choice xmlns:v="urn:schemas-microsoft-com:vml" Requires="v">
                <p:oleObj name="Equation" r:id="rId9" imgW="990170" imgH="241195" progId="Equation.3">
                  <p:embed/>
                </p:oleObj>
              </mc:Choice>
              <mc:Fallback>
                <p:oleObj name="Equation" r:id="rId9" imgW="990170" imgH="241195"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8000" y="4953000"/>
                        <a:ext cx="17272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linds(horizontal)">
                                      <p:cBhvr>
                                        <p:cTn id="7" dur="500"/>
                                        <p:tgtEl>
                                          <p:spTgt spid="31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blinds(horizontal)">
                                      <p:cBhvr>
                                        <p:cTn id="12" dur="500"/>
                                        <p:tgtEl>
                                          <p:spTgt spid="31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1750"/>
                                        </p:tgtEl>
                                        <p:attrNameLst>
                                          <p:attrName>style.visibility</p:attrName>
                                        </p:attrNameLst>
                                      </p:cBhvr>
                                      <p:to>
                                        <p:strVal val="visible"/>
                                      </p:to>
                                    </p:set>
                                    <p:animEffect transition="in" filter="blinds(horizontal)">
                                      <p:cBhvr>
                                        <p:cTn id="17" dur="500"/>
                                        <p:tgtEl>
                                          <p:spTgt spid="317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1751"/>
                                        </p:tgtEl>
                                        <p:attrNameLst>
                                          <p:attrName>style.visibility</p:attrName>
                                        </p:attrNameLst>
                                      </p:cBhvr>
                                      <p:to>
                                        <p:strVal val="visible"/>
                                      </p:to>
                                    </p:set>
                                    <p:animEffect transition="in" filter="blinds(horizontal)">
                                      <p:cBhvr>
                                        <p:cTn id="22"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68A84E09-E194-BE5A-4ED2-71AC18104D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D734D1A-B9DA-4F06-AD32-FFC90DC736CA}" type="slidenum">
              <a:rPr lang="en-US" altLang="en-US" sz="1200" smtClean="0">
                <a:latin typeface="Garamond" panose="02020404030301010803" pitchFamily="18" charset="0"/>
              </a:rPr>
              <a:pPr>
                <a:spcBef>
                  <a:spcPct val="0"/>
                </a:spcBef>
                <a:buClrTx/>
                <a:buSzTx/>
                <a:buFontTx/>
                <a:buNone/>
              </a:pPr>
              <a:t>32</a:t>
            </a:fld>
            <a:endParaRPr lang="en-US" altLang="en-US" sz="1200">
              <a:latin typeface="Garamond" panose="02020404030301010803" pitchFamily="18" charset="0"/>
            </a:endParaRPr>
          </a:p>
        </p:txBody>
      </p:sp>
      <p:sp>
        <p:nvSpPr>
          <p:cNvPr id="79875" name="Rectangle 2">
            <a:extLst>
              <a:ext uri="{FF2B5EF4-FFF2-40B4-BE49-F238E27FC236}">
                <a16:creationId xmlns:a16="http://schemas.microsoft.com/office/drawing/2014/main" id="{F8094379-CD82-80E4-9810-B463A7541E5C}"/>
              </a:ext>
            </a:extLst>
          </p:cNvPr>
          <p:cNvSpPr>
            <a:spLocks noGrp="1" noChangeArrowheads="1"/>
          </p:cNvSpPr>
          <p:nvPr>
            <p:ph type="title"/>
          </p:nvPr>
        </p:nvSpPr>
        <p:spPr/>
        <p:txBody>
          <a:bodyPr/>
          <a:lstStyle/>
          <a:p>
            <a:pPr eaLnBrk="1" hangingPunct="1"/>
            <a:r>
              <a:rPr lang="en-US" altLang="en-US" sz="3800"/>
              <a:t>Running time of insertion sort (average case)</a:t>
            </a:r>
          </a:p>
        </p:txBody>
      </p:sp>
      <p:sp>
        <p:nvSpPr>
          <p:cNvPr id="79876" name="Rectangle 4">
            <a:extLst>
              <a:ext uri="{FF2B5EF4-FFF2-40B4-BE49-F238E27FC236}">
                <a16:creationId xmlns:a16="http://schemas.microsoft.com/office/drawing/2014/main" id="{4A769190-5912-5EAB-E792-C282F7BF06D0}"/>
              </a:ext>
            </a:extLst>
          </p:cNvPr>
          <p:cNvSpPr>
            <a:spLocks noGrp="1" noChangeArrowheads="1"/>
          </p:cNvSpPr>
          <p:nvPr>
            <p:ph type="body" idx="1"/>
          </p:nvPr>
        </p:nvSpPr>
        <p:spPr>
          <a:noFill/>
        </p:spPr>
        <p:txBody>
          <a:bodyPr/>
          <a:lstStyle/>
          <a:p>
            <a:pPr eaLnBrk="1" hangingPunct="1"/>
            <a:r>
              <a:rPr lang="en-US" altLang="en-US"/>
              <a:t>On the average, the while loop will iterate half of the maximum possible number of times</a:t>
            </a:r>
          </a:p>
          <a:p>
            <a:pPr eaLnBrk="1" hangingPunct="1"/>
            <a:r>
              <a:rPr lang="en-US" altLang="en-US"/>
              <a:t>Therefore, </a:t>
            </a:r>
            <a:r>
              <a:rPr lang="en-US" altLang="en-US" i="1"/>
              <a:t>k</a:t>
            </a:r>
            <a:r>
              <a:rPr lang="en-US" altLang="en-US" baseline="-25000"/>
              <a:t>j</a:t>
            </a:r>
            <a:r>
              <a:rPr lang="en-US" altLang="en-US"/>
              <a:t> = </a:t>
            </a:r>
            <a:r>
              <a:rPr lang="en-US" altLang="en-US" i="1"/>
              <a:t>j/2</a:t>
            </a:r>
            <a:r>
              <a:rPr lang="en-US" altLang="en-US"/>
              <a:t> for all </a:t>
            </a:r>
            <a:r>
              <a:rPr lang="en-US" altLang="en-US" i="1"/>
              <a:t>j</a:t>
            </a:r>
          </a:p>
        </p:txBody>
      </p:sp>
      <p:graphicFrame>
        <p:nvGraphicFramePr>
          <p:cNvPr id="32773" name="Object 5">
            <a:extLst>
              <a:ext uri="{FF2B5EF4-FFF2-40B4-BE49-F238E27FC236}">
                <a16:creationId xmlns:a16="http://schemas.microsoft.com/office/drawing/2014/main" id="{97916D69-1D7D-F716-941E-08D6AF8641F6}"/>
              </a:ext>
            </a:extLst>
          </p:cNvPr>
          <p:cNvGraphicFramePr>
            <a:graphicFrameLocks noChangeAspect="1"/>
          </p:cNvGraphicFramePr>
          <p:nvPr/>
        </p:nvGraphicFramePr>
        <p:xfrm>
          <a:off x="1143000" y="3200400"/>
          <a:ext cx="2922588" cy="533400"/>
        </p:xfrm>
        <a:graphic>
          <a:graphicData uri="http://schemas.openxmlformats.org/presentationml/2006/ole">
            <mc:AlternateContent xmlns:mc="http://schemas.openxmlformats.org/markup-compatibility/2006">
              <mc:Choice xmlns:v="urn:schemas-microsoft-com:vml" Requires="v">
                <p:oleObj name="Equation" r:id="rId3" imgW="1675673" imgH="304668" progId="Equation.3">
                  <p:embed/>
                </p:oleObj>
              </mc:Choice>
              <mc:Fallback>
                <p:oleObj name="Equation" r:id="rId3" imgW="1675673" imgH="30466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200400"/>
                        <a:ext cx="29225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6">
            <a:extLst>
              <a:ext uri="{FF2B5EF4-FFF2-40B4-BE49-F238E27FC236}">
                <a16:creationId xmlns:a16="http://schemas.microsoft.com/office/drawing/2014/main" id="{9B8F57CB-D2E5-010B-1B0E-DEBF93F28787}"/>
              </a:ext>
            </a:extLst>
          </p:cNvPr>
          <p:cNvGraphicFramePr>
            <a:graphicFrameLocks noChangeAspect="1"/>
          </p:cNvGraphicFramePr>
          <p:nvPr/>
        </p:nvGraphicFramePr>
        <p:xfrm>
          <a:off x="1660525" y="3579813"/>
          <a:ext cx="2324100" cy="688975"/>
        </p:xfrm>
        <a:graphic>
          <a:graphicData uri="http://schemas.openxmlformats.org/presentationml/2006/ole">
            <mc:AlternateContent xmlns:mc="http://schemas.openxmlformats.org/markup-compatibility/2006">
              <mc:Choice xmlns:v="urn:schemas-microsoft-com:vml" Requires="v">
                <p:oleObj name="Equation" r:id="rId5" imgW="1333500" imgH="393700" progId="Equation.3">
                  <p:embed/>
                </p:oleObj>
              </mc:Choice>
              <mc:Fallback>
                <p:oleObj name="Equation" r:id="rId5" imgW="13335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0525" y="3579813"/>
                        <a:ext cx="23241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a:extLst>
              <a:ext uri="{FF2B5EF4-FFF2-40B4-BE49-F238E27FC236}">
                <a16:creationId xmlns:a16="http://schemas.microsoft.com/office/drawing/2014/main" id="{442527B0-3B24-FCA8-2313-379635F002EB}"/>
              </a:ext>
            </a:extLst>
          </p:cNvPr>
          <p:cNvGraphicFramePr>
            <a:graphicFrameLocks noChangeAspect="1"/>
          </p:cNvGraphicFramePr>
          <p:nvPr/>
        </p:nvGraphicFramePr>
        <p:xfrm>
          <a:off x="1670050" y="4197350"/>
          <a:ext cx="3011488" cy="755650"/>
        </p:xfrm>
        <a:graphic>
          <a:graphicData uri="http://schemas.openxmlformats.org/presentationml/2006/ole">
            <mc:AlternateContent xmlns:mc="http://schemas.openxmlformats.org/markup-compatibility/2006">
              <mc:Choice xmlns:v="urn:schemas-microsoft-com:vml" Requires="v">
                <p:oleObj name="Equation" r:id="rId7" imgW="1727200" imgH="431800" progId="Equation.3">
                  <p:embed/>
                </p:oleObj>
              </mc:Choice>
              <mc:Fallback>
                <p:oleObj name="Equation" r:id="rId7" imgW="1727200" imgH="431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0050" y="4197350"/>
                        <a:ext cx="301148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a:extLst>
              <a:ext uri="{FF2B5EF4-FFF2-40B4-BE49-F238E27FC236}">
                <a16:creationId xmlns:a16="http://schemas.microsoft.com/office/drawing/2014/main" id="{B5FDC504-CC69-48FA-A3BA-A2A04C82D7A8}"/>
              </a:ext>
            </a:extLst>
          </p:cNvPr>
          <p:cNvGraphicFramePr>
            <a:graphicFrameLocks noChangeAspect="1"/>
          </p:cNvGraphicFramePr>
          <p:nvPr/>
        </p:nvGraphicFramePr>
        <p:xfrm>
          <a:off x="1733550" y="4953000"/>
          <a:ext cx="1816100" cy="422275"/>
        </p:xfrm>
        <a:graphic>
          <a:graphicData uri="http://schemas.openxmlformats.org/presentationml/2006/ole">
            <mc:AlternateContent xmlns:mc="http://schemas.openxmlformats.org/markup-compatibility/2006">
              <mc:Choice xmlns:v="urn:schemas-microsoft-com:vml" Requires="v">
                <p:oleObj name="Equation" r:id="rId9" imgW="1040948" imgH="241195" progId="Equation.3">
                  <p:embed/>
                </p:oleObj>
              </mc:Choice>
              <mc:Fallback>
                <p:oleObj name="Equation" r:id="rId9" imgW="1040948" imgH="241195"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3550" y="4953000"/>
                        <a:ext cx="18161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linds(horizontal)">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blinds(horizontal)">
                                      <p:cBhvr>
                                        <p:cTn id="12" dur="500"/>
                                        <p:tgtEl>
                                          <p:spTgt spid="327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blinds(horizontal)">
                                      <p:cBhvr>
                                        <p:cTn id="17" dur="500"/>
                                        <p:tgtEl>
                                          <p:spTgt spid="327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2776"/>
                                        </p:tgtEl>
                                        <p:attrNameLst>
                                          <p:attrName>style.visibility</p:attrName>
                                        </p:attrNameLst>
                                      </p:cBhvr>
                                      <p:to>
                                        <p:strVal val="visible"/>
                                      </p:to>
                                    </p:set>
                                    <p:animEffect transition="in" filter="blinds(horizontal)">
                                      <p:cBhvr>
                                        <p:cTn id="22" dur="500"/>
                                        <p:tgtEl>
                                          <p:spTgt spid="32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E1EE33B2-A47C-3902-D368-E5E9C30C33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F11BB49-5500-49B6-A049-2B0AC8BDDBF5}" type="slidenum">
              <a:rPr lang="en-US" altLang="en-US" sz="1200" smtClean="0">
                <a:latin typeface="Garamond" panose="02020404030301010803" pitchFamily="18" charset="0"/>
              </a:rPr>
              <a:pPr>
                <a:spcBef>
                  <a:spcPct val="0"/>
                </a:spcBef>
                <a:buClrTx/>
                <a:buSzTx/>
                <a:buFontTx/>
                <a:buNone/>
              </a:pPr>
              <a:t>33</a:t>
            </a:fld>
            <a:endParaRPr lang="en-US" altLang="en-US" sz="1200">
              <a:latin typeface="Garamond" panose="02020404030301010803" pitchFamily="18" charset="0"/>
            </a:endParaRPr>
          </a:p>
        </p:txBody>
      </p:sp>
      <p:sp>
        <p:nvSpPr>
          <p:cNvPr id="81923" name="Rectangle 2">
            <a:extLst>
              <a:ext uri="{FF2B5EF4-FFF2-40B4-BE49-F238E27FC236}">
                <a16:creationId xmlns:a16="http://schemas.microsoft.com/office/drawing/2014/main" id="{9DB1FB71-63DA-2304-9826-F8729C00F844}"/>
              </a:ext>
            </a:extLst>
          </p:cNvPr>
          <p:cNvSpPr>
            <a:spLocks noGrp="1" noChangeArrowheads="1"/>
          </p:cNvSpPr>
          <p:nvPr>
            <p:ph type="title"/>
          </p:nvPr>
        </p:nvSpPr>
        <p:spPr/>
        <p:txBody>
          <a:bodyPr/>
          <a:lstStyle/>
          <a:p>
            <a:pPr eaLnBrk="1" hangingPunct="1"/>
            <a:r>
              <a:rPr lang="en-US" altLang="en-US"/>
              <a:t>Running time of insertion sort</a:t>
            </a:r>
          </a:p>
        </p:txBody>
      </p:sp>
      <p:sp>
        <p:nvSpPr>
          <p:cNvPr id="81924" name="Rectangle 3">
            <a:extLst>
              <a:ext uri="{FF2B5EF4-FFF2-40B4-BE49-F238E27FC236}">
                <a16:creationId xmlns:a16="http://schemas.microsoft.com/office/drawing/2014/main" id="{CDF31FA4-00AE-0486-7C03-AA5E9500521B}"/>
              </a:ext>
            </a:extLst>
          </p:cNvPr>
          <p:cNvSpPr>
            <a:spLocks noGrp="1" noChangeArrowheads="1"/>
          </p:cNvSpPr>
          <p:nvPr>
            <p:ph type="body" idx="1"/>
          </p:nvPr>
        </p:nvSpPr>
        <p:spPr/>
        <p:txBody>
          <a:bodyPr/>
          <a:lstStyle/>
          <a:p>
            <a:pPr eaLnBrk="1" hangingPunct="1"/>
            <a:r>
              <a:rPr lang="en-US" altLang="en-US"/>
              <a:t>Best case: </a:t>
            </a:r>
          </a:p>
          <a:p>
            <a:pPr eaLnBrk="1" hangingPunct="1">
              <a:buFont typeface="Wingdings" panose="05000000000000000000" pitchFamily="2" charset="2"/>
              <a:buNone/>
            </a:pPr>
            <a:r>
              <a:rPr lang="en-US" altLang="en-US" sz="2800"/>
              <a:t>     Linear function of </a:t>
            </a:r>
            <a:r>
              <a:rPr lang="en-US" altLang="en-US" sz="2800" i="1"/>
              <a:t>n</a:t>
            </a:r>
          </a:p>
          <a:p>
            <a:pPr lvl="2" eaLnBrk="1" hangingPunct="1">
              <a:buFont typeface="Wingdings" panose="05000000000000000000" pitchFamily="2" charset="2"/>
              <a:buNone/>
            </a:pPr>
            <a:endParaRPr lang="en-US" altLang="en-US"/>
          </a:p>
          <a:p>
            <a:pPr eaLnBrk="1" hangingPunct="1"/>
            <a:r>
              <a:rPr lang="en-US" altLang="en-US"/>
              <a:t>Average case:</a:t>
            </a:r>
          </a:p>
          <a:p>
            <a:pPr eaLnBrk="1" hangingPunct="1">
              <a:buFont typeface="Wingdings" panose="05000000000000000000" pitchFamily="2" charset="2"/>
              <a:buNone/>
            </a:pPr>
            <a:r>
              <a:rPr lang="en-US" altLang="en-US"/>
              <a:t>	 </a:t>
            </a:r>
            <a:r>
              <a:rPr lang="en-US" altLang="en-US" sz="2800"/>
              <a:t>Quadratic function of </a:t>
            </a:r>
            <a:r>
              <a:rPr lang="en-US" altLang="en-US" sz="2800" i="1"/>
              <a:t>n</a:t>
            </a:r>
          </a:p>
          <a:p>
            <a:pPr eaLnBrk="1" hangingPunct="1">
              <a:buFont typeface="Wingdings" panose="05000000000000000000" pitchFamily="2" charset="2"/>
              <a:buNone/>
            </a:pPr>
            <a:endParaRPr lang="en-US" altLang="en-US"/>
          </a:p>
          <a:p>
            <a:pPr eaLnBrk="1" hangingPunct="1"/>
            <a:r>
              <a:rPr lang="en-US" altLang="en-US"/>
              <a:t>Worst case:</a:t>
            </a:r>
          </a:p>
          <a:p>
            <a:pPr eaLnBrk="1" hangingPunct="1">
              <a:buFont typeface="Wingdings" panose="05000000000000000000" pitchFamily="2" charset="2"/>
              <a:buNone/>
            </a:pPr>
            <a:r>
              <a:rPr lang="en-US" altLang="en-US"/>
              <a:t>	 </a:t>
            </a:r>
            <a:r>
              <a:rPr lang="en-US" altLang="en-US" sz="2800"/>
              <a:t>Quadratic function of </a:t>
            </a:r>
            <a:r>
              <a:rPr lang="en-US" altLang="en-US" sz="2800" i="1"/>
              <a:t>n</a:t>
            </a:r>
          </a:p>
        </p:txBody>
      </p:sp>
      <p:graphicFrame>
        <p:nvGraphicFramePr>
          <p:cNvPr id="81925" name="Object 4">
            <a:extLst>
              <a:ext uri="{FF2B5EF4-FFF2-40B4-BE49-F238E27FC236}">
                <a16:creationId xmlns:a16="http://schemas.microsoft.com/office/drawing/2014/main" id="{76A62BAF-F31E-EB6D-BDD7-B5D95B78F076}"/>
              </a:ext>
            </a:extLst>
          </p:cNvPr>
          <p:cNvGraphicFramePr>
            <a:graphicFrameLocks noChangeAspect="1"/>
          </p:cNvGraphicFramePr>
          <p:nvPr/>
        </p:nvGraphicFramePr>
        <p:xfrm>
          <a:off x="2895600" y="1600200"/>
          <a:ext cx="4038600" cy="584200"/>
        </p:xfrm>
        <a:graphic>
          <a:graphicData uri="http://schemas.openxmlformats.org/presentationml/2006/ole">
            <mc:AlternateContent xmlns:mc="http://schemas.openxmlformats.org/markup-compatibility/2006">
              <mc:Choice xmlns:v="urn:schemas-microsoft-com:vml" Requires="v">
                <p:oleObj name="Equation" r:id="rId3" imgW="1587500" imgH="228600" progId="Equation.3">
                  <p:embed/>
                </p:oleObj>
              </mc:Choice>
              <mc:Fallback>
                <p:oleObj name="Equation" r:id="rId3" imgW="15875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600200"/>
                        <a:ext cx="40386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6">
            <a:extLst>
              <a:ext uri="{FF2B5EF4-FFF2-40B4-BE49-F238E27FC236}">
                <a16:creationId xmlns:a16="http://schemas.microsoft.com/office/drawing/2014/main" id="{E1B9A02C-9E35-7BAE-FED6-CDD5C2577684}"/>
              </a:ext>
            </a:extLst>
          </p:cNvPr>
          <p:cNvGraphicFramePr>
            <a:graphicFrameLocks noChangeAspect="1"/>
          </p:cNvGraphicFramePr>
          <p:nvPr/>
        </p:nvGraphicFramePr>
        <p:xfrm>
          <a:off x="3429000" y="3057525"/>
          <a:ext cx="3327400" cy="615950"/>
        </p:xfrm>
        <a:graphic>
          <a:graphicData uri="http://schemas.openxmlformats.org/presentationml/2006/ole">
            <mc:AlternateContent xmlns:mc="http://schemas.openxmlformats.org/markup-compatibility/2006">
              <mc:Choice xmlns:v="urn:schemas-microsoft-com:vml" Requires="v">
                <p:oleObj name="Equation" r:id="rId5" imgW="1308100" imgH="241300" progId="Equation.3">
                  <p:embed/>
                </p:oleObj>
              </mc:Choice>
              <mc:Fallback>
                <p:oleObj name="Equation" r:id="rId5" imgW="1308100" imgH="2413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057525"/>
                        <a:ext cx="33274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Object 7">
            <a:extLst>
              <a:ext uri="{FF2B5EF4-FFF2-40B4-BE49-F238E27FC236}">
                <a16:creationId xmlns:a16="http://schemas.microsoft.com/office/drawing/2014/main" id="{24E7B612-5766-6EA3-A24F-4808AF9D4085}"/>
              </a:ext>
            </a:extLst>
          </p:cNvPr>
          <p:cNvGraphicFramePr>
            <a:graphicFrameLocks noChangeAspect="1"/>
          </p:cNvGraphicFramePr>
          <p:nvPr/>
        </p:nvGraphicFramePr>
        <p:xfrm>
          <a:off x="2984500" y="4648200"/>
          <a:ext cx="3455988" cy="615950"/>
        </p:xfrm>
        <a:graphic>
          <a:graphicData uri="http://schemas.openxmlformats.org/presentationml/2006/ole">
            <mc:AlternateContent xmlns:mc="http://schemas.openxmlformats.org/markup-compatibility/2006">
              <mc:Choice xmlns:v="urn:schemas-microsoft-com:vml" Requires="v">
                <p:oleObj name="Equation" r:id="rId7" imgW="1358310" imgH="241195" progId="Equation.3">
                  <p:embed/>
                </p:oleObj>
              </mc:Choice>
              <mc:Fallback>
                <p:oleObj name="Equation" r:id="rId7" imgW="1358310" imgH="24119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4500" y="4648200"/>
                        <a:ext cx="34559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4990521C-B5F9-6AED-BF1F-917562DD92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C036D5-75B0-40F0-B909-C002DAAE250E}" type="slidenum">
              <a:rPr lang="en-US" altLang="en-US" sz="1200" smtClean="0">
                <a:latin typeface="Garamond" panose="02020404030301010803" pitchFamily="18" charset="0"/>
              </a:rPr>
              <a:pPr>
                <a:spcBef>
                  <a:spcPct val="0"/>
                </a:spcBef>
                <a:buClrTx/>
                <a:buSzTx/>
                <a:buFontTx/>
                <a:buNone/>
              </a:pPr>
              <a:t>34</a:t>
            </a:fld>
            <a:endParaRPr lang="en-US" altLang="en-US" sz="1200">
              <a:latin typeface="Garamond" panose="02020404030301010803" pitchFamily="18" charset="0"/>
            </a:endParaRPr>
          </a:p>
        </p:txBody>
      </p:sp>
      <p:sp>
        <p:nvSpPr>
          <p:cNvPr id="83971" name="Rectangle 2">
            <a:extLst>
              <a:ext uri="{FF2B5EF4-FFF2-40B4-BE49-F238E27FC236}">
                <a16:creationId xmlns:a16="http://schemas.microsoft.com/office/drawing/2014/main" id="{99FB7F5D-CE76-1D62-CFFB-8849E4BF38D1}"/>
              </a:ext>
            </a:extLst>
          </p:cNvPr>
          <p:cNvSpPr>
            <a:spLocks noGrp="1" noChangeArrowheads="1"/>
          </p:cNvSpPr>
          <p:nvPr>
            <p:ph type="title"/>
          </p:nvPr>
        </p:nvSpPr>
        <p:spPr/>
        <p:txBody>
          <a:bodyPr/>
          <a:lstStyle/>
          <a:p>
            <a:pPr eaLnBrk="1" hangingPunct="1"/>
            <a:r>
              <a:rPr lang="en-US" altLang="en-US"/>
              <a:t>Which running time we should use?</a:t>
            </a:r>
          </a:p>
        </p:txBody>
      </p:sp>
      <p:sp>
        <p:nvSpPr>
          <p:cNvPr id="83972" name="Rectangle 3">
            <a:extLst>
              <a:ext uri="{FF2B5EF4-FFF2-40B4-BE49-F238E27FC236}">
                <a16:creationId xmlns:a16="http://schemas.microsoft.com/office/drawing/2014/main" id="{422205D1-428E-8B9B-3CB9-D61956E83099}"/>
              </a:ext>
            </a:extLst>
          </p:cNvPr>
          <p:cNvSpPr>
            <a:spLocks noGrp="1" noChangeArrowheads="1"/>
          </p:cNvSpPr>
          <p:nvPr>
            <p:ph type="body" idx="1"/>
          </p:nvPr>
        </p:nvSpPr>
        <p:spPr/>
        <p:txBody>
          <a:bodyPr/>
          <a:lstStyle/>
          <a:p>
            <a:pPr eaLnBrk="1" hangingPunct="1"/>
            <a:r>
              <a:rPr lang="en-US" altLang="en-US"/>
              <a:t>In order to compare the running time of algorithms, usually the “worst case running time” is used, because</a:t>
            </a:r>
          </a:p>
          <a:p>
            <a:pPr lvl="1" eaLnBrk="1" hangingPunct="1"/>
            <a:r>
              <a:rPr lang="en-US" altLang="en-US"/>
              <a:t>It gives an upper bound (it cannot go worse)</a:t>
            </a:r>
          </a:p>
          <a:p>
            <a:pPr lvl="1" eaLnBrk="1" hangingPunct="1"/>
            <a:r>
              <a:rPr lang="en-US" altLang="en-US"/>
              <a:t>Murphy’s law (the worst case </a:t>
            </a:r>
            <a:r>
              <a:rPr lang="tr-TR" altLang="en-US"/>
              <a:t>happens</a:t>
            </a:r>
            <a:r>
              <a:rPr lang="en-US" altLang="en-US"/>
              <a:t>)</a:t>
            </a:r>
          </a:p>
          <a:p>
            <a:pPr lvl="1" eaLnBrk="1" hangingPunct="1"/>
            <a:r>
              <a:rPr lang="en-US" altLang="en-US"/>
              <a:t>Average case is usually the same as the worst case.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F28CD016-A194-EAE2-736B-7033F558A5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A5FD59C-4ED5-4A8A-B062-445306FAF481}" type="slidenum">
              <a:rPr lang="en-US" altLang="en-US" sz="1200" smtClean="0">
                <a:latin typeface="Garamond" panose="02020404030301010803" pitchFamily="18" charset="0"/>
              </a:rPr>
              <a:pPr>
                <a:spcBef>
                  <a:spcPct val="0"/>
                </a:spcBef>
                <a:buClrTx/>
                <a:buSzTx/>
                <a:buFontTx/>
                <a:buNone/>
              </a:pPr>
              <a:t>35</a:t>
            </a:fld>
            <a:endParaRPr lang="en-US" altLang="en-US" sz="1200">
              <a:latin typeface="Garamond" panose="02020404030301010803" pitchFamily="18" charset="0"/>
            </a:endParaRPr>
          </a:p>
        </p:txBody>
      </p:sp>
      <p:sp>
        <p:nvSpPr>
          <p:cNvPr id="86019" name="Rectangle 2">
            <a:extLst>
              <a:ext uri="{FF2B5EF4-FFF2-40B4-BE49-F238E27FC236}">
                <a16:creationId xmlns:a16="http://schemas.microsoft.com/office/drawing/2014/main" id="{E0DA8597-0E32-65BB-D207-8EF532CDDCF4}"/>
              </a:ext>
            </a:extLst>
          </p:cNvPr>
          <p:cNvSpPr>
            <a:spLocks noGrp="1" noChangeArrowheads="1"/>
          </p:cNvSpPr>
          <p:nvPr>
            <p:ph type="title"/>
          </p:nvPr>
        </p:nvSpPr>
        <p:spPr/>
        <p:txBody>
          <a:bodyPr/>
          <a:lstStyle/>
          <a:p>
            <a:pPr eaLnBrk="1" hangingPunct="1"/>
            <a:r>
              <a:rPr lang="en-US" altLang="en-US"/>
              <a:t>Asymptotic Analysis</a:t>
            </a:r>
          </a:p>
        </p:txBody>
      </p:sp>
      <p:sp>
        <p:nvSpPr>
          <p:cNvPr id="86020" name="Rectangle 3">
            <a:extLst>
              <a:ext uri="{FF2B5EF4-FFF2-40B4-BE49-F238E27FC236}">
                <a16:creationId xmlns:a16="http://schemas.microsoft.com/office/drawing/2014/main" id="{1D4C979B-AB4A-4ACB-D31B-D00794B1A828}"/>
              </a:ext>
            </a:extLst>
          </p:cNvPr>
          <p:cNvSpPr>
            <a:spLocks noGrp="1" noChangeArrowheads="1"/>
          </p:cNvSpPr>
          <p:nvPr>
            <p:ph type="body" idx="1"/>
          </p:nvPr>
        </p:nvSpPr>
        <p:spPr/>
        <p:txBody>
          <a:bodyPr/>
          <a:lstStyle/>
          <a:p>
            <a:pPr eaLnBrk="1" hangingPunct="1"/>
            <a:r>
              <a:rPr lang="en-US" altLang="en-US"/>
              <a:t>Note that, in the running time analysis of the insertion sort algorithm, we ignored the actual cost of steps by abstracting them with constants : </a:t>
            </a:r>
            <a:r>
              <a:rPr lang="en-US" altLang="en-US" i="1"/>
              <a:t>c</a:t>
            </a:r>
            <a:r>
              <a:rPr lang="en-US" altLang="en-US" baseline="-25000"/>
              <a:t>i</a:t>
            </a:r>
          </a:p>
          <a:p>
            <a:pPr eaLnBrk="1" hangingPunct="1"/>
            <a:endParaRPr lang="en-US" altLang="en-US" baseline="-25000"/>
          </a:p>
          <a:p>
            <a:pPr eaLnBrk="1" hangingPunct="1"/>
            <a:r>
              <a:rPr lang="en-US" altLang="en-US"/>
              <a:t>We will go one step further, and show that these constants are not actually </a:t>
            </a:r>
            <a:r>
              <a:rPr lang="tr-TR" altLang="en-US"/>
              <a:t>very </a:t>
            </a:r>
            <a:r>
              <a:rPr lang="en-US" altLang="en-US"/>
              <a:t>important</a:t>
            </a:r>
            <a:r>
              <a:rPr lang="tr-TR" altLang="en-US"/>
              <a:t> in practice, especially when we consider large input sizes.</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B573DE17-62A0-BEE9-D379-6DFA1F96A8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887F6C0-F61F-4EBD-9E83-754DFBCFF67B}" type="slidenum">
              <a:rPr lang="en-US" altLang="en-US" sz="1200" smtClean="0">
                <a:latin typeface="Garamond" panose="02020404030301010803" pitchFamily="18" charset="0"/>
              </a:rPr>
              <a:pPr>
                <a:spcBef>
                  <a:spcPct val="0"/>
                </a:spcBef>
                <a:buClrTx/>
                <a:buSzTx/>
                <a:buFontTx/>
                <a:buNone/>
              </a:pPr>
              <a:t>36</a:t>
            </a:fld>
            <a:endParaRPr lang="en-US" altLang="en-US" sz="1200">
              <a:latin typeface="Garamond" panose="02020404030301010803" pitchFamily="18" charset="0"/>
            </a:endParaRPr>
          </a:p>
        </p:txBody>
      </p:sp>
      <p:sp>
        <p:nvSpPr>
          <p:cNvPr id="88067" name="Rectangle 2">
            <a:extLst>
              <a:ext uri="{FF2B5EF4-FFF2-40B4-BE49-F238E27FC236}">
                <a16:creationId xmlns:a16="http://schemas.microsoft.com/office/drawing/2014/main" id="{299E15EB-E737-1024-B104-221A8DA1EFA8}"/>
              </a:ext>
            </a:extLst>
          </p:cNvPr>
          <p:cNvSpPr>
            <a:spLocks noGrp="1" noChangeArrowheads="1"/>
          </p:cNvSpPr>
          <p:nvPr>
            <p:ph type="title"/>
          </p:nvPr>
        </p:nvSpPr>
        <p:spPr/>
        <p:txBody>
          <a:bodyPr/>
          <a:lstStyle/>
          <a:p>
            <a:pPr eaLnBrk="1" hangingPunct="1"/>
            <a:r>
              <a:rPr lang="en-US" altLang="en-US"/>
              <a:t>Asymptotic Analysis</a:t>
            </a:r>
          </a:p>
        </p:txBody>
      </p:sp>
      <p:sp>
        <p:nvSpPr>
          <p:cNvPr id="36867" name="Rectangle 3">
            <a:extLst>
              <a:ext uri="{FF2B5EF4-FFF2-40B4-BE49-F238E27FC236}">
                <a16:creationId xmlns:a16="http://schemas.microsoft.com/office/drawing/2014/main" id="{102F9AFD-2F58-0BB3-54EE-08AE3F94A6A2}"/>
              </a:ext>
            </a:extLst>
          </p:cNvPr>
          <p:cNvSpPr>
            <a:spLocks noGrp="1" noChangeArrowheads="1"/>
          </p:cNvSpPr>
          <p:nvPr>
            <p:ph type="body" idx="1"/>
          </p:nvPr>
        </p:nvSpPr>
        <p:spPr/>
        <p:txBody>
          <a:bodyPr/>
          <a:lstStyle/>
          <a:p>
            <a:pPr eaLnBrk="1" hangingPunct="1">
              <a:lnSpc>
                <a:spcPct val="90000"/>
              </a:lnSpc>
            </a:pPr>
            <a:r>
              <a:rPr lang="en-US" altLang="en-US"/>
              <a:t>Suppose we have two algorithms for sorting A</a:t>
            </a:r>
            <a:r>
              <a:rPr lang="en-US" altLang="en-US" baseline="-25000"/>
              <a:t>1</a:t>
            </a:r>
            <a:r>
              <a:rPr lang="en-US" altLang="en-US"/>
              <a:t> and A</a:t>
            </a:r>
            <a:r>
              <a:rPr lang="en-US" altLang="en-US" baseline="-25000"/>
              <a:t>2</a:t>
            </a:r>
          </a:p>
          <a:p>
            <a:pPr eaLnBrk="1" hangingPunct="1">
              <a:lnSpc>
                <a:spcPct val="90000"/>
              </a:lnSpc>
            </a:pPr>
            <a:r>
              <a:rPr lang="en-US" altLang="en-US"/>
              <a:t>Let the exact running time of them be </a:t>
            </a:r>
          </a:p>
          <a:p>
            <a:pPr eaLnBrk="1" hangingPunct="1">
              <a:lnSpc>
                <a:spcPct val="90000"/>
              </a:lnSpc>
            </a:pPr>
            <a:endParaRPr lang="en-US" altLang="en-US"/>
          </a:p>
          <a:p>
            <a:pPr eaLnBrk="1" hangingPunct="1">
              <a:lnSpc>
                <a:spcPct val="90000"/>
              </a:lnSpc>
            </a:pPr>
            <a:r>
              <a:rPr lang="en-US" altLang="en-US"/>
              <a:t>Assume A</a:t>
            </a:r>
            <a:r>
              <a:rPr lang="en-US" altLang="en-US" baseline="-25000"/>
              <a:t>1</a:t>
            </a:r>
            <a:r>
              <a:rPr lang="en-US" altLang="en-US"/>
              <a:t> is executed on a fast machine (10</a:t>
            </a:r>
            <a:r>
              <a:rPr lang="en-US" altLang="en-US" baseline="30000"/>
              <a:t>9</a:t>
            </a:r>
            <a:r>
              <a:rPr lang="en-US" altLang="en-US"/>
              <a:t> instructions per second)</a:t>
            </a:r>
          </a:p>
          <a:p>
            <a:pPr eaLnBrk="1" hangingPunct="1">
              <a:lnSpc>
                <a:spcPct val="90000"/>
              </a:lnSpc>
            </a:pPr>
            <a:r>
              <a:rPr lang="en-US" altLang="en-US"/>
              <a:t>Assume A</a:t>
            </a:r>
            <a:r>
              <a:rPr lang="en-US" altLang="en-US" baseline="-25000"/>
              <a:t>2</a:t>
            </a:r>
            <a:r>
              <a:rPr lang="en-US" altLang="en-US"/>
              <a:t> is executed on a slow machine (10</a:t>
            </a:r>
            <a:r>
              <a:rPr lang="en-US" altLang="en-US" baseline="30000"/>
              <a:t>6</a:t>
            </a:r>
            <a:r>
              <a:rPr lang="en-US" altLang="en-US"/>
              <a:t> instructions per second)</a:t>
            </a:r>
          </a:p>
          <a:p>
            <a:pPr eaLnBrk="1" hangingPunct="1">
              <a:lnSpc>
                <a:spcPct val="90000"/>
              </a:lnSpc>
            </a:pPr>
            <a:r>
              <a:rPr lang="en-US" altLang="en-US"/>
              <a:t>Assume we will be sorting 10</a:t>
            </a:r>
            <a:r>
              <a:rPr lang="en-US" altLang="en-US" baseline="30000"/>
              <a:t>5</a:t>
            </a:r>
            <a:r>
              <a:rPr lang="en-US" altLang="en-US"/>
              <a:t> numbers</a:t>
            </a:r>
          </a:p>
        </p:txBody>
      </p:sp>
      <p:graphicFrame>
        <p:nvGraphicFramePr>
          <p:cNvPr id="36868" name="Object 4">
            <a:extLst>
              <a:ext uri="{FF2B5EF4-FFF2-40B4-BE49-F238E27FC236}">
                <a16:creationId xmlns:a16="http://schemas.microsoft.com/office/drawing/2014/main" id="{78BE0038-3A86-F4F6-71FC-150575F81182}"/>
              </a:ext>
            </a:extLst>
          </p:cNvPr>
          <p:cNvGraphicFramePr>
            <a:graphicFrameLocks noChangeAspect="1"/>
          </p:cNvGraphicFramePr>
          <p:nvPr/>
        </p:nvGraphicFramePr>
        <p:xfrm>
          <a:off x="2401888" y="2971800"/>
          <a:ext cx="4456112" cy="582613"/>
        </p:xfrm>
        <a:graphic>
          <a:graphicData uri="http://schemas.openxmlformats.org/presentationml/2006/ole">
            <mc:AlternateContent xmlns:mc="http://schemas.openxmlformats.org/markup-compatibility/2006">
              <mc:Choice xmlns:v="urn:schemas-microsoft-com:vml" Requires="v">
                <p:oleObj name="Microsoft Equation 3.0" r:id="rId3" imgW="1752600" imgH="228600" progId="">
                  <p:embed/>
                </p:oleObj>
              </mc:Choice>
              <mc:Fallback>
                <p:oleObj name="Microsoft Equation 3.0" r:id="rId3" imgW="1752600" imgH="2286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1888" y="2971800"/>
                        <a:ext cx="4456112"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linds(horizontal)">
                                      <p:cBhvr>
                                        <p:cTn id="7" dur="500"/>
                                        <p:tgtEl>
                                          <p:spTgt spid="368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868"/>
                                        </p:tgtEl>
                                        <p:attrNameLst>
                                          <p:attrName>style.visibility</p:attrName>
                                        </p:attrNameLst>
                                      </p:cBhvr>
                                      <p:to>
                                        <p:strVal val="visible"/>
                                      </p:to>
                                    </p:set>
                                    <p:animEffect transition="in" filter="blinds(horizontal)">
                                      <p:cBhvr>
                                        <p:cTn id="10" dur="500"/>
                                        <p:tgtEl>
                                          <p:spTgt spid="3686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15" dur="500"/>
                                        <p:tgtEl>
                                          <p:spTgt spid="36867">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20" dur="500"/>
                                        <p:tgtEl>
                                          <p:spTgt spid="3686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6867">
                                            <p:txEl>
                                              <p:pRg st="5" end="5"/>
                                            </p:txEl>
                                          </p:spTgt>
                                        </p:tgtEl>
                                        <p:attrNameLst>
                                          <p:attrName>style.visibility</p:attrName>
                                        </p:attrNameLst>
                                      </p:cBhvr>
                                      <p:to>
                                        <p:strVal val="visible"/>
                                      </p:to>
                                    </p:set>
                                    <p:animEffect transition="in" filter="blinds(horizontal)">
                                      <p:cBhvr>
                                        <p:cTn id="25"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6AEAD24E-7B3E-963D-BA76-8D09B81005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B7E2BE2-B14E-49D5-A1BF-35C186879814}" type="slidenum">
              <a:rPr lang="en-US" altLang="en-US" sz="1200" smtClean="0">
                <a:latin typeface="Garamond" panose="02020404030301010803" pitchFamily="18" charset="0"/>
              </a:rPr>
              <a:pPr>
                <a:spcBef>
                  <a:spcPct val="0"/>
                </a:spcBef>
                <a:buClrTx/>
                <a:buSzTx/>
                <a:buFontTx/>
                <a:buNone/>
              </a:pPr>
              <a:t>37</a:t>
            </a:fld>
            <a:endParaRPr lang="en-US" altLang="en-US" sz="1200">
              <a:latin typeface="Garamond" panose="02020404030301010803" pitchFamily="18" charset="0"/>
            </a:endParaRPr>
          </a:p>
        </p:txBody>
      </p:sp>
      <p:sp>
        <p:nvSpPr>
          <p:cNvPr id="90115" name="Rectangle 2">
            <a:extLst>
              <a:ext uri="{FF2B5EF4-FFF2-40B4-BE49-F238E27FC236}">
                <a16:creationId xmlns:a16="http://schemas.microsoft.com/office/drawing/2014/main" id="{7318A3A9-0F4A-C4C2-CD3B-0FCCCE62E522}"/>
              </a:ext>
            </a:extLst>
          </p:cNvPr>
          <p:cNvSpPr>
            <a:spLocks noGrp="1" noChangeArrowheads="1"/>
          </p:cNvSpPr>
          <p:nvPr>
            <p:ph type="title"/>
          </p:nvPr>
        </p:nvSpPr>
        <p:spPr/>
        <p:txBody>
          <a:bodyPr/>
          <a:lstStyle/>
          <a:p>
            <a:pPr eaLnBrk="1" hangingPunct="1"/>
            <a:r>
              <a:rPr lang="en-US" altLang="en-US"/>
              <a:t>Asymptotic Analysis</a:t>
            </a:r>
          </a:p>
        </p:txBody>
      </p:sp>
      <p:sp>
        <p:nvSpPr>
          <p:cNvPr id="37891" name="Rectangle 3">
            <a:extLst>
              <a:ext uri="{FF2B5EF4-FFF2-40B4-BE49-F238E27FC236}">
                <a16:creationId xmlns:a16="http://schemas.microsoft.com/office/drawing/2014/main" id="{A6D80CA9-725F-4966-1801-9E7F5CC039AA}"/>
              </a:ext>
            </a:extLst>
          </p:cNvPr>
          <p:cNvSpPr>
            <a:spLocks noGrp="1" noChangeArrowheads="1"/>
          </p:cNvSpPr>
          <p:nvPr>
            <p:ph type="body" idx="1"/>
          </p:nvPr>
        </p:nvSpPr>
        <p:spPr/>
        <p:txBody>
          <a:bodyPr/>
          <a:lstStyle/>
          <a:p>
            <a:pPr eaLnBrk="1" hangingPunct="1"/>
            <a:r>
              <a:rPr lang="en-US" altLang="en-US"/>
              <a:t>A</a:t>
            </a:r>
            <a:r>
              <a:rPr lang="en-US" altLang="en-US" baseline="-25000"/>
              <a:t>1</a:t>
            </a:r>
            <a:r>
              <a:rPr lang="en-US" altLang="en-US"/>
              <a:t> on the fast computer will need</a:t>
            </a:r>
          </a:p>
          <a:p>
            <a:pPr eaLnBrk="1" hangingPunct="1"/>
            <a:endParaRPr lang="en-US" altLang="en-US"/>
          </a:p>
          <a:p>
            <a:pPr eaLnBrk="1" hangingPunct="1"/>
            <a:endParaRPr lang="en-US" altLang="en-US"/>
          </a:p>
          <a:p>
            <a:pPr eaLnBrk="1" hangingPunct="1"/>
            <a:endParaRPr lang="en-US" altLang="en-US"/>
          </a:p>
          <a:p>
            <a:pPr eaLnBrk="1" hangingPunct="1"/>
            <a:r>
              <a:rPr lang="en-US" altLang="en-US"/>
              <a:t>A</a:t>
            </a:r>
            <a:r>
              <a:rPr lang="en-US" altLang="en-US" baseline="-25000"/>
              <a:t>2</a:t>
            </a:r>
            <a:r>
              <a:rPr lang="en-US" altLang="en-US"/>
              <a:t> on the slow computer will need</a:t>
            </a:r>
          </a:p>
          <a:p>
            <a:pPr eaLnBrk="1" hangingPunct="1"/>
            <a:endParaRPr lang="en-US" altLang="en-US"/>
          </a:p>
        </p:txBody>
      </p:sp>
      <p:graphicFrame>
        <p:nvGraphicFramePr>
          <p:cNvPr id="37892" name="Object 4">
            <a:extLst>
              <a:ext uri="{FF2B5EF4-FFF2-40B4-BE49-F238E27FC236}">
                <a16:creationId xmlns:a16="http://schemas.microsoft.com/office/drawing/2014/main" id="{A0D635B7-4DCC-E535-0156-B92B7196503E}"/>
              </a:ext>
            </a:extLst>
          </p:cNvPr>
          <p:cNvGraphicFramePr>
            <a:graphicFrameLocks noChangeAspect="1"/>
          </p:cNvGraphicFramePr>
          <p:nvPr/>
        </p:nvGraphicFramePr>
        <p:xfrm>
          <a:off x="1231900" y="2144713"/>
          <a:ext cx="7454900" cy="1131887"/>
        </p:xfrm>
        <a:graphic>
          <a:graphicData uri="http://schemas.openxmlformats.org/presentationml/2006/ole">
            <mc:AlternateContent xmlns:mc="http://schemas.openxmlformats.org/markup-compatibility/2006">
              <mc:Choice xmlns:v="urn:schemas-microsoft-com:vml" Requires="v">
                <p:oleObj name="Equation" r:id="rId3" imgW="2933700" imgH="444500" progId="Equation.3">
                  <p:embed/>
                </p:oleObj>
              </mc:Choice>
              <mc:Fallback>
                <p:oleObj name="Equation" r:id="rId3" imgW="29337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2144713"/>
                        <a:ext cx="7454900"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5">
            <a:extLst>
              <a:ext uri="{FF2B5EF4-FFF2-40B4-BE49-F238E27FC236}">
                <a16:creationId xmlns:a16="http://schemas.microsoft.com/office/drawing/2014/main" id="{DD9E4F56-C42C-EC26-0547-06BCD3C90EC8}"/>
              </a:ext>
            </a:extLst>
          </p:cNvPr>
          <p:cNvGraphicFramePr>
            <a:graphicFrameLocks noChangeAspect="1"/>
          </p:cNvGraphicFramePr>
          <p:nvPr/>
        </p:nvGraphicFramePr>
        <p:xfrm>
          <a:off x="762000" y="4506913"/>
          <a:ext cx="8070850" cy="1131887"/>
        </p:xfrm>
        <a:graphic>
          <a:graphicData uri="http://schemas.openxmlformats.org/presentationml/2006/ole">
            <mc:AlternateContent xmlns:mc="http://schemas.openxmlformats.org/markup-compatibility/2006">
              <mc:Choice xmlns:v="urn:schemas-microsoft-com:vml" Requires="v">
                <p:oleObj name="Equation" r:id="rId5" imgW="3175000" imgH="444500" progId="Equation.3">
                  <p:embed/>
                </p:oleObj>
              </mc:Choice>
              <mc:Fallback>
                <p:oleObj name="Equation" r:id="rId5" imgW="3175000" imgH="444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506913"/>
                        <a:ext cx="8070850"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9" name="Text Box 11">
            <a:extLst>
              <a:ext uri="{FF2B5EF4-FFF2-40B4-BE49-F238E27FC236}">
                <a16:creationId xmlns:a16="http://schemas.microsoft.com/office/drawing/2014/main" id="{F956F113-8611-C2AF-AF32-1D5B8AA3FA44}"/>
              </a:ext>
            </a:extLst>
          </p:cNvPr>
          <p:cNvSpPr txBox="1">
            <a:spLocks noChangeArrowheads="1"/>
          </p:cNvSpPr>
          <p:nvPr/>
        </p:nvSpPr>
        <p:spPr bwMode="auto">
          <a:xfrm>
            <a:off x="5791200" y="3505200"/>
            <a:ext cx="2897188" cy="366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A</a:t>
            </a:r>
            <a:r>
              <a:rPr lang="en-US" altLang="en-US" sz="1800" baseline="-25000"/>
              <a:t>2</a:t>
            </a:r>
            <a:r>
              <a:rPr lang="en-US" altLang="en-US" sz="1800"/>
              <a:t> will run four times faster</a:t>
            </a:r>
          </a:p>
        </p:txBody>
      </p:sp>
      <p:sp>
        <p:nvSpPr>
          <p:cNvPr id="37900" name="Line 12">
            <a:extLst>
              <a:ext uri="{FF2B5EF4-FFF2-40B4-BE49-F238E27FC236}">
                <a16:creationId xmlns:a16="http://schemas.microsoft.com/office/drawing/2014/main" id="{053D2859-3605-F492-A07C-0E33C85AD7BC}"/>
              </a:ext>
            </a:extLst>
          </p:cNvPr>
          <p:cNvSpPr>
            <a:spLocks noChangeShapeType="1"/>
          </p:cNvSpPr>
          <p:nvPr/>
        </p:nvSpPr>
        <p:spPr bwMode="auto">
          <a:xfrm>
            <a:off x="7696200" y="2971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01" name="Line 13">
            <a:extLst>
              <a:ext uri="{FF2B5EF4-FFF2-40B4-BE49-F238E27FC236}">
                <a16:creationId xmlns:a16="http://schemas.microsoft.com/office/drawing/2014/main" id="{35D6DD72-AFF7-436A-9D97-892C807D7293}"/>
              </a:ext>
            </a:extLst>
          </p:cNvPr>
          <p:cNvSpPr>
            <a:spLocks noChangeShapeType="1"/>
          </p:cNvSpPr>
          <p:nvPr/>
        </p:nvSpPr>
        <p:spPr bwMode="auto">
          <a:xfrm flipV="1">
            <a:off x="7696200" y="3962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90122" name="Object 12">
            <a:extLst>
              <a:ext uri="{FF2B5EF4-FFF2-40B4-BE49-F238E27FC236}">
                <a16:creationId xmlns:a16="http://schemas.microsoft.com/office/drawing/2014/main" id="{CCCBBB5D-9E70-CCE1-A1EA-EA9F424E9E97}"/>
              </a:ext>
            </a:extLst>
          </p:cNvPr>
          <p:cNvGraphicFramePr>
            <a:graphicFrameLocks noChangeAspect="1"/>
          </p:cNvGraphicFramePr>
          <p:nvPr/>
        </p:nvGraphicFramePr>
        <p:xfrm>
          <a:off x="2514600" y="990600"/>
          <a:ext cx="4456113" cy="582613"/>
        </p:xfrm>
        <a:graphic>
          <a:graphicData uri="http://schemas.openxmlformats.org/presentationml/2006/ole">
            <mc:AlternateContent xmlns:mc="http://schemas.openxmlformats.org/markup-compatibility/2006">
              <mc:Choice xmlns:v="urn:schemas-microsoft-com:vml" Requires="v">
                <p:oleObj name="Equation" r:id="rId7" imgW="1752600" imgH="228600" progId="Equation.3">
                  <p:embed/>
                </p:oleObj>
              </mc:Choice>
              <mc:Fallback>
                <p:oleObj name="Equation" r:id="rId7" imgW="1752600" imgH="228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990600"/>
                        <a:ext cx="4456113"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linds(horizontal)">
                                      <p:cBhvr>
                                        <p:cTn id="7" dur="500"/>
                                        <p:tgtEl>
                                          <p:spTgt spid="378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12" dur="500"/>
                                        <p:tgtEl>
                                          <p:spTgt spid="3789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3"/>
                                        </p:tgtEl>
                                        <p:attrNameLst>
                                          <p:attrName>style.visibility</p:attrName>
                                        </p:attrNameLst>
                                      </p:cBhvr>
                                      <p:to>
                                        <p:strVal val="visible"/>
                                      </p:to>
                                    </p:set>
                                    <p:animEffect transition="in" filter="blinds(horizontal)">
                                      <p:cBhvr>
                                        <p:cTn id="17" dur="500"/>
                                        <p:tgtEl>
                                          <p:spTgt spid="37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901"/>
                                        </p:tgtEl>
                                        <p:attrNameLst>
                                          <p:attrName>style.visibility</p:attrName>
                                        </p:attrNameLst>
                                      </p:cBhvr>
                                      <p:to>
                                        <p:strVal val="visible"/>
                                      </p:to>
                                    </p:set>
                                    <p:animEffect transition="in" filter="blinds(horizontal)">
                                      <p:cBhvr>
                                        <p:cTn id="22" dur="500"/>
                                        <p:tgtEl>
                                          <p:spTgt spid="37901"/>
                                        </p:tgtEl>
                                      </p:cBhvr>
                                    </p:animEffect>
                                  </p:childTnLst>
                                </p:cTn>
                              </p:par>
                              <p:par>
                                <p:cTn id="23" presetID="3" presetClass="entr" presetSubtype="10" fill="hold" nodeType="withEffect">
                                  <p:stCondLst>
                                    <p:cond delay="0"/>
                                  </p:stCondLst>
                                  <p:childTnLst>
                                    <p:set>
                                      <p:cBhvr>
                                        <p:cTn id="24" dur="1" fill="hold">
                                          <p:stCondLst>
                                            <p:cond delay="0"/>
                                          </p:stCondLst>
                                        </p:cTn>
                                        <p:tgtEl>
                                          <p:spTgt spid="37900"/>
                                        </p:tgtEl>
                                        <p:attrNameLst>
                                          <p:attrName>style.visibility</p:attrName>
                                        </p:attrNameLst>
                                      </p:cBhvr>
                                      <p:to>
                                        <p:strVal val="visible"/>
                                      </p:to>
                                    </p:set>
                                    <p:animEffect transition="in" filter="blinds(horizontal)">
                                      <p:cBhvr>
                                        <p:cTn id="25" dur="500"/>
                                        <p:tgtEl>
                                          <p:spTgt spid="37900"/>
                                        </p:tgtEl>
                                      </p:cBhvr>
                                    </p:animEffect>
                                  </p:childTnLst>
                                </p:cTn>
                              </p:par>
                              <p:par>
                                <p:cTn id="26" presetID="3" presetClass="entr" presetSubtype="10" fill="hold" nodeType="withEffect">
                                  <p:stCondLst>
                                    <p:cond delay="0"/>
                                  </p:stCondLst>
                                  <p:childTnLst>
                                    <p:set>
                                      <p:cBhvr>
                                        <p:cTn id="27" dur="1" fill="hold">
                                          <p:stCondLst>
                                            <p:cond delay="0"/>
                                          </p:stCondLst>
                                        </p:cTn>
                                        <p:tgtEl>
                                          <p:spTgt spid="37899"/>
                                        </p:tgtEl>
                                        <p:attrNameLst>
                                          <p:attrName>style.visibility</p:attrName>
                                        </p:attrNameLst>
                                      </p:cBhvr>
                                      <p:to>
                                        <p:strVal val="visible"/>
                                      </p:to>
                                    </p:set>
                                    <p:animEffect transition="in" filter="blinds(horizontal)">
                                      <p:cBhvr>
                                        <p:cTn id="28"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a:extLst>
              <a:ext uri="{FF2B5EF4-FFF2-40B4-BE49-F238E27FC236}">
                <a16:creationId xmlns:a16="http://schemas.microsoft.com/office/drawing/2014/main" id="{99D6E92B-E5E8-FF12-6EA6-A85A72B55C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2ED00F1-D695-4B65-B691-4E4601EEAE66}" type="slidenum">
              <a:rPr lang="en-US" altLang="en-US" sz="1200" smtClean="0">
                <a:latin typeface="Garamond" panose="02020404030301010803" pitchFamily="18" charset="0"/>
              </a:rPr>
              <a:pPr>
                <a:spcBef>
                  <a:spcPct val="0"/>
                </a:spcBef>
                <a:buClrTx/>
                <a:buSzTx/>
                <a:buFontTx/>
                <a:buNone/>
              </a:pPr>
              <a:t>38</a:t>
            </a:fld>
            <a:endParaRPr lang="en-US" altLang="en-US" sz="1200">
              <a:latin typeface="Garamond" panose="02020404030301010803" pitchFamily="18" charset="0"/>
            </a:endParaRPr>
          </a:p>
        </p:txBody>
      </p:sp>
      <p:sp>
        <p:nvSpPr>
          <p:cNvPr id="92163" name="Rectangle 2">
            <a:extLst>
              <a:ext uri="{FF2B5EF4-FFF2-40B4-BE49-F238E27FC236}">
                <a16:creationId xmlns:a16="http://schemas.microsoft.com/office/drawing/2014/main" id="{BF0A8800-EA8B-7E06-E0FC-A094C8DF59B1}"/>
              </a:ext>
            </a:extLst>
          </p:cNvPr>
          <p:cNvSpPr>
            <a:spLocks noGrp="1" noChangeArrowheads="1"/>
          </p:cNvSpPr>
          <p:nvPr>
            <p:ph type="title"/>
          </p:nvPr>
        </p:nvSpPr>
        <p:spPr/>
        <p:txBody>
          <a:bodyPr/>
          <a:lstStyle/>
          <a:p>
            <a:pPr eaLnBrk="1" hangingPunct="1"/>
            <a:r>
              <a:rPr lang="en-US" altLang="en-US"/>
              <a:t>Asymptotic Analysis</a:t>
            </a:r>
          </a:p>
        </p:txBody>
      </p:sp>
      <p:sp>
        <p:nvSpPr>
          <p:cNvPr id="92164" name="Rectangle 3">
            <a:extLst>
              <a:ext uri="{FF2B5EF4-FFF2-40B4-BE49-F238E27FC236}">
                <a16:creationId xmlns:a16="http://schemas.microsoft.com/office/drawing/2014/main" id="{67F42348-7562-375A-E577-325D5AC1C6E2}"/>
              </a:ext>
            </a:extLst>
          </p:cNvPr>
          <p:cNvSpPr>
            <a:spLocks noGrp="1" noChangeArrowheads="1"/>
          </p:cNvSpPr>
          <p:nvPr>
            <p:ph type="body" idx="1"/>
          </p:nvPr>
        </p:nvSpPr>
        <p:spPr/>
        <p:txBody>
          <a:bodyPr/>
          <a:lstStyle/>
          <a:p>
            <a:pPr eaLnBrk="1" hangingPunct="1"/>
            <a:r>
              <a:rPr lang="en-US" altLang="en-US"/>
              <a:t>In practice, we will be interested in the performance of the algorithms on large inputs.</a:t>
            </a:r>
            <a:r>
              <a:rPr lang="tr-TR" altLang="en-US"/>
              <a:t> </a:t>
            </a:r>
            <a:endParaRPr lang="en-US" altLang="en-US"/>
          </a:p>
          <a:p>
            <a:pPr eaLnBrk="1" hangingPunct="1"/>
            <a:endParaRPr lang="en-US" altLang="en-US"/>
          </a:p>
          <a:p>
            <a:pPr eaLnBrk="1" hangingPunct="1"/>
            <a:r>
              <a:rPr lang="en-US" altLang="en-US"/>
              <a:t>Therefore, even if the coefficients of the exact running time are small, it is the growth rate of the function (highest order term) that determines the performance of the algorithms as the input size gets bigger.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a:extLst>
              <a:ext uri="{FF2B5EF4-FFF2-40B4-BE49-F238E27FC236}">
                <a16:creationId xmlns:a16="http://schemas.microsoft.com/office/drawing/2014/main" id="{F5BBB806-7132-487D-F36C-61682B4AD2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A44D8D4-86CB-4286-831B-83308D2E7BDF}" type="slidenum">
              <a:rPr lang="en-US" altLang="en-US" sz="1200" smtClean="0">
                <a:latin typeface="Garamond" panose="02020404030301010803" pitchFamily="18" charset="0"/>
              </a:rPr>
              <a:pPr>
                <a:spcBef>
                  <a:spcPct val="0"/>
                </a:spcBef>
                <a:buClrTx/>
                <a:buSzTx/>
                <a:buFontTx/>
                <a:buNone/>
              </a:pPr>
              <a:t>39</a:t>
            </a:fld>
            <a:endParaRPr lang="en-US" altLang="en-US" sz="1200">
              <a:latin typeface="Garamond" panose="02020404030301010803" pitchFamily="18" charset="0"/>
            </a:endParaRPr>
          </a:p>
        </p:txBody>
      </p:sp>
      <p:sp>
        <p:nvSpPr>
          <p:cNvPr id="94211" name="Rectangle 2">
            <a:extLst>
              <a:ext uri="{FF2B5EF4-FFF2-40B4-BE49-F238E27FC236}">
                <a16:creationId xmlns:a16="http://schemas.microsoft.com/office/drawing/2014/main" id="{117D2301-EB0D-06CF-9363-ABA50E8150B8}"/>
              </a:ext>
            </a:extLst>
          </p:cNvPr>
          <p:cNvSpPr>
            <a:spLocks noGrp="1" noChangeArrowheads="1"/>
          </p:cNvSpPr>
          <p:nvPr>
            <p:ph type="title"/>
          </p:nvPr>
        </p:nvSpPr>
        <p:spPr/>
        <p:txBody>
          <a:bodyPr/>
          <a:lstStyle/>
          <a:p>
            <a:pPr eaLnBrk="1" hangingPunct="1"/>
            <a:r>
              <a:rPr lang="en-US" altLang="en-US"/>
              <a:t>Asymptotic Analysis</a:t>
            </a:r>
          </a:p>
        </p:txBody>
      </p:sp>
      <p:sp>
        <p:nvSpPr>
          <p:cNvPr id="39939" name="Rectangle 3">
            <a:extLst>
              <a:ext uri="{FF2B5EF4-FFF2-40B4-BE49-F238E27FC236}">
                <a16:creationId xmlns:a16="http://schemas.microsoft.com/office/drawing/2014/main" id="{3637B28C-8432-D1A6-5AD1-AD4A15CA51D5}"/>
              </a:ext>
            </a:extLst>
          </p:cNvPr>
          <p:cNvSpPr>
            <a:spLocks noGrp="1" noChangeArrowheads="1"/>
          </p:cNvSpPr>
          <p:nvPr>
            <p:ph type="body" idx="1"/>
          </p:nvPr>
        </p:nvSpPr>
        <p:spPr/>
        <p:txBody>
          <a:bodyPr/>
          <a:lstStyle/>
          <a:p>
            <a:pPr eaLnBrk="1" hangingPunct="1"/>
            <a:r>
              <a:rPr lang="en-US" altLang="en-US"/>
              <a:t>Look at growth of </a:t>
            </a:r>
            <a:r>
              <a:rPr lang="en-US" altLang="en-US" i="1"/>
              <a:t>T(n)</a:t>
            </a:r>
            <a:r>
              <a:rPr lang="en-US" altLang="en-US"/>
              <a:t> as </a:t>
            </a:r>
            <a:r>
              <a:rPr lang="en-US" altLang="en-US" i="1"/>
              <a:t>n</a:t>
            </a:r>
            <a:r>
              <a:rPr lang="en-US" altLang="en-US"/>
              <a:t> </a:t>
            </a:r>
            <a:r>
              <a:rPr lang="en-US" altLang="en-US">
                <a:cs typeface="Arial" panose="020B0604020202020204" pitchFamily="34" charset="0"/>
              </a:rPr>
              <a:t>→ </a:t>
            </a:r>
            <a:r>
              <a:rPr lang="en-US" altLang="en-US" sz="3600">
                <a:cs typeface="Arial" panose="020B0604020202020204" pitchFamily="34" charset="0"/>
              </a:rPr>
              <a:t>∞</a:t>
            </a:r>
          </a:p>
          <a:p>
            <a:pPr eaLnBrk="1" hangingPunct="1"/>
            <a:r>
              <a:rPr lang="el-GR" altLang="en-US" sz="3200">
                <a:cs typeface="Arial" panose="020B0604020202020204" pitchFamily="34" charset="0"/>
              </a:rPr>
              <a:t>Θ</a:t>
            </a:r>
            <a:r>
              <a:rPr lang="en-US" altLang="en-US" sz="3200">
                <a:cs typeface="Arial" panose="020B0604020202020204" pitchFamily="34" charset="0"/>
              </a:rPr>
              <a:t>-notation: </a:t>
            </a:r>
          </a:p>
          <a:p>
            <a:pPr lvl="1" eaLnBrk="1" hangingPunct="1"/>
            <a:r>
              <a:rPr lang="en-US" altLang="en-US" sz="2800">
                <a:cs typeface="Arial" panose="020B0604020202020204" pitchFamily="34" charset="0"/>
              </a:rPr>
              <a:t>Ignore lower order terms</a:t>
            </a:r>
          </a:p>
          <a:p>
            <a:pPr lvl="1" eaLnBrk="1" hangingPunct="1"/>
            <a:r>
              <a:rPr lang="en-US" altLang="en-US" sz="2800">
                <a:cs typeface="Arial" panose="020B0604020202020204" pitchFamily="34" charset="0"/>
              </a:rPr>
              <a:t>Ignore leading constants</a:t>
            </a:r>
          </a:p>
          <a:p>
            <a:pPr eaLnBrk="1" hangingPunct="1"/>
            <a:r>
              <a:rPr lang="en-US" altLang="en-US" sz="3200">
                <a:cs typeface="Arial" panose="020B0604020202020204" pitchFamily="34" charset="0"/>
              </a:rPr>
              <a:t>For example:</a:t>
            </a:r>
          </a:p>
          <a:p>
            <a:pPr eaLnBrk="1" hangingPunct="1">
              <a:buFont typeface="Wingdings" panose="05000000000000000000" pitchFamily="2" charset="2"/>
              <a:buNone/>
            </a:pPr>
            <a:r>
              <a:rPr lang="en-US" altLang="en-US" sz="3200">
                <a:cs typeface="Arial" panose="020B0604020202020204" pitchFamily="34" charset="0"/>
              </a:rPr>
              <a:t>	</a:t>
            </a:r>
          </a:p>
        </p:txBody>
      </p:sp>
      <p:graphicFrame>
        <p:nvGraphicFramePr>
          <p:cNvPr id="39940" name="Object 4">
            <a:extLst>
              <a:ext uri="{FF2B5EF4-FFF2-40B4-BE49-F238E27FC236}">
                <a16:creationId xmlns:a16="http://schemas.microsoft.com/office/drawing/2014/main" id="{73C1BAEB-9267-96E0-6F53-9FF5F0FDF2CE}"/>
              </a:ext>
            </a:extLst>
          </p:cNvPr>
          <p:cNvGraphicFramePr>
            <a:graphicFrameLocks noChangeAspect="1"/>
          </p:cNvGraphicFramePr>
          <p:nvPr/>
        </p:nvGraphicFramePr>
        <p:xfrm>
          <a:off x="1905000" y="4495800"/>
          <a:ext cx="3455988" cy="615950"/>
        </p:xfrm>
        <a:graphic>
          <a:graphicData uri="http://schemas.openxmlformats.org/presentationml/2006/ole">
            <mc:AlternateContent xmlns:mc="http://schemas.openxmlformats.org/markup-compatibility/2006">
              <mc:Choice xmlns:v="urn:schemas-microsoft-com:vml" Requires="v">
                <p:oleObj name="Equation" r:id="rId3" imgW="1358310" imgH="241195" progId="Equation.3">
                  <p:embed/>
                </p:oleObj>
              </mc:Choice>
              <mc:Fallback>
                <p:oleObj name="Equation" r:id="rId3" imgW="1358310"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495800"/>
                        <a:ext cx="34559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1" name="Object 5">
            <a:extLst>
              <a:ext uri="{FF2B5EF4-FFF2-40B4-BE49-F238E27FC236}">
                <a16:creationId xmlns:a16="http://schemas.microsoft.com/office/drawing/2014/main" id="{D39E6A9C-8644-3438-4CC7-A2B4967BCB86}"/>
              </a:ext>
            </a:extLst>
          </p:cNvPr>
          <p:cNvGraphicFramePr>
            <a:graphicFrameLocks noChangeAspect="1"/>
          </p:cNvGraphicFramePr>
          <p:nvPr/>
        </p:nvGraphicFramePr>
        <p:xfrm>
          <a:off x="1895475" y="5359400"/>
          <a:ext cx="2066925" cy="584200"/>
        </p:xfrm>
        <a:graphic>
          <a:graphicData uri="http://schemas.openxmlformats.org/presentationml/2006/ole">
            <mc:AlternateContent xmlns:mc="http://schemas.openxmlformats.org/markup-compatibility/2006">
              <mc:Choice xmlns:v="urn:schemas-microsoft-com:vml" Requires="v">
                <p:oleObj name="Equation" r:id="rId5" imgW="812447" imgH="228501" progId="Equation.3">
                  <p:embed/>
                </p:oleObj>
              </mc:Choice>
              <mc:Fallback>
                <p:oleObj name="Equation" r:id="rId5" imgW="812447"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5475" y="5359400"/>
                        <a:ext cx="206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Rectangle 6">
            <a:extLst>
              <a:ext uri="{FF2B5EF4-FFF2-40B4-BE49-F238E27FC236}">
                <a16:creationId xmlns:a16="http://schemas.microsoft.com/office/drawing/2014/main" id="{4F6DA091-E385-4733-0942-74F6B275C47E}"/>
              </a:ext>
            </a:extLst>
          </p:cNvPr>
          <p:cNvSpPr>
            <a:spLocks noChangeArrowheads="1"/>
          </p:cNvSpPr>
          <p:nvPr/>
        </p:nvSpPr>
        <p:spPr bwMode="auto">
          <a:xfrm>
            <a:off x="4038600" y="4495800"/>
            <a:ext cx="13716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39943" name="Rectangle 7">
            <a:extLst>
              <a:ext uri="{FF2B5EF4-FFF2-40B4-BE49-F238E27FC236}">
                <a16:creationId xmlns:a16="http://schemas.microsoft.com/office/drawing/2014/main" id="{A24F59F7-7037-B11C-CB07-577278838CCF}"/>
              </a:ext>
            </a:extLst>
          </p:cNvPr>
          <p:cNvSpPr>
            <a:spLocks noChangeArrowheads="1"/>
          </p:cNvSpPr>
          <p:nvPr/>
        </p:nvSpPr>
        <p:spPr bwMode="auto">
          <a:xfrm>
            <a:off x="2971800" y="4495800"/>
            <a:ext cx="3810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39944" name="AutoShape 8">
            <a:extLst>
              <a:ext uri="{FF2B5EF4-FFF2-40B4-BE49-F238E27FC236}">
                <a16:creationId xmlns:a16="http://schemas.microsoft.com/office/drawing/2014/main" id="{3C223600-6AE6-AC8A-4225-4ADCEACCAD24}"/>
              </a:ext>
            </a:extLst>
          </p:cNvPr>
          <p:cNvSpPr>
            <a:spLocks/>
          </p:cNvSpPr>
          <p:nvPr/>
        </p:nvSpPr>
        <p:spPr bwMode="auto">
          <a:xfrm>
            <a:off x="6781800" y="5105400"/>
            <a:ext cx="1676400" cy="609600"/>
          </a:xfrm>
          <a:prstGeom prst="borderCallout2">
            <a:avLst>
              <a:gd name="adj1" fmla="val 18750"/>
              <a:gd name="adj2" fmla="val -4546"/>
              <a:gd name="adj3" fmla="val 18750"/>
              <a:gd name="adj4" fmla="val -42898"/>
              <a:gd name="adj5" fmla="val -46875"/>
              <a:gd name="adj6" fmla="val -82954"/>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Lower order terms</a:t>
            </a:r>
          </a:p>
        </p:txBody>
      </p:sp>
      <p:sp>
        <p:nvSpPr>
          <p:cNvPr id="39945" name="AutoShape 9">
            <a:extLst>
              <a:ext uri="{FF2B5EF4-FFF2-40B4-BE49-F238E27FC236}">
                <a16:creationId xmlns:a16="http://schemas.microsoft.com/office/drawing/2014/main" id="{9DAA3790-94F8-9F61-4A2A-424CA4C131B2}"/>
              </a:ext>
            </a:extLst>
          </p:cNvPr>
          <p:cNvSpPr>
            <a:spLocks/>
          </p:cNvSpPr>
          <p:nvPr/>
        </p:nvSpPr>
        <p:spPr bwMode="auto">
          <a:xfrm>
            <a:off x="6858000" y="3886200"/>
            <a:ext cx="1752600" cy="609600"/>
          </a:xfrm>
          <a:prstGeom prst="borderCallout2">
            <a:avLst>
              <a:gd name="adj1" fmla="val 18750"/>
              <a:gd name="adj2" fmla="val -4347"/>
              <a:gd name="adj3" fmla="val 18750"/>
              <a:gd name="adj4" fmla="val -92481"/>
              <a:gd name="adj5" fmla="val 100000"/>
              <a:gd name="adj6" fmla="val -204347"/>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Leading constant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7" dur="500"/>
                                        <p:tgtEl>
                                          <p:spTgt spid="399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0" dur="500"/>
                                        <p:tgtEl>
                                          <p:spTgt spid="399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13" dur="500"/>
                                        <p:tgtEl>
                                          <p:spTgt spid="39939">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18" dur="500"/>
                                        <p:tgtEl>
                                          <p:spTgt spid="39939">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9940"/>
                                        </p:tgtEl>
                                        <p:attrNameLst>
                                          <p:attrName>style.visibility</p:attrName>
                                        </p:attrNameLst>
                                      </p:cBhvr>
                                      <p:to>
                                        <p:strVal val="visible"/>
                                      </p:to>
                                    </p:set>
                                    <p:animEffect transition="in" filter="blinds(horizontal)">
                                      <p:cBhvr>
                                        <p:cTn id="23" dur="500"/>
                                        <p:tgtEl>
                                          <p:spTgt spid="3994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9942"/>
                                        </p:tgtEl>
                                        <p:attrNameLst>
                                          <p:attrName>style.visibility</p:attrName>
                                        </p:attrNameLst>
                                      </p:cBhvr>
                                      <p:to>
                                        <p:strVal val="visible"/>
                                      </p:to>
                                    </p:set>
                                    <p:animEffect transition="in" filter="blinds(horizontal)">
                                      <p:cBhvr>
                                        <p:cTn id="28" dur="500"/>
                                        <p:tgtEl>
                                          <p:spTgt spid="39942"/>
                                        </p:tgtEl>
                                      </p:cBhvr>
                                    </p:animEffect>
                                  </p:childTnLst>
                                </p:cTn>
                              </p:par>
                              <p:par>
                                <p:cTn id="29" presetID="3" presetClass="entr" presetSubtype="10" fill="hold" nodeType="withEffect">
                                  <p:stCondLst>
                                    <p:cond delay="0"/>
                                  </p:stCondLst>
                                  <p:childTnLst>
                                    <p:set>
                                      <p:cBhvr>
                                        <p:cTn id="30" dur="1" fill="hold">
                                          <p:stCondLst>
                                            <p:cond delay="0"/>
                                          </p:stCondLst>
                                        </p:cTn>
                                        <p:tgtEl>
                                          <p:spTgt spid="39944"/>
                                        </p:tgtEl>
                                        <p:attrNameLst>
                                          <p:attrName>style.visibility</p:attrName>
                                        </p:attrNameLst>
                                      </p:cBhvr>
                                      <p:to>
                                        <p:strVal val="visible"/>
                                      </p:to>
                                    </p:set>
                                    <p:animEffect transition="in" filter="blinds(horizontal)">
                                      <p:cBhvr>
                                        <p:cTn id="31" dur="500"/>
                                        <p:tgtEl>
                                          <p:spTgt spid="399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9945"/>
                                        </p:tgtEl>
                                        <p:attrNameLst>
                                          <p:attrName>style.visibility</p:attrName>
                                        </p:attrNameLst>
                                      </p:cBhvr>
                                      <p:to>
                                        <p:strVal val="visible"/>
                                      </p:to>
                                    </p:set>
                                    <p:animEffect transition="in" filter="blinds(horizontal)">
                                      <p:cBhvr>
                                        <p:cTn id="36" dur="500"/>
                                        <p:tgtEl>
                                          <p:spTgt spid="39945"/>
                                        </p:tgtEl>
                                      </p:cBhvr>
                                    </p:animEffect>
                                  </p:childTnLst>
                                </p:cTn>
                              </p:par>
                              <p:par>
                                <p:cTn id="37" presetID="3" presetClass="entr" presetSubtype="10" fill="hold" nodeType="withEffect">
                                  <p:stCondLst>
                                    <p:cond delay="0"/>
                                  </p:stCondLst>
                                  <p:childTnLst>
                                    <p:set>
                                      <p:cBhvr>
                                        <p:cTn id="38" dur="1" fill="hold">
                                          <p:stCondLst>
                                            <p:cond delay="0"/>
                                          </p:stCondLst>
                                        </p:cTn>
                                        <p:tgtEl>
                                          <p:spTgt spid="39943"/>
                                        </p:tgtEl>
                                        <p:attrNameLst>
                                          <p:attrName>style.visibility</p:attrName>
                                        </p:attrNameLst>
                                      </p:cBhvr>
                                      <p:to>
                                        <p:strVal val="visible"/>
                                      </p:to>
                                    </p:set>
                                    <p:animEffect transition="in" filter="blinds(horizontal)">
                                      <p:cBhvr>
                                        <p:cTn id="39" dur="500"/>
                                        <p:tgtEl>
                                          <p:spTgt spid="3994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9941"/>
                                        </p:tgtEl>
                                        <p:attrNameLst>
                                          <p:attrName>style.visibility</p:attrName>
                                        </p:attrNameLst>
                                      </p:cBhvr>
                                      <p:to>
                                        <p:strVal val="visible"/>
                                      </p:to>
                                    </p:set>
                                    <p:animEffect transition="in" filter="blinds(horizontal)">
                                      <p:cBhvr>
                                        <p:cTn id="44"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nimBg="1"/>
      <p:bldP spid="39943" grpId="0" animBg="1"/>
      <p:bldP spid="39944" grpId="0" animBg="1"/>
      <p:bldP spid="399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483ADD82-DD26-4F10-E0E1-332795EC4C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3E02F1F-D675-4EF1-8051-56C01C0812D8}" type="slidenum">
              <a:rPr lang="en-US" altLang="en-US" sz="1200" smtClean="0">
                <a:latin typeface="Garamond" panose="02020404030301010803" pitchFamily="18" charset="0"/>
              </a:rPr>
              <a:pPr>
                <a:spcBef>
                  <a:spcPct val="0"/>
                </a:spcBef>
                <a:buClrTx/>
                <a:buSzTx/>
                <a:buFontTx/>
                <a:buNone/>
              </a:pPr>
              <a:t>4</a:t>
            </a:fld>
            <a:endParaRPr lang="en-US" altLang="en-US" sz="1200">
              <a:latin typeface="Garamond" panose="02020404030301010803" pitchFamily="18" charset="0"/>
            </a:endParaRPr>
          </a:p>
        </p:txBody>
      </p:sp>
      <p:sp>
        <p:nvSpPr>
          <p:cNvPr id="22531" name="Rectangle 2">
            <a:extLst>
              <a:ext uri="{FF2B5EF4-FFF2-40B4-BE49-F238E27FC236}">
                <a16:creationId xmlns:a16="http://schemas.microsoft.com/office/drawing/2014/main" id="{9FCB5A66-1D24-9124-93C9-D96750555380}"/>
              </a:ext>
            </a:extLst>
          </p:cNvPr>
          <p:cNvSpPr>
            <a:spLocks noGrp="1" noChangeArrowheads="1"/>
          </p:cNvSpPr>
          <p:nvPr>
            <p:ph type="title"/>
          </p:nvPr>
        </p:nvSpPr>
        <p:spPr/>
        <p:txBody>
          <a:bodyPr/>
          <a:lstStyle/>
          <a:p>
            <a:pPr eaLnBrk="1" hangingPunct="1"/>
            <a:endParaRPr lang="tr-TR" altLang="en-US"/>
          </a:p>
        </p:txBody>
      </p:sp>
      <p:sp>
        <p:nvSpPr>
          <p:cNvPr id="22532" name="Rectangle 3">
            <a:extLst>
              <a:ext uri="{FF2B5EF4-FFF2-40B4-BE49-F238E27FC236}">
                <a16:creationId xmlns:a16="http://schemas.microsoft.com/office/drawing/2014/main" id="{D68DA852-4E55-6137-582D-1EB8CAC25E62}"/>
              </a:ext>
            </a:extLst>
          </p:cNvPr>
          <p:cNvSpPr>
            <a:spLocks noGrp="1" noChangeArrowheads="1"/>
          </p:cNvSpPr>
          <p:nvPr>
            <p:ph type="body" idx="1"/>
          </p:nvPr>
        </p:nvSpPr>
        <p:spPr/>
        <p:txBody>
          <a:bodyPr/>
          <a:lstStyle/>
          <a:p>
            <a:pPr eaLnBrk="1" hangingPunct="1"/>
            <a:r>
              <a:rPr lang="en-US" altLang="en-US"/>
              <a:t>The statement of the problem defines </a:t>
            </a:r>
            <a:r>
              <a:rPr lang="en-US" altLang="en-US" b="1"/>
              <a:t>what</a:t>
            </a:r>
            <a:r>
              <a:rPr lang="en-US" altLang="en-US"/>
              <a:t> is the relationship between the input and the output.</a:t>
            </a:r>
          </a:p>
          <a:p>
            <a:pPr eaLnBrk="1" hangingPunct="1"/>
            <a:endParaRPr lang="en-US" altLang="en-US"/>
          </a:p>
          <a:p>
            <a:pPr eaLnBrk="1" hangingPunct="1"/>
            <a:r>
              <a:rPr lang="en-US" altLang="en-US"/>
              <a:t>The algorithm defines a specific computational procedure that explains </a:t>
            </a:r>
            <a:r>
              <a:rPr lang="en-US" altLang="en-US" b="1"/>
              <a:t>how</a:t>
            </a:r>
            <a:r>
              <a:rPr lang="en-US" altLang="en-US"/>
              <a:t> this relationship will be realized.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a:extLst>
              <a:ext uri="{FF2B5EF4-FFF2-40B4-BE49-F238E27FC236}">
                <a16:creationId xmlns:a16="http://schemas.microsoft.com/office/drawing/2014/main" id="{6F4CCB00-EDA9-BEDC-F1CC-9A97960334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388D7C9-6322-4067-A0F1-2B667D9D5A3F}" type="slidenum">
              <a:rPr lang="en-US" altLang="en-US" sz="1200" smtClean="0">
                <a:latin typeface="Garamond" panose="02020404030301010803" pitchFamily="18" charset="0"/>
              </a:rPr>
              <a:pPr>
                <a:spcBef>
                  <a:spcPct val="0"/>
                </a:spcBef>
                <a:buClrTx/>
                <a:buSzTx/>
                <a:buFontTx/>
                <a:buNone/>
              </a:pPr>
              <a:t>40</a:t>
            </a:fld>
            <a:endParaRPr lang="en-US" altLang="en-US" sz="1200">
              <a:latin typeface="Garamond" panose="02020404030301010803" pitchFamily="18" charset="0"/>
            </a:endParaRPr>
          </a:p>
        </p:txBody>
      </p:sp>
      <p:sp>
        <p:nvSpPr>
          <p:cNvPr id="96259" name="Rectangle 2">
            <a:extLst>
              <a:ext uri="{FF2B5EF4-FFF2-40B4-BE49-F238E27FC236}">
                <a16:creationId xmlns:a16="http://schemas.microsoft.com/office/drawing/2014/main" id="{BDFE7C52-96C3-7213-08E8-CCDB7E3D5E1D}"/>
              </a:ext>
            </a:extLst>
          </p:cNvPr>
          <p:cNvSpPr>
            <a:spLocks noGrp="1" noChangeArrowheads="1"/>
          </p:cNvSpPr>
          <p:nvPr>
            <p:ph type="title"/>
          </p:nvPr>
        </p:nvSpPr>
        <p:spPr/>
        <p:txBody>
          <a:bodyPr/>
          <a:lstStyle/>
          <a:p>
            <a:pPr eaLnBrk="1" hangingPunct="1"/>
            <a:r>
              <a:rPr lang="en-US" altLang="en-US"/>
              <a:t>Asymptotic Analysis</a:t>
            </a:r>
          </a:p>
        </p:txBody>
      </p:sp>
      <p:sp>
        <p:nvSpPr>
          <p:cNvPr id="96260" name="Rectangle 3">
            <a:extLst>
              <a:ext uri="{FF2B5EF4-FFF2-40B4-BE49-F238E27FC236}">
                <a16:creationId xmlns:a16="http://schemas.microsoft.com/office/drawing/2014/main" id="{FCEC0DA8-46C1-E6B1-34A5-027986C4006E}"/>
              </a:ext>
            </a:extLst>
          </p:cNvPr>
          <p:cNvSpPr>
            <a:spLocks noGrp="1" noChangeArrowheads="1"/>
          </p:cNvSpPr>
          <p:nvPr>
            <p:ph type="body" idx="1"/>
          </p:nvPr>
        </p:nvSpPr>
        <p:spPr/>
        <p:txBody>
          <a:bodyPr/>
          <a:lstStyle/>
          <a:p>
            <a:pPr eaLnBrk="1" hangingPunct="1"/>
            <a:endParaRPr lang="tr-TR" altLang="en-US"/>
          </a:p>
        </p:txBody>
      </p:sp>
      <p:sp>
        <p:nvSpPr>
          <p:cNvPr id="96261" name="Line 4">
            <a:extLst>
              <a:ext uri="{FF2B5EF4-FFF2-40B4-BE49-F238E27FC236}">
                <a16:creationId xmlns:a16="http://schemas.microsoft.com/office/drawing/2014/main" id="{9F7EE41B-0B31-659D-4D0B-A44149F2B8EC}"/>
              </a:ext>
            </a:extLst>
          </p:cNvPr>
          <p:cNvSpPr>
            <a:spLocks noChangeShapeType="1"/>
          </p:cNvSpPr>
          <p:nvPr/>
        </p:nvSpPr>
        <p:spPr bwMode="auto">
          <a:xfrm flipV="1">
            <a:off x="1371600" y="2133600"/>
            <a:ext cx="0" cy="3352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2" name="Line 5">
            <a:extLst>
              <a:ext uri="{FF2B5EF4-FFF2-40B4-BE49-F238E27FC236}">
                <a16:creationId xmlns:a16="http://schemas.microsoft.com/office/drawing/2014/main" id="{89513E1C-E311-31DE-451E-B7F42261B07A}"/>
              </a:ext>
            </a:extLst>
          </p:cNvPr>
          <p:cNvSpPr>
            <a:spLocks noChangeShapeType="1"/>
          </p:cNvSpPr>
          <p:nvPr/>
        </p:nvSpPr>
        <p:spPr bwMode="auto">
          <a:xfrm>
            <a:off x="990600" y="5105400"/>
            <a:ext cx="647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6263" name="Freeform 6">
            <a:extLst>
              <a:ext uri="{FF2B5EF4-FFF2-40B4-BE49-F238E27FC236}">
                <a16:creationId xmlns:a16="http://schemas.microsoft.com/office/drawing/2014/main" id="{FCD26D98-977A-C73C-DA42-2B7F822EC1DF}"/>
              </a:ext>
            </a:extLst>
          </p:cNvPr>
          <p:cNvSpPr>
            <a:spLocks/>
          </p:cNvSpPr>
          <p:nvPr/>
        </p:nvSpPr>
        <p:spPr bwMode="auto">
          <a:xfrm>
            <a:off x="2057400" y="2286000"/>
            <a:ext cx="4419600" cy="2362200"/>
          </a:xfrm>
          <a:custGeom>
            <a:avLst/>
            <a:gdLst>
              <a:gd name="T0" fmla="*/ 0 w 2784"/>
              <a:gd name="T1" fmla="*/ 2147483646 h 1488"/>
              <a:gd name="T2" fmla="*/ 2147483646 w 2784"/>
              <a:gd name="T3" fmla="*/ 2147483646 h 1488"/>
              <a:gd name="T4" fmla="*/ 2147483646 w 2784"/>
              <a:gd name="T5" fmla="*/ 0 h 1488"/>
              <a:gd name="T6" fmla="*/ 0 60000 65536"/>
              <a:gd name="T7" fmla="*/ 0 60000 65536"/>
              <a:gd name="T8" fmla="*/ 0 60000 65536"/>
              <a:gd name="T9" fmla="*/ 0 w 2784"/>
              <a:gd name="T10" fmla="*/ 0 h 1488"/>
              <a:gd name="T11" fmla="*/ 2784 w 2784"/>
              <a:gd name="T12" fmla="*/ 1488 h 1488"/>
            </a:gdLst>
            <a:ahLst/>
            <a:cxnLst>
              <a:cxn ang="T6">
                <a:pos x="T0" y="T1"/>
              </a:cxn>
              <a:cxn ang="T7">
                <a:pos x="T2" y="T3"/>
              </a:cxn>
              <a:cxn ang="T8">
                <a:pos x="T4" y="T5"/>
              </a:cxn>
            </a:cxnLst>
            <a:rect l="T9" t="T10" r="T11" b="T12"/>
            <a:pathLst>
              <a:path w="2784" h="1488">
                <a:moveTo>
                  <a:pt x="0" y="1488"/>
                </a:moveTo>
                <a:cubicBezTo>
                  <a:pt x="632" y="1420"/>
                  <a:pt x="1264" y="1352"/>
                  <a:pt x="1728" y="1104"/>
                </a:cubicBezTo>
                <a:cubicBezTo>
                  <a:pt x="2192" y="856"/>
                  <a:pt x="2488" y="428"/>
                  <a:pt x="2784"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264" name="Freeform 7">
            <a:extLst>
              <a:ext uri="{FF2B5EF4-FFF2-40B4-BE49-F238E27FC236}">
                <a16:creationId xmlns:a16="http://schemas.microsoft.com/office/drawing/2014/main" id="{A29B0BB8-C5FD-C366-0BC0-784A78CE9F12}"/>
              </a:ext>
            </a:extLst>
          </p:cNvPr>
          <p:cNvSpPr>
            <a:spLocks/>
          </p:cNvSpPr>
          <p:nvPr/>
        </p:nvSpPr>
        <p:spPr bwMode="auto">
          <a:xfrm>
            <a:off x="2590800" y="2971800"/>
            <a:ext cx="4648200" cy="1143000"/>
          </a:xfrm>
          <a:custGeom>
            <a:avLst/>
            <a:gdLst>
              <a:gd name="T0" fmla="*/ 0 w 2928"/>
              <a:gd name="T1" fmla="*/ 2147483646 h 720"/>
              <a:gd name="T2" fmla="*/ 2147483646 w 2928"/>
              <a:gd name="T3" fmla="*/ 2147483646 h 720"/>
              <a:gd name="T4" fmla="*/ 2147483646 w 2928"/>
              <a:gd name="T5" fmla="*/ 0 h 720"/>
              <a:gd name="T6" fmla="*/ 0 60000 65536"/>
              <a:gd name="T7" fmla="*/ 0 60000 65536"/>
              <a:gd name="T8" fmla="*/ 0 60000 65536"/>
              <a:gd name="T9" fmla="*/ 0 w 2928"/>
              <a:gd name="T10" fmla="*/ 0 h 720"/>
              <a:gd name="T11" fmla="*/ 2928 w 2928"/>
              <a:gd name="T12" fmla="*/ 720 h 720"/>
            </a:gdLst>
            <a:ahLst/>
            <a:cxnLst>
              <a:cxn ang="T6">
                <a:pos x="T0" y="T1"/>
              </a:cxn>
              <a:cxn ang="T7">
                <a:pos x="T2" y="T3"/>
              </a:cxn>
              <a:cxn ang="T8">
                <a:pos x="T4" y="T5"/>
              </a:cxn>
            </a:cxnLst>
            <a:rect l="T9" t="T10" r="T11" b="T12"/>
            <a:pathLst>
              <a:path w="2928" h="720">
                <a:moveTo>
                  <a:pt x="0" y="720"/>
                </a:moveTo>
                <a:cubicBezTo>
                  <a:pt x="500" y="684"/>
                  <a:pt x="1000" y="648"/>
                  <a:pt x="1488" y="528"/>
                </a:cubicBezTo>
                <a:cubicBezTo>
                  <a:pt x="1976" y="408"/>
                  <a:pt x="2452" y="204"/>
                  <a:pt x="2928" y="0"/>
                </a:cubicBezTo>
              </a:path>
            </a:pathLst>
          </a:custGeom>
          <a:noFill/>
          <a:ln w="9525">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265" name="Line 9">
            <a:extLst>
              <a:ext uri="{FF2B5EF4-FFF2-40B4-BE49-F238E27FC236}">
                <a16:creationId xmlns:a16="http://schemas.microsoft.com/office/drawing/2014/main" id="{A57B88EB-DB7D-3574-94C6-7D52769FEEFD}"/>
              </a:ext>
            </a:extLst>
          </p:cNvPr>
          <p:cNvSpPr>
            <a:spLocks noChangeShapeType="1"/>
          </p:cNvSpPr>
          <p:nvPr/>
        </p:nvSpPr>
        <p:spPr bwMode="auto">
          <a:xfrm>
            <a:off x="5257800" y="3733800"/>
            <a:ext cx="0" cy="1371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6266" name="Text Box 10">
            <a:extLst>
              <a:ext uri="{FF2B5EF4-FFF2-40B4-BE49-F238E27FC236}">
                <a16:creationId xmlns:a16="http://schemas.microsoft.com/office/drawing/2014/main" id="{3A8AEA57-930A-60ED-1884-971EC6D24891}"/>
              </a:ext>
            </a:extLst>
          </p:cNvPr>
          <p:cNvSpPr txBox="1">
            <a:spLocks noChangeArrowheads="1"/>
          </p:cNvSpPr>
          <p:nvPr/>
        </p:nvSpPr>
        <p:spPr bwMode="auto">
          <a:xfrm rot="-5400000">
            <a:off x="789782" y="2334418"/>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time</a:t>
            </a:r>
          </a:p>
        </p:txBody>
      </p:sp>
      <p:sp>
        <p:nvSpPr>
          <p:cNvPr id="96267" name="Text Box 11">
            <a:extLst>
              <a:ext uri="{FF2B5EF4-FFF2-40B4-BE49-F238E27FC236}">
                <a16:creationId xmlns:a16="http://schemas.microsoft.com/office/drawing/2014/main" id="{70AA312B-257D-9DE8-1133-CCC29A84C78A}"/>
              </a:ext>
            </a:extLst>
          </p:cNvPr>
          <p:cNvSpPr txBox="1">
            <a:spLocks noChangeArrowheads="1"/>
          </p:cNvSpPr>
          <p:nvPr/>
        </p:nvSpPr>
        <p:spPr bwMode="auto">
          <a:xfrm>
            <a:off x="6324600" y="5181600"/>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input size</a:t>
            </a:r>
          </a:p>
        </p:txBody>
      </p:sp>
      <p:graphicFrame>
        <p:nvGraphicFramePr>
          <p:cNvPr id="96268" name="Object 12">
            <a:extLst>
              <a:ext uri="{FF2B5EF4-FFF2-40B4-BE49-F238E27FC236}">
                <a16:creationId xmlns:a16="http://schemas.microsoft.com/office/drawing/2014/main" id="{94038BF1-2BD6-2834-01FB-A6BFC2F44BD7}"/>
              </a:ext>
            </a:extLst>
          </p:cNvPr>
          <p:cNvGraphicFramePr>
            <a:graphicFrameLocks noChangeAspect="1"/>
          </p:cNvGraphicFramePr>
          <p:nvPr/>
        </p:nvGraphicFramePr>
        <p:xfrm>
          <a:off x="5105400" y="5067300"/>
          <a:ext cx="303213" cy="419100"/>
        </p:xfrm>
        <a:graphic>
          <a:graphicData uri="http://schemas.openxmlformats.org/presentationml/2006/ole">
            <mc:AlternateContent xmlns:mc="http://schemas.openxmlformats.org/markup-compatibility/2006">
              <mc:Choice xmlns:v="urn:schemas-microsoft-com:vml" Requires="v">
                <p:oleObj name="Equation" r:id="rId3" imgW="165028" imgH="228501" progId="Equation.3">
                  <p:embed/>
                </p:oleObj>
              </mc:Choice>
              <mc:Fallback>
                <p:oleObj name="Equation" r:id="rId3" imgW="165028" imgH="228501"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5067300"/>
                        <a:ext cx="3032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a:extLst>
              <a:ext uri="{FF2B5EF4-FFF2-40B4-BE49-F238E27FC236}">
                <a16:creationId xmlns:a16="http://schemas.microsoft.com/office/drawing/2014/main" id="{A9813EEF-49DF-C5C6-8E55-8F6BAFA32A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7705FC7-ADF1-4F5C-8747-FCF4E36F9624}" type="slidenum">
              <a:rPr lang="en-US" altLang="en-US" sz="1200" smtClean="0">
                <a:latin typeface="Garamond" panose="02020404030301010803" pitchFamily="18" charset="0"/>
              </a:rPr>
              <a:pPr>
                <a:spcBef>
                  <a:spcPct val="0"/>
                </a:spcBef>
                <a:buClrTx/>
                <a:buSzTx/>
                <a:buFontTx/>
                <a:buNone/>
              </a:pPr>
              <a:t>41</a:t>
            </a:fld>
            <a:endParaRPr lang="en-US" altLang="en-US" sz="1200">
              <a:latin typeface="Garamond" panose="02020404030301010803" pitchFamily="18" charset="0"/>
            </a:endParaRPr>
          </a:p>
        </p:txBody>
      </p:sp>
      <p:sp>
        <p:nvSpPr>
          <p:cNvPr id="98307" name="Rectangle 2">
            <a:extLst>
              <a:ext uri="{FF2B5EF4-FFF2-40B4-BE49-F238E27FC236}">
                <a16:creationId xmlns:a16="http://schemas.microsoft.com/office/drawing/2014/main" id="{4B2DDD8E-0F41-77ED-3C20-C813A2342C03}"/>
              </a:ext>
            </a:extLst>
          </p:cNvPr>
          <p:cNvSpPr>
            <a:spLocks noGrp="1" noChangeArrowheads="1"/>
          </p:cNvSpPr>
          <p:nvPr>
            <p:ph type="title"/>
          </p:nvPr>
        </p:nvSpPr>
        <p:spPr/>
        <p:txBody>
          <a:bodyPr/>
          <a:lstStyle/>
          <a:p>
            <a:pPr eaLnBrk="1" hangingPunct="1"/>
            <a:r>
              <a:rPr lang="en-US" altLang="en-US"/>
              <a:t>Algorithm Design Techniques</a:t>
            </a:r>
          </a:p>
        </p:txBody>
      </p:sp>
      <p:sp>
        <p:nvSpPr>
          <p:cNvPr id="108548" name="Rectangle 3">
            <a:extLst>
              <a:ext uri="{FF2B5EF4-FFF2-40B4-BE49-F238E27FC236}">
                <a16:creationId xmlns:a16="http://schemas.microsoft.com/office/drawing/2014/main" id="{210CEDC0-8C68-B91B-8FD3-F60B8C4E9D1B}"/>
              </a:ext>
            </a:extLst>
          </p:cNvPr>
          <p:cNvSpPr>
            <a:spLocks noGrp="1" noChangeArrowheads="1"/>
          </p:cNvSpPr>
          <p:nvPr>
            <p:ph type="body" idx="1"/>
          </p:nvPr>
        </p:nvSpPr>
        <p:spPr>
          <a:xfrm>
            <a:off x="457200" y="990600"/>
            <a:ext cx="8229600" cy="4530725"/>
          </a:xfrm>
        </p:spPr>
        <p:txBody>
          <a:bodyPr/>
          <a:lstStyle/>
          <a:p>
            <a:pPr eaLnBrk="1" hangingPunct="1"/>
            <a:r>
              <a:rPr lang="en-US" altLang="en-US" sz="2600"/>
              <a:t>In general, there is no recipe for coming up with an algorithm for a given problem.</a:t>
            </a:r>
          </a:p>
          <a:p>
            <a:pPr eaLnBrk="1" hangingPunct="1"/>
            <a:r>
              <a:rPr lang="en-US" altLang="en-US" sz="2600"/>
              <a:t>However, there are some algorithm design techniques that can be used to classify the algorithms.</a:t>
            </a:r>
          </a:p>
          <a:p>
            <a:pPr eaLnBrk="1" hangingPunct="1"/>
            <a:r>
              <a:rPr lang="en-US" altLang="en-US" sz="2600"/>
              <a:t>Knowing these algorithm design techniques helps us to have some starting point and gives us a guideline to follow to design an algorithm from scratch.</a:t>
            </a:r>
          </a:p>
          <a:p>
            <a:pPr eaLnBrk="1" hangingPunct="1"/>
            <a:r>
              <a:rPr lang="en-US" altLang="en-US" sz="2600"/>
              <a:t>Insertion sort uses so called “incremental approach”</a:t>
            </a:r>
          </a:p>
          <a:p>
            <a:pPr algn="ctr" eaLnBrk="1" hangingPunct="1">
              <a:buFont typeface="Wingdings" panose="05000000000000000000" pitchFamily="2" charset="2"/>
              <a:buNone/>
            </a:pPr>
            <a:r>
              <a:rPr lang="en-US" altLang="en-US" sz="2600"/>
              <a:t>	Having sorted A[1..j-1], insert a new element A[j], forming a new, larger sorted sequence A[1..j]</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8548">
                                            <p:txEl>
                                              <p:pRg st="1" end="1"/>
                                            </p:txEl>
                                          </p:spTgt>
                                        </p:tgtEl>
                                        <p:attrNameLst>
                                          <p:attrName>style.visibility</p:attrName>
                                        </p:attrNameLst>
                                      </p:cBhvr>
                                      <p:to>
                                        <p:strVal val="visible"/>
                                      </p:to>
                                    </p:set>
                                    <p:animEffect transition="in" filter="fade">
                                      <p:cBhvr>
                                        <p:cTn id="7" dur="500"/>
                                        <p:tgtEl>
                                          <p:spTgt spid="1085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8548">
                                            <p:txEl>
                                              <p:pRg st="2" end="2"/>
                                            </p:txEl>
                                          </p:spTgt>
                                        </p:tgtEl>
                                        <p:attrNameLst>
                                          <p:attrName>style.visibility</p:attrName>
                                        </p:attrNameLst>
                                      </p:cBhvr>
                                      <p:to>
                                        <p:strVal val="visible"/>
                                      </p:to>
                                    </p:set>
                                    <p:animEffect transition="in" filter="fade">
                                      <p:cBhvr>
                                        <p:cTn id="12" dur="500"/>
                                        <p:tgtEl>
                                          <p:spTgt spid="10854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8548">
                                            <p:txEl>
                                              <p:pRg st="3" end="3"/>
                                            </p:txEl>
                                          </p:spTgt>
                                        </p:tgtEl>
                                        <p:attrNameLst>
                                          <p:attrName>style.visibility</p:attrName>
                                        </p:attrNameLst>
                                      </p:cBhvr>
                                      <p:to>
                                        <p:strVal val="visible"/>
                                      </p:to>
                                    </p:set>
                                    <p:animEffect transition="in" filter="fade">
                                      <p:cBhvr>
                                        <p:cTn id="17" dur="500"/>
                                        <p:tgtEl>
                                          <p:spTgt spid="108548">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08548">
                                            <p:txEl>
                                              <p:pRg st="4" end="4"/>
                                            </p:txEl>
                                          </p:spTgt>
                                        </p:tgtEl>
                                        <p:attrNameLst>
                                          <p:attrName>style.visibility</p:attrName>
                                        </p:attrNameLst>
                                      </p:cBhvr>
                                      <p:to>
                                        <p:strVal val="visible"/>
                                      </p:to>
                                    </p:set>
                                    <p:animEffect transition="in" filter="fade">
                                      <p:cBhvr>
                                        <p:cTn id="20" dur="500"/>
                                        <p:tgtEl>
                                          <p:spTgt spid="1085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a:extLst>
              <a:ext uri="{FF2B5EF4-FFF2-40B4-BE49-F238E27FC236}">
                <a16:creationId xmlns:a16="http://schemas.microsoft.com/office/drawing/2014/main" id="{DB6FA75F-E890-F653-783C-329E023485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022D0A8-650C-4B30-BD15-994A0C02838A}" type="slidenum">
              <a:rPr lang="en-US" altLang="en-US" sz="1200" smtClean="0">
                <a:latin typeface="Garamond" panose="02020404030301010803" pitchFamily="18" charset="0"/>
              </a:rPr>
              <a:pPr>
                <a:spcBef>
                  <a:spcPct val="0"/>
                </a:spcBef>
                <a:buClrTx/>
                <a:buSzTx/>
                <a:buFontTx/>
                <a:buNone/>
              </a:pPr>
              <a:t>42</a:t>
            </a:fld>
            <a:endParaRPr lang="en-US" altLang="en-US" sz="1200">
              <a:latin typeface="Garamond" panose="02020404030301010803" pitchFamily="18" charset="0"/>
            </a:endParaRPr>
          </a:p>
        </p:txBody>
      </p:sp>
      <p:sp>
        <p:nvSpPr>
          <p:cNvPr id="100355" name="Rectangle 2">
            <a:extLst>
              <a:ext uri="{FF2B5EF4-FFF2-40B4-BE49-F238E27FC236}">
                <a16:creationId xmlns:a16="http://schemas.microsoft.com/office/drawing/2014/main" id="{9AA2C1C6-838C-8D55-EB9A-45E6DD1DF688}"/>
              </a:ext>
            </a:extLst>
          </p:cNvPr>
          <p:cNvSpPr>
            <a:spLocks noGrp="1" noChangeArrowheads="1"/>
          </p:cNvSpPr>
          <p:nvPr>
            <p:ph type="title"/>
          </p:nvPr>
        </p:nvSpPr>
        <p:spPr/>
        <p:txBody>
          <a:bodyPr/>
          <a:lstStyle/>
          <a:p>
            <a:pPr eaLnBrk="1" hangingPunct="1"/>
            <a:r>
              <a:rPr lang="en-US" altLang="en-US"/>
              <a:t>Divide and Conquer</a:t>
            </a:r>
          </a:p>
        </p:txBody>
      </p:sp>
      <p:sp>
        <p:nvSpPr>
          <p:cNvPr id="112644" name="Rectangle 3">
            <a:extLst>
              <a:ext uri="{FF2B5EF4-FFF2-40B4-BE49-F238E27FC236}">
                <a16:creationId xmlns:a16="http://schemas.microsoft.com/office/drawing/2014/main" id="{87F27F05-8090-D19E-E9DF-F9E8E03494D1}"/>
              </a:ext>
            </a:extLst>
          </p:cNvPr>
          <p:cNvSpPr>
            <a:spLocks noGrp="1" noChangeArrowheads="1"/>
          </p:cNvSpPr>
          <p:nvPr>
            <p:ph type="body" idx="1"/>
          </p:nvPr>
        </p:nvSpPr>
        <p:spPr>
          <a:xfrm>
            <a:off x="457200" y="1108075"/>
            <a:ext cx="8229600" cy="4530725"/>
          </a:xfrm>
        </p:spPr>
        <p:txBody>
          <a:bodyPr/>
          <a:lstStyle/>
          <a:p>
            <a:pPr eaLnBrk="1" hangingPunct="1">
              <a:lnSpc>
                <a:spcPct val="90000"/>
              </a:lnSpc>
            </a:pPr>
            <a:r>
              <a:rPr lang="en-US" altLang="en-US" sz="2600"/>
              <a:t>Another such design approach is</a:t>
            </a:r>
            <a:endParaRPr lang="tr-TR" altLang="en-US" sz="2600"/>
          </a:p>
          <a:p>
            <a:pPr eaLnBrk="1" hangingPunct="1">
              <a:lnSpc>
                <a:spcPct val="90000"/>
              </a:lnSpc>
            </a:pPr>
            <a:endParaRPr lang="en-US" altLang="en-US" sz="2600"/>
          </a:p>
          <a:p>
            <a:pPr algn="ctr" eaLnBrk="1" hangingPunct="1">
              <a:lnSpc>
                <a:spcPct val="90000"/>
              </a:lnSpc>
              <a:buFont typeface="Wingdings" panose="05000000000000000000" pitchFamily="2" charset="2"/>
              <a:buNone/>
            </a:pPr>
            <a:r>
              <a:rPr lang="en-US" altLang="en-US" sz="2600" b="1"/>
              <a:t>Divide and Conquer</a:t>
            </a:r>
          </a:p>
          <a:p>
            <a:pPr algn="ctr" eaLnBrk="1" hangingPunct="1">
              <a:lnSpc>
                <a:spcPct val="90000"/>
              </a:lnSpc>
              <a:buFont typeface="Wingdings" panose="05000000000000000000" pitchFamily="2" charset="2"/>
              <a:buNone/>
            </a:pPr>
            <a:endParaRPr lang="en-US" altLang="en-US" sz="2600"/>
          </a:p>
          <a:p>
            <a:pPr eaLnBrk="1" hangingPunct="1">
              <a:lnSpc>
                <a:spcPct val="90000"/>
              </a:lnSpc>
            </a:pPr>
            <a:r>
              <a:rPr lang="en-US" altLang="en-US" sz="2600"/>
              <a:t>We will </a:t>
            </a:r>
            <a:r>
              <a:rPr lang="tr-TR" altLang="en-US" sz="2600"/>
              <a:t>consider</a:t>
            </a:r>
            <a:r>
              <a:rPr lang="en-US" altLang="en-US" sz="2600"/>
              <a:t> another algorithm for the sorting problem that follows divide and conquer approach</a:t>
            </a:r>
            <a:r>
              <a:rPr lang="tr-TR" altLang="en-US" sz="2600"/>
              <a:t>.</a:t>
            </a:r>
            <a:endParaRPr lang="en-US" altLang="en-US" sz="2600"/>
          </a:p>
          <a:p>
            <a:pPr eaLnBrk="1" hangingPunct="1">
              <a:lnSpc>
                <a:spcPct val="90000"/>
              </a:lnSpc>
            </a:pPr>
            <a:endParaRPr lang="en-US" altLang="en-US" sz="2600"/>
          </a:p>
          <a:p>
            <a:pPr eaLnBrk="1" hangingPunct="1">
              <a:lnSpc>
                <a:spcPct val="90000"/>
              </a:lnSpc>
            </a:pPr>
            <a:r>
              <a:rPr lang="en-US" altLang="en-US" sz="2600"/>
              <a:t>Divide and conquer algorithms are recursive in their nature.</a:t>
            </a:r>
          </a:p>
          <a:p>
            <a:pPr eaLnBrk="1" hangingPunct="1">
              <a:lnSpc>
                <a:spcPct val="90000"/>
              </a:lnSpc>
            </a:pPr>
            <a:endParaRPr lang="en-US" altLang="en-US" sz="2600"/>
          </a:p>
          <a:p>
            <a:pPr eaLnBrk="1" hangingPunct="1">
              <a:lnSpc>
                <a:spcPct val="90000"/>
              </a:lnSpc>
            </a:pPr>
            <a:r>
              <a:rPr lang="en-US" altLang="en-US" sz="2600"/>
              <a:t>It is relatively easy to state their running time by using a recurrence</a:t>
            </a:r>
            <a:r>
              <a:rPr lang="tr-TR" altLang="en-US" sz="2600"/>
              <a:t>.</a:t>
            </a:r>
            <a:endParaRPr lang="en-US"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44">
                                            <p:txEl>
                                              <p:pRg st="4" end="4"/>
                                            </p:txEl>
                                          </p:spTgt>
                                        </p:tgtEl>
                                        <p:attrNameLst>
                                          <p:attrName>style.visibility</p:attrName>
                                        </p:attrNameLst>
                                      </p:cBhvr>
                                      <p:to>
                                        <p:strVal val="visible"/>
                                      </p:to>
                                    </p:set>
                                    <p:animEffect transition="in" filter="fade">
                                      <p:cBhvr>
                                        <p:cTn id="7" dur="500"/>
                                        <p:tgtEl>
                                          <p:spTgt spid="11264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44">
                                            <p:txEl>
                                              <p:pRg st="6" end="6"/>
                                            </p:txEl>
                                          </p:spTgt>
                                        </p:tgtEl>
                                        <p:attrNameLst>
                                          <p:attrName>style.visibility</p:attrName>
                                        </p:attrNameLst>
                                      </p:cBhvr>
                                      <p:to>
                                        <p:strVal val="visible"/>
                                      </p:to>
                                    </p:set>
                                    <p:animEffect transition="in" filter="fade">
                                      <p:cBhvr>
                                        <p:cTn id="12" dur="500"/>
                                        <p:tgtEl>
                                          <p:spTgt spid="11264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2644">
                                            <p:txEl>
                                              <p:pRg st="8" end="8"/>
                                            </p:txEl>
                                          </p:spTgt>
                                        </p:tgtEl>
                                        <p:attrNameLst>
                                          <p:attrName>style.visibility</p:attrName>
                                        </p:attrNameLst>
                                      </p:cBhvr>
                                      <p:to>
                                        <p:strVal val="visible"/>
                                      </p:to>
                                    </p:set>
                                    <p:animEffect transition="in" filter="fade">
                                      <p:cBhvr>
                                        <p:cTn id="17" dur="500"/>
                                        <p:tgtEl>
                                          <p:spTgt spid="1126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a:extLst>
              <a:ext uri="{FF2B5EF4-FFF2-40B4-BE49-F238E27FC236}">
                <a16:creationId xmlns:a16="http://schemas.microsoft.com/office/drawing/2014/main" id="{E90B9230-12DB-69A3-7487-6D8EF074D5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32EB747-F7CB-4EC6-98B9-4E3F8E09FD30}" type="slidenum">
              <a:rPr lang="en-US" altLang="en-US" sz="1200" smtClean="0">
                <a:latin typeface="Garamond" panose="02020404030301010803" pitchFamily="18" charset="0"/>
              </a:rPr>
              <a:pPr>
                <a:spcBef>
                  <a:spcPct val="0"/>
                </a:spcBef>
                <a:buClrTx/>
                <a:buSzTx/>
                <a:buFontTx/>
                <a:buNone/>
              </a:pPr>
              <a:t>43</a:t>
            </a:fld>
            <a:endParaRPr lang="en-US" altLang="en-US" sz="1200">
              <a:latin typeface="Garamond" panose="02020404030301010803" pitchFamily="18" charset="0"/>
            </a:endParaRPr>
          </a:p>
        </p:txBody>
      </p:sp>
      <p:sp>
        <p:nvSpPr>
          <p:cNvPr id="102403" name="Rectangle 2">
            <a:extLst>
              <a:ext uri="{FF2B5EF4-FFF2-40B4-BE49-F238E27FC236}">
                <a16:creationId xmlns:a16="http://schemas.microsoft.com/office/drawing/2014/main" id="{AD860D89-5439-1CA3-6691-226E2C9A8553}"/>
              </a:ext>
            </a:extLst>
          </p:cNvPr>
          <p:cNvSpPr>
            <a:spLocks noGrp="1" noChangeArrowheads="1"/>
          </p:cNvSpPr>
          <p:nvPr>
            <p:ph type="title"/>
          </p:nvPr>
        </p:nvSpPr>
        <p:spPr/>
        <p:txBody>
          <a:bodyPr/>
          <a:lstStyle/>
          <a:p>
            <a:pPr eaLnBrk="1" hangingPunct="1"/>
            <a:r>
              <a:rPr lang="en-US" altLang="en-US"/>
              <a:t>Three steps of divide and conquer</a:t>
            </a:r>
          </a:p>
        </p:txBody>
      </p:sp>
      <p:sp>
        <p:nvSpPr>
          <p:cNvPr id="44035" name="Rectangle 3">
            <a:extLst>
              <a:ext uri="{FF2B5EF4-FFF2-40B4-BE49-F238E27FC236}">
                <a16:creationId xmlns:a16="http://schemas.microsoft.com/office/drawing/2014/main" id="{A78F18C6-35DF-C14B-E78A-FF932CF8BDFB}"/>
              </a:ext>
            </a:extLst>
          </p:cNvPr>
          <p:cNvSpPr>
            <a:spLocks noGrp="1" noChangeArrowheads="1"/>
          </p:cNvSpPr>
          <p:nvPr>
            <p:ph type="body" idx="1"/>
          </p:nvPr>
        </p:nvSpPr>
        <p:spPr/>
        <p:txBody>
          <a:bodyPr/>
          <a:lstStyle/>
          <a:p>
            <a:pPr marL="571500" indent="-571500" eaLnBrk="1" hangingPunct="1">
              <a:lnSpc>
                <a:spcPct val="90000"/>
              </a:lnSpc>
              <a:buFont typeface="Wingdings" panose="05000000000000000000" pitchFamily="2" charset="2"/>
              <a:buAutoNum type="arabicPeriod"/>
            </a:pPr>
            <a:r>
              <a:rPr lang="en-US" altLang="en-US" b="1"/>
              <a:t>Divide:</a:t>
            </a:r>
            <a:r>
              <a:rPr lang="en-US" altLang="en-US"/>
              <a:t> The problem is divided into several smaller subproblems</a:t>
            </a:r>
          </a:p>
          <a:p>
            <a:pPr marL="571500" indent="-571500" eaLnBrk="1" hangingPunct="1">
              <a:lnSpc>
                <a:spcPct val="90000"/>
              </a:lnSpc>
              <a:buFont typeface="Wingdings" panose="05000000000000000000" pitchFamily="2" charset="2"/>
              <a:buAutoNum type="arabicPeriod"/>
            </a:pPr>
            <a:r>
              <a:rPr lang="en-US" altLang="en-US" b="1"/>
              <a:t>Conquer:</a:t>
            </a:r>
            <a:r>
              <a:rPr lang="en-US" altLang="en-US"/>
              <a:t> The subproblems are attacked recursively by the same algorithm. </a:t>
            </a:r>
            <a:br>
              <a:rPr lang="en-US" altLang="en-US"/>
            </a:br>
            <a:r>
              <a:rPr lang="en-US" altLang="en-US"/>
              <a:t>When the size of the subproblem gets small enough, the problem is solved in a straightforward manner.</a:t>
            </a:r>
          </a:p>
          <a:p>
            <a:pPr marL="571500" indent="-571500" eaLnBrk="1" hangingPunct="1">
              <a:lnSpc>
                <a:spcPct val="90000"/>
              </a:lnSpc>
              <a:buFont typeface="Wingdings" panose="05000000000000000000" pitchFamily="2" charset="2"/>
              <a:buAutoNum type="arabicPeriod"/>
            </a:pPr>
            <a:r>
              <a:rPr lang="en-US" altLang="en-US" b="1"/>
              <a:t>Combine:</a:t>
            </a:r>
            <a:r>
              <a:rPr lang="en-US" altLang="en-US"/>
              <a:t> </a:t>
            </a:r>
            <a:r>
              <a:rPr lang="tr-TR" altLang="en-US"/>
              <a:t>As recursions are coming back, t</a:t>
            </a:r>
            <a:r>
              <a:rPr lang="en-US" altLang="en-US"/>
              <a:t>he solutions to the subproblems combined to form the solution of the original problem.</a:t>
            </a:r>
          </a:p>
        </p:txBody>
      </p:sp>
      <p:sp>
        <p:nvSpPr>
          <p:cNvPr id="44036" name="Rectangle 4">
            <a:extLst>
              <a:ext uri="{FF2B5EF4-FFF2-40B4-BE49-F238E27FC236}">
                <a16:creationId xmlns:a16="http://schemas.microsoft.com/office/drawing/2014/main" id="{0A7A09CE-87D3-C2C1-FED3-EAD779EC54AB}"/>
              </a:ext>
            </a:extLst>
          </p:cNvPr>
          <p:cNvSpPr>
            <a:spLocks noChangeArrowheads="1"/>
          </p:cNvSpPr>
          <p:nvPr/>
        </p:nvSpPr>
        <p:spPr bwMode="auto">
          <a:xfrm>
            <a:off x="457200" y="1676400"/>
            <a:ext cx="83058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44038" name="Rectangle 6">
            <a:extLst>
              <a:ext uri="{FF2B5EF4-FFF2-40B4-BE49-F238E27FC236}">
                <a16:creationId xmlns:a16="http://schemas.microsoft.com/office/drawing/2014/main" id="{58823717-5256-CEAF-90A9-E7CC83BC4C9F}"/>
              </a:ext>
            </a:extLst>
          </p:cNvPr>
          <p:cNvSpPr>
            <a:spLocks noChangeArrowheads="1"/>
          </p:cNvSpPr>
          <p:nvPr/>
        </p:nvSpPr>
        <p:spPr bwMode="auto">
          <a:xfrm>
            <a:off x="457200" y="2590800"/>
            <a:ext cx="83058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44039" name="Rectangle 7">
            <a:extLst>
              <a:ext uri="{FF2B5EF4-FFF2-40B4-BE49-F238E27FC236}">
                <a16:creationId xmlns:a16="http://schemas.microsoft.com/office/drawing/2014/main" id="{46E03AF1-C806-9B67-6BD2-4B07747CE35F}"/>
              </a:ext>
            </a:extLst>
          </p:cNvPr>
          <p:cNvSpPr>
            <a:spLocks noChangeArrowheads="1"/>
          </p:cNvSpPr>
          <p:nvPr/>
        </p:nvSpPr>
        <p:spPr bwMode="auto">
          <a:xfrm>
            <a:off x="457200" y="4724400"/>
            <a:ext cx="8305800" cy="129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44040" name="AutoShape 8">
            <a:extLst>
              <a:ext uri="{FF2B5EF4-FFF2-40B4-BE49-F238E27FC236}">
                <a16:creationId xmlns:a16="http://schemas.microsoft.com/office/drawing/2014/main" id="{DD8A69F9-8E41-66C5-039D-D1C209EDAD20}"/>
              </a:ext>
            </a:extLst>
          </p:cNvPr>
          <p:cNvSpPr>
            <a:spLocks/>
          </p:cNvSpPr>
          <p:nvPr/>
        </p:nvSpPr>
        <p:spPr bwMode="auto">
          <a:xfrm>
            <a:off x="2133600" y="3086100"/>
            <a:ext cx="2895600" cy="1409700"/>
          </a:xfrm>
          <a:prstGeom prst="borderCallout2">
            <a:avLst>
              <a:gd name="adj1" fmla="val 8106"/>
              <a:gd name="adj2" fmla="val 102630"/>
              <a:gd name="adj3" fmla="val 8106"/>
              <a:gd name="adj4" fmla="val 102630"/>
              <a:gd name="adj5" fmla="val -56755"/>
              <a:gd name="adj6" fmla="val 102630"/>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For example, divide the given sequence of numbers into smaller sequences.</a:t>
            </a:r>
          </a:p>
        </p:txBody>
      </p:sp>
      <p:sp>
        <p:nvSpPr>
          <p:cNvPr id="44041" name="AutoShape 9">
            <a:extLst>
              <a:ext uri="{FF2B5EF4-FFF2-40B4-BE49-F238E27FC236}">
                <a16:creationId xmlns:a16="http://schemas.microsoft.com/office/drawing/2014/main" id="{FEFF477B-4C0E-D52F-6871-0AEF528F1A57}"/>
              </a:ext>
            </a:extLst>
          </p:cNvPr>
          <p:cNvSpPr>
            <a:spLocks/>
          </p:cNvSpPr>
          <p:nvPr/>
        </p:nvSpPr>
        <p:spPr bwMode="auto">
          <a:xfrm>
            <a:off x="952500" y="4970463"/>
            <a:ext cx="5257800" cy="1104900"/>
          </a:xfrm>
          <a:prstGeom prst="borderCallout2">
            <a:avLst>
              <a:gd name="adj1" fmla="val 10343"/>
              <a:gd name="adj2" fmla="val 101449"/>
              <a:gd name="adj3" fmla="val 10343"/>
              <a:gd name="adj4" fmla="val 107125"/>
              <a:gd name="adj5" fmla="val -62069"/>
              <a:gd name="adj6" fmla="val 113042"/>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As long as we have more than one element to sort, keep dividing. When we have a single element to sort, it is already a sorted sequence.</a:t>
            </a:r>
          </a:p>
        </p:txBody>
      </p:sp>
      <p:sp>
        <p:nvSpPr>
          <p:cNvPr id="44042" name="AutoShape 10">
            <a:extLst>
              <a:ext uri="{FF2B5EF4-FFF2-40B4-BE49-F238E27FC236}">
                <a16:creationId xmlns:a16="http://schemas.microsoft.com/office/drawing/2014/main" id="{7BFAB7B4-AACB-1489-584C-792CE079E191}"/>
              </a:ext>
            </a:extLst>
          </p:cNvPr>
          <p:cNvSpPr>
            <a:spLocks/>
          </p:cNvSpPr>
          <p:nvPr/>
        </p:nvSpPr>
        <p:spPr bwMode="auto">
          <a:xfrm>
            <a:off x="4419600" y="3352800"/>
            <a:ext cx="3505200" cy="990600"/>
          </a:xfrm>
          <a:prstGeom prst="borderCallout2">
            <a:avLst>
              <a:gd name="adj1" fmla="val 11537"/>
              <a:gd name="adj2" fmla="val -2176"/>
              <a:gd name="adj3" fmla="val 11537"/>
              <a:gd name="adj4" fmla="val -49093"/>
              <a:gd name="adj5" fmla="val 159454"/>
              <a:gd name="adj6" fmla="val -97824"/>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Combine sorted subsequences together to form the sorted form of the original sequence.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6"/>
                                        </p:tgtEl>
                                        <p:attrNameLst>
                                          <p:attrName>style.visibility</p:attrName>
                                        </p:attrNameLst>
                                      </p:cBhvr>
                                      <p:to>
                                        <p:strVal val="visible"/>
                                      </p:to>
                                    </p:set>
                                    <p:animEffect transition="in" filter="blinds(horizontal)">
                                      <p:cBhvr>
                                        <p:cTn id="12" dur="500"/>
                                        <p:tgtEl>
                                          <p:spTgt spid="44036"/>
                                        </p:tgtEl>
                                      </p:cBhvr>
                                    </p:animEffect>
                                  </p:childTnLst>
                                </p:cTn>
                              </p:par>
                              <p:par>
                                <p:cTn id="13" presetID="3" presetClass="entr" presetSubtype="10" fill="hold" nodeType="withEffect">
                                  <p:stCondLst>
                                    <p:cond delay="0"/>
                                  </p:stCondLst>
                                  <p:childTnLst>
                                    <p:set>
                                      <p:cBhvr>
                                        <p:cTn id="14" dur="1" fill="hold">
                                          <p:stCondLst>
                                            <p:cond delay="0"/>
                                          </p:stCondLst>
                                        </p:cTn>
                                        <p:tgtEl>
                                          <p:spTgt spid="44040"/>
                                        </p:tgtEl>
                                        <p:attrNameLst>
                                          <p:attrName>style.visibility</p:attrName>
                                        </p:attrNameLst>
                                      </p:cBhvr>
                                      <p:to>
                                        <p:strVal val="visible"/>
                                      </p:to>
                                    </p:set>
                                    <p:animEffect transition="in" filter="blinds(horizontal)">
                                      <p:cBhvr>
                                        <p:cTn id="15" dur="500"/>
                                        <p:tgtEl>
                                          <p:spTgt spid="440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nodeType="clickEffect">
                                  <p:stCondLst>
                                    <p:cond delay="0"/>
                                  </p:stCondLst>
                                  <p:childTnLst>
                                    <p:animEffect transition="out" filter="blinds(horizontal)">
                                      <p:cBhvr>
                                        <p:cTn id="19" dur="500"/>
                                        <p:tgtEl>
                                          <p:spTgt spid="44036"/>
                                        </p:tgtEl>
                                      </p:cBhvr>
                                    </p:animEffect>
                                    <p:set>
                                      <p:cBhvr>
                                        <p:cTn id="20" dur="1" fill="hold">
                                          <p:stCondLst>
                                            <p:cond delay="499"/>
                                          </p:stCondLst>
                                        </p:cTn>
                                        <p:tgtEl>
                                          <p:spTgt spid="44036"/>
                                        </p:tgtEl>
                                        <p:attrNameLst>
                                          <p:attrName>style.visibility</p:attrName>
                                        </p:attrNameLst>
                                      </p:cBhvr>
                                      <p:to>
                                        <p:strVal val="hidden"/>
                                      </p:to>
                                    </p:set>
                                  </p:childTnLst>
                                </p:cTn>
                              </p:par>
                              <p:par>
                                <p:cTn id="21" presetID="3" presetClass="exit" presetSubtype="10" fill="hold" nodeType="withEffect">
                                  <p:stCondLst>
                                    <p:cond delay="0"/>
                                  </p:stCondLst>
                                  <p:childTnLst>
                                    <p:animEffect transition="out" filter="blinds(horizontal)">
                                      <p:cBhvr>
                                        <p:cTn id="22" dur="500"/>
                                        <p:tgtEl>
                                          <p:spTgt spid="44040"/>
                                        </p:tgtEl>
                                      </p:cBhvr>
                                    </p:animEffect>
                                    <p:set>
                                      <p:cBhvr>
                                        <p:cTn id="23" dur="1" fill="hold">
                                          <p:stCondLst>
                                            <p:cond delay="499"/>
                                          </p:stCondLst>
                                        </p:cTn>
                                        <p:tgtEl>
                                          <p:spTgt spid="44040"/>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28" dur="500"/>
                                        <p:tgtEl>
                                          <p:spTgt spid="44035">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4038"/>
                                        </p:tgtEl>
                                        <p:attrNameLst>
                                          <p:attrName>style.visibility</p:attrName>
                                        </p:attrNameLst>
                                      </p:cBhvr>
                                      <p:to>
                                        <p:strVal val="visible"/>
                                      </p:to>
                                    </p:set>
                                    <p:animEffect transition="in" filter="blinds(horizontal)">
                                      <p:cBhvr>
                                        <p:cTn id="33" dur="500"/>
                                        <p:tgtEl>
                                          <p:spTgt spid="44038"/>
                                        </p:tgtEl>
                                      </p:cBhvr>
                                    </p:animEffect>
                                  </p:childTnLst>
                                </p:cTn>
                              </p:par>
                              <p:par>
                                <p:cTn id="34" presetID="3" presetClass="entr" presetSubtype="10" fill="hold" nodeType="withEffect">
                                  <p:stCondLst>
                                    <p:cond delay="0"/>
                                  </p:stCondLst>
                                  <p:childTnLst>
                                    <p:set>
                                      <p:cBhvr>
                                        <p:cTn id="35" dur="1" fill="hold">
                                          <p:stCondLst>
                                            <p:cond delay="0"/>
                                          </p:stCondLst>
                                        </p:cTn>
                                        <p:tgtEl>
                                          <p:spTgt spid="44041"/>
                                        </p:tgtEl>
                                        <p:attrNameLst>
                                          <p:attrName>style.visibility</p:attrName>
                                        </p:attrNameLst>
                                      </p:cBhvr>
                                      <p:to>
                                        <p:strVal val="visible"/>
                                      </p:to>
                                    </p:set>
                                    <p:animEffect transition="in" filter="blinds(horizontal)">
                                      <p:cBhvr>
                                        <p:cTn id="36" dur="500"/>
                                        <p:tgtEl>
                                          <p:spTgt spid="4404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xit" presetSubtype="10" fill="hold" nodeType="clickEffect">
                                  <p:stCondLst>
                                    <p:cond delay="0"/>
                                  </p:stCondLst>
                                  <p:childTnLst>
                                    <p:animEffect transition="out" filter="blinds(horizontal)">
                                      <p:cBhvr>
                                        <p:cTn id="40" dur="500"/>
                                        <p:tgtEl>
                                          <p:spTgt spid="44038"/>
                                        </p:tgtEl>
                                      </p:cBhvr>
                                    </p:animEffect>
                                    <p:set>
                                      <p:cBhvr>
                                        <p:cTn id="41" dur="1" fill="hold">
                                          <p:stCondLst>
                                            <p:cond delay="499"/>
                                          </p:stCondLst>
                                        </p:cTn>
                                        <p:tgtEl>
                                          <p:spTgt spid="44038"/>
                                        </p:tgtEl>
                                        <p:attrNameLst>
                                          <p:attrName>style.visibility</p:attrName>
                                        </p:attrNameLst>
                                      </p:cBhvr>
                                      <p:to>
                                        <p:strVal val="hidden"/>
                                      </p:to>
                                    </p:set>
                                  </p:childTnLst>
                                </p:cTn>
                              </p:par>
                              <p:par>
                                <p:cTn id="42" presetID="3" presetClass="exit" presetSubtype="10" fill="hold" nodeType="withEffect">
                                  <p:stCondLst>
                                    <p:cond delay="0"/>
                                  </p:stCondLst>
                                  <p:childTnLst>
                                    <p:animEffect transition="out" filter="blinds(horizontal)">
                                      <p:cBhvr>
                                        <p:cTn id="43" dur="500"/>
                                        <p:tgtEl>
                                          <p:spTgt spid="44041"/>
                                        </p:tgtEl>
                                      </p:cBhvr>
                                    </p:animEffect>
                                    <p:set>
                                      <p:cBhvr>
                                        <p:cTn id="44" dur="1" fill="hold">
                                          <p:stCondLst>
                                            <p:cond delay="499"/>
                                          </p:stCondLst>
                                        </p:cTn>
                                        <p:tgtEl>
                                          <p:spTgt spid="44041"/>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49" dur="500"/>
                                        <p:tgtEl>
                                          <p:spTgt spid="44035">
                                            <p:txEl>
                                              <p:pRg st="2" end="2"/>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44039"/>
                                        </p:tgtEl>
                                        <p:attrNameLst>
                                          <p:attrName>style.visibility</p:attrName>
                                        </p:attrNameLst>
                                      </p:cBhvr>
                                      <p:to>
                                        <p:strVal val="visible"/>
                                      </p:to>
                                    </p:set>
                                    <p:animEffect transition="in" filter="blinds(horizontal)">
                                      <p:cBhvr>
                                        <p:cTn id="54" dur="500"/>
                                        <p:tgtEl>
                                          <p:spTgt spid="44039"/>
                                        </p:tgtEl>
                                      </p:cBhvr>
                                    </p:animEffect>
                                  </p:childTnLst>
                                </p:cTn>
                              </p:par>
                              <p:par>
                                <p:cTn id="55" presetID="3" presetClass="entr" presetSubtype="10" fill="hold" nodeType="withEffect">
                                  <p:stCondLst>
                                    <p:cond delay="0"/>
                                  </p:stCondLst>
                                  <p:childTnLst>
                                    <p:set>
                                      <p:cBhvr>
                                        <p:cTn id="56" dur="1" fill="hold">
                                          <p:stCondLst>
                                            <p:cond delay="0"/>
                                          </p:stCondLst>
                                        </p:cTn>
                                        <p:tgtEl>
                                          <p:spTgt spid="44042"/>
                                        </p:tgtEl>
                                        <p:attrNameLst>
                                          <p:attrName>style.visibility</p:attrName>
                                        </p:attrNameLst>
                                      </p:cBhvr>
                                      <p:to>
                                        <p:strVal val="visible"/>
                                      </p:to>
                                    </p:set>
                                    <p:animEffect transition="in" filter="blinds(horizontal)">
                                      <p:cBhvr>
                                        <p:cTn id="57" dur="500"/>
                                        <p:tgtEl>
                                          <p:spTgt spid="440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xit" presetSubtype="10" fill="hold" nodeType="clickEffect">
                                  <p:stCondLst>
                                    <p:cond delay="0"/>
                                  </p:stCondLst>
                                  <p:childTnLst>
                                    <p:animEffect transition="out" filter="blinds(horizontal)">
                                      <p:cBhvr>
                                        <p:cTn id="61" dur="500"/>
                                        <p:tgtEl>
                                          <p:spTgt spid="44039"/>
                                        </p:tgtEl>
                                      </p:cBhvr>
                                    </p:animEffect>
                                    <p:set>
                                      <p:cBhvr>
                                        <p:cTn id="62" dur="1" fill="hold">
                                          <p:stCondLst>
                                            <p:cond delay="499"/>
                                          </p:stCondLst>
                                        </p:cTn>
                                        <p:tgtEl>
                                          <p:spTgt spid="44039"/>
                                        </p:tgtEl>
                                        <p:attrNameLst>
                                          <p:attrName>style.visibility</p:attrName>
                                        </p:attrNameLst>
                                      </p:cBhvr>
                                      <p:to>
                                        <p:strVal val="hidden"/>
                                      </p:to>
                                    </p:set>
                                  </p:childTnLst>
                                </p:cTn>
                              </p:par>
                              <p:par>
                                <p:cTn id="63" presetID="3" presetClass="exit" presetSubtype="10" fill="hold" nodeType="withEffect">
                                  <p:stCondLst>
                                    <p:cond delay="0"/>
                                  </p:stCondLst>
                                  <p:childTnLst>
                                    <p:animEffect transition="out" filter="blinds(horizontal)">
                                      <p:cBhvr>
                                        <p:cTn id="64" dur="500"/>
                                        <p:tgtEl>
                                          <p:spTgt spid="44042"/>
                                        </p:tgtEl>
                                      </p:cBhvr>
                                    </p:animEffect>
                                    <p:set>
                                      <p:cBhvr>
                                        <p:cTn id="65" dur="1" fill="hold">
                                          <p:stCondLst>
                                            <p:cond delay="499"/>
                                          </p:stCondLst>
                                        </p:cTn>
                                        <p:tgtEl>
                                          <p:spTgt spid="440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6" grpId="1" animBg="1"/>
      <p:bldP spid="44038" grpId="0" animBg="1"/>
      <p:bldP spid="44038" grpId="1" animBg="1"/>
      <p:bldP spid="44039" grpId="0" animBg="1"/>
      <p:bldP spid="44039" grpId="1" animBg="1"/>
      <p:bldP spid="44040" grpId="0" animBg="1"/>
      <p:bldP spid="44040" grpId="1" animBg="1"/>
      <p:bldP spid="44041" grpId="0" animBg="1"/>
      <p:bldP spid="44041" grpId="1" animBg="1"/>
      <p:bldP spid="44042" grpId="0" animBg="1"/>
      <p:bldP spid="4404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a:extLst>
              <a:ext uri="{FF2B5EF4-FFF2-40B4-BE49-F238E27FC236}">
                <a16:creationId xmlns:a16="http://schemas.microsoft.com/office/drawing/2014/main" id="{53B5C2F0-09F7-F712-269A-39CA4B53DF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CF667F0-F907-4F0D-A278-6987371373FB}" type="slidenum">
              <a:rPr lang="en-US" altLang="en-US" sz="1200" smtClean="0">
                <a:latin typeface="Garamond" panose="02020404030301010803" pitchFamily="18" charset="0"/>
              </a:rPr>
              <a:pPr>
                <a:spcBef>
                  <a:spcPct val="0"/>
                </a:spcBef>
                <a:buClrTx/>
                <a:buSzTx/>
                <a:buFontTx/>
                <a:buNone/>
              </a:pPr>
              <a:t>44</a:t>
            </a:fld>
            <a:endParaRPr lang="en-US" altLang="en-US" sz="1200">
              <a:latin typeface="Garamond" panose="02020404030301010803" pitchFamily="18" charset="0"/>
            </a:endParaRPr>
          </a:p>
        </p:txBody>
      </p:sp>
      <p:sp>
        <p:nvSpPr>
          <p:cNvPr id="104451" name="Rectangle 2">
            <a:extLst>
              <a:ext uri="{FF2B5EF4-FFF2-40B4-BE49-F238E27FC236}">
                <a16:creationId xmlns:a16="http://schemas.microsoft.com/office/drawing/2014/main" id="{743E76BE-455B-1058-4261-98A5CC9B2177}"/>
              </a:ext>
            </a:extLst>
          </p:cNvPr>
          <p:cNvSpPr>
            <a:spLocks noGrp="1" noChangeArrowheads="1"/>
          </p:cNvSpPr>
          <p:nvPr>
            <p:ph type="title"/>
          </p:nvPr>
        </p:nvSpPr>
        <p:spPr/>
        <p:txBody>
          <a:bodyPr/>
          <a:lstStyle/>
          <a:p>
            <a:pPr eaLnBrk="1" hangingPunct="1"/>
            <a:r>
              <a:rPr lang="en-US" altLang="en-US"/>
              <a:t>Merge Sort</a:t>
            </a:r>
          </a:p>
        </p:txBody>
      </p:sp>
      <p:sp>
        <p:nvSpPr>
          <p:cNvPr id="60419" name="Rectangle 3">
            <a:extLst>
              <a:ext uri="{FF2B5EF4-FFF2-40B4-BE49-F238E27FC236}">
                <a16:creationId xmlns:a16="http://schemas.microsoft.com/office/drawing/2014/main" id="{968F219A-9A63-C25B-8D81-345AE29E4EDA}"/>
              </a:ext>
            </a:extLst>
          </p:cNvPr>
          <p:cNvSpPr>
            <a:spLocks noGrp="1" noChangeArrowheads="1"/>
          </p:cNvSpPr>
          <p:nvPr>
            <p:ph type="body" idx="1"/>
          </p:nvPr>
        </p:nvSpPr>
        <p:spPr/>
        <p:txBody>
          <a:bodyPr/>
          <a:lstStyle/>
          <a:p>
            <a:pPr eaLnBrk="1" hangingPunct="1">
              <a:lnSpc>
                <a:spcPct val="90000"/>
              </a:lnSpc>
            </a:pPr>
            <a:r>
              <a:rPr lang="en-US" altLang="en-US"/>
              <a:t>Basic idea: Given two sorted sequences</a:t>
            </a:r>
          </a:p>
          <a:p>
            <a:pPr algn="ctr" eaLnBrk="1" hangingPunct="1">
              <a:lnSpc>
                <a:spcPct val="90000"/>
              </a:lnSpc>
              <a:buFont typeface="Wingdings" panose="05000000000000000000" pitchFamily="2" charset="2"/>
              <a:buNone/>
            </a:pPr>
            <a:r>
              <a:rPr lang="en-US" altLang="en-US"/>
              <a:t>[</a:t>
            </a:r>
            <a:r>
              <a:rPr lang="en-US" altLang="en-US" i="1"/>
              <a:t>a</a:t>
            </a:r>
            <a:r>
              <a:rPr lang="en-US" altLang="en-US" baseline="-25000"/>
              <a:t>1</a:t>
            </a:r>
            <a:r>
              <a:rPr lang="en-US" altLang="en-US"/>
              <a:t>,</a:t>
            </a:r>
            <a:r>
              <a:rPr lang="en-US" altLang="en-US" i="1"/>
              <a:t>a</a:t>
            </a:r>
            <a:r>
              <a:rPr lang="en-US" altLang="en-US" baseline="-25000"/>
              <a:t>2</a:t>
            </a:r>
            <a:r>
              <a:rPr lang="en-US" altLang="en-US"/>
              <a:t>,…,</a:t>
            </a:r>
            <a:r>
              <a:rPr lang="en-US" altLang="en-US" i="1"/>
              <a:t>a</a:t>
            </a:r>
            <a:r>
              <a:rPr lang="en-US" altLang="en-US" baseline="-25000"/>
              <a:t>n</a:t>
            </a:r>
            <a:r>
              <a:rPr lang="en-US" altLang="en-US"/>
              <a:t>] and [</a:t>
            </a:r>
            <a:r>
              <a:rPr lang="en-US" altLang="en-US" i="1"/>
              <a:t>b</a:t>
            </a:r>
            <a:r>
              <a:rPr lang="en-US" altLang="en-US" baseline="-25000"/>
              <a:t>1</a:t>
            </a:r>
            <a:r>
              <a:rPr lang="en-US" altLang="en-US"/>
              <a:t>,</a:t>
            </a:r>
            <a:r>
              <a:rPr lang="en-US" altLang="en-US" i="1"/>
              <a:t>b</a:t>
            </a:r>
            <a:r>
              <a:rPr lang="en-US" altLang="en-US" baseline="-25000"/>
              <a:t>2</a:t>
            </a:r>
            <a:r>
              <a:rPr lang="en-US" altLang="en-US"/>
              <a:t>,…</a:t>
            </a:r>
            <a:r>
              <a:rPr lang="en-US" altLang="en-US" i="1"/>
              <a:t>b</a:t>
            </a:r>
            <a:r>
              <a:rPr lang="en-US" altLang="en-US" baseline="-25000"/>
              <a:t>m</a:t>
            </a:r>
            <a:r>
              <a:rPr lang="en-US" altLang="en-US"/>
              <a:t>]</a:t>
            </a:r>
          </a:p>
          <a:p>
            <a:pPr eaLnBrk="1" hangingPunct="1">
              <a:lnSpc>
                <a:spcPct val="90000"/>
              </a:lnSpc>
              <a:buFont typeface="Wingdings" panose="05000000000000000000" pitchFamily="2" charset="2"/>
              <a:buNone/>
            </a:pPr>
            <a:r>
              <a:rPr lang="en-US" altLang="en-US"/>
              <a:t>	these two sequences can be </a:t>
            </a:r>
            <a:r>
              <a:rPr lang="en-US" altLang="en-US" b="1"/>
              <a:t>merged </a:t>
            </a:r>
            <a:r>
              <a:rPr lang="en-US" altLang="en-US"/>
              <a:t>into a single sorted sequence efficiently.</a:t>
            </a:r>
            <a:endParaRPr lang="en-US" altLang="en-US" b="1"/>
          </a:p>
          <a:p>
            <a:pPr eaLnBrk="1" hangingPunct="1">
              <a:lnSpc>
                <a:spcPct val="90000"/>
              </a:lnSpc>
            </a:pPr>
            <a:r>
              <a:rPr lang="en-US" altLang="en-US"/>
              <a:t>For example:</a:t>
            </a:r>
          </a:p>
          <a:p>
            <a:pPr algn="ctr" eaLnBrk="1" hangingPunct="1">
              <a:lnSpc>
                <a:spcPct val="90000"/>
              </a:lnSpc>
              <a:buFont typeface="Wingdings" panose="05000000000000000000" pitchFamily="2" charset="2"/>
              <a:buNone/>
            </a:pPr>
            <a:r>
              <a:rPr lang="en-US" altLang="en-US" sz="2400"/>
              <a:t>[1,5,7] and [2,3,6]</a:t>
            </a:r>
          </a:p>
          <a:p>
            <a:pPr algn="ctr" eaLnBrk="1" hangingPunct="1">
              <a:lnSpc>
                <a:spcPct val="90000"/>
              </a:lnSpc>
              <a:buFont typeface="Wingdings" panose="05000000000000000000" pitchFamily="2" charset="2"/>
              <a:buNone/>
            </a:pPr>
            <a:endParaRPr lang="en-US" altLang="en-US" sz="2400"/>
          </a:p>
          <a:p>
            <a:pPr algn="ctr" eaLnBrk="1" hangingPunct="1">
              <a:lnSpc>
                <a:spcPct val="90000"/>
              </a:lnSpc>
              <a:buFont typeface="Wingdings" panose="05000000000000000000" pitchFamily="2" charset="2"/>
              <a:buNone/>
            </a:pPr>
            <a:endParaRPr lang="en-US" altLang="en-US" sz="2000"/>
          </a:p>
          <a:p>
            <a:pPr algn="ctr" eaLnBrk="1" hangingPunct="1">
              <a:lnSpc>
                <a:spcPct val="90000"/>
              </a:lnSpc>
              <a:buFont typeface="Wingdings" panose="05000000000000000000" pitchFamily="2" charset="2"/>
              <a:buNone/>
            </a:pPr>
            <a:endParaRPr lang="en-US" altLang="en-US" sz="2000"/>
          </a:p>
          <a:p>
            <a:pPr eaLnBrk="1" hangingPunct="1">
              <a:lnSpc>
                <a:spcPct val="90000"/>
              </a:lnSpc>
              <a:buFont typeface="Wingdings" panose="05000000000000000000" pitchFamily="2" charset="2"/>
              <a:buNone/>
            </a:pPr>
            <a:r>
              <a:rPr lang="en-US" altLang="en-US" sz="2800"/>
              <a:t>Can be performed in </a:t>
            </a:r>
            <a:r>
              <a:rPr lang="el-GR" altLang="en-US" sz="2800">
                <a:cs typeface="Arial" panose="020B0604020202020204" pitchFamily="34" charset="0"/>
              </a:rPr>
              <a:t>Θ</a:t>
            </a:r>
            <a:r>
              <a:rPr lang="en-US" altLang="en-US" sz="2800">
                <a:cs typeface="Arial" panose="020B0604020202020204" pitchFamily="34" charset="0"/>
              </a:rPr>
              <a:t>(n) time.</a:t>
            </a:r>
            <a:endParaRPr lang="el-GR" altLang="en-US" sz="2800">
              <a:cs typeface="Arial" panose="020B0604020202020204" pitchFamily="34" charset="0"/>
            </a:endParaRPr>
          </a:p>
        </p:txBody>
      </p:sp>
      <p:sp>
        <p:nvSpPr>
          <p:cNvPr id="60420" name="Rectangle 4">
            <a:extLst>
              <a:ext uri="{FF2B5EF4-FFF2-40B4-BE49-F238E27FC236}">
                <a16:creationId xmlns:a16="http://schemas.microsoft.com/office/drawing/2014/main" id="{9F751974-B901-74A3-A464-2FC96E4BFB33}"/>
              </a:ext>
            </a:extLst>
          </p:cNvPr>
          <p:cNvSpPr>
            <a:spLocks noChangeArrowheads="1"/>
          </p:cNvSpPr>
          <p:nvPr/>
        </p:nvSpPr>
        <p:spPr bwMode="auto">
          <a:xfrm>
            <a:off x="3429000" y="4038600"/>
            <a:ext cx="228600" cy="381000"/>
          </a:xfrm>
          <a:prstGeom prst="rect">
            <a:avLst/>
          </a:prstGeom>
          <a:solidFill>
            <a:schemeClr val="accent1">
              <a:alpha val="50980"/>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0421" name="Rectangle 5">
            <a:extLst>
              <a:ext uri="{FF2B5EF4-FFF2-40B4-BE49-F238E27FC236}">
                <a16:creationId xmlns:a16="http://schemas.microsoft.com/office/drawing/2014/main" id="{40AFF577-3CD5-E8F0-95DC-E6185953495A}"/>
              </a:ext>
            </a:extLst>
          </p:cNvPr>
          <p:cNvSpPr>
            <a:spLocks noChangeArrowheads="1"/>
          </p:cNvSpPr>
          <p:nvPr/>
        </p:nvSpPr>
        <p:spPr bwMode="auto">
          <a:xfrm>
            <a:off x="3733800" y="4038600"/>
            <a:ext cx="228600" cy="381000"/>
          </a:xfrm>
          <a:prstGeom prst="rect">
            <a:avLst/>
          </a:prstGeom>
          <a:solidFill>
            <a:schemeClr val="accent1">
              <a:alpha val="50980"/>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0422" name="Rectangle 6">
            <a:extLst>
              <a:ext uri="{FF2B5EF4-FFF2-40B4-BE49-F238E27FC236}">
                <a16:creationId xmlns:a16="http://schemas.microsoft.com/office/drawing/2014/main" id="{09AFEC21-CD13-1B7F-F1E5-E17235A12654}"/>
              </a:ext>
            </a:extLst>
          </p:cNvPr>
          <p:cNvSpPr>
            <a:spLocks noChangeArrowheads="1"/>
          </p:cNvSpPr>
          <p:nvPr/>
        </p:nvSpPr>
        <p:spPr bwMode="auto">
          <a:xfrm>
            <a:off x="3962400" y="4038600"/>
            <a:ext cx="228600" cy="381000"/>
          </a:xfrm>
          <a:prstGeom prst="rect">
            <a:avLst/>
          </a:prstGeom>
          <a:solidFill>
            <a:schemeClr val="accent1">
              <a:alpha val="50980"/>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0423" name="Rectangle 7">
            <a:extLst>
              <a:ext uri="{FF2B5EF4-FFF2-40B4-BE49-F238E27FC236}">
                <a16:creationId xmlns:a16="http://schemas.microsoft.com/office/drawing/2014/main" id="{659C1A78-F3EE-A008-6043-4002AC3EBF3F}"/>
              </a:ext>
            </a:extLst>
          </p:cNvPr>
          <p:cNvSpPr>
            <a:spLocks noChangeArrowheads="1"/>
          </p:cNvSpPr>
          <p:nvPr/>
        </p:nvSpPr>
        <p:spPr bwMode="auto">
          <a:xfrm>
            <a:off x="4953000" y="4038600"/>
            <a:ext cx="228600" cy="381000"/>
          </a:xfrm>
          <a:prstGeom prst="rect">
            <a:avLst/>
          </a:prstGeom>
          <a:solidFill>
            <a:schemeClr val="accent1">
              <a:alpha val="50980"/>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0424" name="Rectangle 8">
            <a:extLst>
              <a:ext uri="{FF2B5EF4-FFF2-40B4-BE49-F238E27FC236}">
                <a16:creationId xmlns:a16="http://schemas.microsoft.com/office/drawing/2014/main" id="{4CE36049-25FE-F985-5764-529DCE859B76}"/>
              </a:ext>
            </a:extLst>
          </p:cNvPr>
          <p:cNvSpPr>
            <a:spLocks noChangeArrowheads="1"/>
          </p:cNvSpPr>
          <p:nvPr/>
        </p:nvSpPr>
        <p:spPr bwMode="auto">
          <a:xfrm>
            <a:off x="5257800" y="4038600"/>
            <a:ext cx="228600" cy="381000"/>
          </a:xfrm>
          <a:prstGeom prst="rect">
            <a:avLst/>
          </a:prstGeom>
          <a:solidFill>
            <a:schemeClr val="accent1">
              <a:alpha val="50980"/>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0425" name="Rectangle 9">
            <a:extLst>
              <a:ext uri="{FF2B5EF4-FFF2-40B4-BE49-F238E27FC236}">
                <a16:creationId xmlns:a16="http://schemas.microsoft.com/office/drawing/2014/main" id="{AB067245-1231-F018-6EC9-4191AF7A76F3}"/>
              </a:ext>
            </a:extLst>
          </p:cNvPr>
          <p:cNvSpPr>
            <a:spLocks noChangeArrowheads="1"/>
          </p:cNvSpPr>
          <p:nvPr/>
        </p:nvSpPr>
        <p:spPr bwMode="auto">
          <a:xfrm>
            <a:off x="5486400" y="4038600"/>
            <a:ext cx="228600" cy="381000"/>
          </a:xfrm>
          <a:prstGeom prst="rect">
            <a:avLst/>
          </a:prstGeom>
          <a:solidFill>
            <a:schemeClr val="accent1">
              <a:alpha val="50980"/>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0426" name="Text Box 10">
            <a:extLst>
              <a:ext uri="{FF2B5EF4-FFF2-40B4-BE49-F238E27FC236}">
                <a16:creationId xmlns:a16="http://schemas.microsoft.com/office/drawing/2014/main" id="{19387A6B-BF71-DB92-DFA4-51E0A3168F01}"/>
              </a:ext>
            </a:extLst>
          </p:cNvPr>
          <p:cNvSpPr txBox="1">
            <a:spLocks noChangeArrowheads="1"/>
          </p:cNvSpPr>
          <p:nvPr/>
        </p:nvSpPr>
        <p:spPr bwMode="auto">
          <a:xfrm>
            <a:off x="2219325" y="4937125"/>
            <a:ext cx="67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[1,2]</a:t>
            </a:r>
          </a:p>
        </p:txBody>
      </p:sp>
      <p:sp>
        <p:nvSpPr>
          <p:cNvPr id="60427" name="Text Box 11">
            <a:extLst>
              <a:ext uri="{FF2B5EF4-FFF2-40B4-BE49-F238E27FC236}">
                <a16:creationId xmlns:a16="http://schemas.microsoft.com/office/drawing/2014/main" id="{FCC360CC-ABFF-96BD-80A9-97B2757572BE}"/>
              </a:ext>
            </a:extLst>
          </p:cNvPr>
          <p:cNvSpPr txBox="1">
            <a:spLocks noChangeArrowheads="1"/>
          </p:cNvSpPr>
          <p:nvPr/>
        </p:nvSpPr>
        <p:spPr bwMode="auto">
          <a:xfrm>
            <a:off x="6480175" y="4937125"/>
            <a:ext cx="152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[1,2,3,5,6,7]</a:t>
            </a:r>
          </a:p>
        </p:txBody>
      </p:sp>
      <p:sp>
        <p:nvSpPr>
          <p:cNvPr id="60428" name="Text Box 12">
            <a:extLst>
              <a:ext uri="{FF2B5EF4-FFF2-40B4-BE49-F238E27FC236}">
                <a16:creationId xmlns:a16="http://schemas.microsoft.com/office/drawing/2014/main" id="{4BA98B8B-9FEF-8706-1A7C-C53F91663FD0}"/>
              </a:ext>
            </a:extLst>
          </p:cNvPr>
          <p:cNvSpPr txBox="1">
            <a:spLocks noChangeArrowheads="1"/>
          </p:cNvSpPr>
          <p:nvPr/>
        </p:nvSpPr>
        <p:spPr bwMode="auto">
          <a:xfrm>
            <a:off x="5091113" y="4937125"/>
            <a:ext cx="1309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[1,2,3,5,6]</a:t>
            </a:r>
          </a:p>
        </p:txBody>
      </p:sp>
      <p:sp>
        <p:nvSpPr>
          <p:cNvPr id="60429" name="Text Box 13">
            <a:extLst>
              <a:ext uri="{FF2B5EF4-FFF2-40B4-BE49-F238E27FC236}">
                <a16:creationId xmlns:a16="http://schemas.microsoft.com/office/drawing/2014/main" id="{F015D8E9-7686-CC4D-3973-F9C0FC16B1FF}"/>
              </a:ext>
            </a:extLst>
          </p:cNvPr>
          <p:cNvSpPr txBox="1">
            <a:spLocks noChangeArrowheads="1"/>
          </p:cNvSpPr>
          <p:nvPr/>
        </p:nvSpPr>
        <p:spPr bwMode="auto">
          <a:xfrm>
            <a:off x="3930650" y="4937125"/>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[1,2,3,5]</a:t>
            </a:r>
          </a:p>
        </p:txBody>
      </p:sp>
      <p:sp>
        <p:nvSpPr>
          <p:cNvPr id="60430" name="Text Box 14">
            <a:extLst>
              <a:ext uri="{FF2B5EF4-FFF2-40B4-BE49-F238E27FC236}">
                <a16:creationId xmlns:a16="http://schemas.microsoft.com/office/drawing/2014/main" id="{76CBD552-674F-05A8-37C7-92B85DBA9C5B}"/>
              </a:ext>
            </a:extLst>
          </p:cNvPr>
          <p:cNvSpPr txBox="1">
            <a:spLocks noChangeArrowheads="1"/>
          </p:cNvSpPr>
          <p:nvPr/>
        </p:nvSpPr>
        <p:spPr bwMode="auto">
          <a:xfrm>
            <a:off x="2971800" y="4937125"/>
            <a:ext cx="88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[1,2,3]</a:t>
            </a:r>
          </a:p>
        </p:txBody>
      </p:sp>
      <p:sp>
        <p:nvSpPr>
          <p:cNvPr id="60431" name="Text Box 15">
            <a:extLst>
              <a:ext uri="{FF2B5EF4-FFF2-40B4-BE49-F238E27FC236}">
                <a16:creationId xmlns:a16="http://schemas.microsoft.com/office/drawing/2014/main" id="{1B804023-AA41-F801-E121-3FB700764D3A}"/>
              </a:ext>
            </a:extLst>
          </p:cNvPr>
          <p:cNvSpPr txBox="1">
            <a:spLocks noChangeArrowheads="1"/>
          </p:cNvSpPr>
          <p:nvPr/>
        </p:nvSpPr>
        <p:spPr bwMode="auto">
          <a:xfrm>
            <a:off x="1668463" y="4937125"/>
            <a:ext cx="465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[1]</a:t>
            </a:r>
          </a:p>
        </p:txBody>
      </p:sp>
      <p:sp>
        <p:nvSpPr>
          <p:cNvPr id="60432" name="Line 16">
            <a:extLst>
              <a:ext uri="{FF2B5EF4-FFF2-40B4-BE49-F238E27FC236}">
                <a16:creationId xmlns:a16="http://schemas.microsoft.com/office/drawing/2014/main" id="{FD421088-79FF-ED3E-1958-41148F954E3B}"/>
              </a:ext>
            </a:extLst>
          </p:cNvPr>
          <p:cNvSpPr>
            <a:spLocks noChangeShapeType="1"/>
          </p:cNvSpPr>
          <p:nvPr/>
        </p:nvSpPr>
        <p:spPr bwMode="auto">
          <a:xfrm>
            <a:off x="2057400" y="51054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3" name="Line 17">
            <a:extLst>
              <a:ext uri="{FF2B5EF4-FFF2-40B4-BE49-F238E27FC236}">
                <a16:creationId xmlns:a16="http://schemas.microsoft.com/office/drawing/2014/main" id="{5BE57241-09CB-D4D2-A1F8-14D52966FC2C}"/>
              </a:ext>
            </a:extLst>
          </p:cNvPr>
          <p:cNvSpPr>
            <a:spLocks noChangeShapeType="1"/>
          </p:cNvSpPr>
          <p:nvPr/>
        </p:nvSpPr>
        <p:spPr bwMode="auto">
          <a:xfrm>
            <a:off x="2819400" y="51054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4" name="Line 18">
            <a:extLst>
              <a:ext uri="{FF2B5EF4-FFF2-40B4-BE49-F238E27FC236}">
                <a16:creationId xmlns:a16="http://schemas.microsoft.com/office/drawing/2014/main" id="{26633BFE-82B4-EDE1-C20B-5D76077E31DB}"/>
              </a:ext>
            </a:extLst>
          </p:cNvPr>
          <p:cNvSpPr>
            <a:spLocks noChangeShapeType="1"/>
          </p:cNvSpPr>
          <p:nvPr/>
        </p:nvSpPr>
        <p:spPr bwMode="auto">
          <a:xfrm>
            <a:off x="3810000" y="51054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5" name="Line 19">
            <a:extLst>
              <a:ext uri="{FF2B5EF4-FFF2-40B4-BE49-F238E27FC236}">
                <a16:creationId xmlns:a16="http://schemas.microsoft.com/office/drawing/2014/main" id="{75890419-C3A3-9C98-1769-EC8FB13D9AE2}"/>
              </a:ext>
            </a:extLst>
          </p:cNvPr>
          <p:cNvSpPr>
            <a:spLocks noChangeShapeType="1"/>
          </p:cNvSpPr>
          <p:nvPr/>
        </p:nvSpPr>
        <p:spPr bwMode="auto">
          <a:xfrm>
            <a:off x="4953000" y="51054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36" name="Line 20">
            <a:extLst>
              <a:ext uri="{FF2B5EF4-FFF2-40B4-BE49-F238E27FC236}">
                <a16:creationId xmlns:a16="http://schemas.microsoft.com/office/drawing/2014/main" id="{D2643DFB-3FCC-6987-6030-F3D6E2ABCD1E}"/>
              </a:ext>
            </a:extLst>
          </p:cNvPr>
          <p:cNvSpPr>
            <a:spLocks noChangeShapeType="1"/>
          </p:cNvSpPr>
          <p:nvPr/>
        </p:nvSpPr>
        <p:spPr bwMode="auto">
          <a:xfrm>
            <a:off x="6324600" y="51054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7" dur="500"/>
                                        <p:tgtEl>
                                          <p:spTgt spid="6041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10" dur="500"/>
                                        <p:tgtEl>
                                          <p:spTgt spid="60419">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0420"/>
                                        </p:tgtEl>
                                        <p:attrNameLst>
                                          <p:attrName>style.visibility</p:attrName>
                                        </p:attrNameLst>
                                      </p:cBhvr>
                                      <p:to>
                                        <p:strVal val="visible"/>
                                      </p:to>
                                    </p:set>
                                    <p:animEffect transition="in" filter="blinds(horizontal)">
                                      <p:cBhvr>
                                        <p:cTn id="15" dur="500"/>
                                        <p:tgtEl>
                                          <p:spTgt spid="60420"/>
                                        </p:tgtEl>
                                      </p:cBhvr>
                                    </p:animEffect>
                                  </p:childTnLst>
                                </p:cTn>
                              </p:par>
                              <p:par>
                                <p:cTn id="16" presetID="3" presetClass="entr" presetSubtype="10" fill="hold" nodeType="withEffect">
                                  <p:stCondLst>
                                    <p:cond delay="0"/>
                                  </p:stCondLst>
                                  <p:childTnLst>
                                    <p:set>
                                      <p:cBhvr>
                                        <p:cTn id="17" dur="1" fill="hold">
                                          <p:stCondLst>
                                            <p:cond delay="0"/>
                                          </p:stCondLst>
                                        </p:cTn>
                                        <p:tgtEl>
                                          <p:spTgt spid="60423"/>
                                        </p:tgtEl>
                                        <p:attrNameLst>
                                          <p:attrName>style.visibility</p:attrName>
                                        </p:attrNameLst>
                                      </p:cBhvr>
                                      <p:to>
                                        <p:strVal val="visible"/>
                                      </p:to>
                                    </p:set>
                                    <p:animEffect transition="in" filter="blinds(horizontal)">
                                      <p:cBhvr>
                                        <p:cTn id="18" dur="500"/>
                                        <p:tgtEl>
                                          <p:spTgt spid="604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0431"/>
                                        </p:tgtEl>
                                        <p:attrNameLst>
                                          <p:attrName>style.visibility</p:attrName>
                                        </p:attrNameLst>
                                      </p:cBhvr>
                                      <p:to>
                                        <p:strVal val="visible"/>
                                      </p:to>
                                    </p:set>
                                    <p:animEffect transition="in" filter="blinds(horizontal)">
                                      <p:cBhvr>
                                        <p:cTn id="23" dur="500"/>
                                        <p:tgtEl>
                                          <p:spTgt spid="604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nodeType="clickEffect">
                                  <p:stCondLst>
                                    <p:cond delay="0"/>
                                  </p:stCondLst>
                                  <p:childTnLst>
                                    <p:animEffect transition="out" filter="blinds(horizontal)">
                                      <p:cBhvr>
                                        <p:cTn id="27" dur="500"/>
                                        <p:tgtEl>
                                          <p:spTgt spid="60420"/>
                                        </p:tgtEl>
                                      </p:cBhvr>
                                    </p:animEffect>
                                    <p:set>
                                      <p:cBhvr>
                                        <p:cTn id="28" dur="1" fill="hold">
                                          <p:stCondLst>
                                            <p:cond delay="499"/>
                                          </p:stCondLst>
                                        </p:cTn>
                                        <p:tgtEl>
                                          <p:spTgt spid="60420"/>
                                        </p:tgtEl>
                                        <p:attrNameLst>
                                          <p:attrName>style.visibility</p:attrName>
                                        </p:attrNameLst>
                                      </p:cBhvr>
                                      <p:to>
                                        <p:strVal val="hidden"/>
                                      </p:to>
                                    </p:set>
                                  </p:childTnLst>
                                </p:cTn>
                              </p:par>
                            </p:childTnLst>
                          </p:cTn>
                        </p:par>
                        <p:par>
                          <p:cTn id="29" fill="hold" nodeType="afterGroup">
                            <p:stCondLst>
                              <p:cond delay="500"/>
                            </p:stCondLst>
                            <p:childTnLst>
                              <p:par>
                                <p:cTn id="30" presetID="3" presetClass="entr" presetSubtype="10" fill="hold" nodeType="afterEffect">
                                  <p:stCondLst>
                                    <p:cond delay="0"/>
                                  </p:stCondLst>
                                  <p:childTnLst>
                                    <p:set>
                                      <p:cBhvr>
                                        <p:cTn id="31" dur="1" fill="hold">
                                          <p:stCondLst>
                                            <p:cond delay="0"/>
                                          </p:stCondLst>
                                        </p:cTn>
                                        <p:tgtEl>
                                          <p:spTgt spid="60421"/>
                                        </p:tgtEl>
                                        <p:attrNameLst>
                                          <p:attrName>style.visibility</p:attrName>
                                        </p:attrNameLst>
                                      </p:cBhvr>
                                      <p:to>
                                        <p:strVal val="visible"/>
                                      </p:to>
                                    </p:set>
                                    <p:animEffect transition="in" filter="blinds(horizontal)">
                                      <p:cBhvr>
                                        <p:cTn id="32" dur="500"/>
                                        <p:tgtEl>
                                          <p:spTgt spid="604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0432"/>
                                        </p:tgtEl>
                                        <p:attrNameLst>
                                          <p:attrName>style.visibility</p:attrName>
                                        </p:attrNameLst>
                                      </p:cBhvr>
                                      <p:to>
                                        <p:strVal val="visible"/>
                                      </p:to>
                                    </p:set>
                                    <p:animEffect transition="in" filter="blinds(horizontal)">
                                      <p:cBhvr>
                                        <p:cTn id="37" dur="500"/>
                                        <p:tgtEl>
                                          <p:spTgt spid="60432"/>
                                        </p:tgtEl>
                                      </p:cBhvr>
                                    </p:animEffect>
                                  </p:childTnLst>
                                </p:cTn>
                              </p:par>
                              <p:par>
                                <p:cTn id="38" presetID="3" presetClass="entr" presetSubtype="10" fill="hold" nodeType="withEffect">
                                  <p:stCondLst>
                                    <p:cond delay="0"/>
                                  </p:stCondLst>
                                  <p:childTnLst>
                                    <p:set>
                                      <p:cBhvr>
                                        <p:cTn id="39" dur="1" fill="hold">
                                          <p:stCondLst>
                                            <p:cond delay="0"/>
                                          </p:stCondLst>
                                        </p:cTn>
                                        <p:tgtEl>
                                          <p:spTgt spid="60426"/>
                                        </p:tgtEl>
                                        <p:attrNameLst>
                                          <p:attrName>style.visibility</p:attrName>
                                        </p:attrNameLst>
                                      </p:cBhvr>
                                      <p:to>
                                        <p:strVal val="visible"/>
                                      </p:to>
                                    </p:set>
                                    <p:animEffect transition="in" filter="blinds(horizontal)">
                                      <p:cBhvr>
                                        <p:cTn id="40" dur="500"/>
                                        <p:tgtEl>
                                          <p:spTgt spid="6042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xit" presetSubtype="10" fill="hold" nodeType="clickEffect">
                                  <p:stCondLst>
                                    <p:cond delay="0"/>
                                  </p:stCondLst>
                                  <p:childTnLst>
                                    <p:animEffect transition="out" filter="blinds(horizontal)">
                                      <p:cBhvr>
                                        <p:cTn id="44" dur="500"/>
                                        <p:tgtEl>
                                          <p:spTgt spid="60423"/>
                                        </p:tgtEl>
                                      </p:cBhvr>
                                    </p:animEffect>
                                    <p:set>
                                      <p:cBhvr>
                                        <p:cTn id="45" dur="1" fill="hold">
                                          <p:stCondLst>
                                            <p:cond delay="499"/>
                                          </p:stCondLst>
                                        </p:cTn>
                                        <p:tgtEl>
                                          <p:spTgt spid="60423"/>
                                        </p:tgtEl>
                                        <p:attrNameLst>
                                          <p:attrName>style.visibility</p:attrName>
                                        </p:attrNameLst>
                                      </p:cBhvr>
                                      <p:to>
                                        <p:strVal val="hidden"/>
                                      </p:to>
                                    </p:set>
                                  </p:childTnLst>
                                </p:cTn>
                              </p:par>
                            </p:childTnLst>
                          </p:cTn>
                        </p:par>
                        <p:par>
                          <p:cTn id="46" fill="hold" nodeType="afterGroup">
                            <p:stCondLst>
                              <p:cond delay="500"/>
                            </p:stCondLst>
                            <p:childTnLst>
                              <p:par>
                                <p:cTn id="47" presetID="3" presetClass="entr" presetSubtype="10" fill="hold" nodeType="afterEffect">
                                  <p:stCondLst>
                                    <p:cond delay="0"/>
                                  </p:stCondLst>
                                  <p:childTnLst>
                                    <p:set>
                                      <p:cBhvr>
                                        <p:cTn id="48" dur="1" fill="hold">
                                          <p:stCondLst>
                                            <p:cond delay="0"/>
                                          </p:stCondLst>
                                        </p:cTn>
                                        <p:tgtEl>
                                          <p:spTgt spid="60424"/>
                                        </p:tgtEl>
                                        <p:attrNameLst>
                                          <p:attrName>style.visibility</p:attrName>
                                        </p:attrNameLst>
                                      </p:cBhvr>
                                      <p:to>
                                        <p:strVal val="visible"/>
                                      </p:to>
                                    </p:set>
                                    <p:animEffect transition="in" filter="blinds(horizontal)">
                                      <p:cBhvr>
                                        <p:cTn id="49" dur="500"/>
                                        <p:tgtEl>
                                          <p:spTgt spid="6042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60433"/>
                                        </p:tgtEl>
                                        <p:attrNameLst>
                                          <p:attrName>style.visibility</p:attrName>
                                        </p:attrNameLst>
                                      </p:cBhvr>
                                      <p:to>
                                        <p:strVal val="visible"/>
                                      </p:to>
                                    </p:set>
                                    <p:animEffect transition="in" filter="blinds(horizontal)">
                                      <p:cBhvr>
                                        <p:cTn id="54" dur="500"/>
                                        <p:tgtEl>
                                          <p:spTgt spid="60433"/>
                                        </p:tgtEl>
                                      </p:cBhvr>
                                    </p:animEffect>
                                  </p:childTnLst>
                                </p:cTn>
                              </p:par>
                              <p:par>
                                <p:cTn id="55" presetID="3" presetClass="entr" presetSubtype="10" fill="hold" nodeType="withEffect">
                                  <p:stCondLst>
                                    <p:cond delay="0"/>
                                  </p:stCondLst>
                                  <p:childTnLst>
                                    <p:set>
                                      <p:cBhvr>
                                        <p:cTn id="56" dur="1" fill="hold">
                                          <p:stCondLst>
                                            <p:cond delay="0"/>
                                          </p:stCondLst>
                                        </p:cTn>
                                        <p:tgtEl>
                                          <p:spTgt spid="60430"/>
                                        </p:tgtEl>
                                        <p:attrNameLst>
                                          <p:attrName>style.visibility</p:attrName>
                                        </p:attrNameLst>
                                      </p:cBhvr>
                                      <p:to>
                                        <p:strVal val="visible"/>
                                      </p:to>
                                    </p:set>
                                    <p:animEffect transition="in" filter="blinds(horizontal)">
                                      <p:cBhvr>
                                        <p:cTn id="57" dur="500"/>
                                        <p:tgtEl>
                                          <p:spTgt spid="604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xit" presetSubtype="10" fill="hold" nodeType="clickEffect">
                                  <p:stCondLst>
                                    <p:cond delay="0"/>
                                  </p:stCondLst>
                                  <p:childTnLst>
                                    <p:animEffect transition="out" filter="blinds(horizontal)">
                                      <p:cBhvr>
                                        <p:cTn id="61" dur="500"/>
                                        <p:tgtEl>
                                          <p:spTgt spid="60424"/>
                                        </p:tgtEl>
                                      </p:cBhvr>
                                    </p:animEffect>
                                    <p:set>
                                      <p:cBhvr>
                                        <p:cTn id="62" dur="1" fill="hold">
                                          <p:stCondLst>
                                            <p:cond delay="499"/>
                                          </p:stCondLst>
                                        </p:cTn>
                                        <p:tgtEl>
                                          <p:spTgt spid="60424"/>
                                        </p:tgtEl>
                                        <p:attrNameLst>
                                          <p:attrName>style.visibility</p:attrName>
                                        </p:attrNameLst>
                                      </p:cBhvr>
                                      <p:to>
                                        <p:strVal val="hidden"/>
                                      </p:to>
                                    </p:set>
                                  </p:childTnLst>
                                </p:cTn>
                              </p:par>
                            </p:childTnLst>
                          </p:cTn>
                        </p:par>
                        <p:par>
                          <p:cTn id="63" fill="hold" nodeType="afterGroup">
                            <p:stCondLst>
                              <p:cond delay="500"/>
                            </p:stCondLst>
                            <p:childTnLst>
                              <p:par>
                                <p:cTn id="64" presetID="3" presetClass="entr" presetSubtype="10" fill="hold" nodeType="afterEffect">
                                  <p:stCondLst>
                                    <p:cond delay="0"/>
                                  </p:stCondLst>
                                  <p:childTnLst>
                                    <p:set>
                                      <p:cBhvr>
                                        <p:cTn id="65" dur="1" fill="hold">
                                          <p:stCondLst>
                                            <p:cond delay="0"/>
                                          </p:stCondLst>
                                        </p:cTn>
                                        <p:tgtEl>
                                          <p:spTgt spid="60425"/>
                                        </p:tgtEl>
                                        <p:attrNameLst>
                                          <p:attrName>style.visibility</p:attrName>
                                        </p:attrNameLst>
                                      </p:cBhvr>
                                      <p:to>
                                        <p:strVal val="visible"/>
                                      </p:to>
                                    </p:set>
                                    <p:animEffect transition="in" filter="blinds(horizontal)">
                                      <p:cBhvr>
                                        <p:cTn id="66" dur="500"/>
                                        <p:tgtEl>
                                          <p:spTgt spid="604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60434"/>
                                        </p:tgtEl>
                                        <p:attrNameLst>
                                          <p:attrName>style.visibility</p:attrName>
                                        </p:attrNameLst>
                                      </p:cBhvr>
                                      <p:to>
                                        <p:strVal val="visible"/>
                                      </p:to>
                                    </p:set>
                                    <p:animEffect transition="in" filter="blinds(horizontal)">
                                      <p:cBhvr>
                                        <p:cTn id="71" dur="500"/>
                                        <p:tgtEl>
                                          <p:spTgt spid="60434"/>
                                        </p:tgtEl>
                                      </p:cBhvr>
                                    </p:animEffect>
                                  </p:childTnLst>
                                </p:cTn>
                              </p:par>
                              <p:par>
                                <p:cTn id="72" presetID="3" presetClass="entr" presetSubtype="10" fill="hold" nodeType="withEffect">
                                  <p:stCondLst>
                                    <p:cond delay="0"/>
                                  </p:stCondLst>
                                  <p:childTnLst>
                                    <p:set>
                                      <p:cBhvr>
                                        <p:cTn id="73" dur="1" fill="hold">
                                          <p:stCondLst>
                                            <p:cond delay="0"/>
                                          </p:stCondLst>
                                        </p:cTn>
                                        <p:tgtEl>
                                          <p:spTgt spid="60429"/>
                                        </p:tgtEl>
                                        <p:attrNameLst>
                                          <p:attrName>style.visibility</p:attrName>
                                        </p:attrNameLst>
                                      </p:cBhvr>
                                      <p:to>
                                        <p:strVal val="visible"/>
                                      </p:to>
                                    </p:set>
                                    <p:animEffect transition="in" filter="blinds(horizontal)">
                                      <p:cBhvr>
                                        <p:cTn id="74" dur="500"/>
                                        <p:tgtEl>
                                          <p:spTgt spid="6042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xit" presetSubtype="10" fill="hold" nodeType="clickEffect">
                                  <p:stCondLst>
                                    <p:cond delay="0"/>
                                  </p:stCondLst>
                                  <p:childTnLst>
                                    <p:animEffect transition="out" filter="blinds(horizontal)">
                                      <p:cBhvr>
                                        <p:cTn id="78" dur="500"/>
                                        <p:tgtEl>
                                          <p:spTgt spid="60421"/>
                                        </p:tgtEl>
                                      </p:cBhvr>
                                    </p:animEffect>
                                    <p:set>
                                      <p:cBhvr>
                                        <p:cTn id="79" dur="1" fill="hold">
                                          <p:stCondLst>
                                            <p:cond delay="499"/>
                                          </p:stCondLst>
                                        </p:cTn>
                                        <p:tgtEl>
                                          <p:spTgt spid="60421"/>
                                        </p:tgtEl>
                                        <p:attrNameLst>
                                          <p:attrName>style.visibility</p:attrName>
                                        </p:attrNameLst>
                                      </p:cBhvr>
                                      <p:to>
                                        <p:strVal val="hidden"/>
                                      </p:to>
                                    </p:set>
                                  </p:childTnLst>
                                </p:cTn>
                              </p:par>
                            </p:childTnLst>
                          </p:cTn>
                        </p:par>
                        <p:par>
                          <p:cTn id="80" fill="hold" nodeType="afterGroup">
                            <p:stCondLst>
                              <p:cond delay="500"/>
                            </p:stCondLst>
                            <p:childTnLst>
                              <p:par>
                                <p:cTn id="81" presetID="3" presetClass="entr" presetSubtype="10" fill="hold" nodeType="afterEffect">
                                  <p:stCondLst>
                                    <p:cond delay="0"/>
                                  </p:stCondLst>
                                  <p:childTnLst>
                                    <p:set>
                                      <p:cBhvr>
                                        <p:cTn id="82" dur="1" fill="hold">
                                          <p:stCondLst>
                                            <p:cond delay="0"/>
                                          </p:stCondLst>
                                        </p:cTn>
                                        <p:tgtEl>
                                          <p:spTgt spid="60422"/>
                                        </p:tgtEl>
                                        <p:attrNameLst>
                                          <p:attrName>style.visibility</p:attrName>
                                        </p:attrNameLst>
                                      </p:cBhvr>
                                      <p:to>
                                        <p:strVal val="visible"/>
                                      </p:to>
                                    </p:set>
                                    <p:animEffect transition="in" filter="blinds(horizontal)">
                                      <p:cBhvr>
                                        <p:cTn id="83" dur="500"/>
                                        <p:tgtEl>
                                          <p:spTgt spid="6042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nodeType="clickEffect">
                                  <p:stCondLst>
                                    <p:cond delay="0"/>
                                  </p:stCondLst>
                                  <p:childTnLst>
                                    <p:set>
                                      <p:cBhvr>
                                        <p:cTn id="87" dur="1" fill="hold">
                                          <p:stCondLst>
                                            <p:cond delay="0"/>
                                          </p:stCondLst>
                                        </p:cTn>
                                        <p:tgtEl>
                                          <p:spTgt spid="60435"/>
                                        </p:tgtEl>
                                        <p:attrNameLst>
                                          <p:attrName>style.visibility</p:attrName>
                                        </p:attrNameLst>
                                      </p:cBhvr>
                                      <p:to>
                                        <p:strVal val="visible"/>
                                      </p:to>
                                    </p:set>
                                    <p:animEffect transition="in" filter="blinds(horizontal)">
                                      <p:cBhvr>
                                        <p:cTn id="88" dur="500"/>
                                        <p:tgtEl>
                                          <p:spTgt spid="60435"/>
                                        </p:tgtEl>
                                      </p:cBhvr>
                                    </p:animEffect>
                                  </p:childTnLst>
                                </p:cTn>
                              </p:par>
                              <p:par>
                                <p:cTn id="89" presetID="3" presetClass="entr" presetSubtype="10" fill="hold" nodeType="withEffect">
                                  <p:stCondLst>
                                    <p:cond delay="0"/>
                                  </p:stCondLst>
                                  <p:childTnLst>
                                    <p:set>
                                      <p:cBhvr>
                                        <p:cTn id="90" dur="1" fill="hold">
                                          <p:stCondLst>
                                            <p:cond delay="0"/>
                                          </p:stCondLst>
                                        </p:cTn>
                                        <p:tgtEl>
                                          <p:spTgt spid="60428"/>
                                        </p:tgtEl>
                                        <p:attrNameLst>
                                          <p:attrName>style.visibility</p:attrName>
                                        </p:attrNameLst>
                                      </p:cBhvr>
                                      <p:to>
                                        <p:strVal val="visible"/>
                                      </p:to>
                                    </p:set>
                                    <p:animEffect transition="in" filter="blinds(horizontal)">
                                      <p:cBhvr>
                                        <p:cTn id="91" dur="500"/>
                                        <p:tgtEl>
                                          <p:spTgt spid="6042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xit" presetSubtype="10" fill="hold" nodeType="clickEffect">
                                  <p:stCondLst>
                                    <p:cond delay="0"/>
                                  </p:stCondLst>
                                  <p:childTnLst>
                                    <p:animEffect transition="out" filter="blinds(horizontal)">
                                      <p:cBhvr>
                                        <p:cTn id="95" dur="500"/>
                                        <p:tgtEl>
                                          <p:spTgt spid="60425"/>
                                        </p:tgtEl>
                                      </p:cBhvr>
                                    </p:animEffect>
                                    <p:set>
                                      <p:cBhvr>
                                        <p:cTn id="96" dur="1" fill="hold">
                                          <p:stCondLst>
                                            <p:cond delay="499"/>
                                          </p:stCondLst>
                                        </p:cTn>
                                        <p:tgtEl>
                                          <p:spTgt spid="60425"/>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60436"/>
                                        </p:tgtEl>
                                        <p:attrNameLst>
                                          <p:attrName>style.visibility</p:attrName>
                                        </p:attrNameLst>
                                      </p:cBhvr>
                                      <p:to>
                                        <p:strVal val="visible"/>
                                      </p:to>
                                    </p:set>
                                    <p:animEffect transition="in" filter="blinds(horizontal)">
                                      <p:cBhvr>
                                        <p:cTn id="101" dur="500"/>
                                        <p:tgtEl>
                                          <p:spTgt spid="60436"/>
                                        </p:tgtEl>
                                      </p:cBhvr>
                                    </p:animEffect>
                                  </p:childTnLst>
                                </p:cTn>
                              </p:par>
                              <p:par>
                                <p:cTn id="102" presetID="3" presetClass="entr" presetSubtype="10" fill="hold" nodeType="withEffect">
                                  <p:stCondLst>
                                    <p:cond delay="0"/>
                                  </p:stCondLst>
                                  <p:childTnLst>
                                    <p:set>
                                      <p:cBhvr>
                                        <p:cTn id="103" dur="1" fill="hold">
                                          <p:stCondLst>
                                            <p:cond delay="0"/>
                                          </p:stCondLst>
                                        </p:cTn>
                                        <p:tgtEl>
                                          <p:spTgt spid="60427"/>
                                        </p:tgtEl>
                                        <p:attrNameLst>
                                          <p:attrName>style.visibility</p:attrName>
                                        </p:attrNameLst>
                                      </p:cBhvr>
                                      <p:to>
                                        <p:strVal val="visible"/>
                                      </p:to>
                                    </p:set>
                                    <p:animEffect transition="in" filter="blinds(horizontal)">
                                      <p:cBhvr>
                                        <p:cTn id="104" dur="500"/>
                                        <p:tgtEl>
                                          <p:spTgt spid="6042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xit" presetSubtype="10" fill="hold" nodeType="clickEffect">
                                  <p:stCondLst>
                                    <p:cond delay="0"/>
                                  </p:stCondLst>
                                  <p:childTnLst>
                                    <p:animEffect transition="out" filter="blinds(horizontal)">
                                      <p:cBhvr>
                                        <p:cTn id="108" dur="500"/>
                                        <p:tgtEl>
                                          <p:spTgt spid="60422"/>
                                        </p:tgtEl>
                                      </p:cBhvr>
                                    </p:animEffect>
                                    <p:set>
                                      <p:cBhvr>
                                        <p:cTn id="109" dur="1" fill="hold">
                                          <p:stCondLst>
                                            <p:cond delay="499"/>
                                          </p:stCondLst>
                                        </p:cTn>
                                        <p:tgtEl>
                                          <p:spTgt spid="60422"/>
                                        </p:tgtEl>
                                        <p:attrNameLst>
                                          <p:attrName>style.visibility</p:attrName>
                                        </p:attrNameLst>
                                      </p:cBhvr>
                                      <p:to>
                                        <p:strVal val="hidden"/>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nodeType="clickEffect">
                                  <p:stCondLst>
                                    <p:cond delay="0"/>
                                  </p:stCondLst>
                                  <p:childTnLst>
                                    <p:set>
                                      <p:cBhvr>
                                        <p:cTn id="113" dur="1" fill="hold">
                                          <p:stCondLst>
                                            <p:cond delay="0"/>
                                          </p:stCondLst>
                                        </p:cTn>
                                        <p:tgtEl>
                                          <p:spTgt spid="60419">
                                            <p:txEl>
                                              <p:pRg st="8" end="8"/>
                                            </p:txEl>
                                          </p:spTgt>
                                        </p:tgtEl>
                                        <p:attrNameLst>
                                          <p:attrName>style.visibility</p:attrName>
                                        </p:attrNameLst>
                                      </p:cBhvr>
                                      <p:to>
                                        <p:strVal val="visible"/>
                                      </p:to>
                                    </p:set>
                                    <p:animEffect transition="in" filter="blinds(horizontal)">
                                      <p:cBhvr>
                                        <p:cTn id="114" dur="5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60420" grpId="1" animBg="1"/>
      <p:bldP spid="60421" grpId="0" animBg="1"/>
      <p:bldP spid="60421" grpId="1" animBg="1"/>
      <p:bldP spid="60422" grpId="0" animBg="1"/>
      <p:bldP spid="60422" grpId="1" animBg="1"/>
      <p:bldP spid="60423" grpId="0" animBg="1"/>
      <p:bldP spid="60423" grpId="1" animBg="1"/>
      <p:bldP spid="60424" grpId="0" animBg="1"/>
      <p:bldP spid="60424" grpId="1" animBg="1"/>
      <p:bldP spid="60425" grpId="0" animBg="1"/>
      <p:bldP spid="60425" grpId="1" animBg="1"/>
      <p:bldP spid="60426" grpId="0"/>
      <p:bldP spid="60427" grpId="0"/>
      <p:bldP spid="60428" grpId="0"/>
      <p:bldP spid="60429" grpId="0"/>
      <p:bldP spid="60430" grpId="0"/>
      <p:bldP spid="6043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a:extLst>
              <a:ext uri="{FF2B5EF4-FFF2-40B4-BE49-F238E27FC236}">
                <a16:creationId xmlns:a16="http://schemas.microsoft.com/office/drawing/2014/main" id="{CE7A63CF-475C-D6C0-CD3C-F5A2E8C3F3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1F1B3D0-1589-47C6-BB79-0148B0FD0B4D}" type="slidenum">
              <a:rPr lang="en-US" altLang="en-US" sz="1200" smtClean="0">
                <a:latin typeface="Garamond" panose="02020404030301010803" pitchFamily="18" charset="0"/>
              </a:rPr>
              <a:pPr>
                <a:spcBef>
                  <a:spcPct val="0"/>
                </a:spcBef>
                <a:buClrTx/>
                <a:buSzTx/>
                <a:buFontTx/>
                <a:buNone/>
              </a:pPr>
              <a:t>45</a:t>
            </a:fld>
            <a:endParaRPr lang="en-US" altLang="en-US" sz="1200">
              <a:latin typeface="Garamond" panose="02020404030301010803" pitchFamily="18" charset="0"/>
            </a:endParaRPr>
          </a:p>
        </p:txBody>
      </p:sp>
      <p:sp>
        <p:nvSpPr>
          <p:cNvPr id="106499" name="Rectangle 2">
            <a:extLst>
              <a:ext uri="{FF2B5EF4-FFF2-40B4-BE49-F238E27FC236}">
                <a16:creationId xmlns:a16="http://schemas.microsoft.com/office/drawing/2014/main" id="{1AC9B8E6-4D78-9873-54FB-15BB75F541D6}"/>
              </a:ext>
            </a:extLst>
          </p:cNvPr>
          <p:cNvSpPr>
            <a:spLocks noGrp="1" noChangeArrowheads="1"/>
          </p:cNvSpPr>
          <p:nvPr>
            <p:ph type="title"/>
          </p:nvPr>
        </p:nvSpPr>
        <p:spPr/>
        <p:txBody>
          <a:bodyPr/>
          <a:lstStyle/>
          <a:p>
            <a:pPr eaLnBrk="1" hangingPunct="1"/>
            <a:r>
              <a:rPr lang="en-US" altLang="en-US" sz="3800"/>
              <a:t>Divide and conquer structure of the merge sort</a:t>
            </a:r>
          </a:p>
        </p:txBody>
      </p:sp>
      <p:sp>
        <p:nvSpPr>
          <p:cNvPr id="106500" name="Rectangle 3">
            <a:extLst>
              <a:ext uri="{FF2B5EF4-FFF2-40B4-BE49-F238E27FC236}">
                <a16:creationId xmlns:a16="http://schemas.microsoft.com/office/drawing/2014/main" id="{C2968B29-C7A2-98B6-7851-EA4B1B39AE07}"/>
              </a:ext>
            </a:extLst>
          </p:cNvPr>
          <p:cNvSpPr>
            <a:spLocks noGrp="1" noChangeArrowheads="1"/>
          </p:cNvSpPr>
          <p:nvPr>
            <p:ph type="body" idx="1"/>
          </p:nvPr>
        </p:nvSpPr>
        <p:spPr/>
        <p:txBody>
          <a:bodyPr/>
          <a:lstStyle/>
          <a:p>
            <a:pPr marL="571500" indent="-571500" eaLnBrk="1" hangingPunct="1">
              <a:buFont typeface="Wingdings" panose="05000000000000000000" pitchFamily="2" charset="2"/>
              <a:buAutoNum type="arabicPeriod"/>
            </a:pPr>
            <a:r>
              <a:rPr lang="en-US" altLang="en-US" sz="2600"/>
              <a:t>Divide: Divide the n-element sequence to be sorted into two subsequences of n/2 elements each.</a:t>
            </a:r>
          </a:p>
          <a:p>
            <a:pPr marL="571500" indent="-571500" eaLnBrk="1" hangingPunct="1">
              <a:buFont typeface="Wingdings" panose="05000000000000000000" pitchFamily="2" charset="2"/>
              <a:buAutoNum type="arabicPeriod"/>
            </a:pPr>
            <a:endParaRPr lang="en-US" altLang="en-US" sz="2600"/>
          </a:p>
          <a:p>
            <a:pPr marL="571500" indent="-571500" eaLnBrk="1" hangingPunct="1">
              <a:buFont typeface="Wingdings" panose="05000000000000000000" pitchFamily="2" charset="2"/>
              <a:buAutoNum type="arabicPeriod"/>
            </a:pPr>
            <a:r>
              <a:rPr lang="en-US" altLang="en-US" sz="2600"/>
              <a:t>Conquer: Sort the subsequences recursively using merge sort (note that the recursion will bottom out when we have single element lists).</a:t>
            </a:r>
          </a:p>
          <a:p>
            <a:pPr marL="571500" indent="-571500" eaLnBrk="1" hangingPunct="1">
              <a:buFont typeface="Wingdings" panose="05000000000000000000" pitchFamily="2" charset="2"/>
              <a:buAutoNum type="arabicPeriod"/>
            </a:pPr>
            <a:endParaRPr lang="en-US" altLang="en-US" sz="2600"/>
          </a:p>
          <a:p>
            <a:pPr marL="571500" indent="-571500" eaLnBrk="1" hangingPunct="1">
              <a:buFont typeface="Wingdings" panose="05000000000000000000" pitchFamily="2" charset="2"/>
              <a:buAutoNum type="arabicPeriod"/>
            </a:pPr>
            <a:r>
              <a:rPr lang="en-US" altLang="en-US" sz="2600"/>
              <a:t>Combine: Merge the sorted subsequences using the merge operation explained before.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a:extLst>
              <a:ext uri="{FF2B5EF4-FFF2-40B4-BE49-F238E27FC236}">
                <a16:creationId xmlns:a16="http://schemas.microsoft.com/office/drawing/2014/main" id="{AA02C73B-E173-4177-5E17-6C6E07E536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8B44C82-33B1-4E3A-96AA-04E76A4E3D8D}" type="slidenum">
              <a:rPr lang="en-US" altLang="en-US" sz="1200" smtClean="0">
                <a:latin typeface="Garamond" panose="02020404030301010803" pitchFamily="18" charset="0"/>
              </a:rPr>
              <a:pPr>
                <a:spcBef>
                  <a:spcPct val="0"/>
                </a:spcBef>
                <a:buClrTx/>
                <a:buSzTx/>
                <a:buFontTx/>
                <a:buNone/>
              </a:pPr>
              <a:t>46</a:t>
            </a:fld>
            <a:endParaRPr lang="en-US" altLang="en-US" sz="1200">
              <a:latin typeface="Garamond" panose="02020404030301010803" pitchFamily="18" charset="0"/>
            </a:endParaRPr>
          </a:p>
        </p:txBody>
      </p:sp>
      <p:sp>
        <p:nvSpPr>
          <p:cNvPr id="62472" name="Rectangle 8">
            <a:extLst>
              <a:ext uri="{FF2B5EF4-FFF2-40B4-BE49-F238E27FC236}">
                <a16:creationId xmlns:a16="http://schemas.microsoft.com/office/drawing/2014/main" id="{BB37C961-6690-1998-143E-5AB839E2387A}"/>
              </a:ext>
            </a:extLst>
          </p:cNvPr>
          <p:cNvSpPr>
            <a:spLocks noChangeArrowheads="1"/>
          </p:cNvSpPr>
          <p:nvPr/>
        </p:nvSpPr>
        <p:spPr bwMode="auto">
          <a:xfrm>
            <a:off x="4800600" y="1371600"/>
            <a:ext cx="22860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108548" name="Rectangle 2">
            <a:extLst>
              <a:ext uri="{FF2B5EF4-FFF2-40B4-BE49-F238E27FC236}">
                <a16:creationId xmlns:a16="http://schemas.microsoft.com/office/drawing/2014/main" id="{8D60E8F4-5CBE-4D28-B7DC-DA9B5FB7FC56}"/>
              </a:ext>
            </a:extLst>
          </p:cNvPr>
          <p:cNvSpPr>
            <a:spLocks noGrp="1" noChangeArrowheads="1"/>
          </p:cNvSpPr>
          <p:nvPr>
            <p:ph type="title"/>
          </p:nvPr>
        </p:nvSpPr>
        <p:spPr/>
        <p:txBody>
          <a:bodyPr/>
          <a:lstStyle/>
          <a:p>
            <a:pPr eaLnBrk="1" hangingPunct="1"/>
            <a:r>
              <a:rPr lang="en-US" altLang="en-US"/>
              <a:t>Execution of the merge sort</a:t>
            </a:r>
          </a:p>
        </p:txBody>
      </p:sp>
      <p:sp>
        <p:nvSpPr>
          <p:cNvPr id="62467" name="Rectangle 3">
            <a:extLst>
              <a:ext uri="{FF2B5EF4-FFF2-40B4-BE49-F238E27FC236}">
                <a16:creationId xmlns:a16="http://schemas.microsoft.com/office/drawing/2014/main" id="{DEA23C42-D0CB-6746-18FE-37B9A543D00B}"/>
              </a:ext>
            </a:extLst>
          </p:cNvPr>
          <p:cNvSpPr>
            <a:spLocks noGrp="1" noChangeArrowheads="1"/>
          </p:cNvSpPr>
          <p:nvPr>
            <p:ph type="body" idx="1"/>
          </p:nvPr>
        </p:nvSpPr>
        <p:spPr>
          <a:xfrm>
            <a:off x="1828800" y="1336675"/>
            <a:ext cx="8229600" cy="4530725"/>
          </a:xfrm>
        </p:spPr>
        <p:txBody>
          <a:bodyPr/>
          <a:lstStyle/>
          <a:p>
            <a:pPr marL="571500" indent="-571500" algn="ctr" eaLnBrk="1" hangingPunct="1">
              <a:lnSpc>
                <a:spcPct val="90000"/>
              </a:lnSpc>
              <a:buFont typeface="Wingdings" panose="05000000000000000000" pitchFamily="2" charset="2"/>
              <a:buNone/>
            </a:pPr>
            <a:r>
              <a:rPr lang="en-US" altLang="en-US"/>
              <a:t>3    8    4   1</a:t>
            </a:r>
          </a:p>
          <a:p>
            <a:pPr marL="571500" indent="-571500" algn="ctr" eaLnBrk="1" hangingPunct="1">
              <a:lnSpc>
                <a:spcPct val="90000"/>
              </a:lnSpc>
              <a:buFont typeface="Wingdings" panose="05000000000000000000" pitchFamily="2" charset="2"/>
              <a:buNone/>
            </a:pPr>
            <a:endParaRPr lang="en-US" altLang="en-US"/>
          </a:p>
          <a:p>
            <a:pPr marL="571500" indent="-571500" algn="ctr" eaLnBrk="1" hangingPunct="1">
              <a:lnSpc>
                <a:spcPct val="90000"/>
              </a:lnSpc>
              <a:buFont typeface="Wingdings" panose="05000000000000000000" pitchFamily="2" charset="2"/>
              <a:buNone/>
            </a:pPr>
            <a:r>
              <a:rPr lang="en-US" altLang="en-US"/>
              <a:t>3    8    4   1</a:t>
            </a:r>
          </a:p>
          <a:p>
            <a:pPr marL="571500" indent="-571500" algn="ctr" eaLnBrk="1" hangingPunct="1">
              <a:lnSpc>
                <a:spcPct val="90000"/>
              </a:lnSpc>
              <a:buFont typeface="Wingdings" panose="05000000000000000000" pitchFamily="2" charset="2"/>
              <a:buNone/>
            </a:pPr>
            <a:endParaRPr lang="en-US" altLang="en-US"/>
          </a:p>
          <a:p>
            <a:pPr marL="571500" indent="-571500" algn="ctr" eaLnBrk="1" hangingPunct="1">
              <a:lnSpc>
                <a:spcPct val="90000"/>
              </a:lnSpc>
              <a:buFont typeface="Wingdings" panose="05000000000000000000" pitchFamily="2" charset="2"/>
              <a:buNone/>
            </a:pPr>
            <a:r>
              <a:rPr lang="en-US" altLang="en-US"/>
              <a:t>3    8    4   1</a:t>
            </a:r>
          </a:p>
          <a:p>
            <a:pPr marL="571500" indent="-571500" algn="ctr" eaLnBrk="1" hangingPunct="1">
              <a:lnSpc>
                <a:spcPct val="90000"/>
              </a:lnSpc>
              <a:buFont typeface="Wingdings" panose="05000000000000000000" pitchFamily="2" charset="2"/>
              <a:buNone/>
            </a:pPr>
            <a:endParaRPr lang="en-US" altLang="en-US"/>
          </a:p>
          <a:p>
            <a:pPr marL="571500" indent="-571500" algn="ctr" eaLnBrk="1" hangingPunct="1">
              <a:lnSpc>
                <a:spcPct val="90000"/>
              </a:lnSpc>
              <a:buFont typeface="Wingdings" panose="05000000000000000000" pitchFamily="2" charset="2"/>
              <a:buNone/>
            </a:pPr>
            <a:r>
              <a:rPr lang="en-US" altLang="en-US"/>
              <a:t>3    8    1   4</a:t>
            </a:r>
          </a:p>
          <a:p>
            <a:pPr marL="571500" indent="-571500" algn="ctr" eaLnBrk="1" hangingPunct="1">
              <a:lnSpc>
                <a:spcPct val="90000"/>
              </a:lnSpc>
              <a:buFont typeface="Wingdings" panose="05000000000000000000" pitchFamily="2" charset="2"/>
              <a:buNone/>
            </a:pPr>
            <a:endParaRPr lang="en-US" altLang="en-US"/>
          </a:p>
          <a:p>
            <a:pPr marL="571500" indent="-571500" algn="ctr" eaLnBrk="1" hangingPunct="1">
              <a:lnSpc>
                <a:spcPct val="90000"/>
              </a:lnSpc>
              <a:buFont typeface="Wingdings" panose="05000000000000000000" pitchFamily="2" charset="2"/>
              <a:buNone/>
            </a:pPr>
            <a:r>
              <a:rPr lang="en-US" altLang="en-US"/>
              <a:t>1    3    4   8</a:t>
            </a:r>
          </a:p>
          <a:p>
            <a:pPr marL="571500" indent="-571500" algn="ctr" eaLnBrk="1" hangingPunct="1">
              <a:lnSpc>
                <a:spcPct val="90000"/>
              </a:lnSpc>
              <a:buFont typeface="Wingdings" panose="05000000000000000000" pitchFamily="2" charset="2"/>
              <a:buNone/>
            </a:pPr>
            <a:endParaRPr lang="en-US" altLang="en-US"/>
          </a:p>
        </p:txBody>
      </p:sp>
      <p:sp>
        <p:nvSpPr>
          <p:cNvPr id="62473" name="Rectangle 9">
            <a:extLst>
              <a:ext uri="{FF2B5EF4-FFF2-40B4-BE49-F238E27FC236}">
                <a16:creationId xmlns:a16="http://schemas.microsoft.com/office/drawing/2014/main" id="{4A144459-6BDD-C702-AC6F-518624045846}"/>
              </a:ext>
            </a:extLst>
          </p:cNvPr>
          <p:cNvSpPr>
            <a:spLocks noChangeArrowheads="1"/>
          </p:cNvSpPr>
          <p:nvPr/>
        </p:nvSpPr>
        <p:spPr bwMode="auto">
          <a:xfrm>
            <a:off x="4876800" y="2362200"/>
            <a:ext cx="9906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74" name="Rectangle 10">
            <a:extLst>
              <a:ext uri="{FF2B5EF4-FFF2-40B4-BE49-F238E27FC236}">
                <a16:creationId xmlns:a16="http://schemas.microsoft.com/office/drawing/2014/main" id="{B45B4E67-8618-7799-C5CF-CE08C8F795D4}"/>
              </a:ext>
            </a:extLst>
          </p:cNvPr>
          <p:cNvSpPr>
            <a:spLocks noChangeArrowheads="1"/>
          </p:cNvSpPr>
          <p:nvPr/>
        </p:nvSpPr>
        <p:spPr bwMode="auto">
          <a:xfrm>
            <a:off x="6096000" y="2362200"/>
            <a:ext cx="9906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75" name="Rectangle 11">
            <a:extLst>
              <a:ext uri="{FF2B5EF4-FFF2-40B4-BE49-F238E27FC236}">
                <a16:creationId xmlns:a16="http://schemas.microsoft.com/office/drawing/2014/main" id="{FD759FE9-7BE0-F139-73AB-D4A26FCEFF4A}"/>
              </a:ext>
            </a:extLst>
          </p:cNvPr>
          <p:cNvSpPr>
            <a:spLocks noChangeArrowheads="1"/>
          </p:cNvSpPr>
          <p:nvPr/>
        </p:nvSpPr>
        <p:spPr bwMode="auto">
          <a:xfrm>
            <a:off x="4876800" y="3352800"/>
            <a:ext cx="3048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76" name="Rectangle 12">
            <a:extLst>
              <a:ext uri="{FF2B5EF4-FFF2-40B4-BE49-F238E27FC236}">
                <a16:creationId xmlns:a16="http://schemas.microsoft.com/office/drawing/2014/main" id="{8185EE12-8EBA-8BF0-5817-99CD4E84C40D}"/>
              </a:ext>
            </a:extLst>
          </p:cNvPr>
          <p:cNvSpPr>
            <a:spLocks noChangeArrowheads="1"/>
          </p:cNvSpPr>
          <p:nvPr/>
        </p:nvSpPr>
        <p:spPr bwMode="auto">
          <a:xfrm>
            <a:off x="5486400" y="3352800"/>
            <a:ext cx="3048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77" name="Rectangle 13">
            <a:extLst>
              <a:ext uri="{FF2B5EF4-FFF2-40B4-BE49-F238E27FC236}">
                <a16:creationId xmlns:a16="http://schemas.microsoft.com/office/drawing/2014/main" id="{8069059F-FCC9-11E9-681F-D39443330D94}"/>
              </a:ext>
            </a:extLst>
          </p:cNvPr>
          <p:cNvSpPr>
            <a:spLocks noChangeArrowheads="1"/>
          </p:cNvSpPr>
          <p:nvPr/>
        </p:nvSpPr>
        <p:spPr bwMode="auto">
          <a:xfrm>
            <a:off x="6172200" y="3352800"/>
            <a:ext cx="3048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80" name="Rectangle 16">
            <a:extLst>
              <a:ext uri="{FF2B5EF4-FFF2-40B4-BE49-F238E27FC236}">
                <a16:creationId xmlns:a16="http://schemas.microsoft.com/office/drawing/2014/main" id="{88526F3F-864F-DAAA-77BA-A7F220444CD9}"/>
              </a:ext>
            </a:extLst>
          </p:cNvPr>
          <p:cNvSpPr>
            <a:spLocks noChangeArrowheads="1"/>
          </p:cNvSpPr>
          <p:nvPr/>
        </p:nvSpPr>
        <p:spPr bwMode="auto">
          <a:xfrm>
            <a:off x="6705600" y="3352800"/>
            <a:ext cx="3048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82" name="Rectangle 18">
            <a:extLst>
              <a:ext uri="{FF2B5EF4-FFF2-40B4-BE49-F238E27FC236}">
                <a16:creationId xmlns:a16="http://schemas.microsoft.com/office/drawing/2014/main" id="{F89504E9-FD75-37AC-AEB4-DCA4431ECD6A}"/>
              </a:ext>
            </a:extLst>
          </p:cNvPr>
          <p:cNvSpPr>
            <a:spLocks noChangeArrowheads="1"/>
          </p:cNvSpPr>
          <p:nvPr/>
        </p:nvSpPr>
        <p:spPr bwMode="auto">
          <a:xfrm>
            <a:off x="6096000" y="4343400"/>
            <a:ext cx="9906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83" name="Rectangle 19">
            <a:extLst>
              <a:ext uri="{FF2B5EF4-FFF2-40B4-BE49-F238E27FC236}">
                <a16:creationId xmlns:a16="http://schemas.microsoft.com/office/drawing/2014/main" id="{AC845826-BBA9-21F4-145C-DC51AA3366AA}"/>
              </a:ext>
            </a:extLst>
          </p:cNvPr>
          <p:cNvSpPr>
            <a:spLocks noChangeArrowheads="1"/>
          </p:cNvSpPr>
          <p:nvPr/>
        </p:nvSpPr>
        <p:spPr bwMode="auto">
          <a:xfrm>
            <a:off x="4876800" y="4343400"/>
            <a:ext cx="9906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84" name="Rectangle 20">
            <a:extLst>
              <a:ext uri="{FF2B5EF4-FFF2-40B4-BE49-F238E27FC236}">
                <a16:creationId xmlns:a16="http://schemas.microsoft.com/office/drawing/2014/main" id="{70D8FF9E-EF30-E879-3F67-FF0DE494CB3F}"/>
              </a:ext>
            </a:extLst>
          </p:cNvPr>
          <p:cNvSpPr>
            <a:spLocks noChangeArrowheads="1"/>
          </p:cNvSpPr>
          <p:nvPr/>
        </p:nvSpPr>
        <p:spPr bwMode="auto">
          <a:xfrm>
            <a:off x="4800600" y="5334000"/>
            <a:ext cx="22860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85" name="Line 21">
            <a:extLst>
              <a:ext uri="{FF2B5EF4-FFF2-40B4-BE49-F238E27FC236}">
                <a16:creationId xmlns:a16="http://schemas.microsoft.com/office/drawing/2014/main" id="{6A926421-15A6-1A7F-FCD8-F99982080F46}"/>
              </a:ext>
            </a:extLst>
          </p:cNvPr>
          <p:cNvSpPr>
            <a:spLocks noChangeShapeType="1"/>
          </p:cNvSpPr>
          <p:nvPr/>
        </p:nvSpPr>
        <p:spPr bwMode="auto">
          <a:xfrm>
            <a:off x="5410200" y="1828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6" name="Line 22">
            <a:extLst>
              <a:ext uri="{FF2B5EF4-FFF2-40B4-BE49-F238E27FC236}">
                <a16:creationId xmlns:a16="http://schemas.microsoft.com/office/drawing/2014/main" id="{27FBA905-5DD1-6CA8-6F56-B5E63E38FD7A}"/>
              </a:ext>
            </a:extLst>
          </p:cNvPr>
          <p:cNvSpPr>
            <a:spLocks noChangeShapeType="1"/>
          </p:cNvSpPr>
          <p:nvPr/>
        </p:nvSpPr>
        <p:spPr bwMode="auto">
          <a:xfrm>
            <a:off x="6553200" y="1828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7" name="Line 23">
            <a:extLst>
              <a:ext uri="{FF2B5EF4-FFF2-40B4-BE49-F238E27FC236}">
                <a16:creationId xmlns:a16="http://schemas.microsoft.com/office/drawing/2014/main" id="{6E303675-B300-DB96-455A-B91F7BE4149E}"/>
              </a:ext>
            </a:extLst>
          </p:cNvPr>
          <p:cNvSpPr>
            <a:spLocks noChangeShapeType="1"/>
          </p:cNvSpPr>
          <p:nvPr/>
        </p:nvSpPr>
        <p:spPr bwMode="auto">
          <a:xfrm>
            <a:off x="6858000" y="2819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8" name="Line 24">
            <a:extLst>
              <a:ext uri="{FF2B5EF4-FFF2-40B4-BE49-F238E27FC236}">
                <a16:creationId xmlns:a16="http://schemas.microsoft.com/office/drawing/2014/main" id="{AC62FD04-A12E-3409-C557-C148C8717B84}"/>
              </a:ext>
            </a:extLst>
          </p:cNvPr>
          <p:cNvSpPr>
            <a:spLocks noChangeShapeType="1"/>
          </p:cNvSpPr>
          <p:nvPr/>
        </p:nvSpPr>
        <p:spPr bwMode="auto">
          <a:xfrm>
            <a:off x="6324600" y="2819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9" name="Line 25">
            <a:extLst>
              <a:ext uri="{FF2B5EF4-FFF2-40B4-BE49-F238E27FC236}">
                <a16:creationId xmlns:a16="http://schemas.microsoft.com/office/drawing/2014/main" id="{708DB5D0-500B-98F2-64B5-A002EA18416F}"/>
              </a:ext>
            </a:extLst>
          </p:cNvPr>
          <p:cNvSpPr>
            <a:spLocks noChangeShapeType="1"/>
          </p:cNvSpPr>
          <p:nvPr/>
        </p:nvSpPr>
        <p:spPr bwMode="auto">
          <a:xfrm>
            <a:off x="5638800" y="2819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0" name="Line 26">
            <a:extLst>
              <a:ext uri="{FF2B5EF4-FFF2-40B4-BE49-F238E27FC236}">
                <a16:creationId xmlns:a16="http://schemas.microsoft.com/office/drawing/2014/main" id="{410F5317-9831-74D8-6D04-99B3EE3D9A7E}"/>
              </a:ext>
            </a:extLst>
          </p:cNvPr>
          <p:cNvSpPr>
            <a:spLocks noChangeShapeType="1"/>
          </p:cNvSpPr>
          <p:nvPr/>
        </p:nvSpPr>
        <p:spPr bwMode="auto">
          <a:xfrm>
            <a:off x="5029200" y="2819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1" name="Line 27">
            <a:extLst>
              <a:ext uri="{FF2B5EF4-FFF2-40B4-BE49-F238E27FC236}">
                <a16:creationId xmlns:a16="http://schemas.microsoft.com/office/drawing/2014/main" id="{D7D4E22F-EBF9-4E79-E64D-DFEC43635F79}"/>
              </a:ext>
            </a:extLst>
          </p:cNvPr>
          <p:cNvSpPr>
            <a:spLocks noChangeShapeType="1"/>
          </p:cNvSpPr>
          <p:nvPr/>
        </p:nvSpPr>
        <p:spPr bwMode="auto">
          <a:xfrm>
            <a:off x="5029200" y="3810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2" name="Line 28">
            <a:extLst>
              <a:ext uri="{FF2B5EF4-FFF2-40B4-BE49-F238E27FC236}">
                <a16:creationId xmlns:a16="http://schemas.microsoft.com/office/drawing/2014/main" id="{2276A2F2-B72D-AA74-9FA4-73534D4C26FF}"/>
              </a:ext>
            </a:extLst>
          </p:cNvPr>
          <p:cNvSpPr>
            <a:spLocks noChangeShapeType="1"/>
          </p:cNvSpPr>
          <p:nvPr/>
        </p:nvSpPr>
        <p:spPr bwMode="auto">
          <a:xfrm flipH="1">
            <a:off x="5410200" y="38100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3" name="Line 29">
            <a:extLst>
              <a:ext uri="{FF2B5EF4-FFF2-40B4-BE49-F238E27FC236}">
                <a16:creationId xmlns:a16="http://schemas.microsoft.com/office/drawing/2014/main" id="{4F1B8112-DA5D-9F6E-0B7A-712FFCB5DF6F}"/>
              </a:ext>
            </a:extLst>
          </p:cNvPr>
          <p:cNvSpPr>
            <a:spLocks noChangeShapeType="1"/>
          </p:cNvSpPr>
          <p:nvPr/>
        </p:nvSpPr>
        <p:spPr bwMode="auto">
          <a:xfrm>
            <a:off x="6324600" y="38100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4" name="Line 30">
            <a:extLst>
              <a:ext uri="{FF2B5EF4-FFF2-40B4-BE49-F238E27FC236}">
                <a16:creationId xmlns:a16="http://schemas.microsoft.com/office/drawing/2014/main" id="{17B1153A-B4F6-7E71-05FE-DB766F1909E3}"/>
              </a:ext>
            </a:extLst>
          </p:cNvPr>
          <p:cNvSpPr>
            <a:spLocks noChangeShapeType="1"/>
          </p:cNvSpPr>
          <p:nvPr/>
        </p:nvSpPr>
        <p:spPr bwMode="auto">
          <a:xfrm flipH="1">
            <a:off x="6629400" y="38100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5" name="Line 31">
            <a:extLst>
              <a:ext uri="{FF2B5EF4-FFF2-40B4-BE49-F238E27FC236}">
                <a16:creationId xmlns:a16="http://schemas.microsoft.com/office/drawing/2014/main" id="{D55568F3-9DE3-BD87-8630-7A470F97ED6F}"/>
              </a:ext>
            </a:extLst>
          </p:cNvPr>
          <p:cNvSpPr>
            <a:spLocks noChangeShapeType="1"/>
          </p:cNvSpPr>
          <p:nvPr/>
        </p:nvSpPr>
        <p:spPr bwMode="auto">
          <a:xfrm>
            <a:off x="5410200" y="48006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6" name="Line 32">
            <a:extLst>
              <a:ext uri="{FF2B5EF4-FFF2-40B4-BE49-F238E27FC236}">
                <a16:creationId xmlns:a16="http://schemas.microsoft.com/office/drawing/2014/main" id="{27EF4672-C2D2-011F-8D6F-F6BA00A5B025}"/>
              </a:ext>
            </a:extLst>
          </p:cNvPr>
          <p:cNvSpPr>
            <a:spLocks noChangeShapeType="1"/>
          </p:cNvSpPr>
          <p:nvPr/>
        </p:nvSpPr>
        <p:spPr bwMode="auto">
          <a:xfrm flipH="1">
            <a:off x="6096000" y="48006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7" name="Freeform 33">
            <a:extLst>
              <a:ext uri="{FF2B5EF4-FFF2-40B4-BE49-F238E27FC236}">
                <a16:creationId xmlns:a16="http://schemas.microsoft.com/office/drawing/2014/main" id="{E0444F3B-B87D-F2A1-854A-C33294FBA256}"/>
              </a:ext>
            </a:extLst>
          </p:cNvPr>
          <p:cNvSpPr>
            <a:spLocks/>
          </p:cNvSpPr>
          <p:nvPr/>
        </p:nvSpPr>
        <p:spPr bwMode="auto">
          <a:xfrm>
            <a:off x="4191000" y="1524000"/>
            <a:ext cx="533400" cy="990600"/>
          </a:xfrm>
          <a:custGeom>
            <a:avLst/>
            <a:gdLst>
              <a:gd name="T0" fmla="*/ 2147483646 w 336"/>
              <a:gd name="T1" fmla="*/ 0 h 624"/>
              <a:gd name="T2" fmla="*/ 0 w 336"/>
              <a:gd name="T3" fmla="*/ 2147483646 h 624"/>
              <a:gd name="T4" fmla="*/ 2147483646 w 336"/>
              <a:gd name="T5" fmla="*/ 2147483646 h 624"/>
              <a:gd name="T6" fmla="*/ 0 60000 65536"/>
              <a:gd name="T7" fmla="*/ 0 60000 65536"/>
              <a:gd name="T8" fmla="*/ 0 60000 65536"/>
              <a:gd name="T9" fmla="*/ 0 w 336"/>
              <a:gd name="T10" fmla="*/ 0 h 624"/>
              <a:gd name="T11" fmla="*/ 336 w 336"/>
              <a:gd name="T12" fmla="*/ 624 h 624"/>
            </a:gdLst>
            <a:ahLst/>
            <a:cxnLst>
              <a:cxn ang="T6">
                <a:pos x="T0" y="T1"/>
              </a:cxn>
              <a:cxn ang="T7">
                <a:pos x="T2" y="T3"/>
              </a:cxn>
              <a:cxn ang="T8">
                <a:pos x="T4" y="T5"/>
              </a:cxn>
            </a:cxnLst>
            <a:rect l="T9" t="T10" r="T11" b="T12"/>
            <a:pathLst>
              <a:path w="336" h="624">
                <a:moveTo>
                  <a:pt x="336" y="0"/>
                </a:moveTo>
                <a:cubicBezTo>
                  <a:pt x="168" y="92"/>
                  <a:pt x="0" y="184"/>
                  <a:pt x="0" y="288"/>
                </a:cubicBezTo>
                <a:cubicBezTo>
                  <a:pt x="0" y="392"/>
                  <a:pt x="168" y="508"/>
                  <a:pt x="336" y="62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99" name="Freeform 35">
            <a:extLst>
              <a:ext uri="{FF2B5EF4-FFF2-40B4-BE49-F238E27FC236}">
                <a16:creationId xmlns:a16="http://schemas.microsoft.com/office/drawing/2014/main" id="{40CAFC77-F5B3-A8E3-2B05-70A98815FDEE}"/>
              </a:ext>
            </a:extLst>
          </p:cNvPr>
          <p:cNvSpPr>
            <a:spLocks/>
          </p:cNvSpPr>
          <p:nvPr/>
        </p:nvSpPr>
        <p:spPr bwMode="auto">
          <a:xfrm>
            <a:off x="4191000" y="2590800"/>
            <a:ext cx="533400" cy="990600"/>
          </a:xfrm>
          <a:custGeom>
            <a:avLst/>
            <a:gdLst>
              <a:gd name="T0" fmla="*/ 2147483646 w 336"/>
              <a:gd name="T1" fmla="*/ 0 h 624"/>
              <a:gd name="T2" fmla="*/ 0 w 336"/>
              <a:gd name="T3" fmla="*/ 2147483646 h 624"/>
              <a:gd name="T4" fmla="*/ 2147483646 w 336"/>
              <a:gd name="T5" fmla="*/ 2147483646 h 624"/>
              <a:gd name="T6" fmla="*/ 0 60000 65536"/>
              <a:gd name="T7" fmla="*/ 0 60000 65536"/>
              <a:gd name="T8" fmla="*/ 0 60000 65536"/>
              <a:gd name="T9" fmla="*/ 0 w 336"/>
              <a:gd name="T10" fmla="*/ 0 h 624"/>
              <a:gd name="T11" fmla="*/ 336 w 336"/>
              <a:gd name="T12" fmla="*/ 624 h 624"/>
            </a:gdLst>
            <a:ahLst/>
            <a:cxnLst>
              <a:cxn ang="T6">
                <a:pos x="T0" y="T1"/>
              </a:cxn>
              <a:cxn ang="T7">
                <a:pos x="T2" y="T3"/>
              </a:cxn>
              <a:cxn ang="T8">
                <a:pos x="T4" y="T5"/>
              </a:cxn>
            </a:cxnLst>
            <a:rect l="T9" t="T10" r="T11" b="T12"/>
            <a:pathLst>
              <a:path w="336" h="624">
                <a:moveTo>
                  <a:pt x="336" y="0"/>
                </a:moveTo>
                <a:cubicBezTo>
                  <a:pt x="168" y="92"/>
                  <a:pt x="0" y="184"/>
                  <a:pt x="0" y="288"/>
                </a:cubicBezTo>
                <a:cubicBezTo>
                  <a:pt x="0" y="392"/>
                  <a:pt x="168" y="508"/>
                  <a:pt x="336" y="62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00" name="Freeform 36">
            <a:extLst>
              <a:ext uri="{FF2B5EF4-FFF2-40B4-BE49-F238E27FC236}">
                <a16:creationId xmlns:a16="http://schemas.microsoft.com/office/drawing/2014/main" id="{C25ECEBF-3591-104F-E664-7955F1725378}"/>
              </a:ext>
            </a:extLst>
          </p:cNvPr>
          <p:cNvSpPr>
            <a:spLocks/>
          </p:cNvSpPr>
          <p:nvPr/>
        </p:nvSpPr>
        <p:spPr bwMode="auto">
          <a:xfrm>
            <a:off x="4191000" y="3657600"/>
            <a:ext cx="533400" cy="990600"/>
          </a:xfrm>
          <a:custGeom>
            <a:avLst/>
            <a:gdLst>
              <a:gd name="T0" fmla="*/ 2147483646 w 336"/>
              <a:gd name="T1" fmla="*/ 0 h 624"/>
              <a:gd name="T2" fmla="*/ 0 w 336"/>
              <a:gd name="T3" fmla="*/ 2147483646 h 624"/>
              <a:gd name="T4" fmla="*/ 2147483646 w 336"/>
              <a:gd name="T5" fmla="*/ 2147483646 h 624"/>
              <a:gd name="T6" fmla="*/ 0 60000 65536"/>
              <a:gd name="T7" fmla="*/ 0 60000 65536"/>
              <a:gd name="T8" fmla="*/ 0 60000 65536"/>
              <a:gd name="T9" fmla="*/ 0 w 336"/>
              <a:gd name="T10" fmla="*/ 0 h 624"/>
              <a:gd name="T11" fmla="*/ 336 w 336"/>
              <a:gd name="T12" fmla="*/ 624 h 624"/>
            </a:gdLst>
            <a:ahLst/>
            <a:cxnLst>
              <a:cxn ang="T6">
                <a:pos x="T0" y="T1"/>
              </a:cxn>
              <a:cxn ang="T7">
                <a:pos x="T2" y="T3"/>
              </a:cxn>
              <a:cxn ang="T8">
                <a:pos x="T4" y="T5"/>
              </a:cxn>
            </a:cxnLst>
            <a:rect l="T9" t="T10" r="T11" b="T12"/>
            <a:pathLst>
              <a:path w="336" h="624">
                <a:moveTo>
                  <a:pt x="336" y="0"/>
                </a:moveTo>
                <a:cubicBezTo>
                  <a:pt x="168" y="92"/>
                  <a:pt x="0" y="184"/>
                  <a:pt x="0" y="288"/>
                </a:cubicBezTo>
                <a:cubicBezTo>
                  <a:pt x="0" y="392"/>
                  <a:pt x="168" y="508"/>
                  <a:pt x="336" y="62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01" name="Freeform 37">
            <a:extLst>
              <a:ext uri="{FF2B5EF4-FFF2-40B4-BE49-F238E27FC236}">
                <a16:creationId xmlns:a16="http://schemas.microsoft.com/office/drawing/2014/main" id="{4752F496-DC18-A36B-0463-FD7D623307FE}"/>
              </a:ext>
            </a:extLst>
          </p:cNvPr>
          <p:cNvSpPr>
            <a:spLocks/>
          </p:cNvSpPr>
          <p:nvPr/>
        </p:nvSpPr>
        <p:spPr bwMode="auto">
          <a:xfrm>
            <a:off x="4114800" y="4724400"/>
            <a:ext cx="533400" cy="990600"/>
          </a:xfrm>
          <a:custGeom>
            <a:avLst/>
            <a:gdLst>
              <a:gd name="T0" fmla="*/ 2147483646 w 336"/>
              <a:gd name="T1" fmla="*/ 0 h 624"/>
              <a:gd name="T2" fmla="*/ 0 w 336"/>
              <a:gd name="T3" fmla="*/ 2147483646 h 624"/>
              <a:gd name="T4" fmla="*/ 2147483646 w 336"/>
              <a:gd name="T5" fmla="*/ 2147483646 h 624"/>
              <a:gd name="T6" fmla="*/ 0 60000 65536"/>
              <a:gd name="T7" fmla="*/ 0 60000 65536"/>
              <a:gd name="T8" fmla="*/ 0 60000 65536"/>
              <a:gd name="T9" fmla="*/ 0 w 336"/>
              <a:gd name="T10" fmla="*/ 0 h 624"/>
              <a:gd name="T11" fmla="*/ 336 w 336"/>
              <a:gd name="T12" fmla="*/ 624 h 624"/>
            </a:gdLst>
            <a:ahLst/>
            <a:cxnLst>
              <a:cxn ang="T6">
                <a:pos x="T0" y="T1"/>
              </a:cxn>
              <a:cxn ang="T7">
                <a:pos x="T2" y="T3"/>
              </a:cxn>
              <a:cxn ang="T8">
                <a:pos x="T4" y="T5"/>
              </a:cxn>
            </a:cxnLst>
            <a:rect l="T9" t="T10" r="T11" b="T12"/>
            <a:pathLst>
              <a:path w="336" h="624">
                <a:moveTo>
                  <a:pt x="336" y="0"/>
                </a:moveTo>
                <a:cubicBezTo>
                  <a:pt x="168" y="92"/>
                  <a:pt x="0" y="184"/>
                  <a:pt x="0" y="288"/>
                </a:cubicBezTo>
                <a:cubicBezTo>
                  <a:pt x="0" y="392"/>
                  <a:pt x="168" y="508"/>
                  <a:pt x="336" y="62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502" name="Text Box 38">
            <a:extLst>
              <a:ext uri="{FF2B5EF4-FFF2-40B4-BE49-F238E27FC236}">
                <a16:creationId xmlns:a16="http://schemas.microsoft.com/office/drawing/2014/main" id="{909FB6F8-F3E0-2599-9332-EEA3DC2D1316}"/>
              </a:ext>
            </a:extLst>
          </p:cNvPr>
          <p:cNvSpPr txBox="1">
            <a:spLocks noChangeArrowheads="1"/>
          </p:cNvSpPr>
          <p:nvPr/>
        </p:nvSpPr>
        <p:spPr bwMode="auto">
          <a:xfrm>
            <a:off x="3333750" y="1766888"/>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divide</a:t>
            </a:r>
          </a:p>
        </p:txBody>
      </p:sp>
      <p:sp>
        <p:nvSpPr>
          <p:cNvPr id="62503" name="Text Box 39">
            <a:extLst>
              <a:ext uri="{FF2B5EF4-FFF2-40B4-BE49-F238E27FC236}">
                <a16:creationId xmlns:a16="http://schemas.microsoft.com/office/drawing/2014/main" id="{0605E299-BDD4-AC54-4002-1028088C5E38}"/>
              </a:ext>
            </a:extLst>
          </p:cNvPr>
          <p:cNvSpPr txBox="1">
            <a:spLocks noChangeArrowheads="1"/>
          </p:cNvSpPr>
          <p:nvPr/>
        </p:nvSpPr>
        <p:spPr bwMode="auto">
          <a:xfrm>
            <a:off x="3352800" y="2833688"/>
            <a:ext cx="78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divide</a:t>
            </a:r>
          </a:p>
        </p:txBody>
      </p:sp>
      <p:sp>
        <p:nvSpPr>
          <p:cNvPr id="62504" name="Text Box 40">
            <a:extLst>
              <a:ext uri="{FF2B5EF4-FFF2-40B4-BE49-F238E27FC236}">
                <a16:creationId xmlns:a16="http://schemas.microsoft.com/office/drawing/2014/main" id="{658F0955-C373-A76B-E56C-A6212CD44E24}"/>
              </a:ext>
            </a:extLst>
          </p:cNvPr>
          <p:cNvSpPr txBox="1">
            <a:spLocks noChangeArrowheads="1"/>
          </p:cNvSpPr>
          <p:nvPr/>
        </p:nvSpPr>
        <p:spPr bwMode="auto">
          <a:xfrm>
            <a:off x="3276600" y="3900488"/>
            <a:ext cx="83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merge</a:t>
            </a:r>
          </a:p>
        </p:txBody>
      </p:sp>
      <p:sp>
        <p:nvSpPr>
          <p:cNvPr id="62505" name="Text Box 41">
            <a:extLst>
              <a:ext uri="{FF2B5EF4-FFF2-40B4-BE49-F238E27FC236}">
                <a16:creationId xmlns:a16="http://schemas.microsoft.com/office/drawing/2014/main" id="{EADA8238-5FDD-8837-0479-4ACEEFDB0EC5}"/>
              </a:ext>
            </a:extLst>
          </p:cNvPr>
          <p:cNvSpPr txBox="1">
            <a:spLocks noChangeArrowheads="1"/>
          </p:cNvSpPr>
          <p:nvPr/>
        </p:nvSpPr>
        <p:spPr bwMode="auto">
          <a:xfrm>
            <a:off x="3282950" y="5043488"/>
            <a:ext cx="83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merge</a:t>
            </a:r>
          </a:p>
        </p:txBody>
      </p:sp>
      <p:sp>
        <p:nvSpPr>
          <p:cNvPr id="62506" name="Text Box 42">
            <a:extLst>
              <a:ext uri="{FF2B5EF4-FFF2-40B4-BE49-F238E27FC236}">
                <a16:creationId xmlns:a16="http://schemas.microsoft.com/office/drawing/2014/main" id="{535862C5-5BC6-1694-8E89-123CFC2A5419}"/>
              </a:ext>
            </a:extLst>
          </p:cNvPr>
          <p:cNvSpPr txBox="1">
            <a:spLocks noChangeArrowheads="1"/>
          </p:cNvSpPr>
          <p:nvPr/>
        </p:nvSpPr>
        <p:spPr bwMode="auto">
          <a:xfrm>
            <a:off x="1676400" y="3367088"/>
            <a:ext cx="238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recursion bottoms out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blinds(horizontal)">
                                      <p:cBhvr>
                                        <p:cTn id="7" dur="500"/>
                                        <p:tgtEl>
                                          <p:spTgt spid="62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502"/>
                                        </p:tgtEl>
                                        <p:attrNameLst>
                                          <p:attrName>style.visibility</p:attrName>
                                        </p:attrNameLst>
                                      </p:cBhvr>
                                      <p:to>
                                        <p:strVal val="visible"/>
                                      </p:to>
                                    </p:set>
                                    <p:animEffect transition="in" filter="blinds(horizontal)">
                                      <p:cBhvr>
                                        <p:cTn id="12" dur="500"/>
                                        <p:tgtEl>
                                          <p:spTgt spid="62502"/>
                                        </p:tgtEl>
                                      </p:cBhvr>
                                    </p:animEffect>
                                  </p:childTnLst>
                                </p:cTn>
                              </p:par>
                              <p:par>
                                <p:cTn id="13" presetID="3" presetClass="entr" presetSubtype="10" fill="hold" nodeType="withEffect">
                                  <p:stCondLst>
                                    <p:cond delay="0"/>
                                  </p:stCondLst>
                                  <p:childTnLst>
                                    <p:set>
                                      <p:cBhvr>
                                        <p:cTn id="14" dur="1" fill="hold">
                                          <p:stCondLst>
                                            <p:cond delay="0"/>
                                          </p:stCondLst>
                                        </p:cTn>
                                        <p:tgtEl>
                                          <p:spTgt spid="62497"/>
                                        </p:tgtEl>
                                        <p:attrNameLst>
                                          <p:attrName>style.visibility</p:attrName>
                                        </p:attrNameLst>
                                      </p:cBhvr>
                                      <p:to>
                                        <p:strVal val="visible"/>
                                      </p:to>
                                    </p:set>
                                    <p:animEffect transition="in" filter="blinds(horizontal)">
                                      <p:cBhvr>
                                        <p:cTn id="15" dur="500"/>
                                        <p:tgtEl>
                                          <p:spTgt spid="62497"/>
                                        </p:tgtEl>
                                      </p:cBhvr>
                                    </p:animEffect>
                                  </p:childTnLst>
                                </p:cTn>
                              </p:par>
                              <p:par>
                                <p:cTn id="16" presetID="3" presetClass="entr" presetSubtype="10" fill="hold" nodeType="withEffect">
                                  <p:stCondLst>
                                    <p:cond delay="0"/>
                                  </p:stCondLst>
                                  <p:childTnLst>
                                    <p:set>
                                      <p:cBhvr>
                                        <p:cTn id="17" dur="1" fill="hold">
                                          <p:stCondLst>
                                            <p:cond delay="0"/>
                                          </p:stCondLst>
                                        </p:cTn>
                                        <p:tgtEl>
                                          <p:spTgt spid="62485"/>
                                        </p:tgtEl>
                                        <p:attrNameLst>
                                          <p:attrName>style.visibility</p:attrName>
                                        </p:attrNameLst>
                                      </p:cBhvr>
                                      <p:to>
                                        <p:strVal val="visible"/>
                                      </p:to>
                                    </p:set>
                                    <p:animEffect transition="in" filter="blinds(horizontal)">
                                      <p:cBhvr>
                                        <p:cTn id="18" dur="500"/>
                                        <p:tgtEl>
                                          <p:spTgt spid="62485"/>
                                        </p:tgtEl>
                                      </p:cBhvr>
                                    </p:animEffect>
                                  </p:childTnLst>
                                </p:cTn>
                              </p:par>
                              <p:par>
                                <p:cTn id="19" presetID="3" presetClass="entr" presetSubtype="10" fill="hold" nodeType="withEffect">
                                  <p:stCondLst>
                                    <p:cond delay="0"/>
                                  </p:stCondLst>
                                  <p:childTnLst>
                                    <p:set>
                                      <p:cBhvr>
                                        <p:cTn id="20" dur="1" fill="hold">
                                          <p:stCondLst>
                                            <p:cond delay="0"/>
                                          </p:stCondLst>
                                        </p:cTn>
                                        <p:tgtEl>
                                          <p:spTgt spid="62486"/>
                                        </p:tgtEl>
                                        <p:attrNameLst>
                                          <p:attrName>style.visibility</p:attrName>
                                        </p:attrNameLst>
                                      </p:cBhvr>
                                      <p:to>
                                        <p:strVal val="visible"/>
                                      </p:to>
                                    </p:set>
                                    <p:animEffect transition="in" filter="blinds(horizontal)">
                                      <p:cBhvr>
                                        <p:cTn id="21" dur="500"/>
                                        <p:tgtEl>
                                          <p:spTgt spid="62486"/>
                                        </p:tgtEl>
                                      </p:cBhvr>
                                    </p:animEffect>
                                  </p:childTnLst>
                                </p:cTn>
                              </p:par>
                              <p:par>
                                <p:cTn id="22" presetID="3" presetClass="entr" presetSubtype="10" fill="hold" nodeType="withEffect">
                                  <p:stCondLst>
                                    <p:cond delay="0"/>
                                  </p:stCondLst>
                                  <p:childTnLst>
                                    <p:set>
                                      <p:cBhvr>
                                        <p:cTn id="23" dur="1" fill="hold">
                                          <p:stCondLst>
                                            <p:cond delay="0"/>
                                          </p:stCondLst>
                                        </p:cTn>
                                        <p:tgtEl>
                                          <p:spTgt spid="62473"/>
                                        </p:tgtEl>
                                        <p:attrNameLst>
                                          <p:attrName>style.visibility</p:attrName>
                                        </p:attrNameLst>
                                      </p:cBhvr>
                                      <p:to>
                                        <p:strVal val="visible"/>
                                      </p:to>
                                    </p:set>
                                    <p:animEffect transition="in" filter="blinds(horizontal)">
                                      <p:cBhvr>
                                        <p:cTn id="24" dur="500"/>
                                        <p:tgtEl>
                                          <p:spTgt spid="62473"/>
                                        </p:tgtEl>
                                      </p:cBhvr>
                                    </p:animEffect>
                                  </p:childTnLst>
                                </p:cTn>
                              </p:par>
                              <p:par>
                                <p:cTn id="25" presetID="3" presetClass="entr" presetSubtype="10" fill="hold" nodeType="withEffect">
                                  <p:stCondLst>
                                    <p:cond delay="0"/>
                                  </p:stCondLst>
                                  <p:childTnLst>
                                    <p:set>
                                      <p:cBhvr>
                                        <p:cTn id="26" dur="1" fill="hold">
                                          <p:stCondLst>
                                            <p:cond delay="0"/>
                                          </p:stCondLst>
                                        </p:cTn>
                                        <p:tgtEl>
                                          <p:spTgt spid="62474"/>
                                        </p:tgtEl>
                                        <p:attrNameLst>
                                          <p:attrName>style.visibility</p:attrName>
                                        </p:attrNameLst>
                                      </p:cBhvr>
                                      <p:to>
                                        <p:strVal val="visible"/>
                                      </p:to>
                                    </p:set>
                                    <p:animEffect transition="in" filter="blinds(horizontal)">
                                      <p:cBhvr>
                                        <p:cTn id="27" dur="500"/>
                                        <p:tgtEl>
                                          <p:spTgt spid="62474"/>
                                        </p:tgtEl>
                                      </p:cBhvr>
                                    </p:animEffect>
                                  </p:childTnLst>
                                </p:cTn>
                              </p:par>
                              <p:par>
                                <p:cTn id="28" presetID="3" presetClass="entr" presetSubtype="10" fill="hold" nodeType="withEffect">
                                  <p:stCondLst>
                                    <p:cond delay="0"/>
                                  </p:stCondLst>
                                  <p:childTnLst>
                                    <p:set>
                                      <p:cBhvr>
                                        <p:cTn id="29"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30" dur="500"/>
                                        <p:tgtEl>
                                          <p:spTgt spid="62467">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62503"/>
                                        </p:tgtEl>
                                        <p:attrNameLst>
                                          <p:attrName>style.visibility</p:attrName>
                                        </p:attrNameLst>
                                      </p:cBhvr>
                                      <p:to>
                                        <p:strVal val="visible"/>
                                      </p:to>
                                    </p:set>
                                    <p:animEffect transition="in" filter="blinds(horizontal)">
                                      <p:cBhvr>
                                        <p:cTn id="35" dur="500"/>
                                        <p:tgtEl>
                                          <p:spTgt spid="62503"/>
                                        </p:tgtEl>
                                      </p:cBhvr>
                                    </p:animEffect>
                                  </p:childTnLst>
                                </p:cTn>
                              </p:par>
                              <p:par>
                                <p:cTn id="36" presetID="3" presetClass="entr" presetSubtype="10" fill="hold" nodeType="withEffect">
                                  <p:stCondLst>
                                    <p:cond delay="0"/>
                                  </p:stCondLst>
                                  <p:childTnLst>
                                    <p:set>
                                      <p:cBhvr>
                                        <p:cTn id="37" dur="1" fill="hold">
                                          <p:stCondLst>
                                            <p:cond delay="0"/>
                                          </p:stCondLst>
                                        </p:cTn>
                                        <p:tgtEl>
                                          <p:spTgt spid="62499"/>
                                        </p:tgtEl>
                                        <p:attrNameLst>
                                          <p:attrName>style.visibility</p:attrName>
                                        </p:attrNameLst>
                                      </p:cBhvr>
                                      <p:to>
                                        <p:strVal val="visible"/>
                                      </p:to>
                                    </p:set>
                                    <p:animEffect transition="in" filter="blinds(horizontal)">
                                      <p:cBhvr>
                                        <p:cTn id="38" dur="500"/>
                                        <p:tgtEl>
                                          <p:spTgt spid="62499"/>
                                        </p:tgtEl>
                                      </p:cBhvr>
                                    </p:animEffect>
                                  </p:childTnLst>
                                </p:cTn>
                              </p:par>
                              <p:par>
                                <p:cTn id="39" presetID="3" presetClass="entr" presetSubtype="10" fill="hold" nodeType="withEffect">
                                  <p:stCondLst>
                                    <p:cond delay="0"/>
                                  </p:stCondLst>
                                  <p:childTnLst>
                                    <p:set>
                                      <p:cBhvr>
                                        <p:cTn id="40" dur="1" fill="hold">
                                          <p:stCondLst>
                                            <p:cond delay="0"/>
                                          </p:stCondLst>
                                        </p:cTn>
                                        <p:tgtEl>
                                          <p:spTgt spid="62490"/>
                                        </p:tgtEl>
                                        <p:attrNameLst>
                                          <p:attrName>style.visibility</p:attrName>
                                        </p:attrNameLst>
                                      </p:cBhvr>
                                      <p:to>
                                        <p:strVal val="visible"/>
                                      </p:to>
                                    </p:set>
                                    <p:animEffect transition="in" filter="blinds(horizontal)">
                                      <p:cBhvr>
                                        <p:cTn id="41" dur="500"/>
                                        <p:tgtEl>
                                          <p:spTgt spid="62490"/>
                                        </p:tgtEl>
                                      </p:cBhvr>
                                    </p:animEffect>
                                  </p:childTnLst>
                                </p:cTn>
                              </p:par>
                              <p:par>
                                <p:cTn id="42" presetID="3" presetClass="entr" presetSubtype="10" fill="hold" nodeType="withEffect">
                                  <p:stCondLst>
                                    <p:cond delay="0"/>
                                  </p:stCondLst>
                                  <p:childTnLst>
                                    <p:set>
                                      <p:cBhvr>
                                        <p:cTn id="43" dur="1" fill="hold">
                                          <p:stCondLst>
                                            <p:cond delay="0"/>
                                          </p:stCondLst>
                                        </p:cTn>
                                        <p:tgtEl>
                                          <p:spTgt spid="62489"/>
                                        </p:tgtEl>
                                        <p:attrNameLst>
                                          <p:attrName>style.visibility</p:attrName>
                                        </p:attrNameLst>
                                      </p:cBhvr>
                                      <p:to>
                                        <p:strVal val="visible"/>
                                      </p:to>
                                    </p:set>
                                    <p:animEffect transition="in" filter="blinds(horizontal)">
                                      <p:cBhvr>
                                        <p:cTn id="44" dur="500"/>
                                        <p:tgtEl>
                                          <p:spTgt spid="62489"/>
                                        </p:tgtEl>
                                      </p:cBhvr>
                                    </p:animEffect>
                                  </p:childTnLst>
                                </p:cTn>
                              </p:par>
                              <p:par>
                                <p:cTn id="45" presetID="3" presetClass="entr" presetSubtype="10" fill="hold" nodeType="withEffect">
                                  <p:stCondLst>
                                    <p:cond delay="0"/>
                                  </p:stCondLst>
                                  <p:childTnLst>
                                    <p:set>
                                      <p:cBhvr>
                                        <p:cTn id="46" dur="1" fill="hold">
                                          <p:stCondLst>
                                            <p:cond delay="0"/>
                                          </p:stCondLst>
                                        </p:cTn>
                                        <p:tgtEl>
                                          <p:spTgt spid="62488"/>
                                        </p:tgtEl>
                                        <p:attrNameLst>
                                          <p:attrName>style.visibility</p:attrName>
                                        </p:attrNameLst>
                                      </p:cBhvr>
                                      <p:to>
                                        <p:strVal val="visible"/>
                                      </p:to>
                                    </p:set>
                                    <p:animEffect transition="in" filter="blinds(horizontal)">
                                      <p:cBhvr>
                                        <p:cTn id="47" dur="500"/>
                                        <p:tgtEl>
                                          <p:spTgt spid="62488"/>
                                        </p:tgtEl>
                                      </p:cBhvr>
                                    </p:animEffect>
                                  </p:childTnLst>
                                </p:cTn>
                              </p:par>
                              <p:par>
                                <p:cTn id="48" presetID="3" presetClass="entr" presetSubtype="10" fill="hold" nodeType="withEffect">
                                  <p:stCondLst>
                                    <p:cond delay="0"/>
                                  </p:stCondLst>
                                  <p:childTnLst>
                                    <p:set>
                                      <p:cBhvr>
                                        <p:cTn id="49" dur="1" fill="hold">
                                          <p:stCondLst>
                                            <p:cond delay="0"/>
                                          </p:stCondLst>
                                        </p:cTn>
                                        <p:tgtEl>
                                          <p:spTgt spid="62487"/>
                                        </p:tgtEl>
                                        <p:attrNameLst>
                                          <p:attrName>style.visibility</p:attrName>
                                        </p:attrNameLst>
                                      </p:cBhvr>
                                      <p:to>
                                        <p:strVal val="visible"/>
                                      </p:to>
                                    </p:set>
                                    <p:animEffect transition="in" filter="blinds(horizontal)">
                                      <p:cBhvr>
                                        <p:cTn id="50" dur="500"/>
                                        <p:tgtEl>
                                          <p:spTgt spid="62487"/>
                                        </p:tgtEl>
                                      </p:cBhvr>
                                    </p:animEffect>
                                  </p:childTnLst>
                                </p:cTn>
                              </p:par>
                              <p:par>
                                <p:cTn id="51" presetID="3" presetClass="entr" presetSubtype="10" fill="hold" nodeType="withEffect">
                                  <p:stCondLst>
                                    <p:cond delay="0"/>
                                  </p:stCondLst>
                                  <p:childTnLst>
                                    <p:set>
                                      <p:cBhvr>
                                        <p:cTn id="52" dur="1" fill="hold">
                                          <p:stCondLst>
                                            <p:cond delay="0"/>
                                          </p:stCondLst>
                                        </p:cTn>
                                        <p:tgtEl>
                                          <p:spTgt spid="62480"/>
                                        </p:tgtEl>
                                        <p:attrNameLst>
                                          <p:attrName>style.visibility</p:attrName>
                                        </p:attrNameLst>
                                      </p:cBhvr>
                                      <p:to>
                                        <p:strVal val="visible"/>
                                      </p:to>
                                    </p:set>
                                    <p:animEffect transition="in" filter="blinds(horizontal)">
                                      <p:cBhvr>
                                        <p:cTn id="53" dur="500"/>
                                        <p:tgtEl>
                                          <p:spTgt spid="62480"/>
                                        </p:tgtEl>
                                      </p:cBhvr>
                                    </p:animEffect>
                                  </p:childTnLst>
                                </p:cTn>
                              </p:par>
                              <p:par>
                                <p:cTn id="54" presetID="3" presetClass="entr" presetSubtype="10" fill="hold" nodeType="withEffect">
                                  <p:stCondLst>
                                    <p:cond delay="0"/>
                                  </p:stCondLst>
                                  <p:childTnLst>
                                    <p:set>
                                      <p:cBhvr>
                                        <p:cTn id="55" dur="1" fill="hold">
                                          <p:stCondLst>
                                            <p:cond delay="0"/>
                                          </p:stCondLst>
                                        </p:cTn>
                                        <p:tgtEl>
                                          <p:spTgt spid="62477"/>
                                        </p:tgtEl>
                                        <p:attrNameLst>
                                          <p:attrName>style.visibility</p:attrName>
                                        </p:attrNameLst>
                                      </p:cBhvr>
                                      <p:to>
                                        <p:strVal val="visible"/>
                                      </p:to>
                                    </p:set>
                                    <p:animEffect transition="in" filter="blinds(horizontal)">
                                      <p:cBhvr>
                                        <p:cTn id="56" dur="500"/>
                                        <p:tgtEl>
                                          <p:spTgt spid="62477"/>
                                        </p:tgtEl>
                                      </p:cBhvr>
                                    </p:animEffect>
                                  </p:childTnLst>
                                </p:cTn>
                              </p:par>
                              <p:par>
                                <p:cTn id="57" presetID="3" presetClass="entr" presetSubtype="10" fill="hold" nodeType="withEffect">
                                  <p:stCondLst>
                                    <p:cond delay="0"/>
                                  </p:stCondLst>
                                  <p:childTnLst>
                                    <p:set>
                                      <p:cBhvr>
                                        <p:cTn id="58" dur="1" fill="hold">
                                          <p:stCondLst>
                                            <p:cond delay="0"/>
                                          </p:stCondLst>
                                        </p:cTn>
                                        <p:tgtEl>
                                          <p:spTgt spid="62476"/>
                                        </p:tgtEl>
                                        <p:attrNameLst>
                                          <p:attrName>style.visibility</p:attrName>
                                        </p:attrNameLst>
                                      </p:cBhvr>
                                      <p:to>
                                        <p:strVal val="visible"/>
                                      </p:to>
                                    </p:set>
                                    <p:animEffect transition="in" filter="blinds(horizontal)">
                                      <p:cBhvr>
                                        <p:cTn id="59" dur="500"/>
                                        <p:tgtEl>
                                          <p:spTgt spid="62476"/>
                                        </p:tgtEl>
                                      </p:cBhvr>
                                    </p:animEffect>
                                  </p:childTnLst>
                                </p:cTn>
                              </p:par>
                              <p:par>
                                <p:cTn id="60" presetID="3" presetClass="entr" presetSubtype="10" fill="hold" nodeType="withEffect">
                                  <p:stCondLst>
                                    <p:cond delay="0"/>
                                  </p:stCondLst>
                                  <p:childTnLst>
                                    <p:set>
                                      <p:cBhvr>
                                        <p:cTn id="61" dur="1" fill="hold">
                                          <p:stCondLst>
                                            <p:cond delay="0"/>
                                          </p:stCondLst>
                                        </p:cTn>
                                        <p:tgtEl>
                                          <p:spTgt spid="62475"/>
                                        </p:tgtEl>
                                        <p:attrNameLst>
                                          <p:attrName>style.visibility</p:attrName>
                                        </p:attrNameLst>
                                      </p:cBhvr>
                                      <p:to>
                                        <p:strVal val="visible"/>
                                      </p:to>
                                    </p:set>
                                    <p:animEffect transition="in" filter="blinds(horizontal)">
                                      <p:cBhvr>
                                        <p:cTn id="62" dur="500"/>
                                        <p:tgtEl>
                                          <p:spTgt spid="62475"/>
                                        </p:tgtEl>
                                      </p:cBhvr>
                                    </p:animEffect>
                                  </p:childTnLst>
                                </p:cTn>
                              </p:par>
                              <p:par>
                                <p:cTn id="63" presetID="3" presetClass="entr" presetSubtype="10" fill="hold" nodeType="withEffect">
                                  <p:stCondLst>
                                    <p:cond delay="0"/>
                                  </p:stCondLst>
                                  <p:childTnLst>
                                    <p:set>
                                      <p:cBhvr>
                                        <p:cTn id="64"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65" dur="500"/>
                                        <p:tgtEl>
                                          <p:spTgt spid="62467">
                                            <p:txEl>
                                              <p:pRg st="4" end="4"/>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62506"/>
                                        </p:tgtEl>
                                        <p:attrNameLst>
                                          <p:attrName>style.visibility</p:attrName>
                                        </p:attrNameLst>
                                      </p:cBhvr>
                                      <p:to>
                                        <p:strVal val="visible"/>
                                      </p:to>
                                    </p:set>
                                    <p:animEffect transition="in" filter="blinds(horizontal)">
                                      <p:cBhvr>
                                        <p:cTn id="70" dur="500"/>
                                        <p:tgtEl>
                                          <p:spTgt spid="6250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75" dur="500"/>
                                        <p:tgtEl>
                                          <p:spTgt spid="62467">
                                            <p:txEl>
                                              <p:pRg st="6" end="6"/>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62504"/>
                                        </p:tgtEl>
                                        <p:attrNameLst>
                                          <p:attrName>style.visibility</p:attrName>
                                        </p:attrNameLst>
                                      </p:cBhvr>
                                      <p:to>
                                        <p:strVal val="visible"/>
                                      </p:to>
                                    </p:set>
                                    <p:animEffect transition="in" filter="blinds(horizontal)">
                                      <p:cBhvr>
                                        <p:cTn id="78" dur="500"/>
                                        <p:tgtEl>
                                          <p:spTgt spid="62504"/>
                                        </p:tgtEl>
                                      </p:cBhvr>
                                    </p:animEffect>
                                  </p:childTnLst>
                                </p:cTn>
                              </p:par>
                              <p:par>
                                <p:cTn id="79" presetID="3" presetClass="entr" presetSubtype="10" fill="hold" nodeType="withEffect">
                                  <p:stCondLst>
                                    <p:cond delay="0"/>
                                  </p:stCondLst>
                                  <p:childTnLst>
                                    <p:set>
                                      <p:cBhvr>
                                        <p:cTn id="80" dur="1" fill="hold">
                                          <p:stCondLst>
                                            <p:cond delay="0"/>
                                          </p:stCondLst>
                                        </p:cTn>
                                        <p:tgtEl>
                                          <p:spTgt spid="62500"/>
                                        </p:tgtEl>
                                        <p:attrNameLst>
                                          <p:attrName>style.visibility</p:attrName>
                                        </p:attrNameLst>
                                      </p:cBhvr>
                                      <p:to>
                                        <p:strVal val="visible"/>
                                      </p:to>
                                    </p:set>
                                    <p:animEffect transition="in" filter="blinds(horizontal)">
                                      <p:cBhvr>
                                        <p:cTn id="81" dur="500"/>
                                        <p:tgtEl>
                                          <p:spTgt spid="62500"/>
                                        </p:tgtEl>
                                      </p:cBhvr>
                                    </p:animEffect>
                                  </p:childTnLst>
                                </p:cTn>
                              </p:par>
                              <p:par>
                                <p:cTn id="82" presetID="3" presetClass="entr" presetSubtype="10" fill="hold" nodeType="withEffect">
                                  <p:stCondLst>
                                    <p:cond delay="0"/>
                                  </p:stCondLst>
                                  <p:childTnLst>
                                    <p:set>
                                      <p:cBhvr>
                                        <p:cTn id="83" dur="1" fill="hold">
                                          <p:stCondLst>
                                            <p:cond delay="0"/>
                                          </p:stCondLst>
                                        </p:cTn>
                                        <p:tgtEl>
                                          <p:spTgt spid="62491"/>
                                        </p:tgtEl>
                                        <p:attrNameLst>
                                          <p:attrName>style.visibility</p:attrName>
                                        </p:attrNameLst>
                                      </p:cBhvr>
                                      <p:to>
                                        <p:strVal val="visible"/>
                                      </p:to>
                                    </p:set>
                                    <p:animEffect transition="in" filter="blinds(horizontal)">
                                      <p:cBhvr>
                                        <p:cTn id="84" dur="500"/>
                                        <p:tgtEl>
                                          <p:spTgt spid="62491"/>
                                        </p:tgtEl>
                                      </p:cBhvr>
                                    </p:animEffect>
                                  </p:childTnLst>
                                </p:cTn>
                              </p:par>
                              <p:par>
                                <p:cTn id="85" presetID="3" presetClass="entr" presetSubtype="10" fill="hold" nodeType="withEffect">
                                  <p:stCondLst>
                                    <p:cond delay="0"/>
                                  </p:stCondLst>
                                  <p:childTnLst>
                                    <p:set>
                                      <p:cBhvr>
                                        <p:cTn id="86" dur="1" fill="hold">
                                          <p:stCondLst>
                                            <p:cond delay="0"/>
                                          </p:stCondLst>
                                        </p:cTn>
                                        <p:tgtEl>
                                          <p:spTgt spid="62492"/>
                                        </p:tgtEl>
                                        <p:attrNameLst>
                                          <p:attrName>style.visibility</p:attrName>
                                        </p:attrNameLst>
                                      </p:cBhvr>
                                      <p:to>
                                        <p:strVal val="visible"/>
                                      </p:to>
                                    </p:set>
                                    <p:animEffect transition="in" filter="blinds(horizontal)">
                                      <p:cBhvr>
                                        <p:cTn id="87" dur="500"/>
                                        <p:tgtEl>
                                          <p:spTgt spid="62492"/>
                                        </p:tgtEl>
                                      </p:cBhvr>
                                    </p:animEffect>
                                  </p:childTnLst>
                                </p:cTn>
                              </p:par>
                              <p:par>
                                <p:cTn id="88" presetID="3" presetClass="entr" presetSubtype="10" fill="hold" nodeType="withEffect">
                                  <p:stCondLst>
                                    <p:cond delay="0"/>
                                  </p:stCondLst>
                                  <p:childTnLst>
                                    <p:set>
                                      <p:cBhvr>
                                        <p:cTn id="89" dur="1" fill="hold">
                                          <p:stCondLst>
                                            <p:cond delay="0"/>
                                          </p:stCondLst>
                                        </p:cTn>
                                        <p:tgtEl>
                                          <p:spTgt spid="62493"/>
                                        </p:tgtEl>
                                        <p:attrNameLst>
                                          <p:attrName>style.visibility</p:attrName>
                                        </p:attrNameLst>
                                      </p:cBhvr>
                                      <p:to>
                                        <p:strVal val="visible"/>
                                      </p:to>
                                    </p:set>
                                    <p:animEffect transition="in" filter="blinds(horizontal)">
                                      <p:cBhvr>
                                        <p:cTn id="90" dur="500"/>
                                        <p:tgtEl>
                                          <p:spTgt spid="62493"/>
                                        </p:tgtEl>
                                      </p:cBhvr>
                                    </p:animEffect>
                                  </p:childTnLst>
                                </p:cTn>
                              </p:par>
                              <p:par>
                                <p:cTn id="91" presetID="3" presetClass="entr" presetSubtype="10" fill="hold" nodeType="withEffect">
                                  <p:stCondLst>
                                    <p:cond delay="0"/>
                                  </p:stCondLst>
                                  <p:childTnLst>
                                    <p:set>
                                      <p:cBhvr>
                                        <p:cTn id="92" dur="1" fill="hold">
                                          <p:stCondLst>
                                            <p:cond delay="0"/>
                                          </p:stCondLst>
                                        </p:cTn>
                                        <p:tgtEl>
                                          <p:spTgt spid="62494"/>
                                        </p:tgtEl>
                                        <p:attrNameLst>
                                          <p:attrName>style.visibility</p:attrName>
                                        </p:attrNameLst>
                                      </p:cBhvr>
                                      <p:to>
                                        <p:strVal val="visible"/>
                                      </p:to>
                                    </p:set>
                                    <p:animEffect transition="in" filter="blinds(horizontal)">
                                      <p:cBhvr>
                                        <p:cTn id="93" dur="500"/>
                                        <p:tgtEl>
                                          <p:spTgt spid="62494"/>
                                        </p:tgtEl>
                                      </p:cBhvr>
                                    </p:animEffect>
                                  </p:childTnLst>
                                </p:cTn>
                              </p:par>
                              <p:par>
                                <p:cTn id="94" presetID="3" presetClass="entr" presetSubtype="10" fill="hold" nodeType="withEffect">
                                  <p:stCondLst>
                                    <p:cond delay="0"/>
                                  </p:stCondLst>
                                  <p:childTnLst>
                                    <p:set>
                                      <p:cBhvr>
                                        <p:cTn id="95" dur="1" fill="hold">
                                          <p:stCondLst>
                                            <p:cond delay="0"/>
                                          </p:stCondLst>
                                        </p:cTn>
                                        <p:tgtEl>
                                          <p:spTgt spid="62482"/>
                                        </p:tgtEl>
                                        <p:attrNameLst>
                                          <p:attrName>style.visibility</p:attrName>
                                        </p:attrNameLst>
                                      </p:cBhvr>
                                      <p:to>
                                        <p:strVal val="visible"/>
                                      </p:to>
                                    </p:set>
                                    <p:animEffect transition="in" filter="blinds(horizontal)">
                                      <p:cBhvr>
                                        <p:cTn id="96" dur="500"/>
                                        <p:tgtEl>
                                          <p:spTgt spid="62482"/>
                                        </p:tgtEl>
                                      </p:cBhvr>
                                    </p:animEffect>
                                  </p:childTnLst>
                                </p:cTn>
                              </p:par>
                              <p:par>
                                <p:cTn id="97" presetID="3" presetClass="entr" presetSubtype="10" fill="hold" nodeType="withEffect">
                                  <p:stCondLst>
                                    <p:cond delay="0"/>
                                  </p:stCondLst>
                                  <p:childTnLst>
                                    <p:set>
                                      <p:cBhvr>
                                        <p:cTn id="98" dur="1" fill="hold">
                                          <p:stCondLst>
                                            <p:cond delay="0"/>
                                          </p:stCondLst>
                                        </p:cTn>
                                        <p:tgtEl>
                                          <p:spTgt spid="62483"/>
                                        </p:tgtEl>
                                        <p:attrNameLst>
                                          <p:attrName>style.visibility</p:attrName>
                                        </p:attrNameLst>
                                      </p:cBhvr>
                                      <p:to>
                                        <p:strVal val="visible"/>
                                      </p:to>
                                    </p:set>
                                    <p:animEffect transition="in" filter="blinds(horizontal)">
                                      <p:cBhvr>
                                        <p:cTn id="99" dur="500"/>
                                        <p:tgtEl>
                                          <p:spTgt spid="6248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nodeType="clickEffect">
                                  <p:stCondLst>
                                    <p:cond delay="0"/>
                                  </p:stCondLst>
                                  <p:childTnLst>
                                    <p:set>
                                      <p:cBhvr>
                                        <p:cTn id="103" dur="1" fill="hold">
                                          <p:stCondLst>
                                            <p:cond delay="0"/>
                                          </p:stCondLst>
                                        </p:cTn>
                                        <p:tgtEl>
                                          <p:spTgt spid="62467">
                                            <p:txEl>
                                              <p:pRg st="8" end="8"/>
                                            </p:txEl>
                                          </p:spTgt>
                                        </p:tgtEl>
                                        <p:attrNameLst>
                                          <p:attrName>style.visibility</p:attrName>
                                        </p:attrNameLst>
                                      </p:cBhvr>
                                      <p:to>
                                        <p:strVal val="visible"/>
                                      </p:to>
                                    </p:set>
                                    <p:animEffect transition="in" filter="blinds(horizontal)">
                                      <p:cBhvr>
                                        <p:cTn id="104" dur="500"/>
                                        <p:tgtEl>
                                          <p:spTgt spid="62467">
                                            <p:txEl>
                                              <p:pRg st="8" end="8"/>
                                            </p:txEl>
                                          </p:spTgt>
                                        </p:tgtEl>
                                      </p:cBhvr>
                                    </p:animEffect>
                                  </p:childTnLst>
                                </p:cTn>
                              </p:par>
                              <p:par>
                                <p:cTn id="105" presetID="3" presetClass="entr" presetSubtype="10" fill="hold" nodeType="withEffect">
                                  <p:stCondLst>
                                    <p:cond delay="0"/>
                                  </p:stCondLst>
                                  <p:childTnLst>
                                    <p:set>
                                      <p:cBhvr>
                                        <p:cTn id="106" dur="1" fill="hold">
                                          <p:stCondLst>
                                            <p:cond delay="0"/>
                                          </p:stCondLst>
                                        </p:cTn>
                                        <p:tgtEl>
                                          <p:spTgt spid="62501"/>
                                        </p:tgtEl>
                                        <p:attrNameLst>
                                          <p:attrName>style.visibility</p:attrName>
                                        </p:attrNameLst>
                                      </p:cBhvr>
                                      <p:to>
                                        <p:strVal val="visible"/>
                                      </p:to>
                                    </p:set>
                                    <p:animEffect transition="in" filter="blinds(horizontal)">
                                      <p:cBhvr>
                                        <p:cTn id="107" dur="500"/>
                                        <p:tgtEl>
                                          <p:spTgt spid="62501"/>
                                        </p:tgtEl>
                                      </p:cBhvr>
                                    </p:animEffect>
                                  </p:childTnLst>
                                </p:cTn>
                              </p:par>
                              <p:par>
                                <p:cTn id="108" presetID="3" presetClass="entr" presetSubtype="10" fill="hold" nodeType="withEffect">
                                  <p:stCondLst>
                                    <p:cond delay="0"/>
                                  </p:stCondLst>
                                  <p:childTnLst>
                                    <p:set>
                                      <p:cBhvr>
                                        <p:cTn id="109" dur="1" fill="hold">
                                          <p:stCondLst>
                                            <p:cond delay="0"/>
                                          </p:stCondLst>
                                        </p:cTn>
                                        <p:tgtEl>
                                          <p:spTgt spid="62505"/>
                                        </p:tgtEl>
                                        <p:attrNameLst>
                                          <p:attrName>style.visibility</p:attrName>
                                        </p:attrNameLst>
                                      </p:cBhvr>
                                      <p:to>
                                        <p:strVal val="visible"/>
                                      </p:to>
                                    </p:set>
                                    <p:animEffect transition="in" filter="blinds(horizontal)">
                                      <p:cBhvr>
                                        <p:cTn id="110" dur="500"/>
                                        <p:tgtEl>
                                          <p:spTgt spid="62505"/>
                                        </p:tgtEl>
                                      </p:cBhvr>
                                    </p:animEffect>
                                  </p:childTnLst>
                                </p:cTn>
                              </p:par>
                              <p:par>
                                <p:cTn id="111" presetID="3" presetClass="entr" presetSubtype="10" fill="hold" nodeType="withEffect">
                                  <p:stCondLst>
                                    <p:cond delay="0"/>
                                  </p:stCondLst>
                                  <p:childTnLst>
                                    <p:set>
                                      <p:cBhvr>
                                        <p:cTn id="112" dur="1" fill="hold">
                                          <p:stCondLst>
                                            <p:cond delay="0"/>
                                          </p:stCondLst>
                                        </p:cTn>
                                        <p:tgtEl>
                                          <p:spTgt spid="62495"/>
                                        </p:tgtEl>
                                        <p:attrNameLst>
                                          <p:attrName>style.visibility</p:attrName>
                                        </p:attrNameLst>
                                      </p:cBhvr>
                                      <p:to>
                                        <p:strVal val="visible"/>
                                      </p:to>
                                    </p:set>
                                    <p:animEffect transition="in" filter="blinds(horizontal)">
                                      <p:cBhvr>
                                        <p:cTn id="113" dur="500"/>
                                        <p:tgtEl>
                                          <p:spTgt spid="62495"/>
                                        </p:tgtEl>
                                      </p:cBhvr>
                                    </p:animEffect>
                                  </p:childTnLst>
                                </p:cTn>
                              </p:par>
                              <p:par>
                                <p:cTn id="114" presetID="3" presetClass="entr" presetSubtype="10" fill="hold" nodeType="withEffect">
                                  <p:stCondLst>
                                    <p:cond delay="0"/>
                                  </p:stCondLst>
                                  <p:childTnLst>
                                    <p:set>
                                      <p:cBhvr>
                                        <p:cTn id="115" dur="1" fill="hold">
                                          <p:stCondLst>
                                            <p:cond delay="0"/>
                                          </p:stCondLst>
                                        </p:cTn>
                                        <p:tgtEl>
                                          <p:spTgt spid="62496"/>
                                        </p:tgtEl>
                                        <p:attrNameLst>
                                          <p:attrName>style.visibility</p:attrName>
                                        </p:attrNameLst>
                                      </p:cBhvr>
                                      <p:to>
                                        <p:strVal val="visible"/>
                                      </p:to>
                                    </p:set>
                                    <p:animEffect transition="in" filter="blinds(horizontal)">
                                      <p:cBhvr>
                                        <p:cTn id="116" dur="500"/>
                                        <p:tgtEl>
                                          <p:spTgt spid="62496"/>
                                        </p:tgtEl>
                                      </p:cBhvr>
                                    </p:animEffect>
                                  </p:childTnLst>
                                </p:cTn>
                              </p:par>
                              <p:par>
                                <p:cTn id="117" presetID="3" presetClass="entr" presetSubtype="10" fill="hold" nodeType="withEffect">
                                  <p:stCondLst>
                                    <p:cond delay="0"/>
                                  </p:stCondLst>
                                  <p:childTnLst>
                                    <p:set>
                                      <p:cBhvr>
                                        <p:cTn id="118" dur="1" fill="hold">
                                          <p:stCondLst>
                                            <p:cond delay="0"/>
                                          </p:stCondLst>
                                        </p:cTn>
                                        <p:tgtEl>
                                          <p:spTgt spid="62484"/>
                                        </p:tgtEl>
                                        <p:attrNameLst>
                                          <p:attrName>style.visibility</p:attrName>
                                        </p:attrNameLst>
                                      </p:cBhvr>
                                      <p:to>
                                        <p:strVal val="visible"/>
                                      </p:to>
                                    </p:set>
                                    <p:animEffect transition="in" filter="blinds(horizontal)">
                                      <p:cBhvr>
                                        <p:cTn id="119" dur="500"/>
                                        <p:tgtEl>
                                          <p:spTgt spid="62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2" grpId="0" animBg="1"/>
      <p:bldP spid="62473" grpId="0" animBg="1"/>
      <p:bldP spid="62474" grpId="0" animBg="1"/>
      <p:bldP spid="62475" grpId="0" animBg="1"/>
      <p:bldP spid="62476" grpId="0" animBg="1"/>
      <p:bldP spid="62477" grpId="0" animBg="1"/>
      <p:bldP spid="62480" grpId="0" animBg="1"/>
      <p:bldP spid="62482" grpId="0" animBg="1"/>
      <p:bldP spid="62483" grpId="0" animBg="1"/>
      <p:bldP spid="62484" grpId="0" animBg="1"/>
      <p:bldP spid="62502" grpId="0"/>
      <p:bldP spid="62503" grpId="0"/>
      <p:bldP spid="62504" grpId="0"/>
      <p:bldP spid="62505" grpId="0"/>
      <p:bldP spid="6250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1D34EEEA-E42D-51C3-7287-708E4AC87768}"/>
              </a:ext>
            </a:extLst>
          </p:cNvPr>
          <p:cNvSpPr>
            <a:spLocks noGrp="1" noChangeArrowheads="1"/>
          </p:cNvSpPr>
          <p:nvPr>
            <p:ph type="body" idx="1"/>
          </p:nvPr>
        </p:nvSpPr>
        <p:spPr>
          <a:xfrm>
            <a:off x="1828800" y="1295400"/>
            <a:ext cx="8229600" cy="4530725"/>
          </a:xfrm>
        </p:spPr>
        <p:txBody>
          <a:bodyPr/>
          <a:lstStyle/>
          <a:p>
            <a:pPr marL="571500" indent="-571500" algn="ctr" eaLnBrk="1" hangingPunct="1">
              <a:lnSpc>
                <a:spcPct val="90000"/>
              </a:lnSpc>
              <a:buFont typeface="Wingdings" panose="05000000000000000000" pitchFamily="2" charset="2"/>
              <a:buNone/>
            </a:pPr>
            <a:r>
              <a:rPr lang="en-US" altLang="en-US"/>
              <a:t>3    8    4</a:t>
            </a:r>
          </a:p>
          <a:p>
            <a:pPr marL="571500" indent="-571500" algn="ctr" eaLnBrk="1" hangingPunct="1">
              <a:lnSpc>
                <a:spcPct val="90000"/>
              </a:lnSpc>
              <a:buFont typeface="Wingdings" panose="05000000000000000000" pitchFamily="2" charset="2"/>
              <a:buNone/>
            </a:pPr>
            <a:endParaRPr lang="en-US" altLang="en-US"/>
          </a:p>
          <a:p>
            <a:pPr marL="571500" indent="-571500" algn="ctr" eaLnBrk="1" hangingPunct="1">
              <a:lnSpc>
                <a:spcPct val="90000"/>
              </a:lnSpc>
              <a:buFont typeface="Wingdings" panose="05000000000000000000" pitchFamily="2" charset="2"/>
              <a:buNone/>
            </a:pPr>
            <a:r>
              <a:rPr lang="en-US" altLang="en-US"/>
              <a:t>3    8        4</a:t>
            </a:r>
          </a:p>
          <a:p>
            <a:pPr marL="571500" indent="-571500" algn="ctr" eaLnBrk="1" hangingPunct="1">
              <a:lnSpc>
                <a:spcPct val="90000"/>
              </a:lnSpc>
              <a:buFont typeface="Wingdings" panose="05000000000000000000" pitchFamily="2" charset="2"/>
              <a:buNone/>
            </a:pPr>
            <a:endParaRPr lang="en-US" altLang="en-US"/>
          </a:p>
          <a:p>
            <a:pPr marL="571500" indent="-571500" algn="ctr" eaLnBrk="1" hangingPunct="1">
              <a:lnSpc>
                <a:spcPct val="90000"/>
              </a:lnSpc>
              <a:buFont typeface="Wingdings" panose="05000000000000000000" pitchFamily="2" charset="2"/>
              <a:buNone/>
            </a:pPr>
            <a:r>
              <a:rPr lang="en-US" altLang="en-US"/>
              <a:t>3    8         </a:t>
            </a:r>
            <a:r>
              <a:rPr lang="en-US" altLang="en-US">
                <a:solidFill>
                  <a:schemeClr val="bg1"/>
                </a:solidFill>
              </a:rPr>
              <a:t>4</a:t>
            </a:r>
          </a:p>
          <a:p>
            <a:pPr marL="571500" indent="-571500" algn="ctr" eaLnBrk="1" hangingPunct="1">
              <a:lnSpc>
                <a:spcPct val="90000"/>
              </a:lnSpc>
              <a:buFont typeface="Wingdings" panose="05000000000000000000" pitchFamily="2" charset="2"/>
              <a:buNone/>
            </a:pPr>
            <a:endParaRPr lang="en-US" altLang="en-US"/>
          </a:p>
          <a:p>
            <a:pPr marL="571500" indent="-571500" algn="ctr" eaLnBrk="1" hangingPunct="1">
              <a:lnSpc>
                <a:spcPct val="90000"/>
              </a:lnSpc>
              <a:buFont typeface="Wingdings" panose="05000000000000000000" pitchFamily="2" charset="2"/>
              <a:buNone/>
            </a:pPr>
            <a:r>
              <a:rPr lang="en-US" altLang="en-US"/>
              <a:t>3    8       </a:t>
            </a:r>
            <a:r>
              <a:rPr lang="en-US" altLang="en-US">
                <a:solidFill>
                  <a:schemeClr val="bg1"/>
                </a:solidFill>
              </a:rPr>
              <a:t>4</a:t>
            </a:r>
          </a:p>
          <a:p>
            <a:pPr marL="571500" indent="-571500" algn="ctr" eaLnBrk="1" hangingPunct="1">
              <a:lnSpc>
                <a:spcPct val="90000"/>
              </a:lnSpc>
              <a:buFont typeface="Wingdings" panose="05000000000000000000" pitchFamily="2" charset="2"/>
              <a:buNone/>
            </a:pPr>
            <a:endParaRPr lang="en-US" altLang="en-US"/>
          </a:p>
          <a:p>
            <a:pPr marL="571500" indent="-571500" algn="ctr" eaLnBrk="1" hangingPunct="1">
              <a:lnSpc>
                <a:spcPct val="90000"/>
              </a:lnSpc>
              <a:buFont typeface="Wingdings" panose="05000000000000000000" pitchFamily="2" charset="2"/>
              <a:buNone/>
            </a:pPr>
            <a:r>
              <a:rPr lang="en-US" altLang="en-US"/>
              <a:t> 3    4   8</a:t>
            </a:r>
          </a:p>
          <a:p>
            <a:pPr marL="571500" indent="-571500" algn="ctr" eaLnBrk="1" hangingPunct="1">
              <a:lnSpc>
                <a:spcPct val="90000"/>
              </a:lnSpc>
              <a:buFont typeface="Wingdings" panose="05000000000000000000" pitchFamily="2" charset="2"/>
              <a:buNone/>
            </a:pPr>
            <a:endParaRPr lang="en-US" altLang="en-US"/>
          </a:p>
        </p:txBody>
      </p:sp>
      <p:sp>
        <p:nvSpPr>
          <p:cNvPr id="62484" name="Rectangle 20">
            <a:extLst>
              <a:ext uri="{FF2B5EF4-FFF2-40B4-BE49-F238E27FC236}">
                <a16:creationId xmlns:a16="http://schemas.microsoft.com/office/drawing/2014/main" id="{5DA1CF7E-766F-6E68-AA6D-6D551793D295}"/>
              </a:ext>
            </a:extLst>
          </p:cNvPr>
          <p:cNvSpPr>
            <a:spLocks noChangeArrowheads="1"/>
          </p:cNvSpPr>
          <p:nvPr/>
        </p:nvSpPr>
        <p:spPr bwMode="auto">
          <a:xfrm>
            <a:off x="4953000" y="5334000"/>
            <a:ext cx="20574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74" name="Rectangle 10">
            <a:extLst>
              <a:ext uri="{FF2B5EF4-FFF2-40B4-BE49-F238E27FC236}">
                <a16:creationId xmlns:a16="http://schemas.microsoft.com/office/drawing/2014/main" id="{AD1D4150-85FD-0424-54F0-828C3F4E4CB8}"/>
              </a:ext>
            </a:extLst>
          </p:cNvPr>
          <p:cNvSpPr>
            <a:spLocks noChangeArrowheads="1"/>
          </p:cNvSpPr>
          <p:nvPr/>
        </p:nvSpPr>
        <p:spPr bwMode="auto">
          <a:xfrm>
            <a:off x="6629400" y="2362200"/>
            <a:ext cx="3810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110597" name="Slide Number Placeholder 5">
            <a:extLst>
              <a:ext uri="{FF2B5EF4-FFF2-40B4-BE49-F238E27FC236}">
                <a16:creationId xmlns:a16="http://schemas.microsoft.com/office/drawing/2014/main" id="{816E6BAB-0B8F-E247-23F8-271CC08A9D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C12E8F0-9FFB-4EF6-88FE-221E05E4C8E1}" type="slidenum">
              <a:rPr lang="en-US" altLang="en-US" sz="1200" smtClean="0">
                <a:latin typeface="Garamond" panose="02020404030301010803" pitchFamily="18" charset="0"/>
              </a:rPr>
              <a:pPr>
                <a:spcBef>
                  <a:spcPct val="0"/>
                </a:spcBef>
                <a:buClrTx/>
                <a:buSzTx/>
                <a:buFontTx/>
                <a:buNone/>
              </a:pPr>
              <a:t>47</a:t>
            </a:fld>
            <a:endParaRPr lang="en-US" altLang="en-US" sz="1200">
              <a:latin typeface="Garamond" panose="02020404030301010803" pitchFamily="18" charset="0"/>
            </a:endParaRPr>
          </a:p>
        </p:txBody>
      </p:sp>
      <p:sp>
        <p:nvSpPr>
          <p:cNvPr id="62472" name="Rectangle 8">
            <a:extLst>
              <a:ext uri="{FF2B5EF4-FFF2-40B4-BE49-F238E27FC236}">
                <a16:creationId xmlns:a16="http://schemas.microsoft.com/office/drawing/2014/main" id="{371EE3C6-03EA-E677-1CA0-5DFEA1B6B54F}"/>
              </a:ext>
            </a:extLst>
          </p:cNvPr>
          <p:cNvSpPr>
            <a:spLocks noChangeArrowheads="1"/>
          </p:cNvSpPr>
          <p:nvPr/>
        </p:nvSpPr>
        <p:spPr bwMode="auto">
          <a:xfrm>
            <a:off x="4800600" y="1371600"/>
            <a:ext cx="22860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110599" name="Rectangle 2">
            <a:extLst>
              <a:ext uri="{FF2B5EF4-FFF2-40B4-BE49-F238E27FC236}">
                <a16:creationId xmlns:a16="http://schemas.microsoft.com/office/drawing/2014/main" id="{3DE94A51-23F4-9B20-C011-1C367BEDA2E1}"/>
              </a:ext>
            </a:extLst>
          </p:cNvPr>
          <p:cNvSpPr>
            <a:spLocks noGrp="1" noChangeArrowheads="1"/>
          </p:cNvSpPr>
          <p:nvPr>
            <p:ph type="title"/>
          </p:nvPr>
        </p:nvSpPr>
        <p:spPr/>
        <p:txBody>
          <a:bodyPr/>
          <a:lstStyle/>
          <a:p>
            <a:pPr eaLnBrk="1" hangingPunct="1"/>
            <a:r>
              <a:rPr lang="en-US" altLang="en-US"/>
              <a:t>Execution of the merge sort</a:t>
            </a:r>
          </a:p>
        </p:txBody>
      </p:sp>
      <p:sp>
        <p:nvSpPr>
          <p:cNvPr id="62473" name="Rectangle 9">
            <a:extLst>
              <a:ext uri="{FF2B5EF4-FFF2-40B4-BE49-F238E27FC236}">
                <a16:creationId xmlns:a16="http://schemas.microsoft.com/office/drawing/2014/main" id="{6933ED3E-0C78-574D-1064-78FA6A1AD7BF}"/>
              </a:ext>
            </a:extLst>
          </p:cNvPr>
          <p:cNvSpPr>
            <a:spLocks noChangeArrowheads="1"/>
          </p:cNvSpPr>
          <p:nvPr/>
        </p:nvSpPr>
        <p:spPr bwMode="auto">
          <a:xfrm>
            <a:off x="4876800" y="2362200"/>
            <a:ext cx="9906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75" name="Rectangle 11">
            <a:extLst>
              <a:ext uri="{FF2B5EF4-FFF2-40B4-BE49-F238E27FC236}">
                <a16:creationId xmlns:a16="http://schemas.microsoft.com/office/drawing/2014/main" id="{9FFAB422-C6B3-FA06-C7E1-090E0E67B7F9}"/>
              </a:ext>
            </a:extLst>
          </p:cNvPr>
          <p:cNvSpPr>
            <a:spLocks noChangeArrowheads="1"/>
          </p:cNvSpPr>
          <p:nvPr/>
        </p:nvSpPr>
        <p:spPr bwMode="auto">
          <a:xfrm>
            <a:off x="4876800" y="3352800"/>
            <a:ext cx="3048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76" name="Rectangle 12">
            <a:extLst>
              <a:ext uri="{FF2B5EF4-FFF2-40B4-BE49-F238E27FC236}">
                <a16:creationId xmlns:a16="http://schemas.microsoft.com/office/drawing/2014/main" id="{B76E0EE6-ADC5-DD04-522F-11EF5331C03A}"/>
              </a:ext>
            </a:extLst>
          </p:cNvPr>
          <p:cNvSpPr>
            <a:spLocks noChangeArrowheads="1"/>
          </p:cNvSpPr>
          <p:nvPr/>
        </p:nvSpPr>
        <p:spPr bwMode="auto">
          <a:xfrm>
            <a:off x="5486400" y="3352800"/>
            <a:ext cx="3048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83" name="Rectangle 19">
            <a:extLst>
              <a:ext uri="{FF2B5EF4-FFF2-40B4-BE49-F238E27FC236}">
                <a16:creationId xmlns:a16="http://schemas.microsoft.com/office/drawing/2014/main" id="{CE103805-4C08-4547-32AF-E8DB8F21D828}"/>
              </a:ext>
            </a:extLst>
          </p:cNvPr>
          <p:cNvSpPr>
            <a:spLocks noChangeArrowheads="1"/>
          </p:cNvSpPr>
          <p:nvPr/>
        </p:nvSpPr>
        <p:spPr bwMode="auto">
          <a:xfrm>
            <a:off x="4953000" y="4343400"/>
            <a:ext cx="990600" cy="457200"/>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2485" name="Line 21">
            <a:extLst>
              <a:ext uri="{FF2B5EF4-FFF2-40B4-BE49-F238E27FC236}">
                <a16:creationId xmlns:a16="http://schemas.microsoft.com/office/drawing/2014/main" id="{FE1111C4-3C52-F22F-8014-C2E1E59ED087}"/>
              </a:ext>
            </a:extLst>
          </p:cNvPr>
          <p:cNvSpPr>
            <a:spLocks noChangeShapeType="1"/>
          </p:cNvSpPr>
          <p:nvPr/>
        </p:nvSpPr>
        <p:spPr bwMode="auto">
          <a:xfrm>
            <a:off x="5410200" y="1828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6" name="Line 22">
            <a:extLst>
              <a:ext uri="{FF2B5EF4-FFF2-40B4-BE49-F238E27FC236}">
                <a16:creationId xmlns:a16="http://schemas.microsoft.com/office/drawing/2014/main" id="{B8DB457F-54C9-EF65-87A7-E4B16F3FE76D}"/>
              </a:ext>
            </a:extLst>
          </p:cNvPr>
          <p:cNvSpPr>
            <a:spLocks noChangeShapeType="1"/>
          </p:cNvSpPr>
          <p:nvPr/>
        </p:nvSpPr>
        <p:spPr bwMode="auto">
          <a:xfrm>
            <a:off x="6781800" y="18288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7" name="Line 23">
            <a:extLst>
              <a:ext uri="{FF2B5EF4-FFF2-40B4-BE49-F238E27FC236}">
                <a16:creationId xmlns:a16="http://schemas.microsoft.com/office/drawing/2014/main" id="{3E5701F3-534D-7759-3ED2-AA5F5AD5523C}"/>
              </a:ext>
            </a:extLst>
          </p:cNvPr>
          <p:cNvSpPr>
            <a:spLocks noChangeShapeType="1"/>
          </p:cNvSpPr>
          <p:nvPr/>
        </p:nvSpPr>
        <p:spPr bwMode="auto">
          <a:xfrm flipH="1">
            <a:off x="6248400" y="2819400"/>
            <a:ext cx="609600" cy="2514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89" name="Line 25">
            <a:extLst>
              <a:ext uri="{FF2B5EF4-FFF2-40B4-BE49-F238E27FC236}">
                <a16:creationId xmlns:a16="http://schemas.microsoft.com/office/drawing/2014/main" id="{28E9167A-A255-817B-3E8C-854A1091A482}"/>
              </a:ext>
            </a:extLst>
          </p:cNvPr>
          <p:cNvSpPr>
            <a:spLocks noChangeShapeType="1"/>
          </p:cNvSpPr>
          <p:nvPr/>
        </p:nvSpPr>
        <p:spPr bwMode="auto">
          <a:xfrm>
            <a:off x="5638800" y="2819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0" name="Line 26">
            <a:extLst>
              <a:ext uri="{FF2B5EF4-FFF2-40B4-BE49-F238E27FC236}">
                <a16:creationId xmlns:a16="http://schemas.microsoft.com/office/drawing/2014/main" id="{E212CE95-221F-6BC7-E45B-81D529B2A357}"/>
              </a:ext>
            </a:extLst>
          </p:cNvPr>
          <p:cNvSpPr>
            <a:spLocks noChangeShapeType="1"/>
          </p:cNvSpPr>
          <p:nvPr/>
        </p:nvSpPr>
        <p:spPr bwMode="auto">
          <a:xfrm>
            <a:off x="5029200" y="2819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1" name="Line 27">
            <a:extLst>
              <a:ext uri="{FF2B5EF4-FFF2-40B4-BE49-F238E27FC236}">
                <a16:creationId xmlns:a16="http://schemas.microsoft.com/office/drawing/2014/main" id="{E9584A74-DCA0-1394-BA74-962F6BA4739F}"/>
              </a:ext>
            </a:extLst>
          </p:cNvPr>
          <p:cNvSpPr>
            <a:spLocks noChangeShapeType="1"/>
          </p:cNvSpPr>
          <p:nvPr/>
        </p:nvSpPr>
        <p:spPr bwMode="auto">
          <a:xfrm>
            <a:off x="5029200" y="3810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2" name="Line 28">
            <a:extLst>
              <a:ext uri="{FF2B5EF4-FFF2-40B4-BE49-F238E27FC236}">
                <a16:creationId xmlns:a16="http://schemas.microsoft.com/office/drawing/2014/main" id="{0CB35595-BB5A-72F0-1DAC-4821DCEE4CF0}"/>
              </a:ext>
            </a:extLst>
          </p:cNvPr>
          <p:cNvSpPr>
            <a:spLocks noChangeShapeType="1"/>
          </p:cNvSpPr>
          <p:nvPr/>
        </p:nvSpPr>
        <p:spPr bwMode="auto">
          <a:xfrm flipH="1">
            <a:off x="5410200" y="3810000"/>
            <a:ext cx="228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5" name="Line 31">
            <a:extLst>
              <a:ext uri="{FF2B5EF4-FFF2-40B4-BE49-F238E27FC236}">
                <a16:creationId xmlns:a16="http://schemas.microsoft.com/office/drawing/2014/main" id="{E3ACC15C-9736-EC1B-67DB-01181A8B400B}"/>
              </a:ext>
            </a:extLst>
          </p:cNvPr>
          <p:cNvSpPr>
            <a:spLocks noChangeShapeType="1"/>
          </p:cNvSpPr>
          <p:nvPr/>
        </p:nvSpPr>
        <p:spPr bwMode="auto">
          <a:xfrm>
            <a:off x="5410200" y="48006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0612" name="TextBox 35">
            <a:extLst>
              <a:ext uri="{FF2B5EF4-FFF2-40B4-BE49-F238E27FC236}">
                <a16:creationId xmlns:a16="http://schemas.microsoft.com/office/drawing/2014/main" id="{5C54E33C-6862-F700-6524-13D7067F6CA5}"/>
              </a:ext>
            </a:extLst>
          </p:cNvPr>
          <p:cNvSpPr txBox="1">
            <a:spLocks noChangeArrowheads="1"/>
          </p:cNvSpPr>
          <p:nvPr/>
        </p:nvSpPr>
        <p:spPr bwMode="auto">
          <a:xfrm>
            <a:off x="1055688" y="2995613"/>
            <a:ext cx="29591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Works even when the number</a:t>
            </a:r>
          </a:p>
          <a:p>
            <a:pPr eaLnBrk="1" hangingPunct="1">
              <a:spcBef>
                <a:spcPct val="0"/>
              </a:spcBef>
              <a:buClrTx/>
              <a:buSzTx/>
              <a:buFontTx/>
              <a:buNone/>
            </a:pPr>
            <a:r>
              <a:rPr lang="en-US" altLang="en-US" sz="1600"/>
              <a:t>of items is not an exact power </a:t>
            </a:r>
          </a:p>
          <a:p>
            <a:pPr eaLnBrk="1" hangingPunct="1">
              <a:spcBef>
                <a:spcPct val="0"/>
              </a:spcBef>
              <a:buClrTx/>
              <a:buSzTx/>
              <a:buFontTx/>
              <a:buNone/>
            </a:pPr>
            <a:r>
              <a:rPr lang="en-US" altLang="en-US" sz="1600"/>
              <a:t>of two</a:t>
            </a:r>
            <a:endParaRPr lang="tr-TR" altLang="en-US" sz="1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blinds(horizontal)">
                                      <p:cBhvr>
                                        <p:cTn id="7" dur="500"/>
                                        <p:tgtEl>
                                          <p:spTgt spid="62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85"/>
                                        </p:tgtEl>
                                        <p:attrNameLst>
                                          <p:attrName>style.visibility</p:attrName>
                                        </p:attrNameLst>
                                      </p:cBhvr>
                                      <p:to>
                                        <p:strVal val="visible"/>
                                      </p:to>
                                    </p:set>
                                    <p:animEffect transition="in" filter="blinds(horizontal)">
                                      <p:cBhvr>
                                        <p:cTn id="12" dur="500"/>
                                        <p:tgtEl>
                                          <p:spTgt spid="62485"/>
                                        </p:tgtEl>
                                      </p:cBhvr>
                                    </p:animEffect>
                                  </p:childTnLst>
                                </p:cTn>
                              </p:par>
                              <p:par>
                                <p:cTn id="13" presetID="3" presetClass="entr" presetSubtype="10" fill="hold" nodeType="withEffect">
                                  <p:stCondLst>
                                    <p:cond delay="0"/>
                                  </p:stCondLst>
                                  <p:childTnLst>
                                    <p:set>
                                      <p:cBhvr>
                                        <p:cTn id="14" dur="1" fill="hold">
                                          <p:stCondLst>
                                            <p:cond delay="0"/>
                                          </p:stCondLst>
                                        </p:cTn>
                                        <p:tgtEl>
                                          <p:spTgt spid="62486"/>
                                        </p:tgtEl>
                                        <p:attrNameLst>
                                          <p:attrName>style.visibility</p:attrName>
                                        </p:attrNameLst>
                                      </p:cBhvr>
                                      <p:to>
                                        <p:strVal val="visible"/>
                                      </p:to>
                                    </p:set>
                                    <p:animEffect transition="in" filter="blinds(horizontal)">
                                      <p:cBhvr>
                                        <p:cTn id="15" dur="500"/>
                                        <p:tgtEl>
                                          <p:spTgt spid="62486"/>
                                        </p:tgtEl>
                                      </p:cBhvr>
                                    </p:animEffect>
                                  </p:childTnLst>
                                </p:cTn>
                              </p:par>
                              <p:par>
                                <p:cTn id="16" presetID="3" presetClass="entr" presetSubtype="10" fill="hold" nodeType="withEffect">
                                  <p:stCondLst>
                                    <p:cond delay="0"/>
                                  </p:stCondLst>
                                  <p:childTnLst>
                                    <p:set>
                                      <p:cBhvr>
                                        <p:cTn id="17" dur="1" fill="hold">
                                          <p:stCondLst>
                                            <p:cond delay="0"/>
                                          </p:stCondLst>
                                        </p:cTn>
                                        <p:tgtEl>
                                          <p:spTgt spid="62473"/>
                                        </p:tgtEl>
                                        <p:attrNameLst>
                                          <p:attrName>style.visibility</p:attrName>
                                        </p:attrNameLst>
                                      </p:cBhvr>
                                      <p:to>
                                        <p:strVal val="visible"/>
                                      </p:to>
                                    </p:set>
                                    <p:animEffect transition="in" filter="blinds(horizontal)">
                                      <p:cBhvr>
                                        <p:cTn id="18" dur="500"/>
                                        <p:tgtEl>
                                          <p:spTgt spid="62473"/>
                                        </p:tgtEl>
                                      </p:cBhvr>
                                    </p:animEffect>
                                  </p:childTnLst>
                                </p:cTn>
                              </p:par>
                              <p:par>
                                <p:cTn id="19" presetID="3" presetClass="entr" presetSubtype="10" fill="hold" nodeType="withEffect">
                                  <p:stCondLst>
                                    <p:cond delay="0"/>
                                  </p:stCondLst>
                                  <p:childTnLst>
                                    <p:set>
                                      <p:cBhvr>
                                        <p:cTn id="20" dur="1" fill="hold">
                                          <p:stCondLst>
                                            <p:cond delay="0"/>
                                          </p:stCondLst>
                                        </p:cTn>
                                        <p:tgtEl>
                                          <p:spTgt spid="62474"/>
                                        </p:tgtEl>
                                        <p:attrNameLst>
                                          <p:attrName>style.visibility</p:attrName>
                                        </p:attrNameLst>
                                      </p:cBhvr>
                                      <p:to>
                                        <p:strVal val="visible"/>
                                      </p:to>
                                    </p:set>
                                    <p:animEffect transition="in" filter="blinds(horizontal)">
                                      <p:cBhvr>
                                        <p:cTn id="21" dur="500"/>
                                        <p:tgtEl>
                                          <p:spTgt spid="62474"/>
                                        </p:tgtEl>
                                      </p:cBhvr>
                                    </p:animEffect>
                                  </p:childTnLst>
                                </p:cTn>
                              </p:par>
                              <p:par>
                                <p:cTn id="22" presetID="3" presetClass="entr" presetSubtype="10" fill="hold" nodeType="withEffect">
                                  <p:stCondLst>
                                    <p:cond delay="0"/>
                                  </p:stCondLst>
                                  <p:childTnLst>
                                    <p:set>
                                      <p:cBhvr>
                                        <p:cTn id="23"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24" dur="500"/>
                                        <p:tgtEl>
                                          <p:spTgt spid="6246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62490"/>
                                        </p:tgtEl>
                                        <p:attrNameLst>
                                          <p:attrName>style.visibility</p:attrName>
                                        </p:attrNameLst>
                                      </p:cBhvr>
                                      <p:to>
                                        <p:strVal val="visible"/>
                                      </p:to>
                                    </p:set>
                                    <p:animEffect transition="in" filter="blinds(horizontal)">
                                      <p:cBhvr>
                                        <p:cTn id="29" dur="500"/>
                                        <p:tgtEl>
                                          <p:spTgt spid="62490"/>
                                        </p:tgtEl>
                                      </p:cBhvr>
                                    </p:animEffect>
                                  </p:childTnLst>
                                </p:cTn>
                              </p:par>
                              <p:par>
                                <p:cTn id="30" presetID="3" presetClass="entr" presetSubtype="10" fill="hold" nodeType="withEffect">
                                  <p:stCondLst>
                                    <p:cond delay="0"/>
                                  </p:stCondLst>
                                  <p:childTnLst>
                                    <p:set>
                                      <p:cBhvr>
                                        <p:cTn id="31" dur="1" fill="hold">
                                          <p:stCondLst>
                                            <p:cond delay="0"/>
                                          </p:stCondLst>
                                        </p:cTn>
                                        <p:tgtEl>
                                          <p:spTgt spid="62489"/>
                                        </p:tgtEl>
                                        <p:attrNameLst>
                                          <p:attrName>style.visibility</p:attrName>
                                        </p:attrNameLst>
                                      </p:cBhvr>
                                      <p:to>
                                        <p:strVal val="visible"/>
                                      </p:to>
                                    </p:set>
                                    <p:animEffect transition="in" filter="blinds(horizontal)">
                                      <p:cBhvr>
                                        <p:cTn id="32" dur="500"/>
                                        <p:tgtEl>
                                          <p:spTgt spid="62489"/>
                                        </p:tgtEl>
                                      </p:cBhvr>
                                    </p:animEffect>
                                  </p:childTnLst>
                                </p:cTn>
                              </p:par>
                              <p:par>
                                <p:cTn id="33" presetID="3" presetClass="entr" presetSubtype="10" fill="hold" nodeType="withEffect">
                                  <p:stCondLst>
                                    <p:cond delay="0"/>
                                  </p:stCondLst>
                                  <p:childTnLst>
                                    <p:set>
                                      <p:cBhvr>
                                        <p:cTn id="34" dur="1" fill="hold">
                                          <p:stCondLst>
                                            <p:cond delay="0"/>
                                          </p:stCondLst>
                                        </p:cTn>
                                        <p:tgtEl>
                                          <p:spTgt spid="62476"/>
                                        </p:tgtEl>
                                        <p:attrNameLst>
                                          <p:attrName>style.visibility</p:attrName>
                                        </p:attrNameLst>
                                      </p:cBhvr>
                                      <p:to>
                                        <p:strVal val="visible"/>
                                      </p:to>
                                    </p:set>
                                    <p:animEffect transition="in" filter="blinds(horizontal)">
                                      <p:cBhvr>
                                        <p:cTn id="35" dur="500"/>
                                        <p:tgtEl>
                                          <p:spTgt spid="62476"/>
                                        </p:tgtEl>
                                      </p:cBhvr>
                                    </p:animEffect>
                                  </p:childTnLst>
                                </p:cTn>
                              </p:par>
                              <p:par>
                                <p:cTn id="36" presetID="3" presetClass="entr" presetSubtype="10" fill="hold" nodeType="withEffect">
                                  <p:stCondLst>
                                    <p:cond delay="0"/>
                                  </p:stCondLst>
                                  <p:childTnLst>
                                    <p:set>
                                      <p:cBhvr>
                                        <p:cTn id="37" dur="1" fill="hold">
                                          <p:stCondLst>
                                            <p:cond delay="0"/>
                                          </p:stCondLst>
                                        </p:cTn>
                                        <p:tgtEl>
                                          <p:spTgt spid="62475"/>
                                        </p:tgtEl>
                                        <p:attrNameLst>
                                          <p:attrName>style.visibility</p:attrName>
                                        </p:attrNameLst>
                                      </p:cBhvr>
                                      <p:to>
                                        <p:strVal val="visible"/>
                                      </p:to>
                                    </p:set>
                                    <p:animEffect transition="in" filter="blinds(horizontal)">
                                      <p:cBhvr>
                                        <p:cTn id="38" dur="500"/>
                                        <p:tgtEl>
                                          <p:spTgt spid="62475"/>
                                        </p:tgtEl>
                                      </p:cBhvr>
                                    </p:animEffect>
                                  </p:childTnLst>
                                </p:cTn>
                              </p:par>
                              <p:par>
                                <p:cTn id="39" presetID="3" presetClass="entr" presetSubtype="10" fill="hold" nodeType="withEffect">
                                  <p:stCondLst>
                                    <p:cond delay="0"/>
                                  </p:stCondLst>
                                  <p:childTnLst>
                                    <p:set>
                                      <p:cBhvr>
                                        <p:cTn id="40"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41" dur="500"/>
                                        <p:tgtEl>
                                          <p:spTgt spid="62467">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46" dur="500"/>
                                        <p:tgtEl>
                                          <p:spTgt spid="62467">
                                            <p:txEl>
                                              <p:pRg st="6" end="6"/>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2491"/>
                                        </p:tgtEl>
                                        <p:attrNameLst>
                                          <p:attrName>style.visibility</p:attrName>
                                        </p:attrNameLst>
                                      </p:cBhvr>
                                      <p:to>
                                        <p:strVal val="visible"/>
                                      </p:to>
                                    </p:set>
                                    <p:animEffect transition="in" filter="blinds(horizontal)">
                                      <p:cBhvr>
                                        <p:cTn id="49" dur="500"/>
                                        <p:tgtEl>
                                          <p:spTgt spid="62491"/>
                                        </p:tgtEl>
                                      </p:cBhvr>
                                    </p:animEffect>
                                  </p:childTnLst>
                                </p:cTn>
                              </p:par>
                              <p:par>
                                <p:cTn id="50" presetID="3" presetClass="entr" presetSubtype="10" fill="hold" nodeType="withEffect">
                                  <p:stCondLst>
                                    <p:cond delay="0"/>
                                  </p:stCondLst>
                                  <p:childTnLst>
                                    <p:set>
                                      <p:cBhvr>
                                        <p:cTn id="51" dur="1" fill="hold">
                                          <p:stCondLst>
                                            <p:cond delay="0"/>
                                          </p:stCondLst>
                                        </p:cTn>
                                        <p:tgtEl>
                                          <p:spTgt spid="62492"/>
                                        </p:tgtEl>
                                        <p:attrNameLst>
                                          <p:attrName>style.visibility</p:attrName>
                                        </p:attrNameLst>
                                      </p:cBhvr>
                                      <p:to>
                                        <p:strVal val="visible"/>
                                      </p:to>
                                    </p:set>
                                    <p:animEffect transition="in" filter="blinds(horizontal)">
                                      <p:cBhvr>
                                        <p:cTn id="52" dur="500"/>
                                        <p:tgtEl>
                                          <p:spTgt spid="62492"/>
                                        </p:tgtEl>
                                      </p:cBhvr>
                                    </p:animEffect>
                                  </p:childTnLst>
                                </p:cTn>
                              </p:par>
                              <p:par>
                                <p:cTn id="53" presetID="3" presetClass="entr" presetSubtype="10" fill="hold" nodeType="withEffect">
                                  <p:stCondLst>
                                    <p:cond delay="0"/>
                                  </p:stCondLst>
                                  <p:childTnLst>
                                    <p:set>
                                      <p:cBhvr>
                                        <p:cTn id="54" dur="1" fill="hold">
                                          <p:stCondLst>
                                            <p:cond delay="0"/>
                                          </p:stCondLst>
                                        </p:cTn>
                                        <p:tgtEl>
                                          <p:spTgt spid="62483"/>
                                        </p:tgtEl>
                                        <p:attrNameLst>
                                          <p:attrName>style.visibility</p:attrName>
                                        </p:attrNameLst>
                                      </p:cBhvr>
                                      <p:to>
                                        <p:strVal val="visible"/>
                                      </p:to>
                                    </p:set>
                                    <p:animEffect transition="in" filter="blinds(horizontal)">
                                      <p:cBhvr>
                                        <p:cTn id="55" dur="500"/>
                                        <p:tgtEl>
                                          <p:spTgt spid="6248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62467">
                                            <p:txEl>
                                              <p:pRg st="8" end="8"/>
                                            </p:txEl>
                                          </p:spTgt>
                                        </p:tgtEl>
                                        <p:attrNameLst>
                                          <p:attrName>style.visibility</p:attrName>
                                        </p:attrNameLst>
                                      </p:cBhvr>
                                      <p:to>
                                        <p:strVal val="visible"/>
                                      </p:to>
                                    </p:set>
                                    <p:animEffect transition="in" filter="blinds(horizontal)">
                                      <p:cBhvr>
                                        <p:cTn id="60" dur="500"/>
                                        <p:tgtEl>
                                          <p:spTgt spid="62467">
                                            <p:txEl>
                                              <p:pRg st="8" end="8"/>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62495"/>
                                        </p:tgtEl>
                                        <p:attrNameLst>
                                          <p:attrName>style.visibility</p:attrName>
                                        </p:attrNameLst>
                                      </p:cBhvr>
                                      <p:to>
                                        <p:strVal val="visible"/>
                                      </p:to>
                                    </p:set>
                                    <p:animEffect transition="in" filter="blinds(horizontal)">
                                      <p:cBhvr>
                                        <p:cTn id="63" dur="500"/>
                                        <p:tgtEl>
                                          <p:spTgt spid="62495"/>
                                        </p:tgtEl>
                                      </p:cBhvr>
                                    </p:animEffect>
                                  </p:childTnLst>
                                </p:cTn>
                              </p:par>
                              <p:par>
                                <p:cTn id="64" presetID="3" presetClass="entr" presetSubtype="10" fill="hold" nodeType="withEffect">
                                  <p:stCondLst>
                                    <p:cond delay="0"/>
                                  </p:stCondLst>
                                  <p:childTnLst>
                                    <p:set>
                                      <p:cBhvr>
                                        <p:cTn id="65" dur="1" fill="hold">
                                          <p:stCondLst>
                                            <p:cond delay="0"/>
                                          </p:stCondLst>
                                        </p:cTn>
                                        <p:tgtEl>
                                          <p:spTgt spid="62484"/>
                                        </p:tgtEl>
                                        <p:attrNameLst>
                                          <p:attrName>style.visibility</p:attrName>
                                        </p:attrNameLst>
                                      </p:cBhvr>
                                      <p:to>
                                        <p:strVal val="visible"/>
                                      </p:to>
                                    </p:set>
                                    <p:animEffect transition="in" filter="blinds(horizontal)">
                                      <p:cBhvr>
                                        <p:cTn id="66" dur="500"/>
                                        <p:tgtEl>
                                          <p:spTgt spid="62484"/>
                                        </p:tgtEl>
                                      </p:cBhvr>
                                    </p:animEffect>
                                  </p:childTnLst>
                                </p:cTn>
                              </p:par>
                              <p:par>
                                <p:cTn id="67" presetID="3" presetClass="entr" presetSubtype="10" fill="hold" nodeType="withEffect">
                                  <p:stCondLst>
                                    <p:cond delay="0"/>
                                  </p:stCondLst>
                                  <p:childTnLst>
                                    <p:set>
                                      <p:cBhvr>
                                        <p:cTn id="68" dur="1" fill="hold">
                                          <p:stCondLst>
                                            <p:cond delay="0"/>
                                          </p:stCondLst>
                                        </p:cTn>
                                        <p:tgtEl>
                                          <p:spTgt spid="62487"/>
                                        </p:tgtEl>
                                        <p:attrNameLst>
                                          <p:attrName>style.visibility</p:attrName>
                                        </p:attrNameLst>
                                      </p:cBhvr>
                                      <p:to>
                                        <p:strVal val="visible"/>
                                      </p:to>
                                    </p:set>
                                    <p:animEffect transition="in" filter="blinds(horizontal)">
                                      <p:cBhvr>
                                        <p:cTn id="69" dur="500"/>
                                        <p:tgtEl>
                                          <p:spTgt spid="62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4" grpId="0" animBg="1"/>
      <p:bldP spid="62474" grpId="0" animBg="1"/>
      <p:bldP spid="62472" grpId="0" animBg="1"/>
      <p:bldP spid="62473" grpId="0" animBg="1"/>
      <p:bldP spid="62475" grpId="0" animBg="1"/>
      <p:bldP spid="62476" grpId="0" animBg="1"/>
      <p:bldP spid="6248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a:extLst>
              <a:ext uri="{FF2B5EF4-FFF2-40B4-BE49-F238E27FC236}">
                <a16:creationId xmlns:a16="http://schemas.microsoft.com/office/drawing/2014/main" id="{90BCAE43-5453-2A79-3794-146BC61FFB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9559412-E682-4C11-A303-7587B0D51280}" type="slidenum">
              <a:rPr lang="en-US" altLang="en-US" sz="1200" smtClean="0">
                <a:latin typeface="Garamond" panose="02020404030301010803" pitchFamily="18" charset="0"/>
              </a:rPr>
              <a:pPr>
                <a:spcBef>
                  <a:spcPct val="0"/>
                </a:spcBef>
                <a:buClrTx/>
                <a:buSzTx/>
                <a:buFontTx/>
                <a:buNone/>
              </a:pPr>
              <a:t>48</a:t>
            </a:fld>
            <a:endParaRPr lang="en-US" altLang="en-US" sz="1200">
              <a:latin typeface="Garamond" panose="02020404030301010803" pitchFamily="18" charset="0"/>
            </a:endParaRPr>
          </a:p>
        </p:txBody>
      </p:sp>
      <p:sp>
        <p:nvSpPr>
          <p:cNvPr id="112643" name="Rectangle 2">
            <a:extLst>
              <a:ext uri="{FF2B5EF4-FFF2-40B4-BE49-F238E27FC236}">
                <a16:creationId xmlns:a16="http://schemas.microsoft.com/office/drawing/2014/main" id="{87F7FB3E-6D84-718E-19D6-570899C87CB2}"/>
              </a:ext>
            </a:extLst>
          </p:cNvPr>
          <p:cNvSpPr>
            <a:spLocks noGrp="1" noChangeArrowheads="1"/>
          </p:cNvSpPr>
          <p:nvPr>
            <p:ph type="title"/>
          </p:nvPr>
        </p:nvSpPr>
        <p:spPr/>
        <p:txBody>
          <a:bodyPr/>
          <a:lstStyle/>
          <a:p>
            <a:pPr eaLnBrk="1" hangingPunct="1"/>
            <a:r>
              <a:rPr lang="tr-TR" altLang="en-US"/>
              <a:t>A </a:t>
            </a:r>
            <a:r>
              <a:rPr lang="en-US" altLang="en-US"/>
              <a:t>Merge Sort</a:t>
            </a:r>
            <a:r>
              <a:rPr lang="tr-TR" altLang="en-US"/>
              <a:t> Implementation</a:t>
            </a:r>
            <a:endParaRPr lang="en-US" altLang="en-US"/>
          </a:p>
        </p:txBody>
      </p:sp>
      <p:sp>
        <p:nvSpPr>
          <p:cNvPr id="112644" name="Rectangle 3">
            <a:extLst>
              <a:ext uri="{FF2B5EF4-FFF2-40B4-BE49-F238E27FC236}">
                <a16:creationId xmlns:a16="http://schemas.microsoft.com/office/drawing/2014/main" id="{10B05132-6088-C5B0-7584-FD031D5A8DD7}"/>
              </a:ext>
            </a:extLst>
          </p:cNvPr>
          <p:cNvSpPr>
            <a:spLocks noGrp="1" noChangeArrowheads="1"/>
          </p:cNvSpPr>
          <p:nvPr>
            <p:ph type="body" idx="1"/>
          </p:nvPr>
        </p:nvSpPr>
        <p:spPr/>
        <p:txBody>
          <a:bodyPr/>
          <a:lstStyle/>
          <a:p>
            <a:pPr marL="571500" indent="-571500" eaLnBrk="1" hangingPunct="1">
              <a:buFont typeface="Wingdings" panose="05000000000000000000" pitchFamily="2" charset="2"/>
              <a:buNone/>
            </a:pPr>
            <a:r>
              <a:rPr lang="en-US" altLang="en-US" b="1">
                <a:latin typeface="Courier New" panose="02070309020205020404" pitchFamily="49" charset="0"/>
              </a:rPr>
              <a:t>Merge-Sort(A,p,r) {</a:t>
            </a:r>
          </a:p>
          <a:p>
            <a:pPr marL="571500" indent="-571500" eaLnBrk="1" hangingPunct="1">
              <a:buFont typeface="Wingdings" panose="05000000000000000000" pitchFamily="2" charset="2"/>
              <a:buAutoNum type="arabicPeriod"/>
            </a:pPr>
            <a:r>
              <a:rPr lang="en-US" altLang="en-US" b="1">
                <a:latin typeface="Courier New" panose="02070309020205020404" pitchFamily="49" charset="0"/>
              </a:rPr>
              <a:t>if (p &lt; r) {</a:t>
            </a:r>
          </a:p>
          <a:p>
            <a:pPr marL="571500" indent="-571500" eaLnBrk="1" hangingPunct="1">
              <a:buFont typeface="Wingdings" panose="05000000000000000000" pitchFamily="2" charset="2"/>
              <a:buAutoNum type="arabicPeriod"/>
            </a:pPr>
            <a:r>
              <a:rPr lang="en-US" altLang="en-US" b="1">
                <a:latin typeface="Courier New" panose="02070309020205020404" pitchFamily="49" charset="0"/>
              </a:rPr>
              <a:t>	q = floor((p+r)/2);</a:t>
            </a:r>
          </a:p>
          <a:p>
            <a:pPr marL="571500" indent="-571500" eaLnBrk="1" hangingPunct="1">
              <a:buFont typeface="Wingdings" panose="05000000000000000000" pitchFamily="2" charset="2"/>
              <a:buAutoNum type="arabicPeriod"/>
            </a:pPr>
            <a:r>
              <a:rPr lang="en-US" altLang="en-US" b="1">
                <a:latin typeface="Courier New" panose="02070309020205020404" pitchFamily="49" charset="0"/>
              </a:rPr>
              <a:t>	Merge-Sort(A,p,q);</a:t>
            </a:r>
          </a:p>
          <a:p>
            <a:pPr marL="571500" indent="-571500" eaLnBrk="1" hangingPunct="1">
              <a:buFont typeface="Wingdings" panose="05000000000000000000" pitchFamily="2" charset="2"/>
              <a:buAutoNum type="arabicPeriod"/>
            </a:pPr>
            <a:r>
              <a:rPr lang="en-US" altLang="en-US" b="1">
                <a:latin typeface="Courier New" panose="02070309020205020404" pitchFamily="49" charset="0"/>
              </a:rPr>
              <a:t>	Merge-Sort(A,q+1,r);</a:t>
            </a:r>
          </a:p>
          <a:p>
            <a:pPr marL="571500" indent="-571500" eaLnBrk="1" hangingPunct="1">
              <a:buFont typeface="Wingdings" panose="05000000000000000000" pitchFamily="2" charset="2"/>
              <a:buAutoNum type="arabicPeriod"/>
            </a:pPr>
            <a:r>
              <a:rPr lang="en-US" altLang="en-US" b="1">
                <a:latin typeface="Courier New" panose="02070309020205020404" pitchFamily="49" charset="0"/>
              </a:rPr>
              <a:t>	Merge(A,p,q,r);</a:t>
            </a:r>
          </a:p>
          <a:p>
            <a:pPr marL="571500" indent="-571500" eaLnBrk="1" hangingPunct="1">
              <a:buFont typeface="Wingdings" panose="05000000000000000000" pitchFamily="2" charset="2"/>
              <a:buNone/>
            </a:pPr>
            <a:r>
              <a:rPr lang="en-US" altLang="en-US" b="1">
                <a:latin typeface="Courier New" panose="02070309020205020404" pitchFamily="49" charset="0"/>
              </a:rPr>
              <a:t>		}</a:t>
            </a:r>
          </a:p>
          <a:p>
            <a:pPr marL="571500" indent="-571500" eaLnBrk="1" hangingPunct="1">
              <a:buFont typeface="Wingdings" panose="05000000000000000000" pitchFamily="2" charset="2"/>
              <a:buNone/>
            </a:pPr>
            <a:r>
              <a:rPr lang="en-US" altLang="en-US" b="1">
                <a:latin typeface="Courier New" panose="02070309020205020404" pitchFamily="49" charset="0"/>
              </a:rPr>
              <a:t>}</a:t>
            </a:r>
          </a:p>
        </p:txBody>
      </p:sp>
      <p:sp>
        <p:nvSpPr>
          <p:cNvPr id="65540" name="AutoShape 4">
            <a:extLst>
              <a:ext uri="{FF2B5EF4-FFF2-40B4-BE49-F238E27FC236}">
                <a16:creationId xmlns:a16="http://schemas.microsoft.com/office/drawing/2014/main" id="{F9869757-A65D-2043-DB10-A11F1EF9FB4B}"/>
              </a:ext>
            </a:extLst>
          </p:cNvPr>
          <p:cNvSpPr>
            <a:spLocks/>
          </p:cNvSpPr>
          <p:nvPr/>
        </p:nvSpPr>
        <p:spPr bwMode="auto">
          <a:xfrm>
            <a:off x="228600" y="1143000"/>
            <a:ext cx="3335338" cy="342900"/>
          </a:xfrm>
          <a:prstGeom prst="borderCallout2">
            <a:avLst>
              <a:gd name="adj1" fmla="val 33333"/>
              <a:gd name="adj2" fmla="val 102282"/>
              <a:gd name="adj3" fmla="val 33333"/>
              <a:gd name="adj4" fmla="val 110759"/>
              <a:gd name="adj5" fmla="val 170833"/>
              <a:gd name="adj6" fmla="val 102282"/>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Lowest index of the subsequence</a:t>
            </a:r>
          </a:p>
        </p:txBody>
      </p:sp>
      <p:sp>
        <p:nvSpPr>
          <p:cNvPr id="65541" name="AutoShape 5">
            <a:extLst>
              <a:ext uri="{FF2B5EF4-FFF2-40B4-BE49-F238E27FC236}">
                <a16:creationId xmlns:a16="http://schemas.microsoft.com/office/drawing/2014/main" id="{B466D614-528F-B2A4-EB17-723E565B0662}"/>
              </a:ext>
            </a:extLst>
          </p:cNvPr>
          <p:cNvSpPr>
            <a:spLocks/>
          </p:cNvSpPr>
          <p:nvPr/>
        </p:nvSpPr>
        <p:spPr bwMode="auto">
          <a:xfrm>
            <a:off x="4495800" y="1143000"/>
            <a:ext cx="3352800" cy="342900"/>
          </a:xfrm>
          <a:prstGeom prst="borderCallout2">
            <a:avLst>
              <a:gd name="adj1" fmla="val 33333"/>
              <a:gd name="adj2" fmla="val -2273"/>
              <a:gd name="adj3" fmla="val 33333"/>
              <a:gd name="adj4" fmla="val -7995"/>
              <a:gd name="adj5" fmla="val 170370"/>
              <a:gd name="adj6" fmla="val -11241"/>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Highest index of the subsequence</a:t>
            </a:r>
          </a:p>
        </p:txBody>
      </p:sp>
      <p:sp>
        <p:nvSpPr>
          <p:cNvPr id="65542" name="AutoShape 6">
            <a:extLst>
              <a:ext uri="{FF2B5EF4-FFF2-40B4-BE49-F238E27FC236}">
                <a16:creationId xmlns:a16="http://schemas.microsoft.com/office/drawing/2014/main" id="{1497232E-872B-2226-4360-552A80E98C97}"/>
              </a:ext>
            </a:extLst>
          </p:cNvPr>
          <p:cNvSpPr>
            <a:spLocks/>
          </p:cNvSpPr>
          <p:nvPr/>
        </p:nvSpPr>
        <p:spPr bwMode="auto">
          <a:xfrm>
            <a:off x="4343400" y="2133600"/>
            <a:ext cx="4572000" cy="609600"/>
          </a:xfrm>
          <a:prstGeom prst="borderCallout2">
            <a:avLst>
              <a:gd name="adj1" fmla="val 4833"/>
              <a:gd name="adj2" fmla="val -634"/>
              <a:gd name="adj3" fmla="val 4833"/>
              <a:gd name="adj4" fmla="val -13968"/>
              <a:gd name="adj5" fmla="val 31593"/>
              <a:gd name="adj6" fmla="val -21190"/>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If there are at least two numbers, we still need to divide. Otherwise do nothing…</a:t>
            </a:r>
          </a:p>
        </p:txBody>
      </p:sp>
      <p:sp>
        <p:nvSpPr>
          <p:cNvPr id="65543" name="AutoShape 7">
            <a:extLst>
              <a:ext uri="{FF2B5EF4-FFF2-40B4-BE49-F238E27FC236}">
                <a16:creationId xmlns:a16="http://schemas.microsoft.com/office/drawing/2014/main" id="{6826514E-A4EC-3387-D238-C6C18503893F}"/>
              </a:ext>
            </a:extLst>
          </p:cNvPr>
          <p:cNvSpPr>
            <a:spLocks/>
          </p:cNvSpPr>
          <p:nvPr/>
        </p:nvSpPr>
        <p:spPr bwMode="auto">
          <a:xfrm>
            <a:off x="6477000" y="2933700"/>
            <a:ext cx="1981200" cy="342900"/>
          </a:xfrm>
          <a:prstGeom prst="borderCallout2">
            <a:avLst>
              <a:gd name="adj1" fmla="val 33333"/>
              <a:gd name="adj2" fmla="val -3847"/>
              <a:gd name="adj3" fmla="val 33333"/>
              <a:gd name="adj4" fmla="val -15144"/>
              <a:gd name="adj5" fmla="val 33333"/>
              <a:gd name="adj6" fmla="val -26921"/>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divide the list into 2</a:t>
            </a:r>
          </a:p>
        </p:txBody>
      </p:sp>
      <p:sp>
        <p:nvSpPr>
          <p:cNvPr id="65544" name="AutoShape 8">
            <a:extLst>
              <a:ext uri="{FF2B5EF4-FFF2-40B4-BE49-F238E27FC236}">
                <a16:creationId xmlns:a16="http://schemas.microsoft.com/office/drawing/2014/main" id="{1FBAB517-9AD9-1F6B-5684-FBBC8D6DDDFD}"/>
              </a:ext>
            </a:extLst>
          </p:cNvPr>
          <p:cNvSpPr>
            <a:spLocks/>
          </p:cNvSpPr>
          <p:nvPr/>
        </p:nvSpPr>
        <p:spPr bwMode="auto">
          <a:xfrm>
            <a:off x="6553200" y="3543300"/>
            <a:ext cx="2362200" cy="609600"/>
          </a:xfrm>
          <a:prstGeom prst="borderCallout1">
            <a:avLst>
              <a:gd name="adj1" fmla="val 18750"/>
              <a:gd name="adj2" fmla="val -3227"/>
              <a:gd name="adj3" fmla="val -6250"/>
              <a:gd name="adj4" fmla="val -32259"/>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recursively sort using Merge-Sort</a:t>
            </a:r>
          </a:p>
        </p:txBody>
      </p:sp>
      <p:sp>
        <p:nvSpPr>
          <p:cNvPr id="65545" name="Line 9">
            <a:extLst>
              <a:ext uri="{FF2B5EF4-FFF2-40B4-BE49-F238E27FC236}">
                <a16:creationId xmlns:a16="http://schemas.microsoft.com/office/drawing/2014/main" id="{746FF393-D85A-A0E9-51CA-93AE3E8BBA92}"/>
              </a:ext>
            </a:extLst>
          </p:cNvPr>
          <p:cNvSpPr>
            <a:spLocks noChangeShapeType="1"/>
          </p:cNvSpPr>
          <p:nvPr/>
        </p:nvSpPr>
        <p:spPr bwMode="auto">
          <a:xfrm flipV="1">
            <a:off x="6096000" y="38862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6" name="AutoShape 10">
            <a:extLst>
              <a:ext uri="{FF2B5EF4-FFF2-40B4-BE49-F238E27FC236}">
                <a16:creationId xmlns:a16="http://schemas.microsoft.com/office/drawing/2014/main" id="{85B5992F-6101-3C65-6236-6FA520D4EC15}"/>
              </a:ext>
            </a:extLst>
          </p:cNvPr>
          <p:cNvSpPr>
            <a:spLocks/>
          </p:cNvSpPr>
          <p:nvPr/>
        </p:nvSpPr>
        <p:spPr bwMode="auto">
          <a:xfrm>
            <a:off x="5486400" y="4914900"/>
            <a:ext cx="3048000" cy="342900"/>
          </a:xfrm>
          <a:prstGeom prst="borderCallout2">
            <a:avLst>
              <a:gd name="adj1" fmla="val 33333"/>
              <a:gd name="adj2" fmla="val -2500"/>
              <a:gd name="adj3" fmla="val 33333"/>
              <a:gd name="adj4" fmla="val -9843"/>
              <a:gd name="adj5" fmla="val -77778"/>
              <a:gd name="adj6" fmla="val -17500"/>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combine the solutions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par>
                                <p:cTn id="8" presetID="3" presetClass="entr" presetSubtype="10" fill="hold" nodeType="withEffect">
                                  <p:stCondLst>
                                    <p:cond delay="0"/>
                                  </p:stCondLst>
                                  <p:childTnLst>
                                    <p:set>
                                      <p:cBhvr>
                                        <p:cTn id="9" dur="1" fill="hold">
                                          <p:stCondLst>
                                            <p:cond delay="0"/>
                                          </p:stCondLst>
                                        </p:cTn>
                                        <p:tgtEl>
                                          <p:spTgt spid="65540"/>
                                        </p:tgtEl>
                                        <p:attrNameLst>
                                          <p:attrName>style.visibility</p:attrName>
                                        </p:attrNameLst>
                                      </p:cBhvr>
                                      <p:to>
                                        <p:strVal val="visible"/>
                                      </p:to>
                                    </p:set>
                                    <p:animEffect transition="in" filter="blinds(horizontal)">
                                      <p:cBhvr>
                                        <p:cTn id="10" dur="500"/>
                                        <p:tgtEl>
                                          <p:spTgt spid="6554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5542"/>
                                        </p:tgtEl>
                                        <p:attrNameLst>
                                          <p:attrName>style.visibility</p:attrName>
                                        </p:attrNameLst>
                                      </p:cBhvr>
                                      <p:to>
                                        <p:strVal val="visible"/>
                                      </p:to>
                                    </p:set>
                                    <p:animEffect transition="in" filter="blinds(horizontal)">
                                      <p:cBhvr>
                                        <p:cTn id="15" dur="500"/>
                                        <p:tgtEl>
                                          <p:spTgt spid="655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5543"/>
                                        </p:tgtEl>
                                        <p:attrNameLst>
                                          <p:attrName>style.visibility</p:attrName>
                                        </p:attrNameLst>
                                      </p:cBhvr>
                                      <p:to>
                                        <p:strVal val="visible"/>
                                      </p:to>
                                    </p:set>
                                    <p:animEffect transition="in" filter="blinds(horizontal)">
                                      <p:cBhvr>
                                        <p:cTn id="20" dur="500"/>
                                        <p:tgtEl>
                                          <p:spTgt spid="655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5544"/>
                                        </p:tgtEl>
                                        <p:attrNameLst>
                                          <p:attrName>style.visibility</p:attrName>
                                        </p:attrNameLst>
                                      </p:cBhvr>
                                      <p:to>
                                        <p:strVal val="visible"/>
                                      </p:to>
                                    </p:set>
                                    <p:animEffect transition="in" filter="blinds(horizontal)">
                                      <p:cBhvr>
                                        <p:cTn id="25" dur="500"/>
                                        <p:tgtEl>
                                          <p:spTgt spid="65544"/>
                                        </p:tgtEl>
                                      </p:cBhvr>
                                    </p:animEffect>
                                  </p:childTnLst>
                                </p:cTn>
                              </p:par>
                              <p:par>
                                <p:cTn id="26" presetID="3" presetClass="entr" presetSubtype="10" fill="hold" nodeType="withEffect">
                                  <p:stCondLst>
                                    <p:cond delay="0"/>
                                  </p:stCondLst>
                                  <p:childTnLst>
                                    <p:set>
                                      <p:cBhvr>
                                        <p:cTn id="27" dur="1" fill="hold">
                                          <p:stCondLst>
                                            <p:cond delay="0"/>
                                          </p:stCondLst>
                                        </p:cTn>
                                        <p:tgtEl>
                                          <p:spTgt spid="65545"/>
                                        </p:tgtEl>
                                        <p:attrNameLst>
                                          <p:attrName>style.visibility</p:attrName>
                                        </p:attrNameLst>
                                      </p:cBhvr>
                                      <p:to>
                                        <p:strVal val="visible"/>
                                      </p:to>
                                    </p:set>
                                    <p:animEffect transition="in" filter="blinds(horizontal)">
                                      <p:cBhvr>
                                        <p:cTn id="28" dur="500"/>
                                        <p:tgtEl>
                                          <p:spTgt spid="655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5546"/>
                                        </p:tgtEl>
                                        <p:attrNameLst>
                                          <p:attrName>style.visibility</p:attrName>
                                        </p:attrNameLst>
                                      </p:cBhvr>
                                      <p:to>
                                        <p:strVal val="visible"/>
                                      </p:to>
                                    </p:set>
                                    <p:animEffect transition="in" filter="blinds(horizontal)">
                                      <p:cBhvr>
                                        <p:cTn id="33"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nimBg="1"/>
      <p:bldP spid="65541" grpId="0" animBg="1"/>
      <p:bldP spid="65542" grpId="0" animBg="1"/>
      <p:bldP spid="65543" grpId="0" animBg="1"/>
      <p:bldP spid="65544" grpId="0" animBg="1"/>
      <p:bldP spid="6554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a:extLst>
              <a:ext uri="{FF2B5EF4-FFF2-40B4-BE49-F238E27FC236}">
                <a16:creationId xmlns:a16="http://schemas.microsoft.com/office/drawing/2014/main" id="{EFA030DE-9877-2EB9-A4E3-4BAD96202C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E1F3EC5-55A8-4C28-801F-7D9FC6B4E8DC}" type="slidenum">
              <a:rPr lang="en-US" altLang="en-US" sz="1200" smtClean="0">
                <a:latin typeface="Garamond" panose="02020404030301010803" pitchFamily="18" charset="0"/>
              </a:rPr>
              <a:pPr>
                <a:spcBef>
                  <a:spcPct val="0"/>
                </a:spcBef>
                <a:buClrTx/>
                <a:buSzTx/>
                <a:buFontTx/>
                <a:buNone/>
              </a:pPr>
              <a:t>49</a:t>
            </a:fld>
            <a:endParaRPr lang="en-US" altLang="en-US" sz="1200">
              <a:latin typeface="Garamond" panose="02020404030301010803" pitchFamily="18" charset="0"/>
            </a:endParaRPr>
          </a:p>
        </p:txBody>
      </p:sp>
      <p:sp>
        <p:nvSpPr>
          <p:cNvPr id="114691" name="Rectangle 2">
            <a:extLst>
              <a:ext uri="{FF2B5EF4-FFF2-40B4-BE49-F238E27FC236}">
                <a16:creationId xmlns:a16="http://schemas.microsoft.com/office/drawing/2014/main" id="{AC5326A8-73E2-1E7F-96B0-CE41A599BCF4}"/>
              </a:ext>
            </a:extLst>
          </p:cNvPr>
          <p:cNvSpPr>
            <a:spLocks noGrp="1" noChangeArrowheads="1"/>
          </p:cNvSpPr>
          <p:nvPr>
            <p:ph type="title"/>
          </p:nvPr>
        </p:nvSpPr>
        <p:spPr/>
        <p:txBody>
          <a:bodyPr/>
          <a:lstStyle/>
          <a:p>
            <a:pPr eaLnBrk="1" hangingPunct="1"/>
            <a:r>
              <a:rPr lang="en-US" altLang="en-US" sz="3800"/>
              <a:t>Analysis of Divide and Conquer Algorithms</a:t>
            </a:r>
          </a:p>
        </p:txBody>
      </p:sp>
      <p:sp>
        <p:nvSpPr>
          <p:cNvPr id="114692" name="Rectangle 3">
            <a:extLst>
              <a:ext uri="{FF2B5EF4-FFF2-40B4-BE49-F238E27FC236}">
                <a16:creationId xmlns:a16="http://schemas.microsoft.com/office/drawing/2014/main" id="{94435BB8-5BF6-CA41-5106-2B59CB757C15}"/>
              </a:ext>
            </a:extLst>
          </p:cNvPr>
          <p:cNvSpPr>
            <a:spLocks noGrp="1" noChangeArrowheads="1"/>
          </p:cNvSpPr>
          <p:nvPr>
            <p:ph type="body" idx="1"/>
          </p:nvPr>
        </p:nvSpPr>
        <p:spPr/>
        <p:txBody>
          <a:bodyPr/>
          <a:lstStyle/>
          <a:p>
            <a:pPr eaLnBrk="1" hangingPunct="1"/>
            <a:r>
              <a:rPr lang="en-US" altLang="en-US"/>
              <a:t>If an algorithm is recursive, its running time can be described by a </a:t>
            </a:r>
            <a:r>
              <a:rPr lang="en-US" altLang="en-US" b="1"/>
              <a:t>recurrence equation</a:t>
            </a:r>
            <a:r>
              <a:rPr lang="en-US" altLang="en-US"/>
              <a:t> or </a:t>
            </a:r>
            <a:r>
              <a:rPr lang="en-US" altLang="en-US" b="1"/>
              <a:t>recurrence</a:t>
            </a:r>
            <a:r>
              <a:rPr lang="en-US" altLang="en-US"/>
              <a:t>.</a:t>
            </a:r>
          </a:p>
          <a:p>
            <a:pPr eaLnBrk="1" hangingPunct="1"/>
            <a:endParaRPr lang="en-US" altLang="en-US"/>
          </a:p>
          <a:p>
            <a:pPr eaLnBrk="1" hangingPunct="1"/>
            <a:r>
              <a:rPr lang="en-US" altLang="en-US"/>
              <a:t>A recurrence is a function that is defined recursively.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7">
            <a:extLst>
              <a:ext uri="{FF2B5EF4-FFF2-40B4-BE49-F238E27FC236}">
                <a16:creationId xmlns:a16="http://schemas.microsoft.com/office/drawing/2014/main" id="{BFEFA110-816C-3B37-94A2-42C7404764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6846A83-62BE-4B2D-941D-A71EE7042F13}" type="slidenum">
              <a:rPr lang="en-US" altLang="en-US" sz="1200" smtClean="0">
                <a:latin typeface="Garamond" panose="02020404030301010803" pitchFamily="18" charset="0"/>
              </a:rPr>
              <a:pPr>
                <a:spcBef>
                  <a:spcPct val="0"/>
                </a:spcBef>
                <a:buClrTx/>
                <a:buSzTx/>
                <a:buFontTx/>
                <a:buNone/>
              </a:pPr>
              <a:t>5</a:t>
            </a:fld>
            <a:endParaRPr lang="en-US" altLang="en-US" sz="1200">
              <a:latin typeface="Garamond" panose="02020404030301010803" pitchFamily="18" charset="0"/>
            </a:endParaRPr>
          </a:p>
        </p:txBody>
      </p:sp>
      <p:sp>
        <p:nvSpPr>
          <p:cNvPr id="24579" name="Rectangle 2">
            <a:extLst>
              <a:ext uri="{FF2B5EF4-FFF2-40B4-BE49-F238E27FC236}">
                <a16:creationId xmlns:a16="http://schemas.microsoft.com/office/drawing/2014/main" id="{494A4544-05DC-E718-0B92-86853A1C225B}"/>
              </a:ext>
            </a:extLst>
          </p:cNvPr>
          <p:cNvSpPr>
            <a:spLocks noGrp="1" noChangeArrowheads="1"/>
          </p:cNvSpPr>
          <p:nvPr>
            <p:ph type="title"/>
          </p:nvPr>
        </p:nvSpPr>
        <p:spPr/>
        <p:txBody>
          <a:bodyPr/>
          <a:lstStyle/>
          <a:p>
            <a:pPr eaLnBrk="1" hangingPunct="1"/>
            <a:r>
              <a:rPr lang="en-US" altLang="en-US"/>
              <a:t>An example computational problem…</a:t>
            </a:r>
          </a:p>
        </p:txBody>
      </p:sp>
      <p:sp>
        <p:nvSpPr>
          <p:cNvPr id="24580" name="Rectangle 3">
            <a:extLst>
              <a:ext uri="{FF2B5EF4-FFF2-40B4-BE49-F238E27FC236}">
                <a16:creationId xmlns:a16="http://schemas.microsoft.com/office/drawing/2014/main" id="{B08624E2-4ABF-C8EA-4D4E-0FD29DDB12C0}"/>
              </a:ext>
            </a:extLst>
          </p:cNvPr>
          <p:cNvSpPr>
            <a:spLocks noGrp="1" noChangeArrowheads="1"/>
          </p:cNvSpPr>
          <p:nvPr>
            <p:ph type="body" sz="half" idx="1"/>
          </p:nvPr>
        </p:nvSpPr>
        <p:spPr>
          <a:xfrm>
            <a:off x="457200" y="1336675"/>
            <a:ext cx="8077200" cy="4530725"/>
          </a:xfrm>
        </p:spPr>
        <p:txBody>
          <a:bodyPr/>
          <a:lstStyle/>
          <a:p>
            <a:pPr eaLnBrk="1" hangingPunct="1"/>
            <a:r>
              <a:rPr lang="en-US" altLang="en-US" sz="2600"/>
              <a:t>Given a function</a:t>
            </a:r>
          </a:p>
          <a:p>
            <a:pPr eaLnBrk="1" hangingPunct="1"/>
            <a:endParaRPr lang="en-US" altLang="en-US" sz="2600"/>
          </a:p>
          <a:p>
            <a:pPr eaLnBrk="1" hangingPunct="1">
              <a:buFont typeface="Wingdings" panose="05000000000000000000" pitchFamily="2" charset="2"/>
              <a:buNone/>
            </a:pPr>
            <a:r>
              <a:rPr lang="en-US" altLang="en-US" sz="2600"/>
              <a:t>    find a </a:t>
            </a:r>
            <a:r>
              <a:rPr lang="tr-TR" altLang="en-US" sz="2600"/>
              <a:t>b</a:t>
            </a:r>
            <a:r>
              <a:rPr lang="en-US" altLang="en-US" sz="2600"/>
              <a:t>ijection</a:t>
            </a:r>
          </a:p>
          <a:p>
            <a:pPr eaLnBrk="1" hangingPunct="1">
              <a:buFont typeface="Wingdings" panose="05000000000000000000" pitchFamily="2" charset="2"/>
              <a:buNone/>
            </a:pPr>
            <a:endParaRPr lang="en-US" altLang="en-US" sz="2600"/>
          </a:p>
          <a:p>
            <a:pPr eaLnBrk="1" hangingPunct="1">
              <a:buFont typeface="Wingdings" panose="05000000000000000000" pitchFamily="2" charset="2"/>
              <a:buNone/>
            </a:pPr>
            <a:r>
              <a:rPr lang="en-US" altLang="en-US" sz="2600"/>
              <a:t>    such that </a:t>
            </a:r>
          </a:p>
        </p:txBody>
      </p:sp>
      <p:graphicFrame>
        <p:nvGraphicFramePr>
          <p:cNvPr id="24581" name="Object 4">
            <a:extLst>
              <a:ext uri="{FF2B5EF4-FFF2-40B4-BE49-F238E27FC236}">
                <a16:creationId xmlns:a16="http://schemas.microsoft.com/office/drawing/2014/main" id="{55CAF9DA-97E1-7084-8457-CC78501FA440}"/>
              </a:ext>
            </a:extLst>
          </p:cNvPr>
          <p:cNvGraphicFramePr>
            <a:graphicFrameLocks noGrp="1" noChangeAspect="1"/>
          </p:cNvGraphicFramePr>
          <p:nvPr>
            <p:ph sz="quarter" idx="2"/>
          </p:nvPr>
        </p:nvGraphicFramePr>
        <p:xfrm>
          <a:off x="1905000" y="1793875"/>
          <a:ext cx="3124200" cy="566738"/>
        </p:xfrm>
        <a:graphic>
          <a:graphicData uri="http://schemas.openxmlformats.org/presentationml/2006/ole">
            <mc:AlternateContent xmlns:mc="http://schemas.openxmlformats.org/markup-compatibility/2006">
              <mc:Choice xmlns:v="urn:schemas-microsoft-com:vml" Requires="v">
                <p:oleObj name="Equation" r:id="rId3" imgW="1117115" imgH="203112" progId="Equation.3">
                  <p:embed/>
                </p:oleObj>
              </mc:Choice>
              <mc:Fallback>
                <p:oleObj name="Equation" r:id="rId3" imgW="1117115"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793875"/>
                        <a:ext cx="31242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8">
            <a:extLst>
              <a:ext uri="{FF2B5EF4-FFF2-40B4-BE49-F238E27FC236}">
                <a16:creationId xmlns:a16="http://schemas.microsoft.com/office/drawing/2014/main" id="{7337AB15-DE4A-B50E-FE36-5F1D972CA1D2}"/>
              </a:ext>
            </a:extLst>
          </p:cNvPr>
          <p:cNvGraphicFramePr>
            <a:graphicFrameLocks noGrp="1" noChangeAspect="1"/>
          </p:cNvGraphicFramePr>
          <p:nvPr>
            <p:ph sz="quarter" idx="3"/>
          </p:nvPr>
        </p:nvGraphicFramePr>
        <p:xfrm>
          <a:off x="1828800" y="2786063"/>
          <a:ext cx="4114800" cy="536575"/>
        </p:xfrm>
        <a:graphic>
          <a:graphicData uri="http://schemas.openxmlformats.org/presentationml/2006/ole">
            <mc:AlternateContent xmlns:mc="http://schemas.openxmlformats.org/markup-compatibility/2006">
              <mc:Choice xmlns:v="urn:schemas-microsoft-com:vml" Requires="v">
                <p:oleObj name="Equation" r:id="rId5" imgW="1562100" imgH="203200" progId="Equation.3">
                  <p:embed/>
                </p:oleObj>
              </mc:Choice>
              <mc:Fallback>
                <p:oleObj name="Equation" r:id="rId5" imgW="1562100" imgH="203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786063"/>
                        <a:ext cx="41148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10">
            <a:extLst>
              <a:ext uri="{FF2B5EF4-FFF2-40B4-BE49-F238E27FC236}">
                <a16:creationId xmlns:a16="http://schemas.microsoft.com/office/drawing/2014/main" id="{9DF6B41B-28FC-7594-9F38-4FFCA566CF92}"/>
              </a:ext>
            </a:extLst>
          </p:cNvPr>
          <p:cNvGraphicFramePr>
            <a:graphicFrameLocks noChangeAspect="1"/>
          </p:cNvGraphicFramePr>
          <p:nvPr/>
        </p:nvGraphicFramePr>
        <p:xfrm>
          <a:off x="1874838" y="3695700"/>
          <a:ext cx="6354762" cy="534988"/>
        </p:xfrm>
        <a:graphic>
          <a:graphicData uri="http://schemas.openxmlformats.org/presentationml/2006/ole">
            <mc:AlternateContent xmlns:mc="http://schemas.openxmlformats.org/markup-compatibility/2006">
              <mc:Choice xmlns:v="urn:schemas-microsoft-com:vml" Requires="v">
                <p:oleObj name="Denklem" r:id="rId7" imgW="2413000" imgH="203200" progId="Equation.3">
                  <p:embed/>
                </p:oleObj>
              </mc:Choice>
              <mc:Fallback>
                <p:oleObj name="Denklem" r:id="rId7" imgW="2413000" imgH="203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4838" y="3695700"/>
                        <a:ext cx="6354762"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2" name="Rectangle 12">
            <a:extLst>
              <a:ext uri="{FF2B5EF4-FFF2-40B4-BE49-F238E27FC236}">
                <a16:creationId xmlns:a16="http://schemas.microsoft.com/office/drawing/2014/main" id="{F7ADB143-2823-C331-A681-5890A9C1390C}"/>
              </a:ext>
            </a:extLst>
          </p:cNvPr>
          <p:cNvSpPr>
            <a:spLocks noChangeArrowheads="1"/>
          </p:cNvSpPr>
          <p:nvPr/>
        </p:nvSpPr>
        <p:spPr bwMode="auto">
          <a:xfrm>
            <a:off x="457200" y="4384675"/>
            <a:ext cx="8001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US" altLang="en-US" sz="2600"/>
              <a:t>This is nothing but a very formal definition of </a:t>
            </a:r>
          </a:p>
          <a:p>
            <a:pPr eaLnBrk="1" hangingPunct="1">
              <a:buFont typeface="Wingdings" panose="05000000000000000000" pitchFamily="2" charset="2"/>
              <a:buNone/>
            </a:pPr>
            <a:r>
              <a:rPr lang="en-US" altLang="en-US" sz="2600"/>
              <a:t>				</a:t>
            </a:r>
            <a:r>
              <a:rPr lang="en-US" altLang="en-US" sz="2600" b="1"/>
              <a:t>the sorting problem</a:t>
            </a:r>
          </a:p>
          <a:p>
            <a:pPr eaLnBrk="1" hangingPunct="1">
              <a:buFont typeface="Wingdings" panose="05000000000000000000" pitchFamily="2" charset="2"/>
              <a:buNone/>
            </a:pPr>
            <a:r>
              <a:rPr lang="en-US" altLang="en-US" sz="2600" b="1"/>
              <a:t>     </a:t>
            </a:r>
            <a:r>
              <a:rPr lang="en-US" altLang="en-US" sz="1800"/>
              <a:t>(the problem as described above asks for an algorithm that sorts the input numbers in nondecreasing order)</a:t>
            </a:r>
            <a:endParaRPr lang="en-US" altLang="en-US" sz="1800" b="1"/>
          </a:p>
        </p:txBody>
      </p:sp>
      <p:sp>
        <p:nvSpPr>
          <p:cNvPr id="3" name="TextBox 2">
            <a:extLst>
              <a:ext uri="{FF2B5EF4-FFF2-40B4-BE49-F238E27FC236}">
                <a16:creationId xmlns:a16="http://schemas.microsoft.com/office/drawing/2014/main" id="{E7C966E9-6213-8253-18CB-832DDA37BE74}"/>
              </a:ext>
            </a:extLst>
          </p:cNvPr>
          <p:cNvSpPr txBox="1"/>
          <p:nvPr/>
        </p:nvSpPr>
        <p:spPr>
          <a:xfrm>
            <a:off x="5529263" y="1430338"/>
            <a:ext cx="3541712" cy="13843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spAutoFit/>
          </a:bodyPr>
          <a:lstStyle/>
          <a:p>
            <a:pPr algn="ctr">
              <a:defRPr/>
            </a:pPr>
            <a:endParaRPr lang="en-US" altLang="en-US" sz="1400" b="1" dirty="0">
              <a:solidFill>
                <a:srgbClr val="FF0000"/>
              </a:solidFill>
            </a:endParaRPr>
          </a:p>
          <a:p>
            <a:pPr eaLnBrk="1" hangingPunct="1">
              <a:buFont typeface="Wingdings" panose="05000000000000000000" pitchFamily="2" charset="2"/>
              <a:buNone/>
              <a:defRPr/>
            </a:pPr>
            <a:r>
              <a:rPr lang="tr-TR" altLang="en-US" sz="1400" dirty="0" err="1"/>
              <a:t>To</a:t>
            </a:r>
            <a:r>
              <a:rPr lang="tr-TR" altLang="en-US" sz="1400" dirty="0"/>
              <a:t> </a:t>
            </a:r>
            <a:r>
              <a:rPr lang="tr-TR" altLang="en-US" sz="1400" dirty="0" err="1"/>
              <a:t>see</a:t>
            </a:r>
            <a:r>
              <a:rPr lang="tr-TR" altLang="en-US" sz="1400" dirty="0"/>
              <a:t> </a:t>
            </a:r>
            <a:r>
              <a:rPr lang="tr-TR" altLang="en-US" sz="1400" dirty="0" err="1"/>
              <a:t>why</a:t>
            </a:r>
            <a:r>
              <a:rPr lang="tr-TR" altLang="en-US" sz="1400" dirty="0"/>
              <a:t>, </a:t>
            </a:r>
            <a:r>
              <a:rPr lang="tr-TR" altLang="en-US" sz="1400" dirty="0" err="1"/>
              <a:t>consider</a:t>
            </a:r>
            <a:r>
              <a:rPr lang="tr-TR" altLang="en-US" sz="1400" dirty="0"/>
              <a:t> </a:t>
            </a:r>
            <a:r>
              <a:rPr lang="tr-TR" altLang="en-US" sz="1400" dirty="0" err="1"/>
              <a:t>the</a:t>
            </a:r>
            <a:r>
              <a:rPr lang="tr-TR" altLang="en-US" sz="1400" dirty="0"/>
              <a:t> </a:t>
            </a:r>
            <a:r>
              <a:rPr lang="tr-TR" altLang="en-US" sz="1400" dirty="0" err="1"/>
              <a:t>following</a:t>
            </a:r>
            <a:r>
              <a:rPr lang="tr-TR" altLang="en-US" sz="1400" dirty="0"/>
              <a:t> </a:t>
            </a:r>
          </a:p>
          <a:p>
            <a:pPr eaLnBrk="1" hangingPunct="1">
              <a:buFont typeface="Wingdings" panose="05000000000000000000" pitchFamily="2" charset="2"/>
              <a:buNone/>
              <a:defRPr/>
            </a:pPr>
            <a:r>
              <a:rPr lang="tr-TR" altLang="en-US" sz="1400" dirty="0" err="1"/>
              <a:t>interpretation</a:t>
            </a:r>
            <a:r>
              <a:rPr lang="tr-TR" altLang="en-US" sz="1400" dirty="0"/>
              <a:t> of </a:t>
            </a:r>
            <a:r>
              <a:rPr lang="tr-TR" altLang="en-US" sz="1400" dirty="0" err="1"/>
              <a:t>the</a:t>
            </a:r>
            <a:r>
              <a:rPr lang="tr-TR" altLang="en-US" sz="1400" dirty="0"/>
              <a:t> </a:t>
            </a:r>
            <a:r>
              <a:rPr lang="tr-TR" altLang="en-US" sz="1400" dirty="0" err="1"/>
              <a:t>function</a:t>
            </a:r>
            <a:r>
              <a:rPr lang="tr-TR" altLang="en-US" sz="1400" dirty="0"/>
              <a:t> </a:t>
            </a:r>
            <a:r>
              <a:rPr lang="tr-TR" altLang="en-US" sz="1400" i="1" dirty="0"/>
              <a:t>g</a:t>
            </a:r>
            <a:r>
              <a:rPr lang="tr-TR" altLang="en-US" sz="1400" dirty="0"/>
              <a:t>: </a:t>
            </a:r>
          </a:p>
          <a:p>
            <a:pPr eaLnBrk="1" hangingPunct="1">
              <a:buFont typeface="Wingdings" panose="05000000000000000000" pitchFamily="2" charset="2"/>
              <a:buNone/>
              <a:defRPr/>
            </a:pPr>
            <a:r>
              <a:rPr lang="tr-TR" altLang="en-US" sz="1400" dirty="0" err="1"/>
              <a:t>For</a:t>
            </a:r>
            <a:r>
              <a:rPr lang="tr-TR" altLang="en-US" sz="1400" dirty="0"/>
              <a:t> an </a:t>
            </a:r>
            <a:r>
              <a:rPr lang="tr-TR" altLang="en-US" sz="1400" dirty="0" err="1"/>
              <a:t>index</a:t>
            </a:r>
            <a:r>
              <a:rPr lang="tr-TR" altLang="en-US" sz="1400" dirty="0"/>
              <a:t> </a:t>
            </a:r>
            <a:r>
              <a:rPr lang="tr-TR" altLang="en-US" sz="1400" i="1" dirty="0"/>
              <a:t>i</a:t>
            </a:r>
            <a:r>
              <a:rPr lang="tr-TR" altLang="en-US" sz="1400" dirty="0"/>
              <a:t> in </a:t>
            </a:r>
            <a:r>
              <a:rPr lang="tr-TR" altLang="en-US" sz="1400" dirty="0" err="1"/>
              <a:t>the</a:t>
            </a:r>
            <a:r>
              <a:rPr lang="tr-TR" altLang="en-US" sz="1400" dirty="0"/>
              <a:t> </a:t>
            </a:r>
            <a:r>
              <a:rPr lang="tr-TR" altLang="en-US" sz="1400" dirty="0" err="1"/>
              <a:t>output</a:t>
            </a:r>
            <a:r>
              <a:rPr lang="tr-TR" altLang="en-US" sz="1400" dirty="0"/>
              <a:t>, </a:t>
            </a:r>
            <a:r>
              <a:rPr lang="tr-TR" altLang="en-US" sz="1400" i="1" dirty="0"/>
              <a:t>g</a:t>
            </a:r>
            <a:r>
              <a:rPr lang="tr-TR" altLang="en-US" sz="1400" dirty="0"/>
              <a:t>(</a:t>
            </a:r>
            <a:r>
              <a:rPr lang="tr-TR" altLang="en-US" sz="1400" i="1" dirty="0"/>
              <a:t>i</a:t>
            </a:r>
            <a:r>
              <a:rPr lang="tr-TR" altLang="en-US" sz="1400" dirty="0"/>
              <a:t>) is </a:t>
            </a:r>
            <a:r>
              <a:rPr lang="tr-TR" altLang="en-US" sz="1400" dirty="0" err="1"/>
              <a:t>the</a:t>
            </a:r>
            <a:r>
              <a:rPr lang="tr-TR" altLang="en-US" sz="1400" dirty="0"/>
              <a:t> </a:t>
            </a:r>
          </a:p>
          <a:p>
            <a:pPr eaLnBrk="1" hangingPunct="1">
              <a:buFont typeface="Wingdings" panose="05000000000000000000" pitchFamily="2" charset="2"/>
              <a:buNone/>
              <a:defRPr/>
            </a:pPr>
            <a:r>
              <a:rPr lang="tr-TR" altLang="en-US" sz="1400" dirty="0" err="1"/>
              <a:t>original</a:t>
            </a:r>
            <a:r>
              <a:rPr lang="tr-TR" altLang="en-US" sz="1400" dirty="0"/>
              <a:t> </a:t>
            </a:r>
            <a:r>
              <a:rPr lang="tr-TR" altLang="en-US" sz="1400" dirty="0" err="1"/>
              <a:t>index</a:t>
            </a:r>
            <a:r>
              <a:rPr lang="tr-TR" altLang="en-US" sz="1400" dirty="0"/>
              <a:t> of </a:t>
            </a:r>
            <a:r>
              <a:rPr lang="tr-TR" altLang="en-US" sz="1400" dirty="0" err="1"/>
              <a:t>the</a:t>
            </a:r>
            <a:r>
              <a:rPr lang="tr-TR" altLang="en-US" sz="1400" dirty="0"/>
              <a:t> element in </a:t>
            </a:r>
            <a:r>
              <a:rPr lang="tr-TR" altLang="en-US" sz="1400" dirty="0" err="1"/>
              <a:t>the</a:t>
            </a:r>
            <a:r>
              <a:rPr lang="tr-TR" altLang="en-US" sz="1400" dirty="0"/>
              <a:t> </a:t>
            </a:r>
            <a:r>
              <a:rPr lang="tr-TR" altLang="en-US" sz="1400" dirty="0" err="1"/>
              <a:t>input</a:t>
            </a:r>
            <a:r>
              <a:rPr lang="tr-TR" altLang="en-US" sz="1400" dirty="0"/>
              <a:t>.</a:t>
            </a:r>
            <a:endParaRPr lang="en-US" altLang="en-US" sz="1400" b="1" dirty="0"/>
          </a:p>
          <a:p>
            <a:pPr algn="ctr">
              <a:defRPr/>
            </a:pPr>
            <a:endParaRPr lang="en-US" alt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32"/>
                                        </p:tgtEl>
                                        <p:attrNameLst>
                                          <p:attrName>style.visibility</p:attrName>
                                        </p:attrNameLst>
                                      </p:cBhvr>
                                      <p:to>
                                        <p:strVal val="visible"/>
                                      </p:to>
                                    </p:set>
                                    <p:animEffect transition="in" filter="blinds(horizontal)">
                                      <p:cBhvr>
                                        <p:cTn id="7" dur="500"/>
                                        <p:tgtEl>
                                          <p:spTgt spid="5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p:bldP spid="3" grpId="0" animBg="1"/>
      <p:bldP spid="3" grpId="1"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a:extLst>
              <a:ext uri="{FF2B5EF4-FFF2-40B4-BE49-F238E27FC236}">
                <a16:creationId xmlns:a16="http://schemas.microsoft.com/office/drawing/2014/main" id="{06DC0806-D4E2-85A2-115C-CFB30DF6AB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2B35BF2-3028-441B-8F26-708A037E7EC7}" type="slidenum">
              <a:rPr lang="en-US" altLang="en-US" sz="1200" smtClean="0">
                <a:latin typeface="Garamond" panose="02020404030301010803" pitchFamily="18" charset="0"/>
              </a:rPr>
              <a:pPr>
                <a:spcBef>
                  <a:spcPct val="0"/>
                </a:spcBef>
                <a:buClrTx/>
                <a:buSzTx/>
                <a:buFontTx/>
                <a:buNone/>
              </a:pPr>
              <a:t>50</a:t>
            </a:fld>
            <a:endParaRPr lang="en-US" altLang="en-US" sz="1200">
              <a:latin typeface="Garamond" panose="02020404030301010803" pitchFamily="18" charset="0"/>
            </a:endParaRPr>
          </a:p>
        </p:txBody>
      </p:sp>
      <p:sp>
        <p:nvSpPr>
          <p:cNvPr id="116739" name="Rectangle 2">
            <a:extLst>
              <a:ext uri="{FF2B5EF4-FFF2-40B4-BE49-F238E27FC236}">
                <a16:creationId xmlns:a16="http://schemas.microsoft.com/office/drawing/2014/main" id="{348C1077-B637-05A5-B94F-1630BA8C8A61}"/>
              </a:ext>
            </a:extLst>
          </p:cNvPr>
          <p:cNvSpPr>
            <a:spLocks noGrp="1" noChangeArrowheads="1"/>
          </p:cNvSpPr>
          <p:nvPr>
            <p:ph type="title"/>
          </p:nvPr>
        </p:nvSpPr>
        <p:spPr/>
        <p:txBody>
          <a:bodyPr/>
          <a:lstStyle/>
          <a:p>
            <a:pPr eaLnBrk="1" hangingPunct="1"/>
            <a:r>
              <a:rPr lang="en-US" altLang="en-US" sz="3800"/>
              <a:t>Analysis of Divide and Conquer Algorithms</a:t>
            </a:r>
          </a:p>
        </p:txBody>
      </p:sp>
      <p:sp>
        <p:nvSpPr>
          <p:cNvPr id="129028" name="Rectangle 3">
            <a:extLst>
              <a:ext uri="{FF2B5EF4-FFF2-40B4-BE49-F238E27FC236}">
                <a16:creationId xmlns:a16="http://schemas.microsoft.com/office/drawing/2014/main" id="{F493DFE1-7C02-CB30-51E7-ED4C0A036B23}"/>
              </a:ext>
            </a:extLst>
          </p:cNvPr>
          <p:cNvSpPr>
            <a:spLocks noGrp="1" noChangeArrowheads="1"/>
          </p:cNvSpPr>
          <p:nvPr>
            <p:ph type="body" idx="1"/>
          </p:nvPr>
        </p:nvSpPr>
        <p:spPr/>
        <p:txBody>
          <a:bodyPr/>
          <a:lstStyle/>
          <a:p>
            <a:pPr eaLnBrk="1" hangingPunct="1">
              <a:lnSpc>
                <a:spcPct val="90000"/>
              </a:lnSpc>
            </a:pPr>
            <a:r>
              <a:rPr lang="en-US" altLang="en-US" sz="2600"/>
              <a:t>A recurrence for running time </a:t>
            </a:r>
            <a:r>
              <a:rPr lang="en-US" altLang="en-US" sz="2600" i="1"/>
              <a:t>T</a:t>
            </a:r>
            <a:r>
              <a:rPr lang="en-US" altLang="en-US" sz="2600"/>
              <a:t>(</a:t>
            </a:r>
            <a:r>
              <a:rPr lang="en-US" altLang="en-US" sz="2600" i="1"/>
              <a:t>n</a:t>
            </a:r>
            <a:r>
              <a:rPr lang="en-US" altLang="en-US" sz="2600"/>
              <a:t>) of a divide and conquer algorithm is based on the three steps of the design approach:</a:t>
            </a:r>
          </a:p>
          <a:p>
            <a:pPr lvl="1" eaLnBrk="1" hangingPunct="1">
              <a:lnSpc>
                <a:spcPct val="90000"/>
              </a:lnSpc>
            </a:pPr>
            <a:r>
              <a:rPr lang="en-US" altLang="en-US" sz="2200">
                <a:cs typeface="Arial" panose="020B0604020202020204" pitchFamily="34" charset="0"/>
              </a:rPr>
              <a:t>Suppose at each step the problem of size </a:t>
            </a:r>
            <a:r>
              <a:rPr lang="en-US" altLang="en-US" sz="2200" i="1">
                <a:cs typeface="Arial" panose="020B0604020202020204" pitchFamily="34" charset="0"/>
              </a:rPr>
              <a:t>n</a:t>
            </a:r>
            <a:r>
              <a:rPr lang="en-US" altLang="en-US" sz="2200">
                <a:cs typeface="Arial" panose="020B0604020202020204" pitchFamily="34" charset="0"/>
              </a:rPr>
              <a:t> is divided into</a:t>
            </a:r>
            <a:r>
              <a:rPr lang="en-US" altLang="en-US" sz="2200"/>
              <a:t> </a:t>
            </a:r>
            <a:r>
              <a:rPr lang="en-US" altLang="en-US" sz="2200" i="1" u="sng"/>
              <a:t>a</a:t>
            </a:r>
            <a:r>
              <a:rPr lang="en-US" altLang="en-US" sz="2200"/>
              <a:t> subproblems each of size </a:t>
            </a:r>
            <a:r>
              <a:rPr lang="en-US" altLang="en-US" sz="2200" i="1" u="sng"/>
              <a:t>n</a:t>
            </a:r>
            <a:r>
              <a:rPr lang="en-US" altLang="en-US" sz="2200" u="sng"/>
              <a:t>/</a:t>
            </a:r>
            <a:r>
              <a:rPr lang="en-US" altLang="en-US" sz="2200" i="1" u="sng"/>
              <a:t>b</a:t>
            </a:r>
            <a:r>
              <a:rPr lang="en-US" altLang="en-US" sz="2200"/>
              <a:t>. Furthermore suppose dividing takes </a:t>
            </a:r>
            <a:r>
              <a:rPr lang="en-US" altLang="en-US" sz="2200" i="1"/>
              <a:t>D</a:t>
            </a:r>
            <a:r>
              <a:rPr lang="en-US" altLang="en-US" sz="2200"/>
              <a:t>(</a:t>
            </a:r>
            <a:r>
              <a:rPr lang="en-US" altLang="en-US" sz="2200" i="1"/>
              <a:t>n</a:t>
            </a:r>
            <a:r>
              <a:rPr lang="en-US" altLang="en-US" sz="2200"/>
              <a:t>) time.</a:t>
            </a:r>
          </a:p>
          <a:p>
            <a:pPr lvl="1" eaLnBrk="1" hangingPunct="1">
              <a:lnSpc>
                <a:spcPct val="90000"/>
              </a:lnSpc>
            </a:pPr>
            <a:endParaRPr lang="en-US" altLang="en-US" sz="2200"/>
          </a:p>
          <a:p>
            <a:pPr lvl="1" eaLnBrk="1" hangingPunct="1">
              <a:lnSpc>
                <a:spcPct val="90000"/>
              </a:lnSpc>
            </a:pPr>
            <a:r>
              <a:rPr lang="en-US" altLang="en-US" sz="2200"/>
              <a:t>When the problem size is small enough (say smaller than a constant </a:t>
            </a:r>
            <a:r>
              <a:rPr lang="en-US" altLang="en-US" sz="2200" i="1"/>
              <a:t>c</a:t>
            </a:r>
            <a:r>
              <a:rPr lang="en-US" altLang="en-US" sz="2200"/>
              <a:t>), we will apply a straightforward technique to solve the problem in constant amount of time, denoted by </a:t>
            </a:r>
            <a:r>
              <a:rPr lang="el-GR" altLang="en-US" sz="2200">
                <a:cs typeface="Arial" panose="020B0604020202020204" pitchFamily="34" charset="0"/>
              </a:rPr>
              <a:t>Θ</a:t>
            </a:r>
            <a:r>
              <a:rPr lang="en-US" altLang="en-US" sz="2200">
                <a:cs typeface="Arial" panose="020B0604020202020204" pitchFamily="34" charset="0"/>
              </a:rPr>
              <a:t>(1).</a:t>
            </a:r>
          </a:p>
          <a:p>
            <a:pPr lvl="1" eaLnBrk="1" hangingPunct="1">
              <a:lnSpc>
                <a:spcPct val="90000"/>
              </a:lnSpc>
            </a:pPr>
            <a:endParaRPr lang="en-US" altLang="en-US" sz="2200">
              <a:cs typeface="Arial" panose="020B0604020202020204" pitchFamily="34" charset="0"/>
            </a:endParaRPr>
          </a:p>
          <a:p>
            <a:pPr lvl="1" eaLnBrk="1" hangingPunct="1">
              <a:lnSpc>
                <a:spcPct val="90000"/>
              </a:lnSpc>
            </a:pPr>
            <a:r>
              <a:rPr lang="en-US" altLang="en-US" sz="2200">
                <a:cs typeface="Arial" panose="020B0604020202020204" pitchFamily="34" charset="0"/>
              </a:rPr>
              <a:t>Suppose combining the solutions takes </a:t>
            </a:r>
            <a:r>
              <a:rPr lang="en-US" altLang="en-US" sz="2200" i="1">
                <a:cs typeface="Arial" panose="020B0604020202020204" pitchFamily="34" charset="0"/>
              </a:rPr>
              <a:t>C</a:t>
            </a:r>
            <a:r>
              <a:rPr lang="en-US" altLang="en-US" sz="2200">
                <a:cs typeface="Arial" panose="020B0604020202020204" pitchFamily="34" charset="0"/>
              </a:rPr>
              <a:t>(</a:t>
            </a:r>
            <a:r>
              <a:rPr lang="en-US" altLang="en-US" sz="2200" i="1">
                <a:cs typeface="Arial" panose="020B0604020202020204" pitchFamily="34" charset="0"/>
              </a:rPr>
              <a:t>n</a:t>
            </a:r>
            <a:r>
              <a:rPr lang="en-US" altLang="en-US" sz="2200">
                <a:cs typeface="Arial" panose="020B0604020202020204" pitchFamily="34" charset="0"/>
              </a:rPr>
              <a:t>) time. </a:t>
            </a:r>
            <a:endParaRPr lang="el-GR" altLang="en-US" sz="220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9028">
                                            <p:txEl>
                                              <p:pRg st="1" end="1"/>
                                            </p:txEl>
                                          </p:spTgt>
                                        </p:tgtEl>
                                        <p:attrNameLst>
                                          <p:attrName>style.visibility</p:attrName>
                                        </p:attrNameLst>
                                      </p:cBhvr>
                                      <p:to>
                                        <p:strVal val="visible"/>
                                      </p:to>
                                    </p:set>
                                    <p:animEffect transition="in" filter="fade">
                                      <p:cBhvr>
                                        <p:cTn id="7" dur="500"/>
                                        <p:tgtEl>
                                          <p:spTgt spid="1290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9028">
                                            <p:txEl>
                                              <p:pRg st="3" end="3"/>
                                            </p:txEl>
                                          </p:spTgt>
                                        </p:tgtEl>
                                        <p:attrNameLst>
                                          <p:attrName>style.visibility</p:attrName>
                                        </p:attrNameLst>
                                      </p:cBhvr>
                                      <p:to>
                                        <p:strVal val="visible"/>
                                      </p:to>
                                    </p:set>
                                    <p:animEffect transition="in" filter="fade">
                                      <p:cBhvr>
                                        <p:cTn id="12" dur="500"/>
                                        <p:tgtEl>
                                          <p:spTgt spid="12902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9028">
                                            <p:txEl>
                                              <p:pRg st="5" end="5"/>
                                            </p:txEl>
                                          </p:spTgt>
                                        </p:tgtEl>
                                        <p:attrNameLst>
                                          <p:attrName>style.visibility</p:attrName>
                                        </p:attrNameLst>
                                      </p:cBhvr>
                                      <p:to>
                                        <p:strVal val="visible"/>
                                      </p:to>
                                    </p:set>
                                    <p:animEffect transition="in" filter="fade">
                                      <p:cBhvr>
                                        <p:cTn id="17" dur="500"/>
                                        <p:tgtEl>
                                          <p:spTgt spid="1290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a:extLst>
              <a:ext uri="{FF2B5EF4-FFF2-40B4-BE49-F238E27FC236}">
                <a16:creationId xmlns:a16="http://schemas.microsoft.com/office/drawing/2014/main" id="{2DE1E2DA-94A4-F8FD-259E-B874FECBB6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E8279F1-082C-4641-B3B5-D58FF50F6DD1}" type="slidenum">
              <a:rPr lang="en-US" altLang="en-US" sz="1200" smtClean="0">
                <a:latin typeface="Garamond" panose="02020404030301010803" pitchFamily="18" charset="0"/>
              </a:rPr>
              <a:pPr>
                <a:spcBef>
                  <a:spcPct val="0"/>
                </a:spcBef>
                <a:buClrTx/>
                <a:buSzTx/>
                <a:buFontTx/>
                <a:buNone/>
              </a:pPr>
              <a:t>51</a:t>
            </a:fld>
            <a:endParaRPr lang="en-US" altLang="en-US" sz="1200">
              <a:latin typeface="Garamond" panose="02020404030301010803" pitchFamily="18" charset="0"/>
            </a:endParaRPr>
          </a:p>
        </p:txBody>
      </p:sp>
      <p:sp>
        <p:nvSpPr>
          <p:cNvPr id="118787" name="Rectangle 2">
            <a:extLst>
              <a:ext uri="{FF2B5EF4-FFF2-40B4-BE49-F238E27FC236}">
                <a16:creationId xmlns:a16="http://schemas.microsoft.com/office/drawing/2014/main" id="{A33E84B6-9823-1BFB-9FA0-124A36E3F692}"/>
              </a:ext>
            </a:extLst>
          </p:cNvPr>
          <p:cNvSpPr>
            <a:spLocks noGrp="1" noChangeArrowheads="1"/>
          </p:cNvSpPr>
          <p:nvPr>
            <p:ph type="title"/>
          </p:nvPr>
        </p:nvSpPr>
        <p:spPr/>
        <p:txBody>
          <a:bodyPr/>
          <a:lstStyle/>
          <a:p>
            <a:pPr eaLnBrk="1" hangingPunct="1"/>
            <a:r>
              <a:rPr lang="en-US" altLang="en-US" sz="3800"/>
              <a:t>Analysis of Divide and Conquer Algorithms</a:t>
            </a:r>
          </a:p>
        </p:txBody>
      </p:sp>
      <p:sp>
        <p:nvSpPr>
          <p:cNvPr id="118788" name="Rectangle 3">
            <a:extLst>
              <a:ext uri="{FF2B5EF4-FFF2-40B4-BE49-F238E27FC236}">
                <a16:creationId xmlns:a16="http://schemas.microsoft.com/office/drawing/2014/main" id="{89389336-12F4-D1E3-E9C3-7EC85A3CD158}"/>
              </a:ext>
            </a:extLst>
          </p:cNvPr>
          <p:cNvSpPr>
            <a:spLocks noGrp="1" noChangeArrowheads="1"/>
          </p:cNvSpPr>
          <p:nvPr>
            <p:ph type="body" idx="1"/>
          </p:nvPr>
        </p:nvSpPr>
        <p:spPr/>
        <p:txBody>
          <a:bodyPr/>
          <a:lstStyle/>
          <a:p>
            <a:pPr eaLnBrk="1" hangingPunct="1"/>
            <a:r>
              <a:rPr lang="en-US" altLang="en-US"/>
              <a:t>The recurrence for a divide and conquer algorithm will then be:</a:t>
            </a:r>
          </a:p>
          <a:p>
            <a:pPr eaLnBrk="1" hangingPunct="1">
              <a:buFont typeface="Wingdings" panose="05000000000000000000" pitchFamily="2" charset="2"/>
              <a:buNone/>
            </a:pPr>
            <a:endParaRPr lang="en-US" altLang="en-US"/>
          </a:p>
        </p:txBody>
      </p:sp>
      <p:graphicFrame>
        <p:nvGraphicFramePr>
          <p:cNvPr id="118789" name="Object 4">
            <a:extLst>
              <a:ext uri="{FF2B5EF4-FFF2-40B4-BE49-F238E27FC236}">
                <a16:creationId xmlns:a16="http://schemas.microsoft.com/office/drawing/2014/main" id="{8A8594BB-B14E-7C1D-CB0A-129F9604DD94}"/>
              </a:ext>
            </a:extLst>
          </p:cNvPr>
          <p:cNvGraphicFramePr>
            <a:graphicFrameLocks noChangeAspect="1"/>
          </p:cNvGraphicFramePr>
          <p:nvPr/>
        </p:nvGraphicFramePr>
        <p:xfrm>
          <a:off x="1066800" y="2967038"/>
          <a:ext cx="6756400" cy="1147762"/>
        </p:xfrm>
        <a:graphic>
          <a:graphicData uri="http://schemas.openxmlformats.org/presentationml/2006/ole">
            <mc:AlternateContent xmlns:mc="http://schemas.openxmlformats.org/markup-compatibility/2006">
              <mc:Choice xmlns:v="urn:schemas-microsoft-com:vml" Requires="v">
                <p:oleObj name="Equation" r:id="rId3" imgW="2692400" imgH="457200" progId="Equation.3">
                  <p:embed/>
                </p:oleObj>
              </mc:Choice>
              <mc:Fallback>
                <p:oleObj name="Equation" r:id="rId3" imgW="26924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967038"/>
                        <a:ext cx="6756400" cy="114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3" name="Text Box 5">
            <a:extLst>
              <a:ext uri="{FF2B5EF4-FFF2-40B4-BE49-F238E27FC236}">
                <a16:creationId xmlns:a16="http://schemas.microsoft.com/office/drawing/2014/main" id="{F631B6DB-7863-7DDF-8F96-EE6E0CCBD69C}"/>
              </a:ext>
            </a:extLst>
          </p:cNvPr>
          <p:cNvSpPr txBox="1">
            <a:spLocks noChangeArrowheads="1"/>
          </p:cNvSpPr>
          <p:nvPr/>
        </p:nvSpPr>
        <p:spPr bwMode="auto">
          <a:xfrm>
            <a:off x="1581150" y="4724400"/>
            <a:ext cx="3597275" cy="376238"/>
          </a:xfrm>
          <a:prstGeom prst="rect">
            <a:avLst/>
          </a:prstGeom>
          <a:solidFill>
            <a:schemeClr val="accent1"/>
          </a:solidFill>
          <a:ln w="9525">
            <a:solidFill>
              <a:schemeClr val="tx1"/>
            </a:solidFill>
            <a:miter lim="800000"/>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recursive definition of the function</a:t>
            </a:r>
          </a:p>
        </p:txBody>
      </p:sp>
      <p:sp>
        <p:nvSpPr>
          <p:cNvPr id="68616" name="Freeform 8">
            <a:extLst>
              <a:ext uri="{FF2B5EF4-FFF2-40B4-BE49-F238E27FC236}">
                <a16:creationId xmlns:a16="http://schemas.microsoft.com/office/drawing/2014/main" id="{9A679DEB-AD5C-19C2-ED52-E460BC4D8D2C}"/>
              </a:ext>
            </a:extLst>
          </p:cNvPr>
          <p:cNvSpPr>
            <a:spLocks/>
          </p:cNvSpPr>
          <p:nvPr/>
        </p:nvSpPr>
        <p:spPr bwMode="auto">
          <a:xfrm>
            <a:off x="1524000" y="3810000"/>
            <a:ext cx="1524000" cy="762000"/>
          </a:xfrm>
          <a:custGeom>
            <a:avLst/>
            <a:gdLst>
              <a:gd name="T0" fmla="*/ 0 w 1152"/>
              <a:gd name="T1" fmla="*/ 0 h 456"/>
              <a:gd name="T2" fmla="*/ 2147483646 w 1152"/>
              <a:gd name="T3" fmla="*/ 2147483646 h 456"/>
              <a:gd name="T4" fmla="*/ 2147483646 w 1152"/>
              <a:gd name="T5" fmla="*/ 2147483646 h 456"/>
              <a:gd name="T6" fmla="*/ 0 60000 65536"/>
              <a:gd name="T7" fmla="*/ 0 60000 65536"/>
              <a:gd name="T8" fmla="*/ 0 60000 65536"/>
              <a:gd name="T9" fmla="*/ 0 w 1152"/>
              <a:gd name="T10" fmla="*/ 0 h 456"/>
              <a:gd name="T11" fmla="*/ 1152 w 1152"/>
              <a:gd name="T12" fmla="*/ 456 h 456"/>
            </a:gdLst>
            <a:ahLst/>
            <a:cxnLst>
              <a:cxn ang="T6">
                <a:pos x="T0" y="T1"/>
              </a:cxn>
              <a:cxn ang="T7">
                <a:pos x="T2" y="T3"/>
              </a:cxn>
              <a:cxn ang="T8">
                <a:pos x="T4" y="T5"/>
              </a:cxn>
            </a:cxnLst>
            <a:rect l="T9" t="T10" r="T11" b="T12"/>
            <a:pathLst>
              <a:path w="1152" h="456">
                <a:moveTo>
                  <a:pt x="0" y="0"/>
                </a:moveTo>
                <a:cubicBezTo>
                  <a:pt x="120" y="204"/>
                  <a:pt x="240" y="408"/>
                  <a:pt x="432" y="432"/>
                </a:cubicBezTo>
                <a:cubicBezTo>
                  <a:pt x="624" y="456"/>
                  <a:pt x="888" y="300"/>
                  <a:pt x="1152" y="144"/>
                </a:cubicBezTo>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68617" name="Rectangle 9">
            <a:extLst>
              <a:ext uri="{FF2B5EF4-FFF2-40B4-BE49-F238E27FC236}">
                <a16:creationId xmlns:a16="http://schemas.microsoft.com/office/drawing/2014/main" id="{301DDB42-36E7-D1F6-678F-467749457AD8}"/>
              </a:ext>
            </a:extLst>
          </p:cNvPr>
          <p:cNvSpPr>
            <a:spLocks noChangeArrowheads="1"/>
          </p:cNvSpPr>
          <p:nvPr/>
        </p:nvSpPr>
        <p:spPr bwMode="auto">
          <a:xfrm>
            <a:off x="2362200" y="3657600"/>
            <a:ext cx="228600" cy="304800"/>
          </a:xfrm>
          <a:prstGeom prst="rect">
            <a:avLst/>
          </a:prstGeom>
          <a:solidFill>
            <a:schemeClr val="accent1">
              <a:alpha val="41176"/>
            </a:schemeClr>
          </a:solidFill>
          <a:ln w="9525">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8618" name="AutoShape 10">
            <a:extLst>
              <a:ext uri="{FF2B5EF4-FFF2-40B4-BE49-F238E27FC236}">
                <a16:creationId xmlns:a16="http://schemas.microsoft.com/office/drawing/2014/main" id="{620917F0-8C87-55E5-8282-C1C518C9329C}"/>
              </a:ext>
            </a:extLst>
          </p:cNvPr>
          <p:cNvSpPr>
            <a:spLocks/>
          </p:cNvSpPr>
          <p:nvPr/>
        </p:nvSpPr>
        <p:spPr bwMode="auto">
          <a:xfrm>
            <a:off x="2819400" y="4305300"/>
            <a:ext cx="2514600" cy="723900"/>
          </a:xfrm>
          <a:prstGeom prst="borderCallout2">
            <a:avLst>
              <a:gd name="adj1" fmla="val 15792"/>
              <a:gd name="adj2" fmla="val -3032"/>
              <a:gd name="adj3" fmla="val 15792"/>
              <a:gd name="adj4" fmla="val -7514"/>
              <a:gd name="adj5" fmla="val -47370"/>
              <a:gd name="adj6" fmla="val -12120"/>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number of subproblems</a:t>
            </a:r>
          </a:p>
        </p:txBody>
      </p:sp>
      <p:sp>
        <p:nvSpPr>
          <p:cNvPr id="68619" name="Rectangle 11">
            <a:extLst>
              <a:ext uri="{FF2B5EF4-FFF2-40B4-BE49-F238E27FC236}">
                <a16:creationId xmlns:a16="http://schemas.microsoft.com/office/drawing/2014/main" id="{CC02B2BD-44D3-CEA0-BD82-A4764627B492}"/>
              </a:ext>
            </a:extLst>
          </p:cNvPr>
          <p:cNvSpPr>
            <a:spLocks noChangeArrowheads="1"/>
          </p:cNvSpPr>
          <p:nvPr/>
        </p:nvSpPr>
        <p:spPr bwMode="auto">
          <a:xfrm>
            <a:off x="2971800" y="3657600"/>
            <a:ext cx="609600" cy="304800"/>
          </a:xfrm>
          <a:prstGeom prst="rect">
            <a:avLst/>
          </a:prstGeom>
          <a:solidFill>
            <a:schemeClr val="accent1">
              <a:alpha val="41176"/>
            </a:schemeClr>
          </a:solidFill>
          <a:ln w="9525">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8620" name="AutoShape 12">
            <a:extLst>
              <a:ext uri="{FF2B5EF4-FFF2-40B4-BE49-F238E27FC236}">
                <a16:creationId xmlns:a16="http://schemas.microsoft.com/office/drawing/2014/main" id="{1EF85495-E47E-9BDD-36DB-7D8B715CAE85}"/>
              </a:ext>
            </a:extLst>
          </p:cNvPr>
          <p:cNvSpPr>
            <a:spLocks/>
          </p:cNvSpPr>
          <p:nvPr/>
        </p:nvSpPr>
        <p:spPr bwMode="auto">
          <a:xfrm>
            <a:off x="3429000" y="4305300"/>
            <a:ext cx="2514600" cy="647700"/>
          </a:xfrm>
          <a:prstGeom prst="borderCallout2">
            <a:avLst>
              <a:gd name="adj1" fmla="val 17648"/>
              <a:gd name="adj2" fmla="val -3032"/>
              <a:gd name="adj3" fmla="val 17648"/>
              <a:gd name="adj4" fmla="val -7514"/>
              <a:gd name="adj5" fmla="val -52940"/>
              <a:gd name="adj6" fmla="val -12120"/>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size of each subproblem</a:t>
            </a:r>
          </a:p>
        </p:txBody>
      </p:sp>
      <p:sp>
        <p:nvSpPr>
          <p:cNvPr id="68621" name="Rectangle 13">
            <a:extLst>
              <a:ext uri="{FF2B5EF4-FFF2-40B4-BE49-F238E27FC236}">
                <a16:creationId xmlns:a16="http://schemas.microsoft.com/office/drawing/2014/main" id="{2A5B2419-63B6-8125-9E9C-1F1DBCF69232}"/>
              </a:ext>
            </a:extLst>
          </p:cNvPr>
          <p:cNvSpPr>
            <a:spLocks noChangeArrowheads="1"/>
          </p:cNvSpPr>
          <p:nvPr/>
        </p:nvSpPr>
        <p:spPr bwMode="auto">
          <a:xfrm>
            <a:off x="4038600" y="3581400"/>
            <a:ext cx="838200" cy="457200"/>
          </a:xfrm>
          <a:prstGeom prst="rect">
            <a:avLst/>
          </a:prstGeom>
          <a:solidFill>
            <a:schemeClr val="accent1">
              <a:alpha val="41176"/>
            </a:schemeClr>
          </a:solidFill>
          <a:ln w="9525">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8622" name="AutoShape 14">
            <a:extLst>
              <a:ext uri="{FF2B5EF4-FFF2-40B4-BE49-F238E27FC236}">
                <a16:creationId xmlns:a16="http://schemas.microsoft.com/office/drawing/2014/main" id="{34E36AC3-C674-F46E-D78B-FE18B58DAC4B}"/>
              </a:ext>
            </a:extLst>
          </p:cNvPr>
          <p:cNvSpPr>
            <a:spLocks/>
          </p:cNvSpPr>
          <p:nvPr/>
        </p:nvSpPr>
        <p:spPr bwMode="auto">
          <a:xfrm>
            <a:off x="4495800" y="4305300"/>
            <a:ext cx="2514600" cy="952500"/>
          </a:xfrm>
          <a:prstGeom prst="borderCallout2">
            <a:avLst>
              <a:gd name="adj1" fmla="val 12000"/>
              <a:gd name="adj2" fmla="val -3032"/>
              <a:gd name="adj3" fmla="val 12000"/>
              <a:gd name="adj4" fmla="val -7259"/>
              <a:gd name="adj5" fmla="val -28333"/>
              <a:gd name="adj6" fmla="val -11551"/>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work required for dividing into subproblems</a:t>
            </a:r>
          </a:p>
        </p:txBody>
      </p:sp>
      <p:sp>
        <p:nvSpPr>
          <p:cNvPr id="68623" name="Rectangle 15">
            <a:extLst>
              <a:ext uri="{FF2B5EF4-FFF2-40B4-BE49-F238E27FC236}">
                <a16:creationId xmlns:a16="http://schemas.microsoft.com/office/drawing/2014/main" id="{BC3FF668-21EE-A3C0-3763-F2387686C9D5}"/>
              </a:ext>
            </a:extLst>
          </p:cNvPr>
          <p:cNvSpPr>
            <a:spLocks noChangeArrowheads="1"/>
          </p:cNvSpPr>
          <p:nvPr/>
        </p:nvSpPr>
        <p:spPr bwMode="auto">
          <a:xfrm>
            <a:off x="5105400" y="3581400"/>
            <a:ext cx="838200" cy="457200"/>
          </a:xfrm>
          <a:prstGeom prst="rect">
            <a:avLst/>
          </a:prstGeom>
          <a:solidFill>
            <a:schemeClr val="accent1">
              <a:alpha val="41176"/>
            </a:schemeClr>
          </a:solidFill>
          <a:ln w="9525">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8624" name="AutoShape 16">
            <a:extLst>
              <a:ext uri="{FF2B5EF4-FFF2-40B4-BE49-F238E27FC236}">
                <a16:creationId xmlns:a16="http://schemas.microsoft.com/office/drawing/2014/main" id="{67C10A97-4780-B3B1-EE49-3947FBEAF352}"/>
              </a:ext>
            </a:extLst>
          </p:cNvPr>
          <p:cNvSpPr>
            <a:spLocks/>
          </p:cNvSpPr>
          <p:nvPr/>
        </p:nvSpPr>
        <p:spPr bwMode="auto">
          <a:xfrm>
            <a:off x="5562600" y="4305300"/>
            <a:ext cx="2514600" cy="952500"/>
          </a:xfrm>
          <a:prstGeom prst="borderCallout2">
            <a:avLst>
              <a:gd name="adj1" fmla="val 12000"/>
              <a:gd name="adj2" fmla="val -3032"/>
              <a:gd name="adj3" fmla="val 12000"/>
              <a:gd name="adj4" fmla="val -7259"/>
              <a:gd name="adj5" fmla="val -28333"/>
              <a:gd name="adj6" fmla="val -11551"/>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work required for combining the solution of the subproblems</a:t>
            </a:r>
          </a:p>
        </p:txBody>
      </p:sp>
      <p:sp>
        <p:nvSpPr>
          <p:cNvPr id="68625" name="Rectangle 17">
            <a:extLst>
              <a:ext uri="{FF2B5EF4-FFF2-40B4-BE49-F238E27FC236}">
                <a16:creationId xmlns:a16="http://schemas.microsoft.com/office/drawing/2014/main" id="{470C95C8-5011-8B2A-11BA-AA2402A124D8}"/>
              </a:ext>
            </a:extLst>
          </p:cNvPr>
          <p:cNvSpPr>
            <a:spLocks noChangeArrowheads="1"/>
          </p:cNvSpPr>
          <p:nvPr/>
        </p:nvSpPr>
        <p:spPr bwMode="auto">
          <a:xfrm>
            <a:off x="2590800" y="3581400"/>
            <a:ext cx="1143000" cy="457200"/>
          </a:xfrm>
          <a:prstGeom prst="rect">
            <a:avLst/>
          </a:prstGeom>
          <a:solidFill>
            <a:schemeClr val="accent1">
              <a:alpha val="41176"/>
            </a:schemeClr>
          </a:solidFill>
          <a:ln w="9525">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8626" name="AutoShape 18">
            <a:extLst>
              <a:ext uri="{FF2B5EF4-FFF2-40B4-BE49-F238E27FC236}">
                <a16:creationId xmlns:a16="http://schemas.microsoft.com/office/drawing/2014/main" id="{0075A4CD-3F5F-0081-C274-365AD789EE04}"/>
              </a:ext>
            </a:extLst>
          </p:cNvPr>
          <p:cNvSpPr>
            <a:spLocks/>
          </p:cNvSpPr>
          <p:nvPr/>
        </p:nvSpPr>
        <p:spPr bwMode="auto">
          <a:xfrm>
            <a:off x="3352800" y="4305300"/>
            <a:ext cx="2514600" cy="647700"/>
          </a:xfrm>
          <a:prstGeom prst="borderCallout2">
            <a:avLst>
              <a:gd name="adj1" fmla="val 17648"/>
              <a:gd name="adj2" fmla="val -3032"/>
              <a:gd name="adj3" fmla="val 17648"/>
              <a:gd name="adj4" fmla="val -7259"/>
              <a:gd name="adj5" fmla="val -41667"/>
              <a:gd name="adj6" fmla="val -11551"/>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time required to solve each subproblem</a:t>
            </a:r>
          </a:p>
        </p:txBody>
      </p:sp>
      <p:sp>
        <p:nvSpPr>
          <p:cNvPr id="68627" name="Rectangle 19">
            <a:extLst>
              <a:ext uri="{FF2B5EF4-FFF2-40B4-BE49-F238E27FC236}">
                <a16:creationId xmlns:a16="http://schemas.microsoft.com/office/drawing/2014/main" id="{4E88D856-C649-9980-6FB6-85BC6FDA4E36}"/>
              </a:ext>
            </a:extLst>
          </p:cNvPr>
          <p:cNvSpPr>
            <a:spLocks noChangeArrowheads="1"/>
          </p:cNvSpPr>
          <p:nvPr/>
        </p:nvSpPr>
        <p:spPr bwMode="auto">
          <a:xfrm>
            <a:off x="2362200" y="3009900"/>
            <a:ext cx="5105400" cy="457200"/>
          </a:xfrm>
          <a:prstGeom prst="rect">
            <a:avLst/>
          </a:prstGeom>
          <a:solidFill>
            <a:schemeClr val="accent1">
              <a:alpha val="41176"/>
            </a:schemeClr>
          </a:solidFill>
          <a:ln w="9525">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68628" name="AutoShape 20">
            <a:extLst>
              <a:ext uri="{FF2B5EF4-FFF2-40B4-BE49-F238E27FC236}">
                <a16:creationId xmlns:a16="http://schemas.microsoft.com/office/drawing/2014/main" id="{93EED405-0B23-B2E3-BA43-3FACFD2473C1}"/>
              </a:ext>
            </a:extLst>
          </p:cNvPr>
          <p:cNvSpPr>
            <a:spLocks/>
          </p:cNvSpPr>
          <p:nvPr/>
        </p:nvSpPr>
        <p:spPr bwMode="auto">
          <a:xfrm>
            <a:off x="2819400" y="3962400"/>
            <a:ext cx="2514600" cy="1219200"/>
          </a:xfrm>
          <a:prstGeom prst="borderCallout2">
            <a:avLst>
              <a:gd name="adj1" fmla="val 9375"/>
              <a:gd name="adj2" fmla="val -3032"/>
              <a:gd name="adj3" fmla="val 9375"/>
              <a:gd name="adj4" fmla="val -7259"/>
              <a:gd name="adj5" fmla="val -40884"/>
              <a:gd name="adj6" fmla="val -11551"/>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if the problem is small enough, we spend a constant</a:t>
            </a:r>
            <a:r>
              <a:rPr lang="tr-TR" altLang="en-US" sz="1800"/>
              <a:t> amount of</a:t>
            </a:r>
            <a:r>
              <a:rPr lang="en-US" altLang="en-US" sz="1800"/>
              <a:t> time to solve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16"/>
                                        </p:tgtEl>
                                        <p:attrNameLst>
                                          <p:attrName>style.visibility</p:attrName>
                                        </p:attrNameLst>
                                      </p:cBhvr>
                                      <p:to>
                                        <p:strVal val="visible"/>
                                      </p:to>
                                    </p:set>
                                    <p:animEffect transition="in" filter="blinds(horizontal)">
                                      <p:cBhvr>
                                        <p:cTn id="7" dur="500"/>
                                        <p:tgtEl>
                                          <p:spTgt spid="68616"/>
                                        </p:tgtEl>
                                      </p:cBhvr>
                                    </p:animEffect>
                                  </p:childTnLst>
                                </p:cTn>
                              </p:par>
                              <p:par>
                                <p:cTn id="8" presetID="3" presetClass="entr" presetSubtype="10" fill="hold" nodeType="withEffect">
                                  <p:stCondLst>
                                    <p:cond delay="0"/>
                                  </p:stCondLst>
                                  <p:childTnLst>
                                    <p:set>
                                      <p:cBhvr>
                                        <p:cTn id="9" dur="1" fill="hold">
                                          <p:stCondLst>
                                            <p:cond delay="0"/>
                                          </p:stCondLst>
                                        </p:cTn>
                                        <p:tgtEl>
                                          <p:spTgt spid="68613"/>
                                        </p:tgtEl>
                                        <p:attrNameLst>
                                          <p:attrName>style.visibility</p:attrName>
                                        </p:attrNameLst>
                                      </p:cBhvr>
                                      <p:to>
                                        <p:strVal val="visible"/>
                                      </p:to>
                                    </p:set>
                                    <p:animEffect transition="in" filter="blinds(horizontal)">
                                      <p:cBhvr>
                                        <p:cTn id="10" dur="500"/>
                                        <p:tgtEl>
                                          <p:spTgt spid="686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nodeType="clickEffect">
                                  <p:stCondLst>
                                    <p:cond delay="0"/>
                                  </p:stCondLst>
                                  <p:childTnLst>
                                    <p:animEffect transition="out" filter="blinds(horizontal)">
                                      <p:cBhvr>
                                        <p:cTn id="14" dur="500"/>
                                        <p:tgtEl>
                                          <p:spTgt spid="68616"/>
                                        </p:tgtEl>
                                      </p:cBhvr>
                                    </p:animEffect>
                                    <p:set>
                                      <p:cBhvr>
                                        <p:cTn id="15" dur="1" fill="hold">
                                          <p:stCondLst>
                                            <p:cond delay="499"/>
                                          </p:stCondLst>
                                        </p:cTn>
                                        <p:tgtEl>
                                          <p:spTgt spid="68616"/>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68613"/>
                                        </p:tgtEl>
                                      </p:cBhvr>
                                    </p:animEffect>
                                    <p:set>
                                      <p:cBhvr>
                                        <p:cTn id="18" dur="1" fill="hold">
                                          <p:stCondLst>
                                            <p:cond delay="499"/>
                                          </p:stCondLst>
                                        </p:cTn>
                                        <p:tgtEl>
                                          <p:spTgt spid="6861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8618"/>
                                        </p:tgtEl>
                                        <p:attrNameLst>
                                          <p:attrName>style.visibility</p:attrName>
                                        </p:attrNameLst>
                                      </p:cBhvr>
                                      <p:to>
                                        <p:strVal val="visible"/>
                                      </p:to>
                                    </p:set>
                                    <p:animEffect transition="in" filter="blinds(horizontal)">
                                      <p:cBhvr>
                                        <p:cTn id="23" dur="500"/>
                                        <p:tgtEl>
                                          <p:spTgt spid="68618"/>
                                        </p:tgtEl>
                                      </p:cBhvr>
                                    </p:animEffect>
                                  </p:childTnLst>
                                </p:cTn>
                              </p:par>
                              <p:par>
                                <p:cTn id="24" presetID="3" presetClass="entr" presetSubtype="10" fill="hold" nodeType="withEffect">
                                  <p:stCondLst>
                                    <p:cond delay="0"/>
                                  </p:stCondLst>
                                  <p:childTnLst>
                                    <p:set>
                                      <p:cBhvr>
                                        <p:cTn id="25" dur="1" fill="hold">
                                          <p:stCondLst>
                                            <p:cond delay="0"/>
                                          </p:stCondLst>
                                        </p:cTn>
                                        <p:tgtEl>
                                          <p:spTgt spid="68617"/>
                                        </p:tgtEl>
                                        <p:attrNameLst>
                                          <p:attrName>style.visibility</p:attrName>
                                        </p:attrNameLst>
                                      </p:cBhvr>
                                      <p:to>
                                        <p:strVal val="visible"/>
                                      </p:to>
                                    </p:set>
                                    <p:animEffect transition="in" filter="blinds(horizontal)">
                                      <p:cBhvr>
                                        <p:cTn id="26" dur="500"/>
                                        <p:tgtEl>
                                          <p:spTgt spid="686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nodeType="clickEffect">
                                  <p:stCondLst>
                                    <p:cond delay="0"/>
                                  </p:stCondLst>
                                  <p:childTnLst>
                                    <p:animEffect transition="out" filter="blinds(horizontal)">
                                      <p:cBhvr>
                                        <p:cTn id="30" dur="500"/>
                                        <p:tgtEl>
                                          <p:spTgt spid="68617"/>
                                        </p:tgtEl>
                                      </p:cBhvr>
                                    </p:animEffect>
                                    <p:set>
                                      <p:cBhvr>
                                        <p:cTn id="31" dur="1" fill="hold">
                                          <p:stCondLst>
                                            <p:cond delay="499"/>
                                          </p:stCondLst>
                                        </p:cTn>
                                        <p:tgtEl>
                                          <p:spTgt spid="68617"/>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68618"/>
                                        </p:tgtEl>
                                      </p:cBhvr>
                                    </p:animEffect>
                                    <p:set>
                                      <p:cBhvr>
                                        <p:cTn id="34" dur="1" fill="hold">
                                          <p:stCondLst>
                                            <p:cond delay="499"/>
                                          </p:stCondLst>
                                        </p:cTn>
                                        <p:tgtEl>
                                          <p:spTgt spid="68618"/>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8620"/>
                                        </p:tgtEl>
                                        <p:attrNameLst>
                                          <p:attrName>style.visibility</p:attrName>
                                        </p:attrNameLst>
                                      </p:cBhvr>
                                      <p:to>
                                        <p:strVal val="visible"/>
                                      </p:to>
                                    </p:set>
                                    <p:animEffect transition="in" filter="blinds(horizontal)">
                                      <p:cBhvr>
                                        <p:cTn id="39" dur="500"/>
                                        <p:tgtEl>
                                          <p:spTgt spid="68620"/>
                                        </p:tgtEl>
                                      </p:cBhvr>
                                    </p:animEffect>
                                  </p:childTnLst>
                                </p:cTn>
                              </p:par>
                              <p:par>
                                <p:cTn id="40" presetID="3" presetClass="entr" presetSubtype="10" fill="hold" nodeType="withEffect">
                                  <p:stCondLst>
                                    <p:cond delay="0"/>
                                  </p:stCondLst>
                                  <p:childTnLst>
                                    <p:set>
                                      <p:cBhvr>
                                        <p:cTn id="41" dur="1" fill="hold">
                                          <p:stCondLst>
                                            <p:cond delay="0"/>
                                          </p:stCondLst>
                                        </p:cTn>
                                        <p:tgtEl>
                                          <p:spTgt spid="68619"/>
                                        </p:tgtEl>
                                        <p:attrNameLst>
                                          <p:attrName>style.visibility</p:attrName>
                                        </p:attrNameLst>
                                      </p:cBhvr>
                                      <p:to>
                                        <p:strVal val="visible"/>
                                      </p:to>
                                    </p:set>
                                    <p:animEffect transition="in" filter="blinds(horizontal)">
                                      <p:cBhvr>
                                        <p:cTn id="42" dur="500"/>
                                        <p:tgtEl>
                                          <p:spTgt spid="686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xit" presetSubtype="10" fill="hold" nodeType="clickEffect">
                                  <p:stCondLst>
                                    <p:cond delay="0"/>
                                  </p:stCondLst>
                                  <p:childTnLst>
                                    <p:animEffect transition="out" filter="blinds(horizontal)">
                                      <p:cBhvr>
                                        <p:cTn id="46" dur="500"/>
                                        <p:tgtEl>
                                          <p:spTgt spid="68619"/>
                                        </p:tgtEl>
                                      </p:cBhvr>
                                    </p:animEffect>
                                    <p:set>
                                      <p:cBhvr>
                                        <p:cTn id="47" dur="1" fill="hold">
                                          <p:stCondLst>
                                            <p:cond delay="499"/>
                                          </p:stCondLst>
                                        </p:cTn>
                                        <p:tgtEl>
                                          <p:spTgt spid="68619"/>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68620"/>
                                        </p:tgtEl>
                                      </p:cBhvr>
                                    </p:animEffect>
                                    <p:set>
                                      <p:cBhvr>
                                        <p:cTn id="50" dur="1" fill="hold">
                                          <p:stCondLst>
                                            <p:cond delay="499"/>
                                          </p:stCondLst>
                                        </p:cTn>
                                        <p:tgtEl>
                                          <p:spTgt spid="68620"/>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68626"/>
                                        </p:tgtEl>
                                        <p:attrNameLst>
                                          <p:attrName>style.visibility</p:attrName>
                                        </p:attrNameLst>
                                      </p:cBhvr>
                                      <p:to>
                                        <p:strVal val="visible"/>
                                      </p:to>
                                    </p:set>
                                    <p:animEffect transition="in" filter="blinds(horizontal)">
                                      <p:cBhvr>
                                        <p:cTn id="55" dur="500"/>
                                        <p:tgtEl>
                                          <p:spTgt spid="68626"/>
                                        </p:tgtEl>
                                      </p:cBhvr>
                                    </p:animEffect>
                                  </p:childTnLst>
                                </p:cTn>
                              </p:par>
                              <p:par>
                                <p:cTn id="56" presetID="3" presetClass="entr" presetSubtype="10" fill="hold" nodeType="withEffect">
                                  <p:stCondLst>
                                    <p:cond delay="0"/>
                                  </p:stCondLst>
                                  <p:childTnLst>
                                    <p:set>
                                      <p:cBhvr>
                                        <p:cTn id="57" dur="1" fill="hold">
                                          <p:stCondLst>
                                            <p:cond delay="0"/>
                                          </p:stCondLst>
                                        </p:cTn>
                                        <p:tgtEl>
                                          <p:spTgt spid="68625"/>
                                        </p:tgtEl>
                                        <p:attrNameLst>
                                          <p:attrName>style.visibility</p:attrName>
                                        </p:attrNameLst>
                                      </p:cBhvr>
                                      <p:to>
                                        <p:strVal val="visible"/>
                                      </p:to>
                                    </p:set>
                                    <p:animEffect transition="in" filter="blinds(horizontal)">
                                      <p:cBhvr>
                                        <p:cTn id="58" dur="500"/>
                                        <p:tgtEl>
                                          <p:spTgt spid="6862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xit" presetSubtype="10" fill="hold" nodeType="clickEffect">
                                  <p:stCondLst>
                                    <p:cond delay="0"/>
                                  </p:stCondLst>
                                  <p:childTnLst>
                                    <p:animEffect transition="out" filter="blinds(horizontal)">
                                      <p:cBhvr>
                                        <p:cTn id="62" dur="500"/>
                                        <p:tgtEl>
                                          <p:spTgt spid="68625"/>
                                        </p:tgtEl>
                                      </p:cBhvr>
                                    </p:animEffect>
                                    <p:set>
                                      <p:cBhvr>
                                        <p:cTn id="63" dur="1" fill="hold">
                                          <p:stCondLst>
                                            <p:cond delay="499"/>
                                          </p:stCondLst>
                                        </p:cTn>
                                        <p:tgtEl>
                                          <p:spTgt spid="68625"/>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68626"/>
                                        </p:tgtEl>
                                      </p:cBhvr>
                                    </p:animEffect>
                                    <p:set>
                                      <p:cBhvr>
                                        <p:cTn id="66" dur="1" fill="hold">
                                          <p:stCondLst>
                                            <p:cond delay="499"/>
                                          </p:stCondLst>
                                        </p:cTn>
                                        <p:tgtEl>
                                          <p:spTgt spid="68626"/>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68622"/>
                                        </p:tgtEl>
                                        <p:attrNameLst>
                                          <p:attrName>style.visibility</p:attrName>
                                        </p:attrNameLst>
                                      </p:cBhvr>
                                      <p:to>
                                        <p:strVal val="visible"/>
                                      </p:to>
                                    </p:set>
                                    <p:animEffect transition="in" filter="blinds(horizontal)">
                                      <p:cBhvr>
                                        <p:cTn id="71" dur="500"/>
                                        <p:tgtEl>
                                          <p:spTgt spid="68622"/>
                                        </p:tgtEl>
                                      </p:cBhvr>
                                    </p:animEffect>
                                  </p:childTnLst>
                                </p:cTn>
                              </p:par>
                              <p:par>
                                <p:cTn id="72" presetID="3" presetClass="entr" presetSubtype="10" fill="hold" nodeType="withEffect">
                                  <p:stCondLst>
                                    <p:cond delay="0"/>
                                  </p:stCondLst>
                                  <p:childTnLst>
                                    <p:set>
                                      <p:cBhvr>
                                        <p:cTn id="73" dur="1" fill="hold">
                                          <p:stCondLst>
                                            <p:cond delay="0"/>
                                          </p:stCondLst>
                                        </p:cTn>
                                        <p:tgtEl>
                                          <p:spTgt spid="68621"/>
                                        </p:tgtEl>
                                        <p:attrNameLst>
                                          <p:attrName>style.visibility</p:attrName>
                                        </p:attrNameLst>
                                      </p:cBhvr>
                                      <p:to>
                                        <p:strVal val="visible"/>
                                      </p:to>
                                    </p:set>
                                    <p:animEffect transition="in" filter="blinds(horizontal)">
                                      <p:cBhvr>
                                        <p:cTn id="74" dur="500"/>
                                        <p:tgtEl>
                                          <p:spTgt spid="6862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xit" presetSubtype="10" fill="hold" nodeType="clickEffect">
                                  <p:stCondLst>
                                    <p:cond delay="0"/>
                                  </p:stCondLst>
                                  <p:childTnLst>
                                    <p:animEffect transition="out" filter="blinds(horizontal)">
                                      <p:cBhvr>
                                        <p:cTn id="78" dur="500"/>
                                        <p:tgtEl>
                                          <p:spTgt spid="68621"/>
                                        </p:tgtEl>
                                      </p:cBhvr>
                                    </p:animEffect>
                                    <p:set>
                                      <p:cBhvr>
                                        <p:cTn id="79" dur="1" fill="hold">
                                          <p:stCondLst>
                                            <p:cond delay="499"/>
                                          </p:stCondLst>
                                        </p:cTn>
                                        <p:tgtEl>
                                          <p:spTgt spid="68621"/>
                                        </p:tgtEl>
                                        <p:attrNameLst>
                                          <p:attrName>style.visibility</p:attrName>
                                        </p:attrNameLst>
                                      </p:cBhvr>
                                      <p:to>
                                        <p:strVal val="hidden"/>
                                      </p:to>
                                    </p:set>
                                  </p:childTnLst>
                                </p:cTn>
                              </p:par>
                              <p:par>
                                <p:cTn id="80" presetID="3" presetClass="exit" presetSubtype="10" fill="hold" nodeType="withEffect">
                                  <p:stCondLst>
                                    <p:cond delay="0"/>
                                  </p:stCondLst>
                                  <p:childTnLst>
                                    <p:animEffect transition="out" filter="blinds(horizontal)">
                                      <p:cBhvr>
                                        <p:cTn id="81" dur="500"/>
                                        <p:tgtEl>
                                          <p:spTgt spid="68622"/>
                                        </p:tgtEl>
                                      </p:cBhvr>
                                    </p:animEffect>
                                    <p:set>
                                      <p:cBhvr>
                                        <p:cTn id="82" dur="1" fill="hold">
                                          <p:stCondLst>
                                            <p:cond delay="499"/>
                                          </p:stCondLst>
                                        </p:cTn>
                                        <p:tgtEl>
                                          <p:spTgt spid="68622"/>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68624"/>
                                        </p:tgtEl>
                                        <p:attrNameLst>
                                          <p:attrName>style.visibility</p:attrName>
                                        </p:attrNameLst>
                                      </p:cBhvr>
                                      <p:to>
                                        <p:strVal val="visible"/>
                                      </p:to>
                                    </p:set>
                                    <p:animEffect transition="in" filter="blinds(horizontal)">
                                      <p:cBhvr>
                                        <p:cTn id="87" dur="500"/>
                                        <p:tgtEl>
                                          <p:spTgt spid="68624"/>
                                        </p:tgtEl>
                                      </p:cBhvr>
                                    </p:animEffect>
                                  </p:childTnLst>
                                </p:cTn>
                              </p:par>
                              <p:par>
                                <p:cTn id="88" presetID="3" presetClass="entr" presetSubtype="10" fill="hold" nodeType="withEffect">
                                  <p:stCondLst>
                                    <p:cond delay="0"/>
                                  </p:stCondLst>
                                  <p:childTnLst>
                                    <p:set>
                                      <p:cBhvr>
                                        <p:cTn id="89" dur="1" fill="hold">
                                          <p:stCondLst>
                                            <p:cond delay="0"/>
                                          </p:stCondLst>
                                        </p:cTn>
                                        <p:tgtEl>
                                          <p:spTgt spid="68623"/>
                                        </p:tgtEl>
                                        <p:attrNameLst>
                                          <p:attrName>style.visibility</p:attrName>
                                        </p:attrNameLst>
                                      </p:cBhvr>
                                      <p:to>
                                        <p:strVal val="visible"/>
                                      </p:to>
                                    </p:set>
                                    <p:animEffect transition="in" filter="blinds(horizontal)">
                                      <p:cBhvr>
                                        <p:cTn id="90" dur="500"/>
                                        <p:tgtEl>
                                          <p:spTgt spid="6862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xit" presetSubtype="10" fill="hold" nodeType="clickEffect">
                                  <p:stCondLst>
                                    <p:cond delay="0"/>
                                  </p:stCondLst>
                                  <p:childTnLst>
                                    <p:animEffect transition="out" filter="blinds(horizontal)">
                                      <p:cBhvr>
                                        <p:cTn id="94" dur="500"/>
                                        <p:tgtEl>
                                          <p:spTgt spid="68623"/>
                                        </p:tgtEl>
                                      </p:cBhvr>
                                    </p:animEffect>
                                    <p:set>
                                      <p:cBhvr>
                                        <p:cTn id="95" dur="1" fill="hold">
                                          <p:stCondLst>
                                            <p:cond delay="499"/>
                                          </p:stCondLst>
                                        </p:cTn>
                                        <p:tgtEl>
                                          <p:spTgt spid="68623"/>
                                        </p:tgtEl>
                                        <p:attrNameLst>
                                          <p:attrName>style.visibility</p:attrName>
                                        </p:attrNameLst>
                                      </p:cBhvr>
                                      <p:to>
                                        <p:strVal val="hidden"/>
                                      </p:to>
                                    </p:set>
                                  </p:childTnLst>
                                </p:cTn>
                              </p:par>
                              <p:par>
                                <p:cTn id="96" presetID="3" presetClass="exit" presetSubtype="10" fill="hold" nodeType="withEffect">
                                  <p:stCondLst>
                                    <p:cond delay="0"/>
                                  </p:stCondLst>
                                  <p:childTnLst>
                                    <p:animEffect transition="out" filter="blinds(horizontal)">
                                      <p:cBhvr>
                                        <p:cTn id="97" dur="500"/>
                                        <p:tgtEl>
                                          <p:spTgt spid="68624"/>
                                        </p:tgtEl>
                                      </p:cBhvr>
                                    </p:animEffect>
                                    <p:set>
                                      <p:cBhvr>
                                        <p:cTn id="98" dur="1" fill="hold">
                                          <p:stCondLst>
                                            <p:cond delay="499"/>
                                          </p:stCondLst>
                                        </p:cTn>
                                        <p:tgtEl>
                                          <p:spTgt spid="68624"/>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68628"/>
                                        </p:tgtEl>
                                        <p:attrNameLst>
                                          <p:attrName>style.visibility</p:attrName>
                                        </p:attrNameLst>
                                      </p:cBhvr>
                                      <p:to>
                                        <p:strVal val="visible"/>
                                      </p:to>
                                    </p:set>
                                    <p:animEffect transition="in" filter="blinds(horizontal)">
                                      <p:cBhvr>
                                        <p:cTn id="103" dur="500"/>
                                        <p:tgtEl>
                                          <p:spTgt spid="68628"/>
                                        </p:tgtEl>
                                      </p:cBhvr>
                                    </p:animEffect>
                                  </p:childTnLst>
                                </p:cTn>
                              </p:par>
                              <p:par>
                                <p:cTn id="104" presetID="3" presetClass="entr" presetSubtype="10" fill="hold" nodeType="withEffect">
                                  <p:stCondLst>
                                    <p:cond delay="0"/>
                                  </p:stCondLst>
                                  <p:childTnLst>
                                    <p:set>
                                      <p:cBhvr>
                                        <p:cTn id="105" dur="1" fill="hold">
                                          <p:stCondLst>
                                            <p:cond delay="0"/>
                                          </p:stCondLst>
                                        </p:cTn>
                                        <p:tgtEl>
                                          <p:spTgt spid="68627"/>
                                        </p:tgtEl>
                                        <p:attrNameLst>
                                          <p:attrName>style.visibility</p:attrName>
                                        </p:attrNameLst>
                                      </p:cBhvr>
                                      <p:to>
                                        <p:strVal val="visible"/>
                                      </p:to>
                                    </p:set>
                                    <p:animEffect transition="in" filter="blinds(horizontal)">
                                      <p:cBhvr>
                                        <p:cTn id="106" dur="500"/>
                                        <p:tgtEl>
                                          <p:spTgt spid="6862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xit" presetSubtype="10" fill="hold" nodeType="clickEffect">
                                  <p:stCondLst>
                                    <p:cond delay="0"/>
                                  </p:stCondLst>
                                  <p:childTnLst>
                                    <p:animEffect transition="out" filter="blinds(horizontal)">
                                      <p:cBhvr>
                                        <p:cTn id="110" dur="500"/>
                                        <p:tgtEl>
                                          <p:spTgt spid="68627"/>
                                        </p:tgtEl>
                                      </p:cBhvr>
                                    </p:animEffect>
                                    <p:set>
                                      <p:cBhvr>
                                        <p:cTn id="111" dur="1" fill="hold">
                                          <p:stCondLst>
                                            <p:cond delay="499"/>
                                          </p:stCondLst>
                                        </p:cTn>
                                        <p:tgtEl>
                                          <p:spTgt spid="68627"/>
                                        </p:tgtEl>
                                        <p:attrNameLst>
                                          <p:attrName>style.visibility</p:attrName>
                                        </p:attrNameLst>
                                      </p:cBhvr>
                                      <p:to>
                                        <p:strVal val="hidden"/>
                                      </p:to>
                                    </p:set>
                                  </p:childTnLst>
                                </p:cTn>
                              </p:par>
                              <p:par>
                                <p:cTn id="112" presetID="3" presetClass="exit" presetSubtype="10" fill="hold" nodeType="withEffect">
                                  <p:stCondLst>
                                    <p:cond delay="0"/>
                                  </p:stCondLst>
                                  <p:childTnLst>
                                    <p:animEffect transition="out" filter="blinds(horizontal)">
                                      <p:cBhvr>
                                        <p:cTn id="113" dur="500"/>
                                        <p:tgtEl>
                                          <p:spTgt spid="68628"/>
                                        </p:tgtEl>
                                      </p:cBhvr>
                                    </p:animEffect>
                                    <p:set>
                                      <p:cBhvr>
                                        <p:cTn id="114" dur="1" fill="hold">
                                          <p:stCondLst>
                                            <p:cond delay="499"/>
                                          </p:stCondLst>
                                        </p:cTn>
                                        <p:tgtEl>
                                          <p:spTgt spid="686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nimBg="1"/>
      <p:bldP spid="68613" grpId="1" animBg="1"/>
      <p:bldP spid="68617" grpId="0" animBg="1"/>
      <p:bldP spid="68617" grpId="1" animBg="1"/>
      <p:bldP spid="68618" grpId="0" animBg="1"/>
      <p:bldP spid="68618" grpId="1" animBg="1"/>
      <p:bldP spid="68619" grpId="0" animBg="1"/>
      <p:bldP spid="68619" grpId="1" animBg="1"/>
      <p:bldP spid="68620" grpId="0" animBg="1"/>
      <p:bldP spid="68620" grpId="1" animBg="1"/>
      <p:bldP spid="68621" grpId="0" animBg="1"/>
      <p:bldP spid="68621" grpId="1" animBg="1"/>
      <p:bldP spid="68622" grpId="0" animBg="1"/>
      <p:bldP spid="68622" grpId="1" animBg="1"/>
      <p:bldP spid="68623" grpId="0" animBg="1"/>
      <p:bldP spid="68623" grpId="1" animBg="1"/>
      <p:bldP spid="68624" grpId="0" animBg="1"/>
      <p:bldP spid="68624" grpId="1" animBg="1"/>
      <p:bldP spid="68625" grpId="0" animBg="1"/>
      <p:bldP spid="68625" grpId="1" animBg="1"/>
      <p:bldP spid="68626" grpId="0" animBg="1"/>
      <p:bldP spid="68626" grpId="1" animBg="1"/>
      <p:bldP spid="68627" grpId="0" animBg="1"/>
      <p:bldP spid="68627" grpId="1" animBg="1"/>
      <p:bldP spid="68628" grpId="0" animBg="1"/>
      <p:bldP spid="68628"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a:extLst>
              <a:ext uri="{FF2B5EF4-FFF2-40B4-BE49-F238E27FC236}">
                <a16:creationId xmlns:a16="http://schemas.microsoft.com/office/drawing/2014/main" id="{902D5C28-3F40-9D8E-6740-B2CECCF9B5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51438B8-8230-485F-B763-2A421275D304}" type="slidenum">
              <a:rPr lang="en-US" altLang="en-US" sz="1200" smtClean="0">
                <a:latin typeface="Garamond" panose="02020404030301010803" pitchFamily="18" charset="0"/>
              </a:rPr>
              <a:pPr>
                <a:spcBef>
                  <a:spcPct val="0"/>
                </a:spcBef>
                <a:buClrTx/>
                <a:buSzTx/>
                <a:buFontTx/>
                <a:buNone/>
              </a:pPr>
              <a:t>52</a:t>
            </a:fld>
            <a:endParaRPr lang="en-US" altLang="en-US" sz="1200">
              <a:latin typeface="Garamond" panose="02020404030301010803" pitchFamily="18" charset="0"/>
            </a:endParaRPr>
          </a:p>
        </p:txBody>
      </p:sp>
      <p:sp>
        <p:nvSpPr>
          <p:cNvPr id="120835" name="Rectangle 2">
            <a:extLst>
              <a:ext uri="{FF2B5EF4-FFF2-40B4-BE49-F238E27FC236}">
                <a16:creationId xmlns:a16="http://schemas.microsoft.com/office/drawing/2014/main" id="{67856880-6732-0CDE-EEE8-A19F17A0BFBC}"/>
              </a:ext>
            </a:extLst>
          </p:cNvPr>
          <p:cNvSpPr>
            <a:spLocks noGrp="1" noChangeArrowheads="1"/>
          </p:cNvSpPr>
          <p:nvPr>
            <p:ph type="title"/>
          </p:nvPr>
        </p:nvSpPr>
        <p:spPr/>
        <p:txBody>
          <a:bodyPr/>
          <a:lstStyle/>
          <a:p>
            <a:pPr eaLnBrk="1" hangingPunct="1"/>
            <a:r>
              <a:rPr lang="en-US" altLang="en-US"/>
              <a:t>Analysis of Merge Sort</a:t>
            </a:r>
          </a:p>
        </p:txBody>
      </p:sp>
      <p:sp>
        <p:nvSpPr>
          <p:cNvPr id="120836" name="Rectangle 3">
            <a:extLst>
              <a:ext uri="{FF2B5EF4-FFF2-40B4-BE49-F238E27FC236}">
                <a16:creationId xmlns:a16="http://schemas.microsoft.com/office/drawing/2014/main" id="{060EC45D-8DB5-6758-9315-D51E722D16E8}"/>
              </a:ext>
            </a:extLst>
          </p:cNvPr>
          <p:cNvSpPr>
            <a:spLocks noGrp="1" noChangeArrowheads="1"/>
          </p:cNvSpPr>
          <p:nvPr>
            <p:ph type="body" idx="1"/>
          </p:nvPr>
        </p:nvSpPr>
        <p:spPr/>
        <p:txBody>
          <a:bodyPr/>
          <a:lstStyle/>
          <a:p>
            <a:pPr eaLnBrk="1" hangingPunct="1"/>
            <a:r>
              <a:rPr lang="en-US" altLang="en-US" sz="2600"/>
              <a:t>Note that the pseudo code for Merge-Sort works correctly when the number of elements </a:t>
            </a:r>
            <a:r>
              <a:rPr lang="tr-TR" altLang="en-US" sz="2600"/>
              <a:t>is </a:t>
            </a:r>
            <a:r>
              <a:rPr lang="en-US" altLang="en-US" sz="2600"/>
              <a:t>not even.</a:t>
            </a:r>
          </a:p>
          <a:p>
            <a:pPr eaLnBrk="1" hangingPunct="1"/>
            <a:endParaRPr lang="en-US" altLang="en-US" sz="2600"/>
          </a:p>
          <a:p>
            <a:pPr eaLnBrk="1" hangingPunct="1"/>
            <a:r>
              <a:rPr lang="en-US" altLang="en-US" sz="2600"/>
              <a:t>However, we will assume that the number of elements is a power of 2 for the analysis purposes. </a:t>
            </a:r>
          </a:p>
          <a:p>
            <a:pPr eaLnBrk="1" hangingPunct="1"/>
            <a:endParaRPr lang="en-US" altLang="en-US" sz="2600"/>
          </a:p>
          <a:p>
            <a:pPr eaLnBrk="1" hangingPunct="1"/>
            <a:r>
              <a:rPr lang="en-US" altLang="en-US" sz="2600"/>
              <a:t>We will later see that this assumption does not actually make a difference.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a:extLst>
              <a:ext uri="{FF2B5EF4-FFF2-40B4-BE49-F238E27FC236}">
                <a16:creationId xmlns:a16="http://schemas.microsoft.com/office/drawing/2014/main" id="{94725F91-0509-7915-CE3C-D06C622720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CA9E55B-B8B4-4EC6-B2C1-3F27226FD22E}" type="slidenum">
              <a:rPr lang="en-US" altLang="en-US" sz="1200" smtClean="0">
                <a:latin typeface="Garamond" panose="02020404030301010803" pitchFamily="18" charset="0"/>
              </a:rPr>
              <a:pPr>
                <a:spcBef>
                  <a:spcPct val="0"/>
                </a:spcBef>
                <a:buClrTx/>
                <a:buSzTx/>
                <a:buFontTx/>
                <a:buNone/>
              </a:pPr>
              <a:t>53</a:t>
            </a:fld>
            <a:endParaRPr lang="en-US" altLang="en-US" sz="1200">
              <a:latin typeface="Garamond" panose="02020404030301010803" pitchFamily="18" charset="0"/>
            </a:endParaRPr>
          </a:p>
        </p:txBody>
      </p:sp>
      <p:sp>
        <p:nvSpPr>
          <p:cNvPr id="122883" name="Rectangle 2">
            <a:extLst>
              <a:ext uri="{FF2B5EF4-FFF2-40B4-BE49-F238E27FC236}">
                <a16:creationId xmlns:a16="http://schemas.microsoft.com/office/drawing/2014/main" id="{50775B65-AF2B-FF92-3462-07376E3EA08B}"/>
              </a:ext>
            </a:extLst>
          </p:cNvPr>
          <p:cNvSpPr>
            <a:spLocks noGrp="1" noChangeArrowheads="1"/>
          </p:cNvSpPr>
          <p:nvPr>
            <p:ph type="title"/>
          </p:nvPr>
        </p:nvSpPr>
        <p:spPr/>
        <p:txBody>
          <a:bodyPr/>
          <a:lstStyle/>
          <a:p>
            <a:pPr eaLnBrk="1" hangingPunct="1"/>
            <a:r>
              <a:rPr lang="en-US" altLang="en-US"/>
              <a:t>Analysis of Merge Sort</a:t>
            </a:r>
          </a:p>
        </p:txBody>
      </p:sp>
      <p:sp>
        <p:nvSpPr>
          <p:cNvPr id="91142" name="Rectangle 3">
            <a:extLst>
              <a:ext uri="{FF2B5EF4-FFF2-40B4-BE49-F238E27FC236}">
                <a16:creationId xmlns:a16="http://schemas.microsoft.com/office/drawing/2014/main" id="{66E3A6F2-34BD-2A9E-E3C0-D0891CA35B35}"/>
              </a:ext>
            </a:extLst>
          </p:cNvPr>
          <p:cNvSpPr>
            <a:spLocks noGrp="1" noChangeArrowheads="1"/>
          </p:cNvSpPr>
          <p:nvPr>
            <p:ph type="body" idx="1"/>
          </p:nvPr>
        </p:nvSpPr>
        <p:spPr/>
        <p:txBody>
          <a:bodyPr/>
          <a:lstStyle/>
          <a:p>
            <a:pPr eaLnBrk="1" hangingPunct="1"/>
            <a:r>
              <a:rPr lang="en-US" altLang="en-US"/>
              <a:t>Divide: The divide step just computes the middle of the array, hence it takes a constant amount of time </a:t>
            </a:r>
            <a:r>
              <a:rPr lang="en-US" altLang="en-US">
                <a:cs typeface="Arial" panose="020B0604020202020204" pitchFamily="34" charset="0"/>
              </a:rPr>
              <a:t>→ </a:t>
            </a:r>
            <a:r>
              <a:rPr lang="en-US" altLang="en-US" i="1">
                <a:cs typeface="Arial" panose="020B0604020202020204" pitchFamily="34" charset="0"/>
              </a:rPr>
              <a:t>D</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 = </a:t>
            </a:r>
            <a:r>
              <a:rPr lang="el-GR" altLang="en-US">
                <a:cs typeface="Arial" panose="020B0604020202020204" pitchFamily="34" charset="0"/>
              </a:rPr>
              <a:t>Θ</a:t>
            </a:r>
            <a:r>
              <a:rPr lang="en-US" altLang="en-US">
                <a:cs typeface="Arial" panose="020B0604020202020204" pitchFamily="34" charset="0"/>
              </a:rPr>
              <a:t>(1)</a:t>
            </a:r>
          </a:p>
          <a:p>
            <a:pPr eaLnBrk="1" hangingPunct="1"/>
            <a:r>
              <a:rPr lang="en-US" altLang="en-US">
                <a:cs typeface="Arial" panose="020B0604020202020204" pitchFamily="34" charset="0"/>
              </a:rPr>
              <a:t>Conquer: Need to solve recursively two subproblems, each of which has size n/2. Hence this step takes 2</a:t>
            </a:r>
            <a:r>
              <a:rPr lang="en-US" altLang="en-US" i="1">
                <a:cs typeface="Arial" panose="020B0604020202020204" pitchFamily="34" charset="0"/>
              </a:rPr>
              <a:t>T</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/2) time.</a:t>
            </a:r>
          </a:p>
          <a:p>
            <a:pPr eaLnBrk="1" hangingPunct="1"/>
            <a:r>
              <a:rPr lang="en-US" altLang="en-US">
                <a:cs typeface="Arial" panose="020B0604020202020204" pitchFamily="34" charset="0"/>
              </a:rPr>
              <a:t>Combine: As we have seen earlier, merging two sorted sequences with n elements takes linear time → </a:t>
            </a:r>
            <a:r>
              <a:rPr lang="en-US" altLang="en-US" i="1">
                <a:cs typeface="Arial" panose="020B0604020202020204" pitchFamily="34" charset="0"/>
              </a:rPr>
              <a:t>C</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 = </a:t>
            </a:r>
            <a:r>
              <a:rPr lang="el-GR" altLang="en-US">
                <a:cs typeface="Arial" panose="020B0604020202020204" pitchFamily="34" charset="0"/>
              </a:rPr>
              <a:t>Θ</a:t>
            </a:r>
            <a:r>
              <a:rPr lang="en-US" altLang="en-US">
                <a:cs typeface="Arial" panose="020B0604020202020204" pitchFamily="34" charset="0"/>
              </a:rPr>
              <a:t>(n)</a:t>
            </a:r>
            <a:endParaRPr lang="el-GR" altLang="en-US">
              <a:cs typeface="Arial" panose="020B0604020202020204" pitchFamily="34" charset="0"/>
            </a:endParaRPr>
          </a:p>
        </p:txBody>
      </p:sp>
      <p:sp>
        <p:nvSpPr>
          <p:cNvPr id="8" name="Rectangle 3">
            <a:extLst>
              <a:ext uri="{FF2B5EF4-FFF2-40B4-BE49-F238E27FC236}">
                <a16:creationId xmlns:a16="http://schemas.microsoft.com/office/drawing/2014/main" id="{664D27ED-C31C-603E-C8F6-4BF7A9807743}"/>
              </a:ext>
            </a:extLst>
          </p:cNvPr>
          <p:cNvSpPr txBox="1">
            <a:spLocks noChangeArrowheads="1"/>
          </p:cNvSpPr>
          <p:nvPr/>
        </p:nvSpPr>
        <p:spPr bwMode="auto">
          <a:xfrm>
            <a:off x="4495800" y="3429000"/>
            <a:ext cx="4267200" cy="2971800"/>
          </a:xfrm>
          <a:prstGeom prst="rect">
            <a:avLst/>
          </a:prstGeom>
          <a:solidFill>
            <a:schemeClr val="accent1">
              <a:alpha val="92000"/>
            </a:schemeClr>
          </a:solidFill>
          <a:ln w="9525">
            <a:solidFill>
              <a:schemeClr val="accent1"/>
            </a:solidFill>
            <a:miter lim="800000"/>
            <a:headEnd/>
            <a:tailEnd/>
          </a:ln>
        </p:spPr>
        <p:txBody>
          <a:bodyPr/>
          <a:lstStyle/>
          <a:p>
            <a:pPr marL="571500" indent="-571500" eaLnBrk="1" hangingPunct="1">
              <a:spcBef>
                <a:spcPct val="20000"/>
              </a:spcBef>
              <a:buClr>
                <a:schemeClr val="accent1"/>
              </a:buClr>
              <a:buSzPct val="65000"/>
              <a:buFont typeface="Wingdings" pitchFamily="2" charset="2"/>
              <a:buNone/>
              <a:defRPr/>
            </a:pPr>
            <a:r>
              <a:rPr lang="en-US" sz="2000" b="1" kern="0" dirty="0">
                <a:latin typeface="Courier New" pitchFamily="49" charset="0"/>
              </a:rPr>
              <a:t>Merge-Sort(</a:t>
            </a:r>
            <a:r>
              <a:rPr lang="en-US" sz="2000" b="1" kern="0" dirty="0" err="1">
                <a:latin typeface="Courier New" pitchFamily="49" charset="0"/>
              </a:rPr>
              <a:t>A,p,r</a:t>
            </a:r>
            <a:r>
              <a:rPr lang="en-US" sz="2000" b="1" kern="0" dirty="0">
                <a:latin typeface="Courier New" pitchFamily="49" charset="0"/>
              </a:rPr>
              <a:t>) {</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if (p&lt;r) {</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a:t>
            </a:r>
            <a:r>
              <a:rPr lang="en-US" sz="2000" b="1" kern="0" dirty="0">
                <a:solidFill>
                  <a:schemeClr val="tx2">
                    <a:lumMod val="40000"/>
                    <a:lumOff val="60000"/>
                  </a:schemeClr>
                </a:solidFill>
                <a:latin typeface="Courier New" pitchFamily="49" charset="0"/>
              </a:rPr>
              <a:t>q = floor((</a:t>
            </a:r>
            <a:r>
              <a:rPr lang="en-US" sz="2000" b="1" kern="0" dirty="0" err="1">
                <a:solidFill>
                  <a:schemeClr val="tx2">
                    <a:lumMod val="40000"/>
                    <a:lumOff val="60000"/>
                  </a:schemeClr>
                </a:solidFill>
                <a:latin typeface="Courier New" pitchFamily="49" charset="0"/>
              </a:rPr>
              <a:t>p+r</a:t>
            </a:r>
            <a:r>
              <a:rPr lang="en-US" sz="2000" b="1" kern="0" dirty="0">
                <a:solidFill>
                  <a:schemeClr val="tx2">
                    <a:lumMod val="40000"/>
                    <a:lumOff val="60000"/>
                  </a:schemeClr>
                </a:solidFill>
                <a:latin typeface="Courier New" pitchFamily="49" charset="0"/>
              </a:rPr>
              <a:t>)/2);</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Merge-Sort(</a:t>
            </a:r>
            <a:r>
              <a:rPr lang="en-US" sz="2000" b="1" kern="0" dirty="0" err="1">
                <a:latin typeface="Courier New" pitchFamily="49" charset="0"/>
              </a:rPr>
              <a:t>A,p,q</a:t>
            </a:r>
            <a:r>
              <a:rPr lang="en-US" sz="2000" b="1" kern="0" dirty="0">
                <a:latin typeface="Courier New" pitchFamily="49" charset="0"/>
              </a:rPr>
              <a:t>);</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Merge-Sort(A,q+1,r);</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Merge(</a:t>
            </a:r>
            <a:r>
              <a:rPr lang="en-US" sz="2000" b="1" kern="0" dirty="0" err="1">
                <a:latin typeface="Courier New" pitchFamily="49" charset="0"/>
              </a:rPr>
              <a:t>A,p,q,r</a:t>
            </a:r>
            <a:r>
              <a:rPr lang="en-US" sz="2000" b="1" kern="0" dirty="0">
                <a:latin typeface="Courier New" pitchFamily="49" charset="0"/>
              </a:rPr>
              <a:t>);</a:t>
            </a:r>
          </a:p>
          <a:p>
            <a:pPr marL="571500" indent="-571500" eaLnBrk="1" hangingPunct="1">
              <a:spcBef>
                <a:spcPct val="20000"/>
              </a:spcBef>
              <a:buClr>
                <a:schemeClr val="accent1"/>
              </a:buClr>
              <a:buSzPct val="65000"/>
              <a:buFont typeface="Wingdings" pitchFamily="2" charset="2"/>
              <a:buNone/>
              <a:defRPr/>
            </a:pPr>
            <a:r>
              <a:rPr lang="en-US" sz="2000" b="1" kern="0" dirty="0">
                <a:latin typeface="Courier New" pitchFamily="49" charset="0"/>
              </a:rPr>
              <a:t>		}</a:t>
            </a:r>
          </a:p>
          <a:p>
            <a:pPr marL="571500" indent="-571500" eaLnBrk="1" hangingPunct="1">
              <a:spcBef>
                <a:spcPct val="20000"/>
              </a:spcBef>
              <a:buClr>
                <a:schemeClr val="accent1"/>
              </a:buClr>
              <a:buSzPct val="65000"/>
              <a:buFont typeface="Wingdings" pitchFamily="2" charset="2"/>
              <a:buNone/>
              <a:defRPr/>
            </a:pPr>
            <a:r>
              <a:rPr lang="en-US" sz="2000" b="1" kern="0" dirty="0">
                <a:latin typeface="Courier New" pitchFamily="49" charset="0"/>
              </a:rPr>
              <a:t>}</a:t>
            </a:r>
          </a:p>
        </p:txBody>
      </p:sp>
      <p:sp>
        <p:nvSpPr>
          <p:cNvPr id="9" name="Rectangle 3">
            <a:extLst>
              <a:ext uri="{FF2B5EF4-FFF2-40B4-BE49-F238E27FC236}">
                <a16:creationId xmlns:a16="http://schemas.microsoft.com/office/drawing/2014/main" id="{F7BAD1B4-E54C-396D-9D7A-28B3AD01A277}"/>
              </a:ext>
            </a:extLst>
          </p:cNvPr>
          <p:cNvSpPr txBox="1">
            <a:spLocks noChangeArrowheads="1"/>
          </p:cNvSpPr>
          <p:nvPr/>
        </p:nvSpPr>
        <p:spPr bwMode="auto">
          <a:xfrm>
            <a:off x="4800600" y="152400"/>
            <a:ext cx="4267200" cy="2971800"/>
          </a:xfrm>
          <a:prstGeom prst="rect">
            <a:avLst/>
          </a:prstGeom>
          <a:solidFill>
            <a:schemeClr val="accent1">
              <a:alpha val="92000"/>
            </a:schemeClr>
          </a:solidFill>
          <a:ln w="9525">
            <a:solidFill>
              <a:schemeClr val="accent1"/>
            </a:solidFill>
            <a:miter lim="800000"/>
            <a:headEnd/>
            <a:tailEnd/>
          </a:ln>
        </p:spPr>
        <p:txBody>
          <a:bodyPr/>
          <a:lstStyle/>
          <a:p>
            <a:pPr marL="571500" indent="-571500" eaLnBrk="1" hangingPunct="1">
              <a:spcBef>
                <a:spcPct val="20000"/>
              </a:spcBef>
              <a:buClr>
                <a:schemeClr val="accent1"/>
              </a:buClr>
              <a:buSzPct val="65000"/>
              <a:buFont typeface="Wingdings" pitchFamily="2" charset="2"/>
              <a:buNone/>
              <a:defRPr/>
            </a:pPr>
            <a:r>
              <a:rPr lang="en-US" sz="2000" b="1" kern="0" dirty="0">
                <a:latin typeface="Courier New" pitchFamily="49" charset="0"/>
              </a:rPr>
              <a:t>Merge-Sort(</a:t>
            </a:r>
            <a:r>
              <a:rPr lang="en-US" sz="2000" b="1" kern="0" dirty="0" err="1">
                <a:latin typeface="Courier New" pitchFamily="49" charset="0"/>
              </a:rPr>
              <a:t>A,p,r</a:t>
            </a:r>
            <a:r>
              <a:rPr lang="en-US" sz="2000" b="1" kern="0" dirty="0">
                <a:latin typeface="Courier New" pitchFamily="49" charset="0"/>
              </a:rPr>
              <a:t>) {</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if (p&lt;r) {</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q = floor((</a:t>
            </a:r>
            <a:r>
              <a:rPr lang="en-US" sz="2000" b="1" kern="0" dirty="0" err="1">
                <a:latin typeface="Courier New" pitchFamily="49" charset="0"/>
              </a:rPr>
              <a:t>p+r</a:t>
            </a:r>
            <a:r>
              <a:rPr lang="en-US" sz="2000" b="1" kern="0" dirty="0">
                <a:latin typeface="Courier New" pitchFamily="49" charset="0"/>
              </a:rPr>
              <a:t>)/2);</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a:t>
            </a:r>
            <a:r>
              <a:rPr lang="en-US" sz="2000" b="1" kern="0" dirty="0">
                <a:solidFill>
                  <a:schemeClr val="tx2">
                    <a:lumMod val="40000"/>
                    <a:lumOff val="60000"/>
                  </a:schemeClr>
                </a:solidFill>
                <a:latin typeface="Courier New" pitchFamily="49" charset="0"/>
              </a:rPr>
              <a:t>Merge-Sort(</a:t>
            </a:r>
            <a:r>
              <a:rPr lang="en-US" sz="2000" b="1" kern="0" dirty="0" err="1">
                <a:solidFill>
                  <a:schemeClr val="tx2">
                    <a:lumMod val="40000"/>
                    <a:lumOff val="60000"/>
                  </a:schemeClr>
                </a:solidFill>
                <a:latin typeface="Courier New" pitchFamily="49" charset="0"/>
              </a:rPr>
              <a:t>A,p,q</a:t>
            </a:r>
            <a:r>
              <a:rPr lang="en-US" sz="2000" b="1" kern="0" dirty="0">
                <a:solidFill>
                  <a:schemeClr val="tx2">
                    <a:lumMod val="40000"/>
                    <a:lumOff val="60000"/>
                  </a:schemeClr>
                </a:solidFill>
                <a:latin typeface="Courier New" pitchFamily="49" charset="0"/>
              </a:rPr>
              <a:t>);</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solidFill>
                  <a:schemeClr val="tx2">
                    <a:lumMod val="40000"/>
                    <a:lumOff val="60000"/>
                  </a:schemeClr>
                </a:solidFill>
                <a:latin typeface="Courier New" pitchFamily="49" charset="0"/>
              </a:rPr>
              <a:t>	Merge-Sort(A,q+1,r);</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Merge(</a:t>
            </a:r>
            <a:r>
              <a:rPr lang="en-US" sz="2000" b="1" kern="0" dirty="0" err="1">
                <a:latin typeface="Courier New" pitchFamily="49" charset="0"/>
              </a:rPr>
              <a:t>A,p,q,r</a:t>
            </a:r>
            <a:r>
              <a:rPr lang="en-US" sz="2000" b="1" kern="0" dirty="0">
                <a:latin typeface="Courier New" pitchFamily="49" charset="0"/>
              </a:rPr>
              <a:t>);</a:t>
            </a:r>
          </a:p>
          <a:p>
            <a:pPr marL="571500" indent="-571500" eaLnBrk="1" hangingPunct="1">
              <a:spcBef>
                <a:spcPct val="20000"/>
              </a:spcBef>
              <a:buClr>
                <a:schemeClr val="accent1"/>
              </a:buClr>
              <a:buSzPct val="65000"/>
              <a:buFont typeface="Wingdings" pitchFamily="2" charset="2"/>
              <a:buNone/>
              <a:defRPr/>
            </a:pPr>
            <a:r>
              <a:rPr lang="en-US" sz="2000" b="1" kern="0" dirty="0">
                <a:latin typeface="Courier New" pitchFamily="49" charset="0"/>
              </a:rPr>
              <a:t>		}</a:t>
            </a:r>
          </a:p>
          <a:p>
            <a:pPr marL="571500" indent="-571500" eaLnBrk="1" hangingPunct="1">
              <a:spcBef>
                <a:spcPct val="20000"/>
              </a:spcBef>
              <a:buClr>
                <a:schemeClr val="accent1"/>
              </a:buClr>
              <a:buSzPct val="65000"/>
              <a:buFont typeface="Wingdings" pitchFamily="2" charset="2"/>
              <a:buNone/>
              <a:defRPr/>
            </a:pPr>
            <a:r>
              <a:rPr lang="en-US" sz="2000" b="1" kern="0" dirty="0">
                <a:latin typeface="Courier New" pitchFamily="49" charset="0"/>
              </a:rPr>
              <a:t>}</a:t>
            </a:r>
          </a:p>
        </p:txBody>
      </p:sp>
      <p:sp>
        <p:nvSpPr>
          <p:cNvPr id="10" name="Rectangle 3">
            <a:extLst>
              <a:ext uri="{FF2B5EF4-FFF2-40B4-BE49-F238E27FC236}">
                <a16:creationId xmlns:a16="http://schemas.microsoft.com/office/drawing/2014/main" id="{DC04AD0B-0E64-F80C-2244-4C3461B31F8B}"/>
              </a:ext>
            </a:extLst>
          </p:cNvPr>
          <p:cNvSpPr txBox="1">
            <a:spLocks noChangeArrowheads="1"/>
          </p:cNvSpPr>
          <p:nvPr/>
        </p:nvSpPr>
        <p:spPr bwMode="auto">
          <a:xfrm>
            <a:off x="381000" y="990600"/>
            <a:ext cx="4267200" cy="2971800"/>
          </a:xfrm>
          <a:prstGeom prst="rect">
            <a:avLst/>
          </a:prstGeom>
          <a:solidFill>
            <a:schemeClr val="accent1">
              <a:alpha val="92000"/>
            </a:schemeClr>
          </a:solidFill>
          <a:ln w="9525">
            <a:solidFill>
              <a:schemeClr val="accent1"/>
            </a:solidFill>
            <a:miter lim="800000"/>
            <a:headEnd/>
            <a:tailEnd/>
          </a:ln>
        </p:spPr>
        <p:txBody>
          <a:bodyPr/>
          <a:lstStyle/>
          <a:p>
            <a:pPr marL="571500" indent="-571500" eaLnBrk="1" hangingPunct="1">
              <a:spcBef>
                <a:spcPct val="20000"/>
              </a:spcBef>
              <a:buClr>
                <a:schemeClr val="accent1"/>
              </a:buClr>
              <a:buSzPct val="65000"/>
              <a:buFont typeface="Wingdings" pitchFamily="2" charset="2"/>
              <a:buNone/>
              <a:defRPr/>
            </a:pPr>
            <a:r>
              <a:rPr lang="en-US" sz="2000" b="1" kern="0" dirty="0">
                <a:latin typeface="Courier New" pitchFamily="49" charset="0"/>
              </a:rPr>
              <a:t>Merge-Sort(</a:t>
            </a:r>
            <a:r>
              <a:rPr lang="en-US" sz="2000" b="1" kern="0" dirty="0" err="1">
                <a:latin typeface="Courier New" pitchFamily="49" charset="0"/>
              </a:rPr>
              <a:t>A,p,r</a:t>
            </a:r>
            <a:r>
              <a:rPr lang="en-US" sz="2000" b="1" kern="0" dirty="0">
                <a:latin typeface="Courier New" pitchFamily="49" charset="0"/>
              </a:rPr>
              <a:t>) {</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if (p&lt;r) {</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q = floor((</a:t>
            </a:r>
            <a:r>
              <a:rPr lang="en-US" sz="2000" b="1" kern="0" dirty="0" err="1">
                <a:latin typeface="Courier New" pitchFamily="49" charset="0"/>
              </a:rPr>
              <a:t>p+r</a:t>
            </a:r>
            <a:r>
              <a:rPr lang="en-US" sz="2000" b="1" kern="0" dirty="0">
                <a:latin typeface="Courier New" pitchFamily="49" charset="0"/>
              </a:rPr>
              <a:t>)/2);</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Merge-Sort(</a:t>
            </a:r>
            <a:r>
              <a:rPr lang="en-US" sz="2000" b="1" kern="0" dirty="0" err="1">
                <a:latin typeface="Courier New" pitchFamily="49" charset="0"/>
              </a:rPr>
              <a:t>A,p,q</a:t>
            </a:r>
            <a:r>
              <a:rPr lang="en-US" sz="2000" b="1" kern="0" dirty="0">
                <a:latin typeface="Courier New" pitchFamily="49" charset="0"/>
              </a:rPr>
              <a:t>);</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Merge-Sort(A,q+1,r);</a:t>
            </a:r>
          </a:p>
          <a:p>
            <a:pPr marL="571500" indent="-571500" eaLnBrk="1" hangingPunct="1">
              <a:spcBef>
                <a:spcPct val="20000"/>
              </a:spcBef>
              <a:buClr>
                <a:schemeClr val="accent1"/>
              </a:buClr>
              <a:buSzPct val="65000"/>
              <a:buFont typeface="Wingdings" pitchFamily="2" charset="2"/>
              <a:buAutoNum type="arabicPeriod"/>
              <a:defRPr/>
            </a:pPr>
            <a:r>
              <a:rPr lang="en-US" sz="2000" b="1" kern="0" dirty="0">
                <a:latin typeface="Courier New" pitchFamily="49" charset="0"/>
              </a:rPr>
              <a:t>	</a:t>
            </a:r>
            <a:r>
              <a:rPr lang="en-US" sz="2000" b="1" kern="0" dirty="0">
                <a:solidFill>
                  <a:schemeClr val="tx2">
                    <a:lumMod val="40000"/>
                    <a:lumOff val="60000"/>
                  </a:schemeClr>
                </a:solidFill>
                <a:latin typeface="Courier New" pitchFamily="49" charset="0"/>
              </a:rPr>
              <a:t>Merge(</a:t>
            </a:r>
            <a:r>
              <a:rPr lang="en-US" sz="2000" b="1" kern="0" dirty="0" err="1">
                <a:solidFill>
                  <a:schemeClr val="tx2">
                    <a:lumMod val="40000"/>
                    <a:lumOff val="60000"/>
                  </a:schemeClr>
                </a:solidFill>
                <a:latin typeface="Courier New" pitchFamily="49" charset="0"/>
              </a:rPr>
              <a:t>A,p,q,r</a:t>
            </a:r>
            <a:r>
              <a:rPr lang="en-US" sz="2000" b="1" kern="0" dirty="0">
                <a:solidFill>
                  <a:schemeClr val="tx2">
                    <a:lumMod val="40000"/>
                    <a:lumOff val="60000"/>
                  </a:schemeClr>
                </a:solidFill>
                <a:latin typeface="Courier New" pitchFamily="49" charset="0"/>
              </a:rPr>
              <a:t>);</a:t>
            </a:r>
          </a:p>
          <a:p>
            <a:pPr marL="571500" indent="-571500" eaLnBrk="1" hangingPunct="1">
              <a:spcBef>
                <a:spcPct val="20000"/>
              </a:spcBef>
              <a:buClr>
                <a:schemeClr val="accent1"/>
              </a:buClr>
              <a:buSzPct val="65000"/>
              <a:buFont typeface="Wingdings" pitchFamily="2" charset="2"/>
              <a:buNone/>
              <a:defRPr/>
            </a:pPr>
            <a:r>
              <a:rPr lang="en-US" sz="2000" b="1" kern="0" dirty="0">
                <a:latin typeface="Courier New" pitchFamily="49" charset="0"/>
              </a:rPr>
              <a:t>		}</a:t>
            </a:r>
          </a:p>
          <a:p>
            <a:pPr marL="571500" indent="-571500" eaLnBrk="1" hangingPunct="1">
              <a:spcBef>
                <a:spcPct val="20000"/>
              </a:spcBef>
              <a:buClr>
                <a:schemeClr val="accent1"/>
              </a:buClr>
              <a:buSzPct val="65000"/>
              <a:buFont typeface="Wingdings" pitchFamily="2" charset="2"/>
              <a:buNone/>
              <a:defRPr/>
            </a:pPr>
            <a:r>
              <a:rPr lang="en-US" sz="2000" b="1" kern="0" dirty="0">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91142">
                                            <p:txEl>
                                              <p:pRg st="1" end="1"/>
                                            </p:txEl>
                                          </p:spTgt>
                                        </p:tgtEl>
                                        <p:attrNameLst>
                                          <p:attrName>style.visibility</p:attrName>
                                        </p:attrNameLst>
                                      </p:cBhvr>
                                      <p:to>
                                        <p:strVal val="visible"/>
                                      </p:to>
                                    </p:set>
                                    <p:animEffect transition="in" filter="fade">
                                      <p:cBhvr>
                                        <p:cTn id="10" dur="2000"/>
                                        <p:tgtEl>
                                          <p:spTgt spid="9114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xit" presetSubtype="0" fill="hold" nodeType="clickEffect">
                                  <p:stCondLst>
                                    <p:cond delay="0"/>
                                  </p:stCondLst>
                                  <p:childTnLst>
                                    <p:animEffect transition="out" filter="fade">
                                      <p:cBhvr>
                                        <p:cTn id="17" dur="2000"/>
                                        <p:tgtEl>
                                          <p:spTgt spid="9"/>
                                        </p:tgtEl>
                                      </p:cBhvr>
                                    </p:animEffect>
                                    <p:set>
                                      <p:cBhvr>
                                        <p:cTn id="18" dur="1" fill="hold">
                                          <p:stCondLst>
                                            <p:cond delay="1999"/>
                                          </p:stCondLst>
                                        </p:cTn>
                                        <p:tgtEl>
                                          <p:spTgt spid="9"/>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91142">
                                            <p:txEl>
                                              <p:pRg st="2" end="2"/>
                                            </p:txEl>
                                          </p:spTgt>
                                        </p:tgtEl>
                                        <p:attrNameLst>
                                          <p:attrName>style.visibility</p:attrName>
                                        </p:attrNameLst>
                                      </p:cBhvr>
                                      <p:to>
                                        <p:strVal val="visible"/>
                                      </p:to>
                                    </p:set>
                                    <p:animEffect transition="in" filter="fade">
                                      <p:cBhvr>
                                        <p:cTn id="24" dur="2000"/>
                                        <p:tgtEl>
                                          <p:spTgt spid="911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a:extLst>
              <a:ext uri="{FF2B5EF4-FFF2-40B4-BE49-F238E27FC236}">
                <a16:creationId xmlns:a16="http://schemas.microsoft.com/office/drawing/2014/main" id="{7859AAF5-E3D6-C5A2-241F-F87246E485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205173F-34F0-4254-B814-36806BADBE6D}" type="slidenum">
              <a:rPr lang="en-US" altLang="en-US" sz="1200" smtClean="0">
                <a:latin typeface="Garamond" panose="02020404030301010803" pitchFamily="18" charset="0"/>
              </a:rPr>
              <a:pPr>
                <a:spcBef>
                  <a:spcPct val="0"/>
                </a:spcBef>
                <a:buClrTx/>
                <a:buSzTx/>
                <a:buFontTx/>
                <a:buNone/>
              </a:pPr>
              <a:t>54</a:t>
            </a:fld>
            <a:endParaRPr lang="en-US" altLang="en-US" sz="1200">
              <a:latin typeface="Garamond" panose="02020404030301010803" pitchFamily="18" charset="0"/>
            </a:endParaRPr>
          </a:p>
        </p:txBody>
      </p:sp>
      <p:sp>
        <p:nvSpPr>
          <p:cNvPr id="124931" name="Rectangle 2">
            <a:extLst>
              <a:ext uri="{FF2B5EF4-FFF2-40B4-BE49-F238E27FC236}">
                <a16:creationId xmlns:a16="http://schemas.microsoft.com/office/drawing/2014/main" id="{E4A18D77-43A3-27E9-C3CB-3FB1D3117511}"/>
              </a:ext>
            </a:extLst>
          </p:cNvPr>
          <p:cNvSpPr>
            <a:spLocks noGrp="1" noChangeArrowheads="1"/>
          </p:cNvSpPr>
          <p:nvPr>
            <p:ph type="title"/>
          </p:nvPr>
        </p:nvSpPr>
        <p:spPr/>
        <p:txBody>
          <a:bodyPr/>
          <a:lstStyle/>
          <a:p>
            <a:pPr eaLnBrk="1" hangingPunct="1"/>
            <a:r>
              <a:rPr lang="en-US" altLang="en-US"/>
              <a:t>Analysis of Merge Sort</a:t>
            </a:r>
          </a:p>
        </p:txBody>
      </p:sp>
      <p:sp>
        <p:nvSpPr>
          <p:cNvPr id="124932" name="Rectangle 3">
            <a:extLst>
              <a:ext uri="{FF2B5EF4-FFF2-40B4-BE49-F238E27FC236}">
                <a16:creationId xmlns:a16="http://schemas.microsoft.com/office/drawing/2014/main" id="{AF0FCD81-BB6D-F37D-358B-D6C2F2FB0278}"/>
              </a:ext>
            </a:extLst>
          </p:cNvPr>
          <p:cNvSpPr>
            <a:spLocks noGrp="1" noChangeArrowheads="1"/>
          </p:cNvSpPr>
          <p:nvPr>
            <p:ph type="body" idx="1"/>
          </p:nvPr>
        </p:nvSpPr>
        <p:spPr/>
        <p:txBody>
          <a:bodyPr/>
          <a:lstStyle/>
          <a:p>
            <a:pPr eaLnBrk="1" hangingPunct="1"/>
            <a:r>
              <a:rPr lang="en-US" altLang="en-US"/>
              <a:t>Therefore, the running time of Merge-Sort is</a:t>
            </a:r>
          </a:p>
          <a:p>
            <a:pPr eaLnBrk="1" hangingPunct="1">
              <a:buFont typeface="Wingdings" panose="05000000000000000000" pitchFamily="2" charset="2"/>
              <a:buNone/>
            </a:pPr>
            <a:endParaRPr lang="en-US" altLang="en-US"/>
          </a:p>
        </p:txBody>
      </p:sp>
      <p:graphicFrame>
        <p:nvGraphicFramePr>
          <p:cNvPr id="124933" name="Object 5">
            <a:extLst>
              <a:ext uri="{FF2B5EF4-FFF2-40B4-BE49-F238E27FC236}">
                <a16:creationId xmlns:a16="http://schemas.microsoft.com/office/drawing/2014/main" id="{EB98BB85-A605-DEBE-94B8-70A030EE96D3}"/>
              </a:ext>
            </a:extLst>
          </p:cNvPr>
          <p:cNvGraphicFramePr>
            <a:graphicFrameLocks noChangeAspect="1"/>
          </p:cNvGraphicFramePr>
          <p:nvPr/>
        </p:nvGraphicFramePr>
        <p:xfrm>
          <a:off x="1371600" y="2438400"/>
          <a:ext cx="5562600" cy="944563"/>
        </p:xfrm>
        <a:graphic>
          <a:graphicData uri="http://schemas.openxmlformats.org/presentationml/2006/ole">
            <mc:AlternateContent xmlns:mc="http://schemas.openxmlformats.org/markup-compatibility/2006">
              <mc:Choice xmlns:v="urn:schemas-microsoft-com:vml" Requires="v">
                <p:oleObj name="Equation" r:id="rId3" imgW="2692400" imgH="457200" progId="Equation.3">
                  <p:embed/>
                </p:oleObj>
              </mc:Choice>
              <mc:Fallback>
                <p:oleObj name="Equation" r:id="rId3" imgW="26924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438400"/>
                        <a:ext cx="55626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6" name="Object 6">
            <a:extLst>
              <a:ext uri="{FF2B5EF4-FFF2-40B4-BE49-F238E27FC236}">
                <a16:creationId xmlns:a16="http://schemas.microsoft.com/office/drawing/2014/main" id="{DBC286B8-5FEA-7B16-DF64-D6E5A0F87363}"/>
              </a:ext>
            </a:extLst>
          </p:cNvPr>
          <p:cNvGraphicFramePr>
            <a:graphicFrameLocks noChangeAspect="1"/>
          </p:cNvGraphicFramePr>
          <p:nvPr/>
        </p:nvGraphicFramePr>
        <p:xfrm>
          <a:off x="2030413" y="3429000"/>
          <a:ext cx="4827587" cy="944563"/>
        </p:xfrm>
        <a:graphic>
          <a:graphicData uri="http://schemas.openxmlformats.org/presentationml/2006/ole">
            <mc:AlternateContent xmlns:mc="http://schemas.openxmlformats.org/markup-compatibility/2006">
              <mc:Choice xmlns:v="urn:schemas-microsoft-com:vml" Requires="v">
                <p:oleObj name="Equation" r:id="rId5" imgW="2336800" imgH="457200" progId="Equation.3">
                  <p:embed/>
                </p:oleObj>
              </mc:Choice>
              <mc:Fallback>
                <p:oleObj name="Equation" r:id="rId5" imgW="23368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0413" y="3429000"/>
                        <a:ext cx="4827587"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7" name="Object 7">
            <a:extLst>
              <a:ext uri="{FF2B5EF4-FFF2-40B4-BE49-F238E27FC236}">
                <a16:creationId xmlns:a16="http://schemas.microsoft.com/office/drawing/2014/main" id="{BDDA0C36-36CD-F305-4E8C-42F8C86DAFE2}"/>
              </a:ext>
            </a:extLst>
          </p:cNvPr>
          <p:cNvGraphicFramePr>
            <a:graphicFrameLocks noChangeAspect="1"/>
          </p:cNvGraphicFramePr>
          <p:nvPr/>
        </p:nvGraphicFramePr>
        <p:xfrm>
          <a:off x="2057400" y="5421313"/>
          <a:ext cx="1731963" cy="446087"/>
        </p:xfrm>
        <a:graphic>
          <a:graphicData uri="http://schemas.openxmlformats.org/presentationml/2006/ole">
            <mc:AlternateContent xmlns:mc="http://schemas.openxmlformats.org/markup-compatibility/2006">
              <mc:Choice xmlns:v="urn:schemas-microsoft-com:vml" Requires="v">
                <p:oleObj name="Equation" r:id="rId7" imgW="837836" imgH="215806" progId="Equation.3">
                  <p:embed/>
                </p:oleObj>
              </mc:Choice>
              <mc:Fallback>
                <p:oleObj name="Equation" r:id="rId7" imgW="837836" imgH="21580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5421313"/>
                        <a:ext cx="173196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88" name="Object 8">
            <a:extLst>
              <a:ext uri="{FF2B5EF4-FFF2-40B4-BE49-F238E27FC236}">
                <a16:creationId xmlns:a16="http://schemas.microsoft.com/office/drawing/2014/main" id="{811698D9-329B-68EA-F3E4-ADCF5B8596F8}"/>
              </a:ext>
            </a:extLst>
          </p:cNvPr>
          <p:cNvGraphicFramePr>
            <a:graphicFrameLocks noChangeAspect="1"/>
          </p:cNvGraphicFramePr>
          <p:nvPr/>
        </p:nvGraphicFramePr>
        <p:xfrm>
          <a:off x="2032000" y="4419600"/>
          <a:ext cx="3987800" cy="944563"/>
        </p:xfrm>
        <a:graphic>
          <a:graphicData uri="http://schemas.openxmlformats.org/presentationml/2006/ole">
            <mc:AlternateContent xmlns:mc="http://schemas.openxmlformats.org/markup-compatibility/2006">
              <mc:Choice xmlns:v="urn:schemas-microsoft-com:vml" Requires="v">
                <p:oleObj name="Equation" r:id="rId9" imgW="1930400" imgH="457200" progId="Equation.3">
                  <p:embed/>
                </p:oleObj>
              </mc:Choice>
              <mc:Fallback>
                <p:oleObj name="Equation" r:id="rId9" imgW="1930400"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2000" y="4419600"/>
                        <a:ext cx="39878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blinds(horizontal)">
                                      <p:cBhvr>
                                        <p:cTn id="7" dur="500"/>
                                        <p:tgtEl>
                                          <p:spTgt spid="71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8"/>
                                        </p:tgtEl>
                                        <p:attrNameLst>
                                          <p:attrName>style.visibility</p:attrName>
                                        </p:attrNameLst>
                                      </p:cBhvr>
                                      <p:to>
                                        <p:strVal val="visible"/>
                                      </p:to>
                                    </p:set>
                                    <p:animEffect transition="in" filter="blinds(horizontal)">
                                      <p:cBhvr>
                                        <p:cTn id="12" dur="500"/>
                                        <p:tgtEl>
                                          <p:spTgt spid="716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687"/>
                                        </p:tgtEl>
                                        <p:attrNameLst>
                                          <p:attrName>style.visibility</p:attrName>
                                        </p:attrNameLst>
                                      </p:cBhvr>
                                      <p:to>
                                        <p:strVal val="visible"/>
                                      </p:to>
                                    </p:set>
                                    <p:animEffect transition="in" filter="blinds(horizontal)">
                                      <p:cBhvr>
                                        <p:cTn id="17"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a:extLst>
              <a:ext uri="{FF2B5EF4-FFF2-40B4-BE49-F238E27FC236}">
                <a16:creationId xmlns:a16="http://schemas.microsoft.com/office/drawing/2014/main" id="{5B121EE3-9F6E-D833-A439-17D69F2DF8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B9D2974-7959-439C-B536-5F42E99C9E95}" type="slidenum">
              <a:rPr lang="en-US" altLang="en-US" sz="1200" smtClean="0">
                <a:latin typeface="Garamond" panose="02020404030301010803" pitchFamily="18" charset="0"/>
              </a:rPr>
              <a:pPr>
                <a:spcBef>
                  <a:spcPct val="0"/>
                </a:spcBef>
                <a:buClrTx/>
                <a:buSzTx/>
                <a:buFontTx/>
                <a:buNone/>
              </a:pPr>
              <a:t>55</a:t>
            </a:fld>
            <a:endParaRPr lang="en-US" altLang="en-US" sz="1200">
              <a:latin typeface="Garamond" panose="02020404030301010803" pitchFamily="18" charset="0"/>
            </a:endParaRPr>
          </a:p>
        </p:txBody>
      </p:sp>
      <p:sp>
        <p:nvSpPr>
          <p:cNvPr id="126979" name="Rectangle 2">
            <a:extLst>
              <a:ext uri="{FF2B5EF4-FFF2-40B4-BE49-F238E27FC236}">
                <a16:creationId xmlns:a16="http://schemas.microsoft.com/office/drawing/2014/main" id="{E55A083F-FCB1-E2F3-2805-379D6E9A21C4}"/>
              </a:ext>
            </a:extLst>
          </p:cNvPr>
          <p:cNvSpPr>
            <a:spLocks noGrp="1" noChangeArrowheads="1"/>
          </p:cNvSpPr>
          <p:nvPr>
            <p:ph type="title"/>
          </p:nvPr>
        </p:nvSpPr>
        <p:spPr/>
        <p:txBody>
          <a:bodyPr/>
          <a:lstStyle/>
          <a:p>
            <a:pPr eaLnBrk="1" hangingPunct="1"/>
            <a:r>
              <a:rPr lang="en-US" altLang="en-US" sz="3800"/>
              <a:t>Comparison of Insertion and Merge Sort</a:t>
            </a:r>
          </a:p>
        </p:txBody>
      </p:sp>
      <p:sp>
        <p:nvSpPr>
          <p:cNvPr id="72707" name="Rectangle 3">
            <a:extLst>
              <a:ext uri="{FF2B5EF4-FFF2-40B4-BE49-F238E27FC236}">
                <a16:creationId xmlns:a16="http://schemas.microsoft.com/office/drawing/2014/main" id="{C71DDDB5-EFF0-E581-F39F-B46571EC6A1D}"/>
              </a:ext>
            </a:extLst>
          </p:cNvPr>
          <p:cNvSpPr>
            <a:spLocks noGrp="1" noChangeArrowheads="1"/>
          </p:cNvSpPr>
          <p:nvPr>
            <p:ph type="body" idx="1"/>
          </p:nvPr>
        </p:nvSpPr>
        <p:spPr/>
        <p:txBody>
          <a:bodyPr/>
          <a:lstStyle/>
          <a:p>
            <a:pPr eaLnBrk="1" hangingPunct="1"/>
            <a:r>
              <a:rPr lang="en-US" altLang="en-US"/>
              <a:t>Insertion Sort : </a:t>
            </a:r>
            <a:r>
              <a:rPr lang="el-GR" altLang="en-US">
                <a:cs typeface="Arial" panose="020B0604020202020204" pitchFamily="34" charset="0"/>
              </a:rPr>
              <a:t>Θ</a:t>
            </a:r>
            <a:r>
              <a:rPr lang="en-US" altLang="en-US">
                <a:cs typeface="Arial" panose="020B0604020202020204" pitchFamily="34" charset="0"/>
              </a:rPr>
              <a:t>(</a:t>
            </a:r>
            <a:r>
              <a:rPr lang="en-US" altLang="en-US" i="1">
                <a:cs typeface="Arial" panose="020B0604020202020204" pitchFamily="34" charset="0"/>
              </a:rPr>
              <a:t>n</a:t>
            </a:r>
            <a:r>
              <a:rPr lang="en-US" altLang="en-US" baseline="30000">
                <a:cs typeface="Arial" panose="020B0604020202020204" pitchFamily="34" charset="0"/>
              </a:rPr>
              <a:t>2</a:t>
            </a:r>
            <a:r>
              <a:rPr lang="en-US" altLang="en-US">
                <a:cs typeface="Arial" panose="020B0604020202020204" pitchFamily="34" charset="0"/>
              </a:rPr>
              <a:t>)</a:t>
            </a:r>
          </a:p>
          <a:p>
            <a:pPr eaLnBrk="1" hangingPunct="1"/>
            <a:r>
              <a:rPr lang="en-US" altLang="en-US">
                <a:cs typeface="Arial" panose="020B0604020202020204" pitchFamily="34" charset="0"/>
              </a:rPr>
              <a:t>Merge Sort: </a:t>
            </a:r>
            <a:r>
              <a:rPr lang="el-GR" altLang="en-US">
                <a:cs typeface="Arial" panose="020B0604020202020204" pitchFamily="34" charset="0"/>
              </a:rPr>
              <a:t>Θ</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 log</a:t>
            </a:r>
            <a:r>
              <a:rPr lang="en-US" altLang="en-US" baseline="-25000">
                <a:cs typeface="Arial" panose="020B0604020202020204" pitchFamily="34" charset="0"/>
              </a:rPr>
              <a:t>2</a:t>
            </a:r>
            <a:r>
              <a:rPr lang="en-US" altLang="en-US">
                <a:cs typeface="Arial" panose="020B0604020202020204" pitchFamily="34" charset="0"/>
              </a:rPr>
              <a:t> </a:t>
            </a:r>
            <a:r>
              <a:rPr lang="en-US" altLang="en-US" i="1">
                <a:cs typeface="Arial" panose="020B0604020202020204" pitchFamily="34" charset="0"/>
              </a:rPr>
              <a:t>n</a:t>
            </a:r>
            <a:r>
              <a:rPr lang="en-US" altLang="en-US">
                <a:cs typeface="Arial" panose="020B0604020202020204" pitchFamily="34" charset="0"/>
              </a:rPr>
              <a:t>)</a:t>
            </a:r>
          </a:p>
          <a:p>
            <a:pPr eaLnBrk="1" hangingPunct="1"/>
            <a:r>
              <a:rPr lang="en-US" altLang="en-US">
                <a:cs typeface="Arial" panose="020B0604020202020204" pitchFamily="34" charset="0"/>
              </a:rPr>
              <a:t>Merge Sort is asymptotically more efficient than Insertion Sort.</a:t>
            </a:r>
          </a:p>
          <a:p>
            <a:pPr eaLnBrk="1" hangingPunct="1"/>
            <a:r>
              <a:rPr lang="en-US" altLang="en-US">
                <a:cs typeface="Arial" panose="020B0604020202020204" pitchFamily="34" charset="0"/>
              </a:rPr>
              <a:t>Does this mean we should never use Insertion Sort?</a:t>
            </a:r>
          </a:p>
          <a:p>
            <a:pPr eaLnBrk="1" hangingPunct="1"/>
            <a:r>
              <a:rPr lang="en-US" altLang="en-US">
                <a:cs typeface="Arial" panose="020B0604020202020204" pitchFamily="34" charset="0"/>
              </a:rPr>
              <a:t>No. Note that we omitted the constant coefficients…</a:t>
            </a:r>
            <a:endParaRPr lang="el-GR" altLang="en-US">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707">
                                            <p:txEl>
                                              <p:pRg st="3" end="3"/>
                                            </p:txEl>
                                          </p:spTgt>
                                        </p:tgtEl>
                                        <p:attrNameLst>
                                          <p:attrName>style.visibility</p:attrName>
                                        </p:attrNameLst>
                                      </p:cBhvr>
                                      <p:to>
                                        <p:strVal val="visible"/>
                                      </p:to>
                                    </p:set>
                                    <p:animEffect transition="in" filter="blinds(horizontal)">
                                      <p:cBhvr>
                                        <p:cTn id="7" dur="500"/>
                                        <p:tgtEl>
                                          <p:spTgt spid="727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707">
                                            <p:txEl>
                                              <p:pRg st="4" end="4"/>
                                            </p:txEl>
                                          </p:spTgt>
                                        </p:tgtEl>
                                        <p:attrNameLst>
                                          <p:attrName>style.visibility</p:attrName>
                                        </p:attrNameLst>
                                      </p:cBhvr>
                                      <p:to>
                                        <p:strVal val="visible"/>
                                      </p:to>
                                    </p:set>
                                    <p:animEffect transition="in" filter="blinds(horizontal)">
                                      <p:cBhvr>
                                        <p:cTn id="12" dur="5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a:extLst>
              <a:ext uri="{FF2B5EF4-FFF2-40B4-BE49-F238E27FC236}">
                <a16:creationId xmlns:a16="http://schemas.microsoft.com/office/drawing/2014/main" id="{E1D69DCF-C1B9-03F7-3EBD-D4B6C8748D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1C6E4F2-A510-4364-BD43-1316E1B133A1}" type="slidenum">
              <a:rPr lang="en-US" altLang="en-US" sz="1200" smtClean="0">
                <a:latin typeface="Garamond" panose="02020404030301010803" pitchFamily="18" charset="0"/>
              </a:rPr>
              <a:pPr>
                <a:spcBef>
                  <a:spcPct val="0"/>
                </a:spcBef>
                <a:buClrTx/>
                <a:buSzTx/>
                <a:buFontTx/>
                <a:buNone/>
              </a:pPr>
              <a:t>56</a:t>
            </a:fld>
            <a:endParaRPr lang="en-US" altLang="en-US" sz="1200">
              <a:latin typeface="Garamond" panose="02020404030301010803" pitchFamily="18" charset="0"/>
            </a:endParaRPr>
          </a:p>
        </p:txBody>
      </p:sp>
      <p:sp>
        <p:nvSpPr>
          <p:cNvPr id="129027" name="Rectangle 2">
            <a:extLst>
              <a:ext uri="{FF2B5EF4-FFF2-40B4-BE49-F238E27FC236}">
                <a16:creationId xmlns:a16="http://schemas.microsoft.com/office/drawing/2014/main" id="{62ACBBF3-504A-2371-1D03-41154BBDCDF4}"/>
              </a:ext>
            </a:extLst>
          </p:cNvPr>
          <p:cNvSpPr>
            <a:spLocks noGrp="1" noChangeArrowheads="1"/>
          </p:cNvSpPr>
          <p:nvPr>
            <p:ph type="title"/>
          </p:nvPr>
        </p:nvSpPr>
        <p:spPr/>
        <p:txBody>
          <a:bodyPr/>
          <a:lstStyle/>
          <a:p>
            <a:pPr eaLnBrk="1" hangingPunct="1"/>
            <a:r>
              <a:rPr lang="en-US" altLang="en-US" sz="3800"/>
              <a:t>Comparison of Insertion and Merge Sort</a:t>
            </a:r>
          </a:p>
        </p:txBody>
      </p:sp>
      <p:sp>
        <p:nvSpPr>
          <p:cNvPr id="73731" name="Rectangle 3">
            <a:extLst>
              <a:ext uri="{FF2B5EF4-FFF2-40B4-BE49-F238E27FC236}">
                <a16:creationId xmlns:a16="http://schemas.microsoft.com/office/drawing/2014/main" id="{E23DACBF-8E24-EA43-D737-7202B5B7F872}"/>
              </a:ext>
            </a:extLst>
          </p:cNvPr>
          <p:cNvSpPr>
            <a:spLocks noGrp="1" noChangeArrowheads="1"/>
          </p:cNvSpPr>
          <p:nvPr>
            <p:ph type="body" idx="1"/>
          </p:nvPr>
        </p:nvSpPr>
        <p:spPr>
          <a:xfrm>
            <a:off x="457200" y="976313"/>
            <a:ext cx="8229600" cy="4530725"/>
          </a:xfrm>
        </p:spPr>
        <p:txBody>
          <a:bodyPr/>
          <a:lstStyle/>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sz="2800"/>
              <a:t>Due to constant coefficients, Insertion Sort may still be preferable for small input sizes.</a:t>
            </a:r>
          </a:p>
          <a:p>
            <a:pPr eaLnBrk="1" hangingPunct="1">
              <a:lnSpc>
                <a:spcPct val="90000"/>
              </a:lnSpc>
            </a:pPr>
            <a:r>
              <a:rPr lang="en-US" altLang="en-US" sz="2800"/>
              <a:t>Also, Insertion Sort has a good performance on almost sorted inputs </a:t>
            </a:r>
          </a:p>
        </p:txBody>
      </p:sp>
      <p:sp>
        <p:nvSpPr>
          <p:cNvPr id="129029" name="Line 4">
            <a:extLst>
              <a:ext uri="{FF2B5EF4-FFF2-40B4-BE49-F238E27FC236}">
                <a16:creationId xmlns:a16="http://schemas.microsoft.com/office/drawing/2014/main" id="{3C9C2434-32C6-D75E-67FB-4E95E3FF2FBB}"/>
              </a:ext>
            </a:extLst>
          </p:cNvPr>
          <p:cNvSpPr>
            <a:spLocks noChangeShapeType="1"/>
          </p:cNvSpPr>
          <p:nvPr/>
        </p:nvSpPr>
        <p:spPr bwMode="auto">
          <a:xfrm flipV="1">
            <a:off x="1371600" y="990600"/>
            <a:ext cx="0" cy="3352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030" name="Line 5">
            <a:extLst>
              <a:ext uri="{FF2B5EF4-FFF2-40B4-BE49-F238E27FC236}">
                <a16:creationId xmlns:a16="http://schemas.microsoft.com/office/drawing/2014/main" id="{282E1E7D-8B66-45BE-E0A6-C67AF8137C17}"/>
              </a:ext>
            </a:extLst>
          </p:cNvPr>
          <p:cNvSpPr>
            <a:spLocks noChangeShapeType="1"/>
          </p:cNvSpPr>
          <p:nvPr/>
        </p:nvSpPr>
        <p:spPr bwMode="auto">
          <a:xfrm>
            <a:off x="990600" y="3962400"/>
            <a:ext cx="6477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9031" name="Freeform 6">
            <a:extLst>
              <a:ext uri="{FF2B5EF4-FFF2-40B4-BE49-F238E27FC236}">
                <a16:creationId xmlns:a16="http://schemas.microsoft.com/office/drawing/2014/main" id="{F54D5024-4550-32ED-5D2E-6C8496816570}"/>
              </a:ext>
            </a:extLst>
          </p:cNvPr>
          <p:cNvSpPr>
            <a:spLocks/>
          </p:cNvSpPr>
          <p:nvPr/>
        </p:nvSpPr>
        <p:spPr bwMode="auto">
          <a:xfrm>
            <a:off x="2057400" y="1143000"/>
            <a:ext cx="4419600" cy="2362200"/>
          </a:xfrm>
          <a:custGeom>
            <a:avLst/>
            <a:gdLst>
              <a:gd name="T0" fmla="*/ 0 w 2784"/>
              <a:gd name="T1" fmla="*/ 2147483646 h 1488"/>
              <a:gd name="T2" fmla="*/ 2147483646 w 2784"/>
              <a:gd name="T3" fmla="*/ 2147483646 h 1488"/>
              <a:gd name="T4" fmla="*/ 2147483646 w 2784"/>
              <a:gd name="T5" fmla="*/ 0 h 1488"/>
              <a:gd name="T6" fmla="*/ 0 60000 65536"/>
              <a:gd name="T7" fmla="*/ 0 60000 65536"/>
              <a:gd name="T8" fmla="*/ 0 60000 65536"/>
              <a:gd name="T9" fmla="*/ 0 w 2784"/>
              <a:gd name="T10" fmla="*/ 0 h 1488"/>
              <a:gd name="T11" fmla="*/ 2784 w 2784"/>
              <a:gd name="T12" fmla="*/ 1488 h 1488"/>
            </a:gdLst>
            <a:ahLst/>
            <a:cxnLst>
              <a:cxn ang="T6">
                <a:pos x="T0" y="T1"/>
              </a:cxn>
              <a:cxn ang="T7">
                <a:pos x="T2" y="T3"/>
              </a:cxn>
              <a:cxn ang="T8">
                <a:pos x="T4" y="T5"/>
              </a:cxn>
            </a:cxnLst>
            <a:rect l="T9" t="T10" r="T11" b="T12"/>
            <a:pathLst>
              <a:path w="2784" h="1488">
                <a:moveTo>
                  <a:pt x="0" y="1488"/>
                </a:moveTo>
                <a:cubicBezTo>
                  <a:pt x="632" y="1420"/>
                  <a:pt x="1264" y="1352"/>
                  <a:pt x="1728" y="1104"/>
                </a:cubicBezTo>
                <a:cubicBezTo>
                  <a:pt x="2192" y="856"/>
                  <a:pt x="2488" y="428"/>
                  <a:pt x="2784" y="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9032" name="Freeform 7">
            <a:extLst>
              <a:ext uri="{FF2B5EF4-FFF2-40B4-BE49-F238E27FC236}">
                <a16:creationId xmlns:a16="http://schemas.microsoft.com/office/drawing/2014/main" id="{1DC0609B-7BB2-FD65-CA76-85B2DDC0C168}"/>
              </a:ext>
            </a:extLst>
          </p:cNvPr>
          <p:cNvSpPr>
            <a:spLocks/>
          </p:cNvSpPr>
          <p:nvPr/>
        </p:nvSpPr>
        <p:spPr bwMode="auto">
          <a:xfrm>
            <a:off x="2590800" y="1828800"/>
            <a:ext cx="4648200" cy="1143000"/>
          </a:xfrm>
          <a:custGeom>
            <a:avLst/>
            <a:gdLst>
              <a:gd name="T0" fmla="*/ 0 w 2928"/>
              <a:gd name="T1" fmla="*/ 2147483646 h 720"/>
              <a:gd name="T2" fmla="*/ 2147483646 w 2928"/>
              <a:gd name="T3" fmla="*/ 2147483646 h 720"/>
              <a:gd name="T4" fmla="*/ 2147483646 w 2928"/>
              <a:gd name="T5" fmla="*/ 0 h 720"/>
              <a:gd name="T6" fmla="*/ 0 60000 65536"/>
              <a:gd name="T7" fmla="*/ 0 60000 65536"/>
              <a:gd name="T8" fmla="*/ 0 60000 65536"/>
              <a:gd name="T9" fmla="*/ 0 w 2928"/>
              <a:gd name="T10" fmla="*/ 0 h 720"/>
              <a:gd name="T11" fmla="*/ 2928 w 2928"/>
              <a:gd name="T12" fmla="*/ 720 h 720"/>
            </a:gdLst>
            <a:ahLst/>
            <a:cxnLst>
              <a:cxn ang="T6">
                <a:pos x="T0" y="T1"/>
              </a:cxn>
              <a:cxn ang="T7">
                <a:pos x="T2" y="T3"/>
              </a:cxn>
              <a:cxn ang="T8">
                <a:pos x="T4" y="T5"/>
              </a:cxn>
            </a:cxnLst>
            <a:rect l="T9" t="T10" r="T11" b="T12"/>
            <a:pathLst>
              <a:path w="2928" h="720">
                <a:moveTo>
                  <a:pt x="0" y="720"/>
                </a:moveTo>
                <a:cubicBezTo>
                  <a:pt x="500" y="684"/>
                  <a:pt x="1000" y="648"/>
                  <a:pt x="1488" y="528"/>
                </a:cubicBezTo>
                <a:cubicBezTo>
                  <a:pt x="1976" y="408"/>
                  <a:pt x="2452" y="204"/>
                  <a:pt x="2928" y="0"/>
                </a:cubicBezTo>
              </a:path>
            </a:pathLst>
          </a:custGeom>
          <a:noFill/>
          <a:ln w="9525">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9033" name="Line 8">
            <a:extLst>
              <a:ext uri="{FF2B5EF4-FFF2-40B4-BE49-F238E27FC236}">
                <a16:creationId xmlns:a16="http://schemas.microsoft.com/office/drawing/2014/main" id="{AE60AB9F-E397-887A-DA49-36796E1B620E}"/>
              </a:ext>
            </a:extLst>
          </p:cNvPr>
          <p:cNvSpPr>
            <a:spLocks noChangeShapeType="1"/>
          </p:cNvSpPr>
          <p:nvPr/>
        </p:nvSpPr>
        <p:spPr bwMode="auto">
          <a:xfrm>
            <a:off x="5257800" y="838200"/>
            <a:ext cx="0" cy="3124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29034" name="Text Box 9">
            <a:extLst>
              <a:ext uri="{FF2B5EF4-FFF2-40B4-BE49-F238E27FC236}">
                <a16:creationId xmlns:a16="http://schemas.microsoft.com/office/drawing/2014/main" id="{68B4844E-24EF-A92E-9160-4019BB4183B6}"/>
              </a:ext>
            </a:extLst>
          </p:cNvPr>
          <p:cNvSpPr txBox="1">
            <a:spLocks noChangeArrowheads="1"/>
          </p:cNvSpPr>
          <p:nvPr/>
        </p:nvSpPr>
        <p:spPr bwMode="auto">
          <a:xfrm rot="-5400000">
            <a:off x="789782" y="1191418"/>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time</a:t>
            </a:r>
          </a:p>
        </p:txBody>
      </p:sp>
      <p:sp>
        <p:nvSpPr>
          <p:cNvPr id="129035" name="Text Box 10">
            <a:extLst>
              <a:ext uri="{FF2B5EF4-FFF2-40B4-BE49-F238E27FC236}">
                <a16:creationId xmlns:a16="http://schemas.microsoft.com/office/drawing/2014/main" id="{2AD7F3A5-C3C2-E30F-5F34-0DF0598E2B58}"/>
              </a:ext>
            </a:extLst>
          </p:cNvPr>
          <p:cNvSpPr txBox="1">
            <a:spLocks noChangeArrowheads="1"/>
          </p:cNvSpPr>
          <p:nvPr/>
        </p:nvSpPr>
        <p:spPr bwMode="auto">
          <a:xfrm>
            <a:off x="6324600" y="4038600"/>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input size</a:t>
            </a:r>
          </a:p>
        </p:txBody>
      </p:sp>
      <p:graphicFrame>
        <p:nvGraphicFramePr>
          <p:cNvPr id="129036" name="Object 11">
            <a:extLst>
              <a:ext uri="{FF2B5EF4-FFF2-40B4-BE49-F238E27FC236}">
                <a16:creationId xmlns:a16="http://schemas.microsoft.com/office/drawing/2014/main" id="{4CF1442B-1277-6D20-E4D8-ED5084659766}"/>
              </a:ext>
            </a:extLst>
          </p:cNvPr>
          <p:cNvGraphicFramePr>
            <a:graphicFrameLocks noChangeAspect="1"/>
          </p:cNvGraphicFramePr>
          <p:nvPr/>
        </p:nvGraphicFramePr>
        <p:xfrm>
          <a:off x="5105400" y="3924300"/>
          <a:ext cx="303213" cy="419100"/>
        </p:xfrm>
        <a:graphic>
          <a:graphicData uri="http://schemas.openxmlformats.org/presentationml/2006/ole">
            <mc:AlternateContent xmlns:mc="http://schemas.openxmlformats.org/markup-compatibility/2006">
              <mc:Choice xmlns:v="urn:schemas-microsoft-com:vml" Requires="v">
                <p:oleObj name="Equation" r:id="rId3" imgW="165028" imgH="228501" progId="Equation.3">
                  <p:embed/>
                </p:oleObj>
              </mc:Choice>
              <mc:Fallback>
                <p:oleObj name="Equation" r:id="rId3" imgW="165028" imgH="228501"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924300"/>
                        <a:ext cx="303213"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37" name="Text Box 12">
            <a:extLst>
              <a:ext uri="{FF2B5EF4-FFF2-40B4-BE49-F238E27FC236}">
                <a16:creationId xmlns:a16="http://schemas.microsoft.com/office/drawing/2014/main" id="{F9322D4C-27FB-0BDB-54EF-1B05BBC036ED}"/>
              </a:ext>
            </a:extLst>
          </p:cNvPr>
          <p:cNvSpPr txBox="1">
            <a:spLocks noChangeArrowheads="1"/>
          </p:cNvSpPr>
          <p:nvPr/>
        </p:nvSpPr>
        <p:spPr bwMode="auto">
          <a:xfrm>
            <a:off x="6629400" y="904875"/>
            <a:ext cx="1552575" cy="3762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Insertion Sort</a:t>
            </a:r>
          </a:p>
        </p:txBody>
      </p:sp>
      <p:sp>
        <p:nvSpPr>
          <p:cNvPr id="129038" name="Text Box 13">
            <a:extLst>
              <a:ext uri="{FF2B5EF4-FFF2-40B4-BE49-F238E27FC236}">
                <a16:creationId xmlns:a16="http://schemas.microsoft.com/office/drawing/2014/main" id="{29DB0BA9-F121-F34A-C3A7-1F2F78A43905}"/>
              </a:ext>
            </a:extLst>
          </p:cNvPr>
          <p:cNvSpPr txBox="1">
            <a:spLocks noChangeArrowheads="1"/>
          </p:cNvSpPr>
          <p:nvPr/>
        </p:nvSpPr>
        <p:spPr bwMode="auto">
          <a:xfrm>
            <a:off x="6629400" y="2138363"/>
            <a:ext cx="1552575" cy="376237"/>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Merge Sort</a:t>
            </a:r>
          </a:p>
        </p:txBody>
      </p:sp>
      <p:sp>
        <p:nvSpPr>
          <p:cNvPr id="73743" name="AutoShape 15">
            <a:extLst>
              <a:ext uri="{FF2B5EF4-FFF2-40B4-BE49-F238E27FC236}">
                <a16:creationId xmlns:a16="http://schemas.microsoft.com/office/drawing/2014/main" id="{87A4E53D-922D-2CF2-D212-6D805AC3B6C2}"/>
              </a:ext>
            </a:extLst>
          </p:cNvPr>
          <p:cNvSpPr>
            <a:spLocks noChangeArrowheads="1"/>
          </p:cNvSpPr>
          <p:nvPr/>
        </p:nvSpPr>
        <p:spPr bwMode="auto">
          <a:xfrm>
            <a:off x="1371600" y="3795713"/>
            <a:ext cx="3886200" cy="381000"/>
          </a:xfrm>
          <a:prstGeom prst="leftRightArrow">
            <a:avLst>
              <a:gd name="adj1" fmla="val 50000"/>
              <a:gd name="adj2" fmla="val 204000"/>
            </a:avLst>
          </a:prstGeom>
          <a:solidFill>
            <a:schemeClr val="accent1"/>
          </a:solidFill>
          <a:ln w="9525">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pRg st="7" end="7"/>
                                            </p:txEl>
                                          </p:spTgt>
                                        </p:tgtEl>
                                        <p:attrNameLst>
                                          <p:attrName>style.visibility</p:attrName>
                                        </p:attrNameLst>
                                      </p:cBhvr>
                                      <p:to>
                                        <p:strVal val="visible"/>
                                      </p:to>
                                    </p:set>
                                    <p:animEffect transition="in" filter="blinds(horizontal)">
                                      <p:cBhvr>
                                        <p:cTn id="7" dur="500"/>
                                        <p:tgtEl>
                                          <p:spTgt spid="73731">
                                            <p:txEl>
                                              <p:pRg st="7" end="7"/>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73743"/>
                                        </p:tgtEl>
                                        <p:attrNameLst>
                                          <p:attrName>style.visibility</p:attrName>
                                        </p:attrNameLst>
                                      </p:cBhvr>
                                      <p:to>
                                        <p:strVal val="visible"/>
                                      </p:to>
                                    </p:set>
                                    <p:animEffect transition="in" filter="blinds(horizontal)">
                                      <p:cBhvr>
                                        <p:cTn id="11" dur="500"/>
                                        <p:tgtEl>
                                          <p:spTgt spid="7374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73731">
                                            <p:txEl>
                                              <p:pRg st="8" end="8"/>
                                            </p:txEl>
                                          </p:spTgt>
                                        </p:tgtEl>
                                        <p:attrNameLst>
                                          <p:attrName>style.visibility</p:attrName>
                                        </p:attrNameLst>
                                      </p:cBhvr>
                                      <p:to>
                                        <p:strVal val="visible"/>
                                      </p:to>
                                    </p:set>
                                    <p:animEffect transition="in" filter="blinds(horizontal)">
                                      <p:cBhvr>
                                        <p:cTn id="16" dur="500"/>
                                        <p:tgtEl>
                                          <p:spTgt spid="737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a:extLst>
              <a:ext uri="{FF2B5EF4-FFF2-40B4-BE49-F238E27FC236}">
                <a16:creationId xmlns:a16="http://schemas.microsoft.com/office/drawing/2014/main" id="{69A134F7-B385-9EC9-4BB0-CAF49A9911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29AE36D-7EDB-4980-A4D9-6E0122BD9B93}" type="slidenum">
              <a:rPr lang="en-US" altLang="en-US" sz="1200" smtClean="0">
                <a:latin typeface="Garamond" panose="02020404030301010803" pitchFamily="18" charset="0"/>
              </a:rPr>
              <a:pPr>
                <a:spcBef>
                  <a:spcPct val="0"/>
                </a:spcBef>
                <a:buClrTx/>
                <a:buSzTx/>
                <a:buFontTx/>
                <a:buNone/>
              </a:pPr>
              <a:t>57</a:t>
            </a:fld>
            <a:endParaRPr lang="en-US" altLang="en-US" sz="1200">
              <a:latin typeface="Garamond" panose="02020404030301010803" pitchFamily="18" charset="0"/>
            </a:endParaRPr>
          </a:p>
        </p:txBody>
      </p:sp>
      <p:sp>
        <p:nvSpPr>
          <p:cNvPr id="131075" name="Rectangle 4">
            <a:extLst>
              <a:ext uri="{FF2B5EF4-FFF2-40B4-BE49-F238E27FC236}">
                <a16:creationId xmlns:a16="http://schemas.microsoft.com/office/drawing/2014/main" id="{FECF1E66-5D61-29DD-6F00-12E0CCABBE61}"/>
              </a:ext>
            </a:extLst>
          </p:cNvPr>
          <p:cNvSpPr>
            <a:spLocks noGrp="1" noChangeArrowheads="1"/>
          </p:cNvSpPr>
          <p:nvPr>
            <p:ph type="title"/>
          </p:nvPr>
        </p:nvSpPr>
        <p:spPr/>
        <p:txBody>
          <a:bodyPr/>
          <a:lstStyle/>
          <a:p>
            <a:pPr eaLnBrk="1" hangingPunct="1"/>
            <a:endParaRPr lang="tr-TR" altLang="en-US"/>
          </a:p>
        </p:txBody>
      </p:sp>
      <p:sp>
        <p:nvSpPr>
          <p:cNvPr id="131076" name="Rectangle 5">
            <a:extLst>
              <a:ext uri="{FF2B5EF4-FFF2-40B4-BE49-F238E27FC236}">
                <a16:creationId xmlns:a16="http://schemas.microsoft.com/office/drawing/2014/main" id="{EA0474E2-6B56-36C9-CD2D-C40B443A098D}"/>
              </a:ext>
            </a:extLst>
          </p:cNvPr>
          <p:cNvSpPr>
            <a:spLocks noChangeArrowheads="1"/>
          </p:cNvSpPr>
          <p:nvPr/>
        </p:nvSpPr>
        <p:spPr bwMode="auto">
          <a:xfrm>
            <a:off x="457200" y="305435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200">
                <a:solidFill>
                  <a:schemeClr val="tx2"/>
                </a:solidFill>
                <a:latin typeface="Garamond" panose="02020404030301010803" pitchFamily="18" charset="0"/>
              </a:rPr>
              <a:t>GROWTH OF FUNCTIONS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a:extLst>
              <a:ext uri="{FF2B5EF4-FFF2-40B4-BE49-F238E27FC236}">
                <a16:creationId xmlns:a16="http://schemas.microsoft.com/office/drawing/2014/main" id="{934B5407-BD16-054A-4181-FE6512E72C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E1CAF10-49D1-466B-9D3F-9C000E52BF43}" type="slidenum">
              <a:rPr lang="en-US" altLang="en-US" sz="1200" smtClean="0">
                <a:latin typeface="Garamond" panose="02020404030301010803" pitchFamily="18" charset="0"/>
              </a:rPr>
              <a:pPr>
                <a:spcBef>
                  <a:spcPct val="0"/>
                </a:spcBef>
                <a:buClrTx/>
                <a:buSzTx/>
                <a:buFontTx/>
                <a:buNone/>
              </a:pPr>
              <a:t>58</a:t>
            </a:fld>
            <a:endParaRPr lang="en-US" altLang="en-US" sz="1200">
              <a:latin typeface="Garamond" panose="02020404030301010803" pitchFamily="18" charset="0"/>
            </a:endParaRPr>
          </a:p>
        </p:txBody>
      </p:sp>
      <p:sp>
        <p:nvSpPr>
          <p:cNvPr id="133123" name="Rectangle 2">
            <a:extLst>
              <a:ext uri="{FF2B5EF4-FFF2-40B4-BE49-F238E27FC236}">
                <a16:creationId xmlns:a16="http://schemas.microsoft.com/office/drawing/2014/main" id="{4FFE0B9C-468E-B77B-3A5B-7BD5F041400B}"/>
              </a:ext>
            </a:extLst>
          </p:cNvPr>
          <p:cNvSpPr>
            <a:spLocks noGrp="1" noChangeArrowheads="1"/>
          </p:cNvSpPr>
          <p:nvPr>
            <p:ph type="title"/>
          </p:nvPr>
        </p:nvSpPr>
        <p:spPr/>
        <p:txBody>
          <a:bodyPr/>
          <a:lstStyle/>
          <a:p>
            <a:pPr eaLnBrk="1" hangingPunct="1"/>
            <a:r>
              <a:rPr lang="en-US" altLang="en-US"/>
              <a:t>Growth of Functions</a:t>
            </a:r>
          </a:p>
        </p:txBody>
      </p:sp>
      <p:sp>
        <p:nvSpPr>
          <p:cNvPr id="143364" name="Rectangle 3">
            <a:extLst>
              <a:ext uri="{FF2B5EF4-FFF2-40B4-BE49-F238E27FC236}">
                <a16:creationId xmlns:a16="http://schemas.microsoft.com/office/drawing/2014/main" id="{B18BF049-87F6-2559-D106-3FD5B72ACC16}"/>
              </a:ext>
            </a:extLst>
          </p:cNvPr>
          <p:cNvSpPr>
            <a:spLocks noGrp="1" noChangeArrowheads="1"/>
          </p:cNvSpPr>
          <p:nvPr>
            <p:ph type="body" idx="1"/>
          </p:nvPr>
        </p:nvSpPr>
        <p:spPr/>
        <p:txBody>
          <a:bodyPr/>
          <a:lstStyle/>
          <a:p>
            <a:pPr eaLnBrk="1" hangingPunct="1">
              <a:lnSpc>
                <a:spcPct val="90000"/>
              </a:lnSpc>
            </a:pPr>
            <a:r>
              <a:rPr lang="en-US" altLang="en-US" sz="2100"/>
              <a:t>The order of growth of running time (or of any resource usage) provides </a:t>
            </a:r>
          </a:p>
          <a:p>
            <a:pPr lvl="1" eaLnBrk="1" hangingPunct="1">
              <a:lnSpc>
                <a:spcPct val="90000"/>
              </a:lnSpc>
            </a:pPr>
            <a:r>
              <a:rPr lang="en-US" altLang="en-US" sz="2000"/>
              <a:t>a simple characterization of an algorithm’s efficiency</a:t>
            </a:r>
          </a:p>
          <a:p>
            <a:pPr lvl="1" eaLnBrk="1" hangingPunct="1">
              <a:lnSpc>
                <a:spcPct val="90000"/>
              </a:lnSpc>
            </a:pPr>
            <a:r>
              <a:rPr lang="en-US" altLang="en-US" sz="2000"/>
              <a:t>a tool to compare the relative </a:t>
            </a:r>
            <a:r>
              <a:rPr lang="tr-TR" altLang="en-US" sz="2000"/>
              <a:t>asymptotic </a:t>
            </a:r>
            <a:r>
              <a:rPr lang="en-US" altLang="en-US" sz="2000"/>
              <a:t>performances of algorithms</a:t>
            </a:r>
          </a:p>
          <a:p>
            <a:pPr lvl="1" eaLnBrk="1" hangingPunct="1">
              <a:lnSpc>
                <a:spcPct val="90000"/>
              </a:lnSpc>
            </a:pPr>
            <a:endParaRPr lang="en-US" altLang="en-US" sz="800"/>
          </a:p>
          <a:p>
            <a:pPr eaLnBrk="1" hangingPunct="1">
              <a:lnSpc>
                <a:spcPct val="90000"/>
              </a:lnSpc>
            </a:pPr>
            <a:r>
              <a:rPr lang="en-US" altLang="en-US" sz="2100"/>
              <a:t>The exact running times can sometimes be derived, however, its use is limited, and not worth the effort for computing it, as when the inputs get large, the lower order terms and the constant coefficients are all dominated by the highest order term.</a:t>
            </a:r>
          </a:p>
          <a:p>
            <a:pPr eaLnBrk="1" hangingPunct="1">
              <a:lnSpc>
                <a:spcPct val="90000"/>
              </a:lnSpc>
            </a:pPr>
            <a:endParaRPr lang="en-US" altLang="en-US" sz="800"/>
          </a:p>
          <a:p>
            <a:pPr eaLnBrk="1" hangingPunct="1">
              <a:lnSpc>
                <a:spcPct val="90000"/>
              </a:lnSpc>
            </a:pPr>
            <a:r>
              <a:rPr lang="en-US" altLang="en-US" sz="2100"/>
              <a:t>Usually, an algorithm that is asymptotically more efficient will be a better choice for all but very small input sizes.</a:t>
            </a:r>
          </a:p>
          <a:p>
            <a:pPr eaLnBrk="1" hangingPunct="1">
              <a:lnSpc>
                <a:spcPct val="90000"/>
              </a:lnSpc>
            </a:pPr>
            <a:endParaRPr lang="en-US" altLang="en-US" sz="800"/>
          </a:p>
          <a:p>
            <a:pPr eaLnBrk="1" hangingPunct="1">
              <a:lnSpc>
                <a:spcPct val="90000"/>
              </a:lnSpc>
            </a:pPr>
            <a:r>
              <a:rPr lang="en-US" altLang="en-US" sz="2100"/>
              <a:t>We will introduce the asymptotic notations formally…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3364">
                                            <p:txEl>
                                              <p:pRg st="4" end="4"/>
                                            </p:txEl>
                                          </p:spTgt>
                                        </p:tgtEl>
                                        <p:attrNameLst>
                                          <p:attrName>style.visibility</p:attrName>
                                        </p:attrNameLst>
                                      </p:cBhvr>
                                      <p:to>
                                        <p:strVal val="visible"/>
                                      </p:to>
                                    </p:set>
                                    <p:animEffect transition="in" filter="fade">
                                      <p:cBhvr>
                                        <p:cTn id="7" dur="500"/>
                                        <p:tgtEl>
                                          <p:spTgt spid="14336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3364">
                                            <p:txEl>
                                              <p:pRg st="6" end="6"/>
                                            </p:txEl>
                                          </p:spTgt>
                                        </p:tgtEl>
                                        <p:attrNameLst>
                                          <p:attrName>style.visibility</p:attrName>
                                        </p:attrNameLst>
                                      </p:cBhvr>
                                      <p:to>
                                        <p:strVal val="visible"/>
                                      </p:to>
                                    </p:set>
                                    <p:animEffect transition="in" filter="fade">
                                      <p:cBhvr>
                                        <p:cTn id="12" dur="500"/>
                                        <p:tgtEl>
                                          <p:spTgt spid="14336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3364">
                                            <p:txEl>
                                              <p:pRg st="8" end="8"/>
                                            </p:txEl>
                                          </p:spTgt>
                                        </p:tgtEl>
                                        <p:attrNameLst>
                                          <p:attrName>style.visibility</p:attrName>
                                        </p:attrNameLst>
                                      </p:cBhvr>
                                      <p:to>
                                        <p:strVal val="visible"/>
                                      </p:to>
                                    </p:set>
                                    <p:animEffect transition="in" filter="fade">
                                      <p:cBhvr>
                                        <p:cTn id="17" dur="500"/>
                                        <p:tgtEl>
                                          <p:spTgt spid="14336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a:extLst>
              <a:ext uri="{FF2B5EF4-FFF2-40B4-BE49-F238E27FC236}">
                <a16:creationId xmlns:a16="http://schemas.microsoft.com/office/drawing/2014/main" id="{1EB97E63-74C3-0ECB-1835-169D1CDF3A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0E6C2DE-1907-4C8D-9CB7-E64EF007FC0D}" type="slidenum">
              <a:rPr lang="en-US" altLang="en-US" sz="1200" smtClean="0">
                <a:latin typeface="Garamond" panose="02020404030301010803" pitchFamily="18" charset="0"/>
              </a:rPr>
              <a:pPr>
                <a:spcBef>
                  <a:spcPct val="0"/>
                </a:spcBef>
                <a:buClrTx/>
                <a:buSzTx/>
                <a:buFontTx/>
                <a:buNone/>
              </a:pPr>
              <a:t>59</a:t>
            </a:fld>
            <a:endParaRPr lang="en-US" altLang="en-US" sz="1200">
              <a:latin typeface="Garamond" panose="02020404030301010803" pitchFamily="18" charset="0"/>
            </a:endParaRPr>
          </a:p>
        </p:txBody>
      </p:sp>
      <p:sp>
        <p:nvSpPr>
          <p:cNvPr id="135171" name="Rectangle 2">
            <a:extLst>
              <a:ext uri="{FF2B5EF4-FFF2-40B4-BE49-F238E27FC236}">
                <a16:creationId xmlns:a16="http://schemas.microsoft.com/office/drawing/2014/main" id="{6687D719-4004-4A59-8726-DB0E104C1671}"/>
              </a:ext>
            </a:extLst>
          </p:cNvPr>
          <p:cNvSpPr>
            <a:spLocks noGrp="1" noChangeArrowheads="1"/>
          </p:cNvSpPr>
          <p:nvPr>
            <p:ph type="title"/>
          </p:nvPr>
        </p:nvSpPr>
        <p:spPr/>
        <p:txBody>
          <a:bodyPr/>
          <a:lstStyle/>
          <a:p>
            <a:pPr eaLnBrk="1" hangingPunct="1"/>
            <a:r>
              <a:rPr lang="en-US" altLang="en-US"/>
              <a:t>Asymptotic Notation</a:t>
            </a:r>
          </a:p>
        </p:txBody>
      </p:sp>
      <p:sp>
        <p:nvSpPr>
          <p:cNvPr id="145412" name="Rectangle 3">
            <a:extLst>
              <a:ext uri="{FF2B5EF4-FFF2-40B4-BE49-F238E27FC236}">
                <a16:creationId xmlns:a16="http://schemas.microsoft.com/office/drawing/2014/main" id="{6813366E-4F28-8CC3-B1BD-A04CB7E56614}"/>
              </a:ext>
            </a:extLst>
          </p:cNvPr>
          <p:cNvSpPr>
            <a:spLocks noGrp="1" noChangeArrowheads="1"/>
          </p:cNvSpPr>
          <p:nvPr>
            <p:ph type="body" idx="1"/>
          </p:nvPr>
        </p:nvSpPr>
        <p:spPr/>
        <p:txBody>
          <a:bodyPr/>
          <a:lstStyle/>
          <a:p>
            <a:pPr eaLnBrk="1" hangingPunct="1">
              <a:lnSpc>
                <a:spcPct val="80000"/>
              </a:lnSpc>
            </a:pPr>
            <a:r>
              <a:rPr lang="en-US" altLang="en-US" sz="2600"/>
              <a:t>We will define the asymptotic running time of algorithms using a function </a:t>
            </a:r>
            <a:r>
              <a:rPr lang="en-US" altLang="en-US" sz="2600" i="1"/>
              <a:t>T</a:t>
            </a:r>
            <a:r>
              <a:rPr lang="en-US" altLang="en-US" sz="2600"/>
              <a:t>(</a:t>
            </a:r>
            <a:r>
              <a:rPr lang="en-US" altLang="en-US" sz="2600" i="1"/>
              <a:t>n</a:t>
            </a:r>
            <a:r>
              <a:rPr lang="en-US" altLang="en-US" sz="2600"/>
              <a:t>) whose domain is the set of natural numbers </a:t>
            </a:r>
            <a:r>
              <a:rPr lang="en-US" altLang="en-US" sz="2600" i="1"/>
              <a:t>N</a:t>
            </a:r>
            <a:r>
              <a:rPr lang="en-US" altLang="en-US" sz="2600"/>
              <a:t>={0,1,2,…}.</a:t>
            </a:r>
          </a:p>
          <a:p>
            <a:pPr eaLnBrk="1" hangingPunct="1">
              <a:lnSpc>
                <a:spcPct val="80000"/>
              </a:lnSpc>
            </a:pPr>
            <a:endParaRPr lang="en-US" altLang="en-US" sz="2600"/>
          </a:p>
          <a:p>
            <a:pPr eaLnBrk="1" hangingPunct="1">
              <a:lnSpc>
                <a:spcPct val="80000"/>
              </a:lnSpc>
            </a:pPr>
            <a:r>
              <a:rPr lang="en-US" altLang="en-US" sz="2600"/>
              <a:t>Although the notation will be introduced for only natural number input sizes, sometimes it will be abused to apply to rational input sizes.</a:t>
            </a:r>
          </a:p>
          <a:p>
            <a:pPr eaLnBrk="1" hangingPunct="1">
              <a:lnSpc>
                <a:spcPct val="80000"/>
              </a:lnSpc>
            </a:pPr>
            <a:endParaRPr lang="en-US" altLang="en-US" sz="2600"/>
          </a:p>
          <a:p>
            <a:pPr eaLnBrk="1" hangingPunct="1">
              <a:lnSpc>
                <a:spcPct val="80000"/>
              </a:lnSpc>
            </a:pPr>
            <a:r>
              <a:rPr lang="en-US" altLang="en-US" sz="2600"/>
              <a:t>Other abuses of the notations will also be made. Therefore, it is quite important to understand the formal definitions, to prevent the misuses due to abuses.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5412">
                                            <p:txEl>
                                              <p:pRg st="2" end="2"/>
                                            </p:txEl>
                                          </p:spTgt>
                                        </p:tgtEl>
                                        <p:attrNameLst>
                                          <p:attrName>style.visibility</p:attrName>
                                        </p:attrNameLst>
                                      </p:cBhvr>
                                      <p:to>
                                        <p:strVal val="visible"/>
                                      </p:to>
                                    </p:set>
                                    <p:animEffect transition="in" filter="fade">
                                      <p:cBhvr>
                                        <p:cTn id="7" dur="500"/>
                                        <p:tgtEl>
                                          <p:spTgt spid="14541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5412">
                                            <p:txEl>
                                              <p:pRg st="4" end="4"/>
                                            </p:txEl>
                                          </p:spTgt>
                                        </p:tgtEl>
                                        <p:attrNameLst>
                                          <p:attrName>style.visibility</p:attrName>
                                        </p:attrNameLst>
                                      </p:cBhvr>
                                      <p:to>
                                        <p:strVal val="visible"/>
                                      </p:to>
                                    </p:set>
                                    <p:animEffect transition="in" filter="fade">
                                      <p:cBhvr>
                                        <p:cTn id="12" dur="500"/>
                                        <p:tgtEl>
                                          <p:spTgt spid="1454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7">
            <a:extLst>
              <a:ext uri="{FF2B5EF4-FFF2-40B4-BE49-F238E27FC236}">
                <a16:creationId xmlns:a16="http://schemas.microsoft.com/office/drawing/2014/main" id="{3C99C71A-2561-0512-B6E0-D62BEC7318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EB431CE-9D12-4807-8BBF-2F25A19272E5}" type="slidenum">
              <a:rPr lang="en-US" altLang="en-US" sz="1200" smtClean="0">
                <a:latin typeface="Garamond" panose="02020404030301010803" pitchFamily="18" charset="0"/>
              </a:rPr>
              <a:pPr>
                <a:spcBef>
                  <a:spcPct val="0"/>
                </a:spcBef>
                <a:buClrTx/>
                <a:buSzTx/>
                <a:buFontTx/>
                <a:buNone/>
              </a:pPr>
              <a:t>6</a:t>
            </a:fld>
            <a:endParaRPr lang="en-US" altLang="en-US" sz="1200">
              <a:latin typeface="Garamond" panose="02020404030301010803" pitchFamily="18" charset="0"/>
            </a:endParaRPr>
          </a:p>
        </p:txBody>
      </p:sp>
      <p:sp>
        <p:nvSpPr>
          <p:cNvPr id="26627" name="Rectangle 2">
            <a:extLst>
              <a:ext uri="{FF2B5EF4-FFF2-40B4-BE49-F238E27FC236}">
                <a16:creationId xmlns:a16="http://schemas.microsoft.com/office/drawing/2014/main" id="{27D33EF8-F085-467A-2E55-189CF8F6764C}"/>
              </a:ext>
            </a:extLst>
          </p:cNvPr>
          <p:cNvSpPr>
            <a:spLocks noGrp="1" noChangeArrowheads="1"/>
          </p:cNvSpPr>
          <p:nvPr>
            <p:ph type="title"/>
          </p:nvPr>
        </p:nvSpPr>
        <p:spPr/>
        <p:txBody>
          <a:bodyPr/>
          <a:lstStyle/>
          <a:p>
            <a:pPr eaLnBrk="1" hangingPunct="1"/>
            <a:r>
              <a:rPr lang="en-US" altLang="en-US"/>
              <a:t>An example computational problem…</a:t>
            </a:r>
          </a:p>
        </p:txBody>
      </p:sp>
      <p:sp>
        <p:nvSpPr>
          <p:cNvPr id="26628" name="Rectangle 3">
            <a:extLst>
              <a:ext uri="{FF2B5EF4-FFF2-40B4-BE49-F238E27FC236}">
                <a16:creationId xmlns:a16="http://schemas.microsoft.com/office/drawing/2014/main" id="{20DC5679-26DB-2282-AF8A-70CEA56A30CB}"/>
              </a:ext>
            </a:extLst>
          </p:cNvPr>
          <p:cNvSpPr>
            <a:spLocks noGrp="1" noChangeArrowheads="1"/>
          </p:cNvSpPr>
          <p:nvPr>
            <p:ph type="body" sz="half" idx="1"/>
          </p:nvPr>
        </p:nvSpPr>
        <p:spPr>
          <a:xfrm>
            <a:off x="457200" y="1600200"/>
            <a:ext cx="8305800" cy="4530725"/>
          </a:xfrm>
        </p:spPr>
        <p:txBody>
          <a:bodyPr/>
          <a:lstStyle/>
          <a:p>
            <a:pPr eaLnBrk="1" hangingPunct="1"/>
            <a:r>
              <a:rPr lang="tr-TR" altLang="en-US" sz="2600"/>
              <a:t>The problem definition is not always given as formal as in the previous example:</a:t>
            </a:r>
          </a:p>
          <a:p>
            <a:pPr lvl="1" eaLnBrk="1" hangingPunct="1"/>
            <a:endParaRPr lang="en-US" altLang="en-US" sz="2200"/>
          </a:p>
        </p:txBody>
      </p:sp>
      <p:graphicFrame>
        <p:nvGraphicFramePr>
          <p:cNvPr id="26629" name="Object 4">
            <a:extLst>
              <a:ext uri="{FF2B5EF4-FFF2-40B4-BE49-F238E27FC236}">
                <a16:creationId xmlns:a16="http://schemas.microsoft.com/office/drawing/2014/main" id="{AD06A144-CE58-5D9B-077F-F0E447ABC793}"/>
              </a:ext>
            </a:extLst>
          </p:cNvPr>
          <p:cNvGraphicFramePr>
            <a:graphicFrameLocks noGrp="1" noChangeAspect="1"/>
          </p:cNvGraphicFramePr>
          <p:nvPr>
            <p:ph sz="quarter" idx="2"/>
          </p:nvPr>
        </p:nvGraphicFramePr>
        <p:xfrm>
          <a:off x="1073150" y="2971800"/>
          <a:ext cx="7080250" cy="635000"/>
        </p:xfrm>
        <a:graphic>
          <a:graphicData uri="http://schemas.openxmlformats.org/presentationml/2006/ole">
            <mc:AlternateContent xmlns:mc="http://schemas.openxmlformats.org/markup-compatibility/2006">
              <mc:Choice xmlns:v="urn:schemas-microsoft-com:vml" Requires="v">
                <p:oleObj name="Equation" r:id="rId3" imgW="2832100" imgH="254000" progId="Equation.3">
                  <p:embed/>
                </p:oleObj>
              </mc:Choice>
              <mc:Fallback>
                <p:oleObj name="Equation" r:id="rId3" imgW="28321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2971800"/>
                        <a:ext cx="708025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10">
            <a:extLst>
              <a:ext uri="{FF2B5EF4-FFF2-40B4-BE49-F238E27FC236}">
                <a16:creationId xmlns:a16="http://schemas.microsoft.com/office/drawing/2014/main" id="{C82CB9EE-A389-9F62-C0FF-7F595E8D0DA0}"/>
              </a:ext>
            </a:extLst>
          </p:cNvPr>
          <p:cNvGraphicFramePr>
            <a:graphicFrameLocks noGrp="1" noChangeAspect="1"/>
          </p:cNvGraphicFramePr>
          <p:nvPr>
            <p:ph sz="quarter" idx="3"/>
          </p:nvPr>
        </p:nvGraphicFramePr>
        <p:xfrm>
          <a:off x="1046163" y="3810000"/>
          <a:ext cx="6802437" cy="1038225"/>
        </p:xfrm>
        <a:graphic>
          <a:graphicData uri="http://schemas.openxmlformats.org/presentationml/2006/ole">
            <mc:AlternateContent xmlns:mc="http://schemas.openxmlformats.org/markup-compatibility/2006">
              <mc:Choice xmlns:v="urn:schemas-microsoft-com:vml" Requires="v">
                <p:oleObj name="Equation" r:id="rId5" imgW="3162300" imgH="482600" progId="Equation.3">
                  <p:embed/>
                </p:oleObj>
              </mc:Choice>
              <mc:Fallback>
                <p:oleObj name="Equation" r:id="rId5" imgW="3162300" imgH="482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6163" y="3810000"/>
                        <a:ext cx="6802437"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a:extLst>
              <a:ext uri="{FF2B5EF4-FFF2-40B4-BE49-F238E27FC236}">
                <a16:creationId xmlns:a16="http://schemas.microsoft.com/office/drawing/2014/main" id="{82FD58E5-2FF5-D57D-827D-4FE806E3C7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6B1029C-C94B-4C6F-A261-9A61ACCEDCCC}" type="slidenum">
              <a:rPr lang="en-US" altLang="en-US" sz="1200" smtClean="0">
                <a:latin typeface="Garamond" panose="02020404030301010803" pitchFamily="18" charset="0"/>
              </a:rPr>
              <a:pPr>
                <a:spcBef>
                  <a:spcPct val="0"/>
                </a:spcBef>
                <a:buClrTx/>
                <a:buSzTx/>
                <a:buFontTx/>
                <a:buNone/>
              </a:pPr>
              <a:t>60</a:t>
            </a:fld>
            <a:endParaRPr lang="en-US" altLang="en-US" sz="1200">
              <a:latin typeface="Garamond" panose="02020404030301010803" pitchFamily="18" charset="0"/>
            </a:endParaRPr>
          </a:p>
        </p:txBody>
      </p:sp>
      <p:sp>
        <p:nvSpPr>
          <p:cNvPr id="137219" name="Rectangle 2">
            <a:extLst>
              <a:ext uri="{FF2B5EF4-FFF2-40B4-BE49-F238E27FC236}">
                <a16:creationId xmlns:a16="http://schemas.microsoft.com/office/drawing/2014/main" id="{9B68E72B-3B75-F637-0E3B-935297FC476F}"/>
              </a:ext>
            </a:extLst>
          </p:cNvPr>
          <p:cNvSpPr>
            <a:spLocks noGrp="1" noChangeArrowheads="1"/>
          </p:cNvSpPr>
          <p:nvPr>
            <p:ph type="title"/>
          </p:nvPr>
        </p:nvSpPr>
        <p:spPr/>
        <p:txBody>
          <a:bodyPr/>
          <a:lstStyle/>
          <a:p>
            <a:pPr eaLnBrk="1" hangingPunct="1"/>
            <a:r>
              <a:rPr lang="en-US" altLang="en-US" i="1"/>
              <a:t>O</a:t>
            </a:r>
            <a:r>
              <a:rPr lang="en-US" altLang="en-US"/>
              <a:t>-notation (upper bounds)</a:t>
            </a:r>
          </a:p>
        </p:txBody>
      </p:sp>
      <p:sp>
        <p:nvSpPr>
          <p:cNvPr id="96262" name="Rectangle 3">
            <a:extLst>
              <a:ext uri="{FF2B5EF4-FFF2-40B4-BE49-F238E27FC236}">
                <a16:creationId xmlns:a16="http://schemas.microsoft.com/office/drawing/2014/main" id="{3390EBED-BA06-000E-2B14-B993451EB370}"/>
              </a:ext>
            </a:extLst>
          </p:cNvPr>
          <p:cNvSpPr>
            <a:spLocks noGrp="1" noChangeArrowheads="1"/>
          </p:cNvSpPr>
          <p:nvPr>
            <p:ph type="body" idx="1"/>
          </p:nvPr>
        </p:nvSpPr>
        <p:spPr>
          <a:xfrm>
            <a:off x="457200" y="1295400"/>
            <a:ext cx="8229600" cy="4530725"/>
          </a:xfrm>
        </p:spPr>
        <p:txBody>
          <a:bodyPr/>
          <a:lstStyle/>
          <a:p>
            <a:pPr eaLnBrk="1" hangingPunct="1"/>
            <a:r>
              <a:rPr lang="en-US" altLang="en-US" i="1"/>
              <a:t>f</a:t>
            </a:r>
            <a:r>
              <a:rPr lang="en-US" altLang="en-US"/>
              <a:t>(</a:t>
            </a:r>
            <a:r>
              <a:rPr lang="en-US" altLang="en-US" i="1"/>
              <a:t>n</a:t>
            </a:r>
            <a:r>
              <a:rPr lang="en-US" altLang="en-US"/>
              <a:t>)=</a:t>
            </a:r>
            <a:r>
              <a:rPr lang="en-US" altLang="en-US" i="1"/>
              <a:t>O</a:t>
            </a:r>
            <a:r>
              <a:rPr lang="en-US" altLang="en-US"/>
              <a:t>(</a:t>
            </a:r>
            <a:r>
              <a:rPr lang="en-US" altLang="en-US" i="1"/>
              <a:t>g</a:t>
            </a:r>
            <a:r>
              <a:rPr lang="en-US" altLang="en-US"/>
              <a:t>(</a:t>
            </a:r>
            <a:r>
              <a:rPr lang="en-US" altLang="en-US" i="1"/>
              <a:t>n</a:t>
            </a:r>
            <a:r>
              <a:rPr lang="en-US" altLang="en-US"/>
              <a:t>)) if there exist positive constants </a:t>
            </a:r>
            <a:r>
              <a:rPr lang="en-US" altLang="en-US" i="1"/>
              <a:t>c</a:t>
            </a:r>
            <a:r>
              <a:rPr lang="en-US" altLang="en-US"/>
              <a:t> and </a:t>
            </a:r>
            <a:r>
              <a:rPr lang="en-US" altLang="en-US" i="1"/>
              <a:t>n</a:t>
            </a:r>
            <a:r>
              <a:rPr lang="en-US" altLang="en-US" baseline="-25000"/>
              <a:t>0</a:t>
            </a:r>
            <a:r>
              <a:rPr lang="en-US" altLang="en-US"/>
              <a:t> such that, for all </a:t>
            </a:r>
            <a:r>
              <a:rPr lang="en-US" altLang="en-US" i="1"/>
              <a:t>n</a:t>
            </a:r>
            <a:r>
              <a:rPr lang="en-US" altLang="en-US"/>
              <a:t> </a:t>
            </a:r>
            <a:r>
              <a:rPr lang="en-US" altLang="en-US">
                <a:cs typeface="Arial" panose="020B0604020202020204" pitchFamily="34" charset="0"/>
              </a:rPr>
              <a:t>≥ </a:t>
            </a:r>
            <a:r>
              <a:rPr lang="en-US" altLang="en-US" i="1"/>
              <a:t>n</a:t>
            </a:r>
            <a:r>
              <a:rPr lang="en-US" altLang="en-US" baseline="-25000"/>
              <a:t>0</a:t>
            </a:r>
            <a:r>
              <a:rPr lang="en-US" altLang="en-US"/>
              <a:t>, 0 </a:t>
            </a:r>
            <a:r>
              <a:rPr lang="en-US" altLang="en-US">
                <a:cs typeface="Arial" panose="020B0604020202020204" pitchFamily="34" charset="0"/>
              </a:rPr>
              <a:t>≤ </a:t>
            </a:r>
            <a:r>
              <a:rPr lang="en-US" altLang="en-US" i="1">
                <a:cs typeface="Arial" panose="020B0604020202020204" pitchFamily="34" charset="0"/>
              </a:rPr>
              <a:t>f</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 ≤ </a:t>
            </a:r>
            <a:r>
              <a:rPr lang="en-US" altLang="en-US" i="1">
                <a:cs typeface="Arial" panose="020B0604020202020204" pitchFamily="34" charset="0"/>
              </a:rPr>
              <a:t>cg</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a:t>
            </a:r>
          </a:p>
          <a:p>
            <a:pPr eaLnBrk="1" hangingPunct="1"/>
            <a:r>
              <a:rPr lang="en-US" altLang="en-US">
                <a:cs typeface="Arial" panose="020B0604020202020204" pitchFamily="34" charset="0"/>
              </a:rPr>
              <a:t>For example, 2</a:t>
            </a:r>
            <a:r>
              <a:rPr lang="en-US" altLang="en-US" i="1">
                <a:cs typeface="Arial" panose="020B0604020202020204" pitchFamily="34" charset="0"/>
              </a:rPr>
              <a:t>n</a:t>
            </a:r>
            <a:r>
              <a:rPr lang="en-US" altLang="en-US" baseline="30000">
                <a:cs typeface="Arial" panose="020B0604020202020204" pitchFamily="34" charset="0"/>
              </a:rPr>
              <a:t>2</a:t>
            </a:r>
            <a:r>
              <a:rPr lang="en-US" altLang="en-US">
                <a:cs typeface="Arial" panose="020B0604020202020204" pitchFamily="34" charset="0"/>
              </a:rPr>
              <a:t> = </a:t>
            </a:r>
            <a:r>
              <a:rPr lang="en-US" altLang="en-US" i="1">
                <a:cs typeface="Arial" panose="020B0604020202020204" pitchFamily="34" charset="0"/>
              </a:rPr>
              <a:t>O</a:t>
            </a:r>
            <a:r>
              <a:rPr lang="en-US" altLang="en-US">
                <a:cs typeface="Arial" panose="020B0604020202020204" pitchFamily="34" charset="0"/>
              </a:rPr>
              <a:t>(n</a:t>
            </a:r>
            <a:r>
              <a:rPr lang="en-US" altLang="en-US" baseline="30000">
                <a:cs typeface="Arial" panose="020B0604020202020204" pitchFamily="34" charset="0"/>
              </a:rPr>
              <a:t>3</a:t>
            </a:r>
            <a:r>
              <a:rPr lang="en-US" altLang="en-US">
                <a:cs typeface="Arial" panose="020B0604020202020204" pitchFamily="34" charset="0"/>
              </a:rPr>
              <a:t>) [take </a:t>
            </a:r>
            <a:r>
              <a:rPr lang="en-US" altLang="en-US" i="1">
                <a:cs typeface="Arial" panose="020B0604020202020204" pitchFamily="34" charset="0"/>
              </a:rPr>
              <a:t>c</a:t>
            </a:r>
            <a:r>
              <a:rPr lang="en-US" altLang="en-US">
                <a:cs typeface="Arial" panose="020B0604020202020204" pitchFamily="34" charset="0"/>
              </a:rPr>
              <a:t>=1, </a:t>
            </a:r>
            <a:r>
              <a:rPr lang="en-US" altLang="en-US" i="1">
                <a:cs typeface="Arial" panose="020B0604020202020204" pitchFamily="34" charset="0"/>
              </a:rPr>
              <a:t>n</a:t>
            </a:r>
            <a:r>
              <a:rPr lang="en-US" altLang="en-US" baseline="-25000">
                <a:cs typeface="Arial" panose="020B0604020202020204" pitchFamily="34" charset="0"/>
              </a:rPr>
              <a:t>0</a:t>
            </a:r>
            <a:r>
              <a:rPr lang="en-US" altLang="en-US">
                <a:cs typeface="Arial" panose="020B0604020202020204" pitchFamily="34" charset="0"/>
              </a:rPr>
              <a:t>=2]</a:t>
            </a:r>
          </a:p>
          <a:p>
            <a:pPr eaLnBrk="1" hangingPunct="1"/>
            <a:r>
              <a:rPr lang="en-US" altLang="en-US" i="1">
                <a:cs typeface="Arial" panose="020B0604020202020204" pitchFamily="34" charset="0"/>
              </a:rPr>
              <a:t>g</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 bounds </a:t>
            </a:r>
            <a:r>
              <a:rPr lang="en-US" altLang="en-US" i="1">
                <a:cs typeface="Arial" panose="020B0604020202020204" pitchFamily="34" charset="0"/>
              </a:rPr>
              <a:t>f</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 from above.</a:t>
            </a:r>
          </a:p>
          <a:p>
            <a:pPr eaLnBrk="1" hangingPunct="1"/>
            <a:r>
              <a:rPr lang="en-US" altLang="en-US">
                <a:cs typeface="Arial" panose="020B0604020202020204" pitchFamily="34" charset="0"/>
              </a:rPr>
              <a:t>The rate of growth of </a:t>
            </a:r>
            <a:r>
              <a:rPr lang="en-US" altLang="en-US" i="1">
                <a:cs typeface="Arial" panose="020B0604020202020204" pitchFamily="34" charset="0"/>
              </a:rPr>
              <a:t>f</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 is at most the same as the rate of growth of </a:t>
            </a:r>
            <a:r>
              <a:rPr lang="en-US" altLang="en-US" i="1">
                <a:cs typeface="Arial" panose="020B0604020202020204" pitchFamily="34" charset="0"/>
              </a:rPr>
              <a:t>g</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a:t>
            </a:r>
          </a:p>
          <a:p>
            <a:pPr eaLnBrk="1" hangingPunct="1"/>
            <a:r>
              <a:rPr lang="en-US" altLang="en-US">
                <a:cs typeface="Arial" panose="020B0604020202020204" pitchFamily="34" charset="0"/>
              </a:rPr>
              <a:t>Note that, for asymptotic notations, </a:t>
            </a:r>
            <a:br>
              <a:rPr lang="en-US" altLang="en-US">
                <a:cs typeface="Arial" panose="020B0604020202020204" pitchFamily="34" charset="0"/>
              </a:rPr>
            </a:br>
            <a:r>
              <a:rPr lang="en-US" altLang="en-US">
                <a:cs typeface="Arial" panose="020B0604020202020204" pitchFamily="34" charset="0"/>
              </a:rPr>
              <a:t>= is a funny, one way equality.</a:t>
            </a:r>
          </a:p>
          <a:p>
            <a:pPr eaLnBrk="1" hangingPunct="1"/>
            <a:r>
              <a:rPr lang="en-US" altLang="en-US">
                <a:cs typeface="Arial" panose="020B0604020202020204" pitchFamily="34" charset="0"/>
              </a:rPr>
              <a:t>Consider </a:t>
            </a:r>
            <a:r>
              <a:rPr lang="en-US" altLang="en-US" i="1">
                <a:cs typeface="Arial" panose="020B0604020202020204" pitchFamily="34" charset="0"/>
              </a:rPr>
              <a:t>O</a:t>
            </a:r>
            <a:r>
              <a:rPr lang="en-US" altLang="en-US">
                <a:cs typeface="Arial" panose="020B0604020202020204" pitchFamily="34" charset="0"/>
              </a:rPr>
              <a:t>(</a:t>
            </a:r>
            <a:r>
              <a:rPr lang="en-US" altLang="en-US" i="1">
                <a:cs typeface="Arial" panose="020B0604020202020204" pitchFamily="34" charset="0"/>
              </a:rPr>
              <a:t>g</a:t>
            </a:r>
            <a:r>
              <a:rPr lang="en-US" altLang="en-US">
                <a:cs typeface="Arial" panose="020B0604020202020204" pitchFamily="34" charset="0"/>
              </a:rPr>
              <a:t>(</a:t>
            </a:r>
            <a:r>
              <a:rPr lang="en-US" altLang="en-US" i="1">
                <a:cs typeface="Arial" panose="020B0604020202020204" pitchFamily="34" charset="0"/>
              </a:rPr>
              <a:t>n</a:t>
            </a:r>
            <a:r>
              <a:rPr lang="en-US" altLang="en-US">
                <a:cs typeface="Arial" panose="020B0604020202020204" pitchFamily="34" charset="0"/>
              </a:rPr>
              <a:t>)) as a set of function</a:t>
            </a:r>
            <a:r>
              <a:rPr lang="tr-TR" altLang="en-US">
                <a:cs typeface="Arial" panose="020B0604020202020204" pitchFamily="34" charset="0"/>
              </a:rPr>
              <a:t>s</a:t>
            </a:r>
            <a:r>
              <a:rPr lang="en-US" altLang="en-US">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262">
                                            <p:txEl>
                                              <p:pRg st="1" end="1"/>
                                            </p:txEl>
                                          </p:spTgt>
                                        </p:tgtEl>
                                        <p:attrNameLst>
                                          <p:attrName>style.visibility</p:attrName>
                                        </p:attrNameLst>
                                      </p:cBhvr>
                                      <p:to>
                                        <p:strVal val="visible"/>
                                      </p:to>
                                    </p:set>
                                    <p:animEffect transition="in" filter="fade">
                                      <p:cBhvr>
                                        <p:cTn id="7" dur="2000"/>
                                        <p:tgtEl>
                                          <p:spTgt spid="962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6262">
                                            <p:txEl>
                                              <p:pRg st="2" end="2"/>
                                            </p:txEl>
                                          </p:spTgt>
                                        </p:tgtEl>
                                        <p:attrNameLst>
                                          <p:attrName>style.visibility</p:attrName>
                                        </p:attrNameLst>
                                      </p:cBhvr>
                                      <p:to>
                                        <p:strVal val="visible"/>
                                      </p:to>
                                    </p:set>
                                    <p:animEffect transition="in" filter="fade">
                                      <p:cBhvr>
                                        <p:cTn id="12" dur="2000"/>
                                        <p:tgtEl>
                                          <p:spTgt spid="962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6262">
                                            <p:txEl>
                                              <p:pRg st="3" end="3"/>
                                            </p:txEl>
                                          </p:spTgt>
                                        </p:tgtEl>
                                        <p:attrNameLst>
                                          <p:attrName>style.visibility</p:attrName>
                                        </p:attrNameLst>
                                      </p:cBhvr>
                                      <p:to>
                                        <p:strVal val="visible"/>
                                      </p:to>
                                    </p:set>
                                    <p:animEffect transition="in" filter="fade">
                                      <p:cBhvr>
                                        <p:cTn id="17" dur="2000"/>
                                        <p:tgtEl>
                                          <p:spTgt spid="9626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6262">
                                            <p:txEl>
                                              <p:pRg st="4" end="4"/>
                                            </p:txEl>
                                          </p:spTgt>
                                        </p:tgtEl>
                                        <p:attrNameLst>
                                          <p:attrName>style.visibility</p:attrName>
                                        </p:attrNameLst>
                                      </p:cBhvr>
                                      <p:to>
                                        <p:strVal val="visible"/>
                                      </p:to>
                                    </p:set>
                                    <p:animEffect transition="in" filter="fade">
                                      <p:cBhvr>
                                        <p:cTn id="22" dur="2000"/>
                                        <p:tgtEl>
                                          <p:spTgt spid="9626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6262">
                                            <p:txEl>
                                              <p:pRg st="5" end="5"/>
                                            </p:txEl>
                                          </p:spTgt>
                                        </p:tgtEl>
                                        <p:attrNameLst>
                                          <p:attrName>style.visibility</p:attrName>
                                        </p:attrNameLst>
                                      </p:cBhvr>
                                      <p:to>
                                        <p:strVal val="visible"/>
                                      </p:to>
                                    </p:set>
                                    <p:animEffect transition="in" filter="fade">
                                      <p:cBhvr>
                                        <p:cTn id="27" dur="2000"/>
                                        <p:tgtEl>
                                          <p:spTgt spid="962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6">
            <a:extLst>
              <a:ext uri="{FF2B5EF4-FFF2-40B4-BE49-F238E27FC236}">
                <a16:creationId xmlns:a16="http://schemas.microsoft.com/office/drawing/2014/main" id="{ED875352-CAFE-ED43-19D4-CE92F9D418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6D3FF21-C773-4570-A4D6-E2C610D105E1}" type="slidenum">
              <a:rPr lang="en-US" altLang="en-US" sz="1200" smtClean="0">
                <a:latin typeface="Garamond" panose="02020404030301010803" pitchFamily="18" charset="0"/>
              </a:rPr>
              <a:pPr>
                <a:spcBef>
                  <a:spcPct val="0"/>
                </a:spcBef>
                <a:buClrTx/>
                <a:buSzTx/>
                <a:buFontTx/>
                <a:buNone/>
              </a:pPr>
              <a:t>61</a:t>
            </a:fld>
            <a:endParaRPr lang="en-US" altLang="en-US" sz="1200">
              <a:latin typeface="Garamond" panose="02020404030301010803" pitchFamily="18" charset="0"/>
            </a:endParaRPr>
          </a:p>
        </p:txBody>
      </p:sp>
      <p:sp>
        <p:nvSpPr>
          <p:cNvPr id="139267" name="Rectangle 2">
            <a:extLst>
              <a:ext uri="{FF2B5EF4-FFF2-40B4-BE49-F238E27FC236}">
                <a16:creationId xmlns:a16="http://schemas.microsoft.com/office/drawing/2014/main" id="{1EAB1151-CA3B-0566-9767-CBB4132E7436}"/>
              </a:ext>
            </a:extLst>
          </p:cNvPr>
          <p:cNvSpPr>
            <a:spLocks noGrp="1" noChangeArrowheads="1"/>
          </p:cNvSpPr>
          <p:nvPr>
            <p:ph type="title"/>
          </p:nvPr>
        </p:nvSpPr>
        <p:spPr/>
        <p:txBody>
          <a:bodyPr/>
          <a:lstStyle/>
          <a:p>
            <a:pPr eaLnBrk="1" hangingPunct="1"/>
            <a:r>
              <a:rPr lang="en-US" altLang="en-US"/>
              <a:t>Formal Definition of </a:t>
            </a:r>
            <a:r>
              <a:rPr lang="en-US" altLang="en-US" i="1"/>
              <a:t>O</a:t>
            </a:r>
            <a:r>
              <a:rPr lang="en-US" altLang="en-US"/>
              <a:t>-notation</a:t>
            </a:r>
          </a:p>
        </p:txBody>
      </p:sp>
      <p:sp>
        <p:nvSpPr>
          <p:cNvPr id="151556" name="Rectangle 3">
            <a:extLst>
              <a:ext uri="{FF2B5EF4-FFF2-40B4-BE49-F238E27FC236}">
                <a16:creationId xmlns:a16="http://schemas.microsoft.com/office/drawing/2014/main" id="{AC08DCAC-0236-1258-7425-13CCB0B56B21}"/>
              </a:ext>
            </a:extLst>
          </p:cNvPr>
          <p:cNvSpPr>
            <a:spLocks noGrp="1" noChangeArrowheads="1"/>
          </p:cNvSpPr>
          <p:nvPr>
            <p:ph type="body" sz="half" idx="1"/>
          </p:nvPr>
        </p:nvSpPr>
        <p:spPr>
          <a:xfrm>
            <a:off x="457200" y="1600200"/>
            <a:ext cx="8229600" cy="4530725"/>
          </a:xfrm>
        </p:spPr>
        <p:txBody>
          <a:bodyPr/>
          <a:lstStyle/>
          <a:p>
            <a:pPr eaLnBrk="1" hangingPunct="1">
              <a:lnSpc>
                <a:spcPct val="90000"/>
              </a:lnSpc>
            </a:pPr>
            <a:endParaRPr lang="en-US" altLang="en-US" sz="2600"/>
          </a:p>
          <a:p>
            <a:pPr eaLnBrk="1" hangingPunct="1">
              <a:lnSpc>
                <a:spcPct val="90000"/>
              </a:lnSpc>
            </a:pPr>
            <a:endParaRPr lang="en-US" altLang="en-US" sz="800"/>
          </a:p>
          <a:p>
            <a:pPr eaLnBrk="1" hangingPunct="1">
              <a:lnSpc>
                <a:spcPct val="90000"/>
              </a:lnSpc>
            </a:pPr>
            <a:r>
              <a:rPr lang="en-US" altLang="en-US" sz="2600"/>
              <a:t>Therefore, </a:t>
            </a:r>
            <a:r>
              <a:rPr lang="en-US" altLang="en-US" sz="2600" i="1"/>
              <a:t>O</a:t>
            </a:r>
            <a:r>
              <a:rPr lang="en-US" altLang="en-US" sz="2600"/>
              <a:t>(</a:t>
            </a:r>
            <a:r>
              <a:rPr lang="en-US" altLang="en-US" sz="2600" i="1"/>
              <a:t>g</a:t>
            </a:r>
            <a:r>
              <a:rPr lang="en-US" altLang="en-US" sz="2600"/>
              <a:t>(</a:t>
            </a:r>
            <a:r>
              <a:rPr lang="en-US" altLang="en-US" sz="2600" i="1"/>
              <a:t>n</a:t>
            </a:r>
            <a:r>
              <a:rPr lang="en-US" altLang="en-US" sz="2600"/>
              <a:t>)) actually denotes a set of functions</a:t>
            </a:r>
          </a:p>
          <a:p>
            <a:pPr eaLnBrk="1" hangingPunct="1">
              <a:lnSpc>
                <a:spcPct val="90000"/>
              </a:lnSpc>
              <a:buFont typeface="Wingdings" panose="05000000000000000000" pitchFamily="2" charset="2"/>
              <a:buNone/>
            </a:pPr>
            <a:endParaRPr lang="en-US" altLang="en-US" sz="800"/>
          </a:p>
          <a:p>
            <a:pPr eaLnBrk="1" hangingPunct="1">
              <a:lnSpc>
                <a:spcPct val="90000"/>
              </a:lnSpc>
            </a:pPr>
            <a:r>
              <a:rPr lang="en-US" altLang="en-US" sz="2600"/>
              <a:t>When we write </a:t>
            </a:r>
          </a:p>
          <a:p>
            <a:pPr algn="ctr" eaLnBrk="1" hangingPunct="1">
              <a:lnSpc>
                <a:spcPct val="90000"/>
              </a:lnSpc>
              <a:buFont typeface="Wingdings" panose="05000000000000000000" pitchFamily="2" charset="2"/>
              <a:buNone/>
            </a:pPr>
            <a:r>
              <a:rPr lang="en-US" altLang="en-US" sz="2600">
                <a:cs typeface="Arial" panose="020B0604020202020204" pitchFamily="34" charset="0"/>
              </a:rPr>
              <a:t>2</a:t>
            </a:r>
            <a:r>
              <a:rPr lang="en-US" altLang="en-US" sz="2600" i="1">
                <a:cs typeface="Arial" panose="020B0604020202020204" pitchFamily="34" charset="0"/>
              </a:rPr>
              <a:t>n</a:t>
            </a:r>
            <a:r>
              <a:rPr lang="en-US" altLang="en-US" sz="2600" baseline="30000">
                <a:cs typeface="Arial" panose="020B0604020202020204" pitchFamily="34" charset="0"/>
              </a:rPr>
              <a:t>2</a:t>
            </a:r>
            <a:r>
              <a:rPr lang="en-US" altLang="en-US" sz="2600">
                <a:cs typeface="Arial" panose="020B0604020202020204" pitchFamily="34" charset="0"/>
              </a:rPr>
              <a:t> = </a:t>
            </a:r>
            <a:r>
              <a:rPr lang="en-US" altLang="en-US" sz="2600" i="1">
                <a:cs typeface="Arial" panose="020B0604020202020204" pitchFamily="34" charset="0"/>
              </a:rPr>
              <a:t>O</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baseline="30000">
                <a:cs typeface="Arial" panose="020B0604020202020204" pitchFamily="34" charset="0"/>
              </a:rPr>
              <a:t>3</a:t>
            </a:r>
            <a:r>
              <a:rPr lang="en-US" altLang="en-US" sz="2600">
                <a:cs typeface="Arial" panose="020B0604020202020204" pitchFamily="34" charset="0"/>
              </a:rPr>
              <a:t>) </a:t>
            </a:r>
          </a:p>
          <a:p>
            <a:pPr eaLnBrk="1" hangingPunct="1">
              <a:lnSpc>
                <a:spcPct val="90000"/>
              </a:lnSpc>
              <a:buFont typeface="Wingdings" panose="05000000000000000000" pitchFamily="2" charset="2"/>
              <a:buNone/>
            </a:pPr>
            <a:r>
              <a:rPr lang="en-US" altLang="en-US" sz="2600">
                <a:cs typeface="Arial" panose="020B0604020202020204" pitchFamily="34" charset="0"/>
              </a:rPr>
              <a:t>	we actually mean </a:t>
            </a:r>
          </a:p>
          <a:p>
            <a:pPr algn="ctr" eaLnBrk="1" hangingPunct="1">
              <a:lnSpc>
                <a:spcPct val="90000"/>
              </a:lnSpc>
              <a:buFont typeface="Wingdings" panose="05000000000000000000" pitchFamily="2" charset="2"/>
              <a:buNone/>
            </a:pPr>
            <a:r>
              <a:rPr lang="en-US" altLang="en-US" sz="2600">
                <a:cs typeface="Arial" panose="020B0604020202020204" pitchFamily="34" charset="0"/>
              </a:rPr>
              <a:t>2</a:t>
            </a:r>
            <a:r>
              <a:rPr lang="en-US" altLang="en-US" sz="2600" i="1">
                <a:cs typeface="Arial" panose="020B0604020202020204" pitchFamily="34" charset="0"/>
              </a:rPr>
              <a:t>n</a:t>
            </a:r>
            <a:r>
              <a:rPr lang="en-US" altLang="en-US" sz="2600" baseline="30000">
                <a:cs typeface="Arial" panose="020B0604020202020204" pitchFamily="34" charset="0"/>
              </a:rPr>
              <a:t>2</a:t>
            </a:r>
            <a:r>
              <a:rPr lang="en-US" altLang="en-US" sz="2600">
                <a:cs typeface="Arial" panose="020B0604020202020204" pitchFamily="34" charset="0"/>
              </a:rPr>
              <a:t>     </a:t>
            </a:r>
            <a:r>
              <a:rPr lang="en-US" altLang="en-US" sz="2600" i="1">
                <a:cs typeface="Arial" panose="020B0604020202020204" pitchFamily="34" charset="0"/>
              </a:rPr>
              <a:t>O</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baseline="30000">
                <a:cs typeface="Arial" panose="020B0604020202020204" pitchFamily="34" charset="0"/>
              </a:rPr>
              <a:t>3</a:t>
            </a:r>
            <a:r>
              <a:rPr lang="en-US" altLang="en-US" sz="2600">
                <a:cs typeface="Arial" panose="020B0604020202020204" pitchFamily="34" charset="0"/>
              </a:rPr>
              <a:t>)</a:t>
            </a:r>
            <a:endParaRPr lang="en-US" altLang="en-US" sz="2600"/>
          </a:p>
          <a:p>
            <a:pPr eaLnBrk="1" hangingPunct="1">
              <a:lnSpc>
                <a:spcPct val="90000"/>
              </a:lnSpc>
            </a:pPr>
            <a:endParaRPr lang="en-US" altLang="en-US" sz="2600"/>
          </a:p>
        </p:txBody>
      </p:sp>
      <p:graphicFrame>
        <p:nvGraphicFramePr>
          <p:cNvPr id="139269" name="Object 4">
            <a:extLst>
              <a:ext uri="{FF2B5EF4-FFF2-40B4-BE49-F238E27FC236}">
                <a16:creationId xmlns:a16="http://schemas.microsoft.com/office/drawing/2014/main" id="{388FCC39-F626-1A46-4D47-6AF7FF78D1F3}"/>
              </a:ext>
            </a:extLst>
          </p:cNvPr>
          <p:cNvGraphicFramePr>
            <a:graphicFrameLocks noChangeAspect="1"/>
          </p:cNvGraphicFramePr>
          <p:nvPr/>
        </p:nvGraphicFramePr>
        <p:xfrm>
          <a:off x="219075" y="1447800"/>
          <a:ext cx="8710613" cy="512763"/>
        </p:xfrm>
        <a:graphic>
          <a:graphicData uri="http://schemas.openxmlformats.org/presentationml/2006/ole">
            <mc:AlternateContent xmlns:mc="http://schemas.openxmlformats.org/markup-compatibility/2006">
              <mc:Choice xmlns:v="urn:schemas-microsoft-com:vml" Requires="v">
                <p:oleObj name="Equation" r:id="rId3" imgW="3873500" imgH="228600" progId="Equation.3">
                  <p:embed/>
                </p:oleObj>
              </mc:Choice>
              <mc:Fallback>
                <p:oleObj name="Equation" r:id="rId3" imgW="38735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1447800"/>
                        <a:ext cx="8710613"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6" name="Object 5">
            <a:extLst>
              <a:ext uri="{FF2B5EF4-FFF2-40B4-BE49-F238E27FC236}">
                <a16:creationId xmlns:a16="http://schemas.microsoft.com/office/drawing/2014/main" id="{5B8EA1A4-6028-38C3-CDD8-3DCABBF294EF}"/>
              </a:ext>
            </a:extLst>
          </p:cNvPr>
          <p:cNvGraphicFramePr>
            <a:graphicFrameLocks noGrp="1" noChangeAspect="1"/>
          </p:cNvGraphicFramePr>
          <p:nvPr>
            <p:ph sz="half" idx="2"/>
          </p:nvPr>
        </p:nvGraphicFramePr>
        <p:xfrm>
          <a:off x="4267200" y="4483100"/>
          <a:ext cx="317500" cy="317500"/>
        </p:xfrm>
        <a:graphic>
          <a:graphicData uri="http://schemas.openxmlformats.org/presentationml/2006/ole">
            <mc:AlternateContent xmlns:mc="http://schemas.openxmlformats.org/markup-compatibility/2006">
              <mc:Choice xmlns:v="urn:schemas-microsoft-com:vml" Requires="v">
                <p:oleObj name="Equation" r:id="rId5" imgW="126725" imgH="126725" progId="Equation.3">
                  <p:embed/>
                </p:oleObj>
              </mc:Choice>
              <mc:Fallback>
                <p:oleObj name="Equation" r:id="rId5" imgW="126725" imgH="12672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4483100"/>
                        <a:ext cx="317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1556">
                                            <p:txEl>
                                              <p:pRg st="4" end="4"/>
                                            </p:txEl>
                                          </p:spTgt>
                                        </p:tgtEl>
                                        <p:attrNameLst>
                                          <p:attrName>style.visibility</p:attrName>
                                        </p:attrNameLst>
                                      </p:cBhvr>
                                      <p:to>
                                        <p:strVal val="visible"/>
                                      </p:to>
                                    </p:set>
                                    <p:animEffect transition="in" filter="fade">
                                      <p:cBhvr>
                                        <p:cTn id="7" dur="500"/>
                                        <p:tgtEl>
                                          <p:spTgt spid="15155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1556">
                                            <p:txEl>
                                              <p:pRg st="5" end="5"/>
                                            </p:txEl>
                                          </p:spTgt>
                                        </p:tgtEl>
                                        <p:attrNameLst>
                                          <p:attrName>style.visibility</p:attrName>
                                        </p:attrNameLst>
                                      </p:cBhvr>
                                      <p:to>
                                        <p:strVal val="visible"/>
                                      </p:to>
                                    </p:set>
                                    <p:animEffect transition="in" filter="fade">
                                      <p:cBhvr>
                                        <p:cTn id="10" dur="500"/>
                                        <p:tgtEl>
                                          <p:spTgt spid="15155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1556">
                                            <p:txEl>
                                              <p:pRg st="6" end="6"/>
                                            </p:txEl>
                                          </p:spTgt>
                                        </p:tgtEl>
                                        <p:attrNameLst>
                                          <p:attrName>style.visibility</p:attrName>
                                        </p:attrNameLst>
                                      </p:cBhvr>
                                      <p:to>
                                        <p:strVal val="visible"/>
                                      </p:to>
                                    </p:set>
                                    <p:animEffect transition="in" filter="fade">
                                      <p:cBhvr>
                                        <p:cTn id="13" dur="500"/>
                                        <p:tgtEl>
                                          <p:spTgt spid="151556">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1556">
                                            <p:txEl>
                                              <p:pRg st="7" end="7"/>
                                            </p:txEl>
                                          </p:spTgt>
                                        </p:tgtEl>
                                        <p:attrNameLst>
                                          <p:attrName>style.visibility</p:attrName>
                                        </p:attrNameLst>
                                      </p:cBhvr>
                                      <p:to>
                                        <p:strVal val="visible"/>
                                      </p:to>
                                    </p:set>
                                    <p:animEffect transition="in" filter="fade">
                                      <p:cBhvr>
                                        <p:cTn id="16" dur="500"/>
                                        <p:tgtEl>
                                          <p:spTgt spid="151556">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3606"/>
                                        </p:tgtEl>
                                        <p:attrNameLst>
                                          <p:attrName>style.visibility</p:attrName>
                                        </p:attrNameLst>
                                      </p:cBhvr>
                                      <p:to>
                                        <p:strVal val="visible"/>
                                      </p:to>
                                    </p:set>
                                    <p:animEffect transition="in" filter="fade">
                                      <p:cBhvr>
                                        <p:cTn id="19"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5">
            <a:extLst>
              <a:ext uri="{FF2B5EF4-FFF2-40B4-BE49-F238E27FC236}">
                <a16:creationId xmlns:a16="http://schemas.microsoft.com/office/drawing/2014/main" id="{94414E8F-60B1-45F4-54DA-58EFF9EB5B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9DBF093-43F2-484F-9113-15C7325BD781}" type="slidenum">
              <a:rPr lang="en-US" altLang="en-US" sz="1200" smtClean="0">
                <a:latin typeface="Garamond" panose="02020404030301010803" pitchFamily="18" charset="0"/>
              </a:rPr>
              <a:pPr>
                <a:spcBef>
                  <a:spcPct val="0"/>
                </a:spcBef>
                <a:buClrTx/>
                <a:buSzTx/>
                <a:buFontTx/>
                <a:buNone/>
              </a:pPr>
              <a:t>62</a:t>
            </a:fld>
            <a:endParaRPr lang="en-US" altLang="en-US" sz="1200">
              <a:latin typeface="Garamond" panose="02020404030301010803" pitchFamily="18" charset="0"/>
            </a:endParaRPr>
          </a:p>
        </p:txBody>
      </p:sp>
      <p:sp>
        <p:nvSpPr>
          <p:cNvPr id="141315" name="Rectangle 2">
            <a:extLst>
              <a:ext uri="{FF2B5EF4-FFF2-40B4-BE49-F238E27FC236}">
                <a16:creationId xmlns:a16="http://schemas.microsoft.com/office/drawing/2014/main" id="{490F3FD6-8461-3FAF-D504-96216E07D61C}"/>
              </a:ext>
            </a:extLst>
          </p:cNvPr>
          <p:cNvSpPr>
            <a:spLocks noGrp="1" noChangeArrowheads="1"/>
          </p:cNvSpPr>
          <p:nvPr>
            <p:ph type="title"/>
          </p:nvPr>
        </p:nvSpPr>
        <p:spPr/>
        <p:txBody>
          <a:bodyPr/>
          <a:lstStyle/>
          <a:p>
            <a:pPr eaLnBrk="1" hangingPunct="1"/>
            <a:r>
              <a:rPr lang="en-US" altLang="en-US"/>
              <a:t>Some examples on </a:t>
            </a:r>
            <a:r>
              <a:rPr lang="en-US" altLang="en-US" i="1"/>
              <a:t>O</a:t>
            </a:r>
            <a:r>
              <a:rPr lang="en-US" altLang="en-US"/>
              <a:t>-notation</a:t>
            </a:r>
          </a:p>
        </p:txBody>
      </p:sp>
      <p:sp>
        <p:nvSpPr>
          <p:cNvPr id="82948" name="Rectangle 3">
            <a:extLst>
              <a:ext uri="{FF2B5EF4-FFF2-40B4-BE49-F238E27FC236}">
                <a16:creationId xmlns:a16="http://schemas.microsoft.com/office/drawing/2014/main" id="{FB818CF7-D4F4-238F-57BC-5E6E51E026F7}"/>
              </a:ext>
            </a:extLst>
          </p:cNvPr>
          <p:cNvSpPr>
            <a:spLocks noGrp="1" noChangeArrowheads="1"/>
          </p:cNvSpPr>
          <p:nvPr>
            <p:ph type="body" idx="1"/>
          </p:nvPr>
        </p:nvSpPr>
        <p:spPr/>
        <p:txBody>
          <a:bodyPr/>
          <a:lstStyle/>
          <a:p>
            <a:pPr eaLnBrk="1" hangingPunct="1">
              <a:lnSpc>
                <a:spcPct val="80000"/>
              </a:lnSpc>
            </a:pPr>
            <a:r>
              <a:rPr lang="en-US" altLang="en-US" sz="2600"/>
              <a:t>Example 1: Let </a:t>
            </a:r>
            <a:r>
              <a:rPr lang="en-US" altLang="en-US" sz="2600" i="1"/>
              <a:t>f</a:t>
            </a:r>
            <a:r>
              <a:rPr lang="en-US" altLang="en-US" sz="2600"/>
              <a:t>(</a:t>
            </a:r>
            <a:r>
              <a:rPr lang="en-US" altLang="en-US" sz="2600" i="1"/>
              <a:t>n</a:t>
            </a:r>
            <a:r>
              <a:rPr lang="en-US" altLang="en-US" sz="2600"/>
              <a:t>)=5</a:t>
            </a:r>
            <a:r>
              <a:rPr lang="en-US" altLang="en-US" sz="2600" i="1"/>
              <a:t>n</a:t>
            </a:r>
            <a:r>
              <a:rPr lang="en-US" altLang="en-US" sz="2600"/>
              <a:t>+24,</a:t>
            </a:r>
          </a:p>
          <a:p>
            <a:pPr eaLnBrk="1" hangingPunct="1">
              <a:lnSpc>
                <a:spcPct val="80000"/>
              </a:lnSpc>
              <a:buFont typeface="Wingdings" panose="05000000000000000000" pitchFamily="2" charset="2"/>
              <a:buNone/>
            </a:pPr>
            <a:r>
              <a:rPr lang="en-US" altLang="en-US" sz="2600"/>
              <a:t>	then </a:t>
            </a:r>
            <a:r>
              <a:rPr lang="en-US" altLang="en-US" sz="2600" i="1"/>
              <a:t>f</a:t>
            </a:r>
            <a:r>
              <a:rPr lang="en-US" altLang="en-US" sz="2600"/>
              <a:t>(</a:t>
            </a:r>
            <a:r>
              <a:rPr lang="en-US" altLang="en-US" sz="2600" i="1"/>
              <a:t>n</a:t>
            </a:r>
            <a:r>
              <a:rPr lang="en-US" altLang="en-US" sz="2600"/>
              <a:t>)=</a:t>
            </a:r>
            <a:r>
              <a:rPr lang="en-US" altLang="en-US" sz="2600" i="1"/>
              <a:t>O</a:t>
            </a:r>
            <a:r>
              <a:rPr lang="en-US" altLang="en-US" sz="2600"/>
              <a:t>(</a:t>
            </a:r>
            <a:r>
              <a:rPr lang="en-US" altLang="en-US" sz="2600" i="1"/>
              <a:t>n</a:t>
            </a:r>
            <a:r>
              <a:rPr lang="en-US" altLang="en-US" sz="2600"/>
              <a:t>) 	[take </a:t>
            </a:r>
            <a:r>
              <a:rPr lang="en-US" altLang="en-US" sz="2600" i="1"/>
              <a:t>c</a:t>
            </a:r>
            <a:r>
              <a:rPr lang="en-US" altLang="en-US" sz="2600"/>
              <a:t>=6, </a:t>
            </a:r>
            <a:r>
              <a:rPr lang="en-US" altLang="en-US" sz="2600" i="1"/>
              <a:t>n</a:t>
            </a:r>
            <a:r>
              <a:rPr lang="en-US" altLang="en-US" sz="2600" baseline="-25000"/>
              <a:t>0</a:t>
            </a:r>
            <a:r>
              <a:rPr lang="en-US" altLang="en-US" sz="2600"/>
              <a:t>=24]</a:t>
            </a:r>
          </a:p>
          <a:p>
            <a:pPr eaLnBrk="1" hangingPunct="1">
              <a:lnSpc>
                <a:spcPct val="80000"/>
              </a:lnSpc>
              <a:buFont typeface="Wingdings" panose="05000000000000000000" pitchFamily="2" charset="2"/>
              <a:buNone/>
            </a:pPr>
            <a:r>
              <a:rPr lang="en-US" altLang="en-US" sz="2600"/>
              <a:t>				[ 0 </a:t>
            </a:r>
            <a:r>
              <a:rPr lang="en-US" altLang="en-US" sz="2600">
                <a:cs typeface="Arial" panose="020B0604020202020204" pitchFamily="34" charset="0"/>
              </a:rPr>
              <a:t>≤ 5</a:t>
            </a:r>
            <a:r>
              <a:rPr lang="en-US" altLang="en-US" sz="2600" i="1">
                <a:cs typeface="Arial" panose="020B0604020202020204" pitchFamily="34" charset="0"/>
              </a:rPr>
              <a:t>n</a:t>
            </a:r>
            <a:r>
              <a:rPr lang="en-US" altLang="en-US" sz="2600">
                <a:cs typeface="Arial" panose="020B0604020202020204" pitchFamily="34" charset="0"/>
              </a:rPr>
              <a:t>+24 ≤ 6</a:t>
            </a:r>
            <a:r>
              <a:rPr lang="en-US" altLang="en-US" sz="2600" i="1">
                <a:cs typeface="Arial" panose="020B0604020202020204" pitchFamily="34" charset="0"/>
              </a:rPr>
              <a:t>n</a:t>
            </a:r>
            <a:r>
              <a:rPr lang="en-US" altLang="en-US" sz="2600">
                <a:cs typeface="Arial" panose="020B0604020202020204" pitchFamily="34" charset="0"/>
              </a:rPr>
              <a:t> forall </a:t>
            </a:r>
            <a:r>
              <a:rPr lang="en-US" altLang="en-US" sz="2600" i="1">
                <a:cs typeface="Arial" panose="020B0604020202020204" pitchFamily="34" charset="0"/>
              </a:rPr>
              <a:t>n</a:t>
            </a:r>
            <a:r>
              <a:rPr lang="en-US" altLang="en-US" sz="2600">
                <a:cs typeface="Arial" panose="020B0604020202020204" pitchFamily="34" charset="0"/>
              </a:rPr>
              <a:t> ≥ 24 ]</a:t>
            </a:r>
          </a:p>
          <a:p>
            <a:pPr eaLnBrk="1" hangingPunct="1">
              <a:lnSpc>
                <a:spcPct val="80000"/>
              </a:lnSpc>
              <a:buFont typeface="Wingdings" panose="05000000000000000000" pitchFamily="2" charset="2"/>
              <a:buNone/>
            </a:pPr>
            <a:endParaRPr lang="en-US" altLang="en-US" sz="2600">
              <a:cs typeface="Arial" panose="020B0604020202020204" pitchFamily="34" charset="0"/>
            </a:endParaRPr>
          </a:p>
          <a:p>
            <a:pPr eaLnBrk="1" hangingPunct="1">
              <a:lnSpc>
                <a:spcPct val="80000"/>
              </a:lnSpc>
            </a:pPr>
            <a:r>
              <a:rPr lang="en-US" altLang="en-US" sz="2600"/>
              <a:t>Example 2: Let </a:t>
            </a:r>
            <a:r>
              <a:rPr lang="en-US" altLang="en-US" sz="2600" i="1"/>
              <a:t>f</a:t>
            </a:r>
            <a:r>
              <a:rPr lang="en-US" altLang="en-US" sz="2600"/>
              <a:t>(</a:t>
            </a:r>
            <a:r>
              <a:rPr lang="en-US" altLang="en-US" sz="2600" i="1"/>
              <a:t>n</a:t>
            </a:r>
            <a:r>
              <a:rPr lang="en-US" altLang="en-US" sz="2600"/>
              <a:t>)=5</a:t>
            </a:r>
            <a:r>
              <a:rPr lang="en-US" altLang="en-US" sz="2600" i="1"/>
              <a:t>n</a:t>
            </a:r>
            <a:r>
              <a:rPr lang="en-US" altLang="en-US" sz="2600"/>
              <a:t>+24,</a:t>
            </a:r>
          </a:p>
          <a:p>
            <a:pPr eaLnBrk="1" hangingPunct="1">
              <a:lnSpc>
                <a:spcPct val="80000"/>
              </a:lnSpc>
              <a:buFont typeface="Wingdings" panose="05000000000000000000" pitchFamily="2" charset="2"/>
              <a:buNone/>
            </a:pPr>
            <a:r>
              <a:rPr lang="en-US" altLang="en-US" sz="2600"/>
              <a:t>	then </a:t>
            </a:r>
            <a:r>
              <a:rPr lang="en-US" altLang="en-US" sz="2600" i="1"/>
              <a:t>f</a:t>
            </a:r>
            <a:r>
              <a:rPr lang="en-US" altLang="en-US" sz="2600"/>
              <a:t>(</a:t>
            </a:r>
            <a:r>
              <a:rPr lang="en-US" altLang="en-US" sz="2600" i="1"/>
              <a:t>n</a:t>
            </a:r>
            <a:r>
              <a:rPr lang="en-US" altLang="en-US" sz="2600"/>
              <a:t>)=</a:t>
            </a:r>
            <a:r>
              <a:rPr lang="en-US" altLang="en-US" sz="2600" i="1"/>
              <a:t>O</a:t>
            </a:r>
            <a:r>
              <a:rPr lang="en-US" altLang="en-US" sz="2600"/>
              <a:t>(</a:t>
            </a:r>
            <a:r>
              <a:rPr lang="en-US" altLang="en-US" sz="2600" i="1"/>
              <a:t>n</a:t>
            </a:r>
            <a:r>
              <a:rPr lang="en-US" altLang="en-US" sz="2600" baseline="30000"/>
              <a:t>2</a:t>
            </a:r>
            <a:r>
              <a:rPr lang="en-US" altLang="en-US" sz="2600"/>
              <a:t>) 	[take </a:t>
            </a:r>
            <a:r>
              <a:rPr lang="en-US" altLang="en-US" sz="2600" i="1"/>
              <a:t>c</a:t>
            </a:r>
            <a:r>
              <a:rPr lang="en-US" altLang="en-US" sz="2600"/>
              <a:t>=1, </a:t>
            </a:r>
            <a:r>
              <a:rPr lang="en-US" altLang="en-US" sz="2600" i="1"/>
              <a:t>n</a:t>
            </a:r>
            <a:r>
              <a:rPr lang="en-US" altLang="en-US" sz="2600" baseline="-25000"/>
              <a:t>0</a:t>
            </a:r>
            <a:r>
              <a:rPr lang="en-US" altLang="en-US" sz="2600"/>
              <a:t>=8]</a:t>
            </a:r>
          </a:p>
          <a:p>
            <a:pPr eaLnBrk="1" hangingPunct="1">
              <a:lnSpc>
                <a:spcPct val="80000"/>
              </a:lnSpc>
              <a:buFont typeface="Wingdings" panose="05000000000000000000" pitchFamily="2" charset="2"/>
              <a:buNone/>
            </a:pPr>
            <a:r>
              <a:rPr lang="en-US" altLang="en-US" sz="2600"/>
              <a:t>			 	[ 0 </a:t>
            </a:r>
            <a:r>
              <a:rPr lang="en-US" altLang="en-US" sz="2600">
                <a:cs typeface="Arial" panose="020B0604020202020204" pitchFamily="34" charset="0"/>
              </a:rPr>
              <a:t>≤ 5</a:t>
            </a:r>
            <a:r>
              <a:rPr lang="en-US" altLang="en-US" sz="2600" i="1">
                <a:cs typeface="Arial" panose="020B0604020202020204" pitchFamily="34" charset="0"/>
              </a:rPr>
              <a:t>n</a:t>
            </a:r>
            <a:r>
              <a:rPr lang="en-US" altLang="en-US" sz="2600">
                <a:cs typeface="Arial" panose="020B0604020202020204" pitchFamily="34" charset="0"/>
              </a:rPr>
              <a:t>+24 ≤ </a:t>
            </a:r>
            <a:r>
              <a:rPr lang="en-US" altLang="en-US" sz="2600" i="1">
                <a:cs typeface="Arial" panose="020B0604020202020204" pitchFamily="34" charset="0"/>
              </a:rPr>
              <a:t>n</a:t>
            </a:r>
            <a:r>
              <a:rPr lang="en-US" altLang="en-US" sz="2600" baseline="30000">
                <a:cs typeface="Arial" panose="020B0604020202020204" pitchFamily="34" charset="0"/>
              </a:rPr>
              <a:t>2</a:t>
            </a:r>
            <a:r>
              <a:rPr lang="en-US" altLang="en-US" sz="2600">
                <a:cs typeface="Arial" panose="020B0604020202020204" pitchFamily="34" charset="0"/>
              </a:rPr>
              <a:t> forall </a:t>
            </a:r>
            <a:r>
              <a:rPr lang="en-US" altLang="en-US" sz="2600" i="1">
                <a:cs typeface="Arial" panose="020B0604020202020204" pitchFamily="34" charset="0"/>
              </a:rPr>
              <a:t>n</a:t>
            </a:r>
            <a:r>
              <a:rPr lang="en-US" altLang="en-US" sz="2600">
                <a:cs typeface="Arial" panose="020B0604020202020204" pitchFamily="34" charset="0"/>
              </a:rPr>
              <a:t> ≥ 8 ]</a:t>
            </a:r>
            <a:endParaRPr lang="en-US" altLang="en-US" sz="2600"/>
          </a:p>
          <a:p>
            <a:pPr eaLnBrk="1" hangingPunct="1">
              <a:lnSpc>
                <a:spcPct val="80000"/>
              </a:lnSpc>
            </a:pPr>
            <a:endParaRPr lang="en-US" altLang="en-US" sz="2600"/>
          </a:p>
          <a:p>
            <a:pPr eaLnBrk="1" hangingPunct="1">
              <a:lnSpc>
                <a:spcPct val="80000"/>
              </a:lnSpc>
            </a:pPr>
            <a:r>
              <a:rPr lang="en-US" altLang="en-US" sz="2600"/>
              <a:t>In general, for any polynomial </a:t>
            </a:r>
          </a:p>
          <a:p>
            <a:pPr eaLnBrk="1" hangingPunct="1">
              <a:lnSpc>
                <a:spcPct val="80000"/>
              </a:lnSpc>
              <a:buFont typeface="Wingdings" panose="05000000000000000000" pitchFamily="2" charset="2"/>
              <a:buNone/>
            </a:pPr>
            <a:endParaRPr lang="en-US" altLang="en-US" sz="2600"/>
          </a:p>
          <a:p>
            <a:pPr eaLnBrk="1" hangingPunct="1">
              <a:lnSpc>
                <a:spcPct val="80000"/>
              </a:lnSpc>
              <a:buFont typeface="Wingdings" panose="05000000000000000000" pitchFamily="2" charset="2"/>
              <a:buNone/>
            </a:pPr>
            <a:r>
              <a:rPr lang="en-US" altLang="en-US" sz="2600"/>
              <a:t>where </a:t>
            </a:r>
            <a:r>
              <a:rPr lang="en-US" altLang="en-US" sz="2600" i="1"/>
              <a:t>a</a:t>
            </a:r>
            <a:r>
              <a:rPr lang="en-US" altLang="en-US" sz="2600" baseline="-25000"/>
              <a:t>i</a:t>
            </a:r>
            <a:r>
              <a:rPr lang="en-US" altLang="en-US" sz="2600"/>
              <a:t>’s are constant and </a:t>
            </a:r>
            <a:r>
              <a:rPr lang="en-US" altLang="en-US" sz="2600" i="1"/>
              <a:t>a</a:t>
            </a:r>
            <a:r>
              <a:rPr lang="en-US" altLang="en-US" sz="2600" baseline="-25000"/>
              <a:t>d</a:t>
            </a:r>
            <a:r>
              <a:rPr lang="en-US" altLang="en-US" sz="2600"/>
              <a:t> &gt; 0, </a:t>
            </a:r>
          </a:p>
          <a:p>
            <a:pPr eaLnBrk="1" hangingPunct="1">
              <a:lnSpc>
                <a:spcPct val="80000"/>
              </a:lnSpc>
              <a:buFont typeface="Wingdings" panose="05000000000000000000" pitchFamily="2" charset="2"/>
              <a:buNone/>
            </a:pPr>
            <a:endParaRPr lang="en-US" altLang="en-US" sz="2600"/>
          </a:p>
          <a:p>
            <a:pPr eaLnBrk="1" hangingPunct="1">
              <a:lnSpc>
                <a:spcPct val="80000"/>
              </a:lnSpc>
              <a:buFont typeface="Wingdings" panose="05000000000000000000" pitchFamily="2" charset="2"/>
              <a:buNone/>
            </a:pPr>
            <a:endParaRPr lang="en-US" altLang="en-US" sz="2600"/>
          </a:p>
        </p:txBody>
      </p:sp>
      <p:graphicFrame>
        <p:nvGraphicFramePr>
          <p:cNvPr id="82949" name="Object 4">
            <a:extLst>
              <a:ext uri="{FF2B5EF4-FFF2-40B4-BE49-F238E27FC236}">
                <a16:creationId xmlns:a16="http://schemas.microsoft.com/office/drawing/2014/main" id="{23CAC1EE-8116-8916-3B6B-301A87BCC122}"/>
              </a:ext>
            </a:extLst>
          </p:cNvPr>
          <p:cNvGraphicFramePr>
            <a:graphicFrameLocks noChangeAspect="1"/>
          </p:cNvGraphicFramePr>
          <p:nvPr/>
        </p:nvGraphicFramePr>
        <p:xfrm>
          <a:off x="5334000" y="4546600"/>
          <a:ext cx="1828800" cy="863600"/>
        </p:xfrm>
        <a:graphic>
          <a:graphicData uri="http://schemas.openxmlformats.org/presentationml/2006/ole">
            <mc:AlternateContent xmlns:mc="http://schemas.openxmlformats.org/markup-compatibility/2006">
              <mc:Choice xmlns:v="urn:schemas-microsoft-com:vml" Requires="v">
                <p:oleObj name="Equation" r:id="rId3" imgW="914400" imgH="431800" progId="Equation.3">
                  <p:embed/>
                </p:oleObj>
              </mc:Choice>
              <mc:Fallback>
                <p:oleObj name="Equation" r:id="rId3" imgW="9144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546600"/>
                        <a:ext cx="1828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5">
            <a:extLst>
              <a:ext uri="{FF2B5EF4-FFF2-40B4-BE49-F238E27FC236}">
                <a16:creationId xmlns:a16="http://schemas.microsoft.com/office/drawing/2014/main" id="{B33B34A5-190C-A554-D404-B09630AF5024}"/>
              </a:ext>
            </a:extLst>
          </p:cNvPr>
          <p:cNvGraphicFramePr>
            <a:graphicFrameLocks noChangeAspect="1"/>
          </p:cNvGraphicFramePr>
          <p:nvPr/>
        </p:nvGraphicFramePr>
        <p:xfrm>
          <a:off x="5715000" y="5511800"/>
          <a:ext cx="1676400" cy="457200"/>
        </p:xfrm>
        <a:graphic>
          <a:graphicData uri="http://schemas.openxmlformats.org/presentationml/2006/ole">
            <mc:AlternateContent xmlns:mc="http://schemas.openxmlformats.org/markup-compatibility/2006">
              <mc:Choice xmlns:v="urn:schemas-microsoft-com:vml" Requires="v">
                <p:oleObj name="Equation" r:id="rId5" imgW="838200" imgH="228600" progId="Equation.3">
                  <p:embed/>
                </p:oleObj>
              </mc:Choice>
              <mc:Fallback>
                <p:oleObj name="Equation" r:id="rId5" imgW="8382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5511800"/>
                        <a:ext cx="167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2948">
                                            <p:txEl>
                                              <p:pRg st="4" end="4"/>
                                            </p:txEl>
                                          </p:spTgt>
                                        </p:tgtEl>
                                        <p:attrNameLst>
                                          <p:attrName>style.visibility</p:attrName>
                                        </p:attrNameLst>
                                      </p:cBhvr>
                                      <p:to>
                                        <p:strVal val="visible"/>
                                      </p:to>
                                    </p:set>
                                    <p:animEffect transition="in" filter="fade">
                                      <p:cBhvr>
                                        <p:cTn id="7" dur="500"/>
                                        <p:tgtEl>
                                          <p:spTgt spid="8294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2948">
                                            <p:txEl>
                                              <p:pRg st="5" end="5"/>
                                            </p:txEl>
                                          </p:spTgt>
                                        </p:tgtEl>
                                        <p:attrNameLst>
                                          <p:attrName>style.visibility</p:attrName>
                                        </p:attrNameLst>
                                      </p:cBhvr>
                                      <p:to>
                                        <p:strVal val="visible"/>
                                      </p:to>
                                    </p:set>
                                    <p:animEffect transition="in" filter="fade">
                                      <p:cBhvr>
                                        <p:cTn id="10" dur="500"/>
                                        <p:tgtEl>
                                          <p:spTgt spid="8294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2948">
                                            <p:txEl>
                                              <p:pRg st="6" end="6"/>
                                            </p:txEl>
                                          </p:spTgt>
                                        </p:tgtEl>
                                        <p:attrNameLst>
                                          <p:attrName>style.visibility</p:attrName>
                                        </p:attrNameLst>
                                      </p:cBhvr>
                                      <p:to>
                                        <p:strVal val="visible"/>
                                      </p:to>
                                    </p:set>
                                    <p:animEffect transition="in" filter="fade">
                                      <p:cBhvr>
                                        <p:cTn id="13" dur="500"/>
                                        <p:tgtEl>
                                          <p:spTgt spid="82948">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82948">
                                            <p:txEl>
                                              <p:pRg st="8" end="8"/>
                                            </p:txEl>
                                          </p:spTgt>
                                        </p:tgtEl>
                                        <p:attrNameLst>
                                          <p:attrName>style.visibility</p:attrName>
                                        </p:attrNameLst>
                                      </p:cBhvr>
                                      <p:to>
                                        <p:strVal val="visible"/>
                                      </p:to>
                                    </p:set>
                                    <p:animEffect transition="in" filter="fade">
                                      <p:cBhvr>
                                        <p:cTn id="18" dur="500"/>
                                        <p:tgtEl>
                                          <p:spTgt spid="82948">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2948">
                                            <p:txEl>
                                              <p:pRg st="10" end="10"/>
                                            </p:txEl>
                                          </p:spTgt>
                                        </p:tgtEl>
                                        <p:attrNameLst>
                                          <p:attrName>style.visibility</p:attrName>
                                        </p:attrNameLst>
                                      </p:cBhvr>
                                      <p:to>
                                        <p:strVal val="visible"/>
                                      </p:to>
                                    </p:set>
                                    <p:animEffect transition="in" filter="fade">
                                      <p:cBhvr>
                                        <p:cTn id="21" dur="500"/>
                                        <p:tgtEl>
                                          <p:spTgt spid="82948">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2949"/>
                                        </p:tgtEl>
                                        <p:attrNameLst>
                                          <p:attrName>style.visibility</p:attrName>
                                        </p:attrNameLst>
                                      </p:cBhvr>
                                      <p:to>
                                        <p:strVal val="visible"/>
                                      </p:to>
                                    </p:set>
                                    <p:animEffect transition="in" filter="fade">
                                      <p:cBhvr>
                                        <p:cTn id="24" dur="500"/>
                                        <p:tgtEl>
                                          <p:spTgt spid="82949"/>
                                        </p:tgtEl>
                                      </p:cBhvr>
                                    </p:animEffect>
                                  </p:childTnLst>
                                </p:cTn>
                              </p:par>
                              <p:par>
                                <p:cTn id="25" presetID="10" presetClass="entr" presetSubtype="0" fill="hold" nodeType="withEffect">
                                  <p:stCondLst>
                                    <p:cond delay="0"/>
                                  </p:stCondLst>
                                  <p:childTnLst>
                                    <p:set>
                                      <p:cBhvr>
                                        <p:cTn id="26" dur="1" fill="hold">
                                          <p:stCondLst>
                                            <p:cond delay="0"/>
                                          </p:stCondLst>
                                        </p:cTn>
                                        <p:tgtEl>
                                          <p:spTgt spid="82950"/>
                                        </p:tgtEl>
                                        <p:attrNameLst>
                                          <p:attrName>style.visibility</p:attrName>
                                        </p:attrNameLst>
                                      </p:cBhvr>
                                      <p:to>
                                        <p:strVal val="visible"/>
                                      </p:to>
                                    </p:set>
                                    <p:animEffect transition="in" filter="fade">
                                      <p:cBhvr>
                                        <p:cTn id="27"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6">
            <a:extLst>
              <a:ext uri="{FF2B5EF4-FFF2-40B4-BE49-F238E27FC236}">
                <a16:creationId xmlns:a16="http://schemas.microsoft.com/office/drawing/2014/main" id="{8740CAAD-0169-1755-04F9-B24CD77AF8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08CEC6E-B39F-47CE-9329-2FEFB3309532}" type="slidenum">
              <a:rPr lang="en-US" altLang="en-US" sz="1200" smtClean="0">
                <a:latin typeface="Garamond" panose="02020404030301010803" pitchFamily="18" charset="0"/>
              </a:rPr>
              <a:pPr>
                <a:spcBef>
                  <a:spcPct val="0"/>
                </a:spcBef>
                <a:buClrTx/>
                <a:buSzTx/>
                <a:buFontTx/>
                <a:buNone/>
              </a:pPr>
              <a:t>63</a:t>
            </a:fld>
            <a:endParaRPr lang="en-US" altLang="en-US" sz="1200">
              <a:latin typeface="Garamond" panose="02020404030301010803" pitchFamily="18" charset="0"/>
            </a:endParaRPr>
          </a:p>
        </p:txBody>
      </p:sp>
      <p:sp>
        <p:nvSpPr>
          <p:cNvPr id="143363" name="Rectangle 2">
            <a:extLst>
              <a:ext uri="{FF2B5EF4-FFF2-40B4-BE49-F238E27FC236}">
                <a16:creationId xmlns:a16="http://schemas.microsoft.com/office/drawing/2014/main" id="{51C455BB-7312-F8F5-7EBA-538C7CC580DC}"/>
              </a:ext>
            </a:extLst>
          </p:cNvPr>
          <p:cNvSpPr>
            <a:spLocks noGrp="1" noChangeArrowheads="1"/>
          </p:cNvSpPr>
          <p:nvPr>
            <p:ph type="title"/>
          </p:nvPr>
        </p:nvSpPr>
        <p:spPr/>
        <p:txBody>
          <a:bodyPr/>
          <a:lstStyle/>
          <a:p>
            <a:pPr eaLnBrk="1" hangingPunct="1"/>
            <a:r>
              <a:rPr lang="en-US" altLang="en-US" i="1"/>
              <a:t>O</a:t>
            </a:r>
            <a:r>
              <a:rPr lang="en-US" altLang="en-US"/>
              <a:t>-notation in expressions</a:t>
            </a:r>
          </a:p>
        </p:txBody>
      </p:sp>
      <p:sp>
        <p:nvSpPr>
          <p:cNvPr id="96259" name="Rectangle 3">
            <a:extLst>
              <a:ext uri="{FF2B5EF4-FFF2-40B4-BE49-F238E27FC236}">
                <a16:creationId xmlns:a16="http://schemas.microsoft.com/office/drawing/2014/main" id="{5D8AA3D6-F3CF-86FB-D928-2A8A1C7DA898}"/>
              </a:ext>
            </a:extLst>
          </p:cNvPr>
          <p:cNvSpPr>
            <a:spLocks noGrp="1" noChangeArrowheads="1"/>
          </p:cNvSpPr>
          <p:nvPr>
            <p:ph type="body" sz="half" idx="1"/>
          </p:nvPr>
        </p:nvSpPr>
        <p:spPr>
          <a:xfrm>
            <a:off x="457200" y="1600200"/>
            <a:ext cx="8305800" cy="4530725"/>
          </a:xfrm>
        </p:spPr>
        <p:txBody>
          <a:bodyPr/>
          <a:lstStyle/>
          <a:p>
            <a:pPr eaLnBrk="1" hangingPunct="1"/>
            <a:r>
              <a:rPr lang="en-US" altLang="en-US" sz="2600" i="1"/>
              <a:t>n</a:t>
            </a:r>
            <a:r>
              <a:rPr lang="en-US" altLang="en-US" sz="2600"/>
              <a:t>=</a:t>
            </a:r>
            <a:r>
              <a:rPr lang="en-US" altLang="en-US" sz="2600" i="1"/>
              <a:t>O</a:t>
            </a:r>
            <a:r>
              <a:rPr lang="en-US" altLang="en-US" sz="2600"/>
              <a:t>(</a:t>
            </a:r>
            <a:r>
              <a:rPr lang="en-US" altLang="en-US" sz="2600" i="1"/>
              <a:t>n</a:t>
            </a:r>
            <a:r>
              <a:rPr lang="en-US" altLang="en-US" sz="2600"/>
              <a:t>)</a:t>
            </a:r>
          </a:p>
          <a:p>
            <a:pPr eaLnBrk="1" hangingPunct="1">
              <a:buFont typeface="Wingdings" panose="05000000000000000000" pitchFamily="2" charset="2"/>
              <a:buNone/>
            </a:pPr>
            <a:r>
              <a:rPr lang="en-US" altLang="en-US" sz="2600"/>
              <a:t>	OK, we know that it means </a:t>
            </a:r>
            <a:r>
              <a:rPr lang="en-US" altLang="en-US" sz="2600" i="1"/>
              <a:t>n</a:t>
            </a:r>
            <a:r>
              <a:rPr lang="en-US" altLang="en-US" sz="2600">
                <a:latin typeface="Arial Unicode MS" pitchFamily="34" charset="-128"/>
                <a:ea typeface="Arial Unicode MS" pitchFamily="34" charset="-128"/>
              </a:rPr>
              <a:t>     </a:t>
            </a:r>
            <a:r>
              <a:rPr lang="en-US" altLang="en-US" sz="2600" i="1"/>
              <a:t>O</a:t>
            </a:r>
            <a:r>
              <a:rPr lang="en-US" altLang="en-US" sz="2600"/>
              <a:t>(</a:t>
            </a:r>
            <a:r>
              <a:rPr lang="en-US" altLang="en-US" sz="2600" i="1"/>
              <a:t>n</a:t>
            </a:r>
            <a:r>
              <a:rPr lang="en-US" altLang="en-US" sz="2600"/>
              <a:t>)</a:t>
            </a:r>
          </a:p>
          <a:p>
            <a:pPr eaLnBrk="1" hangingPunct="1"/>
            <a:r>
              <a:rPr lang="en-US" altLang="en-US" sz="2600"/>
              <a:t>What’s the meaning of</a:t>
            </a:r>
          </a:p>
          <a:p>
            <a:pPr eaLnBrk="1" hangingPunct="1"/>
            <a:endParaRPr lang="en-US" altLang="en-US" sz="2600"/>
          </a:p>
          <a:p>
            <a:pPr eaLnBrk="1" hangingPunct="1"/>
            <a:endParaRPr lang="en-US" altLang="en-US" sz="2600"/>
          </a:p>
          <a:p>
            <a:pPr eaLnBrk="1" hangingPunct="1"/>
            <a:r>
              <a:rPr lang="en-US" altLang="en-US" sz="2600"/>
              <a:t>It means,</a:t>
            </a:r>
          </a:p>
        </p:txBody>
      </p:sp>
      <p:graphicFrame>
        <p:nvGraphicFramePr>
          <p:cNvPr id="96260" name="Object 4">
            <a:extLst>
              <a:ext uri="{FF2B5EF4-FFF2-40B4-BE49-F238E27FC236}">
                <a16:creationId xmlns:a16="http://schemas.microsoft.com/office/drawing/2014/main" id="{CEFA48FA-427F-0B4E-E0FE-22687B6563A8}"/>
              </a:ext>
            </a:extLst>
          </p:cNvPr>
          <p:cNvGraphicFramePr>
            <a:graphicFrameLocks noChangeAspect="1"/>
          </p:cNvGraphicFramePr>
          <p:nvPr/>
        </p:nvGraphicFramePr>
        <p:xfrm>
          <a:off x="2908300" y="3429000"/>
          <a:ext cx="3175000" cy="457200"/>
        </p:xfrm>
        <a:graphic>
          <a:graphicData uri="http://schemas.openxmlformats.org/presentationml/2006/ole">
            <mc:AlternateContent xmlns:mc="http://schemas.openxmlformats.org/markup-compatibility/2006">
              <mc:Choice xmlns:v="urn:schemas-microsoft-com:vml" Requires="v">
                <p:oleObj name="Equation" r:id="rId3" imgW="1587500" imgH="228600" progId="Equation.3">
                  <p:embed/>
                </p:oleObj>
              </mc:Choice>
              <mc:Fallback>
                <p:oleObj name="Equation" r:id="rId3" imgW="15875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300" y="3429000"/>
                        <a:ext cx="317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1" name="Object 5">
            <a:extLst>
              <a:ext uri="{FF2B5EF4-FFF2-40B4-BE49-F238E27FC236}">
                <a16:creationId xmlns:a16="http://schemas.microsoft.com/office/drawing/2014/main" id="{FB7FA7DE-81F9-C6C1-11F3-15045ED9CE6A}"/>
              </a:ext>
            </a:extLst>
          </p:cNvPr>
          <p:cNvGraphicFramePr>
            <a:graphicFrameLocks noChangeAspect="1"/>
          </p:cNvGraphicFramePr>
          <p:nvPr/>
        </p:nvGraphicFramePr>
        <p:xfrm>
          <a:off x="2895600" y="4343400"/>
          <a:ext cx="3175000" cy="914400"/>
        </p:xfrm>
        <a:graphic>
          <a:graphicData uri="http://schemas.openxmlformats.org/presentationml/2006/ole">
            <mc:AlternateContent xmlns:mc="http://schemas.openxmlformats.org/markup-compatibility/2006">
              <mc:Choice xmlns:v="urn:schemas-microsoft-com:vml" Requires="v">
                <p:oleObj name="Equation" r:id="rId5" imgW="1587500" imgH="457200" progId="Equation.3">
                  <p:embed/>
                </p:oleObj>
              </mc:Choice>
              <mc:Fallback>
                <p:oleObj name="Equation" r:id="rId5" imgW="15875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343400"/>
                        <a:ext cx="3175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4" name="Object 8">
            <a:extLst>
              <a:ext uri="{FF2B5EF4-FFF2-40B4-BE49-F238E27FC236}">
                <a16:creationId xmlns:a16="http://schemas.microsoft.com/office/drawing/2014/main" id="{9DBA4384-EE34-6E91-4EDC-9941AA958B31}"/>
              </a:ext>
            </a:extLst>
          </p:cNvPr>
          <p:cNvGraphicFramePr>
            <a:graphicFrameLocks noGrp="1" noChangeAspect="1"/>
          </p:cNvGraphicFramePr>
          <p:nvPr>
            <p:ph sz="half" idx="2"/>
          </p:nvPr>
        </p:nvGraphicFramePr>
        <p:xfrm>
          <a:off x="5181600" y="2209800"/>
          <a:ext cx="304800" cy="304800"/>
        </p:xfrm>
        <a:graphic>
          <a:graphicData uri="http://schemas.openxmlformats.org/presentationml/2006/ole">
            <mc:AlternateContent xmlns:mc="http://schemas.openxmlformats.org/markup-compatibility/2006">
              <mc:Choice xmlns:v="urn:schemas-microsoft-com:vml" Requires="v">
                <p:oleObj name="Equation" r:id="rId7" imgW="126725" imgH="126725" progId="Equation.3">
                  <p:embed/>
                </p:oleObj>
              </mc:Choice>
              <mc:Fallback>
                <p:oleObj name="Equation" r:id="rId7" imgW="126725" imgH="12672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2209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animEffect transition="in" filter="blinds(horizontal)">
                                      <p:cBhvr>
                                        <p:cTn id="7" dur="500"/>
                                        <p:tgtEl>
                                          <p:spTgt spid="9625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6264"/>
                                        </p:tgtEl>
                                        <p:attrNameLst>
                                          <p:attrName>style.visibility</p:attrName>
                                        </p:attrNameLst>
                                      </p:cBhvr>
                                      <p:to>
                                        <p:strVal val="visible"/>
                                      </p:to>
                                    </p:set>
                                    <p:animEffect transition="in" filter="blinds(horizontal)">
                                      <p:cBhvr>
                                        <p:cTn id="10" dur="500"/>
                                        <p:tgtEl>
                                          <p:spTgt spid="962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animEffect transition="in" filter="blinds(horizontal)">
                                      <p:cBhvr>
                                        <p:cTn id="15" dur="500"/>
                                        <p:tgtEl>
                                          <p:spTgt spid="9625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6260"/>
                                        </p:tgtEl>
                                        <p:attrNameLst>
                                          <p:attrName>style.visibility</p:attrName>
                                        </p:attrNameLst>
                                      </p:cBhvr>
                                      <p:to>
                                        <p:strVal val="visible"/>
                                      </p:to>
                                    </p:set>
                                    <p:animEffect transition="in" filter="blinds(horizontal)">
                                      <p:cBhvr>
                                        <p:cTn id="18" dur="500"/>
                                        <p:tgtEl>
                                          <p:spTgt spid="962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96259">
                                            <p:txEl>
                                              <p:pRg st="5" end="5"/>
                                            </p:txEl>
                                          </p:spTgt>
                                        </p:tgtEl>
                                        <p:attrNameLst>
                                          <p:attrName>style.visibility</p:attrName>
                                        </p:attrNameLst>
                                      </p:cBhvr>
                                      <p:to>
                                        <p:strVal val="visible"/>
                                      </p:to>
                                    </p:set>
                                    <p:animEffect transition="in" filter="blinds(horizontal)">
                                      <p:cBhvr>
                                        <p:cTn id="23" dur="500"/>
                                        <p:tgtEl>
                                          <p:spTgt spid="96259">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6261"/>
                                        </p:tgtEl>
                                        <p:attrNameLst>
                                          <p:attrName>style.visibility</p:attrName>
                                        </p:attrNameLst>
                                      </p:cBhvr>
                                      <p:to>
                                        <p:strVal val="visible"/>
                                      </p:to>
                                    </p:set>
                                    <p:animEffect transition="in" filter="blinds(horizontal)">
                                      <p:cBhvr>
                                        <p:cTn id="26"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5">
            <a:extLst>
              <a:ext uri="{FF2B5EF4-FFF2-40B4-BE49-F238E27FC236}">
                <a16:creationId xmlns:a16="http://schemas.microsoft.com/office/drawing/2014/main" id="{9E0087FA-FE08-DE0B-8171-4964FD5FB9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59451E4-C01C-4939-94C8-32D84C00FA73}" type="slidenum">
              <a:rPr lang="en-US" altLang="en-US" sz="1200" smtClean="0">
                <a:latin typeface="Garamond" panose="02020404030301010803" pitchFamily="18" charset="0"/>
              </a:rPr>
              <a:pPr>
                <a:spcBef>
                  <a:spcPct val="0"/>
                </a:spcBef>
                <a:buClrTx/>
                <a:buSzTx/>
                <a:buFontTx/>
                <a:buNone/>
              </a:pPr>
              <a:t>64</a:t>
            </a:fld>
            <a:endParaRPr lang="en-US" altLang="en-US" sz="1200">
              <a:latin typeface="Garamond" panose="02020404030301010803" pitchFamily="18" charset="0"/>
            </a:endParaRPr>
          </a:p>
        </p:txBody>
      </p:sp>
      <p:sp>
        <p:nvSpPr>
          <p:cNvPr id="145411" name="Rectangle 2">
            <a:extLst>
              <a:ext uri="{FF2B5EF4-FFF2-40B4-BE49-F238E27FC236}">
                <a16:creationId xmlns:a16="http://schemas.microsoft.com/office/drawing/2014/main" id="{CC693C56-06AE-3DAD-B957-3F140BD5435C}"/>
              </a:ext>
            </a:extLst>
          </p:cNvPr>
          <p:cNvSpPr>
            <a:spLocks noGrp="1" noChangeArrowheads="1"/>
          </p:cNvSpPr>
          <p:nvPr>
            <p:ph type="title"/>
          </p:nvPr>
        </p:nvSpPr>
        <p:spPr/>
        <p:txBody>
          <a:bodyPr/>
          <a:lstStyle/>
          <a:p>
            <a:pPr eaLnBrk="1" hangingPunct="1"/>
            <a:r>
              <a:rPr lang="en-US" altLang="en-US" i="1"/>
              <a:t>O</a:t>
            </a:r>
            <a:r>
              <a:rPr lang="en-US" altLang="en-US"/>
              <a:t>-notation in expressions</a:t>
            </a:r>
          </a:p>
        </p:txBody>
      </p:sp>
      <p:sp>
        <p:nvSpPr>
          <p:cNvPr id="155652" name="Rectangle 3">
            <a:extLst>
              <a:ext uri="{FF2B5EF4-FFF2-40B4-BE49-F238E27FC236}">
                <a16:creationId xmlns:a16="http://schemas.microsoft.com/office/drawing/2014/main" id="{C4C26200-88AE-33E2-8DE8-3F03BB4AF900}"/>
              </a:ext>
            </a:extLst>
          </p:cNvPr>
          <p:cNvSpPr>
            <a:spLocks noGrp="1" noChangeArrowheads="1"/>
          </p:cNvSpPr>
          <p:nvPr>
            <p:ph type="body" idx="1"/>
          </p:nvPr>
        </p:nvSpPr>
        <p:spPr>
          <a:xfrm>
            <a:off x="457200" y="1219200"/>
            <a:ext cx="8229600" cy="4530725"/>
          </a:xfrm>
        </p:spPr>
        <p:txBody>
          <a:bodyPr/>
          <a:lstStyle/>
          <a:p>
            <a:pPr eaLnBrk="1" hangingPunct="1">
              <a:lnSpc>
                <a:spcPct val="90000"/>
              </a:lnSpc>
            </a:pPr>
            <a:r>
              <a:rPr lang="en-US" altLang="en-US"/>
              <a:t>In relational expressions as well:</a:t>
            </a:r>
          </a:p>
          <a:p>
            <a:pPr eaLnBrk="1" hangingPunct="1">
              <a:lnSpc>
                <a:spcPct val="90000"/>
              </a:lnSpc>
              <a:buFont typeface="Wingdings" panose="05000000000000000000" pitchFamily="2" charset="2"/>
              <a:buNone/>
            </a:pPr>
            <a:endParaRPr lang="en-US" altLang="en-US"/>
          </a:p>
          <a:p>
            <a:pPr eaLnBrk="1" hangingPunct="1">
              <a:lnSpc>
                <a:spcPct val="90000"/>
              </a:lnSpc>
              <a:buFont typeface="Wingdings" panose="05000000000000000000" pitchFamily="2" charset="2"/>
              <a:buNone/>
            </a:pPr>
            <a:r>
              <a:rPr lang="en-US" altLang="en-US"/>
              <a:t>	means</a:t>
            </a:r>
          </a:p>
          <a:p>
            <a:pPr eaLnBrk="1" hangingPunct="1">
              <a:lnSpc>
                <a:spcPct val="90000"/>
              </a:lnSpc>
            </a:pPr>
            <a:endParaRPr lang="en-US" altLang="en-US"/>
          </a:p>
          <a:p>
            <a:pPr eaLnBrk="1" hangingPunct="1">
              <a:lnSpc>
                <a:spcPct val="90000"/>
              </a:lnSpc>
            </a:pPr>
            <a:endParaRPr lang="en-US" altLang="en-US"/>
          </a:p>
          <a:p>
            <a:pPr eaLnBrk="1" hangingPunct="1">
              <a:lnSpc>
                <a:spcPct val="90000"/>
              </a:lnSpc>
            </a:pPr>
            <a:r>
              <a:rPr lang="en-US" altLang="en-US"/>
              <a:t>Note that, th</a:t>
            </a:r>
            <a:r>
              <a:rPr lang="tr-TR" altLang="en-US"/>
              <a:t>e statement in this</a:t>
            </a:r>
            <a:r>
              <a:rPr lang="en-US" altLang="en-US"/>
              <a:t> example is meaningless, since </a:t>
            </a:r>
          </a:p>
          <a:p>
            <a:pPr eaLnBrk="1" hangingPunct="1">
              <a:lnSpc>
                <a:spcPct val="90000"/>
              </a:lnSpc>
            </a:pPr>
            <a:endParaRPr lang="en-US" altLang="en-US"/>
          </a:p>
          <a:p>
            <a:pPr eaLnBrk="1" hangingPunct="1">
              <a:lnSpc>
                <a:spcPct val="90000"/>
              </a:lnSpc>
            </a:pPr>
            <a:r>
              <a:rPr lang="en-US" altLang="en-US"/>
              <a:t>Hence, </a:t>
            </a:r>
          </a:p>
          <a:p>
            <a:pPr eaLnBrk="1" hangingPunct="1">
              <a:lnSpc>
                <a:spcPct val="90000"/>
              </a:lnSpc>
              <a:buFont typeface="Wingdings" panose="05000000000000000000" pitchFamily="2" charset="2"/>
              <a:buNone/>
            </a:pPr>
            <a:r>
              <a:rPr lang="en-US" altLang="en-US"/>
              <a:t>	is correct for any running time </a:t>
            </a:r>
          </a:p>
        </p:txBody>
      </p:sp>
      <p:graphicFrame>
        <p:nvGraphicFramePr>
          <p:cNvPr id="145413" name="Object 4">
            <a:extLst>
              <a:ext uri="{FF2B5EF4-FFF2-40B4-BE49-F238E27FC236}">
                <a16:creationId xmlns:a16="http://schemas.microsoft.com/office/drawing/2014/main" id="{4F17F147-2D22-DF46-DB4D-E0E02D4D8326}"/>
              </a:ext>
            </a:extLst>
          </p:cNvPr>
          <p:cNvGraphicFramePr>
            <a:graphicFrameLocks noChangeAspect="1"/>
          </p:cNvGraphicFramePr>
          <p:nvPr/>
        </p:nvGraphicFramePr>
        <p:xfrm>
          <a:off x="3657600" y="1905000"/>
          <a:ext cx="1676400" cy="457200"/>
        </p:xfrm>
        <a:graphic>
          <a:graphicData uri="http://schemas.openxmlformats.org/presentationml/2006/ole">
            <mc:AlternateContent xmlns:mc="http://schemas.openxmlformats.org/markup-compatibility/2006">
              <mc:Choice xmlns:v="urn:schemas-microsoft-com:vml" Requires="v">
                <p:oleObj name="Equation" r:id="rId3" imgW="838200" imgH="228600" progId="Equation.3">
                  <p:embed/>
                </p:oleObj>
              </mc:Choice>
              <mc:Fallback>
                <p:oleObj name="Equation" r:id="rId3" imgW="8382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905000"/>
                        <a:ext cx="167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4" name="Object 5">
            <a:extLst>
              <a:ext uri="{FF2B5EF4-FFF2-40B4-BE49-F238E27FC236}">
                <a16:creationId xmlns:a16="http://schemas.microsoft.com/office/drawing/2014/main" id="{D492047A-791E-07F6-FF0D-66523332E783}"/>
              </a:ext>
            </a:extLst>
          </p:cNvPr>
          <p:cNvGraphicFramePr>
            <a:graphicFrameLocks noChangeAspect="1"/>
          </p:cNvGraphicFramePr>
          <p:nvPr/>
        </p:nvGraphicFramePr>
        <p:xfrm>
          <a:off x="3683000" y="2667000"/>
          <a:ext cx="2794000" cy="914400"/>
        </p:xfrm>
        <a:graphic>
          <a:graphicData uri="http://schemas.openxmlformats.org/presentationml/2006/ole">
            <mc:AlternateContent xmlns:mc="http://schemas.openxmlformats.org/markup-compatibility/2006">
              <mc:Choice xmlns:v="urn:schemas-microsoft-com:vml" Requires="v">
                <p:oleObj name="Equation" r:id="rId5" imgW="1397000" imgH="457200" progId="Equation.3">
                  <p:embed/>
                </p:oleObj>
              </mc:Choice>
              <mc:Fallback>
                <p:oleObj name="Equation" r:id="rId5" imgW="13970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3000" y="2667000"/>
                        <a:ext cx="27940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5" name="Object 6">
            <a:extLst>
              <a:ext uri="{FF2B5EF4-FFF2-40B4-BE49-F238E27FC236}">
                <a16:creationId xmlns:a16="http://schemas.microsoft.com/office/drawing/2014/main" id="{BD3664FD-81FD-B490-2F1D-143C892B0207}"/>
              </a:ext>
            </a:extLst>
          </p:cNvPr>
          <p:cNvGraphicFramePr>
            <a:graphicFrameLocks noChangeAspect="1"/>
          </p:cNvGraphicFramePr>
          <p:nvPr/>
        </p:nvGraphicFramePr>
        <p:xfrm>
          <a:off x="3733800" y="4606925"/>
          <a:ext cx="2133600" cy="457200"/>
        </p:xfrm>
        <a:graphic>
          <a:graphicData uri="http://schemas.openxmlformats.org/presentationml/2006/ole">
            <mc:AlternateContent xmlns:mc="http://schemas.openxmlformats.org/markup-compatibility/2006">
              <mc:Choice xmlns:v="urn:schemas-microsoft-com:vml" Requires="v">
                <p:oleObj name="Equation" r:id="rId7" imgW="1066800" imgH="228600" progId="Equation.3">
                  <p:embed/>
                </p:oleObj>
              </mc:Choice>
              <mc:Fallback>
                <p:oleObj name="Equation" r:id="rId7" imgW="10668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4606925"/>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656" name="Object 7">
            <a:extLst>
              <a:ext uri="{FF2B5EF4-FFF2-40B4-BE49-F238E27FC236}">
                <a16:creationId xmlns:a16="http://schemas.microsoft.com/office/drawing/2014/main" id="{3D23A982-58CF-54EF-158F-136B04F5A8A1}"/>
              </a:ext>
            </a:extLst>
          </p:cNvPr>
          <p:cNvGraphicFramePr>
            <a:graphicFrameLocks noChangeAspect="1"/>
          </p:cNvGraphicFramePr>
          <p:nvPr/>
        </p:nvGraphicFramePr>
        <p:xfrm>
          <a:off x="2133600" y="5140325"/>
          <a:ext cx="1828800" cy="498475"/>
        </p:xfrm>
        <a:graphic>
          <a:graphicData uri="http://schemas.openxmlformats.org/presentationml/2006/ole">
            <mc:AlternateContent xmlns:mc="http://schemas.openxmlformats.org/markup-compatibility/2006">
              <mc:Choice xmlns:v="urn:schemas-microsoft-com:vml" Requires="v">
                <p:oleObj name="Equation" r:id="rId9" imgW="838200" imgH="228600" progId="Equation.3">
                  <p:embed/>
                </p:oleObj>
              </mc:Choice>
              <mc:Fallback>
                <p:oleObj name="Equation" r:id="rId9" imgW="8382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140325"/>
                        <a:ext cx="18288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5652">
                                            <p:txEl>
                                              <p:pRg st="2" end="2"/>
                                            </p:txEl>
                                          </p:spTgt>
                                        </p:tgtEl>
                                        <p:attrNameLst>
                                          <p:attrName>style.visibility</p:attrName>
                                        </p:attrNameLst>
                                      </p:cBhvr>
                                      <p:to>
                                        <p:strVal val="visible"/>
                                      </p:to>
                                    </p:set>
                                    <p:animEffect transition="in" filter="fade">
                                      <p:cBhvr>
                                        <p:cTn id="7" dur="500"/>
                                        <p:tgtEl>
                                          <p:spTgt spid="15565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5654"/>
                                        </p:tgtEl>
                                        <p:attrNameLst>
                                          <p:attrName>style.visibility</p:attrName>
                                        </p:attrNameLst>
                                      </p:cBhvr>
                                      <p:to>
                                        <p:strVal val="visible"/>
                                      </p:to>
                                    </p:set>
                                    <p:animEffect transition="in" filter="fade">
                                      <p:cBhvr>
                                        <p:cTn id="10" dur="500"/>
                                        <p:tgtEl>
                                          <p:spTgt spid="15565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55652">
                                            <p:txEl>
                                              <p:pRg st="5" end="5"/>
                                            </p:txEl>
                                          </p:spTgt>
                                        </p:tgtEl>
                                        <p:attrNameLst>
                                          <p:attrName>style.visibility</p:attrName>
                                        </p:attrNameLst>
                                      </p:cBhvr>
                                      <p:to>
                                        <p:strVal val="visible"/>
                                      </p:to>
                                    </p:set>
                                    <p:animEffect transition="in" filter="fade">
                                      <p:cBhvr>
                                        <p:cTn id="15" dur="500"/>
                                        <p:tgtEl>
                                          <p:spTgt spid="155652">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55655"/>
                                        </p:tgtEl>
                                        <p:attrNameLst>
                                          <p:attrName>style.visibility</p:attrName>
                                        </p:attrNameLst>
                                      </p:cBhvr>
                                      <p:to>
                                        <p:strVal val="visible"/>
                                      </p:to>
                                    </p:set>
                                    <p:animEffect transition="in" filter="fade">
                                      <p:cBhvr>
                                        <p:cTn id="20" dur="500"/>
                                        <p:tgtEl>
                                          <p:spTgt spid="15565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55652">
                                            <p:txEl>
                                              <p:pRg st="7" end="7"/>
                                            </p:txEl>
                                          </p:spTgt>
                                        </p:tgtEl>
                                        <p:attrNameLst>
                                          <p:attrName>style.visibility</p:attrName>
                                        </p:attrNameLst>
                                      </p:cBhvr>
                                      <p:to>
                                        <p:strVal val="visible"/>
                                      </p:to>
                                    </p:set>
                                    <p:animEffect transition="in" filter="fade">
                                      <p:cBhvr>
                                        <p:cTn id="25" dur="500"/>
                                        <p:tgtEl>
                                          <p:spTgt spid="155652">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5652">
                                            <p:txEl>
                                              <p:pRg st="8" end="8"/>
                                            </p:txEl>
                                          </p:spTgt>
                                        </p:tgtEl>
                                        <p:attrNameLst>
                                          <p:attrName>style.visibility</p:attrName>
                                        </p:attrNameLst>
                                      </p:cBhvr>
                                      <p:to>
                                        <p:strVal val="visible"/>
                                      </p:to>
                                    </p:set>
                                    <p:animEffect transition="in" filter="fade">
                                      <p:cBhvr>
                                        <p:cTn id="28" dur="500"/>
                                        <p:tgtEl>
                                          <p:spTgt spid="155652">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5656"/>
                                        </p:tgtEl>
                                        <p:attrNameLst>
                                          <p:attrName>style.visibility</p:attrName>
                                        </p:attrNameLst>
                                      </p:cBhvr>
                                      <p:to>
                                        <p:strVal val="visible"/>
                                      </p:to>
                                    </p:set>
                                    <p:animEffect transition="in" filter="fade">
                                      <p:cBhvr>
                                        <p:cTn id="31" dur="500"/>
                                        <p:tgtEl>
                                          <p:spTgt spid="155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5">
            <a:extLst>
              <a:ext uri="{FF2B5EF4-FFF2-40B4-BE49-F238E27FC236}">
                <a16:creationId xmlns:a16="http://schemas.microsoft.com/office/drawing/2014/main" id="{DEA4738E-9685-FA93-26CC-30D7D1CEFE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A08B203-8111-4E5D-B39B-51F19C4F83B4}" type="slidenum">
              <a:rPr lang="en-US" altLang="en-US" sz="1200" smtClean="0">
                <a:latin typeface="Garamond" panose="02020404030301010803" pitchFamily="18" charset="0"/>
              </a:rPr>
              <a:pPr>
                <a:spcBef>
                  <a:spcPct val="0"/>
                </a:spcBef>
                <a:buClrTx/>
                <a:buSzTx/>
                <a:buFontTx/>
                <a:buNone/>
              </a:pPr>
              <a:t>65</a:t>
            </a:fld>
            <a:endParaRPr lang="en-US" altLang="en-US" sz="1200">
              <a:latin typeface="Garamond" panose="02020404030301010803" pitchFamily="18" charset="0"/>
            </a:endParaRPr>
          </a:p>
        </p:txBody>
      </p:sp>
      <p:sp>
        <p:nvSpPr>
          <p:cNvPr id="147459" name="Rectangle 2">
            <a:extLst>
              <a:ext uri="{FF2B5EF4-FFF2-40B4-BE49-F238E27FC236}">
                <a16:creationId xmlns:a16="http://schemas.microsoft.com/office/drawing/2014/main" id="{023A4FE6-17CD-2897-6279-A20AC1642F25}"/>
              </a:ext>
            </a:extLst>
          </p:cNvPr>
          <p:cNvSpPr>
            <a:spLocks noGrp="1" noChangeArrowheads="1"/>
          </p:cNvSpPr>
          <p:nvPr>
            <p:ph type="title"/>
          </p:nvPr>
        </p:nvSpPr>
        <p:spPr/>
        <p:txBody>
          <a:bodyPr/>
          <a:lstStyle/>
          <a:p>
            <a:pPr eaLnBrk="1" hangingPunct="1"/>
            <a:r>
              <a:rPr lang="en-US" altLang="en-US" i="1"/>
              <a:t>O</a:t>
            </a:r>
            <a:r>
              <a:rPr lang="en-US" altLang="en-US"/>
              <a:t>-notation provides an upper bound</a:t>
            </a:r>
          </a:p>
        </p:txBody>
      </p:sp>
      <p:sp>
        <p:nvSpPr>
          <p:cNvPr id="147460" name="Rectangle 3">
            <a:extLst>
              <a:ext uri="{FF2B5EF4-FFF2-40B4-BE49-F238E27FC236}">
                <a16:creationId xmlns:a16="http://schemas.microsoft.com/office/drawing/2014/main" id="{ACF5BF91-1D90-D3D9-E024-0BB2EC676486}"/>
              </a:ext>
            </a:extLst>
          </p:cNvPr>
          <p:cNvSpPr>
            <a:spLocks noGrp="1" noChangeArrowheads="1"/>
          </p:cNvSpPr>
          <p:nvPr>
            <p:ph type="body" idx="1"/>
          </p:nvPr>
        </p:nvSpPr>
        <p:spPr/>
        <p:txBody>
          <a:bodyPr/>
          <a:lstStyle/>
          <a:p>
            <a:pPr eaLnBrk="1" hangingPunct="1"/>
            <a:r>
              <a:rPr lang="en-US" altLang="en-US"/>
              <a:t>If the worst case running time of an algorithm is </a:t>
            </a:r>
            <a:r>
              <a:rPr lang="en-US" altLang="en-US" i="1"/>
              <a:t>O</a:t>
            </a:r>
            <a:r>
              <a:rPr lang="en-US" altLang="en-US"/>
              <a:t>(</a:t>
            </a:r>
            <a:r>
              <a:rPr lang="en-US" altLang="en-US" i="1"/>
              <a:t>g</a:t>
            </a:r>
            <a:r>
              <a:rPr lang="en-US" altLang="en-US"/>
              <a:t>(</a:t>
            </a:r>
            <a:r>
              <a:rPr lang="en-US" altLang="en-US" i="1"/>
              <a:t>n</a:t>
            </a:r>
            <a:r>
              <a:rPr lang="en-US" altLang="en-US"/>
              <a:t>)), then any running time of the algorithm is also </a:t>
            </a:r>
            <a:r>
              <a:rPr lang="en-US" altLang="en-US" i="1"/>
              <a:t>O</a:t>
            </a:r>
            <a:r>
              <a:rPr lang="en-US" altLang="en-US"/>
              <a:t>(</a:t>
            </a:r>
            <a:r>
              <a:rPr lang="en-US" altLang="en-US" i="1"/>
              <a:t>g</a:t>
            </a:r>
            <a:r>
              <a:rPr lang="en-US" altLang="en-US"/>
              <a:t>(</a:t>
            </a:r>
            <a:r>
              <a:rPr lang="en-US" altLang="en-US" i="1"/>
              <a:t>n</a:t>
            </a:r>
            <a:r>
              <a:rPr lang="en-US" altLang="en-US"/>
              <a:t>)).</a:t>
            </a:r>
          </a:p>
          <a:p>
            <a:pPr eaLnBrk="1" hangingPunct="1"/>
            <a:r>
              <a:rPr lang="en-US" altLang="en-US"/>
              <a:t>For example, consider Insertion sort:</a:t>
            </a:r>
          </a:p>
          <a:p>
            <a:pPr lvl="1" eaLnBrk="1" hangingPunct="1"/>
            <a:r>
              <a:rPr lang="en-US" altLang="en-US"/>
              <a:t>Worst case: </a:t>
            </a:r>
          </a:p>
          <a:p>
            <a:pPr lvl="1" eaLnBrk="1" hangingPunct="1"/>
            <a:endParaRPr lang="en-US" altLang="en-US"/>
          </a:p>
          <a:p>
            <a:pPr lvl="1" eaLnBrk="1" hangingPunct="1"/>
            <a:r>
              <a:rPr lang="en-US" altLang="en-US"/>
              <a:t>Average case:</a:t>
            </a:r>
          </a:p>
          <a:p>
            <a:pPr lvl="1" eaLnBrk="1" hangingPunct="1"/>
            <a:endParaRPr lang="en-US" altLang="en-US"/>
          </a:p>
          <a:p>
            <a:pPr lvl="1" eaLnBrk="1" hangingPunct="1"/>
            <a:r>
              <a:rPr lang="en-US" altLang="en-US"/>
              <a:t>Best case:</a:t>
            </a:r>
          </a:p>
        </p:txBody>
      </p:sp>
      <p:graphicFrame>
        <p:nvGraphicFramePr>
          <p:cNvPr id="147461" name="Object 4">
            <a:extLst>
              <a:ext uri="{FF2B5EF4-FFF2-40B4-BE49-F238E27FC236}">
                <a16:creationId xmlns:a16="http://schemas.microsoft.com/office/drawing/2014/main" id="{EAAED294-1B4F-23E7-9418-42F4715881E3}"/>
              </a:ext>
            </a:extLst>
          </p:cNvPr>
          <p:cNvGraphicFramePr>
            <a:graphicFrameLocks noChangeAspect="1"/>
          </p:cNvGraphicFramePr>
          <p:nvPr/>
        </p:nvGraphicFramePr>
        <p:xfrm>
          <a:off x="3570288" y="3505200"/>
          <a:ext cx="4811712" cy="615950"/>
        </p:xfrm>
        <a:graphic>
          <a:graphicData uri="http://schemas.openxmlformats.org/presentationml/2006/ole">
            <mc:AlternateContent xmlns:mc="http://schemas.openxmlformats.org/markup-compatibility/2006">
              <mc:Choice xmlns:v="urn:schemas-microsoft-com:vml" Requires="v">
                <p:oleObj name="Equation" r:id="rId3" imgW="1892300" imgH="241300" progId="Equation.3">
                  <p:embed/>
                </p:oleObj>
              </mc:Choice>
              <mc:Fallback>
                <p:oleObj name="Equation" r:id="rId3" imgW="18923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0288" y="3505200"/>
                        <a:ext cx="4811712"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2" name="Object 5">
            <a:extLst>
              <a:ext uri="{FF2B5EF4-FFF2-40B4-BE49-F238E27FC236}">
                <a16:creationId xmlns:a16="http://schemas.microsoft.com/office/drawing/2014/main" id="{621629CB-4AE6-B1A2-8F94-3A420BA14B39}"/>
              </a:ext>
            </a:extLst>
          </p:cNvPr>
          <p:cNvGraphicFramePr>
            <a:graphicFrameLocks noChangeAspect="1"/>
          </p:cNvGraphicFramePr>
          <p:nvPr/>
        </p:nvGraphicFramePr>
        <p:xfrm>
          <a:off x="3505200" y="4495800"/>
          <a:ext cx="4649788" cy="615950"/>
        </p:xfrm>
        <a:graphic>
          <a:graphicData uri="http://schemas.openxmlformats.org/presentationml/2006/ole">
            <mc:AlternateContent xmlns:mc="http://schemas.openxmlformats.org/markup-compatibility/2006">
              <mc:Choice xmlns:v="urn:schemas-microsoft-com:vml" Requires="v">
                <p:oleObj name="Equation" r:id="rId5" imgW="1828800" imgH="241300" progId="Equation.3">
                  <p:embed/>
                </p:oleObj>
              </mc:Choice>
              <mc:Fallback>
                <p:oleObj name="Equation" r:id="rId5" imgW="18288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4495800"/>
                        <a:ext cx="46497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3" name="Object 6">
            <a:extLst>
              <a:ext uri="{FF2B5EF4-FFF2-40B4-BE49-F238E27FC236}">
                <a16:creationId xmlns:a16="http://schemas.microsoft.com/office/drawing/2014/main" id="{37B330D7-4DD4-BF2D-B69C-E569B2CEBA93}"/>
              </a:ext>
            </a:extLst>
          </p:cNvPr>
          <p:cNvGraphicFramePr>
            <a:graphicFrameLocks noChangeAspect="1"/>
          </p:cNvGraphicFramePr>
          <p:nvPr/>
        </p:nvGraphicFramePr>
        <p:xfrm>
          <a:off x="3505200" y="5403850"/>
          <a:ext cx="5392738" cy="615950"/>
        </p:xfrm>
        <a:graphic>
          <a:graphicData uri="http://schemas.openxmlformats.org/presentationml/2006/ole">
            <mc:AlternateContent xmlns:mc="http://schemas.openxmlformats.org/markup-compatibility/2006">
              <mc:Choice xmlns:v="urn:schemas-microsoft-com:vml" Requires="v">
                <p:oleObj name="Equation" r:id="rId7" imgW="2120900" imgH="241300" progId="Equation.3">
                  <p:embed/>
                </p:oleObj>
              </mc:Choice>
              <mc:Fallback>
                <p:oleObj name="Equation" r:id="rId7" imgW="21209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5403850"/>
                        <a:ext cx="539273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a:extLst>
              <a:ext uri="{FF2B5EF4-FFF2-40B4-BE49-F238E27FC236}">
                <a16:creationId xmlns:a16="http://schemas.microsoft.com/office/drawing/2014/main" id="{45C44BD2-FAD8-0C0E-C9E9-2EADC43249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A6B81DD-CD38-4787-9485-1FB30DB5868B}" type="slidenum">
              <a:rPr lang="en-US" altLang="en-US" sz="1200" smtClean="0">
                <a:latin typeface="Garamond" panose="02020404030301010803" pitchFamily="18" charset="0"/>
              </a:rPr>
              <a:pPr>
                <a:spcBef>
                  <a:spcPct val="0"/>
                </a:spcBef>
                <a:buClrTx/>
                <a:buSzTx/>
                <a:buFontTx/>
                <a:buNone/>
              </a:pPr>
              <a:t>66</a:t>
            </a:fld>
            <a:endParaRPr lang="en-US" altLang="en-US" sz="1200">
              <a:latin typeface="Garamond" panose="02020404030301010803" pitchFamily="18" charset="0"/>
            </a:endParaRPr>
          </a:p>
        </p:txBody>
      </p:sp>
      <p:sp>
        <p:nvSpPr>
          <p:cNvPr id="149507" name="Rectangle 2">
            <a:extLst>
              <a:ext uri="{FF2B5EF4-FFF2-40B4-BE49-F238E27FC236}">
                <a16:creationId xmlns:a16="http://schemas.microsoft.com/office/drawing/2014/main" id="{3DA9960F-3E3B-3CAF-FD50-0C0EE97CA8CB}"/>
              </a:ext>
            </a:extLst>
          </p:cNvPr>
          <p:cNvSpPr>
            <a:spLocks noGrp="1" noChangeArrowheads="1"/>
          </p:cNvSpPr>
          <p:nvPr>
            <p:ph type="title"/>
          </p:nvPr>
        </p:nvSpPr>
        <p:spPr/>
        <p:txBody>
          <a:bodyPr/>
          <a:lstStyle/>
          <a:p>
            <a:pPr eaLnBrk="1" hangingPunct="1"/>
            <a:r>
              <a:rPr lang="en-US" altLang="en-US" sz="3800" i="1"/>
              <a:t>O</a:t>
            </a:r>
            <a:r>
              <a:rPr lang="en-US" altLang="en-US" sz="3800"/>
              <a:t>-notation provides an easy way to find worst case running time of algorithms</a:t>
            </a:r>
          </a:p>
        </p:txBody>
      </p:sp>
      <p:sp>
        <p:nvSpPr>
          <p:cNvPr id="149508" name="Rectangle 5">
            <a:extLst>
              <a:ext uri="{FF2B5EF4-FFF2-40B4-BE49-F238E27FC236}">
                <a16:creationId xmlns:a16="http://schemas.microsoft.com/office/drawing/2014/main" id="{6561BEFF-A6A7-34BB-3E3F-97333795ABF0}"/>
              </a:ext>
            </a:extLst>
          </p:cNvPr>
          <p:cNvSpPr>
            <a:spLocks noGrp="1" noChangeArrowheads="1"/>
          </p:cNvSpPr>
          <p:nvPr>
            <p:ph type="body" sz="half" idx="1"/>
          </p:nvPr>
        </p:nvSpPr>
        <p:spPr>
          <a:xfrm>
            <a:off x="457200" y="1600200"/>
            <a:ext cx="6629400" cy="4530725"/>
          </a:xfrm>
          <a:noFill/>
        </p:spPr>
        <p:txBody>
          <a:bodyPr/>
          <a:lstStyle/>
          <a:p>
            <a:pPr eaLnBrk="1" hangingPunct="1">
              <a:buFont typeface="Wingdings" panose="05000000000000000000" pitchFamily="2" charset="2"/>
              <a:buNone/>
            </a:pPr>
            <a:r>
              <a:rPr lang="en-US" altLang="en-US" sz="2000" b="1"/>
              <a:t>Insertion-Sort(A) {</a:t>
            </a:r>
          </a:p>
          <a:p>
            <a:pPr eaLnBrk="1" hangingPunct="1">
              <a:buFont typeface="Wingdings" panose="05000000000000000000" pitchFamily="2" charset="2"/>
              <a:buNone/>
            </a:pPr>
            <a:r>
              <a:rPr lang="en-US" altLang="en-US" sz="2000" b="1"/>
              <a:t>	  for (j=2; j≤n; j=j+1) {</a:t>
            </a:r>
          </a:p>
          <a:p>
            <a:pPr eaLnBrk="1" hangingPunct="1">
              <a:buFont typeface="Wingdings" panose="05000000000000000000" pitchFamily="2" charset="2"/>
              <a:buNone/>
            </a:pPr>
            <a:r>
              <a:rPr lang="en-US" altLang="en-US" sz="2000" b="1"/>
              <a:t>	    num = A[j];</a:t>
            </a:r>
          </a:p>
          <a:p>
            <a:pPr eaLnBrk="1" hangingPunct="1">
              <a:buFont typeface="Wingdings" panose="05000000000000000000" pitchFamily="2" charset="2"/>
              <a:buNone/>
            </a:pPr>
            <a:r>
              <a:rPr lang="en-US" altLang="en-US" sz="2000" b="1"/>
              <a:t>	    i = j-1;</a:t>
            </a:r>
          </a:p>
          <a:p>
            <a:pPr eaLnBrk="1" hangingPunct="1">
              <a:buFont typeface="Wingdings" panose="05000000000000000000" pitchFamily="2" charset="2"/>
              <a:buNone/>
            </a:pPr>
            <a:r>
              <a:rPr lang="en-US" altLang="en-US" sz="2000" b="1"/>
              <a:t>	    // find the correct place for num</a:t>
            </a:r>
          </a:p>
          <a:p>
            <a:pPr eaLnBrk="1" hangingPunct="1">
              <a:buFont typeface="Wingdings" panose="05000000000000000000" pitchFamily="2" charset="2"/>
              <a:buNone/>
            </a:pPr>
            <a:r>
              <a:rPr lang="en-US" altLang="en-US" sz="2000" b="1"/>
              <a:t>	    while (i&gt;0 and A[i]&gt;num) {</a:t>
            </a:r>
          </a:p>
          <a:p>
            <a:pPr eaLnBrk="1" hangingPunct="1">
              <a:buFont typeface="Wingdings" panose="05000000000000000000" pitchFamily="2" charset="2"/>
              <a:buNone/>
            </a:pPr>
            <a:r>
              <a:rPr lang="en-US" altLang="en-US" sz="2000" b="1"/>
              <a:t>	      A[i+1] = A[i];</a:t>
            </a:r>
          </a:p>
          <a:p>
            <a:pPr eaLnBrk="1" hangingPunct="1">
              <a:buFont typeface="Wingdings" panose="05000000000000000000" pitchFamily="2" charset="2"/>
              <a:buNone/>
            </a:pPr>
            <a:r>
              <a:rPr lang="en-US" altLang="en-US" sz="2000" b="1"/>
              <a:t>	      i=i-1;</a:t>
            </a:r>
          </a:p>
          <a:p>
            <a:pPr eaLnBrk="1" hangingPunct="1">
              <a:buFont typeface="Wingdings" panose="05000000000000000000" pitchFamily="2" charset="2"/>
              <a:buNone/>
            </a:pPr>
            <a:r>
              <a:rPr lang="en-US" altLang="en-US" sz="2000" b="1"/>
              <a:t>	      }</a:t>
            </a:r>
          </a:p>
          <a:p>
            <a:pPr eaLnBrk="1" hangingPunct="1">
              <a:buFont typeface="Wingdings" panose="05000000000000000000" pitchFamily="2" charset="2"/>
              <a:buNone/>
            </a:pPr>
            <a:r>
              <a:rPr lang="en-US" altLang="en-US" sz="2000" b="1"/>
              <a:t>	    A[i+1] = num;</a:t>
            </a:r>
          </a:p>
          <a:p>
            <a:pPr eaLnBrk="1" hangingPunct="1">
              <a:buFont typeface="Wingdings" panose="05000000000000000000" pitchFamily="2" charset="2"/>
              <a:buNone/>
            </a:pPr>
            <a:r>
              <a:rPr lang="en-US" altLang="en-US" sz="2000" b="1"/>
              <a:t>	    }</a:t>
            </a:r>
          </a:p>
          <a:p>
            <a:pPr eaLnBrk="1" hangingPunct="1">
              <a:buFont typeface="Wingdings" panose="05000000000000000000" pitchFamily="2" charset="2"/>
              <a:buNone/>
            </a:pPr>
            <a:r>
              <a:rPr lang="en-US" altLang="en-US" sz="2000" b="1"/>
              <a:t>	  }</a:t>
            </a:r>
          </a:p>
        </p:txBody>
      </p:sp>
      <p:sp>
        <p:nvSpPr>
          <p:cNvPr id="107526" name="Rectangle 6">
            <a:extLst>
              <a:ext uri="{FF2B5EF4-FFF2-40B4-BE49-F238E27FC236}">
                <a16:creationId xmlns:a16="http://schemas.microsoft.com/office/drawing/2014/main" id="{583E5036-8B5E-5D2E-BFA4-2FE323BA9AC1}"/>
              </a:ext>
            </a:extLst>
          </p:cNvPr>
          <p:cNvSpPr>
            <a:spLocks noChangeArrowheads="1"/>
          </p:cNvSpPr>
          <p:nvPr/>
        </p:nvSpPr>
        <p:spPr bwMode="auto">
          <a:xfrm>
            <a:off x="990600" y="1981200"/>
            <a:ext cx="4495800" cy="3657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107527" name="Rectangle 7">
            <a:extLst>
              <a:ext uri="{FF2B5EF4-FFF2-40B4-BE49-F238E27FC236}">
                <a16:creationId xmlns:a16="http://schemas.microsoft.com/office/drawing/2014/main" id="{C2D8F1FD-6BE6-FF86-A25C-56C5D65D247B}"/>
              </a:ext>
            </a:extLst>
          </p:cNvPr>
          <p:cNvSpPr>
            <a:spLocks noChangeArrowheads="1"/>
          </p:cNvSpPr>
          <p:nvPr/>
        </p:nvSpPr>
        <p:spPr bwMode="auto">
          <a:xfrm>
            <a:off x="1066800" y="3505200"/>
            <a:ext cx="38862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en-US" sz="1800"/>
          </a:p>
        </p:txBody>
      </p:sp>
      <p:sp>
        <p:nvSpPr>
          <p:cNvPr id="107528" name="AutoShape 8">
            <a:extLst>
              <a:ext uri="{FF2B5EF4-FFF2-40B4-BE49-F238E27FC236}">
                <a16:creationId xmlns:a16="http://schemas.microsoft.com/office/drawing/2014/main" id="{24645130-EDF0-487E-D17D-7D9F656A105D}"/>
              </a:ext>
            </a:extLst>
          </p:cNvPr>
          <p:cNvSpPr>
            <a:spLocks/>
          </p:cNvSpPr>
          <p:nvPr/>
        </p:nvSpPr>
        <p:spPr bwMode="auto">
          <a:xfrm>
            <a:off x="6553200" y="1943100"/>
            <a:ext cx="2286000" cy="609600"/>
          </a:xfrm>
          <a:prstGeom prst="borderCallout1">
            <a:avLst>
              <a:gd name="adj1" fmla="val 18750"/>
              <a:gd name="adj2" fmla="val -3333"/>
              <a:gd name="adj3" fmla="val 56250"/>
              <a:gd name="adj4" fmla="val -46667"/>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iterates n-1 times</a:t>
            </a:r>
          </a:p>
        </p:txBody>
      </p:sp>
      <p:sp>
        <p:nvSpPr>
          <p:cNvPr id="107529" name="AutoShape 9">
            <a:extLst>
              <a:ext uri="{FF2B5EF4-FFF2-40B4-BE49-F238E27FC236}">
                <a16:creationId xmlns:a16="http://schemas.microsoft.com/office/drawing/2014/main" id="{E23FF441-CD0C-2E71-1992-A91B34FDDA42}"/>
              </a:ext>
            </a:extLst>
          </p:cNvPr>
          <p:cNvSpPr>
            <a:spLocks/>
          </p:cNvSpPr>
          <p:nvPr/>
        </p:nvSpPr>
        <p:spPr bwMode="auto">
          <a:xfrm>
            <a:off x="6553200" y="5029200"/>
            <a:ext cx="2286000" cy="609600"/>
          </a:xfrm>
          <a:prstGeom prst="borderCallout1">
            <a:avLst>
              <a:gd name="adj1" fmla="val 18750"/>
              <a:gd name="adj2" fmla="val -3333"/>
              <a:gd name="adj3" fmla="val -59898"/>
              <a:gd name="adj4" fmla="val -70625"/>
            </a:avLst>
          </a:prstGeom>
          <a:solidFill>
            <a:schemeClr val="accent1"/>
          </a:solidFill>
          <a:ln w="9525">
            <a:solidFill>
              <a:schemeClr val="tx1"/>
            </a:solidFill>
            <a:miter lim="800000"/>
            <a:headEnd/>
            <a:tailEnd/>
          </a:ln>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iterates at most n times</a:t>
            </a:r>
          </a:p>
        </p:txBody>
      </p:sp>
      <p:sp>
        <p:nvSpPr>
          <p:cNvPr id="107530" name="Text Box 10">
            <a:extLst>
              <a:ext uri="{FF2B5EF4-FFF2-40B4-BE49-F238E27FC236}">
                <a16:creationId xmlns:a16="http://schemas.microsoft.com/office/drawing/2014/main" id="{34BAE7A7-BA92-374F-D458-CFF358FFE95A}"/>
              </a:ext>
            </a:extLst>
          </p:cNvPr>
          <p:cNvSpPr txBox="1">
            <a:spLocks noChangeArrowheads="1"/>
          </p:cNvSpPr>
          <p:nvPr/>
        </p:nvSpPr>
        <p:spPr bwMode="auto">
          <a:xfrm>
            <a:off x="7246938" y="3505200"/>
            <a:ext cx="906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i="1"/>
              <a:t>O</a:t>
            </a:r>
            <a:r>
              <a:rPr lang="en-US" altLang="en-US" sz="2400"/>
              <a:t>(</a:t>
            </a:r>
            <a:r>
              <a:rPr lang="en-US" altLang="en-US" sz="2400" i="1"/>
              <a:t>n</a:t>
            </a:r>
            <a:r>
              <a:rPr lang="en-US" altLang="en-US" sz="2400" baseline="30000"/>
              <a:t>2</a:t>
            </a:r>
            <a:r>
              <a:rPr lang="en-US" altLang="en-US" sz="2400"/>
              <a:t>)</a:t>
            </a:r>
          </a:p>
        </p:txBody>
      </p:sp>
      <p:sp>
        <p:nvSpPr>
          <p:cNvPr id="107531" name="Line 11">
            <a:extLst>
              <a:ext uri="{FF2B5EF4-FFF2-40B4-BE49-F238E27FC236}">
                <a16:creationId xmlns:a16="http://schemas.microsoft.com/office/drawing/2014/main" id="{7886B67F-F46C-B6FF-8638-A263CF361C41}"/>
              </a:ext>
            </a:extLst>
          </p:cNvPr>
          <p:cNvSpPr>
            <a:spLocks noChangeShapeType="1"/>
          </p:cNvSpPr>
          <p:nvPr/>
        </p:nvSpPr>
        <p:spPr bwMode="auto">
          <a:xfrm>
            <a:off x="7772400" y="25908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07532" name="Line 12">
            <a:extLst>
              <a:ext uri="{FF2B5EF4-FFF2-40B4-BE49-F238E27FC236}">
                <a16:creationId xmlns:a16="http://schemas.microsoft.com/office/drawing/2014/main" id="{F0917EF3-DE28-9770-219A-DBBFD314DB35}"/>
              </a:ext>
            </a:extLst>
          </p:cNvPr>
          <p:cNvSpPr>
            <a:spLocks noChangeShapeType="1"/>
          </p:cNvSpPr>
          <p:nvPr/>
        </p:nvSpPr>
        <p:spPr bwMode="auto">
          <a:xfrm flipV="1">
            <a:off x="7772400" y="40386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7526"/>
                                        </p:tgtEl>
                                        <p:attrNameLst>
                                          <p:attrName>style.visibility</p:attrName>
                                        </p:attrNameLst>
                                      </p:cBhvr>
                                      <p:to>
                                        <p:strVal val="visible"/>
                                      </p:to>
                                    </p:set>
                                    <p:animEffect transition="in" filter="blinds(horizontal)">
                                      <p:cBhvr>
                                        <p:cTn id="7" dur="500"/>
                                        <p:tgtEl>
                                          <p:spTgt spid="1075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7528"/>
                                        </p:tgtEl>
                                        <p:attrNameLst>
                                          <p:attrName>style.visibility</p:attrName>
                                        </p:attrNameLst>
                                      </p:cBhvr>
                                      <p:to>
                                        <p:strVal val="visible"/>
                                      </p:to>
                                    </p:set>
                                    <p:animEffect transition="in" filter="blinds(horizontal)">
                                      <p:cBhvr>
                                        <p:cTn id="12" dur="500"/>
                                        <p:tgtEl>
                                          <p:spTgt spid="1075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7527"/>
                                        </p:tgtEl>
                                        <p:attrNameLst>
                                          <p:attrName>style.visibility</p:attrName>
                                        </p:attrNameLst>
                                      </p:cBhvr>
                                      <p:to>
                                        <p:strVal val="visible"/>
                                      </p:to>
                                    </p:set>
                                    <p:animEffect transition="in" filter="blinds(horizontal)">
                                      <p:cBhvr>
                                        <p:cTn id="17" dur="500"/>
                                        <p:tgtEl>
                                          <p:spTgt spid="107527"/>
                                        </p:tgtEl>
                                      </p:cBhvr>
                                    </p:animEffect>
                                  </p:childTnLst>
                                </p:cTn>
                              </p:par>
                              <p:par>
                                <p:cTn id="18" presetID="3" presetClass="entr" presetSubtype="10" fill="hold" nodeType="withEffect">
                                  <p:stCondLst>
                                    <p:cond delay="0"/>
                                  </p:stCondLst>
                                  <p:childTnLst>
                                    <p:set>
                                      <p:cBhvr>
                                        <p:cTn id="19" dur="1" fill="hold">
                                          <p:stCondLst>
                                            <p:cond delay="0"/>
                                          </p:stCondLst>
                                        </p:cTn>
                                        <p:tgtEl>
                                          <p:spTgt spid="107529"/>
                                        </p:tgtEl>
                                        <p:attrNameLst>
                                          <p:attrName>style.visibility</p:attrName>
                                        </p:attrNameLst>
                                      </p:cBhvr>
                                      <p:to>
                                        <p:strVal val="visible"/>
                                      </p:to>
                                    </p:set>
                                    <p:animEffect transition="in" filter="blinds(horizontal)">
                                      <p:cBhvr>
                                        <p:cTn id="20" dur="500"/>
                                        <p:tgtEl>
                                          <p:spTgt spid="10752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07531"/>
                                        </p:tgtEl>
                                        <p:attrNameLst>
                                          <p:attrName>style.visibility</p:attrName>
                                        </p:attrNameLst>
                                      </p:cBhvr>
                                      <p:to>
                                        <p:strVal val="visible"/>
                                      </p:to>
                                    </p:set>
                                    <p:animEffect transition="in" filter="blinds(horizontal)">
                                      <p:cBhvr>
                                        <p:cTn id="25" dur="500"/>
                                        <p:tgtEl>
                                          <p:spTgt spid="107531"/>
                                        </p:tgtEl>
                                      </p:cBhvr>
                                    </p:animEffect>
                                  </p:childTnLst>
                                </p:cTn>
                              </p:par>
                              <p:par>
                                <p:cTn id="26" presetID="3" presetClass="entr" presetSubtype="10" fill="hold" nodeType="withEffect">
                                  <p:stCondLst>
                                    <p:cond delay="0"/>
                                  </p:stCondLst>
                                  <p:childTnLst>
                                    <p:set>
                                      <p:cBhvr>
                                        <p:cTn id="27" dur="1" fill="hold">
                                          <p:stCondLst>
                                            <p:cond delay="0"/>
                                          </p:stCondLst>
                                        </p:cTn>
                                        <p:tgtEl>
                                          <p:spTgt spid="107532"/>
                                        </p:tgtEl>
                                        <p:attrNameLst>
                                          <p:attrName>style.visibility</p:attrName>
                                        </p:attrNameLst>
                                      </p:cBhvr>
                                      <p:to>
                                        <p:strVal val="visible"/>
                                      </p:to>
                                    </p:set>
                                    <p:animEffect transition="in" filter="blinds(horizontal)">
                                      <p:cBhvr>
                                        <p:cTn id="28" dur="500"/>
                                        <p:tgtEl>
                                          <p:spTgt spid="107532"/>
                                        </p:tgtEl>
                                      </p:cBhvr>
                                    </p:animEffect>
                                  </p:childTnLst>
                                </p:cTn>
                              </p:par>
                              <p:par>
                                <p:cTn id="29" presetID="3" presetClass="entr" presetSubtype="10" fill="hold" nodeType="withEffect">
                                  <p:stCondLst>
                                    <p:cond delay="0"/>
                                  </p:stCondLst>
                                  <p:childTnLst>
                                    <p:set>
                                      <p:cBhvr>
                                        <p:cTn id="30" dur="1" fill="hold">
                                          <p:stCondLst>
                                            <p:cond delay="0"/>
                                          </p:stCondLst>
                                        </p:cTn>
                                        <p:tgtEl>
                                          <p:spTgt spid="107530"/>
                                        </p:tgtEl>
                                        <p:attrNameLst>
                                          <p:attrName>style.visibility</p:attrName>
                                        </p:attrNameLst>
                                      </p:cBhvr>
                                      <p:to>
                                        <p:strVal val="visible"/>
                                      </p:to>
                                    </p:set>
                                    <p:animEffect transition="in" filter="blinds(horizontal)">
                                      <p:cBhvr>
                                        <p:cTn id="31" dur="500"/>
                                        <p:tgtEl>
                                          <p:spTgt spid="107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animBg="1"/>
      <p:bldP spid="107527" grpId="0" animBg="1"/>
      <p:bldP spid="107528" grpId="0" animBg="1"/>
      <p:bldP spid="107529" grpId="0" animBg="1"/>
      <p:bldP spid="1075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5">
            <a:extLst>
              <a:ext uri="{FF2B5EF4-FFF2-40B4-BE49-F238E27FC236}">
                <a16:creationId xmlns:a16="http://schemas.microsoft.com/office/drawing/2014/main" id="{78F96AF8-BDE6-46C3-0529-097A1100F9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459EBBC-6F0F-4D31-8E06-EBA59102F6E8}" type="slidenum">
              <a:rPr lang="en-US" altLang="en-US" sz="1200" smtClean="0">
                <a:latin typeface="Garamond" panose="02020404030301010803" pitchFamily="18" charset="0"/>
              </a:rPr>
              <a:pPr>
                <a:spcBef>
                  <a:spcPct val="0"/>
                </a:spcBef>
                <a:buClrTx/>
                <a:buSzTx/>
                <a:buFontTx/>
                <a:buNone/>
              </a:pPr>
              <a:t>67</a:t>
            </a:fld>
            <a:endParaRPr lang="en-US" altLang="en-US" sz="1200">
              <a:latin typeface="Garamond" panose="02020404030301010803" pitchFamily="18" charset="0"/>
            </a:endParaRPr>
          </a:p>
        </p:txBody>
      </p:sp>
      <p:sp>
        <p:nvSpPr>
          <p:cNvPr id="151555" name="Rectangle 2">
            <a:extLst>
              <a:ext uri="{FF2B5EF4-FFF2-40B4-BE49-F238E27FC236}">
                <a16:creationId xmlns:a16="http://schemas.microsoft.com/office/drawing/2014/main" id="{800C6361-BFE1-1288-5F1F-AF96AA4733E8}"/>
              </a:ext>
            </a:extLst>
          </p:cNvPr>
          <p:cNvSpPr>
            <a:spLocks noGrp="1" noChangeArrowheads="1"/>
          </p:cNvSpPr>
          <p:nvPr>
            <p:ph type="title"/>
          </p:nvPr>
        </p:nvSpPr>
        <p:spPr/>
        <p:txBody>
          <a:bodyPr/>
          <a:lstStyle/>
          <a:p>
            <a:pPr eaLnBrk="1" hangingPunct="1"/>
            <a:r>
              <a:rPr lang="en-US" altLang="en-US" sz="3800" i="1"/>
              <a:t>o</a:t>
            </a:r>
            <a:r>
              <a:rPr lang="en-US" altLang="en-US" sz="3800"/>
              <a:t>-notation (upper bounds that are not tight)</a:t>
            </a:r>
          </a:p>
        </p:txBody>
      </p:sp>
      <p:sp>
        <p:nvSpPr>
          <p:cNvPr id="99331" name="Rectangle 3">
            <a:extLst>
              <a:ext uri="{FF2B5EF4-FFF2-40B4-BE49-F238E27FC236}">
                <a16:creationId xmlns:a16="http://schemas.microsoft.com/office/drawing/2014/main" id="{EC719585-7960-983F-BC74-FAE5514AB12B}"/>
              </a:ext>
            </a:extLst>
          </p:cNvPr>
          <p:cNvSpPr>
            <a:spLocks noGrp="1" noChangeArrowheads="1"/>
          </p:cNvSpPr>
          <p:nvPr>
            <p:ph type="body" idx="1"/>
          </p:nvPr>
        </p:nvSpPr>
        <p:spPr/>
        <p:txBody>
          <a:bodyPr/>
          <a:lstStyle/>
          <a:p>
            <a:pPr eaLnBrk="1" hangingPunct="1">
              <a:lnSpc>
                <a:spcPct val="90000"/>
              </a:lnSpc>
            </a:pPr>
            <a:r>
              <a:rPr lang="en-US" altLang="en-US"/>
              <a:t>Bounds given by </a:t>
            </a:r>
            <a:r>
              <a:rPr lang="en-US" altLang="en-US" i="1"/>
              <a:t>O</a:t>
            </a:r>
            <a:r>
              <a:rPr lang="en-US" altLang="en-US"/>
              <a:t>-notation may or may not be tight:</a:t>
            </a:r>
          </a:p>
          <a:p>
            <a:pPr lvl="1" eaLnBrk="1" hangingPunct="1">
              <a:lnSpc>
                <a:spcPct val="90000"/>
              </a:lnSpc>
            </a:pPr>
            <a:r>
              <a:rPr lang="en-US" altLang="en-US"/>
              <a:t>5</a:t>
            </a:r>
            <a:r>
              <a:rPr lang="en-US" altLang="en-US" i="1"/>
              <a:t>n</a:t>
            </a:r>
            <a:r>
              <a:rPr lang="en-US" altLang="en-US" baseline="30000"/>
              <a:t>2</a:t>
            </a:r>
            <a:r>
              <a:rPr lang="en-US" altLang="en-US"/>
              <a:t>=</a:t>
            </a:r>
            <a:r>
              <a:rPr lang="en-US" altLang="en-US" i="1"/>
              <a:t>O</a:t>
            </a:r>
            <a:r>
              <a:rPr lang="en-US" altLang="en-US"/>
              <a:t>(</a:t>
            </a:r>
            <a:r>
              <a:rPr lang="en-US" altLang="en-US" i="1"/>
              <a:t>n</a:t>
            </a:r>
            <a:r>
              <a:rPr lang="en-US" altLang="en-US" baseline="30000"/>
              <a:t>2</a:t>
            </a:r>
            <a:r>
              <a:rPr lang="en-US" altLang="en-US"/>
              <a:t>)</a:t>
            </a:r>
          </a:p>
          <a:p>
            <a:pPr lvl="1" eaLnBrk="1" hangingPunct="1">
              <a:lnSpc>
                <a:spcPct val="90000"/>
              </a:lnSpc>
            </a:pPr>
            <a:r>
              <a:rPr lang="en-US" altLang="en-US"/>
              <a:t>3</a:t>
            </a:r>
            <a:r>
              <a:rPr lang="en-US" altLang="en-US" i="1"/>
              <a:t>n</a:t>
            </a:r>
            <a:r>
              <a:rPr lang="en-US" altLang="en-US"/>
              <a:t>=O(</a:t>
            </a:r>
            <a:r>
              <a:rPr lang="en-US" altLang="en-US" i="1"/>
              <a:t>n</a:t>
            </a:r>
            <a:r>
              <a:rPr lang="en-US" altLang="en-US" baseline="30000"/>
              <a:t>2</a:t>
            </a:r>
            <a:r>
              <a:rPr lang="en-US" altLang="en-US"/>
              <a:t>)</a:t>
            </a:r>
          </a:p>
          <a:p>
            <a:pPr eaLnBrk="1" hangingPunct="1">
              <a:lnSpc>
                <a:spcPct val="90000"/>
              </a:lnSpc>
            </a:pPr>
            <a:r>
              <a:rPr lang="en-US" altLang="en-US" i="1"/>
              <a:t>o</a:t>
            </a:r>
            <a:r>
              <a:rPr lang="en-US" altLang="en-US"/>
              <a:t>-notation provides </a:t>
            </a:r>
            <a:br>
              <a:rPr lang="tr-TR" altLang="en-US"/>
            </a:br>
            <a:r>
              <a:rPr lang="en-US" altLang="en-US" b="1"/>
              <a:t>upper bounds that are not tight</a:t>
            </a:r>
            <a:r>
              <a:rPr lang="en-US" altLang="en-US"/>
              <a:t>.</a:t>
            </a:r>
          </a:p>
          <a:p>
            <a:pPr eaLnBrk="1" hangingPunct="1">
              <a:lnSpc>
                <a:spcPct val="90000"/>
              </a:lnSpc>
            </a:pPr>
            <a:r>
              <a:rPr lang="en-US" altLang="en-US"/>
              <a:t>When </a:t>
            </a:r>
            <a:r>
              <a:rPr lang="en-US" altLang="en-US" i="1"/>
              <a:t>f</a:t>
            </a:r>
            <a:r>
              <a:rPr lang="en-US" altLang="en-US"/>
              <a:t>(</a:t>
            </a:r>
            <a:r>
              <a:rPr lang="en-US" altLang="en-US" i="1"/>
              <a:t>n</a:t>
            </a:r>
            <a:r>
              <a:rPr lang="en-US" altLang="en-US"/>
              <a:t>)=</a:t>
            </a:r>
            <a:r>
              <a:rPr lang="en-US" altLang="en-US" i="1"/>
              <a:t>o</a:t>
            </a:r>
            <a:r>
              <a:rPr lang="en-US" altLang="en-US"/>
              <a:t>(</a:t>
            </a:r>
            <a:r>
              <a:rPr lang="en-US" altLang="en-US" i="1"/>
              <a:t>g</a:t>
            </a:r>
            <a:r>
              <a:rPr lang="en-US" altLang="en-US"/>
              <a:t>(</a:t>
            </a:r>
            <a:r>
              <a:rPr lang="en-US" altLang="en-US" i="1"/>
              <a:t>n</a:t>
            </a:r>
            <a:r>
              <a:rPr lang="en-US" altLang="en-US"/>
              <a:t>)), </a:t>
            </a:r>
            <a:r>
              <a:rPr lang="en-US" altLang="en-US" i="1"/>
              <a:t>g</a:t>
            </a:r>
            <a:r>
              <a:rPr lang="en-US" altLang="en-US"/>
              <a:t>(</a:t>
            </a:r>
            <a:r>
              <a:rPr lang="en-US" altLang="en-US" i="1"/>
              <a:t>n</a:t>
            </a:r>
            <a:r>
              <a:rPr lang="en-US" altLang="en-US"/>
              <a:t>) bounds </a:t>
            </a:r>
            <a:r>
              <a:rPr lang="en-US" altLang="en-US" i="1"/>
              <a:t>f</a:t>
            </a:r>
            <a:r>
              <a:rPr lang="en-US" altLang="en-US"/>
              <a:t>(</a:t>
            </a:r>
            <a:r>
              <a:rPr lang="en-US" altLang="en-US" i="1"/>
              <a:t>n</a:t>
            </a:r>
            <a:r>
              <a:rPr lang="en-US" altLang="en-US"/>
              <a:t>) from above.</a:t>
            </a:r>
          </a:p>
          <a:p>
            <a:pPr eaLnBrk="1" hangingPunct="1">
              <a:lnSpc>
                <a:spcPct val="90000"/>
              </a:lnSpc>
            </a:pPr>
            <a:r>
              <a:rPr lang="en-US" altLang="en-US"/>
              <a:t>The rate of growth of </a:t>
            </a:r>
            <a:r>
              <a:rPr lang="en-US" altLang="en-US" i="1"/>
              <a:t>f</a:t>
            </a:r>
            <a:r>
              <a:rPr lang="en-US" altLang="en-US"/>
              <a:t>(</a:t>
            </a:r>
            <a:r>
              <a:rPr lang="en-US" altLang="en-US" i="1"/>
              <a:t>n</a:t>
            </a:r>
            <a:r>
              <a:rPr lang="en-US" altLang="en-US"/>
              <a:t>) is </a:t>
            </a:r>
            <a:r>
              <a:rPr lang="tr-TR" altLang="en-US"/>
              <a:t>strictly </a:t>
            </a:r>
            <a:r>
              <a:rPr lang="en-US" altLang="en-US"/>
              <a:t>less than the rate of growth of </a:t>
            </a:r>
            <a:r>
              <a:rPr lang="en-US" altLang="en-US" i="1"/>
              <a:t>g</a:t>
            </a:r>
            <a:r>
              <a:rPr lang="en-US" altLang="en-US"/>
              <a:t>(</a:t>
            </a:r>
            <a:r>
              <a:rPr lang="en-US" altLang="en-US" i="1"/>
              <a:t>n</a:t>
            </a:r>
            <a:r>
              <a:rPr lang="en-US" altLang="en-US"/>
              <a:t>).</a:t>
            </a:r>
          </a:p>
          <a:p>
            <a:pPr eaLnBrk="1" hangingPunct="1">
              <a:lnSpc>
                <a:spcPct val="90000"/>
              </a:lnSpc>
            </a:pPr>
            <a:endParaRPr lang="en-US" altLang="en-US"/>
          </a:p>
        </p:txBody>
      </p:sp>
      <p:sp>
        <p:nvSpPr>
          <p:cNvPr id="99332" name="Text Box 4">
            <a:extLst>
              <a:ext uri="{FF2B5EF4-FFF2-40B4-BE49-F238E27FC236}">
                <a16:creationId xmlns:a16="http://schemas.microsoft.com/office/drawing/2014/main" id="{95DCEB3E-1ABC-D7FD-267A-3142D7575247}"/>
              </a:ext>
            </a:extLst>
          </p:cNvPr>
          <p:cNvSpPr txBox="1">
            <a:spLocks noChangeArrowheads="1"/>
          </p:cNvSpPr>
          <p:nvPr/>
        </p:nvSpPr>
        <p:spPr bwMode="auto">
          <a:xfrm>
            <a:off x="3565525" y="2398713"/>
            <a:ext cx="215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a tight upper bound</a:t>
            </a:r>
          </a:p>
        </p:txBody>
      </p:sp>
      <p:sp>
        <p:nvSpPr>
          <p:cNvPr id="99333" name="Text Box 5">
            <a:extLst>
              <a:ext uri="{FF2B5EF4-FFF2-40B4-BE49-F238E27FC236}">
                <a16:creationId xmlns:a16="http://schemas.microsoft.com/office/drawing/2014/main" id="{698A5936-49E3-C08A-034F-9E0B41C23D34}"/>
              </a:ext>
            </a:extLst>
          </p:cNvPr>
          <p:cNvSpPr txBox="1">
            <a:spLocks noChangeArrowheads="1"/>
          </p:cNvSpPr>
          <p:nvPr/>
        </p:nvSpPr>
        <p:spPr bwMode="auto">
          <a:xfrm>
            <a:off x="3562350" y="2986088"/>
            <a:ext cx="226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a loose upper bound</a:t>
            </a:r>
          </a:p>
        </p:txBody>
      </p:sp>
      <p:sp>
        <p:nvSpPr>
          <p:cNvPr id="99334" name="Line 6">
            <a:extLst>
              <a:ext uri="{FF2B5EF4-FFF2-40B4-BE49-F238E27FC236}">
                <a16:creationId xmlns:a16="http://schemas.microsoft.com/office/drawing/2014/main" id="{F3ACFD63-6C26-B592-0B61-4D7733139052}"/>
              </a:ext>
            </a:extLst>
          </p:cNvPr>
          <p:cNvSpPr>
            <a:spLocks noChangeShapeType="1"/>
          </p:cNvSpPr>
          <p:nvPr/>
        </p:nvSpPr>
        <p:spPr bwMode="auto">
          <a:xfrm flipV="1">
            <a:off x="2743200" y="2590800"/>
            <a:ext cx="8382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99335" name="Line 7">
            <a:extLst>
              <a:ext uri="{FF2B5EF4-FFF2-40B4-BE49-F238E27FC236}">
                <a16:creationId xmlns:a16="http://schemas.microsoft.com/office/drawing/2014/main" id="{8B352E3B-0FF0-37F6-A1D7-90508907D3BE}"/>
              </a:ext>
            </a:extLst>
          </p:cNvPr>
          <p:cNvSpPr>
            <a:spLocks noChangeShapeType="1"/>
          </p:cNvSpPr>
          <p:nvPr/>
        </p:nvSpPr>
        <p:spPr bwMode="auto">
          <a:xfrm>
            <a:off x="2590800" y="3124200"/>
            <a:ext cx="9906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transition="in" filter="blinds(horizontal)">
                                      <p:cBhvr>
                                        <p:cTn id="7" dur="500"/>
                                        <p:tgtEl>
                                          <p:spTgt spid="99334"/>
                                        </p:tgtEl>
                                      </p:cBhvr>
                                    </p:animEffect>
                                  </p:childTnLst>
                                </p:cTn>
                              </p:par>
                              <p:par>
                                <p:cTn id="8" presetID="3" presetClass="entr" presetSubtype="10" fill="hold" nodeType="withEffect">
                                  <p:stCondLst>
                                    <p:cond delay="0"/>
                                  </p:stCondLst>
                                  <p:childTnLst>
                                    <p:set>
                                      <p:cBhvr>
                                        <p:cTn id="9" dur="1" fill="hold">
                                          <p:stCondLst>
                                            <p:cond delay="0"/>
                                          </p:stCondLst>
                                        </p:cTn>
                                        <p:tgtEl>
                                          <p:spTgt spid="99332"/>
                                        </p:tgtEl>
                                        <p:attrNameLst>
                                          <p:attrName>style.visibility</p:attrName>
                                        </p:attrNameLst>
                                      </p:cBhvr>
                                      <p:to>
                                        <p:strVal val="visible"/>
                                      </p:to>
                                    </p:set>
                                    <p:animEffect transition="in" filter="blinds(horizontal)">
                                      <p:cBhvr>
                                        <p:cTn id="10" dur="500"/>
                                        <p:tgtEl>
                                          <p:spTgt spid="99332"/>
                                        </p:tgtEl>
                                      </p:cBhvr>
                                    </p:animEffect>
                                  </p:childTnLst>
                                </p:cTn>
                              </p:par>
                              <p:par>
                                <p:cTn id="11" presetID="3" presetClass="entr" presetSubtype="10" fill="hold" nodeType="withEffect">
                                  <p:stCondLst>
                                    <p:cond delay="0"/>
                                  </p:stCondLst>
                                  <p:childTnLst>
                                    <p:set>
                                      <p:cBhvr>
                                        <p:cTn id="12" dur="1" fill="hold">
                                          <p:stCondLst>
                                            <p:cond delay="0"/>
                                          </p:stCondLst>
                                        </p:cTn>
                                        <p:tgtEl>
                                          <p:spTgt spid="99335"/>
                                        </p:tgtEl>
                                        <p:attrNameLst>
                                          <p:attrName>style.visibility</p:attrName>
                                        </p:attrNameLst>
                                      </p:cBhvr>
                                      <p:to>
                                        <p:strVal val="visible"/>
                                      </p:to>
                                    </p:set>
                                    <p:animEffect transition="in" filter="blinds(horizontal)">
                                      <p:cBhvr>
                                        <p:cTn id="13" dur="500"/>
                                        <p:tgtEl>
                                          <p:spTgt spid="99335"/>
                                        </p:tgtEl>
                                      </p:cBhvr>
                                    </p:animEffect>
                                  </p:childTnLst>
                                </p:cTn>
                              </p:par>
                              <p:par>
                                <p:cTn id="14" presetID="3" presetClass="entr" presetSubtype="10" fill="hold" nodeType="withEffect">
                                  <p:stCondLst>
                                    <p:cond delay="0"/>
                                  </p:stCondLst>
                                  <p:childTnLst>
                                    <p:set>
                                      <p:cBhvr>
                                        <p:cTn id="15" dur="1" fill="hold">
                                          <p:stCondLst>
                                            <p:cond delay="0"/>
                                          </p:stCondLst>
                                        </p:cTn>
                                        <p:tgtEl>
                                          <p:spTgt spid="99333"/>
                                        </p:tgtEl>
                                        <p:attrNameLst>
                                          <p:attrName>style.visibility</p:attrName>
                                        </p:attrNameLst>
                                      </p:cBhvr>
                                      <p:to>
                                        <p:strVal val="visible"/>
                                      </p:to>
                                    </p:set>
                                    <p:animEffect transition="in" filter="blinds(horizontal)">
                                      <p:cBhvr>
                                        <p:cTn id="16" dur="500"/>
                                        <p:tgtEl>
                                          <p:spTgt spid="993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9331">
                                            <p:txEl>
                                              <p:pRg st="3" end="3"/>
                                            </p:txEl>
                                          </p:spTgt>
                                        </p:tgtEl>
                                        <p:attrNameLst>
                                          <p:attrName>style.visibility</p:attrName>
                                        </p:attrNameLst>
                                      </p:cBhvr>
                                      <p:to>
                                        <p:strVal val="visible"/>
                                      </p:to>
                                    </p:set>
                                    <p:animEffect transition="in" filter="blinds(horizontal)">
                                      <p:cBhvr>
                                        <p:cTn id="21" dur="500"/>
                                        <p:tgtEl>
                                          <p:spTgt spid="99331">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9331">
                                            <p:txEl>
                                              <p:pRg st="4" end="4"/>
                                            </p:txEl>
                                          </p:spTgt>
                                        </p:tgtEl>
                                        <p:attrNameLst>
                                          <p:attrName>style.visibility</p:attrName>
                                        </p:attrNameLst>
                                      </p:cBhvr>
                                      <p:to>
                                        <p:strVal val="visible"/>
                                      </p:to>
                                    </p:set>
                                    <p:animEffect transition="in" filter="blinds(horizontal)">
                                      <p:cBhvr>
                                        <p:cTn id="26" dur="500"/>
                                        <p:tgtEl>
                                          <p:spTgt spid="99331">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99331">
                                            <p:txEl>
                                              <p:pRg st="5" end="5"/>
                                            </p:txEl>
                                          </p:spTgt>
                                        </p:tgtEl>
                                        <p:attrNameLst>
                                          <p:attrName>style.visibility</p:attrName>
                                        </p:attrNameLst>
                                      </p:cBhvr>
                                      <p:to>
                                        <p:strVal val="visible"/>
                                      </p:to>
                                    </p:set>
                                    <p:animEffect transition="in" filter="blinds(horizontal)">
                                      <p:cBhvr>
                                        <p:cTn id="31" dur="500"/>
                                        <p:tgtEl>
                                          <p:spTgt spid="99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P spid="9933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5">
            <a:extLst>
              <a:ext uri="{FF2B5EF4-FFF2-40B4-BE49-F238E27FC236}">
                <a16:creationId xmlns:a16="http://schemas.microsoft.com/office/drawing/2014/main" id="{D2CABD48-8EC8-99F4-19E4-B085A709C6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4340796-0096-41A1-8EA4-8E941B686FDD}" type="slidenum">
              <a:rPr lang="en-US" altLang="en-US" sz="1200" smtClean="0">
                <a:latin typeface="Garamond" panose="02020404030301010803" pitchFamily="18" charset="0"/>
              </a:rPr>
              <a:pPr>
                <a:spcBef>
                  <a:spcPct val="0"/>
                </a:spcBef>
                <a:buClrTx/>
                <a:buSzTx/>
                <a:buFontTx/>
                <a:buNone/>
              </a:pPr>
              <a:t>68</a:t>
            </a:fld>
            <a:endParaRPr lang="en-US" altLang="en-US" sz="1200">
              <a:latin typeface="Garamond" panose="02020404030301010803" pitchFamily="18" charset="0"/>
            </a:endParaRPr>
          </a:p>
        </p:txBody>
      </p:sp>
      <p:sp>
        <p:nvSpPr>
          <p:cNvPr id="153603" name="Rectangle 2">
            <a:extLst>
              <a:ext uri="{FF2B5EF4-FFF2-40B4-BE49-F238E27FC236}">
                <a16:creationId xmlns:a16="http://schemas.microsoft.com/office/drawing/2014/main" id="{A26CC148-649F-BF3F-49CF-06D6E414478F}"/>
              </a:ext>
            </a:extLst>
          </p:cNvPr>
          <p:cNvSpPr>
            <a:spLocks noGrp="1" noChangeArrowheads="1"/>
          </p:cNvSpPr>
          <p:nvPr>
            <p:ph type="title"/>
          </p:nvPr>
        </p:nvSpPr>
        <p:spPr/>
        <p:txBody>
          <a:bodyPr/>
          <a:lstStyle/>
          <a:p>
            <a:pPr eaLnBrk="1" hangingPunct="1"/>
            <a:r>
              <a:rPr lang="en-US" altLang="en-US"/>
              <a:t>Formal Definition of </a:t>
            </a:r>
            <a:r>
              <a:rPr lang="en-US" altLang="en-US" i="1"/>
              <a:t>o</a:t>
            </a:r>
            <a:r>
              <a:rPr lang="en-US" altLang="en-US"/>
              <a:t>-notation</a:t>
            </a:r>
          </a:p>
        </p:txBody>
      </p:sp>
      <p:sp>
        <p:nvSpPr>
          <p:cNvPr id="89092" name="Rectangle 3">
            <a:extLst>
              <a:ext uri="{FF2B5EF4-FFF2-40B4-BE49-F238E27FC236}">
                <a16:creationId xmlns:a16="http://schemas.microsoft.com/office/drawing/2014/main" id="{CDE31102-1454-B358-04A4-1739248D3B04}"/>
              </a:ext>
            </a:extLst>
          </p:cNvPr>
          <p:cNvSpPr>
            <a:spLocks noGrp="1" noChangeArrowheads="1"/>
          </p:cNvSpPr>
          <p:nvPr>
            <p:ph type="body" idx="1"/>
          </p:nvPr>
        </p:nvSpPr>
        <p:spPr>
          <a:xfrm>
            <a:off x="457200" y="1676400"/>
            <a:ext cx="8229600" cy="4530725"/>
          </a:xfrm>
        </p:spPr>
        <p:txBody>
          <a:bodyPr/>
          <a:lstStyle/>
          <a:p>
            <a:pPr eaLnBrk="1" hangingPunct="1"/>
            <a:endParaRPr lang="en-US" altLang="en-US"/>
          </a:p>
          <a:p>
            <a:pPr eaLnBrk="1" hangingPunct="1"/>
            <a:endParaRPr lang="en-US" altLang="en-US"/>
          </a:p>
          <a:p>
            <a:pPr eaLnBrk="1" hangingPunct="1"/>
            <a:endParaRPr lang="en-US" altLang="en-US" sz="900"/>
          </a:p>
          <a:p>
            <a:pPr eaLnBrk="1" hangingPunct="1"/>
            <a:r>
              <a:rPr lang="en-US" altLang="en-US"/>
              <a:t>Intuitively, </a:t>
            </a:r>
            <a:r>
              <a:rPr lang="en-US" altLang="en-US" i="1"/>
              <a:t>f</a:t>
            </a:r>
            <a:r>
              <a:rPr lang="en-US" altLang="en-US"/>
              <a:t>(</a:t>
            </a:r>
            <a:r>
              <a:rPr lang="en-US" altLang="en-US" i="1"/>
              <a:t>n</a:t>
            </a:r>
            <a:r>
              <a:rPr lang="en-US" altLang="en-US"/>
              <a:t>)=</a:t>
            </a:r>
            <a:r>
              <a:rPr lang="en-US" altLang="en-US" i="1"/>
              <a:t>o</a:t>
            </a:r>
            <a:r>
              <a:rPr lang="en-US" altLang="en-US"/>
              <a:t>(</a:t>
            </a:r>
            <a:r>
              <a:rPr lang="en-US" altLang="en-US" i="1"/>
              <a:t>g</a:t>
            </a:r>
            <a:r>
              <a:rPr lang="en-US" altLang="en-US"/>
              <a:t>(</a:t>
            </a:r>
            <a:r>
              <a:rPr lang="en-US" altLang="en-US" i="1"/>
              <a:t>n</a:t>
            </a:r>
            <a:r>
              <a:rPr lang="en-US" altLang="en-US"/>
              <a:t>)) if as </a:t>
            </a:r>
            <a:r>
              <a:rPr lang="en-US" altLang="en-US" i="1"/>
              <a:t>n</a:t>
            </a:r>
            <a:r>
              <a:rPr lang="en-US" altLang="en-US"/>
              <a:t> gets bigger and bigger, </a:t>
            </a:r>
            <a:r>
              <a:rPr lang="en-US" altLang="en-US" i="1"/>
              <a:t>f</a:t>
            </a:r>
            <a:r>
              <a:rPr lang="en-US" altLang="en-US"/>
              <a:t>(</a:t>
            </a:r>
            <a:r>
              <a:rPr lang="en-US" altLang="en-US" i="1"/>
              <a:t>n</a:t>
            </a:r>
            <a:r>
              <a:rPr lang="en-US" altLang="en-US"/>
              <a:t>) becomes insignificantly small as compared to </a:t>
            </a:r>
            <a:r>
              <a:rPr lang="en-US" altLang="en-US" i="1"/>
              <a:t>g</a:t>
            </a:r>
            <a:r>
              <a:rPr lang="en-US" altLang="en-US"/>
              <a:t>(</a:t>
            </a:r>
            <a:r>
              <a:rPr lang="en-US" altLang="en-US" i="1"/>
              <a:t>n</a:t>
            </a:r>
            <a:r>
              <a:rPr lang="en-US" altLang="en-US"/>
              <a:t>).</a:t>
            </a:r>
          </a:p>
          <a:p>
            <a:pPr eaLnBrk="1" hangingPunct="1"/>
            <a:endParaRPr lang="en-US" altLang="en-US" sz="1200"/>
          </a:p>
          <a:p>
            <a:pPr eaLnBrk="1" hangingPunct="1"/>
            <a:r>
              <a:rPr lang="en-US" altLang="en-US"/>
              <a:t>Sometimes it is defined as</a:t>
            </a:r>
          </a:p>
        </p:txBody>
      </p:sp>
      <p:graphicFrame>
        <p:nvGraphicFramePr>
          <p:cNvPr id="153605" name="Object 5">
            <a:extLst>
              <a:ext uri="{FF2B5EF4-FFF2-40B4-BE49-F238E27FC236}">
                <a16:creationId xmlns:a16="http://schemas.microsoft.com/office/drawing/2014/main" id="{1BCC37FE-6FB7-0529-176B-A0FAA4F1D721}"/>
              </a:ext>
            </a:extLst>
          </p:cNvPr>
          <p:cNvGraphicFramePr>
            <a:graphicFrameLocks noChangeAspect="1"/>
          </p:cNvGraphicFramePr>
          <p:nvPr/>
        </p:nvGraphicFramePr>
        <p:xfrm>
          <a:off x="219075" y="1295400"/>
          <a:ext cx="8710613" cy="512763"/>
        </p:xfrm>
        <a:graphic>
          <a:graphicData uri="http://schemas.openxmlformats.org/presentationml/2006/ole">
            <mc:AlternateContent xmlns:mc="http://schemas.openxmlformats.org/markup-compatibility/2006">
              <mc:Choice xmlns:v="urn:schemas-microsoft-com:vml" Requires="v">
                <p:oleObj name="Equation" r:id="rId3" imgW="3873500" imgH="228600" progId="Equation.3">
                  <p:embed/>
                </p:oleObj>
              </mc:Choice>
              <mc:Fallback>
                <p:oleObj name="Equation" r:id="rId3" imgW="38735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1295400"/>
                        <a:ext cx="8710613"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4" name="Object 6">
            <a:extLst>
              <a:ext uri="{FF2B5EF4-FFF2-40B4-BE49-F238E27FC236}">
                <a16:creationId xmlns:a16="http://schemas.microsoft.com/office/drawing/2014/main" id="{2313EB4B-1386-F2B3-CC59-57A8AE556639}"/>
              </a:ext>
            </a:extLst>
          </p:cNvPr>
          <p:cNvGraphicFramePr>
            <a:graphicFrameLocks noChangeAspect="1"/>
          </p:cNvGraphicFramePr>
          <p:nvPr/>
        </p:nvGraphicFramePr>
        <p:xfrm>
          <a:off x="314325" y="1849438"/>
          <a:ext cx="8539163" cy="512762"/>
        </p:xfrm>
        <a:graphic>
          <a:graphicData uri="http://schemas.openxmlformats.org/presentationml/2006/ole">
            <mc:AlternateContent xmlns:mc="http://schemas.openxmlformats.org/markup-compatibility/2006">
              <mc:Choice xmlns:v="urn:schemas-microsoft-com:vml" Requires="v">
                <p:oleObj name="Equation" r:id="rId5" imgW="3797300" imgH="228600" progId="Equation.3">
                  <p:embed/>
                </p:oleObj>
              </mc:Choice>
              <mc:Fallback>
                <p:oleObj name="Equation" r:id="rId5" imgW="37973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 y="1849438"/>
                        <a:ext cx="8539163"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7">
            <a:extLst>
              <a:ext uri="{FF2B5EF4-FFF2-40B4-BE49-F238E27FC236}">
                <a16:creationId xmlns:a16="http://schemas.microsoft.com/office/drawing/2014/main" id="{216BFB38-A86A-FBD1-291B-F2A09EB73D23}"/>
              </a:ext>
            </a:extLst>
          </p:cNvPr>
          <p:cNvGraphicFramePr>
            <a:graphicFrameLocks noChangeAspect="1"/>
          </p:cNvGraphicFramePr>
          <p:nvPr/>
        </p:nvGraphicFramePr>
        <p:xfrm>
          <a:off x="2551113" y="5257800"/>
          <a:ext cx="4230687" cy="909638"/>
        </p:xfrm>
        <a:graphic>
          <a:graphicData uri="http://schemas.openxmlformats.org/presentationml/2006/ole">
            <mc:AlternateContent xmlns:mc="http://schemas.openxmlformats.org/markup-compatibility/2006">
              <mc:Choice xmlns:v="urn:schemas-microsoft-com:vml" Requires="v">
                <p:oleObj name="Equation" r:id="rId7" imgW="1943100" imgH="419100" progId="Equation.3">
                  <p:embed/>
                </p:oleObj>
              </mc:Choice>
              <mc:Fallback>
                <p:oleObj name="Equation" r:id="rId7" imgW="1943100" imgH="41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1113" y="5257800"/>
                        <a:ext cx="42306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a:extLst>
              <a:ext uri="{FF2B5EF4-FFF2-40B4-BE49-F238E27FC236}">
                <a16:creationId xmlns:a16="http://schemas.microsoft.com/office/drawing/2014/main" id="{276F9917-DB05-1684-E521-584B52D7EBF2}"/>
              </a:ext>
            </a:extLst>
          </p:cNvPr>
          <p:cNvGraphicFramePr>
            <a:graphicFrameLocks noChangeAspect="1"/>
          </p:cNvGraphicFramePr>
          <p:nvPr/>
        </p:nvGraphicFramePr>
        <p:xfrm>
          <a:off x="328613" y="2306638"/>
          <a:ext cx="8482012" cy="512762"/>
        </p:xfrm>
        <a:graphic>
          <a:graphicData uri="http://schemas.openxmlformats.org/presentationml/2006/ole">
            <mc:AlternateContent xmlns:mc="http://schemas.openxmlformats.org/markup-compatibility/2006">
              <mc:Choice xmlns:v="urn:schemas-microsoft-com:vml" Requires="v">
                <p:oleObj name="Denklem" r:id="rId9" imgW="3771900" imgH="228600" progId="Equation.3">
                  <p:embed/>
                </p:oleObj>
              </mc:Choice>
              <mc:Fallback>
                <p:oleObj name="Denklem" r:id="rId9" imgW="377190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613" y="2306638"/>
                        <a:ext cx="8482012"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fade">
                                      <p:cBhvr>
                                        <p:cTn id="7" dur="500"/>
                                        <p:tgtEl>
                                          <p:spTgt spid="8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9092">
                                            <p:txEl>
                                              <p:pRg st="3" end="3"/>
                                            </p:txEl>
                                          </p:spTgt>
                                        </p:tgtEl>
                                        <p:attrNameLst>
                                          <p:attrName>style.visibility</p:attrName>
                                        </p:attrNameLst>
                                      </p:cBhvr>
                                      <p:to>
                                        <p:strVal val="visible"/>
                                      </p:to>
                                    </p:set>
                                    <p:animEffect transition="in" filter="fade">
                                      <p:cBhvr>
                                        <p:cTn id="17" dur="500"/>
                                        <p:tgtEl>
                                          <p:spTgt spid="8909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9092">
                                            <p:txEl>
                                              <p:pRg st="5" end="5"/>
                                            </p:txEl>
                                          </p:spTgt>
                                        </p:tgtEl>
                                        <p:attrNameLst>
                                          <p:attrName>style.visibility</p:attrName>
                                        </p:attrNameLst>
                                      </p:cBhvr>
                                      <p:to>
                                        <p:strVal val="visible"/>
                                      </p:to>
                                    </p:set>
                                    <p:animEffect transition="in" filter="fade">
                                      <p:cBhvr>
                                        <p:cTn id="22" dur="500"/>
                                        <p:tgtEl>
                                          <p:spTgt spid="8909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9095"/>
                                        </p:tgtEl>
                                        <p:attrNameLst>
                                          <p:attrName>style.visibility</p:attrName>
                                        </p:attrNameLst>
                                      </p:cBhvr>
                                      <p:to>
                                        <p:strVal val="visible"/>
                                      </p:to>
                                    </p:set>
                                    <p:animEffect transition="in" filter="fade">
                                      <p:cBhvr>
                                        <p:cTn id="25"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5">
            <a:extLst>
              <a:ext uri="{FF2B5EF4-FFF2-40B4-BE49-F238E27FC236}">
                <a16:creationId xmlns:a16="http://schemas.microsoft.com/office/drawing/2014/main" id="{669283D3-F62A-03BC-8440-5B32C1C3DC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394A95D-B8DA-4D2F-8D95-6D3C946C6A7D}" type="slidenum">
              <a:rPr lang="en-US" altLang="en-US" sz="1200" smtClean="0">
                <a:latin typeface="Garamond" panose="02020404030301010803" pitchFamily="18" charset="0"/>
              </a:rPr>
              <a:pPr>
                <a:spcBef>
                  <a:spcPct val="0"/>
                </a:spcBef>
                <a:buClrTx/>
                <a:buSzTx/>
                <a:buFontTx/>
                <a:buNone/>
              </a:pPr>
              <a:t>69</a:t>
            </a:fld>
            <a:endParaRPr lang="en-US" altLang="en-US" sz="1200">
              <a:latin typeface="Garamond" panose="02020404030301010803" pitchFamily="18" charset="0"/>
            </a:endParaRPr>
          </a:p>
        </p:txBody>
      </p:sp>
      <p:sp>
        <p:nvSpPr>
          <p:cNvPr id="155651" name="Rectangle 2">
            <a:extLst>
              <a:ext uri="{FF2B5EF4-FFF2-40B4-BE49-F238E27FC236}">
                <a16:creationId xmlns:a16="http://schemas.microsoft.com/office/drawing/2014/main" id="{ED2144CD-348D-60E1-C7EE-D67EF1925720}"/>
              </a:ext>
            </a:extLst>
          </p:cNvPr>
          <p:cNvSpPr>
            <a:spLocks noGrp="1" noChangeArrowheads="1"/>
          </p:cNvSpPr>
          <p:nvPr>
            <p:ph type="title"/>
          </p:nvPr>
        </p:nvSpPr>
        <p:spPr/>
        <p:txBody>
          <a:bodyPr/>
          <a:lstStyle/>
          <a:p>
            <a:pPr eaLnBrk="1" hangingPunct="1"/>
            <a:r>
              <a:rPr lang="en-US" altLang="en-US"/>
              <a:t>Examples for </a:t>
            </a:r>
            <a:r>
              <a:rPr lang="en-US" altLang="en-US" i="1"/>
              <a:t>o</a:t>
            </a:r>
            <a:r>
              <a:rPr lang="en-US" altLang="en-US"/>
              <a:t>-notation</a:t>
            </a:r>
          </a:p>
        </p:txBody>
      </p:sp>
      <p:sp>
        <p:nvSpPr>
          <p:cNvPr id="155652" name="Rectangle 3">
            <a:extLst>
              <a:ext uri="{FF2B5EF4-FFF2-40B4-BE49-F238E27FC236}">
                <a16:creationId xmlns:a16="http://schemas.microsoft.com/office/drawing/2014/main" id="{2A272C58-07D3-3B5B-5BC6-CB14D6629978}"/>
              </a:ext>
            </a:extLst>
          </p:cNvPr>
          <p:cNvSpPr>
            <a:spLocks noGrp="1" noChangeArrowheads="1"/>
          </p:cNvSpPr>
          <p:nvPr>
            <p:ph type="body" idx="1"/>
          </p:nvPr>
        </p:nvSpPr>
        <p:spPr/>
        <p:txBody>
          <a:bodyPr/>
          <a:lstStyle/>
          <a:p>
            <a:pPr eaLnBrk="1" hangingPunct="1"/>
            <a:r>
              <a:rPr lang="en-US" altLang="en-US"/>
              <a:t>3</a:t>
            </a:r>
            <a:r>
              <a:rPr lang="en-US" altLang="en-US" i="1"/>
              <a:t>n</a:t>
            </a:r>
            <a:r>
              <a:rPr lang="en-US" altLang="en-US"/>
              <a:t>=</a:t>
            </a:r>
            <a:r>
              <a:rPr lang="en-US" altLang="en-US" i="1"/>
              <a:t>o</a:t>
            </a:r>
            <a:r>
              <a:rPr lang="en-US" altLang="en-US"/>
              <a:t>(</a:t>
            </a:r>
            <a:r>
              <a:rPr lang="en-US" altLang="en-US" i="1"/>
              <a:t>n</a:t>
            </a:r>
            <a:r>
              <a:rPr lang="en-US" altLang="en-US" baseline="30000"/>
              <a:t>2</a:t>
            </a:r>
            <a:r>
              <a:rPr lang="en-US" altLang="en-US"/>
              <a:t>) </a:t>
            </a:r>
          </a:p>
          <a:p>
            <a:pPr eaLnBrk="1" hangingPunct="1">
              <a:buFont typeface="Wingdings" panose="05000000000000000000" pitchFamily="2" charset="2"/>
              <a:buNone/>
            </a:pPr>
            <a:r>
              <a:rPr lang="en-US" altLang="en-US"/>
              <a:t>	 3</a:t>
            </a:r>
            <a:r>
              <a:rPr lang="en-US" altLang="en-US" i="1"/>
              <a:t>n </a:t>
            </a:r>
            <a:r>
              <a:rPr lang="tr-TR" altLang="en-US" i="1">
                <a:cs typeface="Arial" panose="020B0604020202020204" pitchFamily="34" charset="0"/>
              </a:rPr>
              <a:t>&lt;</a:t>
            </a:r>
            <a:r>
              <a:rPr lang="en-US" altLang="en-US">
                <a:cs typeface="Arial" panose="020B0604020202020204" pitchFamily="34" charset="0"/>
              </a:rPr>
              <a:t> </a:t>
            </a:r>
            <a:r>
              <a:rPr lang="en-US" altLang="en-US" i="1"/>
              <a:t>cn</a:t>
            </a:r>
            <a:r>
              <a:rPr lang="en-US" altLang="en-US" baseline="30000"/>
              <a:t>2</a:t>
            </a:r>
            <a:endParaRPr lang="en-US" altLang="en-US"/>
          </a:p>
          <a:p>
            <a:pPr eaLnBrk="1" hangingPunct="1">
              <a:buFont typeface="Wingdings" panose="05000000000000000000" pitchFamily="2" charset="2"/>
              <a:buNone/>
            </a:pPr>
            <a:r>
              <a:rPr lang="en-US" altLang="en-US"/>
              <a:t>	[need to show how to pick </a:t>
            </a:r>
            <a:r>
              <a:rPr lang="en-US" altLang="en-US" i="1"/>
              <a:t>n</a:t>
            </a:r>
            <a:r>
              <a:rPr lang="en-US" altLang="en-US" baseline="-25000"/>
              <a:t>0</a:t>
            </a:r>
            <a:r>
              <a:rPr lang="en-US" altLang="en-US"/>
              <a:t> for any given </a:t>
            </a:r>
            <a:r>
              <a:rPr lang="en-US" altLang="en-US" i="1"/>
              <a:t>c</a:t>
            </a:r>
            <a:r>
              <a:rPr lang="en-US" altLang="en-US"/>
              <a:t>]</a:t>
            </a:r>
          </a:p>
          <a:p>
            <a:pPr eaLnBrk="1" hangingPunct="1"/>
            <a:endParaRPr lang="en-US" altLang="en-US"/>
          </a:p>
          <a:p>
            <a:pPr eaLnBrk="1" hangingPunct="1"/>
            <a:r>
              <a:rPr lang="en-US" altLang="en-US"/>
              <a:t>5</a:t>
            </a:r>
            <a:r>
              <a:rPr lang="en-US" altLang="en-US" i="1"/>
              <a:t>n</a:t>
            </a:r>
            <a:r>
              <a:rPr lang="en-US" altLang="en-US" baseline="30000"/>
              <a:t>2 </a:t>
            </a:r>
            <a:r>
              <a:rPr lang="en-US" altLang="en-US">
                <a:cs typeface="Arial" panose="020B0604020202020204" pitchFamily="34" charset="0"/>
              </a:rPr>
              <a:t>≠ </a:t>
            </a:r>
            <a:r>
              <a:rPr lang="en-US" altLang="en-US" i="1"/>
              <a:t>o</a:t>
            </a:r>
            <a:r>
              <a:rPr lang="en-US" altLang="en-US"/>
              <a:t>(</a:t>
            </a:r>
            <a:r>
              <a:rPr lang="en-US" altLang="en-US" i="1"/>
              <a:t>n</a:t>
            </a:r>
            <a:r>
              <a:rPr lang="en-US" altLang="en-US" baseline="30000"/>
              <a:t>2</a:t>
            </a:r>
            <a:r>
              <a:rPr lang="en-US" altLang="en-US"/>
              <a:t>)</a:t>
            </a:r>
          </a:p>
          <a:p>
            <a:pPr eaLnBrk="1" hangingPunct="1">
              <a:buFont typeface="Wingdings" panose="05000000000000000000" pitchFamily="2" charset="2"/>
              <a:buNone/>
            </a:pPr>
            <a:r>
              <a:rPr lang="en-US" altLang="en-US"/>
              <a:t>	since for </a:t>
            </a:r>
            <a:r>
              <a:rPr lang="en-US" altLang="en-US" i="1"/>
              <a:t>c</a:t>
            </a:r>
            <a:r>
              <a:rPr lang="en-US" altLang="en-US"/>
              <a:t>&lt;5, we cannot find </a:t>
            </a:r>
            <a:r>
              <a:rPr lang="en-US" altLang="en-US" i="1"/>
              <a:t>n</a:t>
            </a:r>
            <a:r>
              <a:rPr lang="en-US" altLang="en-US" baseline="-25000"/>
              <a:t>0</a:t>
            </a:r>
            <a:r>
              <a:rPr lang="en-US" altLang="en-US"/>
              <a:t> such that for all </a:t>
            </a:r>
            <a:r>
              <a:rPr lang="en-US" altLang="en-US" i="1"/>
              <a:t>n</a:t>
            </a:r>
            <a:r>
              <a:rPr lang="en-US" altLang="en-US"/>
              <a:t> &gt; </a:t>
            </a:r>
            <a:r>
              <a:rPr lang="en-US" altLang="en-US" i="1"/>
              <a:t>n</a:t>
            </a:r>
            <a:r>
              <a:rPr lang="en-US" altLang="en-US" baseline="-25000"/>
              <a:t>0</a:t>
            </a:r>
            <a:r>
              <a:rPr lang="en-US" altLang="en-US"/>
              <a:t> :  5</a:t>
            </a:r>
            <a:r>
              <a:rPr lang="en-US" altLang="en-US" i="1"/>
              <a:t>n</a:t>
            </a:r>
            <a:r>
              <a:rPr lang="en-US" altLang="en-US" baseline="30000"/>
              <a:t>2</a:t>
            </a:r>
            <a:r>
              <a:rPr lang="en-US" altLang="en-US">
                <a:cs typeface="Arial" panose="020B0604020202020204" pitchFamily="34" charset="0"/>
              </a:rPr>
              <a:t> </a:t>
            </a:r>
            <a:r>
              <a:rPr lang="tr-TR" altLang="en-US">
                <a:cs typeface="Arial" panose="020B0604020202020204" pitchFamily="34" charset="0"/>
              </a:rPr>
              <a:t>&lt; </a:t>
            </a:r>
            <a:r>
              <a:rPr lang="en-US" altLang="en-US" i="1">
                <a:cs typeface="Arial" panose="020B0604020202020204" pitchFamily="34" charset="0"/>
              </a:rPr>
              <a:t>c</a:t>
            </a:r>
            <a:r>
              <a:rPr lang="en-US" altLang="en-US" i="1"/>
              <a:t>n</a:t>
            </a:r>
            <a:r>
              <a:rPr lang="en-US" altLang="en-US" baseline="30000"/>
              <a:t>2</a:t>
            </a:r>
            <a:endParaRPr lang="en-US" altLang="en-US"/>
          </a:p>
          <a:p>
            <a:pPr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7">
            <a:extLst>
              <a:ext uri="{FF2B5EF4-FFF2-40B4-BE49-F238E27FC236}">
                <a16:creationId xmlns:a16="http://schemas.microsoft.com/office/drawing/2014/main" id="{0ECB1AB3-1E59-9B29-B612-9DFE5C1235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6013112-0041-4943-BB35-0BD277AC3FA4}" type="slidenum">
              <a:rPr lang="en-US" altLang="en-US" sz="1200" smtClean="0">
                <a:latin typeface="Garamond" panose="02020404030301010803" pitchFamily="18" charset="0"/>
              </a:rPr>
              <a:pPr>
                <a:spcBef>
                  <a:spcPct val="0"/>
                </a:spcBef>
                <a:buClrTx/>
                <a:buSzTx/>
                <a:buFontTx/>
                <a:buNone/>
              </a:pPr>
              <a:t>7</a:t>
            </a:fld>
            <a:endParaRPr lang="en-US" altLang="en-US" sz="1200">
              <a:latin typeface="Garamond" panose="02020404030301010803" pitchFamily="18" charset="0"/>
            </a:endParaRPr>
          </a:p>
        </p:txBody>
      </p:sp>
      <p:sp>
        <p:nvSpPr>
          <p:cNvPr id="28675" name="Rectangle 2">
            <a:extLst>
              <a:ext uri="{FF2B5EF4-FFF2-40B4-BE49-F238E27FC236}">
                <a16:creationId xmlns:a16="http://schemas.microsoft.com/office/drawing/2014/main" id="{9A202D68-B548-25B3-EE0A-3B449E3ED9F2}"/>
              </a:ext>
            </a:extLst>
          </p:cNvPr>
          <p:cNvSpPr>
            <a:spLocks noGrp="1" noChangeArrowheads="1"/>
          </p:cNvSpPr>
          <p:nvPr>
            <p:ph type="title"/>
          </p:nvPr>
        </p:nvSpPr>
        <p:spPr/>
        <p:txBody>
          <a:bodyPr/>
          <a:lstStyle/>
          <a:p>
            <a:pPr eaLnBrk="1" hangingPunct="1"/>
            <a:r>
              <a:rPr lang="en-US" altLang="en-US"/>
              <a:t>An example computational problem…</a:t>
            </a:r>
          </a:p>
        </p:txBody>
      </p:sp>
      <p:sp>
        <p:nvSpPr>
          <p:cNvPr id="28676" name="Rectangle 3">
            <a:extLst>
              <a:ext uri="{FF2B5EF4-FFF2-40B4-BE49-F238E27FC236}">
                <a16:creationId xmlns:a16="http://schemas.microsoft.com/office/drawing/2014/main" id="{2FE205B6-4E65-8AB2-E27C-E28AB9D4172D}"/>
              </a:ext>
            </a:extLst>
          </p:cNvPr>
          <p:cNvSpPr>
            <a:spLocks noGrp="1" noChangeArrowheads="1"/>
          </p:cNvSpPr>
          <p:nvPr>
            <p:ph type="body" sz="half" idx="1"/>
          </p:nvPr>
        </p:nvSpPr>
        <p:spPr>
          <a:xfrm>
            <a:off x="457200" y="1600200"/>
            <a:ext cx="8305800" cy="4530725"/>
          </a:xfrm>
        </p:spPr>
        <p:txBody>
          <a:bodyPr/>
          <a:lstStyle/>
          <a:p>
            <a:pPr eaLnBrk="1" hangingPunct="1"/>
            <a:r>
              <a:rPr lang="tr-TR" altLang="en-US" sz="2600"/>
              <a:t>Or even in a more informal way:</a:t>
            </a:r>
          </a:p>
          <a:p>
            <a:pPr marL="342900" lvl="1" indent="0" eaLnBrk="1" hangingPunct="1">
              <a:buFont typeface="Wingdings" panose="05000000000000000000" pitchFamily="2" charset="2"/>
              <a:buNone/>
            </a:pPr>
            <a:endParaRPr lang="en-US" altLang="en-US" sz="2200"/>
          </a:p>
        </p:txBody>
      </p:sp>
      <p:graphicFrame>
        <p:nvGraphicFramePr>
          <p:cNvPr id="28677" name="Object 4">
            <a:extLst>
              <a:ext uri="{FF2B5EF4-FFF2-40B4-BE49-F238E27FC236}">
                <a16:creationId xmlns:a16="http://schemas.microsoft.com/office/drawing/2014/main" id="{9D324248-AD42-675D-CC78-A83EFAD3C40B}"/>
              </a:ext>
            </a:extLst>
          </p:cNvPr>
          <p:cNvGraphicFramePr>
            <a:graphicFrameLocks noGrp="1" noChangeAspect="1"/>
          </p:cNvGraphicFramePr>
          <p:nvPr>
            <p:ph sz="quarter" idx="2"/>
          </p:nvPr>
        </p:nvGraphicFramePr>
        <p:xfrm>
          <a:off x="1073150" y="2971800"/>
          <a:ext cx="7080250" cy="635000"/>
        </p:xfrm>
        <a:graphic>
          <a:graphicData uri="http://schemas.openxmlformats.org/presentationml/2006/ole">
            <mc:AlternateContent xmlns:mc="http://schemas.openxmlformats.org/markup-compatibility/2006">
              <mc:Choice xmlns:v="urn:schemas-microsoft-com:vml" Requires="v">
                <p:oleObj name="Equation" r:id="rId3" imgW="2832100" imgH="254000" progId="Equation.3">
                  <p:embed/>
                </p:oleObj>
              </mc:Choice>
              <mc:Fallback>
                <p:oleObj name="Equation" r:id="rId3" imgW="28321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2971800"/>
                        <a:ext cx="708025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Content Placeholder 2">
            <a:extLst>
              <a:ext uri="{FF2B5EF4-FFF2-40B4-BE49-F238E27FC236}">
                <a16:creationId xmlns:a16="http://schemas.microsoft.com/office/drawing/2014/main" id="{E0DCFBC9-3A9A-0359-D001-6B2B90757ACD}"/>
              </a:ext>
            </a:extLst>
          </p:cNvPr>
          <p:cNvSpPr>
            <a:spLocks noGrp="1" noChangeArrowheads="1"/>
          </p:cNvSpPr>
          <p:nvPr>
            <p:ph sz="quarter" idx="3"/>
          </p:nvPr>
        </p:nvSpPr>
        <p:spPr>
          <a:xfrm>
            <a:off x="1073150" y="3606800"/>
            <a:ext cx="8077200" cy="2189163"/>
          </a:xfrm>
        </p:spPr>
        <p:txBody>
          <a:bodyPr/>
          <a:lstStyle/>
          <a:p>
            <a:pPr marL="0" indent="0">
              <a:buFont typeface="Wingdings" panose="05000000000000000000" pitchFamily="2" charset="2"/>
              <a:buNone/>
            </a:pPr>
            <a:r>
              <a:rPr lang="tr-TR" altLang="en-US" sz="2800">
                <a:latin typeface="Times New Roman" panose="02020603050405020304" pitchFamily="18" charset="0"/>
                <a:cs typeface="Times New Roman" panose="02020603050405020304" pitchFamily="18" charset="0"/>
              </a:rPr>
              <a:t>Output: sort the numbers in nondecreasing order</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a:extLst>
              <a:ext uri="{FF2B5EF4-FFF2-40B4-BE49-F238E27FC236}">
                <a16:creationId xmlns:a16="http://schemas.microsoft.com/office/drawing/2014/main" id="{C19861F1-4065-E709-BD83-22CB2B888D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28EEE43-353F-44D1-A709-FF47E59D85DC}" type="slidenum">
              <a:rPr lang="en-US" altLang="en-US" sz="1200" smtClean="0">
                <a:latin typeface="Garamond" panose="02020404030301010803" pitchFamily="18" charset="0"/>
              </a:rPr>
              <a:pPr>
                <a:spcBef>
                  <a:spcPct val="0"/>
                </a:spcBef>
                <a:buClrTx/>
                <a:buSzTx/>
                <a:buFontTx/>
                <a:buNone/>
              </a:pPr>
              <a:t>70</a:t>
            </a:fld>
            <a:endParaRPr lang="en-US" altLang="en-US" sz="1200">
              <a:latin typeface="Garamond" panose="02020404030301010803" pitchFamily="18" charset="0"/>
            </a:endParaRPr>
          </a:p>
        </p:txBody>
      </p:sp>
      <p:sp>
        <p:nvSpPr>
          <p:cNvPr id="157699" name="Rectangle 2">
            <a:extLst>
              <a:ext uri="{FF2B5EF4-FFF2-40B4-BE49-F238E27FC236}">
                <a16:creationId xmlns:a16="http://schemas.microsoft.com/office/drawing/2014/main" id="{F0A633B5-8C0D-F9D8-98A9-4B801FCD834A}"/>
              </a:ext>
            </a:extLst>
          </p:cNvPr>
          <p:cNvSpPr>
            <a:spLocks noGrp="1" noChangeArrowheads="1"/>
          </p:cNvSpPr>
          <p:nvPr>
            <p:ph type="title"/>
          </p:nvPr>
        </p:nvSpPr>
        <p:spPr/>
        <p:txBody>
          <a:bodyPr/>
          <a:lstStyle/>
          <a:p>
            <a:pPr eaLnBrk="1" hangingPunct="1"/>
            <a:r>
              <a:rPr lang="el-GR" altLang="en-US"/>
              <a:t>Ω</a:t>
            </a:r>
            <a:r>
              <a:rPr lang="en-US" altLang="en-US"/>
              <a:t>-notation (lower bounds)</a:t>
            </a:r>
          </a:p>
        </p:txBody>
      </p:sp>
      <p:sp>
        <p:nvSpPr>
          <p:cNvPr id="91140" name="Rectangle 3">
            <a:extLst>
              <a:ext uri="{FF2B5EF4-FFF2-40B4-BE49-F238E27FC236}">
                <a16:creationId xmlns:a16="http://schemas.microsoft.com/office/drawing/2014/main" id="{0EC974B2-469F-848C-17B5-93EB99F7C1B3}"/>
              </a:ext>
            </a:extLst>
          </p:cNvPr>
          <p:cNvSpPr>
            <a:spLocks noGrp="1" noChangeArrowheads="1"/>
          </p:cNvSpPr>
          <p:nvPr>
            <p:ph type="body" idx="1"/>
          </p:nvPr>
        </p:nvSpPr>
        <p:spPr/>
        <p:txBody>
          <a:bodyPr/>
          <a:lstStyle/>
          <a:p>
            <a:pPr eaLnBrk="1" hangingPunct="1"/>
            <a:r>
              <a:rPr lang="el-GR" altLang="en-US" sz="2600"/>
              <a:t>Ω</a:t>
            </a:r>
            <a:r>
              <a:rPr lang="en-US" altLang="en-US" sz="2600"/>
              <a:t>-notation provides asymptotic lower bounds.</a:t>
            </a:r>
          </a:p>
          <a:p>
            <a:pPr eaLnBrk="1" hangingPunct="1"/>
            <a:r>
              <a:rPr lang="en-US" altLang="en-US" sz="2600" i="1"/>
              <a:t>f</a:t>
            </a:r>
            <a:r>
              <a:rPr lang="en-US" altLang="en-US" sz="2600"/>
              <a:t>(</a:t>
            </a:r>
            <a:r>
              <a:rPr lang="en-US" altLang="en-US" sz="2600" i="1"/>
              <a:t>n</a:t>
            </a:r>
            <a:r>
              <a:rPr lang="en-US" altLang="en-US" sz="2600"/>
              <a:t>)= </a:t>
            </a:r>
            <a:r>
              <a:rPr lang="el-GR" altLang="en-US" sz="2600"/>
              <a:t>Ω</a:t>
            </a:r>
            <a:r>
              <a:rPr lang="en-US" altLang="en-US" sz="2600"/>
              <a:t>(</a:t>
            </a:r>
            <a:r>
              <a:rPr lang="en-US" altLang="en-US" sz="2600" i="1"/>
              <a:t>g</a:t>
            </a:r>
            <a:r>
              <a:rPr lang="en-US" altLang="en-US" sz="2600"/>
              <a:t>(</a:t>
            </a:r>
            <a:r>
              <a:rPr lang="en-US" altLang="en-US" sz="2600" i="1"/>
              <a:t>n</a:t>
            </a:r>
            <a:r>
              <a:rPr lang="en-US" altLang="en-US" sz="2600"/>
              <a:t>)) if there exist positive constants </a:t>
            </a:r>
            <a:r>
              <a:rPr lang="en-US" altLang="en-US" sz="2600" i="1"/>
              <a:t>c</a:t>
            </a:r>
            <a:r>
              <a:rPr lang="en-US" altLang="en-US" sz="2600"/>
              <a:t> and </a:t>
            </a:r>
            <a:r>
              <a:rPr lang="en-US" altLang="en-US" sz="2600" i="1"/>
              <a:t>n</a:t>
            </a:r>
            <a:r>
              <a:rPr lang="en-US" altLang="en-US" sz="2600" baseline="-25000"/>
              <a:t>0</a:t>
            </a:r>
            <a:r>
              <a:rPr lang="en-US" altLang="en-US" sz="2600"/>
              <a:t> such that, for all </a:t>
            </a:r>
            <a:r>
              <a:rPr lang="en-US" altLang="en-US" sz="2600" i="1"/>
              <a:t>n</a:t>
            </a:r>
            <a:r>
              <a:rPr lang="en-US" altLang="en-US" sz="2600"/>
              <a:t> </a:t>
            </a:r>
            <a:r>
              <a:rPr lang="en-US" altLang="en-US" sz="2600">
                <a:cs typeface="Arial" panose="020B0604020202020204" pitchFamily="34" charset="0"/>
              </a:rPr>
              <a:t>≥ </a:t>
            </a:r>
            <a:r>
              <a:rPr lang="en-US" altLang="en-US" sz="2600" i="1"/>
              <a:t>n</a:t>
            </a:r>
            <a:r>
              <a:rPr lang="en-US" altLang="en-US" sz="2600" baseline="-25000"/>
              <a:t>0</a:t>
            </a:r>
            <a:r>
              <a:rPr lang="en-US" altLang="en-US" sz="2600"/>
              <a:t>, 0 </a:t>
            </a:r>
            <a:r>
              <a:rPr lang="en-US" altLang="en-US" sz="2600">
                <a:cs typeface="Arial" panose="020B0604020202020204" pitchFamily="34" charset="0"/>
              </a:rPr>
              <a:t>≤ </a:t>
            </a:r>
            <a:r>
              <a:rPr lang="en-US" altLang="en-US" sz="2600" i="1">
                <a:cs typeface="Arial" panose="020B0604020202020204" pitchFamily="34" charset="0"/>
              </a:rPr>
              <a:t>cg</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 ≤ </a:t>
            </a:r>
            <a:r>
              <a:rPr lang="en-US" altLang="en-US" sz="2600" i="1">
                <a:cs typeface="Arial" panose="020B0604020202020204" pitchFamily="34" charset="0"/>
              </a:rPr>
              <a:t>f</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a:t>
            </a:r>
          </a:p>
          <a:p>
            <a:pPr eaLnBrk="1" hangingPunct="1"/>
            <a:endParaRPr lang="en-US" altLang="en-US" sz="2600">
              <a:cs typeface="Arial" panose="020B0604020202020204" pitchFamily="34" charset="0"/>
            </a:endParaRPr>
          </a:p>
          <a:p>
            <a:pPr eaLnBrk="1" hangingPunct="1"/>
            <a:endParaRPr lang="en-US" altLang="en-US" sz="2600">
              <a:cs typeface="Arial" panose="020B0604020202020204" pitchFamily="34" charset="0"/>
            </a:endParaRPr>
          </a:p>
          <a:p>
            <a:pPr eaLnBrk="1" hangingPunct="1"/>
            <a:r>
              <a:rPr lang="en-US" altLang="en-US" sz="2600">
                <a:cs typeface="Arial" panose="020B0604020202020204" pitchFamily="34" charset="0"/>
              </a:rPr>
              <a:t>For example, 2</a:t>
            </a:r>
            <a:r>
              <a:rPr lang="en-US" altLang="en-US" sz="2600" i="1">
                <a:cs typeface="Arial" panose="020B0604020202020204" pitchFamily="34" charset="0"/>
              </a:rPr>
              <a:t>n</a:t>
            </a:r>
            <a:r>
              <a:rPr lang="en-US" altLang="en-US" sz="2600" baseline="30000">
                <a:cs typeface="Arial" panose="020B0604020202020204" pitchFamily="34" charset="0"/>
              </a:rPr>
              <a:t>3</a:t>
            </a:r>
            <a:r>
              <a:rPr lang="en-US" altLang="en-US" sz="2600">
                <a:cs typeface="Arial" panose="020B0604020202020204" pitchFamily="34" charset="0"/>
              </a:rPr>
              <a:t> = </a:t>
            </a:r>
            <a:r>
              <a:rPr lang="el-GR" altLang="en-US" sz="2600"/>
              <a:t>Ω</a:t>
            </a:r>
            <a:r>
              <a:rPr lang="en-US" altLang="en-US" sz="2600">
                <a:cs typeface="Arial" panose="020B0604020202020204" pitchFamily="34" charset="0"/>
              </a:rPr>
              <a:t>(n</a:t>
            </a:r>
            <a:r>
              <a:rPr lang="en-US" altLang="en-US" sz="2600" baseline="30000">
                <a:cs typeface="Arial" panose="020B0604020202020204" pitchFamily="34" charset="0"/>
              </a:rPr>
              <a:t>2</a:t>
            </a:r>
            <a:r>
              <a:rPr lang="en-US" altLang="en-US" sz="2600">
                <a:cs typeface="Arial" panose="020B0604020202020204" pitchFamily="34" charset="0"/>
              </a:rPr>
              <a:t>) [take </a:t>
            </a:r>
            <a:r>
              <a:rPr lang="en-US" altLang="en-US" sz="2600" i="1">
                <a:cs typeface="Arial" panose="020B0604020202020204" pitchFamily="34" charset="0"/>
              </a:rPr>
              <a:t>c</a:t>
            </a:r>
            <a:r>
              <a:rPr lang="en-US" altLang="en-US" sz="2600">
                <a:cs typeface="Arial" panose="020B0604020202020204" pitchFamily="34" charset="0"/>
              </a:rPr>
              <a:t>=1, </a:t>
            </a:r>
            <a:r>
              <a:rPr lang="en-US" altLang="en-US" sz="2600" i="1">
                <a:cs typeface="Arial" panose="020B0604020202020204" pitchFamily="34" charset="0"/>
              </a:rPr>
              <a:t>n</a:t>
            </a:r>
            <a:r>
              <a:rPr lang="en-US" altLang="en-US" sz="2600" baseline="-25000">
                <a:cs typeface="Arial" panose="020B0604020202020204" pitchFamily="34" charset="0"/>
              </a:rPr>
              <a:t>0</a:t>
            </a:r>
            <a:r>
              <a:rPr lang="en-US" altLang="en-US" sz="2600">
                <a:cs typeface="Arial" panose="020B0604020202020204" pitchFamily="34" charset="0"/>
              </a:rPr>
              <a:t>=1]</a:t>
            </a:r>
          </a:p>
          <a:p>
            <a:pPr eaLnBrk="1" hangingPunct="1"/>
            <a:r>
              <a:rPr lang="en-US" altLang="en-US" sz="2600" i="1">
                <a:cs typeface="Arial" panose="020B0604020202020204" pitchFamily="34" charset="0"/>
              </a:rPr>
              <a:t>g</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 bounds </a:t>
            </a:r>
            <a:r>
              <a:rPr lang="en-US" altLang="en-US" sz="2600" i="1">
                <a:cs typeface="Arial" panose="020B0604020202020204" pitchFamily="34" charset="0"/>
              </a:rPr>
              <a:t>f</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 from below.</a:t>
            </a:r>
          </a:p>
          <a:p>
            <a:pPr eaLnBrk="1" hangingPunct="1"/>
            <a:r>
              <a:rPr lang="en-US" altLang="en-US" sz="2600">
                <a:cs typeface="Arial" panose="020B0604020202020204" pitchFamily="34" charset="0"/>
              </a:rPr>
              <a:t>The rate of growth of </a:t>
            </a:r>
            <a:r>
              <a:rPr lang="en-US" altLang="en-US" sz="2600" i="1">
                <a:cs typeface="Arial" panose="020B0604020202020204" pitchFamily="34" charset="0"/>
              </a:rPr>
              <a:t>f</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 is at least the same as the rate of growth of </a:t>
            </a:r>
            <a:r>
              <a:rPr lang="en-US" altLang="en-US" sz="2600" i="1">
                <a:cs typeface="Arial" panose="020B0604020202020204" pitchFamily="34" charset="0"/>
              </a:rPr>
              <a:t>g</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a:t>
            </a:r>
            <a:endParaRPr lang="en-US" altLang="en-US" sz="2600"/>
          </a:p>
        </p:txBody>
      </p:sp>
      <p:graphicFrame>
        <p:nvGraphicFramePr>
          <p:cNvPr id="91141" name="Object 4">
            <a:extLst>
              <a:ext uri="{FF2B5EF4-FFF2-40B4-BE49-F238E27FC236}">
                <a16:creationId xmlns:a16="http://schemas.microsoft.com/office/drawing/2014/main" id="{42700104-9B9C-CFCA-42C2-D51D454B4E13}"/>
              </a:ext>
            </a:extLst>
          </p:cNvPr>
          <p:cNvGraphicFramePr>
            <a:graphicFrameLocks noChangeAspect="1"/>
          </p:cNvGraphicFramePr>
          <p:nvPr/>
        </p:nvGraphicFramePr>
        <p:xfrm>
          <a:off x="631825" y="3144838"/>
          <a:ext cx="7883525" cy="512762"/>
        </p:xfrm>
        <a:graphic>
          <a:graphicData uri="http://schemas.openxmlformats.org/presentationml/2006/ole">
            <mc:AlternateContent xmlns:mc="http://schemas.openxmlformats.org/markup-compatibility/2006">
              <mc:Choice xmlns:v="urn:schemas-microsoft-com:vml" Requires="v">
                <p:oleObj name="Equation" r:id="rId3" imgW="3505200" imgH="228600" progId="Equation.3">
                  <p:embed/>
                </p:oleObj>
              </mc:Choice>
              <mc:Fallback>
                <p:oleObj name="Equation" r:id="rId3" imgW="35052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825" y="3144838"/>
                        <a:ext cx="7883525"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1140">
                                            <p:txEl>
                                              <p:pRg st="1" end="1"/>
                                            </p:txEl>
                                          </p:spTgt>
                                        </p:tgtEl>
                                        <p:attrNameLst>
                                          <p:attrName>style.visibility</p:attrName>
                                        </p:attrNameLst>
                                      </p:cBhvr>
                                      <p:to>
                                        <p:strVal val="visible"/>
                                      </p:to>
                                    </p:set>
                                    <p:animEffect transition="in" filter="fade">
                                      <p:cBhvr>
                                        <p:cTn id="7" dur="500"/>
                                        <p:tgtEl>
                                          <p:spTgt spid="9114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1141"/>
                                        </p:tgtEl>
                                        <p:attrNameLst>
                                          <p:attrName>style.visibility</p:attrName>
                                        </p:attrNameLst>
                                      </p:cBhvr>
                                      <p:to>
                                        <p:strVal val="visible"/>
                                      </p:to>
                                    </p:set>
                                    <p:animEffect transition="in" filter="fade">
                                      <p:cBhvr>
                                        <p:cTn id="12" dur="500"/>
                                        <p:tgtEl>
                                          <p:spTgt spid="911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1140">
                                            <p:txEl>
                                              <p:pRg st="4" end="4"/>
                                            </p:txEl>
                                          </p:spTgt>
                                        </p:tgtEl>
                                        <p:attrNameLst>
                                          <p:attrName>style.visibility</p:attrName>
                                        </p:attrNameLst>
                                      </p:cBhvr>
                                      <p:to>
                                        <p:strVal val="visible"/>
                                      </p:to>
                                    </p:set>
                                    <p:animEffect transition="in" filter="fade">
                                      <p:cBhvr>
                                        <p:cTn id="17" dur="500"/>
                                        <p:tgtEl>
                                          <p:spTgt spid="9114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1140">
                                            <p:txEl>
                                              <p:pRg st="5" end="5"/>
                                            </p:txEl>
                                          </p:spTgt>
                                        </p:tgtEl>
                                        <p:attrNameLst>
                                          <p:attrName>style.visibility</p:attrName>
                                        </p:attrNameLst>
                                      </p:cBhvr>
                                      <p:to>
                                        <p:strVal val="visible"/>
                                      </p:to>
                                    </p:set>
                                    <p:animEffect transition="in" filter="fade">
                                      <p:cBhvr>
                                        <p:cTn id="22" dur="500"/>
                                        <p:tgtEl>
                                          <p:spTgt spid="91140">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1140">
                                            <p:txEl>
                                              <p:pRg st="6" end="6"/>
                                            </p:txEl>
                                          </p:spTgt>
                                        </p:tgtEl>
                                        <p:attrNameLst>
                                          <p:attrName>style.visibility</p:attrName>
                                        </p:attrNameLst>
                                      </p:cBhvr>
                                      <p:to>
                                        <p:strVal val="visible"/>
                                      </p:to>
                                    </p:set>
                                    <p:animEffect transition="in" filter="fade">
                                      <p:cBhvr>
                                        <p:cTn id="27" dur="500"/>
                                        <p:tgtEl>
                                          <p:spTgt spid="911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5">
            <a:extLst>
              <a:ext uri="{FF2B5EF4-FFF2-40B4-BE49-F238E27FC236}">
                <a16:creationId xmlns:a16="http://schemas.microsoft.com/office/drawing/2014/main" id="{96C714E5-7189-1517-0308-E23A6C8F00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9375B61-B346-45B1-84F1-237BDA52EFDA}" type="slidenum">
              <a:rPr lang="en-US" altLang="en-US" sz="1200" smtClean="0">
                <a:latin typeface="Garamond" panose="02020404030301010803" pitchFamily="18" charset="0"/>
              </a:rPr>
              <a:pPr>
                <a:spcBef>
                  <a:spcPct val="0"/>
                </a:spcBef>
                <a:buClrTx/>
                <a:buSzTx/>
                <a:buFontTx/>
                <a:buNone/>
              </a:pPr>
              <a:t>71</a:t>
            </a:fld>
            <a:endParaRPr lang="en-US" altLang="en-US" sz="1200">
              <a:latin typeface="Garamond" panose="02020404030301010803" pitchFamily="18" charset="0"/>
            </a:endParaRPr>
          </a:p>
        </p:txBody>
      </p:sp>
      <p:sp>
        <p:nvSpPr>
          <p:cNvPr id="159747" name="Rectangle 4">
            <a:extLst>
              <a:ext uri="{FF2B5EF4-FFF2-40B4-BE49-F238E27FC236}">
                <a16:creationId xmlns:a16="http://schemas.microsoft.com/office/drawing/2014/main" id="{14DCC6BE-CBE5-8330-83B0-03ED3550B4A1}"/>
              </a:ext>
            </a:extLst>
          </p:cNvPr>
          <p:cNvSpPr>
            <a:spLocks noGrp="1" noChangeArrowheads="1"/>
          </p:cNvSpPr>
          <p:nvPr>
            <p:ph type="title"/>
          </p:nvPr>
        </p:nvSpPr>
        <p:spPr>
          <a:noFill/>
        </p:spPr>
        <p:txBody>
          <a:bodyPr/>
          <a:lstStyle/>
          <a:p>
            <a:pPr eaLnBrk="1" hangingPunct="1"/>
            <a:r>
              <a:rPr lang="el-GR" altLang="en-US"/>
              <a:t>Ω</a:t>
            </a:r>
            <a:r>
              <a:rPr lang="en-US" altLang="en-US"/>
              <a:t>-notation provides a lower bound</a:t>
            </a:r>
          </a:p>
        </p:txBody>
      </p:sp>
      <p:sp>
        <p:nvSpPr>
          <p:cNvPr id="23561" name="Rectangle 5">
            <a:extLst>
              <a:ext uri="{FF2B5EF4-FFF2-40B4-BE49-F238E27FC236}">
                <a16:creationId xmlns:a16="http://schemas.microsoft.com/office/drawing/2014/main" id="{E48EFD32-5941-4BFE-BBB2-AC8D22A06005}"/>
              </a:ext>
            </a:extLst>
          </p:cNvPr>
          <p:cNvSpPr>
            <a:spLocks noGrp="1" noChangeArrowheads="1"/>
          </p:cNvSpPr>
          <p:nvPr>
            <p:ph type="body" idx="1"/>
          </p:nvPr>
        </p:nvSpPr>
        <p:spPr>
          <a:noFill/>
        </p:spPr>
        <p:txBody>
          <a:bodyPr/>
          <a:lstStyle/>
          <a:p>
            <a:pPr eaLnBrk="1" hangingPunct="1"/>
            <a:r>
              <a:rPr lang="en-US" altLang="en-US"/>
              <a:t>If the best case running time of an algorithm is </a:t>
            </a:r>
            <a:r>
              <a:rPr lang="el-GR" altLang="en-US"/>
              <a:t>Ω</a:t>
            </a:r>
            <a:r>
              <a:rPr lang="en-US" altLang="en-US"/>
              <a:t>(</a:t>
            </a:r>
            <a:r>
              <a:rPr lang="en-US" altLang="en-US" i="1"/>
              <a:t>g</a:t>
            </a:r>
            <a:r>
              <a:rPr lang="en-US" altLang="en-US"/>
              <a:t>(</a:t>
            </a:r>
            <a:r>
              <a:rPr lang="en-US" altLang="en-US" i="1"/>
              <a:t>n</a:t>
            </a:r>
            <a:r>
              <a:rPr lang="en-US" altLang="en-US"/>
              <a:t>)), then any running time of the algorithm is also </a:t>
            </a:r>
            <a:r>
              <a:rPr lang="el-GR" altLang="en-US"/>
              <a:t>Ω</a:t>
            </a:r>
            <a:r>
              <a:rPr lang="en-US" altLang="en-US"/>
              <a:t>(</a:t>
            </a:r>
            <a:r>
              <a:rPr lang="en-US" altLang="en-US" i="1"/>
              <a:t>g</a:t>
            </a:r>
            <a:r>
              <a:rPr lang="en-US" altLang="en-US"/>
              <a:t>(</a:t>
            </a:r>
            <a:r>
              <a:rPr lang="en-US" altLang="en-US" i="1"/>
              <a:t>n</a:t>
            </a:r>
            <a:r>
              <a:rPr lang="en-US" altLang="en-US"/>
              <a:t>)).</a:t>
            </a:r>
          </a:p>
          <a:p>
            <a:pPr eaLnBrk="1" hangingPunct="1"/>
            <a:r>
              <a:rPr lang="en-US" altLang="en-US"/>
              <a:t>For example, consider Insertion sort:</a:t>
            </a:r>
          </a:p>
          <a:p>
            <a:pPr lvl="1" eaLnBrk="1" hangingPunct="1"/>
            <a:r>
              <a:rPr lang="en-US" altLang="en-US"/>
              <a:t>Best case: </a:t>
            </a:r>
          </a:p>
          <a:p>
            <a:pPr lvl="1" eaLnBrk="1" hangingPunct="1"/>
            <a:endParaRPr lang="en-US" altLang="en-US"/>
          </a:p>
          <a:p>
            <a:pPr lvl="1" eaLnBrk="1" hangingPunct="1"/>
            <a:r>
              <a:rPr lang="en-US" altLang="en-US"/>
              <a:t>Average case:</a:t>
            </a:r>
          </a:p>
          <a:p>
            <a:pPr lvl="1" eaLnBrk="1" hangingPunct="1"/>
            <a:endParaRPr lang="en-US" altLang="en-US"/>
          </a:p>
          <a:p>
            <a:pPr lvl="1" eaLnBrk="1" hangingPunct="1"/>
            <a:r>
              <a:rPr lang="en-US" altLang="en-US"/>
              <a:t>Worst case:</a:t>
            </a:r>
          </a:p>
        </p:txBody>
      </p:sp>
      <p:graphicFrame>
        <p:nvGraphicFramePr>
          <p:cNvPr id="23554" name="Object 6">
            <a:extLst>
              <a:ext uri="{FF2B5EF4-FFF2-40B4-BE49-F238E27FC236}">
                <a16:creationId xmlns:a16="http://schemas.microsoft.com/office/drawing/2014/main" id="{FD65F8D6-2FF3-1DA5-C0B1-9851C1D35769}"/>
              </a:ext>
            </a:extLst>
          </p:cNvPr>
          <p:cNvGraphicFramePr>
            <a:graphicFrameLocks noChangeAspect="1"/>
          </p:cNvGraphicFramePr>
          <p:nvPr/>
        </p:nvGraphicFramePr>
        <p:xfrm>
          <a:off x="3651250" y="5403850"/>
          <a:ext cx="4649788" cy="615950"/>
        </p:xfrm>
        <a:graphic>
          <a:graphicData uri="http://schemas.openxmlformats.org/presentationml/2006/ole">
            <mc:AlternateContent xmlns:mc="http://schemas.openxmlformats.org/markup-compatibility/2006">
              <mc:Choice xmlns:v="urn:schemas-microsoft-com:vml" Requires="v">
                <p:oleObj name="Equation" r:id="rId3" imgW="1828800" imgH="241300" progId="Equation.3">
                  <p:embed/>
                </p:oleObj>
              </mc:Choice>
              <mc:Fallback>
                <p:oleObj name="Equation" r:id="rId3" imgW="18288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50" y="5403850"/>
                        <a:ext cx="46497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7">
            <a:extLst>
              <a:ext uri="{FF2B5EF4-FFF2-40B4-BE49-F238E27FC236}">
                <a16:creationId xmlns:a16="http://schemas.microsoft.com/office/drawing/2014/main" id="{C6BC8249-5EB7-C7E0-90EF-839B53C4E1E9}"/>
              </a:ext>
            </a:extLst>
          </p:cNvPr>
          <p:cNvGraphicFramePr>
            <a:graphicFrameLocks noChangeAspect="1"/>
          </p:cNvGraphicFramePr>
          <p:nvPr/>
        </p:nvGraphicFramePr>
        <p:xfrm>
          <a:off x="3570288" y="4495800"/>
          <a:ext cx="4519612" cy="615950"/>
        </p:xfrm>
        <a:graphic>
          <a:graphicData uri="http://schemas.openxmlformats.org/presentationml/2006/ole">
            <mc:AlternateContent xmlns:mc="http://schemas.openxmlformats.org/markup-compatibility/2006">
              <mc:Choice xmlns:v="urn:schemas-microsoft-com:vml" Requires="v">
                <p:oleObj name="Equation" r:id="rId5" imgW="1778000" imgH="241300" progId="Equation.3">
                  <p:embed/>
                </p:oleObj>
              </mc:Choice>
              <mc:Fallback>
                <p:oleObj name="Equation" r:id="rId5" imgW="1778000" imgH="2413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0288" y="4495800"/>
                        <a:ext cx="4519612"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8">
            <a:extLst>
              <a:ext uri="{FF2B5EF4-FFF2-40B4-BE49-F238E27FC236}">
                <a16:creationId xmlns:a16="http://schemas.microsoft.com/office/drawing/2014/main" id="{78CF5C6F-4968-BECE-DD50-A8259655AA5E}"/>
              </a:ext>
            </a:extLst>
          </p:cNvPr>
          <p:cNvGraphicFramePr>
            <a:graphicFrameLocks noChangeAspect="1"/>
          </p:cNvGraphicFramePr>
          <p:nvPr/>
        </p:nvGraphicFramePr>
        <p:xfrm>
          <a:off x="3586163" y="3581400"/>
          <a:ext cx="5230812" cy="582613"/>
        </p:xfrm>
        <a:graphic>
          <a:graphicData uri="http://schemas.openxmlformats.org/presentationml/2006/ole">
            <mc:AlternateContent xmlns:mc="http://schemas.openxmlformats.org/markup-compatibility/2006">
              <mc:Choice xmlns:v="urn:schemas-microsoft-com:vml" Requires="v">
                <p:oleObj name="Equation" r:id="rId7" imgW="2057400" imgH="228600" progId="Equation.3">
                  <p:embed/>
                </p:oleObj>
              </mc:Choice>
              <mc:Fallback>
                <p:oleObj name="Equation" r:id="rId7" imgW="20574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6163" y="3581400"/>
                        <a:ext cx="5230812"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61">
                                            <p:txEl>
                                              <p:pRg st="1" end="1"/>
                                            </p:txEl>
                                          </p:spTgt>
                                        </p:tgtEl>
                                        <p:attrNameLst>
                                          <p:attrName>style.visibility</p:attrName>
                                        </p:attrNameLst>
                                      </p:cBhvr>
                                      <p:to>
                                        <p:strVal val="visible"/>
                                      </p:to>
                                    </p:set>
                                    <p:animEffect transition="in" filter="fade">
                                      <p:cBhvr>
                                        <p:cTn id="7" dur="2000"/>
                                        <p:tgtEl>
                                          <p:spTgt spid="2356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61">
                                            <p:txEl>
                                              <p:pRg st="2" end="2"/>
                                            </p:txEl>
                                          </p:spTgt>
                                        </p:tgtEl>
                                        <p:attrNameLst>
                                          <p:attrName>style.visibility</p:attrName>
                                        </p:attrNameLst>
                                      </p:cBhvr>
                                      <p:to>
                                        <p:strVal val="visible"/>
                                      </p:to>
                                    </p:set>
                                    <p:animEffect transition="in" filter="fade">
                                      <p:cBhvr>
                                        <p:cTn id="10" dur="2000"/>
                                        <p:tgtEl>
                                          <p:spTgt spid="23561">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3561">
                                            <p:txEl>
                                              <p:pRg st="4" end="4"/>
                                            </p:txEl>
                                          </p:spTgt>
                                        </p:tgtEl>
                                        <p:attrNameLst>
                                          <p:attrName>style.visibility</p:attrName>
                                        </p:attrNameLst>
                                      </p:cBhvr>
                                      <p:to>
                                        <p:strVal val="visible"/>
                                      </p:to>
                                    </p:set>
                                    <p:animEffect transition="in" filter="fade">
                                      <p:cBhvr>
                                        <p:cTn id="13" dur="2000"/>
                                        <p:tgtEl>
                                          <p:spTgt spid="23561">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3561">
                                            <p:txEl>
                                              <p:pRg st="6" end="6"/>
                                            </p:txEl>
                                          </p:spTgt>
                                        </p:tgtEl>
                                        <p:attrNameLst>
                                          <p:attrName>style.visibility</p:attrName>
                                        </p:attrNameLst>
                                      </p:cBhvr>
                                      <p:to>
                                        <p:strVal val="visible"/>
                                      </p:to>
                                    </p:set>
                                    <p:animEffect transition="in" filter="fade">
                                      <p:cBhvr>
                                        <p:cTn id="16" dur="2000"/>
                                        <p:tgtEl>
                                          <p:spTgt spid="23561">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3556"/>
                                        </p:tgtEl>
                                        <p:attrNameLst>
                                          <p:attrName>style.visibility</p:attrName>
                                        </p:attrNameLst>
                                      </p:cBhvr>
                                      <p:to>
                                        <p:strVal val="visible"/>
                                      </p:to>
                                    </p:set>
                                    <p:animEffect transition="in" filter="fade">
                                      <p:cBhvr>
                                        <p:cTn id="19" dur="2000"/>
                                        <p:tgtEl>
                                          <p:spTgt spid="23556"/>
                                        </p:tgtEl>
                                      </p:cBhvr>
                                    </p:animEffect>
                                  </p:childTnLst>
                                </p:cTn>
                              </p:par>
                              <p:par>
                                <p:cTn id="20" presetID="10" presetClass="entr" presetSubtype="0" fill="hold" nodeType="withEffect">
                                  <p:stCondLst>
                                    <p:cond delay="0"/>
                                  </p:stCondLst>
                                  <p:childTnLst>
                                    <p:set>
                                      <p:cBhvr>
                                        <p:cTn id="21" dur="1" fill="hold">
                                          <p:stCondLst>
                                            <p:cond delay="0"/>
                                          </p:stCondLst>
                                        </p:cTn>
                                        <p:tgtEl>
                                          <p:spTgt spid="23555"/>
                                        </p:tgtEl>
                                        <p:attrNameLst>
                                          <p:attrName>style.visibility</p:attrName>
                                        </p:attrNameLst>
                                      </p:cBhvr>
                                      <p:to>
                                        <p:strVal val="visible"/>
                                      </p:to>
                                    </p:set>
                                    <p:animEffect transition="in" filter="fade">
                                      <p:cBhvr>
                                        <p:cTn id="22" dur="2000"/>
                                        <p:tgtEl>
                                          <p:spTgt spid="23555"/>
                                        </p:tgtEl>
                                      </p:cBhvr>
                                    </p:animEffect>
                                  </p:childTnLst>
                                </p:cTn>
                              </p:par>
                              <p:par>
                                <p:cTn id="23" presetID="10" presetClass="entr" presetSubtype="0" fill="hold" nodeType="withEffect">
                                  <p:stCondLst>
                                    <p:cond delay="0"/>
                                  </p:stCondLst>
                                  <p:childTnLst>
                                    <p:set>
                                      <p:cBhvr>
                                        <p:cTn id="24" dur="1" fill="hold">
                                          <p:stCondLst>
                                            <p:cond delay="0"/>
                                          </p:stCondLst>
                                        </p:cTn>
                                        <p:tgtEl>
                                          <p:spTgt spid="23554"/>
                                        </p:tgtEl>
                                        <p:attrNameLst>
                                          <p:attrName>style.visibility</p:attrName>
                                        </p:attrNameLst>
                                      </p:cBhvr>
                                      <p:to>
                                        <p:strVal val="visible"/>
                                      </p:to>
                                    </p:set>
                                    <p:animEffect transition="in" filter="fade">
                                      <p:cBhvr>
                                        <p:cTn id="25" dur="2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5">
            <a:extLst>
              <a:ext uri="{FF2B5EF4-FFF2-40B4-BE49-F238E27FC236}">
                <a16:creationId xmlns:a16="http://schemas.microsoft.com/office/drawing/2014/main" id="{8B008AC9-4FDA-7279-2AC5-E9D4E9BFB4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D4C12FA-6CF9-4C7C-A853-BE464429D89A}" type="slidenum">
              <a:rPr lang="en-US" altLang="en-US" sz="1200" smtClean="0">
                <a:latin typeface="Garamond" panose="02020404030301010803" pitchFamily="18" charset="0"/>
              </a:rPr>
              <a:pPr>
                <a:spcBef>
                  <a:spcPct val="0"/>
                </a:spcBef>
                <a:buClrTx/>
                <a:buSzTx/>
                <a:buFontTx/>
                <a:buNone/>
              </a:pPr>
              <a:t>72</a:t>
            </a:fld>
            <a:endParaRPr lang="en-US" altLang="en-US" sz="1200">
              <a:latin typeface="Garamond" panose="02020404030301010803" pitchFamily="18" charset="0"/>
            </a:endParaRPr>
          </a:p>
        </p:txBody>
      </p:sp>
      <p:sp>
        <p:nvSpPr>
          <p:cNvPr id="161795" name="Rectangle 2">
            <a:extLst>
              <a:ext uri="{FF2B5EF4-FFF2-40B4-BE49-F238E27FC236}">
                <a16:creationId xmlns:a16="http://schemas.microsoft.com/office/drawing/2014/main" id="{D4214FD7-4BC7-6C26-F83F-1DCD8F105356}"/>
              </a:ext>
            </a:extLst>
          </p:cNvPr>
          <p:cNvSpPr>
            <a:spLocks noGrp="1" noChangeArrowheads="1"/>
          </p:cNvSpPr>
          <p:nvPr>
            <p:ph type="title"/>
          </p:nvPr>
        </p:nvSpPr>
        <p:spPr/>
        <p:txBody>
          <a:bodyPr/>
          <a:lstStyle/>
          <a:p>
            <a:pPr eaLnBrk="1" hangingPunct="1"/>
            <a:r>
              <a:rPr lang="el-GR" altLang="en-US" sz="3800" i="1"/>
              <a:t>ω</a:t>
            </a:r>
            <a:r>
              <a:rPr lang="en-US" altLang="en-US" sz="3800"/>
              <a:t>-notation (lower bounds that are not tight)</a:t>
            </a:r>
          </a:p>
        </p:txBody>
      </p:sp>
      <p:sp>
        <p:nvSpPr>
          <p:cNvPr id="100358" name="Rectangle 3">
            <a:extLst>
              <a:ext uri="{FF2B5EF4-FFF2-40B4-BE49-F238E27FC236}">
                <a16:creationId xmlns:a16="http://schemas.microsoft.com/office/drawing/2014/main" id="{FAA5FF0A-5CED-9A49-B719-82371D997495}"/>
              </a:ext>
            </a:extLst>
          </p:cNvPr>
          <p:cNvSpPr>
            <a:spLocks noGrp="1" noChangeArrowheads="1"/>
          </p:cNvSpPr>
          <p:nvPr>
            <p:ph type="body" idx="1"/>
          </p:nvPr>
        </p:nvSpPr>
        <p:spPr/>
        <p:txBody>
          <a:bodyPr/>
          <a:lstStyle/>
          <a:p>
            <a:pPr eaLnBrk="1" hangingPunct="1">
              <a:lnSpc>
                <a:spcPct val="90000"/>
              </a:lnSpc>
            </a:pPr>
            <a:r>
              <a:rPr lang="en-US" altLang="en-US"/>
              <a:t>Bounds given by </a:t>
            </a:r>
            <a:r>
              <a:rPr lang="el-GR" altLang="en-US">
                <a:cs typeface="Arial" panose="020B0604020202020204" pitchFamily="34" charset="0"/>
              </a:rPr>
              <a:t>Ω</a:t>
            </a:r>
            <a:r>
              <a:rPr lang="en-US" altLang="en-US"/>
              <a:t>-notation may or may not be tight:</a:t>
            </a:r>
          </a:p>
          <a:p>
            <a:pPr lvl="1" eaLnBrk="1" hangingPunct="1">
              <a:lnSpc>
                <a:spcPct val="90000"/>
              </a:lnSpc>
            </a:pPr>
            <a:r>
              <a:rPr lang="en-US" altLang="en-US"/>
              <a:t>5</a:t>
            </a:r>
            <a:r>
              <a:rPr lang="en-US" altLang="en-US" i="1"/>
              <a:t>n</a:t>
            </a:r>
            <a:r>
              <a:rPr lang="en-US" altLang="en-US" baseline="30000"/>
              <a:t>2</a:t>
            </a:r>
            <a:r>
              <a:rPr lang="en-US" altLang="en-US"/>
              <a:t>= </a:t>
            </a:r>
            <a:r>
              <a:rPr lang="el-GR" altLang="en-US">
                <a:cs typeface="Arial" panose="020B0604020202020204" pitchFamily="34" charset="0"/>
              </a:rPr>
              <a:t>Ω</a:t>
            </a:r>
            <a:r>
              <a:rPr lang="en-US" altLang="en-US"/>
              <a:t>(</a:t>
            </a:r>
            <a:r>
              <a:rPr lang="en-US" altLang="en-US" i="1"/>
              <a:t>n</a:t>
            </a:r>
            <a:r>
              <a:rPr lang="en-US" altLang="en-US" baseline="30000"/>
              <a:t>2</a:t>
            </a:r>
            <a:r>
              <a:rPr lang="en-US" altLang="en-US"/>
              <a:t>)</a:t>
            </a:r>
          </a:p>
          <a:p>
            <a:pPr lvl="1" eaLnBrk="1" hangingPunct="1">
              <a:lnSpc>
                <a:spcPct val="90000"/>
              </a:lnSpc>
            </a:pPr>
            <a:r>
              <a:rPr lang="en-US" altLang="en-US"/>
              <a:t>5</a:t>
            </a:r>
            <a:r>
              <a:rPr lang="en-US" altLang="en-US" i="1"/>
              <a:t>n</a:t>
            </a:r>
            <a:r>
              <a:rPr lang="en-US" altLang="en-US" baseline="30000"/>
              <a:t>2</a:t>
            </a:r>
            <a:r>
              <a:rPr lang="en-US" altLang="en-US"/>
              <a:t>= </a:t>
            </a:r>
            <a:r>
              <a:rPr lang="el-GR" altLang="en-US">
                <a:cs typeface="Arial" panose="020B0604020202020204" pitchFamily="34" charset="0"/>
              </a:rPr>
              <a:t>Ω</a:t>
            </a:r>
            <a:r>
              <a:rPr lang="en-US" altLang="en-US"/>
              <a:t>(</a:t>
            </a:r>
            <a:r>
              <a:rPr lang="en-US" altLang="en-US" i="1"/>
              <a:t>n</a:t>
            </a:r>
            <a:r>
              <a:rPr lang="en-US" altLang="en-US"/>
              <a:t>)</a:t>
            </a:r>
          </a:p>
          <a:p>
            <a:pPr eaLnBrk="1" hangingPunct="1">
              <a:lnSpc>
                <a:spcPct val="90000"/>
              </a:lnSpc>
            </a:pPr>
            <a:r>
              <a:rPr lang="el-GR" altLang="en-US" i="1"/>
              <a:t>ω</a:t>
            </a:r>
            <a:r>
              <a:rPr lang="en-US" altLang="en-US"/>
              <a:t>-notation provides lower bounds that are not tight.</a:t>
            </a:r>
          </a:p>
          <a:p>
            <a:pPr eaLnBrk="1" hangingPunct="1">
              <a:lnSpc>
                <a:spcPct val="90000"/>
              </a:lnSpc>
            </a:pPr>
            <a:r>
              <a:rPr lang="en-US" altLang="en-US"/>
              <a:t>When </a:t>
            </a:r>
            <a:r>
              <a:rPr lang="en-US" altLang="en-US" i="1"/>
              <a:t>f</a:t>
            </a:r>
            <a:r>
              <a:rPr lang="en-US" altLang="en-US"/>
              <a:t>(</a:t>
            </a:r>
            <a:r>
              <a:rPr lang="en-US" altLang="en-US" i="1"/>
              <a:t>n</a:t>
            </a:r>
            <a:r>
              <a:rPr lang="en-US" altLang="en-US"/>
              <a:t>)= </a:t>
            </a:r>
            <a:r>
              <a:rPr lang="el-GR" altLang="en-US" i="1"/>
              <a:t>ω</a:t>
            </a:r>
            <a:r>
              <a:rPr lang="en-US" altLang="en-US"/>
              <a:t>(</a:t>
            </a:r>
            <a:r>
              <a:rPr lang="en-US" altLang="en-US" i="1"/>
              <a:t>g</a:t>
            </a:r>
            <a:r>
              <a:rPr lang="en-US" altLang="en-US"/>
              <a:t>(</a:t>
            </a:r>
            <a:r>
              <a:rPr lang="en-US" altLang="en-US" i="1"/>
              <a:t>n</a:t>
            </a:r>
            <a:r>
              <a:rPr lang="en-US" altLang="en-US"/>
              <a:t>)), </a:t>
            </a:r>
            <a:r>
              <a:rPr lang="en-US" altLang="en-US" i="1"/>
              <a:t>g</a:t>
            </a:r>
            <a:r>
              <a:rPr lang="en-US" altLang="en-US"/>
              <a:t>(</a:t>
            </a:r>
            <a:r>
              <a:rPr lang="en-US" altLang="en-US" i="1"/>
              <a:t>n</a:t>
            </a:r>
            <a:r>
              <a:rPr lang="en-US" altLang="en-US"/>
              <a:t>) bounds </a:t>
            </a:r>
            <a:r>
              <a:rPr lang="en-US" altLang="en-US" i="1"/>
              <a:t>f</a:t>
            </a:r>
            <a:r>
              <a:rPr lang="en-US" altLang="en-US"/>
              <a:t>(</a:t>
            </a:r>
            <a:r>
              <a:rPr lang="en-US" altLang="en-US" i="1"/>
              <a:t>n</a:t>
            </a:r>
            <a:r>
              <a:rPr lang="en-US" altLang="en-US"/>
              <a:t>) from below.</a:t>
            </a:r>
          </a:p>
          <a:p>
            <a:pPr eaLnBrk="1" hangingPunct="1">
              <a:lnSpc>
                <a:spcPct val="90000"/>
              </a:lnSpc>
            </a:pPr>
            <a:r>
              <a:rPr lang="en-US" altLang="en-US"/>
              <a:t>The rate of growth of </a:t>
            </a:r>
            <a:r>
              <a:rPr lang="en-US" altLang="en-US" i="1"/>
              <a:t>f</a:t>
            </a:r>
            <a:r>
              <a:rPr lang="en-US" altLang="en-US"/>
              <a:t>(</a:t>
            </a:r>
            <a:r>
              <a:rPr lang="en-US" altLang="en-US" i="1"/>
              <a:t>n</a:t>
            </a:r>
            <a:r>
              <a:rPr lang="en-US" altLang="en-US"/>
              <a:t>) is </a:t>
            </a:r>
            <a:r>
              <a:rPr lang="tr-TR" altLang="en-US"/>
              <a:t>strictly </a:t>
            </a:r>
            <a:r>
              <a:rPr lang="en-US" altLang="en-US"/>
              <a:t>more than the rate of growth of </a:t>
            </a:r>
            <a:r>
              <a:rPr lang="en-US" altLang="en-US" i="1"/>
              <a:t>g</a:t>
            </a:r>
            <a:r>
              <a:rPr lang="en-US" altLang="en-US"/>
              <a:t>(</a:t>
            </a:r>
            <a:r>
              <a:rPr lang="en-US" altLang="en-US" i="1"/>
              <a:t>n</a:t>
            </a:r>
            <a:r>
              <a:rPr lang="en-US"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0358">
                                            <p:txEl>
                                              <p:pRg st="1" end="1"/>
                                            </p:txEl>
                                          </p:spTgt>
                                        </p:tgtEl>
                                        <p:attrNameLst>
                                          <p:attrName>style.visibility</p:attrName>
                                        </p:attrNameLst>
                                      </p:cBhvr>
                                      <p:to>
                                        <p:strVal val="visible"/>
                                      </p:to>
                                    </p:set>
                                    <p:animEffect transition="in" filter="fade">
                                      <p:cBhvr>
                                        <p:cTn id="7" dur="2000"/>
                                        <p:tgtEl>
                                          <p:spTgt spid="1003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0358">
                                            <p:txEl>
                                              <p:pRg st="2" end="2"/>
                                            </p:txEl>
                                          </p:spTgt>
                                        </p:tgtEl>
                                        <p:attrNameLst>
                                          <p:attrName>style.visibility</p:attrName>
                                        </p:attrNameLst>
                                      </p:cBhvr>
                                      <p:to>
                                        <p:strVal val="visible"/>
                                      </p:to>
                                    </p:set>
                                    <p:animEffect transition="in" filter="fade">
                                      <p:cBhvr>
                                        <p:cTn id="12" dur="2000"/>
                                        <p:tgtEl>
                                          <p:spTgt spid="1003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0358">
                                            <p:txEl>
                                              <p:pRg st="3" end="3"/>
                                            </p:txEl>
                                          </p:spTgt>
                                        </p:tgtEl>
                                        <p:attrNameLst>
                                          <p:attrName>style.visibility</p:attrName>
                                        </p:attrNameLst>
                                      </p:cBhvr>
                                      <p:to>
                                        <p:strVal val="visible"/>
                                      </p:to>
                                    </p:set>
                                    <p:animEffect transition="in" filter="fade">
                                      <p:cBhvr>
                                        <p:cTn id="17" dur="2000"/>
                                        <p:tgtEl>
                                          <p:spTgt spid="10035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0358">
                                            <p:txEl>
                                              <p:pRg st="4" end="4"/>
                                            </p:txEl>
                                          </p:spTgt>
                                        </p:tgtEl>
                                        <p:attrNameLst>
                                          <p:attrName>style.visibility</p:attrName>
                                        </p:attrNameLst>
                                      </p:cBhvr>
                                      <p:to>
                                        <p:strVal val="visible"/>
                                      </p:to>
                                    </p:set>
                                    <p:animEffect transition="in" filter="fade">
                                      <p:cBhvr>
                                        <p:cTn id="22" dur="2000"/>
                                        <p:tgtEl>
                                          <p:spTgt spid="100358">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0358">
                                            <p:txEl>
                                              <p:pRg st="5" end="5"/>
                                            </p:txEl>
                                          </p:spTgt>
                                        </p:tgtEl>
                                        <p:attrNameLst>
                                          <p:attrName>style.visibility</p:attrName>
                                        </p:attrNameLst>
                                      </p:cBhvr>
                                      <p:to>
                                        <p:strVal val="visible"/>
                                      </p:to>
                                    </p:set>
                                    <p:animEffect transition="in" filter="fade">
                                      <p:cBhvr>
                                        <p:cTn id="25" dur="2000"/>
                                        <p:tgtEl>
                                          <p:spTgt spid="1003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5">
            <a:extLst>
              <a:ext uri="{FF2B5EF4-FFF2-40B4-BE49-F238E27FC236}">
                <a16:creationId xmlns:a16="http://schemas.microsoft.com/office/drawing/2014/main" id="{B4F9009D-2710-0C0E-CE6F-5335CD6EB9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5E3ADDE-3A65-4285-82D3-D94A17D43981}" type="slidenum">
              <a:rPr lang="en-US" altLang="en-US" sz="1200" smtClean="0">
                <a:latin typeface="Garamond" panose="02020404030301010803" pitchFamily="18" charset="0"/>
              </a:rPr>
              <a:pPr>
                <a:spcBef>
                  <a:spcPct val="0"/>
                </a:spcBef>
                <a:buClrTx/>
                <a:buSzTx/>
                <a:buFontTx/>
                <a:buNone/>
              </a:pPr>
              <a:t>73</a:t>
            </a:fld>
            <a:endParaRPr lang="en-US" altLang="en-US" sz="1200">
              <a:latin typeface="Garamond" panose="02020404030301010803" pitchFamily="18" charset="0"/>
            </a:endParaRPr>
          </a:p>
        </p:txBody>
      </p:sp>
      <p:sp>
        <p:nvSpPr>
          <p:cNvPr id="163843" name="Rectangle 2">
            <a:extLst>
              <a:ext uri="{FF2B5EF4-FFF2-40B4-BE49-F238E27FC236}">
                <a16:creationId xmlns:a16="http://schemas.microsoft.com/office/drawing/2014/main" id="{761FD0CB-35B4-B942-32BC-18633C4C2C8F}"/>
              </a:ext>
            </a:extLst>
          </p:cNvPr>
          <p:cNvSpPr>
            <a:spLocks noGrp="1" noChangeArrowheads="1"/>
          </p:cNvSpPr>
          <p:nvPr>
            <p:ph type="title"/>
          </p:nvPr>
        </p:nvSpPr>
        <p:spPr/>
        <p:txBody>
          <a:bodyPr/>
          <a:lstStyle/>
          <a:p>
            <a:pPr eaLnBrk="1" hangingPunct="1"/>
            <a:r>
              <a:rPr lang="en-US" altLang="en-US"/>
              <a:t>Formal definition of </a:t>
            </a:r>
            <a:r>
              <a:rPr lang="el-GR" altLang="en-US" i="1"/>
              <a:t>ω</a:t>
            </a:r>
            <a:r>
              <a:rPr lang="en-US" altLang="en-US"/>
              <a:t>-notation</a:t>
            </a:r>
          </a:p>
        </p:txBody>
      </p:sp>
      <p:sp>
        <p:nvSpPr>
          <p:cNvPr id="94212" name="Rectangle 3">
            <a:extLst>
              <a:ext uri="{FF2B5EF4-FFF2-40B4-BE49-F238E27FC236}">
                <a16:creationId xmlns:a16="http://schemas.microsoft.com/office/drawing/2014/main" id="{DF8B9AF7-9229-A276-52AA-9EEBC5EA7B49}"/>
              </a:ext>
            </a:extLst>
          </p:cNvPr>
          <p:cNvSpPr>
            <a:spLocks noGrp="1" noChangeArrowheads="1"/>
          </p:cNvSpPr>
          <p:nvPr>
            <p:ph type="body" idx="1"/>
          </p:nvPr>
        </p:nvSpPr>
        <p:spPr/>
        <p:txBody>
          <a:bodyPr/>
          <a:lstStyle/>
          <a:p>
            <a:pPr eaLnBrk="1" hangingPunct="1"/>
            <a:r>
              <a:rPr lang="en-US" altLang="en-US"/>
              <a:t>One way of defining is to say</a:t>
            </a:r>
          </a:p>
          <a:p>
            <a:pPr eaLnBrk="1" hangingPunct="1"/>
            <a:endParaRPr lang="en-US" altLang="en-US"/>
          </a:p>
          <a:p>
            <a:pPr eaLnBrk="1" hangingPunct="1"/>
            <a:endParaRPr lang="en-US" altLang="en-US"/>
          </a:p>
          <a:p>
            <a:pPr eaLnBrk="1" hangingPunct="1"/>
            <a:r>
              <a:rPr lang="en-US" altLang="en-US"/>
              <a:t>However, by using our set notation</a:t>
            </a:r>
          </a:p>
          <a:p>
            <a:pPr eaLnBrk="1" hangingPunct="1"/>
            <a:endParaRPr lang="en-US" altLang="en-US"/>
          </a:p>
          <a:p>
            <a:pPr eaLnBrk="1" hangingPunct="1"/>
            <a:endParaRPr lang="en-US" altLang="en-US"/>
          </a:p>
          <a:p>
            <a:pPr eaLnBrk="1" hangingPunct="1"/>
            <a:r>
              <a:rPr lang="en-US" altLang="en-US"/>
              <a:t>Note that,</a:t>
            </a:r>
          </a:p>
        </p:txBody>
      </p:sp>
      <p:graphicFrame>
        <p:nvGraphicFramePr>
          <p:cNvPr id="163845" name="Object 4">
            <a:extLst>
              <a:ext uri="{FF2B5EF4-FFF2-40B4-BE49-F238E27FC236}">
                <a16:creationId xmlns:a16="http://schemas.microsoft.com/office/drawing/2014/main" id="{EA3A3939-8A73-CA4B-FBD3-6C4332B0FEFB}"/>
              </a:ext>
            </a:extLst>
          </p:cNvPr>
          <p:cNvGraphicFramePr>
            <a:graphicFrameLocks noChangeAspect="1"/>
          </p:cNvGraphicFramePr>
          <p:nvPr/>
        </p:nvGraphicFramePr>
        <p:xfrm>
          <a:off x="2070100" y="2124075"/>
          <a:ext cx="5626100" cy="542925"/>
        </p:xfrm>
        <a:graphic>
          <a:graphicData uri="http://schemas.openxmlformats.org/presentationml/2006/ole">
            <mc:AlternateContent xmlns:mc="http://schemas.openxmlformats.org/markup-compatibility/2006">
              <mc:Choice xmlns:v="urn:schemas-microsoft-com:vml" Requires="v">
                <p:oleObj name="Equation" r:id="rId3" imgW="2108200" imgH="203200" progId="Equation.3">
                  <p:embed/>
                </p:oleObj>
              </mc:Choice>
              <mc:Fallback>
                <p:oleObj name="Equation" r:id="rId3" imgW="21082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0100" y="2124075"/>
                        <a:ext cx="56261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4" name="Object 5">
            <a:extLst>
              <a:ext uri="{FF2B5EF4-FFF2-40B4-BE49-F238E27FC236}">
                <a16:creationId xmlns:a16="http://schemas.microsoft.com/office/drawing/2014/main" id="{9B2F5AEE-38C2-2F2C-B9ED-03CCFC85389C}"/>
              </a:ext>
            </a:extLst>
          </p:cNvPr>
          <p:cNvGraphicFramePr>
            <a:graphicFrameLocks noChangeAspect="1"/>
          </p:cNvGraphicFramePr>
          <p:nvPr/>
        </p:nvGraphicFramePr>
        <p:xfrm>
          <a:off x="274638" y="3830638"/>
          <a:ext cx="8597900" cy="512762"/>
        </p:xfrm>
        <a:graphic>
          <a:graphicData uri="http://schemas.openxmlformats.org/presentationml/2006/ole">
            <mc:AlternateContent xmlns:mc="http://schemas.openxmlformats.org/markup-compatibility/2006">
              <mc:Choice xmlns:v="urn:schemas-microsoft-com:vml" Requires="v">
                <p:oleObj name="Equation" r:id="rId5" imgW="3822700" imgH="228600" progId="Equation.3">
                  <p:embed/>
                </p:oleObj>
              </mc:Choice>
              <mc:Fallback>
                <p:oleObj name="Equation" r:id="rId5" imgW="3822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638" y="3830638"/>
                        <a:ext cx="85979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5" name="Object 6">
            <a:extLst>
              <a:ext uri="{FF2B5EF4-FFF2-40B4-BE49-F238E27FC236}">
                <a16:creationId xmlns:a16="http://schemas.microsoft.com/office/drawing/2014/main" id="{F9FD4A5E-D954-8F3E-B88A-7424EE5BA5B0}"/>
              </a:ext>
            </a:extLst>
          </p:cNvPr>
          <p:cNvGraphicFramePr>
            <a:graphicFrameLocks noChangeAspect="1"/>
          </p:cNvGraphicFramePr>
          <p:nvPr/>
        </p:nvGraphicFramePr>
        <p:xfrm>
          <a:off x="2635250" y="5105400"/>
          <a:ext cx="4368800" cy="909638"/>
        </p:xfrm>
        <a:graphic>
          <a:graphicData uri="http://schemas.openxmlformats.org/presentationml/2006/ole">
            <mc:AlternateContent xmlns:mc="http://schemas.openxmlformats.org/markup-compatibility/2006">
              <mc:Choice xmlns:v="urn:schemas-microsoft-com:vml" Requires="v">
                <p:oleObj name="Equation" r:id="rId7" imgW="2006600" imgH="419100" progId="Equation.3">
                  <p:embed/>
                </p:oleObj>
              </mc:Choice>
              <mc:Fallback>
                <p:oleObj name="Equation" r:id="rId7" imgW="2006600" imgH="4191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5250" y="5105400"/>
                        <a:ext cx="436880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4212">
                                            <p:txEl>
                                              <p:pRg st="3" end="3"/>
                                            </p:txEl>
                                          </p:spTgt>
                                        </p:tgtEl>
                                        <p:attrNameLst>
                                          <p:attrName>style.visibility</p:attrName>
                                        </p:attrNameLst>
                                      </p:cBhvr>
                                      <p:to>
                                        <p:strVal val="visible"/>
                                      </p:to>
                                    </p:set>
                                    <p:animEffect transition="in" filter="fade">
                                      <p:cBhvr>
                                        <p:cTn id="7" dur="500"/>
                                        <p:tgtEl>
                                          <p:spTgt spid="9421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4214"/>
                                        </p:tgtEl>
                                        <p:attrNameLst>
                                          <p:attrName>style.visibility</p:attrName>
                                        </p:attrNameLst>
                                      </p:cBhvr>
                                      <p:to>
                                        <p:strVal val="visible"/>
                                      </p:to>
                                    </p:set>
                                    <p:animEffect transition="in" filter="fade">
                                      <p:cBhvr>
                                        <p:cTn id="10" dur="500"/>
                                        <p:tgtEl>
                                          <p:spTgt spid="942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94212">
                                            <p:txEl>
                                              <p:pRg st="6" end="6"/>
                                            </p:txEl>
                                          </p:spTgt>
                                        </p:tgtEl>
                                        <p:attrNameLst>
                                          <p:attrName>style.visibility</p:attrName>
                                        </p:attrNameLst>
                                      </p:cBhvr>
                                      <p:to>
                                        <p:strVal val="visible"/>
                                      </p:to>
                                    </p:set>
                                    <p:animEffect transition="in" filter="fade">
                                      <p:cBhvr>
                                        <p:cTn id="15" dur="500"/>
                                        <p:tgtEl>
                                          <p:spTgt spid="9421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4215"/>
                                        </p:tgtEl>
                                        <p:attrNameLst>
                                          <p:attrName>style.visibility</p:attrName>
                                        </p:attrNameLst>
                                      </p:cBhvr>
                                      <p:to>
                                        <p:strVal val="visible"/>
                                      </p:to>
                                    </p:set>
                                    <p:animEffect transition="in" filter="fade">
                                      <p:cBhvr>
                                        <p:cTn id="18" dur="500"/>
                                        <p:tgtEl>
                                          <p:spTgt spid="94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5">
            <a:extLst>
              <a:ext uri="{FF2B5EF4-FFF2-40B4-BE49-F238E27FC236}">
                <a16:creationId xmlns:a16="http://schemas.microsoft.com/office/drawing/2014/main" id="{07A8AD48-4578-C163-BA1E-1A5DB2A106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1808476-C56A-4827-96E7-0D2DFFE3B399}" type="slidenum">
              <a:rPr lang="en-US" altLang="en-US" sz="1200" smtClean="0">
                <a:latin typeface="Garamond" panose="02020404030301010803" pitchFamily="18" charset="0"/>
              </a:rPr>
              <a:pPr>
                <a:spcBef>
                  <a:spcPct val="0"/>
                </a:spcBef>
                <a:buClrTx/>
                <a:buSzTx/>
                <a:buFontTx/>
                <a:buNone/>
              </a:pPr>
              <a:t>74</a:t>
            </a:fld>
            <a:endParaRPr lang="en-US" altLang="en-US" sz="1200">
              <a:latin typeface="Garamond" panose="02020404030301010803" pitchFamily="18" charset="0"/>
            </a:endParaRPr>
          </a:p>
        </p:txBody>
      </p:sp>
      <p:sp>
        <p:nvSpPr>
          <p:cNvPr id="165891" name="Rectangle 2">
            <a:extLst>
              <a:ext uri="{FF2B5EF4-FFF2-40B4-BE49-F238E27FC236}">
                <a16:creationId xmlns:a16="http://schemas.microsoft.com/office/drawing/2014/main" id="{DD63EED8-7A84-0538-248E-DAE53EF61767}"/>
              </a:ext>
            </a:extLst>
          </p:cNvPr>
          <p:cNvSpPr>
            <a:spLocks noGrp="1" noChangeArrowheads="1"/>
          </p:cNvSpPr>
          <p:nvPr>
            <p:ph type="title"/>
          </p:nvPr>
        </p:nvSpPr>
        <p:spPr/>
        <p:txBody>
          <a:bodyPr/>
          <a:lstStyle/>
          <a:p>
            <a:pPr eaLnBrk="1" hangingPunct="1"/>
            <a:r>
              <a:rPr lang="el-GR" altLang="en-US"/>
              <a:t>Θ</a:t>
            </a:r>
            <a:r>
              <a:rPr lang="en-US" altLang="en-US"/>
              <a:t>-notation (tight bounds)</a:t>
            </a:r>
          </a:p>
        </p:txBody>
      </p:sp>
      <p:sp>
        <p:nvSpPr>
          <p:cNvPr id="95236" name="Rectangle 3">
            <a:extLst>
              <a:ext uri="{FF2B5EF4-FFF2-40B4-BE49-F238E27FC236}">
                <a16:creationId xmlns:a16="http://schemas.microsoft.com/office/drawing/2014/main" id="{AD3D4146-2D47-784C-2C48-B91563DD216A}"/>
              </a:ext>
            </a:extLst>
          </p:cNvPr>
          <p:cNvSpPr>
            <a:spLocks noGrp="1" noChangeArrowheads="1"/>
          </p:cNvSpPr>
          <p:nvPr>
            <p:ph type="body" idx="1"/>
          </p:nvPr>
        </p:nvSpPr>
        <p:spPr/>
        <p:txBody>
          <a:bodyPr/>
          <a:lstStyle/>
          <a:p>
            <a:pPr eaLnBrk="1" hangingPunct="1">
              <a:lnSpc>
                <a:spcPct val="80000"/>
              </a:lnSpc>
            </a:pPr>
            <a:endParaRPr lang="en-US" altLang="en-US" sz="2600"/>
          </a:p>
          <a:p>
            <a:pPr eaLnBrk="1" hangingPunct="1">
              <a:lnSpc>
                <a:spcPct val="80000"/>
              </a:lnSpc>
            </a:pPr>
            <a:r>
              <a:rPr lang="en-US" altLang="en-US" sz="2600"/>
              <a:t>If </a:t>
            </a:r>
            <a:r>
              <a:rPr lang="en-US" altLang="en-US" sz="2600" i="1"/>
              <a:t>f</a:t>
            </a:r>
            <a:r>
              <a:rPr lang="en-US" altLang="en-US" sz="2600"/>
              <a:t>(</a:t>
            </a:r>
            <a:r>
              <a:rPr lang="en-US" altLang="en-US" sz="2600" i="1"/>
              <a:t>n</a:t>
            </a:r>
            <a:r>
              <a:rPr lang="en-US" altLang="en-US" sz="2600"/>
              <a:t>)=</a:t>
            </a:r>
            <a:r>
              <a:rPr lang="el-GR" altLang="en-US" sz="2600">
                <a:cs typeface="Arial" panose="020B0604020202020204" pitchFamily="34" charset="0"/>
              </a:rPr>
              <a:t>Θ</a:t>
            </a:r>
            <a:r>
              <a:rPr lang="en-US" altLang="en-US" sz="2600">
                <a:cs typeface="Arial" panose="020B0604020202020204" pitchFamily="34" charset="0"/>
              </a:rPr>
              <a:t>(</a:t>
            </a:r>
            <a:r>
              <a:rPr lang="en-US" altLang="en-US" sz="2600" i="1">
                <a:cs typeface="Arial" panose="020B0604020202020204" pitchFamily="34" charset="0"/>
              </a:rPr>
              <a:t>g</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 then </a:t>
            </a:r>
            <a:r>
              <a:rPr lang="en-US" altLang="en-US" sz="2600" i="1">
                <a:cs typeface="Arial" panose="020B0604020202020204" pitchFamily="34" charset="0"/>
              </a:rPr>
              <a:t>g</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 is said to be an asymptotic tight bound for </a:t>
            </a:r>
            <a:r>
              <a:rPr lang="en-US" altLang="en-US" sz="2600" i="1">
                <a:cs typeface="Arial" panose="020B0604020202020204" pitchFamily="34" charset="0"/>
              </a:rPr>
              <a:t>f</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a:t>
            </a:r>
            <a:endParaRPr lang="el-GR" altLang="en-US" sz="2600">
              <a:cs typeface="Arial" panose="020B0604020202020204" pitchFamily="34" charset="0"/>
            </a:endParaRPr>
          </a:p>
          <a:p>
            <a:pPr eaLnBrk="1" hangingPunct="1">
              <a:lnSpc>
                <a:spcPct val="80000"/>
              </a:lnSpc>
            </a:pPr>
            <a:endParaRPr lang="en-US" altLang="en-US" sz="2600"/>
          </a:p>
          <a:p>
            <a:pPr eaLnBrk="1" hangingPunct="1">
              <a:lnSpc>
                <a:spcPct val="80000"/>
              </a:lnSpc>
            </a:pPr>
            <a:r>
              <a:rPr lang="en-US" altLang="en-US" sz="2600"/>
              <a:t>If </a:t>
            </a:r>
            <a:r>
              <a:rPr lang="en-US" altLang="en-US" sz="2600" i="1"/>
              <a:t>f</a:t>
            </a:r>
            <a:r>
              <a:rPr lang="en-US" altLang="en-US" sz="2600"/>
              <a:t>(</a:t>
            </a:r>
            <a:r>
              <a:rPr lang="en-US" altLang="en-US" sz="2600" i="1"/>
              <a:t>n</a:t>
            </a:r>
            <a:r>
              <a:rPr lang="en-US" altLang="en-US" sz="2600"/>
              <a:t>)=</a:t>
            </a:r>
            <a:r>
              <a:rPr lang="el-GR" altLang="en-US" sz="2600">
                <a:cs typeface="Arial" panose="020B0604020202020204" pitchFamily="34" charset="0"/>
              </a:rPr>
              <a:t>Θ</a:t>
            </a:r>
            <a:r>
              <a:rPr lang="en-US" altLang="en-US" sz="2600">
                <a:cs typeface="Arial" panose="020B0604020202020204" pitchFamily="34" charset="0"/>
              </a:rPr>
              <a:t>(</a:t>
            </a:r>
            <a:r>
              <a:rPr lang="en-US" altLang="en-US" sz="2600" i="1">
                <a:cs typeface="Arial" panose="020B0604020202020204" pitchFamily="34" charset="0"/>
              </a:rPr>
              <a:t>g</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 the rate of growth of </a:t>
            </a:r>
            <a:r>
              <a:rPr lang="en-US" altLang="en-US" sz="2600" i="1">
                <a:cs typeface="Arial" panose="020B0604020202020204" pitchFamily="34" charset="0"/>
              </a:rPr>
              <a:t>f</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 and </a:t>
            </a:r>
            <a:r>
              <a:rPr lang="en-US" altLang="en-US" sz="2600" i="1">
                <a:cs typeface="Arial" panose="020B0604020202020204" pitchFamily="34" charset="0"/>
              </a:rPr>
              <a:t>g</a:t>
            </a:r>
            <a:r>
              <a:rPr lang="en-US" altLang="en-US" sz="2600">
                <a:cs typeface="Arial" panose="020B0604020202020204" pitchFamily="34" charset="0"/>
              </a:rPr>
              <a:t>(</a:t>
            </a:r>
            <a:r>
              <a:rPr lang="en-US" altLang="en-US" sz="2600" i="1">
                <a:cs typeface="Arial" panose="020B0604020202020204" pitchFamily="34" charset="0"/>
              </a:rPr>
              <a:t>n</a:t>
            </a:r>
            <a:r>
              <a:rPr lang="en-US" altLang="en-US" sz="2600">
                <a:cs typeface="Arial" panose="020B0604020202020204" pitchFamily="34" charset="0"/>
              </a:rPr>
              <a:t>) are the same.</a:t>
            </a:r>
            <a:endParaRPr lang="en-US" altLang="en-US" sz="2600"/>
          </a:p>
          <a:p>
            <a:pPr eaLnBrk="1" hangingPunct="1">
              <a:lnSpc>
                <a:spcPct val="80000"/>
              </a:lnSpc>
            </a:pPr>
            <a:endParaRPr lang="en-US" altLang="en-US" sz="2600"/>
          </a:p>
          <a:p>
            <a:pPr eaLnBrk="1" hangingPunct="1">
              <a:lnSpc>
                <a:spcPct val="80000"/>
              </a:lnSpc>
            </a:pPr>
            <a:r>
              <a:rPr lang="en-US" altLang="en-US" sz="2600"/>
              <a:t>Example: </a:t>
            </a:r>
          </a:p>
          <a:p>
            <a:pPr eaLnBrk="1" hangingPunct="1">
              <a:lnSpc>
                <a:spcPct val="80000"/>
              </a:lnSpc>
              <a:buFont typeface="Wingdings" panose="05000000000000000000" pitchFamily="2" charset="2"/>
              <a:buNone/>
            </a:pPr>
            <a:r>
              <a:rPr lang="en-US" altLang="en-US" sz="2600"/>
              <a:t>		5</a:t>
            </a:r>
            <a:r>
              <a:rPr lang="en-US" altLang="en-US" sz="2600" i="1"/>
              <a:t>n</a:t>
            </a:r>
            <a:r>
              <a:rPr lang="en-US" altLang="en-US" sz="2600" baseline="30000"/>
              <a:t>2 </a:t>
            </a:r>
            <a:r>
              <a:rPr lang="en-US" altLang="en-US" sz="2600"/>
              <a:t>= </a:t>
            </a:r>
            <a:r>
              <a:rPr lang="el-GR" altLang="en-US" sz="2600">
                <a:cs typeface="Arial" panose="020B0604020202020204" pitchFamily="34" charset="0"/>
              </a:rPr>
              <a:t>Θ</a:t>
            </a:r>
            <a:r>
              <a:rPr lang="en-US" altLang="en-US" sz="2600">
                <a:cs typeface="Arial" panose="020B0604020202020204" pitchFamily="34" charset="0"/>
              </a:rPr>
              <a:t>(</a:t>
            </a:r>
            <a:r>
              <a:rPr lang="en-US" altLang="en-US" sz="2600" i="1"/>
              <a:t>n</a:t>
            </a:r>
            <a:r>
              <a:rPr lang="en-US" altLang="en-US" sz="2600" baseline="30000"/>
              <a:t>2</a:t>
            </a:r>
            <a:r>
              <a:rPr lang="en-US" altLang="en-US" sz="2600">
                <a:cs typeface="Arial" panose="020B0604020202020204" pitchFamily="34" charset="0"/>
              </a:rPr>
              <a:t>)</a:t>
            </a:r>
          </a:p>
          <a:p>
            <a:pPr eaLnBrk="1" hangingPunct="1">
              <a:lnSpc>
                <a:spcPct val="80000"/>
              </a:lnSpc>
              <a:buFont typeface="Wingdings" panose="05000000000000000000" pitchFamily="2" charset="2"/>
              <a:buNone/>
            </a:pPr>
            <a:r>
              <a:rPr lang="en-US" altLang="en-US" sz="2600"/>
              <a:t>		5</a:t>
            </a:r>
            <a:r>
              <a:rPr lang="en-US" altLang="en-US" sz="2600" i="1"/>
              <a:t>n</a:t>
            </a:r>
            <a:r>
              <a:rPr lang="en-US" altLang="en-US" sz="2600" baseline="30000"/>
              <a:t>2</a:t>
            </a:r>
            <a:r>
              <a:rPr lang="en-US" altLang="en-US" sz="2600" i="1"/>
              <a:t> </a:t>
            </a:r>
            <a:r>
              <a:rPr lang="en-US" altLang="en-US" sz="2600">
                <a:cs typeface="Arial" panose="020B0604020202020204" pitchFamily="34" charset="0"/>
              </a:rPr>
              <a:t>≠</a:t>
            </a:r>
            <a:r>
              <a:rPr lang="en-US" altLang="en-US" sz="2600"/>
              <a:t> </a:t>
            </a:r>
            <a:r>
              <a:rPr lang="el-GR" altLang="en-US" sz="2600">
                <a:cs typeface="Arial" panose="020B0604020202020204" pitchFamily="34" charset="0"/>
              </a:rPr>
              <a:t>Θ</a:t>
            </a:r>
            <a:r>
              <a:rPr lang="en-US" altLang="en-US" sz="2600">
                <a:cs typeface="Arial" panose="020B0604020202020204" pitchFamily="34" charset="0"/>
              </a:rPr>
              <a:t>(</a:t>
            </a:r>
            <a:r>
              <a:rPr lang="en-US" altLang="en-US" sz="2600" i="1"/>
              <a:t>n</a:t>
            </a:r>
            <a:r>
              <a:rPr lang="en-US" altLang="en-US" sz="2600">
                <a:cs typeface="Arial" panose="020B0604020202020204" pitchFamily="34" charset="0"/>
              </a:rPr>
              <a:t>)</a:t>
            </a:r>
          </a:p>
          <a:p>
            <a:pPr eaLnBrk="1" hangingPunct="1">
              <a:lnSpc>
                <a:spcPct val="80000"/>
              </a:lnSpc>
              <a:buFont typeface="Wingdings" panose="05000000000000000000" pitchFamily="2" charset="2"/>
              <a:buNone/>
            </a:pPr>
            <a:r>
              <a:rPr lang="en-US" altLang="en-US" sz="2600"/>
              <a:t>		5</a:t>
            </a:r>
            <a:r>
              <a:rPr lang="en-US" altLang="en-US" sz="2600" i="1"/>
              <a:t>n</a:t>
            </a:r>
            <a:r>
              <a:rPr lang="en-US" altLang="en-US" sz="2600" baseline="30000"/>
              <a:t>2 </a:t>
            </a:r>
            <a:r>
              <a:rPr lang="en-US" altLang="en-US" sz="2600">
                <a:cs typeface="Arial" panose="020B0604020202020204" pitchFamily="34" charset="0"/>
              </a:rPr>
              <a:t>≠</a:t>
            </a:r>
            <a:r>
              <a:rPr lang="en-US" altLang="en-US" sz="2600"/>
              <a:t> </a:t>
            </a:r>
            <a:r>
              <a:rPr lang="el-GR" altLang="en-US" sz="2600">
                <a:cs typeface="Arial" panose="020B0604020202020204" pitchFamily="34" charset="0"/>
              </a:rPr>
              <a:t>Θ</a:t>
            </a:r>
            <a:r>
              <a:rPr lang="en-US" altLang="en-US" sz="2600">
                <a:cs typeface="Arial" panose="020B0604020202020204" pitchFamily="34" charset="0"/>
              </a:rPr>
              <a:t>(</a:t>
            </a:r>
            <a:r>
              <a:rPr lang="en-US" altLang="en-US" sz="2600" i="1"/>
              <a:t>n</a:t>
            </a:r>
            <a:r>
              <a:rPr lang="en-US" altLang="en-US" sz="2600" baseline="30000"/>
              <a:t>3</a:t>
            </a:r>
            <a:r>
              <a:rPr lang="en-US" altLang="en-US" sz="2600">
                <a:cs typeface="Arial" panose="020B0604020202020204" pitchFamily="34" charset="0"/>
              </a:rPr>
              <a:t>)</a:t>
            </a:r>
          </a:p>
        </p:txBody>
      </p:sp>
      <p:graphicFrame>
        <p:nvGraphicFramePr>
          <p:cNvPr id="165893" name="Object 4">
            <a:extLst>
              <a:ext uri="{FF2B5EF4-FFF2-40B4-BE49-F238E27FC236}">
                <a16:creationId xmlns:a16="http://schemas.microsoft.com/office/drawing/2014/main" id="{C52D57AC-0B9E-6F19-275D-759DF0C1A3E8}"/>
              </a:ext>
            </a:extLst>
          </p:cNvPr>
          <p:cNvGraphicFramePr>
            <a:graphicFrameLocks noChangeAspect="1"/>
          </p:cNvGraphicFramePr>
          <p:nvPr/>
        </p:nvGraphicFramePr>
        <p:xfrm>
          <a:off x="457200" y="1346200"/>
          <a:ext cx="8382000" cy="444500"/>
        </p:xfrm>
        <a:graphic>
          <a:graphicData uri="http://schemas.openxmlformats.org/presentationml/2006/ole">
            <mc:AlternateContent xmlns:mc="http://schemas.openxmlformats.org/markup-compatibility/2006">
              <mc:Choice xmlns:v="urn:schemas-microsoft-com:vml" Requires="v">
                <p:oleObj name="Equation" r:id="rId3" imgW="4318000" imgH="228600" progId="Equation.3">
                  <p:embed/>
                </p:oleObj>
              </mc:Choice>
              <mc:Fallback>
                <p:oleObj name="Equation" r:id="rId3" imgW="43180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46200"/>
                        <a:ext cx="8382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5236">
                                            <p:txEl>
                                              <p:pRg st="1" end="1"/>
                                            </p:txEl>
                                          </p:spTgt>
                                        </p:tgtEl>
                                        <p:attrNameLst>
                                          <p:attrName>style.visibility</p:attrName>
                                        </p:attrNameLst>
                                      </p:cBhvr>
                                      <p:to>
                                        <p:strVal val="visible"/>
                                      </p:to>
                                    </p:set>
                                    <p:animEffect transition="in" filter="fade">
                                      <p:cBhvr>
                                        <p:cTn id="7" dur="500"/>
                                        <p:tgtEl>
                                          <p:spTgt spid="9523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5236">
                                            <p:txEl>
                                              <p:pRg st="3" end="3"/>
                                            </p:txEl>
                                          </p:spTgt>
                                        </p:tgtEl>
                                        <p:attrNameLst>
                                          <p:attrName>style.visibility</p:attrName>
                                        </p:attrNameLst>
                                      </p:cBhvr>
                                      <p:to>
                                        <p:strVal val="visible"/>
                                      </p:to>
                                    </p:set>
                                    <p:animEffect transition="in" filter="fade">
                                      <p:cBhvr>
                                        <p:cTn id="12" dur="500"/>
                                        <p:tgtEl>
                                          <p:spTgt spid="95236">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5236">
                                            <p:txEl>
                                              <p:pRg st="5" end="5"/>
                                            </p:txEl>
                                          </p:spTgt>
                                        </p:tgtEl>
                                        <p:attrNameLst>
                                          <p:attrName>style.visibility</p:attrName>
                                        </p:attrNameLst>
                                      </p:cBhvr>
                                      <p:to>
                                        <p:strVal val="visible"/>
                                      </p:to>
                                    </p:set>
                                    <p:animEffect transition="in" filter="fade">
                                      <p:cBhvr>
                                        <p:cTn id="17" dur="500"/>
                                        <p:tgtEl>
                                          <p:spTgt spid="95236">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5236">
                                            <p:txEl>
                                              <p:pRg st="6" end="6"/>
                                            </p:txEl>
                                          </p:spTgt>
                                        </p:tgtEl>
                                        <p:attrNameLst>
                                          <p:attrName>style.visibility</p:attrName>
                                        </p:attrNameLst>
                                      </p:cBhvr>
                                      <p:to>
                                        <p:strVal val="visible"/>
                                      </p:to>
                                    </p:set>
                                    <p:animEffect transition="in" filter="fade">
                                      <p:cBhvr>
                                        <p:cTn id="20" dur="500"/>
                                        <p:tgtEl>
                                          <p:spTgt spid="95236">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5236">
                                            <p:txEl>
                                              <p:pRg st="7" end="7"/>
                                            </p:txEl>
                                          </p:spTgt>
                                        </p:tgtEl>
                                        <p:attrNameLst>
                                          <p:attrName>style.visibility</p:attrName>
                                        </p:attrNameLst>
                                      </p:cBhvr>
                                      <p:to>
                                        <p:strVal val="visible"/>
                                      </p:to>
                                    </p:set>
                                    <p:animEffect transition="in" filter="fade">
                                      <p:cBhvr>
                                        <p:cTn id="23" dur="500"/>
                                        <p:tgtEl>
                                          <p:spTgt spid="95236">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5236">
                                            <p:txEl>
                                              <p:pRg st="8" end="8"/>
                                            </p:txEl>
                                          </p:spTgt>
                                        </p:tgtEl>
                                        <p:attrNameLst>
                                          <p:attrName>style.visibility</p:attrName>
                                        </p:attrNameLst>
                                      </p:cBhvr>
                                      <p:to>
                                        <p:strVal val="visible"/>
                                      </p:to>
                                    </p:set>
                                    <p:animEffect transition="in" filter="fade">
                                      <p:cBhvr>
                                        <p:cTn id="26" dur="500"/>
                                        <p:tgtEl>
                                          <p:spTgt spid="952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5">
            <a:extLst>
              <a:ext uri="{FF2B5EF4-FFF2-40B4-BE49-F238E27FC236}">
                <a16:creationId xmlns:a16="http://schemas.microsoft.com/office/drawing/2014/main" id="{F4E1997E-9F5D-CE2E-71CB-0DA900F3C0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1DBFCD8-6E87-481E-BB9F-9D9CF2222E49}" type="slidenum">
              <a:rPr lang="en-US" altLang="en-US" sz="1200" smtClean="0">
                <a:latin typeface="Garamond" panose="02020404030301010803" pitchFamily="18" charset="0"/>
              </a:rPr>
              <a:pPr>
                <a:spcBef>
                  <a:spcPct val="0"/>
                </a:spcBef>
                <a:buClrTx/>
                <a:buSzTx/>
                <a:buFontTx/>
                <a:buNone/>
              </a:pPr>
              <a:t>75</a:t>
            </a:fld>
            <a:endParaRPr lang="en-US" altLang="en-US" sz="1200">
              <a:latin typeface="Garamond" panose="02020404030301010803" pitchFamily="18" charset="0"/>
            </a:endParaRPr>
          </a:p>
        </p:txBody>
      </p:sp>
      <p:sp>
        <p:nvSpPr>
          <p:cNvPr id="167939" name="Rectangle 2">
            <a:extLst>
              <a:ext uri="{FF2B5EF4-FFF2-40B4-BE49-F238E27FC236}">
                <a16:creationId xmlns:a16="http://schemas.microsoft.com/office/drawing/2014/main" id="{1A52914E-D46E-EFAF-FA23-4EFF0EDCE508}"/>
              </a:ext>
            </a:extLst>
          </p:cNvPr>
          <p:cNvSpPr>
            <a:spLocks noGrp="1" noChangeArrowheads="1"/>
          </p:cNvSpPr>
          <p:nvPr>
            <p:ph type="title"/>
          </p:nvPr>
        </p:nvSpPr>
        <p:spPr/>
        <p:txBody>
          <a:bodyPr/>
          <a:lstStyle/>
          <a:p>
            <a:pPr eaLnBrk="1" hangingPunct="1"/>
            <a:r>
              <a:rPr lang="en-US" altLang="en-US" sz="3800"/>
              <a:t>Some properties of asymptotic notations</a:t>
            </a:r>
          </a:p>
        </p:txBody>
      </p:sp>
      <p:sp>
        <p:nvSpPr>
          <p:cNvPr id="167940" name="Rectangle 3">
            <a:extLst>
              <a:ext uri="{FF2B5EF4-FFF2-40B4-BE49-F238E27FC236}">
                <a16:creationId xmlns:a16="http://schemas.microsoft.com/office/drawing/2014/main" id="{3870F562-CCE3-D3F1-483E-C7596B60A42D}"/>
              </a:ext>
            </a:extLst>
          </p:cNvPr>
          <p:cNvSpPr>
            <a:spLocks noGrp="1" noChangeArrowheads="1"/>
          </p:cNvSpPr>
          <p:nvPr>
            <p:ph type="body" idx="1"/>
          </p:nvPr>
        </p:nvSpPr>
        <p:spPr/>
        <p:txBody>
          <a:bodyPr/>
          <a:lstStyle/>
          <a:p>
            <a:pPr eaLnBrk="1" hangingPunct="1">
              <a:lnSpc>
                <a:spcPct val="90000"/>
              </a:lnSpc>
            </a:pPr>
            <a:r>
              <a:rPr lang="en-US" altLang="en-US"/>
              <a:t> </a:t>
            </a:r>
          </a:p>
          <a:p>
            <a:pPr eaLnBrk="1" hangingPunct="1">
              <a:lnSpc>
                <a:spcPct val="90000"/>
              </a:lnSpc>
            </a:pPr>
            <a:endParaRPr lang="en-US" altLang="en-US"/>
          </a:p>
          <a:p>
            <a:pPr eaLnBrk="1" hangingPunct="1">
              <a:lnSpc>
                <a:spcPct val="90000"/>
              </a:lnSpc>
            </a:pPr>
            <a:r>
              <a:rPr lang="en-US" altLang="en-US"/>
              <a:t> </a:t>
            </a:r>
          </a:p>
          <a:p>
            <a:pPr eaLnBrk="1" hangingPunct="1">
              <a:lnSpc>
                <a:spcPct val="90000"/>
              </a:lnSpc>
            </a:pPr>
            <a:endParaRPr lang="en-US" altLang="en-US"/>
          </a:p>
          <a:p>
            <a:pPr eaLnBrk="1" hangingPunct="1">
              <a:lnSpc>
                <a:spcPct val="90000"/>
              </a:lnSpc>
            </a:pPr>
            <a:r>
              <a:rPr lang="en-US" altLang="en-US"/>
              <a:t> </a:t>
            </a:r>
          </a:p>
          <a:p>
            <a:pPr eaLnBrk="1" hangingPunct="1">
              <a:lnSpc>
                <a:spcPct val="90000"/>
              </a:lnSpc>
            </a:pPr>
            <a:endParaRPr lang="en-US" altLang="en-US"/>
          </a:p>
          <a:p>
            <a:pPr eaLnBrk="1" hangingPunct="1">
              <a:lnSpc>
                <a:spcPct val="90000"/>
              </a:lnSpc>
            </a:pPr>
            <a:r>
              <a:rPr lang="en-US" altLang="en-US"/>
              <a:t> </a:t>
            </a:r>
          </a:p>
          <a:p>
            <a:pPr eaLnBrk="1" hangingPunct="1">
              <a:lnSpc>
                <a:spcPct val="90000"/>
              </a:lnSpc>
            </a:pPr>
            <a:endParaRPr lang="en-US" altLang="en-US"/>
          </a:p>
          <a:p>
            <a:pPr eaLnBrk="1" hangingPunct="1">
              <a:lnSpc>
                <a:spcPct val="90000"/>
              </a:lnSpc>
            </a:pPr>
            <a:r>
              <a:rPr lang="en-US" altLang="en-US"/>
              <a:t> </a:t>
            </a:r>
          </a:p>
        </p:txBody>
      </p:sp>
      <p:graphicFrame>
        <p:nvGraphicFramePr>
          <p:cNvPr id="96261" name="Object 4">
            <a:extLst>
              <a:ext uri="{FF2B5EF4-FFF2-40B4-BE49-F238E27FC236}">
                <a16:creationId xmlns:a16="http://schemas.microsoft.com/office/drawing/2014/main" id="{66EFD13A-9C80-41FF-4B2C-EF8BC6565154}"/>
              </a:ext>
            </a:extLst>
          </p:cNvPr>
          <p:cNvGraphicFramePr>
            <a:graphicFrameLocks noChangeAspect="1"/>
          </p:cNvGraphicFramePr>
          <p:nvPr/>
        </p:nvGraphicFramePr>
        <p:xfrm>
          <a:off x="838200" y="1676400"/>
          <a:ext cx="7543800" cy="454025"/>
        </p:xfrm>
        <a:graphic>
          <a:graphicData uri="http://schemas.openxmlformats.org/presentationml/2006/ole">
            <mc:AlternateContent xmlns:mc="http://schemas.openxmlformats.org/markup-compatibility/2006">
              <mc:Choice xmlns:v="urn:schemas-microsoft-com:vml" Requires="v">
                <p:oleObj name="Equation" r:id="rId3" imgW="3378200" imgH="203200" progId="Equation.3">
                  <p:embed/>
                </p:oleObj>
              </mc:Choice>
              <mc:Fallback>
                <p:oleObj name="Equation" r:id="rId3" imgW="3378200"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0"/>
                        <a:ext cx="75438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2" name="Object 5">
            <a:extLst>
              <a:ext uri="{FF2B5EF4-FFF2-40B4-BE49-F238E27FC236}">
                <a16:creationId xmlns:a16="http://schemas.microsoft.com/office/drawing/2014/main" id="{51DF03D9-DB67-3A35-9015-562EFCB77473}"/>
              </a:ext>
            </a:extLst>
          </p:cNvPr>
          <p:cNvGraphicFramePr>
            <a:graphicFrameLocks noChangeAspect="1"/>
          </p:cNvGraphicFramePr>
          <p:nvPr/>
        </p:nvGraphicFramePr>
        <p:xfrm>
          <a:off x="838200" y="2676525"/>
          <a:ext cx="4724400" cy="447675"/>
        </p:xfrm>
        <a:graphic>
          <a:graphicData uri="http://schemas.openxmlformats.org/presentationml/2006/ole">
            <mc:AlternateContent xmlns:mc="http://schemas.openxmlformats.org/markup-compatibility/2006">
              <mc:Choice xmlns:v="urn:schemas-microsoft-com:vml" Requires="v">
                <p:oleObj name="Equation" r:id="rId5" imgW="2146300" imgH="203200" progId="Equation.3">
                  <p:embed/>
                </p:oleObj>
              </mc:Choice>
              <mc:Fallback>
                <p:oleObj name="Equation" r:id="rId5" imgW="2146300" imgH="203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676525"/>
                        <a:ext cx="47244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3" name="Object 6">
            <a:extLst>
              <a:ext uri="{FF2B5EF4-FFF2-40B4-BE49-F238E27FC236}">
                <a16:creationId xmlns:a16="http://schemas.microsoft.com/office/drawing/2014/main" id="{91A33C02-7791-75B1-AAF7-4BA84E717029}"/>
              </a:ext>
            </a:extLst>
          </p:cNvPr>
          <p:cNvGraphicFramePr>
            <a:graphicFrameLocks noChangeAspect="1"/>
          </p:cNvGraphicFramePr>
          <p:nvPr/>
        </p:nvGraphicFramePr>
        <p:xfrm>
          <a:off x="823913" y="3667125"/>
          <a:ext cx="4752975" cy="447675"/>
        </p:xfrm>
        <a:graphic>
          <a:graphicData uri="http://schemas.openxmlformats.org/presentationml/2006/ole">
            <mc:AlternateContent xmlns:mc="http://schemas.openxmlformats.org/markup-compatibility/2006">
              <mc:Choice xmlns:v="urn:schemas-microsoft-com:vml" Requires="v">
                <p:oleObj name="Equation" r:id="rId7" imgW="2159000" imgH="203200" progId="Equation.3">
                  <p:embed/>
                </p:oleObj>
              </mc:Choice>
              <mc:Fallback>
                <p:oleObj name="Equation" r:id="rId7" imgW="21590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3913" y="3667125"/>
                        <a:ext cx="47529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4" name="Object 7">
            <a:extLst>
              <a:ext uri="{FF2B5EF4-FFF2-40B4-BE49-F238E27FC236}">
                <a16:creationId xmlns:a16="http://schemas.microsoft.com/office/drawing/2014/main" id="{BA0E32B0-5D5A-F67D-4151-0861F5221900}"/>
              </a:ext>
            </a:extLst>
          </p:cNvPr>
          <p:cNvGraphicFramePr>
            <a:graphicFrameLocks noChangeAspect="1"/>
          </p:cNvGraphicFramePr>
          <p:nvPr/>
        </p:nvGraphicFramePr>
        <p:xfrm>
          <a:off x="865188" y="4657725"/>
          <a:ext cx="4641850" cy="447675"/>
        </p:xfrm>
        <a:graphic>
          <a:graphicData uri="http://schemas.openxmlformats.org/presentationml/2006/ole">
            <mc:AlternateContent xmlns:mc="http://schemas.openxmlformats.org/markup-compatibility/2006">
              <mc:Choice xmlns:v="urn:schemas-microsoft-com:vml" Requires="v">
                <p:oleObj name="Equation" r:id="rId9" imgW="2108200" imgH="203200" progId="Equation.3">
                  <p:embed/>
                </p:oleObj>
              </mc:Choice>
              <mc:Fallback>
                <p:oleObj name="Equation" r:id="rId9" imgW="2108200" imgH="203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5188" y="4657725"/>
                        <a:ext cx="464185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5" name="Object 8">
            <a:extLst>
              <a:ext uri="{FF2B5EF4-FFF2-40B4-BE49-F238E27FC236}">
                <a16:creationId xmlns:a16="http://schemas.microsoft.com/office/drawing/2014/main" id="{CD2F807A-29B0-F62D-6B8B-395BF90E93A4}"/>
              </a:ext>
            </a:extLst>
          </p:cNvPr>
          <p:cNvGraphicFramePr>
            <a:graphicFrameLocks noChangeAspect="1"/>
          </p:cNvGraphicFramePr>
          <p:nvPr/>
        </p:nvGraphicFramePr>
        <p:xfrm>
          <a:off x="762000" y="5648325"/>
          <a:ext cx="2209800" cy="447675"/>
        </p:xfrm>
        <a:graphic>
          <a:graphicData uri="http://schemas.openxmlformats.org/presentationml/2006/ole">
            <mc:AlternateContent xmlns:mc="http://schemas.openxmlformats.org/markup-compatibility/2006">
              <mc:Choice xmlns:v="urn:schemas-microsoft-com:vml" Requires="v">
                <p:oleObj name="Equation" r:id="rId11" imgW="1002865" imgH="203112" progId="Equation.3">
                  <p:embed/>
                </p:oleObj>
              </mc:Choice>
              <mc:Fallback>
                <p:oleObj name="Equation" r:id="rId11" imgW="1002865" imgH="203112"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5648325"/>
                        <a:ext cx="2209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6" name="Object 9">
            <a:extLst>
              <a:ext uri="{FF2B5EF4-FFF2-40B4-BE49-F238E27FC236}">
                <a16:creationId xmlns:a16="http://schemas.microsoft.com/office/drawing/2014/main" id="{1D9B9834-16DD-7E75-6A89-E98714CA8DA4}"/>
              </a:ext>
            </a:extLst>
          </p:cNvPr>
          <p:cNvGraphicFramePr>
            <a:graphicFrameLocks noChangeAspect="1"/>
          </p:cNvGraphicFramePr>
          <p:nvPr/>
        </p:nvGraphicFramePr>
        <p:xfrm>
          <a:off x="3505200" y="5648325"/>
          <a:ext cx="2209800" cy="447675"/>
        </p:xfrm>
        <a:graphic>
          <a:graphicData uri="http://schemas.openxmlformats.org/presentationml/2006/ole">
            <mc:AlternateContent xmlns:mc="http://schemas.openxmlformats.org/markup-compatibility/2006">
              <mc:Choice xmlns:v="urn:schemas-microsoft-com:vml" Requires="v">
                <p:oleObj name="Equation" r:id="rId13" imgW="1002865" imgH="203112" progId="Equation.3">
                  <p:embed/>
                </p:oleObj>
              </mc:Choice>
              <mc:Fallback>
                <p:oleObj name="Equation" r:id="rId13" imgW="1002865" imgH="203112"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5648325"/>
                        <a:ext cx="2209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7" name="Object 10">
            <a:extLst>
              <a:ext uri="{FF2B5EF4-FFF2-40B4-BE49-F238E27FC236}">
                <a16:creationId xmlns:a16="http://schemas.microsoft.com/office/drawing/2014/main" id="{CFAA92C9-94F7-F6AA-1CC7-AAB74C704DF9}"/>
              </a:ext>
            </a:extLst>
          </p:cNvPr>
          <p:cNvGraphicFramePr>
            <a:graphicFrameLocks noChangeAspect="1"/>
          </p:cNvGraphicFramePr>
          <p:nvPr/>
        </p:nvGraphicFramePr>
        <p:xfrm>
          <a:off x="6324600" y="5648325"/>
          <a:ext cx="2209800" cy="447675"/>
        </p:xfrm>
        <a:graphic>
          <a:graphicData uri="http://schemas.openxmlformats.org/presentationml/2006/ole">
            <mc:AlternateContent xmlns:mc="http://schemas.openxmlformats.org/markup-compatibility/2006">
              <mc:Choice xmlns:v="urn:schemas-microsoft-com:vml" Requires="v">
                <p:oleObj name="Equation" r:id="rId15" imgW="1002865" imgH="203112" progId="Equation.3">
                  <p:embed/>
                </p:oleObj>
              </mc:Choice>
              <mc:Fallback>
                <p:oleObj name="Equation" r:id="rId15" imgW="1002865" imgH="203112"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24600" y="5648325"/>
                        <a:ext cx="2209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261"/>
                                        </p:tgtEl>
                                        <p:attrNameLst>
                                          <p:attrName>style.visibility</p:attrName>
                                        </p:attrNameLst>
                                      </p:cBhvr>
                                      <p:to>
                                        <p:strVal val="visible"/>
                                      </p:to>
                                    </p:set>
                                    <p:animEffect transition="in" filter="fade">
                                      <p:cBhvr>
                                        <p:cTn id="7" dur="500"/>
                                        <p:tgtEl>
                                          <p:spTgt spid="96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6262"/>
                                        </p:tgtEl>
                                        <p:attrNameLst>
                                          <p:attrName>style.visibility</p:attrName>
                                        </p:attrNameLst>
                                      </p:cBhvr>
                                      <p:to>
                                        <p:strVal val="visible"/>
                                      </p:to>
                                    </p:set>
                                    <p:animEffect transition="in" filter="fade">
                                      <p:cBhvr>
                                        <p:cTn id="12" dur="500"/>
                                        <p:tgtEl>
                                          <p:spTgt spid="96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6263"/>
                                        </p:tgtEl>
                                        <p:attrNameLst>
                                          <p:attrName>style.visibility</p:attrName>
                                        </p:attrNameLst>
                                      </p:cBhvr>
                                      <p:to>
                                        <p:strVal val="visible"/>
                                      </p:to>
                                    </p:set>
                                    <p:animEffect transition="in" filter="fade">
                                      <p:cBhvr>
                                        <p:cTn id="17" dur="500"/>
                                        <p:tgtEl>
                                          <p:spTgt spid="96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6264"/>
                                        </p:tgtEl>
                                        <p:attrNameLst>
                                          <p:attrName>style.visibility</p:attrName>
                                        </p:attrNameLst>
                                      </p:cBhvr>
                                      <p:to>
                                        <p:strVal val="visible"/>
                                      </p:to>
                                    </p:set>
                                    <p:animEffect transition="in" filter="fade">
                                      <p:cBhvr>
                                        <p:cTn id="22" dur="500"/>
                                        <p:tgtEl>
                                          <p:spTgt spid="962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6265"/>
                                        </p:tgtEl>
                                        <p:attrNameLst>
                                          <p:attrName>style.visibility</p:attrName>
                                        </p:attrNameLst>
                                      </p:cBhvr>
                                      <p:to>
                                        <p:strVal val="visible"/>
                                      </p:to>
                                    </p:set>
                                    <p:animEffect transition="in" filter="fade">
                                      <p:cBhvr>
                                        <p:cTn id="27" dur="500"/>
                                        <p:tgtEl>
                                          <p:spTgt spid="96265"/>
                                        </p:tgtEl>
                                      </p:cBhvr>
                                    </p:animEffect>
                                  </p:childTnLst>
                                </p:cTn>
                              </p:par>
                              <p:par>
                                <p:cTn id="28" presetID="10" presetClass="entr" presetSubtype="0" fill="hold" nodeType="withEffect">
                                  <p:stCondLst>
                                    <p:cond delay="0"/>
                                  </p:stCondLst>
                                  <p:childTnLst>
                                    <p:set>
                                      <p:cBhvr>
                                        <p:cTn id="29" dur="1" fill="hold">
                                          <p:stCondLst>
                                            <p:cond delay="0"/>
                                          </p:stCondLst>
                                        </p:cTn>
                                        <p:tgtEl>
                                          <p:spTgt spid="96266"/>
                                        </p:tgtEl>
                                        <p:attrNameLst>
                                          <p:attrName>style.visibility</p:attrName>
                                        </p:attrNameLst>
                                      </p:cBhvr>
                                      <p:to>
                                        <p:strVal val="visible"/>
                                      </p:to>
                                    </p:set>
                                    <p:animEffect transition="in" filter="fade">
                                      <p:cBhvr>
                                        <p:cTn id="30" dur="500"/>
                                        <p:tgtEl>
                                          <p:spTgt spid="96266"/>
                                        </p:tgtEl>
                                      </p:cBhvr>
                                    </p:animEffect>
                                  </p:childTnLst>
                                </p:cTn>
                              </p:par>
                              <p:par>
                                <p:cTn id="31" presetID="10" presetClass="entr" presetSubtype="0" fill="hold" nodeType="withEffect">
                                  <p:stCondLst>
                                    <p:cond delay="0"/>
                                  </p:stCondLst>
                                  <p:childTnLst>
                                    <p:set>
                                      <p:cBhvr>
                                        <p:cTn id="32" dur="1" fill="hold">
                                          <p:stCondLst>
                                            <p:cond delay="0"/>
                                          </p:stCondLst>
                                        </p:cTn>
                                        <p:tgtEl>
                                          <p:spTgt spid="96267"/>
                                        </p:tgtEl>
                                        <p:attrNameLst>
                                          <p:attrName>style.visibility</p:attrName>
                                        </p:attrNameLst>
                                      </p:cBhvr>
                                      <p:to>
                                        <p:strVal val="visible"/>
                                      </p:to>
                                    </p:set>
                                    <p:animEffect transition="in" filter="fade">
                                      <p:cBhvr>
                                        <p:cTn id="33" dur="500"/>
                                        <p:tgtEl>
                                          <p:spTgt spid="96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5">
            <a:extLst>
              <a:ext uri="{FF2B5EF4-FFF2-40B4-BE49-F238E27FC236}">
                <a16:creationId xmlns:a16="http://schemas.microsoft.com/office/drawing/2014/main" id="{F92B29B0-C5D3-12BD-F6D6-C57BD7B00C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799C7CD-C281-47B4-8A01-7C0F0BEE4DDD}" type="slidenum">
              <a:rPr lang="en-US" altLang="en-US" sz="1200" smtClean="0">
                <a:latin typeface="Garamond" panose="02020404030301010803" pitchFamily="18" charset="0"/>
              </a:rPr>
              <a:pPr>
                <a:spcBef>
                  <a:spcPct val="0"/>
                </a:spcBef>
                <a:buClrTx/>
                <a:buSzTx/>
                <a:buFontTx/>
                <a:buNone/>
              </a:pPr>
              <a:t>76</a:t>
            </a:fld>
            <a:endParaRPr lang="en-US" altLang="en-US" sz="1200">
              <a:latin typeface="Garamond" panose="02020404030301010803" pitchFamily="18" charset="0"/>
            </a:endParaRPr>
          </a:p>
        </p:txBody>
      </p:sp>
      <p:sp>
        <p:nvSpPr>
          <p:cNvPr id="169987" name="Rectangle 2">
            <a:extLst>
              <a:ext uri="{FF2B5EF4-FFF2-40B4-BE49-F238E27FC236}">
                <a16:creationId xmlns:a16="http://schemas.microsoft.com/office/drawing/2014/main" id="{44FDD8BF-C3B0-50FC-73FE-0B2E7A7EB6AD}"/>
              </a:ext>
            </a:extLst>
          </p:cNvPr>
          <p:cNvSpPr>
            <a:spLocks noGrp="1" noChangeArrowheads="1"/>
          </p:cNvSpPr>
          <p:nvPr>
            <p:ph type="title"/>
          </p:nvPr>
        </p:nvSpPr>
        <p:spPr/>
        <p:txBody>
          <a:bodyPr/>
          <a:lstStyle/>
          <a:p>
            <a:pPr eaLnBrk="1" hangingPunct="1"/>
            <a:r>
              <a:rPr lang="en-US" altLang="en-US"/>
              <a:t>Some more …</a:t>
            </a:r>
          </a:p>
        </p:txBody>
      </p:sp>
      <p:sp>
        <p:nvSpPr>
          <p:cNvPr id="169988" name="Rectangle 3">
            <a:extLst>
              <a:ext uri="{FF2B5EF4-FFF2-40B4-BE49-F238E27FC236}">
                <a16:creationId xmlns:a16="http://schemas.microsoft.com/office/drawing/2014/main" id="{7CC6223E-A1BB-3EBF-7864-80FC894676D0}"/>
              </a:ext>
            </a:extLst>
          </p:cNvPr>
          <p:cNvSpPr>
            <a:spLocks noGrp="1" noChangeArrowheads="1"/>
          </p:cNvSpPr>
          <p:nvPr>
            <p:ph type="body" idx="1"/>
          </p:nvPr>
        </p:nvSpPr>
        <p:spPr/>
        <p:txBody>
          <a:bodyPr/>
          <a:lstStyle/>
          <a:p>
            <a:pPr eaLnBrk="1" hangingPunct="1"/>
            <a:endParaRPr lang="en-US" altLang="en-US"/>
          </a:p>
          <a:p>
            <a:pPr eaLnBrk="1" hangingPunct="1"/>
            <a:endParaRPr lang="en-US" altLang="en-US"/>
          </a:p>
          <a:p>
            <a:pPr eaLnBrk="1" hangingPunct="1"/>
            <a:r>
              <a:rPr lang="en-US" altLang="en-US"/>
              <a:t>and this still holds when </a:t>
            </a:r>
            <a:r>
              <a:rPr lang="el-GR" altLang="en-US">
                <a:cs typeface="Arial" panose="020B0604020202020204" pitchFamily="34" charset="0"/>
              </a:rPr>
              <a:t>Θ</a:t>
            </a:r>
            <a:r>
              <a:rPr lang="en-US" altLang="en-US">
                <a:cs typeface="Arial" panose="020B0604020202020204" pitchFamily="34" charset="0"/>
              </a:rPr>
              <a:t> above is replaced by any other asymptotic notation we have introduced (</a:t>
            </a:r>
            <a:r>
              <a:rPr lang="en-US" altLang="en-US" i="1">
                <a:cs typeface="Arial" panose="020B0604020202020204" pitchFamily="34" charset="0"/>
              </a:rPr>
              <a:t>O</a:t>
            </a:r>
            <a:r>
              <a:rPr lang="en-US" altLang="en-US">
                <a:cs typeface="Arial" panose="020B0604020202020204" pitchFamily="34" charset="0"/>
              </a:rPr>
              <a:t>,</a:t>
            </a:r>
            <a:r>
              <a:rPr lang="el-GR" altLang="en-US">
                <a:cs typeface="Arial" panose="020B0604020202020204" pitchFamily="34" charset="0"/>
              </a:rPr>
              <a:t>Ω</a:t>
            </a:r>
            <a:r>
              <a:rPr lang="en-US" altLang="en-US">
                <a:cs typeface="Arial" panose="020B0604020202020204" pitchFamily="34" charset="0"/>
              </a:rPr>
              <a:t>,</a:t>
            </a:r>
            <a:r>
              <a:rPr lang="en-US" altLang="en-US" i="1">
                <a:cs typeface="Arial" panose="020B0604020202020204" pitchFamily="34" charset="0"/>
              </a:rPr>
              <a:t>o</a:t>
            </a:r>
            <a:r>
              <a:rPr lang="en-US" altLang="en-US">
                <a:cs typeface="Arial" panose="020B0604020202020204" pitchFamily="34" charset="0"/>
              </a:rPr>
              <a:t>,</a:t>
            </a:r>
            <a:r>
              <a:rPr lang="el-GR" altLang="en-US">
                <a:cs typeface="Arial" panose="020B0604020202020204" pitchFamily="34" charset="0"/>
              </a:rPr>
              <a:t>ω</a:t>
            </a:r>
            <a:r>
              <a:rPr lang="en-US" altLang="en-US">
                <a:cs typeface="Arial" panose="020B0604020202020204" pitchFamily="34" charset="0"/>
              </a:rPr>
              <a:t>).</a:t>
            </a:r>
            <a:endParaRPr lang="el-GR" altLang="en-US">
              <a:cs typeface="Arial" panose="020B0604020202020204" pitchFamily="34" charset="0"/>
            </a:endParaRPr>
          </a:p>
        </p:txBody>
      </p:sp>
      <p:graphicFrame>
        <p:nvGraphicFramePr>
          <p:cNvPr id="169989" name="Object 5">
            <a:extLst>
              <a:ext uri="{FF2B5EF4-FFF2-40B4-BE49-F238E27FC236}">
                <a16:creationId xmlns:a16="http://schemas.microsoft.com/office/drawing/2014/main" id="{E7B5E34F-011F-647A-A411-37751D409A96}"/>
              </a:ext>
            </a:extLst>
          </p:cNvPr>
          <p:cNvGraphicFramePr>
            <a:graphicFrameLocks noChangeAspect="1"/>
          </p:cNvGraphicFramePr>
          <p:nvPr/>
        </p:nvGraphicFramePr>
        <p:xfrm>
          <a:off x="584200" y="1676400"/>
          <a:ext cx="8053388" cy="454025"/>
        </p:xfrm>
        <a:graphic>
          <a:graphicData uri="http://schemas.openxmlformats.org/presentationml/2006/ole">
            <mc:AlternateContent xmlns:mc="http://schemas.openxmlformats.org/markup-compatibility/2006">
              <mc:Choice xmlns:v="urn:schemas-microsoft-com:vml" Requires="v">
                <p:oleObj name="Equation" r:id="rId3" imgW="3606800" imgH="203200" progId="Equation.3">
                  <p:embed/>
                </p:oleObj>
              </mc:Choice>
              <mc:Fallback>
                <p:oleObj name="Equation" r:id="rId3" imgW="3606800" imgH="203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676400"/>
                        <a:ext cx="80533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Number Placeholder 5">
            <a:extLst>
              <a:ext uri="{FF2B5EF4-FFF2-40B4-BE49-F238E27FC236}">
                <a16:creationId xmlns:a16="http://schemas.microsoft.com/office/drawing/2014/main" id="{22310264-BA7E-A814-F532-8759F8F5C8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0ABBE8B-D85A-4EBF-905B-B530BF245EDD}" type="slidenum">
              <a:rPr lang="en-US" altLang="en-US" sz="1200" smtClean="0">
                <a:latin typeface="Garamond" panose="02020404030301010803" pitchFamily="18" charset="0"/>
              </a:rPr>
              <a:pPr>
                <a:spcBef>
                  <a:spcPct val="0"/>
                </a:spcBef>
                <a:buClrTx/>
                <a:buSzTx/>
                <a:buFontTx/>
                <a:buNone/>
              </a:pPr>
              <a:t>77</a:t>
            </a:fld>
            <a:endParaRPr lang="en-US" altLang="en-US" sz="1200">
              <a:latin typeface="Garamond" panose="02020404030301010803" pitchFamily="18" charset="0"/>
            </a:endParaRPr>
          </a:p>
        </p:txBody>
      </p:sp>
      <p:sp>
        <p:nvSpPr>
          <p:cNvPr id="172035" name="Rectangle 2">
            <a:extLst>
              <a:ext uri="{FF2B5EF4-FFF2-40B4-BE49-F238E27FC236}">
                <a16:creationId xmlns:a16="http://schemas.microsoft.com/office/drawing/2014/main" id="{93F8B6DB-5AF3-93D4-1CD3-E874CD0252C6}"/>
              </a:ext>
            </a:extLst>
          </p:cNvPr>
          <p:cNvSpPr>
            <a:spLocks noGrp="1" noChangeArrowheads="1"/>
          </p:cNvSpPr>
          <p:nvPr>
            <p:ph type="title"/>
          </p:nvPr>
        </p:nvSpPr>
        <p:spPr/>
        <p:txBody>
          <a:bodyPr/>
          <a:lstStyle/>
          <a:p>
            <a:pPr eaLnBrk="1" hangingPunct="1"/>
            <a:r>
              <a:rPr lang="en-US" altLang="en-US"/>
              <a:t>Not all functions are comparable</a:t>
            </a:r>
          </a:p>
        </p:txBody>
      </p:sp>
      <p:sp>
        <p:nvSpPr>
          <p:cNvPr id="172036" name="Rectangle 3">
            <a:extLst>
              <a:ext uri="{FF2B5EF4-FFF2-40B4-BE49-F238E27FC236}">
                <a16:creationId xmlns:a16="http://schemas.microsoft.com/office/drawing/2014/main" id="{75DC3F44-9A99-52B1-F362-531F3C6C8080}"/>
              </a:ext>
            </a:extLst>
          </p:cNvPr>
          <p:cNvSpPr>
            <a:spLocks noGrp="1" noChangeArrowheads="1"/>
          </p:cNvSpPr>
          <p:nvPr>
            <p:ph type="body" idx="1"/>
          </p:nvPr>
        </p:nvSpPr>
        <p:spPr/>
        <p:txBody>
          <a:bodyPr/>
          <a:lstStyle/>
          <a:p>
            <a:pPr eaLnBrk="1" hangingPunct="1"/>
            <a:r>
              <a:rPr lang="en-US" altLang="en-US"/>
              <a:t>Consider </a:t>
            </a:r>
            <a:r>
              <a:rPr lang="en-US" altLang="en-US" i="1">
                <a:solidFill>
                  <a:srgbClr val="FF0000"/>
                </a:solidFill>
              </a:rPr>
              <a:t>f</a:t>
            </a:r>
            <a:r>
              <a:rPr lang="en-US" altLang="en-US">
                <a:solidFill>
                  <a:srgbClr val="FF0000"/>
                </a:solidFill>
              </a:rPr>
              <a:t>(</a:t>
            </a:r>
            <a:r>
              <a:rPr lang="en-US" altLang="en-US" i="1">
                <a:solidFill>
                  <a:srgbClr val="FF0000"/>
                </a:solidFill>
              </a:rPr>
              <a:t>n</a:t>
            </a:r>
            <a:r>
              <a:rPr lang="en-US" altLang="en-US">
                <a:solidFill>
                  <a:srgbClr val="FF0000"/>
                </a:solidFill>
              </a:rPr>
              <a:t>)=</a:t>
            </a:r>
            <a:r>
              <a:rPr lang="en-US" altLang="en-US" i="1">
                <a:solidFill>
                  <a:srgbClr val="FF0000"/>
                </a:solidFill>
              </a:rPr>
              <a:t>n</a:t>
            </a:r>
            <a:r>
              <a:rPr lang="en-US" altLang="en-US"/>
              <a:t>, and </a:t>
            </a:r>
            <a:r>
              <a:rPr lang="en-US" altLang="en-US" i="1">
                <a:solidFill>
                  <a:srgbClr val="99FF33"/>
                </a:solidFill>
              </a:rPr>
              <a:t>g</a:t>
            </a:r>
            <a:r>
              <a:rPr lang="en-US" altLang="en-US">
                <a:solidFill>
                  <a:srgbClr val="99FF33"/>
                </a:solidFill>
              </a:rPr>
              <a:t>(</a:t>
            </a:r>
            <a:r>
              <a:rPr lang="en-US" altLang="en-US" i="1">
                <a:solidFill>
                  <a:srgbClr val="99FF33"/>
                </a:solidFill>
              </a:rPr>
              <a:t>n</a:t>
            </a:r>
            <a:r>
              <a:rPr lang="en-US" altLang="en-US">
                <a:solidFill>
                  <a:srgbClr val="99FF33"/>
                </a:solidFill>
              </a:rPr>
              <a:t>)=</a:t>
            </a:r>
            <a:r>
              <a:rPr lang="en-US" altLang="en-US" i="1">
                <a:solidFill>
                  <a:srgbClr val="99FF33"/>
                </a:solidFill>
              </a:rPr>
              <a:t>n</a:t>
            </a:r>
            <a:r>
              <a:rPr lang="en-US" altLang="en-US" baseline="30000">
                <a:solidFill>
                  <a:srgbClr val="99FF33"/>
                </a:solidFill>
              </a:rPr>
              <a:t>1+sin </a:t>
            </a:r>
            <a:r>
              <a:rPr lang="en-US" altLang="en-US" i="1" baseline="30000">
                <a:solidFill>
                  <a:srgbClr val="99FF33"/>
                </a:solidFill>
              </a:rPr>
              <a:t>n</a:t>
            </a:r>
          </a:p>
          <a:p>
            <a:pPr eaLnBrk="1" hangingPunct="1"/>
            <a:endParaRPr lang="en-US" altLang="en-US" i="1" baseline="30000"/>
          </a:p>
          <a:p>
            <a:pPr eaLnBrk="1" hangingPunct="1"/>
            <a:r>
              <a:rPr lang="en-US" altLang="en-US" i="1">
                <a:solidFill>
                  <a:srgbClr val="FF0000"/>
                </a:solidFill>
              </a:rPr>
              <a:t>f</a:t>
            </a:r>
            <a:r>
              <a:rPr lang="en-US" altLang="en-US">
                <a:solidFill>
                  <a:srgbClr val="FF0000"/>
                </a:solidFill>
              </a:rPr>
              <a:t>(</a:t>
            </a:r>
            <a:r>
              <a:rPr lang="en-US" altLang="en-US" i="1">
                <a:solidFill>
                  <a:srgbClr val="FF0000"/>
                </a:solidFill>
              </a:rPr>
              <a:t>n</a:t>
            </a:r>
            <a:r>
              <a:rPr lang="en-US" altLang="en-US">
                <a:solidFill>
                  <a:srgbClr val="FF0000"/>
                </a:solidFill>
              </a:rPr>
              <a:t>)</a:t>
            </a:r>
            <a:r>
              <a:rPr lang="en-US" altLang="en-US" i="1">
                <a:solidFill>
                  <a:srgbClr val="FF0000"/>
                </a:solidFill>
              </a:rPr>
              <a:t> </a:t>
            </a:r>
            <a:r>
              <a:rPr lang="en-US" altLang="en-US"/>
              <a:t>and</a:t>
            </a:r>
            <a:r>
              <a:rPr lang="en-US" altLang="en-US" i="1"/>
              <a:t> </a:t>
            </a:r>
            <a:r>
              <a:rPr lang="en-US" altLang="en-US" i="1">
                <a:solidFill>
                  <a:srgbClr val="99FF33"/>
                </a:solidFill>
              </a:rPr>
              <a:t>g</a:t>
            </a:r>
            <a:r>
              <a:rPr lang="en-US" altLang="en-US">
                <a:solidFill>
                  <a:srgbClr val="99FF33"/>
                </a:solidFill>
              </a:rPr>
              <a:t>(</a:t>
            </a:r>
            <a:r>
              <a:rPr lang="en-US" altLang="en-US" i="1">
                <a:solidFill>
                  <a:srgbClr val="99FF33"/>
                </a:solidFill>
              </a:rPr>
              <a:t>n</a:t>
            </a:r>
            <a:r>
              <a:rPr lang="en-US" altLang="en-US">
                <a:solidFill>
                  <a:srgbClr val="99FF33"/>
                </a:solidFill>
              </a:rPr>
              <a:t>)</a:t>
            </a:r>
            <a:r>
              <a:rPr lang="en-US" altLang="en-US"/>
              <a:t> cannot be compared…</a:t>
            </a:r>
          </a:p>
        </p:txBody>
      </p:sp>
      <p:sp>
        <p:nvSpPr>
          <p:cNvPr id="172037" name="Line 4">
            <a:extLst>
              <a:ext uri="{FF2B5EF4-FFF2-40B4-BE49-F238E27FC236}">
                <a16:creationId xmlns:a16="http://schemas.microsoft.com/office/drawing/2014/main" id="{075B6ED4-E02C-7064-87EF-FA91AE8134C1}"/>
              </a:ext>
            </a:extLst>
          </p:cNvPr>
          <p:cNvSpPr>
            <a:spLocks noChangeShapeType="1"/>
          </p:cNvSpPr>
          <p:nvPr/>
        </p:nvSpPr>
        <p:spPr bwMode="auto">
          <a:xfrm>
            <a:off x="1295400" y="3352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72038" name="Line 5">
            <a:extLst>
              <a:ext uri="{FF2B5EF4-FFF2-40B4-BE49-F238E27FC236}">
                <a16:creationId xmlns:a16="http://schemas.microsoft.com/office/drawing/2014/main" id="{AE711C80-D9C8-3E2C-30BB-2E0AD7ECA2E9}"/>
              </a:ext>
            </a:extLst>
          </p:cNvPr>
          <p:cNvSpPr>
            <a:spLocks noChangeShapeType="1"/>
          </p:cNvSpPr>
          <p:nvPr/>
        </p:nvSpPr>
        <p:spPr bwMode="auto">
          <a:xfrm>
            <a:off x="1066800" y="5867400"/>
            <a:ext cx="533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11622" name="Line 6">
            <a:extLst>
              <a:ext uri="{FF2B5EF4-FFF2-40B4-BE49-F238E27FC236}">
                <a16:creationId xmlns:a16="http://schemas.microsoft.com/office/drawing/2014/main" id="{7144E82A-ABBD-310A-CDC9-8A01AAD8E276}"/>
              </a:ext>
            </a:extLst>
          </p:cNvPr>
          <p:cNvSpPr>
            <a:spLocks noChangeShapeType="1"/>
          </p:cNvSpPr>
          <p:nvPr/>
        </p:nvSpPr>
        <p:spPr bwMode="auto">
          <a:xfrm flipV="1">
            <a:off x="1295400" y="4191000"/>
            <a:ext cx="4953000" cy="1676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11623" name="Line 7">
            <a:extLst>
              <a:ext uri="{FF2B5EF4-FFF2-40B4-BE49-F238E27FC236}">
                <a16:creationId xmlns:a16="http://schemas.microsoft.com/office/drawing/2014/main" id="{C6433551-C637-8FD7-A849-2323055A9137}"/>
              </a:ext>
            </a:extLst>
          </p:cNvPr>
          <p:cNvSpPr>
            <a:spLocks noChangeShapeType="1"/>
          </p:cNvSpPr>
          <p:nvPr/>
        </p:nvSpPr>
        <p:spPr bwMode="auto">
          <a:xfrm>
            <a:off x="1295400" y="5638800"/>
            <a:ext cx="5105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11624" name="Freeform 8">
            <a:extLst>
              <a:ext uri="{FF2B5EF4-FFF2-40B4-BE49-F238E27FC236}">
                <a16:creationId xmlns:a16="http://schemas.microsoft.com/office/drawing/2014/main" id="{EDBDBC71-24BD-BBF2-7740-D854F5345594}"/>
              </a:ext>
            </a:extLst>
          </p:cNvPr>
          <p:cNvSpPr>
            <a:spLocks/>
          </p:cNvSpPr>
          <p:nvPr/>
        </p:nvSpPr>
        <p:spPr bwMode="auto">
          <a:xfrm>
            <a:off x="1295400" y="3200400"/>
            <a:ext cx="4038600" cy="2667000"/>
          </a:xfrm>
          <a:custGeom>
            <a:avLst/>
            <a:gdLst>
              <a:gd name="T0" fmla="*/ 0 w 2544"/>
              <a:gd name="T1" fmla="*/ 2147483646 h 1680"/>
              <a:gd name="T2" fmla="*/ 2147483646 w 2544"/>
              <a:gd name="T3" fmla="*/ 2147483646 h 1680"/>
              <a:gd name="T4" fmla="*/ 2147483646 w 2544"/>
              <a:gd name="T5" fmla="*/ 0 h 1680"/>
              <a:gd name="T6" fmla="*/ 0 60000 65536"/>
              <a:gd name="T7" fmla="*/ 0 60000 65536"/>
              <a:gd name="T8" fmla="*/ 0 60000 65536"/>
              <a:gd name="T9" fmla="*/ 0 w 2544"/>
              <a:gd name="T10" fmla="*/ 0 h 1680"/>
              <a:gd name="T11" fmla="*/ 2544 w 2544"/>
              <a:gd name="T12" fmla="*/ 1680 h 1680"/>
            </a:gdLst>
            <a:ahLst/>
            <a:cxnLst>
              <a:cxn ang="T6">
                <a:pos x="T0" y="T1"/>
              </a:cxn>
              <a:cxn ang="T7">
                <a:pos x="T2" y="T3"/>
              </a:cxn>
              <a:cxn ang="T8">
                <a:pos x="T4" y="T5"/>
              </a:cxn>
            </a:cxnLst>
            <a:rect l="T9" t="T10" r="T11" b="T12"/>
            <a:pathLst>
              <a:path w="2544" h="1680">
                <a:moveTo>
                  <a:pt x="0" y="1680"/>
                </a:moveTo>
                <a:cubicBezTo>
                  <a:pt x="556" y="1508"/>
                  <a:pt x="1112" y="1336"/>
                  <a:pt x="1536" y="1056"/>
                </a:cubicBezTo>
                <a:cubicBezTo>
                  <a:pt x="1960" y="776"/>
                  <a:pt x="2252" y="388"/>
                  <a:pt x="2544" y="0"/>
                </a:cubicBez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111625" name="Freeform 9">
            <a:extLst>
              <a:ext uri="{FF2B5EF4-FFF2-40B4-BE49-F238E27FC236}">
                <a16:creationId xmlns:a16="http://schemas.microsoft.com/office/drawing/2014/main" id="{397ED1E8-507E-C793-6328-DD421925F162}"/>
              </a:ext>
            </a:extLst>
          </p:cNvPr>
          <p:cNvSpPr>
            <a:spLocks/>
          </p:cNvSpPr>
          <p:nvPr/>
        </p:nvSpPr>
        <p:spPr bwMode="auto">
          <a:xfrm>
            <a:off x="2362200" y="3276600"/>
            <a:ext cx="3352800" cy="2438400"/>
          </a:xfrm>
          <a:custGeom>
            <a:avLst/>
            <a:gdLst>
              <a:gd name="T0" fmla="*/ 0 w 2112"/>
              <a:gd name="T1" fmla="*/ 2147483646 h 1536"/>
              <a:gd name="T2" fmla="*/ 2147483646 w 2112"/>
              <a:gd name="T3" fmla="*/ 2147483646 h 1536"/>
              <a:gd name="T4" fmla="*/ 2147483646 w 2112"/>
              <a:gd name="T5" fmla="*/ 2147483646 h 1536"/>
              <a:gd name="T6" fmla="*/ 2147483646 w 2112"/>
              <a:gd name="T7" fmla="*/ 2147483646 h 1536"/>
              <a:gd name="T8" fmla="*/ 2147483646 w 2112"/>
              <a:gd name="T9" fmla="*/ 2147483646 h 1536"/>
              <a:gd name="T10" fmla="*/ 2147483646 w 2112"/>
              <a:gd name="T11" fmla="*/ 2147483646 h 1536"/>
              <a:gd name="T12" fmla="*/ 2147483646 w 2112"/>
              <a:gd name="T13" fmla="*/ 2147483646 h 1536"/>
              <a:gd name="T14" fmla="*/ 2147483646 w 2112"/>
              <a:gd name="T15" fmla="*/ 2147483646 h 1536"/>
              <a:gd name="T16" fmla="*/ 2147483646 w 2112"/>
              <a:gd name="T17" fmla="*/ 2147483646 h 1536"/>
              <a:gd name="T18" fmla="*/ 2147483646 w 2112"/>
              <a:gd name="T19" fmla="*/ 2147483646 h 1536"/>
              <a:gd name="T20" fmla="*/ 2147483646 w 2112"/>
              <a:gd name="T21" fmla="*/ 2147483646 h 1536"/>
              <a:gd name="T22" fmla="*/ 2147483646 w 2112"/>
              <a:gd name="T23" fmla="*/ 2147483646 h 1536"/>
              <a:gd name="T24" fmla="*/ 2147483646 w 2112"/>
              <a:gd name="T25" fmla="*/ 2147483646 h 1536"/>
              <a:gd name="T26" fmla="*/ 2147483646 w 2112"/>
              <a:gd name="T27" fmla="*/ 2147483646 h 1536"/>
              <a:gd name="T28" fmla="*/ 2147483646 w 2112"/>
              <a:gd name="T29" fmla="*/ 2147483646 h 1536"/>
              <a:gd name="T30" fmla="*/ 2147483646 w 2112"/>
              <a:gd name="T31" fmla="*/ 2147483646 h 1536"/>
              <a:gd name="T32" fmla="*/ 2147483646 w 2112"/>
              <a:gd name="T33" fmla="*/ 2147483646 h 1536"/>
              <a:gd name="T34" fmla="*/ 2147483646 w 2112"/>
              <a:gd name="T35" fmla="*/ 2147483646 h 1536"/>
              <a:gd name="T36" fmla="*/ 2147483646 w 2112"/>
              <a:gd name="T37" fmla="*/ 0 h 1536"/>
              <a:gd name="T38" fmla="*/ 2147483646 w 2112"/>
              <a:gd name="T39" fmla="*/ 2147483646 h 1536"/>
              <a:gd name="T40" fmla="*/ 2147483646 w 2112"/>
              <a:gd name="T41" fmla="*/ 2147483646 h 1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12"/>
              <a:gd name="T64" fmla="*/ 0 h 1536"/>
              <a:gd name="T65" fmla="*/ 2112 w 2112"/>
              <a:gd name="T66" fmla="*/ 1536 h 1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12" h="1536">
                <a:moveTo>
                  <a:pt x="0" y="1440"/>
                </a:moveTo>
                <a:cubicBezTo>
                  <a:pt x="36" y="1472"/>
                  <a:pt x="72" y="1504"/>
                  <a:pt x="96" y="1488"/>
                </a:cubicBezTo>
                <a:cubicBezTo>
                  <a:pt x="120" y="1472"/>
                  <a:pt x="128" y="1344"/>
                  <a:pt x="144" y="1344"/>
                </a:cubicBezTo>
                <a:cubicBezTo>
                  <a:pt x="160" y="1344"/>
                  <a:pt x="168" y="1496"/>
                  <a:pt x="192" y="1488"/>
                </a:cubicBezTo>
                <a:cubicBezTo>
                  <a:pt x="216" y="1480"/>
                  <a:pt x="264" y="1296"/>
                  <a:pt x="288" y="1296"/>
                </a:cubicBezTo>
                <a:cubicBezTo>
                  <a:pt x="312" y="1296"/>
                  <a:pt x="304" y="1496"/>
                  <a:pt x="336" y="1488"/>
                </a:cubicBezTo>
                <a:cubicBezTo>
                  <a:pt x="368" y="1480"/>
                  <a:pt x="440" y="1248"/>
                  <a:pt x="480" y="1248"/>
                </a:cubicBezTo>
                <a:cubicBezTo>
                  <a:pt x="520" y="1248"/>
                  <a:pt x="544" y="1512"/>
                  <a:pt x="576" y="1488"/>
                </a:cubicBezTo>
                <a:cubicBezTo>
                  <a:pt x="608" y="1464"/>
                  <a:pt x="632" y="1104"/>
                  <a:pt x="672" y="1104"/>
                </a:cubicBezTo>
                <a:cubicBezTo>
                  <a:pt x="712" y="1104"/>
                  <a:pt x="776" y="1504"/>
                  <a:pt x="816" y="1488"/>
                </a:cubicBezTo>
                <a:cubicBezTo>
                  <a:pt x="856" y="1472"/>
                  <a:pt x="872" y="1008"/>
                  <a:pt x="912" y="1008"/>
                </a:cubicBezTo>
                <a:cubicBezTo>
                  <a:pt x="952" y="1008"/>
                  <a:pt x="1016" y="1528"/>
                  <a:pt x="1056" y="1488"/>
                </a:cubicBezTo>
                <a:cubicBezTo>
                  <a:pt x="1096" y="1448"/>
                  <a:pt x="1112" y="768"/>
                  <a:pt x="1152" y="768"/>
                </a:cubicBezTo>
                <a:cubicBezTo>
                  <a:pt x="1192" y="768"/>
                  <a:pt x="1256" y="1528"/>
                  <a:pt x="1296" y="1488"/>
                </a:cubicBezTo>
                <a:cubicBezTo>
                  <a:pt x="1336" y="1448"/>
                  <a:pt x="1344" y="528"/>
                  <a:pt x="1392" y="528"/>
                </a:cubicBezTo>
                <a:cubicBezTo>
                  <a:pt x="1440" y="528"/>
                  <a:pt x="1536" y="1536"/>
                  <a:pt x="1584" y="1488"/>
                </a:cubicBezTo>
                <a:cubicBezTo>
                  <a:pt x="1632" y="1440"/>
                  <a:pt x="1640" y="240"/>
                  <a:pt x="1680" y="240"/>
                </a:cubicBezTo>
                <a:cubicBezTo>
                  <a:pt x="1720" y="240"/>
                  <a:pt x="1800" y="1528"/>
                  <a:pt x="1824" y="1488"/>
                </a:cubicBezTo>
                <a:cubicBezTo>
                  <a:pt x="1848" y="1448"/>
                  <a:pt x="1784" y="0"/>
                  <a:pt x="1824" y="0"/>
                </a:cubicBezTo>
                <a:cubicBezTo>
                  <a:pt x="1864" y="0"/>
                  <a:pt x="2016" y="1456"/>
                  <a:pt x="2064" y="1488"/>
                </a:cubicBezTo>
                <a:cubicBezTo>
                  <a:pt x="2112" y="1520"/>
                  <a:pt x="2112" y="856"/>
                  <a:pt x="2112" y="192"/>
                </a:cubicBezTo>
              </a:path>
            </a:pathLst>
          </a:custGeom>
          <a:noFill/>
          <a:ln w="952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111626" name="Text Box 10">
            <a:extLst>
              <a:ext uri="{FF2B5EF4-FFF2-40B4-BE49-F238E27FC236}">
                <a16:creationId xmlns:a16="http://schemas.microsoft.com/office/drawing/2014/main" id="{02D1C9DD-437E-F425-F215-BD555D0EF4E4}"/>
              </a:ext>
            </a:extLst>
          </p:cNvPr>
          <p:cNvSpPr txBox="1">
            <a:spLocks noChangeArrowheads="1"/>
          </p:cNvSpPr>
          <p:nvPr/>
        </p:nvSpPr>
        <p:spPr bwMode="auto">
          <a:xfrm>
            <a:off x="6308725" y="3922713"/>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solidFill>
                  <a:srgbClr val="FF0000"/>
                </a:solidFill>
              </a:rPr>
              <a:t>f(n)</a:t>
            </a:r>
          </a:p>
        </p:txBody>
      </p:sp>
      <p:sp>
        <p:nvSpPr>
          <p:cNvPr id="111627" name="Text Box 11">
            <a:extLst>
              <a:ext uri="{FF2B5EF4-FFF2-40B4-BE49-F238E27FC236}">
                <a16:creationId xmlns:a16="http://schemas.microsoft.com/office/drawing/2014/main" id="{72464BE8-2BC5-BEBC-3762-2BE379E75BDA}"/>
              </a:ext>
            </a:extLst>
          </p:cNvPr>
          <p:cNvSpPr txBox="1">
            <a:spLocks noChangeArrowheads="1"/>
          </p:cNvSpPr>
          <p:nvPr/>
        </p:nvSpPr>
        <p:spPr bwMode="auto">
          <a:xfrm>
            <a:off x="5715000" y="3519488"/>
            <a:ext cx="59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solidFill>
                  <a:srgbClr val="99FF33"/>
                </a:solidFill>
              </a:rPr>
              <a:t>g</a:t>
            </a:r>
            <a:r>
              <a:rPr lang="en-US" altLang="en-US" sz="1800">
                <a:solidFill>
                  <a:srgbClr val="99FF33"/>
                </a:solidFill>
              </a:rPr>
              <a:t>(</a:t>
            </a:r>
            <a:r>
              <a:rPr lang="en-US" altLang="en-US" sz="1800" i="1">
                <a:solidFill>
                  <a:srgbClr val="99FF33"/>
                </a:solidFill>
              </a:rPr>
              <a:t>n</a:t>
            </a:r>
            <a:r>
              <a:rPr lang="en-US" altLang="en-US" sz="1800">
                <a:solidFill>
                  <a:srgbClr val="99FF33"/>
                </a:solidFill>
              </a:rPr>
              <a:t>)</a:t>
            </a:r>
          </a:p>
        </p:txBody>
      </p:sp>
      <p:sp>
        <p:nvSpPr>
          <p:cNvPr id="111628" name="Text Box 12">
            <a:extLst>
              <a:ext uri="{FF2B5EF4-FFF2-40B4-BE49-F238E27FC236}">
                <a16:creationId xmlns:a16="http://schemas.microsoft.com/office/drawing/2014/main" id="{E7531B50-752A-9C80-4689-8145652B4AA9}"/>
              </a:ext>
            </a:extLst>
          </p:cNvPr>
          <p:cNvSpPr txBox="1">
            <a:spLocks noChangeArrowheads="1"/>
          </p:cNvSpPr>
          <p:nvPr/>
        </p:nvSpPr>
        <p:spPr bwMode="auto">
          <a:xfrm>
            <a:off x="6394450" y="5446713"/>
            <a:ext cx="788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t>n</a:t>
            </a:r>
            <a:r>
              <a:rPr lang="en-US" altLang="en-US" sz="1800" baseline="30000"/>
              <a:t>0</a:t>
            </a:r>
            <a:r>
              <a:rPr lang="tr-TR" altLang="en-US" sz="1800"/>
              <a:t> = 1</a:t>
            </a:r>
            <a:endParaRPr lang="en-US" altLang="en-US" sz="1800" baseline="30000"/>
          </a:p>
        </p:txBody>
      </p:sp>
      <p:sp>
        <p:nvSpPr>
          <p:cNvPr id="111629" name="Text Box 13">
            <a:extLst>
              <a:ext uri="{FF2B5EF4-FFF2-40B4-BE49-F238E27FC236}">
                <a16:creationId xmlns:a16="http://schemas.microsoft.com/office/drawing/2014/main" id="{5DE7D4A7-B449-1100-26F6-61DEF044E8B3}"/>
              </a:ext>
            </a:extLst>
          </p:cNvPr>
          <p:cNvSpPr txBox="1">
            <a:spLocks noChangeArrowheads="1"/>
          </p:cNvSpPr>
          <p:nvPr/>
        </p:nvSpPr>
        <p:spPr bwMode="auto">
          <a:xfrm>
            <a:off x="4876800" y="31242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t>n</a:t>
            </a:r>
            <a:r>
              <a:rPr lang="en-US" altLang="en-US" sz="1800" baseline="30000"/>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22"/>
                                        </p:tgtEl>
                                        <p:attrNameLst>
                                          <p:attrName>style.visibility</p:attrName>
                                        </p:attrNameLst>
                                      </p:cBhvr>
                                      <p:to>
                                        <p:strVal val="visible"/>
                                      </p:to>
                                    </p:set>
                                    <p:animEffect transition="in" filter="blinds(horizontal)">
                                      <p:cBhvr>
                                        <p:cTn id="7" dur="500"/>
                                        <p:tgtEl>
                                          <p:spTgt spid="111622"/>
                                        </p:tgtEl>
                                      </p:cBhvr>
                                    </p:animEffect>
                                  </p:childTnLst>
                                </p:cTn>
                              </p:par>
                              <p:par>
                                <p:cTn id="8" presetID="3" presetClass="entr" presetSubtype="10" fill="hold" nodeType="withEffect">
                                  <p:stCondLst>
                                    <p:cond delay="0"/>
                                  </p:stCondLst>
                                  <p:childTnLst>
                                    <p:set>
                                      <p:cBhvr>
                                        <p:cTn id="9" dur="1" fill="hold">
                                          <p:stCondLst>
                                            <p:cond delay="0"/>
                                          </p:stCondLst>
                                        </p:cTn>
                                        <p:tgtEl>
                                          <p:spTgt spid="111626"/>
                                        </p:tgtEl>
                                        <p:attrNameLst>
                                          <p:attrName>style.visibility</p:attrName>
                                        </p:attrNameLst>
                                      </p:cBhvr>
                                      <p:to>
                                        <p:strVal val="visible"/>
                                      </p:to>
                                    </p:set>
                                    <p:animEffect transition="in" filter="blinds(horizontal)">
                                      <p:cBhvr>
                                        <p:cTn id="10" dur="500"/>
                                        <p:tgtEl>
                                          <p:spTgt spid="1116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1623"/>
                                        </p:tgtEl>
                                        <p:attrNameLst>
                                          <p:attrName>style.visibility</p:attrName>
                                        </p:attrNameLst>
                                      </p:cBhvr>
                                      <p:to>
                                        <p:strVal val="visible"/>
                                      </p:to>
                                    </p:set>
                                    <p:animEffect transition="in" filter="blinds(horizontal)">
                                      <p:cBhvr>
                                        <p:cTn id="15" dur="500"/>
                                        <p:tgtEl>
                                          <p:spTgt spid="111623"/>
                                        </p:tgtEl>
                                      </p:cBhvr>
                                    </p:animEffect>
                                  </p:childTnLst>
                                </p:cTn>
                              </p:par>
                              <p:par>
                                <p:cTn id="16" presetID="3" presetClass="entr" presetSubtype="10" fill="hold" nodeType="withEffect">
                                  <p:stCondLst>
                                    <p:cond delay="0"/>
                                  </p:stCondLst>
                                  <p:childTnLst>
                                    <p:set>
                                      <p:cBhvr>
                                        <p:cTn id="17" dur="1" fill="hold">
                                          <p:stCondLst>
                                            <p:cond delay="0"/>
                                          </p:stCondLst>
                                        </p:cTn>
                                        <p:tgtEl>
                                          <p:spTgt spid="111628"/>
                                        </p:tgtEl>
                                        <p:attrNameLst>
                                          <p:attrName>style.visibility</p:attrName>
                                        </p:attrNameLst>
                                      </p:cBhvr>
                                      <p:to>
                                        <p:strVal val="visible"/>
                                      </p:to>
                                    </p:set>
                                    <p:animEffect transition="in" filter="blinds(horizontal)">
                                      <p:cBhvr>
                                        <p:cTn id="18" dur="500"/>
                                        <p:tgtEl>
                                          <p:spTgt spid="1116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11624"/>
                                        </p:tgtEl>
                                        <p:attrNameLst>
                                          <p:attrName>style.visibility</p:attrName>
                                        </p:attrNameLst>
                                      </p:cBhvr>
                                      <p:to>
                                        <p:strVal val="visible"/>
                                      </p:to>
                                    </p:set>
                                    <p:animEffect transition="in" filter="blinds(horizontal)">
                                      <p:cBhvr>
                                        <p:cTn id="23" dur="500"/>
                                        <p:tgtEl>
                                          <p:spTgt spid="111624"/>
                                        </p:tgtEl>
                                      </p:cBhvr>
                                    </p:animEffect>
                                  </p:childTnLst>
                                </p:cTn>
                              </p:par>
                              <p:par>
                                <p:cTn id="24" presetID="3" presetClass="entr" presetSubtype="10" fill="hold" nodeType="withEffect">
                                  <p:stCondLst>
                                    <p:cond delay="0"/>
                                  </p:stCondLst>
                                  <p:childTnLst>
                                    <p:set>
                                      <p:cBhvr>
                                        <p:cTn id="25" dur="1" fill="hold">
                                          <p:stCondLst>
                                            <p:cond delay="0"/>
                                          </p:stCondLst>
                                        </p:cTn>
                                        <p:tgtEl>
                                          <p:spTgt spid="111629"/>
                                        </p:tgtEl>
                                        <p:attrNameLst>
                                          <p:attrName>style.visibility</p:attrName>
                                        </p:attrNameLst>
                                      </p:cBhvr>
                                      <p:to>
                                        <p:strVal val="visible"/>
                                      </p:to>
                                    </p:set>
                                    <p:animEffect transition="in" filter="blinds(horizontal)">
                                      <p:cBhvr>
                                        <p:cTn id="26" dur="500"/>
                                        <p:tgtEl>
                                          <p:spTgt spid="1116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11625"/>
                                        </p:tgtEl>
                                        <p:attrNameLst>
                                          <p:attrName>style.visibility</p:attrName>
                                        </p:attrNameLst>
                                      </p:cBhvr>
                                      <p:to>
                                        <p:strVal val="visible"/>
                                      </p:to>
                                    </p:set>
                                    <p:animEffect transition="in" filter="blinds(horizontal)">
                                      <p:cBhvr>
                                        <p:cTn id="31" dur="500"/>
                                        <p:tgtEl>
                                          <p:spTgt spid="111625"/>
                                        </p:tgtEl>
                                      </p:cBhvr>
                                    </p:animEffect>
                                  </p:childTnLst>
                                </p:cTn>
                              </p:par>
                              <p:par>
                                <p:cTn id="32" presetID="3" presetClass="entr" presetSubtype="10" fill="hold" nodeType="withEffect">
                                  <p:stCondLst>
                                    <p:cond delay="0"/>
                                  </p:stCondLst>
                                  <p:childTnLst>
                                    <p:set>
                                      <p:cBhvr>
                                        <p:cTn id="33" dur="1" fill="hold">
                                          <p:stCondLst>
                                            <p:cond delay="0"/>
                                          </p:stCondLst>
                                        </p:cTn>
                                        <p:tgtEl>
                                          <p:spTgt spid="111627"/>
                                        </p:tgtEl>
                                        <p:attrNameLst>
                                          <p:attrName>style.visibility</p:attrName>
                                        </p:attrNameLst>
                                      </p:cBhvr>
                                      <p:to>
                                        <p:strVal val="visible"/>
                                      </p:to>
                                    </p:set>
                                    <p:animEffect transition="in" filter="blinds(horizontal)">
                                      <p:cBhvr>
                                        <p:cTn id="34" dur="500"/>
                                        <p:tgtEl>
                                          <p:spTgt spid="111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6" grpId="0"/>
      <p:bldP spid="111627" grpId="0"/>
      <p:bldP spid="111628" grpId="0"/>
      <p:bldP spid="11162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Number Placeholder 5">
            <a:extLst>
              <a:ext uri="{FF2B5EF4-FFF2-40B4-BE49-F238E27FC236}">
                <a16:creationId xmlns:a16="http://schemas.microsoft.com/office/drawing/2014/main" id="{026A9ECD-DF3D-B258-874B-50827A7555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3B21F73-5D7D-4B19-A126-2833AA1FA915}" type="slidenum">
              <a:rPr lang="en-US" altLang="en-US" sz="1200" smtClean="0">
                <a:latin typeface="Garamond" panose="02020404030301010803" pitchFamily="18" charset="0"/>
              </a:rPr>
              <a:pPr>
                <a:spcBef>
                  <a:spcPct val="0"/>
                </a:spcBef>
                <a:buClrTx/>
                <a:buSzTx/>
                <a:buFontTx/>
                <a:buNone/>
              </a:pPr>
              <a:t>78</a:t>
            </a:fld>
            <a:endParaRPr lang="en-US" altLang="en-US" sz="1200">
              <a:latin typeface="Garamond" panose="02020404030301010803" pitchFamily="18" charset="0"/>
            </a:endParaRPr>
          </a:p>
        </p:txBody>
      </p:sp>
      <p:sp>
        <p:nvSpPr>
          <p:cNvPr id="174083" name="Rectangle 2">
            <a:extLst>
              <a:ext uri="{FF2B5EF4-FFF2-40B4-BE49-F238E27FC236}">
                <a16:creationId xmlns:a16="http://schemas.microsoft.com/office/drawing/2014/main" id="{FBDAE3E7-D52F-1F28-DB50-9AFD23EB4824}"/>
              </a:ext>
            </a:extLst>
          </p:cNvPr>
          <p:cNvSpPr>
            <a:spLocks noGrp="1" noChangeArrowheads="1"/>
          </p:cNvSpPr>
          <p:nvPr>
            <p:ph type="title"/>
          </p:nvPr>
        </p:nvSpPr>
        <p:spPr/>
        <p:txBody>
          <a:bodyPr/>
          <a:lstStyle/>
          <a:p>
            <a:pPr eaLnBrk="1" hangingPunct="1"/>
            <a:r>
              <a:rPr lang="en-US" altLang="en-US"/>
              <a:t>Some Complexity Classes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53B7B85-85AB-96C3-DFC0-1736530FC34A}"/>
                  </a:ext>
                </a:extLst>
              </p:cNvPr>
              <p:cNvSpPr txBox="1"/>
              <p:nvPr/>
            </p:nvSpPr>
            <p:spPr>
              <a:xfrm>
                <a:off x="409444" y="3341524"/>
                <a:ext cx="5216236" cy="430887"/>
              </a:xfrm>
              <a:prstGeom prst="rect">
                <a:avLst/>
              </a:prstGeom>
              <a:noFill/>
            </p:spPr>
            <p:txBody>
              <a:bodyPr wrap="none" lIns="0" tIns="0" rIns="0" bIns="0" rtlCol="0">
                <a:spAutoFit/>
              </a:bodyPr>
              <a:lstStyle/>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Θ</m:t>
                    </m:r>
                    <m:r>
                      <a:rPr lang="tr-TR" sz="2800" b="0" i="1" smtClean="0">
                        <a:latin typeface="Cambria Math" panose="02040503050406030204" pitchFamily="18" charset="0"/>
                        <a:ea typeface="Cambria Math" panose="02040503050406030204" pitchFamily="18" charset="0"/>
                      </a:rPr>
                      <m:t>(</m:t>
                    </m:r>
                    <m:r>
                      <a:rPr lang="tr-TR" sz="2800" b="0" i="1" smtClean="0">
                        <a:latin typeface="Cambria Math" panose="02040503050406030204" pitchFamily="18" charset="0"/>
                        <a:ea typeface="Cambria Math" panose="02040503050406030204" pitchFamily="18" charset="0"/>
                      </a:rPr>
                      <m:t>𝑛</m:t>
                    </m:r>
                    <m:func>
                      <m:funcPr>
                        <m:ctrlPr>
                          <a:rPr lang="tr-TR" sz="2800" b="0" i="1" smtClean="0">
                            <a:latin typeface="Cambria Math" panose="02040503050406030204" pitchFamily="18" charset="0"/>
                            <a:ea typeface="Cambria Math" panose="02040503050406030204" pitchFamily="18" charset="0"/>
                          </a:rPr>
                        </m:ctrlPr>
                      </m:funcPr>
                      <m:fName>
                        <m:r>
                          <m:rPr>
                            <m:sty m:val="p"/>
                          </m:rPr>
                          <a:rPr lang="tr-TR" sz="2800" b="0" i="0" smtClean="0">
                            <a:latin typeface="Cambria Math" panose="02040503050406030204" pitchFamily="18" charset="0"/>
                            <a:ea typeface="Cambria Math" panose="02040503050406030204" pitchFamily="18" charset="0"/>
                          </a:rPr>
                          <m:t>lg</m:t>
                        </m:r>
                      </m:fName>
                      <m:e>
                        <m:r>
                          <a:rPr lang="tr-TR" sz="2800" b="0" i="1" smtClean="0">
                            <a:latin typeface="Cambria Math" panose="02040503050406030204" pitchFamily="18" charset="0"/>
                            <a:ea typeface="Cambria Math" panose="02040503050406030204" pitchFamily="18" charset="0"/>
                          </a:rPr>
                          <m:t>𝑛</m:t>
                        </m:r>
                      </m:e>
                    </m:func>
                    <m:r>
                      <a:rPr lang="tr-TR" sz="2800" b="0" i="1" smtClean="0">
                        <a:latin typeface="Cambria Math" panose="02040503050406030204" pitchFamily="18" charset="0"/>
                        <a:ea typeface="Cambria Math" panose="02040503050406030204" pitchFamily="18" charset="0"/>
                      </a:rPr>
                      <m:t>)</m:t>
                    </m:r>
                  </m:oMath>
                </a14:m>
                <a:r>
                  <a:rPr lang="tr-TR" sz="2800" dirty="0"/>
                  <a:t>	: </a:t>
                </a:r>
                <a:r>
                  <a:rPr lang="tr-TR" sz="2800" dirty="0" err="1">
                    <a:latin typeface="Times New Roman" panose="02020603050405020304" pitchFamily="18" charset="0"/>
                    <a:cs typeface="Times New Roman" panose="02020603050405020304" pitchFamily="18" charset="0"/>
                  </a:rPr>
                  <a:t>loglinear</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linearithmic</a:t>
                </a:r>
                <a:endParaRPr lang="en-US" sz="280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653B7B85-85AB-96C3-DFC0-1736530FC34A}"/>
                  </a:ext>
                </a:extLst>
              </p:cNvPr>
              <p:cNvSpPr txBox="1">
                <a:spLocks noRot="1" noChangeAspect="1" noMove="1" noResize="1" noEditPoints="1" noAdjustHandles="1" noChangeArrowheads="1" noChangeShapeType="1" noTextEdit="1"/>
              </p:cNvSpPr>
              <p:nvPr/>
            </p:nvSpPr>
            <p:spPr>
              <a:xfrm>
                <a:off x="409444" y="3341524"/>
                <a:ext cx="5216236" cy="430887"/>
              </a:xfrm>
              <a:prstGeom prst="rect">
                <a:avLst/>
              </a:prstGeom>
              <a:blipFill>
                <a:blip r:embed="rId3"/>
                <a:stretch>
                  <a:fillRect t="-26761" r="-2687" b="-49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E26AF63-F6D7-685E-2493-B273A41AB82B}"/>
                  </a:ext>
                </a:extLst>
              </p:cNvPr>
              <p:cNvSpPr txBox="1"/>
              <p:nvPr/>
            </p:nvSpPr>
            <p:spPr>
              <a:xfrm>
                <a:off x="409444" y="2696552"/>
                <a:ext cx="2861361" cy="430887"/>
              </a:xfrm>
              <a:prstGeom prst="rect">
                <a:avLst/>
              </a:prstGeom>
              <a:noFill/>
            </p:spPr>
            <p:txBody>
              <a:bodyPr wrap="none" lIns="0" tIns="0" rIns="0" bIns="0" rtlCol="0">
                <a:spAutoFit/>
              </a:bodyPr>
              <a:lstStyle/>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Θ</m:t>
                    </m:r>
                    <m:r>
                      <a:rPr lang="tr-TR" sz="2800" b="0" i="1" smtClean="0">
                        <a:latin typeface="Cambria Math" panose="02040503050406030204" pitchFamily="18" charset="0"/>
                        <a:ea typeface="Cambria Math" panose="02040503050406030204" pitchFamily="18" charset="0"/>
                      </a:rPr>
                      <m:t>(</m:t>
                    </m:r>
                    <m:r>
                      <a:rPr lang="tr-TR" sz="2800" b="0" i="1" smtClean="0">
                        <a:latin typeface="Cambria Math" panose="02040503050406030204" pitchFamily="18" charset="0"/>
                        <a:ea typeface="Cambria Math" panose="02040503050406030204" pitchFamily="18" charset="0"/>
                      </a:rPr>
                      <m:t>𝑛</m:t>
                    </m:r>
                    <m:r>
                      <a:rPr lang="tr-TR" sz="2800" b="0" i="1" smtClean="0">
                        <a:latin typeface="Cambria Math" panose="02040503050406030204" pitchFamily="18" charset="0"/>
                        <a:ea typeface="Cambria Math" panose="02040503050406030204" pitchFamily="18" charset="0"/>
                      </a:rPr>
                      <m:t>)</m:t>
                    </m:r>
                  </m:oMath>
                </a14:m>
                <a:r>
                  <a:rPr lang="tr-TR" sz="2800" dirty="0"/>
                  <a:t>		: </a:t>
                </a:r>
                <a:r>
                  <a:rPr lang="tr-TR" sz="2800" dirty="0">
                    <a:latin typeface="Times New Roman" panose="02020603050405020304" pitchFamily="18" charset="0"/>
                    <a:cs typeface="Times New Roman" panose="02020603050405020304" pitchFamily="18" charset="0"/>
                  </a:rPr>
                  <a:t>linear</a:t>
                </a:r>
                <a:endParaRPr lang="en-US" sz="2800" dirty="0">
                  <a:latin typeface="Times New Roman" panose="0202060305040502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1E26AF63-F6D7-685E-2493-B273A41AB82B}"/>
                  </a:ext>
                </a:extLst>
              </p:cNvPr>
              <p:cNvSpPr txBox="1">
                <a:spLocks noRot="1" noChangeAspect="1" noMove="1" noResize="1" noEditPoints="1" noAdjustHandles="1" noChangeArrowheads="1" noChangeShapeType="1" noTextEdit="1"/>
              </p:cNvSpPr>
              <p:nvPr/>
            </p:nvSpPr>
            <p:spPr>
              <a:xfrm>
                <a:off x="409444" y="2696552"/>
                <a:ext cx="2861361" cy="430887"/>
              </a:xfrm>
              <a:prstGeom prst="rect">
                <a:avLst/>
              </a:prstGeom>
              <a:blipFill>
                <a:blip r:embed="rId4"/>
                <a:stretch>
                  <a:fillRect t="-26761" r="-5745" b="-49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2D8B142-199D-D3B7-D780-47427424F06F}"/>
                  </a:ext>
                </a:extLst>
              </p:cNvPr>
              <p:cNvSpPr txBox="1"/>
              <p:nvPr/>
            </p:nvSpPr>
            <p:spPr>
              <a:xfrm>
                <a:off x="409444" y="2051580"/>
                <a:ext cx="3698128" cy="430887"/>
              </a:xfrm>
              <a:prstGeom prst="rect">
                <a:avLst/>
              </a:prstGeom>
              <a:noFill/>
            </p:spPr>
            <p:txBody>
              <a:bodyPr wrap="none" lIns="0" tIns="0" rIns="0" bIns="0" rtlCol="0">
                <a:spAutoFit/>
              </a:bodyPr>
              <a:lstStyle/>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Θ</m:t>
                    </m:r>
                    <m:r>
                      <a:rPr lang="tr-TR" sz="2800" b="0" i="1" smtClean="0">
                        <a:latin typeface="Cambria Math" panose="02040503050406030204" pitchFamily="18" charset="0"/>
                        <a:ea typeface="Cambria Math" panose="02040503050406030204" pitchFamily="18" charset="0"/>
                      </a:rPr>
                      <m:t>(</m:t>
                    </m:r>
                    <m:func>
                      <m:funcPr>
                        <m:ctrlPr>
                          <a:rPr lang="tr-TR" sz="2800" b="0" i="1" smtClean="0">
                            <a:latin typeface="Cambria Math" panose="02040503050406030204" pitchFamily="18" charset="0"/>
                            <a:ea typeface="Cambria Math" panose="02040503050406030204" pitchFamily="18" charset="0"/>
                          </a:rPr>
                        </m:ctrlPr>
                      </m:funcPr>
                      <m:fName>
                        <m:r>
                          <m:rPr>
                            <m:sty m:val="p"/>
                          </m:rPr>
                          <a:rPr lang="tr-TR" sz="2800" b="0" i="0" smtClean="0">
                            <a:latin typeface="Cambria Math" panose="02040503050406030204" pitchFamily="18" charset="0"/>
                            <a:ea typeface="Cambria Math" panose="02040503050406030204" pitchFamily="18" charset="0"/>
                          </a:rPr>
                          <m:t>lg</m:t>
                        </m:r>
                      </m:fName>
                      <m:e>
                        <m:r>
                          <a:rPr lang="tr-TR" sz="2800" b="0" i="1" smtClean="0">
                            <a:latin typeface="Cambria Math" panose="02040503050406030204" pitchFamily="18" charset="0"/>
                            <a:ea typeface="Cambria Math" panose="02040503050406030204" pitchFamily="18" charset="0"/>
                          </a:rPr>
                          <m:t>𝑛</m:t>
                        </m:r>
                      </m:e>
                    </m:func>
                    <m:r>
                      <a:rPr lang="tr-TR" sz="2800" b="0" i="1" smtClean="0">
                        <a:latin typeface="Cambria Math" panose="02040503050406030204" pitchFamily="18" charset="0"/>
                        <a:ea typeface="Cambria Math" panose="02040503050406030204" pitchFamily="18" charset="0"/>
                      </a:rPr>
                      <m:t>)</m:t>
                    </m:r>
                  </m:oMath>
                </a14:m>
                <a:r>
                  <a:rPr lang="tr-TR" sz="2800" dirty="0"/>
                  <a:t>	: </a:t>
                </a:r>
                <a:r>
                  <a:rPr lang="tr-TR" sz="2800" dirty="0">
                    <a:latin typeface="Times New Roman" panose="02020603050405020304" pitchFamily="18" charset="0"/>
                    <a:cs typeface="Times New Roman" panose="02020603050405020304" pitchFamily="18" charset="0"/>
                  </a:rPr>
                  <a:t>logarithmic</a:t>
                </a:r>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12D8B142-199D-D3B7-D780-47427424F06F}"/>
                  </a:ext>
                </a:extLst>
              </p:cNvPr>
              <p:cNvSpPr txBox="1">
                <a:spLocks noRot="1" noChangeAspect="1" noMove="1" noResize="1" noEditPoints="1" noAdjustHandles="1" noChangeArrowheads="1" noChangeShapeType="1" noTextEdit="1"/>
              </p:cNvSpPr>
              <p:nvPr/>
            </p:nvSpPr>
            <p:spPr>
              <a:xfrm>
                <a:off x="409444" y="2051580"/>
                <a:ext cx="3698128" cy="430887"/>
              </a:xfrm>
              <a:prstGeom prst="rect">
                <a:avLst/>
              </a:prstGeom>
              <a:blipFill>
                <a:blip r:embed="rId5"/>
                <a:stretch>
                  <a:fillRect t="-27143" r="-411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3E1A00C-6413-0F34-A39A-B4A78833816B}"/>
                  </a:ext>
                </a:extLst>
              </p:cNvPr>
              <p:cNvSpPr txBox="1"/>
              <p:nvPr/>
            </p:nvSpPr>
            <p:spPr>
              <a:xfrm>
                <a:off x="409444" y="1406608"/>
                <a:ext cx="3239669" cy="430887"/>
              </a:xfrm>
              <a:prstGeom prst="rect">
                <a:avLst/>
              </a:prstGeom>
              <a:noFill/>
            </p:spPr>
            <p:txBody>
              <a:bodyPr wrap="none" lIns="0" tIns="0" rIns="0" bIns="0" rtlCol="0">
                <a:spAutoFit/>
              </a:bodyPr>
              <a:lstStyle/>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Θ</m:t>
                    </m:r>
                    <m:r>
                      <a:rPr lang="tr-TR" sz="2800" b="0" i="1" smtClean="0">
                        <a:latin typeface="Cambria Math" panose="02040503050406030204" pitchFamily="18" charset="0"/>
                        <a:ea typeface="Cambria Math" panose="02040503050406030204" pitchFamily="18" charset="0"/>
                      </a:rPr>
                      <m:t>(1)</m:t>
                    </m:r>
                  </m:oMath>
                </a14:m>
                <a:r>
                  <a:rPr lang="tr-TR" sz="2800" dirty="0"/>
                  <a:t>		: </a:t>
                </a:r>
                <a:r>
                  <a:rPr lang="tr-TR" sz="2800" dirty="0">
                    <a:latin typeface="Times New Roman" panose="02020603050405020304" pitchFamily="18" charset="0"/>
                    <a:cs typeface="Times New Roman" panose="02020603050405020304" pitchFamily="18" charset="0"/>
                  </a:rPr>
                  <a:t>constant</a:t>
                </a:r>
                <a:endParaRPr lang="en-US" sz="28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D3E1A00C-6413-0F34-A39A-B4A78833816B}"/>
                  </a:ext>
                </a:extLst>
              </p:cNvPr>
              <p:cNvSpPr txBox="1">
                <a:spLocks noRot="1" noChangeAspect="1" noMove="1" noResize="1" noEditPoints="1" noAdjustHandles="1" noChangeArrowheads="1" noChangeShapeType="1" noTextEdit="1"/>
              </p:cNvSpPr>
              <p:nvPr/>
            </p:nvSpPr>
            <p:spPr>
              <a:xfrm>
                <a:off x="409444" y="1406608"/>
                <a:ext cx="3239669" cy="430887"/>
              </a:xfrm>
              <a:prstGeom prst="rect">
                <a:avLst/>
              </a:prstGeom>
              <a:blipFill>
                <a:blip r:embed="rId6"/>
                <a:stretch>
                  <a:fillRect t="-27143" r="-526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89F42D7-18EF-61CF-5B7C-3C03F1612E51}"/>
                  </a:ext>
                </a:extLst>
              </p:cNvPr>
              <p:cNvSpPr txBox="1"/>
              <p:nvPr/>
            </p:nvSpPr>
            <p:spPr>
              <a:xfrm>
                <a:off x="409444" y="3986496"/>
                <a:ext cx="3379130" cy="430887"/>
              </a:xfrm>
              <a:prstGeom prst="rect">
                <a:avLst/>
              </a:prstGeom>
              <a:noFill/>
            </p:spPr>
            <p:txBody>
              <a:bodyPr wrap="none" lIns="0" tIns="0" rIns="0" bIns="0" rtlCol="0">
                <a:spAutoFit/>
              </a:bodyPr>
              <a:lstStyle/>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Θ</m:t>
                    </m:r>
                    <m:r>
                      <a:rPr lang="tr-TR" sz="2800" b="0" i="1" smtClean="0">
                        <a:latin typeface="Cambria Math" panose="02040503050406030204" pitchFamily="18" charset="0"/>
                        <a:ea typeface="Cambria Math" panose="02040503050406030204" pitchFamily="18" charset="0"/>
                      </a:rPr>
                      <m:t>(</m:t>
                    </m:r>
                    <m:sSup>
                      <m:sSupPr>
                        <m:ctrlPr>
                          <a:rPr lang="tr-TR" sz="2800" b="0" i="1" smtClean="0">
                            <a:latin typeface="Cambria Math" panose="02040503050406030204" pitchFamily="18" charset="0"/>
                            <a:ea typeface="Cambria Math" panose="02040503050406030204" pitchFamily="18" charset="0"/>
                          </a:rPr>
                        </m:ctrlPr>
                      </m:sSupPr>
                      <m:e>
                        <m:r>
                          <a:rPr lang="tr-TR" sz="2800" b="0" i="1" smtClean="0">
                            <a:latin typeface="Cambria Math" panose="02040503050406030204" pitchFamily="18" charset="0"/>
                            <a:ea typeface="Cambria Math" panose="02040503050406030204" pitchFamily="18" charset="0"/>
                          </a:rPr>
                          <m:t>𝑛</m:t>
                        </m:r>
                      </m:e>
                      <m:sup>
                        <m:r>
                          <a:rPr lang="tr-TR" sz="2800" b="0" i="1" smtClean="0">
                            <a:latin typeface="Cambria Math" panose="02040503050406030204" pitchFamily="18" charset="0"/>
                            <a:ea typeface="Cambria Math" panose="02040503050406030204" pitchFamily="18" charset="0"/>
                          </a:rPr>
                          <m:t>2</m:t>
                        </m:r>
                      </m:sup>
                    </m:sSup>
                    <m:r>
                      <a:rPr lang="tr-TR" sz="2800" b="0" i="1" smtClean="0">
                        <a:latin typeface="Cambria Math" panose="02040503050406030204" pitchFamily="18" charset="0"/>
                        <a:ea typeface="Cambria Math" panose="02040503050406030204" pitchFamily="18" charset="0"/>
                      </a:rPr>
                      <m:t>)</m:t>
                    </m:r>
                  </m:oMath>
                </a14:m>
                <a:r>
                  <a:rPr lang="tr-TR" sz="2800" dirty="0"/>
                  <a:t>		: </a:t>
                </a:r>
                <a:r>
                  <a:rPr lang="tr-TR" sz="2800" dirty="0">
                    <a:latin typeface="Times New Roman" panose="02020603050405020304" pitchFamily="18" charset="0"/>
                    <a:cs typeface="Times New Roman" panose="02020603050405020304" pitchFamily="18" charset="0"/>
                  </a:rPr>
                  <a:t>quadratic</a:t>
                </a:r>
                <a:endParaRPr lang="en-US" sz="280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389F42D7-18EF-61CF-5B7C-3C03F1612E51}"/>
                  </a:ext>
                </a:extLst>
              </p:cNvPr>
              <p:cNvSpPr txBox="1">
                <a:spLocks noRot="1" noChangeAspect="1" noMove="1" noResize="1" noEditPoints="1" noAdjustHandles="1" noChangeArrowheads="1" noChangeShapeType="1" noTextEdit="1"/>
              </p:cNvSpPr>
              <p:nvPr/>
            </p:nvSpPr>
            <p:spPr>
              <a:xfrm>
                <a:off x="409444" y="3986496"/>
                <a:ext cx="3379130" cy="430887"/>
              </a:xfrm>
              <a:prstGeom prst="rect">
                <a:avLst/>
              </a:prstGeom>
              <a:blipFill>
                <a:blip r:embed="rId7"/>
                <a:stretch>
                  <a:fillRect t="-26761" r="-5054" b="-47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C7DE88D-6201-AE02-0BED-965FB27F633B}"/>
                  </a:ext>
                </a:extLst>
              </p:cNvPr>
              <p:cNvSpPr txBox="1"/>
              <p:nvPr/>
            </p:nvSpPr>
            <p:spPr>
              <a:xfrm>
                <a:off x="409444" y="4631468"/>
                <a:ext cx="2821285" cy="430887"/>
              </a:xfrm>
              <a:prstGeom prst="rect">
                <a:avLst/>
              </a:prstGeom>
              <a:noFill/>
            </p:spPr>
            <p:txBody>
              <a:bodyPr wrap="none" lIns="0" tIns="0" rIns="0" bIns="0" rtlCol="0">
                <a:spAutoFit/>
              </a:bodyPr>
              <a:lstStyle/>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Θ</m:t>
                    </m:r>
                    <m:r>
                      <a:rPr lang="tr-TR" sz="2800" b="0" i="1" smtClean="0">
                        <a:latin typeface="Cambria Math" panose="02040503050406030204" pitchFamily="18" charset="0"/>
                        <a:ea typeface="Cambria Math" panose="02040503050406030204" pitchFamily="18" charset="0"/>
                      </a:rPr>
                      <m:t>(</m:t>
                    </m:r>
                    <m:sSup>
                      <m:sSupPr>
                        <m:ctrlPr>
                          <a:rPr lang="tr-TR" sz="2800" b="0" i="1" smtClean="0">
                            <a:latin typeface="Cambria Math" panose="02040503050406030204" pitchFamily="18" charset="0"/>
                            <a:ea typeface="Cambria Math" panose="02040503050406030204" pitchFamily="18" charset="0"/>
                          </a:rPr>
                        </m:ctrlPr>
                      </m:sSupPr>
                      <m:e>
                        <m:r>
                          <a:rPr lang="tr-TR" sz="2800" b="0" i="1" smtClean="0">
                            <a:latin typeface="Cambria Math" panose="02040503050406030204" pitchFamily="18" charset="0"/>
                            <a:ea typeface="Cambria Math" panose="02040503050406030204" pitchFamily="18" charset="0"/>
                          </a:rPr>
                          <m:t>𝑛</m:t>
                        </m:r>
                      </m:e>
                      <m:sup>
                        <m:r>
                          <a:rPr lang="tr-TR" sz="2800" b="0" i="1" smtClean="0">
                            <a:latin typeface="Cambria Math" panose="02040503050406030204" pitchFamily="18" charset="0"/>
                            <a:ea typeface="Cambria Math" panose="02040503050406030204" pitchFamily="18" charset="0"/>
                          </a:rPr>
                          <m:t>3</m:t>
                        </m:r>
                      </m:sup>
                    </m:sSup>
                    <m:r>
                      <a:rPr lang="tr-TR" sz="2800" b="0" i="1" smtClean="0">
                        <a:latin typeface="Cambria Math" panose="02040503050406030204" pitchFamily="18" charset="0"/>
                        <a:ea typeface="Cambria Math" panose="02040503050406030204" pitchFamily="18" charset="0"/>
                      </a:rPr>
                      <m:t>)</m:t>
                    </m:r>
                  </m:oMath>
                </a14:m>
                <a:r>
                  <a:rPr lang="tr-TR" sz="2800" dirty="0"/>
                  <a:t>		: </a:t>
                </a:r>
                <a:r>
                  <a:rPr lang="tr-TR" sz="2800" dirty="0">
                    <a:latin typeface="Times New Roman" panose="02020603050405020304" pitchFamily="18" charset="0"/>
                    <a:cs typeface="Times New Roman" panose="02020603050405020304" pitchFamily="18" charset="0"/>
                  </a:rPr>
                  <a:t>cubic</a:t>
                </a:r>
                <a:endParaRPr lang="en-US" sz="2800" dirty="0">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AC7DE88D-6201-AE02-0BED-965FB27F633B}"/>
                  </a:ext>
                </a:extLst>
              </p:cNvPr>
              <p:cNvSpPr txBox="1">
                <a:spLocks noRot="1" noChangeAspect="1" noMove="1" noResize="1" noEditPoints="1" noAdjustHandles="1" noChangeArrowheads="1" noChangeShapeType="1" noTextEdit="1"/>
              </p:cNvSpPr>
              <p:nvPr/>
            </p:nvSpPr>
            <p:spPr>
              <a:xfrm>
                <a:off x="409444" y="4631468"/>
                <a:ext cx="2821285" cy="430887"/>
              </a:xfrm>
              <a:prstGeom prst="rect">
                <a:avLst/>
              </a:prstGeom>
              <a:blipFill>
                <a:blip r:embed="rId8"/>
                <a:stretch>
                  <a:fillRect t="-27143" r="-626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75743D0-73A5-8C1F-9BA3-0C4867987CF3}"/>
                  </a:ext>
                </a:extLst>
              </p:cNvPr>
              <p:cNvSpPr txBox="1"/>
              <p:nvPr/>
            </p:nvSpPr>
            <p:spPr>
              <a:xfrm>
                <a:off x="409444" y="5276439"/>
                <a:ext cx="3717364" cy="430887"/>
              </a:xfrm>
              <a:prstGeom prst="rect">
                <a:avLst/>
              </a:prstGeom>
              <a:noFill/>
            </p:spPr>
            <p:txBody>
              <a:bodyPr wrap="none" lIns="0" tIns="0" rIns="0" bIns="0" rtlCol="0">
                <a:spAutoFit/>
              </a:bodyPr>
              <a:lstStyle/>
              <a:p>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Θ</m:t>
                    </m:r>
                    <m:r>
                      <a:rPr lang="tr-TR" sz="2800" b="0" i="1" smtClean="0">
                        <a:latin typeface="Cambria Math" panose="02040503050406030204" pitchFamily="18" charset="0"/>
                        <a:ea typeface="Cambria Math" panose="02040503050406030204" pitchFamily="18" charset="0"/>
                      </a:rPr>
                      <m:t>(</m:t>
                    </m:r>
                    <m:sSup>
                      <m:sSupPr>
                        <m:ctrlPr>
                          <a:rPr lang="tr-TR" sz="2800" b="0" i="1" smtClean="0">
                            <a:latin typeface="Cambria Math" panose="02040503050406030204" pitchFamily="18" charset="0"/>
                            <a:ea typeface="Cambria Math" panose="02040503050406030204" pitchFamily="18" charset="0"/>
                          </a:rPr>
                        </m:ctrlPr>
                      </m:sSupPr>
                      <m:e>
                        <m:r>
                          <a:rPr lang="tr-TR" sz="2800" b="0" i="1" smtClean="0">
                            <a:latin typeface="Cambria Math" panose="02040503050406030204" pitchFamily="18" charset="0"/>
                            <a:ea typeface="Cambria Math" panose="02040503050406030204" pitchFamily="18" charset="0"/>
                          </a:rPr>
                          <m:t>2</m:t>
                        </m:r>
                      </m:e>
                      <m:sup>
                        <m:r>
                          <a:rPr lang="tr-TR" sz="2800" b="0" i="1" smtClean="0">
                            <a:latin typeface="Cambria Math" panose="02040503050406030204" pitchFamily="18" charset="0"/>
                            <a:ea typeface="Cambria Math" panose="02040503050406030204" pitchFamily="18" charset="0"/>
                          </a:rPr>
                          <m:t>𝑛</m:t>
                        </m:r>
                      </m:sup>
                    </m:sSup>
                    <m:r>
                      <a:rPr lang="tr-TR" sz="2800" b="0" i="1" smtClean="0">
                        <a:latin typeface="Cambria Math" panose="02040503050406030204" pitchFamily="18" charset="0"/>
                        <a:ea typeface="Cambria Math" panose="02040503050406030204" pitchFamily="18" charset="0"/>
                      </a:rPr>
                      <m:t>)</m:t>
                    </m:r>
                  </m:oMath>
                </a14:m>
                <a:r>
                  <a:rPr lang="tr-TR" sz="2800" dirty="0"/>
                  <a:t>		: </a:t>
                </a:r>
                <a:r>
                  <a:rPr lang="tr-TR" sz="2800" dirty="0">
                    <a:latin typeface="Times New Roman" panose="02020603050405020304" pitchFamily="18" charset="0"/>
                    <a:cs typeface="Times New Roman" panose="02020603050405020304" pitchFamily="18" charset="0"/>
                  </a:rPr>
                  <a:t>exponential</a:t>
                </a:r>
                <a:endParaRPr lang="en-US" sz="2800" dirty="0">
                  <a:latin typeface="Times New Roman" panose="02020603050405020304" pitchFamily="18" charset="0"/>
                  <a:cs typeface="Times New Roman" panose="02020603050405020304" pitchFamily="18" charset="0"/>
                </a:endParaRPr>
              </a:p>
            </p:txBody>
          </p:sp>
        </mc:Choice>
        <mc:Fallback xmlns="">
          <p:sp>
            <p:nvSpPr>
              <p:cNvPr id="22" name="TextBox 21">
                <a:extLst>
                  <a:ext uri="{FF2B5EF4-FFF2-40B4-BE49-F238E27FC236}">
                    <a16:creationId xmlns:a16="http://schemas.microsoft.com/office/drawing/2014/main" id="{275743D0-73A5-8C1F-9BA3-0C4867987CF3}"/>
                  </a:ext>
                </a:extLst>
              </p:cNvPr>
              <p:cNvSpPr txBox="1">
                <a:spLocks noRot="1" noChangeAspect="1" noMove="1" noResize="1" noEditPoints="1" noAdjustHandles="1" noChangeArrowheads="1" noChangeShapeType="1" noTextEdit="1"/>
              </p:cNvSpPr>
              <p:nvPr/>
            </p:nvSpPr>
            <p:spPr>
              <a:xfrm>
                <a:off x="409444" y="5276439"/>
                <a:ext cx="3717364" cy="430887"/>
              </a:xfrm>
              <a:prstGeom prst="rect">
                <a:avLst/>
              </a:prstGeom>
              <a:blipFill>
                <a:blip r:embed="rId9"/>
                <a:stretch>
                  <a:fillRect t="-27143" r="-4098" b="-50000"/>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6">
            <a:extLst>
              <a:ext uri="{FF2B5EF4-FFF2-40B4-BE49-F238E27FC236}">
                <a16:creationId xmlns:a16="http://schemas.microsoft.com/office/drawing/2014/main" id="{3F5AE04B-A185-4FEC-59D7-97775F9B31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5AE6CA9-F5F6-49E2-8D27-00FDE11B9D14}" type="slidenum">
              <a:rPr lang="en-US" altLang="en-US" sz="1200" smtClean="0">
                <a:latin typeface="Garamond" panose="02020404030301010803" pitchFamily="18" charset="0"/>
              </a:rPr>
              <a:pPr>
                <a:spcBef>
                  <a:spcPct val="0"/>
                </a:spcBef>
                <a:buClrTx/>
                <a:buSzTx/>
                <a:buFontTx/>
                <a:buNone/>
              </a:pPr>
              <a:t>8</a:t>
            </a:fld>
            <a:endParaRPr lang="en-US" altLang="en-US" sz="1200">
              <a:latin typeface="Garamond" panose="02020404030301010803" pitchFamily="18" charset="0"/>
            </a:endParaRPr>
          </a:p>
        </p:txBody>
      </p:sp>
      <p:sp>
        <p:nvSpPr>
          <p:cNvPr id="30723" name="Rectangle 2">
            <a:extLst>
              <a:ext uri="{FF2B5EF4-FFF2-40B4-BE49-F238E27FC236}">
                <a16:creationId xmlns:a16="http://schemas.microsoft.com/office/drawing/2014/main" id="{167A6CC1-935A-2B86-2EDD-8B7E54DF214C}"/>
              </a:ext>
            </a:extLst>
          </p:cNvPr>
          <p:cNvSpPr>
            <a:spLocks noGrp="1" noChangeArrowheads="1"/>
          </p:cNvSpPr>
          <p:nvPr>
            <p:ph type="title"/>
          </p:nvPr>
        </p:nvSpPr>
        <p:spPr/>
        <p:txBody>
          <a:bodyPr/>
          <a:lstStyle/>
          <a:p>
            <a:pPr eaLnBrk="1" hangingPunct="1"/>
            <a:r>
              <a:rPr lang="en-US" altLang="en-US"/>
              <a:t>Sorting example</a:t>
            </a:r>
          </a:p>
        </p:txBody>
      </p:sp>
      <p:sp>
        <p:nvSpPr>
          <p:cNvPr id="6147" name="Rectangle 3">
            <a:extLst>
              <a:ext uri="{FF2B5EF4-FFF2-40B4-BE49-F238E27FC236}">
                <a16:creationId xmlns:a16="http://schemas.microsoft.com/office/drawing/2014/main" id="{514D10DB-E395-024F-540B-60775B673052}"/>
              </a:ext>
            </a:extLst>
          </p:cNvPr>
          <p:cNvSpPr>
            <a:spLocks noGrp="1" noChangeArrowheads="1"/>
          </p:cNvSpPr>
          <p:nvPr>
            <p:ph type="body" sz="half" idx="1"/>
          </p:nvPr>
        </p:nvSpPr>
        <p:spPr>
          <a:xfrm>
            <a:off x="457200" y="1600200"/>
            <a:ext cx="8305800" cy="4530725"/>
          </a:xfrm>
        </p:spPr>
        <p:txBody>
          <a:bodyPr/>
          <a:lstStyle/>
          <a:p>
            <a:pPr eaLnBrk="1" hangingPunct="1">
              <a:lnSpc>
                <a:spcPct val="90000"/>
              </a:lnSpc>
            </a:pPr>
            <a:r>
              <a:rPr lang="en-US" altLang="en-US" sz="2600"/>
              <a:t>Given a sequence of numbers as input such as</a:t>
            </a:r>
          </a:p>
          <a:p>
            <a:pPr algn="ctr" eaLnBrk="1" hangingPunct="1">
              <a:lnSpc>
                <a:spcPct val="90000"/>
              </a:lnSpc>
              <a:buFont typeface="Wingdings" panose="05000000000000000000" pitchFamily="2" charset="2"/>
              <a:buNone/>
            </a:pPr>
            <a:r>
              <a:rPr lang="en-US" altLang="en-US" sz="2600"/>
              <a:t>[ 15, 42, 17, 34, 3, 17 ]</a:t>
            </a:r>
          </a:p>
          <a:p>
            <a:pPr eaLnBrk="1" hangingPunct="1">
              <a:lnSpc>
                <a:spcPct val="90000"/>
              </a:lnSpc>
            </a:pPr>
            <a:r>
              <a:rPr lang="en-US" altLang="en-US" sz="2600"/>
              <a:t>The output should be </a:t>
            </a:r>
          </a:p>
          <a:p>
            <a:pPr algn="ctr" eaLnBrk="1" hangingPunct="1">
              <a:lnSpc>
                <a:spcPct val="90000"/>
              </a:lnSpc>
              <a:buFont typeface="Wingdings" panose="05000000000000000000" pitchFamily="2" charset="2"/>
              <a:buNone/>
            </a:pPr>
            <a:r>
              <a:rPr lang="en-US" altLang="en-US" sz="2600"/>
              <a:t>[ 3, 15, 17, 17, 34, 42 ]</a:t>
            </a:r>
          </a:p>
          <a:p>
            <a:pPr algn="ctr" eaLnBrk="1" hangingPunct="1">
              <a:lnSpc>
                <a:spcPct val="90000"/>
              </a:lnSpc>
              <a:buFont typeface="Wingdings" panose="05000000000000000000" pitchFamily="2" charset="2"/>
              <a:buNone/>
            </a:pPr>
            <a:endParaRPr lang="en-US" altLang="en-US" sz="2600"/>
          </a:p>
          <a:p>
            <a:pPr eaLnBrk="1" hangingPunct="1">
              <a:lnSpc>
                <a:spcPct val="90000"/>
              </a:lnSpc>
            </a:pPr>
            <a:r>
              <a:rPr lang="en-US" altLang="en-US" sz="2600"/>
              <a:t>Note that, the output for this input is in accordance with the problem definition, i.e. it conforms with the “what should be done” definition given in the problem statement . </a:t>
            </a:r>
          </a:p>
          <a:p>
            <a:pPr eaLnBrk="1" hangingPunct="1">
              <a:lnSpc>
                <a:spcPct val="90000"/>
              </a:lnSpc>
            </a:pPr>
            <a:endParaRPr lang="en-US" altLang="en-US" sz="2600"/>
          </a:p>
          <a:p>
            <a:pPr eaLnBrk="1" hangingPunct="1">
              <a:lnSpc>
                <a:spcPct val="90000"/>
              </a:lnSpc>
            </a:pPr>
            <a:r>
              <a:rPr lang="en-US" altLang="en-US" sz="2600"/>
              <a:t>“</a:t>
            </a:r>
            <a:r>
              <a:rPr lang="en-US" altLang="en-US" sz="2600" b="1">
                <a:solidFill>
                  <a:srgbClr val="FF0000"/>
                </a:solidFill>
              </a:rPr>
              <a:t>How</a:t>
            </a:r>
            <a:r>
              <a:rPr lang="en-US" altLang="en-US" sz="2600">
                <a:solidFill>
                  <a:srgbClr val="FF0000"/>
                </a:solidFill>
              </a:rPr>
              <a:t> </a:t>
            </a:r>
            <a:r>
              <a:rPr lang="en-US" altLang="en-US" sz="2600"/>
              <a:t>it should be done” depends on the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0" dur="500"/>
                                        <p:tgtEl>
                                          <p:spTgt spid="614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147">
                                            <p:txEl>
                                              <p:pRg st="5" end="5"/>
                                            </p:txEl>
                                          </p:spTgt>
                                        </p:tgtEl>
                                        <p:attrNameLst>
                                          <p:attrName>style.visibility</p:attrName>
                                        </p:attrNameLst>
                                      </p:cBhvr>
                                      <p:to>
                                        <p:strVal val="visible"/>
                                      </p:to>
                                    </p:set>
                                    <p:animEffect transition="in" filter="blinds(horizontal)">
                                      <p:cBhvr>
                                        <p:cTn id="15" dur="500"/>
                                        <p:tgtEl>
                                          <p:spTgt spid="6147">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147">
                                            <p:txEl>
                                              <p:pRg st="7" end="7"/>
                                            </p:txEl>
                                          </p:spTgt>
                                        </p:tgtEl>
                                        <p:attrNameLst>
                                          <p:attrName>style.visibility</p:attrName>
                                        </p:attrNameLst>
                                      </p:cBhvr>
                                      <p:to>
                                        <p:strVal val="visible"/>
                                      </p:to>
                                    </p:set>
                                    <p:animEffect transition="in" filter="blinds(horizontal)">
                                      <p:cBhvr>
                                        <p:cTn id="20" dur="5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2A4C9EBE-AD30-7E91-2E65-ECA3FDE200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9A060B3-F147-4B60-B4D0-81F021737145}" type="slidenum">
              <a:rPr lang="en-US" altLang="en-US" sz="1200" smtClean="0">
                <a:latin typeface="Garamond" panose="02020404030301010803" pitchFamily="18" charset="0"/>
              </a:rPr>
              <a:pPr>
                <a:spcBef>
                  <a:spcPct val="0"/>
                </a:spcBef>
                <a:buClrTx/>
                <a:buSzTx/>
                <a:buFontTx/>
                <a:buNone/>
              </a:pPr>
              <a:t>9</a:t>
            </a:fld>
            <a:endParaRPr lang="en-US" altLang="en-US" sz="1200">
              <a:latin typeface="Garamond" panose="02020404030301010803" pitchFamily="18" charset="0"/>
            </a:endParaRPr>
          </a:p>
        </p:txBody>
      </p:sp>
      <p:sp>
        <p:nvSpPr>
          <p:cNvPr id="32771" name="Rectangle 2">
            <a:extLst>
              <a:ext uri="{FF2B5EF4-FFF2-40B4-BE49-F238E27FC236}">
                <a16:creationId xmlns:a16="http://schemas.microsoft.com/office/drawing/2014/main" id="{CBC8F0A7-C31A-8F86-9D5E-F1D997E788E2}"/>
              </a:ext>
            </a:extLst>
          </p:cNvPr>
          <p:cNvSpPr>
            <a:spLocks noGrp="1" noChangeArrowheads="1"/>
          </p:cNvSpPr>
          <p:nvPr>
            <p:ph type="title"/>
          </p:nvPr>
        </p:nvSpPr>
        <p:spPr/>
        <p:txBody>
          <a:bodyPr/>
          <a:lstStyle/>
          <a:p>
            <a:pPr eaLnBrk="1" hangingPunct="1"/>
            <a:r>
              <a:rPr lang="en-US" altLang="en-US"/>
              <a:t>An instance of a problem</a:t>
            </a:r>
          </a:p>
        </p:txBody>
      </p:sp>
      <p:sp>
        <p:nvSpPr>
          <p:cNvPr id="32772" name="Rectangle 3">
            <a:extLst>
              <a:ext uri="{FF2B5EF4-FFF2-40B4-BE49-F238E27FC236}">
                <a16:creationId xmlns:a16="http://schemas.microsoft.com/office/drawing/2014/main" id="{1A954669-B29A-F714-36F7-4CA219EBDED4}"/>
              </a:ext>
            </a:extLst>
          </p:cNvPr>
          <p:cNvSpPr>
            <a:spLocks noGrp="1" noChangeArrowheads="1"/>
          </p:cNvSpPr>
          <p:nvPr>
            <p:ph type="body" idx="1"/>
          </p:nvPr>
        </p:nvSpPr>
        <p:spPr>
          <a:xfrm>
            <a:off x="457200" y="1219200"/>
            <a:ext cx="8229600" cy="1447800"/>
          </a:xfrm>
        </p:spPr>
        <p:txBody>
          <a:bodyPr/>
          <a:lstStyle/>
          <a:p>
            <a:pPr eaLnBrk="1" hangingPunct="1">
              <a:lnSpc>
                <a:spcPct val="90000"/>
              </a:lnSpc>
            </a:pPr>
            <a:r>
              <a:rPr lang="en-US" altLang="en-US"/>
              <a:t>An</a:t>
            </a:r>
            <a:r>
              <a:rPr lang="en-US" altLang="en-US" b="1"/>
              <a:t> </a:t>
            </a:r>
            <a:r>
              <a:rPr lang="en-US" altLang="en-US" b="1" u="sng"/>
              <a:t>instance of a problem</a:t>
            </a:r>
            <a:r>
              <a:rPr lang="en-US" altLang="en-US"/>
              <a:t> consists of all the inputs that satisfy the constraints that are imposed by the problem definition.</a:t>
            </a:r>
          </a:p>
        </p:txBody>
      </p:sp>
      <p:sp>
        <p:nvSpPr>
          <p:cNvPr id="7177" name="Rectangle 9">
            <a:extLst>
              <a:ext uri="{FF2B5EF4-FFF2-40B4-BE49-F238E27FC236}">
                <a16:creationId xmlns:a16="http://schemas.microsoft.com/office/drawing/2014/main" id="{047E74E0-1343-55AC-49CC-26A29F28D693}"/>
              </a:ext>
            </a:extLst>
          </p:cNvPr>
          <p:cNvSpPr>
            <a:spLocks noChangeArrowheads="1"/>
          </p:cNvSpPr>
          <p:nvPr/>
        </p:nvSpPr>
        <p:spPr bwMode="auto">
          <a:xfrm>
            <a:off x="457200" y="2667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en-US"/>
              <a:t>“Sort [15, 42, 17, 34, 3, 17] in nondecreasing order” is an instance of the sorting problem.</a:t>
            </a:r>
          </a:p>
        </p:txBody>
      </p:sp>
      <p:sp>
        <p:nvSpPr>
          <p:cNvPr id="7179" name="Rectangle 11">
            <a:extLst>
              <a:ext uri="{FF2B5EF4-FFF2-40B4-BE49-F238E27FC236}">
                <a16:creationId xmlns:a16="http://schemas.microsoft.com/office/drawing/2014/main" id="{303B370D-8B34-A240-7462-45A808FF8445}"/>
              </a:ext>
            </a:extLst>
          </p:cNvPr>
          <p:cNvSpPr>
            <a:spLocks noChangeArrowheads="1"/>
          </p:cNvSpPr>
          <p:nvPr/>
        </p:nvSpPr>
        <p:spPr bwMode="auto">
          <a:xfrm>
            <a:off x="457200" y="51816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en-US" sz="2000"/>
              <a:t>The input is a sequence of numbers (not a sequence of </a:t>
            </a:r>
            <a:r>
              <a:rPr lang="tr-TR" altLang="en-US" sz="2000"/>
              <a:t>animals</a:t>
            </a:r>
            <a:r>
              <a:rPr lang="en-US" altLang="en-US" sz="2000"/>
              <a:t>, </a:t>
            </a:r>
            <a:r>
              <a:rPr lang="tr-TR" altLang="en-US" sz="2000"/>
              <a:t>not a </a:t>
            </a:r>
            <a:r>
              <a:rPr lang="en-US" altLang="en-US" sz="2000"/>
              <a:t>set of </a:t>
            </a:r>
            <a:r>
              <a:rPr lang="tr-TR" altLang="en-US" sz="2000"/>
              <a:t>sequences of </a:t>
            </a:r>
            <a:r>
              <a:rPr lang="en-US" altLang="en-US" sz="2000"/>
              <a:t>numbers).</a:t>
            </a:r>
          </a:p>
        </p:txBody>
      </p:sp>
      <p:sp>
        <p:nvSpPr>
          <p:cNvPr id="9" name="Rectangle 9">
            <a:extLst>
              <a:ext uri="{FF2B5EF4-FFF2-40B4-BE49-F238E27FC236}">
                <a16:creationId xmlns:a16="http://schemas.microsoft.com/office/drawing/2014/main" id="{28F3A86F-4D2D-2248-FABB-9A228F61AA6A}"/>
              </a:ext>
            </a:extLst>
          </p:cNvPr>
          <p:cNvSpPr>
            <a:spLocks noChangeArrowheads="1"/>
          </p:cNvSpPr>
          <p:nvPr/>
        </p:nvSpPr>
        <p:spPr bwMode="auto">
          <a:xfrm>
            <a:off x="457200" y="37338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r>
              <a:rPr lang="en-US" altLang="en-US"/>
              <a:t>“Sort [23, 33, 4, 1, 27] in nondecreasing order” is another instance of the sorting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blinds(horizontal)">
                                      <p:cBhvr>
                                        <p:cTn id="7" dur="500"/>
                                        <p:tgtEl>
                                          <p:spTgt spid="71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79"/>
                                        </p:tgtEl>
                                        <p:attrNameLst>
                                          <p:attrName>style.visibility</p:attrName>
                                        </p:attrNameLst>
                                      </p:cBhvr>
                                      <p:to>
                                        <p:strVal val="visible"/>
                                      </p:to>
                                    </p:set>
                                    <p:animEffect transition="in" filter="blinds(horizontal)">
                                      <p:cBhvr>
                                        <p:cTn id="17"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9" grpId="0"/>
      <p:bldP spid="9" grpId="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5799</TotalTime>
  <Words>5842</Words>
  <Application>Microsoft Office PowerPoint</Application>
  <PresentationFormat>On-screen Show (4:3)</PresentationFormat>
  <Paragraphs>846</Paragraphs>
  <Slides>78</Slides>
  <Notes>78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78</vt:i4>
      </vt:variant>
    </vt:vector>
  </HeadingPairs>
  <TitlesOfParts>
    <vt:vector size="89" baseType="lpstr">
      <vt:lpstr>Arial</vt:lpstr>
      <vt:lpstr>Arial Unicode MS</vt:lpstr>
      <vt:lpstr>Cambria Math</vt:lpstr>
      <vt:lpstr>Courier New</vt:lpstr>
      <vt:lpstr>Garamond</vt:lpstr>
      <vt:lpstr>Times New Roman</vt:lpstr>
      <vt:lpstr>Wingdings</vt:lpstr>
      <vt:lpstr>Edge</vt:lpstr>
      <vt:lpstr>Equation</vt:lpstr>
      <vt:lpstr>Denklem</vt:lpstr>
      <vt:lpstr>Microsoft Equation 3.0</vt:lpstr>
      <vt:lpstr>CS301 - Algorithms</vt:lpstr>
      <vt:lpstr>PowerPoint Presentation</vt:lpstr>
      <vt:lpstr>What is an algorithm?</vt:lpstr>
      <vt:lpstr>PowerPoint Presentation</vt:lpstr>
      <vt:lpstr>An example computational problem…</vt:lpstr>
      <vt:lpstr>An example computational problem…</vt:lpstr>
      <vt:lpstr>An example computational problem…</vt:lpstr>
      <vt:lpstr>Sorting example</vt:lpstr>
      <vt:lpstr>An instance of a problem</vt:lpstr>
      <vt:lpstr>Not the sorting problem again !!!</vt:lpstr>
      <vt:lpstr>Correctness of algorithms</vt:lpstr>
      <vt:lpstr>Insertion sort</vt:lpstr>
      <vt:lpstr>Insertion sort</vt:lpstr>
      <vt:lpstr>An Implementation for Insertion sort</vt:lpstr>
      <vt:lpstr>Showing the correctness of Insertion Sort</vt:lpstr>
      <vt:lpstr>3 steps of loop invariants method</vt:lpstr>
      <vt:lpstr>A loop invariant for Insertion sort</vt:lpstr>
      <vt:lpstr>Step 1</vt:lpstr>
      <vt:lpstr>Step 2</vt:lpstr>
      <vt:lpstr>Step 3</vt:lpstr>
      <vt:lpstr>Is Insertion sort the solution for the sorting problem?</vt:lpstr>
      <vt:lpstr>What does a “better algorithm” mean?</vt:lpstr>
      <vt:lpstr>Selecting the best algorithm</vt:lpstr>
      <vt:lpstr>Analysis of Insertion sort</vt:lpstr>
      <vt:lpstr>Definition of the input size</vt:lpstr>
      <vt:lpstr>Definition of running time</vt:lpstr>
      <vt:lpstr>Definition of running time</vt:lpstr>
      <vt:lpstr>Running time of insertion sort</vt:lpstr>
      <vt:lpstr>Running time of insertion sort</vt:lpstr>
      <vt:lpstr>Running time of insertion sort (best case)</vt:lpstr>
      <vt:lpstr>Running time of insertion sort (worst case)</vt:lpstr>
      <vt:lpstr>Running time of insertion sort (average case)</vt:lpstr>
      <vt:lpstr>Running time of insertion sort</vt:lpstr>
      <vt:lpstr>Which running time we should use?</vt:lpstr>
      <vt:lpstr>Asymptotic Analysis</vt:lpstr>
      <vt:lpstr>Asymptotic Analysis</vt:lpstr>
      <vt:lpstr>Asymptotic Analysis</vt:lpstr>
      <vt:lpstr>Asymptotic Analysis</vt:lpstr>
      <vt:lpstr>Asymptotic Analysis</vt:lpstr>
      <vt:lpstr>Asymptotic Analysis</vt:lpstr>
      <vt:lpstr>Algorithm Design Techniques</vt:lpstr>
      <vt:lpstr>Divide and Conquer</vt:lpstr>
      <vt:lpstr>Three steps of divide and conquer</vt:lpstr>
      <vt:lpstr>Merge Sort</vt:lpstr>
      <vt:lpstr>Divide and conquer structure of the merge sort</vt:lpstr>
      <vt:lpstr>Execution of the merge sort</vt:lpstr>
      <vt:lpstr>Execution of the merge sort</vt:lpstr>
      <vt:lpstr>A Merge Sort Implementation</vt:lpstr>
      <vt:lpstr>Analysis of Divide and Conquer Algorithms</vt:lpstr>
      <vt:lpstr>Analysis of Divide and Conquer Algorithms</vt:lpstr>
      <vt:lpstr>Analysis of Divide and Conquer Algorithms</vt:lpstr>
      <vt:lpstr>Analysis of Merge Sort</vt:lpstr>
      <vt:lpstr>Analysis of Merge Sort</vt:lpstr>
      <vt:lpstr>Analysis of Merge Sort</vt:lpstr>
      <vt:lpstr>Comparison of Insertion and Merge Sort</vt:lpstr>
      <vt:lpstr>Comparison of Insertion and Merge Sort</vt:lpstr>
      <vt:lpstr>PowerPoint Presentation</vt:lpstr>
      <vt:lpstr>Growth of Functions</vt:lpstr>
      <vt:lpstr>Asymptotic Notation</vt:lpstr>
      <vt:lpstr>O-notation (upper bounds)</vt:lpstr>
      <vt:lpstr>Formal Definition of O-notation</vt:lpstr>
      <vt:lpstr>Some examples on O-notation</vt:lpstr>
      <vt:lpstr>O-notation in expressions</vt:lpstr>
      <vt:lpstr>O-notation in expressions</vt:lpstr>
      <vt:lpstr>O-notation provides an upper bound</vt:lpstr>
      <vt:lpstr>O-notation provides an easy way to find worst case running time of algorithms</vt:lpstr>
      <vt:lpstr>o-notation (upper bounds that are not tight)</vt:lpstr>
      <vt:lpstr>Formal Definition of o-notation</vt:lpstr>
      <vt:lpstr>Examples for o-notation</vt:lpstr>
      <vt:lpstr>Ω-notation (lower bounds)</vt:lpstr>
      <vt:lpstr>Ω-notation provides a lower bound</vt:lpstr>
      <vt:lpstr>ω-notation (lower bounds that are not tight)</vt:lpstr>
      <vt:lpstr>Formal definition of ω-notation</vt:lpstr>
      <vt:lpstr>Θ-notation (tight bounds)</vt:lpstr>
      <vt:lpstr>Some properties of asymptotic notations</vt:lpstr>
      <vt:lpstr>Some more …</vt:lpstr>
      <vt:lpstr>Not all functions are comparable</vt:lpstr>
      <vt:lpstr>Some Complexity Classes</vt:lpstr>
    </vt:vector>
  </TitlesOfParts>
  <Company>Sabanci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CS301 - Algorithms</dc:title>
  <dc:creator>Husnu Yenigun</dc:creator>
  <cp:lastModifiedBy>Yenigun,Husnu</cp:lastModifiedBy>
  <cp:revision>308</cp:revision>
  <dcterms:created xsi:type="dcterms:W3CDTF">2004-10-03T22:27:23Z</dcterms:created>
  <dcterms:modified xsi:type="dcterms:W3CDTF">2023-07-11T11:21:18Z</dcterms:modified>
</cp:coreProperties>
</file>