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1"/>
  </p:notesMasterIdLst>
  <p:sldIdLst>
    <p:sldId id="256" r:id="rId2"/>
    <p:sldId id="360" r:id="rId3"/>
    <p:sldId id="387" r:id="rId4"/>
    <p:sldId id="388" r:id="rId5"/>
    <p:sldId id="389" r:id="rId6"/>
    <p:sldId id="474" r:id="rId7"/>
    <p:sldId id="465" r:id="rId8"/>
    <p:sldId id="476" r:id="rId9"/>
    <p:sldId id="477" r:id="rId10"/>
    <p:sldId id="478"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3" r:id="rId24"/>
    <p:sldId id="404" r:id="rId25"/>
    <p:sldId id="472" r:id="rId26"/>
    <p:sldId id="471" r:id="rId27"/>
    <p:sldId id="405" r:id="rId28"/>
    <p:sldId id="406" r:id="rId29"/>
    <p:sldId id="407" r:id="rId30"/>
    <p:sldId id="408" r:id="rId31"/>
    <p:sldId id="409" r:id="rId32"/>
    <p:sldId id="410" r:id="rId33"/>
    <p:sldId id="411" r:id="rId34"/>
    <p:sldId id="412" r:id="rId35"/>
    <p:sldId id="413" r:id="rId36"/>
    <p:sldId id="414" r:id="rId37"/>
    <p:sldId id="415" r:id="rId38"/>
    <p:sldId id="416" r:id="rId39"/>
    <p:sldId id="475" r:id="rId40"/>
    <p:sldId id="417" r:id="rId41"/>
    <p:sldId id="418" r:id="rId42"/>
    <p:sldId id="419" r:id="rId43"/>
    <p:sldId id="420" r:id="rId44"/>
    <p:sldId id="421" r:id="rId45"/>
    <p:sldId id="422" r:id="rId46"/>
    <p:sldId id="423" r:id="rId47"/>
    <p:sldId id="424" r:id="rId48"/>
    <p:sldId id="425" r:id="rId49"/>
    <p:sldId id="426" r:id="rId50"/>
    <p:sldId id="427" r:id="rId51"/>
    <p:sldId id="428" r:id="rId52"/>
    <p:sldId id="429" r:id="rId53"/>
    <p:sldId id="430" r:id="rId54"/>
    <p:sldId id="431" r:id="rId55"/>
    <p:sldId id="432" r:id="rId56"/>
    <p:sldId id="433" r:id="rId57"/>
    <p:sldId id="466" r:id="rId58"/>
    <p:sldId id="467" r:id="rId59"/>
    <p:sldId id="434" r:id="rId60"/>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99FF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77" autoAdjust="0"/>
  </p:normalViewPr>
  <p:slideViewPr>
    <p:cSldViewPr>
      <p:cViewPr varScale="1">
        <p:scale>
          <a:sx n="105" d="100"/>
          <a:sy n="105" d="100"/>
        </p:scale>
        <p:origin x="1800"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407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E2250CC-0BB6-F9ED-5C12-4127763C293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48131" name="Rectangle 3">
            <a:extLst>
              <a:ext uri="{FF2B5EF4-FFF2-40B4-BE49-F238E27FC236}">
                <a16:creationId xmlns:a16="http://schemas.microsoft.com/office/drawing/2014/main" id="{4EAAD9AD-1DAE-4D4D-1BB3-45BD007DCD5E}"/>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F0279AB1-46CE-6927-C680-0BA2C6E247E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B40498F2-2890-78DA-637A-B3D9E7D8F02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DD687876-DD27-20A1-93F6-C1EAADDCB8E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48135" name="Rectangle 7">
            <a:extLst>
              <a:ext uri="{FF2B5EF4-FFF2-40B4-BE49-F238E27FC236}">
                <a16:creationId xmlns:a16="http://schemas.microsoft.com/office/drawing/2014/main" id="{45FDB108-EF12-4AEE-8F87-0BB0B34D2F0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2F6339-DFA5-429B-A52E-ADD3B6913B8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97580E2E-E2B4-8B40-4870-334F100CEA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3C5C58-018D-4C19-8507-96FDBB14B5D2}" type="slidenum">
              <a:rPr lang="en-US" altLang="en-US" smtClean="0"/>
              <a:pPr>
                <a:spcBef>
                  <a:spcPct val="0"/>
                </a:spcBef>
              </a:pPr>
              <a:t>1</a:t>
            </a:fld>
            <a:endParaRPr lang="en-US" altLang="en-US"/>
          </a:p>
        </p:txBody>
      </p:sp>
      <p:sp>
        <p:nvSpPr>
          <p:cNvPr id="5123" name="Rectangle 2">
            <a:extLst>
              <a:ext uri="{FF2B5EF4-FFF2-40B4-BE49-F238E27FC236}">
                <a16:creationId xmlns:a16="http://schemas.microsoft.com/office/drawing/2014/main" id="{426A6ECF-3CBE-065F-09E1-26FF7247C08C}"/>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F00D8267-3C01-ACCB-2670-48F8E65BF1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9DEB9CBD-32B2-82AC-47AA-4609D20ED3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0B17A5-A85E-40AD-B05F-3F16A97AA89B}" type="slidenum">
              <a:rPr lang="en-US" altLang="en-US" smtClean="0"/>
              <a:pPr>
                <a:spcBef>
                  <a:spcPct val="0"/>
                </a:spcBef>
              </a:pPr>
              <a:t>10</a:t>
            </a:fld>
            <a:endParaRPr lang="en-US" altLang="en-US"/>
          </a:p>
        </p:txBody>
      </p:sp>
      <p:sp>
        <p:nvSpPr>
          <p:cNvPr id="23555" name="Rectangle 2">
            <a:extLst>
              <a:ext uri="{FF2B5EF4-FFF2-40B4-BE49-F238E27FC236}">
                <a16:creationId xmlns:a16="http://schemas.microsoft.com/office/drawing/2014/main" id="{6639C57B-C68F-CBFF-36DB-F8CEC28700F3}"/>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68374686-6B9E-9BFC-299E-DEC7812B87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F62D776-857F-4517-D9EE-9AD912310C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84FE2C-8386-41D8-9576-1C81A6EC2A1A}" type="slidenum">
              <a:rPr lang="en-US" altLang="en-US" smtClean="0"/>
              <a:pPr>
                <a:spcBef>
                  <a:spcPct val="0"/>
                </a:spcBef>
              </a:pPr>
              <a:t>11</a:t>
            </a:fld>
            <a:endParaRPr lang="en-US" altLang="en-US"/>
          </a:p>
        </p:txBody>
      </p:sp>
      <p:sp>
        <p:nvSpPr>
          <p:cNvPr id="25603" name="Rectangle 2">
            <a:extLst>
              <a:ext uri="{FF2B5EF4-FFF2-40B4-BE49-F238E27FC236}">
                <a16:creationId xmlns:a16="http://schemas.microsoft.com/office/drawing/2014/main" id="{E43B2CAA-A2D4-320A-2191-BED83FE87D7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0A51662D-ABD5-6B25-7904-B06B3523A8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059E066-7A54-6C7C-2E2E-4DD13A3838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CE0310-4EBC-4365-BD17-5B8016EB1C41}" type="slidenum">
              <a:rPr lang="en-US" altLang="en-US" smtClean="0"/>
              <a:pPr>
                <a:spcBef>
                  <a:spcPct val="0"/>
                </a:spcBef>
              </a:pPr>
              <a:t>12</a:t>
            </a:fld>
            <a:endParaRPr lang="en-US" altLang="en-US"/>
          </a:p>
        </p:txBody>
      </p:sp>
      <p:sp>
        <p:nvSpPr>
          <p:cNvPr id="27651" name="Rectangle 2">
            <a:extLst>
              <a:ext uri="{FF2B5EF4-FFF2-40B4-BE49-F238E27FC236}">
                <a16:creationId xmlns:a16="http://schemas.microsoft.com/office/drawing/2014/main" id="{B7A4DDB9-DAC0-D96F-E17D-71C315CBBA8E}"/>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80C31DC-4CC8-E1D9-5ADC-6F207CFD5C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F5B4A4D9-C0BA-A351-FCB3-9ACDEBF6A7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B64D01-76AA-41E2-AB0C-0DD4EC195566}" type="slidenum">
              <a:rPr lang="en-US" altLang="en-US" smtClean="0"/>
              <a:pPr>
                <a:spcBef>
                  <a:spcPct val="0"/>
                </a:spcBef>
              </a:pPr>
              <a:t>13</a:t>
            </a:fld>
            <a:endParaRPr lang="en-US" altLang="en-US"/>
          </a:p>
        </p:txBody>
      </p:sp>
      <p:sp>
        <p:nvSpPr>
          <p:cNvPr id="29699" name="Rectangle 2">
            <a:extLst>
              <a:ext uri="{FF2B5EF4-FFF2-40B4-BE49-F238E27FC236}">
                <a16:creationId xmlns:a16="http://schemas.microsoft.com/office/drawing/2014/main" id="{CCF15E7E-EE3D-BF46-B4C2-B75BBF0E0756}"/>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15624B88-2F25-8A97-2E2B-6D1EFBA16C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AD6708A-9FAC-EC5C-02A1-8EFE1505F2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537167-2889-46A8-ADBA-44026E89DBA6}" type="slidenum">
              <a:rPr lang="en-US" altLang="en-US" smtClean="0"/>
              <a:pPr>
                <a:spcBef>
                  <a:spcPct val="0"/>
                </a:spcBef>
              </a:pPr>
              <a:t>14</a:t>
            </a:fld>
            <a:endParaRPr lang="en-US" altLang="en-US"/>
          </a:p>
        </p:txBody>
      </p:sp>
      <p:sp>
        <p:nvSpPr>
          <p:cNvPr id="31747" name="Rectangle 2">
            <a:extLst>
              <a:ext uri="{FF2B5EF4-FFF2-40B4-BE49-F238E27FC236}">
                <a16:creationId xmlns:a16="http://schemas.microsoft.com/office/drawing/2014/main" id="{B21B074F-CA54-61FD-DC9C-CE4C85626E4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27C89D7-2890-C9F0-EA45-732F37C753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5C70234-6692-F715-8B42-EF1D674C49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45E5A5-86D1-4AEC-91FA-9794FFE03CDA}" type="slidenum">
              <a:rPr lang="en-US" altLang="en-US" smtClean="0"/>
              <a:pPr>
                <a:spcBef>
                  <a:spcPct val="0"/>
                </a:spcBef>
              </a:pPr>
              <a:t>15</a:t>
            </a:fld>
            <a:endParaRPr lang="en-US" altLang="en-US"/>
          </a:p>
        </p:txBody>
      </p:sp>
      <p:sp>
        <p:nvSpPr>
          <p:cNvPr id="33795" name="Rectangle 2">
            <a:extLst>
              <a:ext uri="{FF2B5EF4-FFF2-40B4-BE49-F238E27FC236}">
                <a16:creationId xmlns:a16="http://schemas.microsoft.com/office/drawing/2014/main" id="{026DE414-18A4-6889-D064-6F83B4E699B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CAAD8E3C-15CD-9A15-D54C-03EFD0E7B9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9951991-F3C7-E525-9A53-33B583A743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0F5337-360F-47A8-ABBC-4720A881EB5C}" type="slidenum">
              <a:rPr lang="en-US" altLang="en-US" smtClean="0"/>
              <a:pPr>
                <a:spcBef>
                  <a:spcPct val="0"/>
                </a:spcBef>
              </a:pPr>
              <a:t>16</a:t>
            </a:fld>
            <a:endParaRPr lang="en-US" altLang="en-US"/>
          </a:p>
        </p:txBody>
      </p:sp>
      <p:sp>
        <p:nvSpPr>
          <p:cNvPr id="35843" name="Rectangle 2">
            <a:extLst>
              <a:ext uri="{FF2B5EF4-FFF2-40B4-BE49-F238E27FC236}">
                <a16:creationId xmlns:a16="http://schemas.microsoft.com/office/drawing/2014/main" id="{1088F740-6CA3-C4D2-39B7-192A0894FA6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72A378F-D6DD-DE26-5D8B-A45CFC88C4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E033144-561C-8FB7-689D-85EDABD51B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605E5E-A8C5-432D-8360-83A886881DC4}" type="slidenum">
              <a:rPr lang="en-US" altLang="en-US" smtClean="0"/>
              <a:pPr>
                <a:spcBef>
                  <a:spcPct val="0"/>
                </a:spcBef>
              </a:pPr>
              <a:t>17</a:t>
            </a:fld>
            <a:endParaRPr lang="en-US" altLang="en-US"/>
          </a:p>
        </p:txBody>
      </p:sp>
      <p:sp>
        <p:nvSpPr>
          <p:cNvPr id="37891" name="Rectangle 2">
            <a:extLst>
              <a:ext uri="{FF2B5EF4-FFF2-40B4-BE49-F238E27FC236}">
                <a16:creationId xmlns:a16="http://schemas.microsoft.com/office/drawing/2014/main" id="{BBE6E7BC-684A-3E5D-7443-39DC7457E36E}"/>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5B7DB020-2A0E-F648-3524-B86AB6707D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10C7E46-4D12-D33E-AA0F-851D34091B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AD8B76-4196-4BBB-8D87-3DBF7D0ADDA0}" type="slidenum">
              <a:rPr lang="en-US" altLang="en-US" smtClean="0"/>
              <a:pPr>
                <a:spcBef>
                  <a:spcPct val="0"/>
                </a:spcBef>
              </a:pPr>
              <a:t>18</a:t>
            </a:fld>
            <a:endParaRPr lang="en-US" altLang="en-US"/>
          </a:p>
        </p:txBody>
      </p:sp>
      <p:sp>
        <p:nvSpPr>
          <p:cNvPr id="39939" name="Rectangle 2">
            <a:extLst>
              <a:ext uri="{FF2B5EF4-FFF2-40B4-BE49-F238E27FC236}">
                <a16:creationId xmlns:a16="http://schemas.microsoft.com/office/drawing/2014/main" id="{55B30C2F-951C-80AA-513B-303E921A00F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CF50120D-D87B-5573-460B-162CBDD69A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55769E1-0B73-07EE-051B-68B846E743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FDD8EA-2A51-473F-9BB6-11EA6B0C93B1}" type="slidenum">
              <a:rPr lang="en-US" altLang="en-US" smtClean="0"/>
              <a:pPr>
                <a:spcBef>
                  <a:spcPct val="0"/>
                </a:spcBef>
              </a:pPr>
              <a:t>19</a:t>
            </a:fld>
            <a:endParaRPr lang="en-US" altLang="en-US"/>
          </a:p>
        </p:txBody>
      </p:sp>
      <p:sp>
        <p:nvSpPr>
          <p:cNvPr id="41987" name="Rectangle 2">
            <a:extLst>
              <a:ext uri="{FF2B5EF4-FFF2-40B4-BE49-F238E27FC236}">
                <a16:creationId xmlns:a16="http://schemas.microsoft.com/office/drawing/2014/main" id="{8665598B-130D-BC77-8FA3-0620BD081A6E}"/>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A5DE209-BF2B-270F-FEA5-1894202992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6A813BE-F832-E228-D8E1-5E29EED14E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641DCFD-91D1-47B7-9612-63307E47DF7C}" type="slidenum">
              <a:rPr lang="en-US" altLang="en-US" smtClean="0"/>
              <a:pPr>
                <a:spcBef>
                  <a:spcPct val="0"/>
                </a:spcBef>
              </a:pPr>
              <a:t>2</a:t>
            </a:fld>
            <a:endParaRPr lang="en-US" altLang="en-US"/>
          </a:p>
        </p:txBody>
      </p:sp>
      <p:sp>
        <p:nvSpPr>
          <p:cNvPr id="7171" name="Rectangle 2">
            <a:extLst>
              <a:ext uri="{FF2B5EF4-FFF2-40B4-BE49-F238E27FC236}">
                <a16:creationId xmlns:a16="http://schemas.microsoft.com/office/drawing/2014/main" id="{133F730F-EB87-D854-DECB-90130BCCE851}"/>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C3F17D2-874B-0D08-C0C3-42196836E6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D0C85032-FCEC-D88F-5B93-FF551DF1C4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1CA963-3E2A-48C4-BA70-0C6507A644F6}" type="slidenum">
              <a:rPr lang="en-US" altLang="en-US" smtClean="0"/>
              <a:pPr>
                <a:spcBef>
                  <a:spcPct val="0"/>
                </a:spcBef>
              </a:pPr>
              <a:t>20</a:t>
            </a:fld>
            <a:endParaRPr lang="en-US" altLang="en-US"/>
          </a:p>
        </p:txBody>
      </p:sp>
      <p:sp>
        <p:nvSpPr>
          <p:cNvPr id="44035" name="Rectangle 2">
            <a:extLst>
              <a:ext uri="{FF2B5EF4-FFF2-40B4-BE49-F238E27FC236}">
                <a16:creationId xmlns:a16="http://schemas.microsoft.com/office/drawing/2014/main" id="{FDC53E37-FE9A-AD97-1EF9-2E7F141039F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7BC4FD8D-E997-1281-5F43-4CB17B6853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01826047-14A5-8DC2-B4BC-8108BEEF81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E81AE3A-8BBC-40ED-B088-CAD360D1EE45}" type="slidenum">
              <a:rPr lang="en-US" altLang="en-US" smtClean="0"/>
              <a:pPr>
                <a:spcBef>
                  <a:spcPct val="0"/>
                </a:spcBef>
              </a:pPr>
              <a:t>21</a:t>
            </a:fld>
            <a:endParaRPr lang="en-US" altLang="en-US"/>
          </a:p>
        </p:txBody>
      </p:sp>
      <p:sp>
        <p:nvSpPr>
          <p:cNvPr id="46083" name="Rectangle 2">
            <a:extLst>
              <a:ext uri="{FF2B5EF4-FFF2-40B4-BE49-F238E27FC236}">
                <a16:creationId xmlns:a16="http://schemas.microsoft.com/office/drawing/2014/main" id="{8709C4D6-0845-9EBD-49BE-19AEB32CD8A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39261E85-FADA-BBCB-7FB4-75DC598B8D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FC2752A-4235-FDB9-3E1E-40C68592DB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9C1C14-D12F-4DDF-9F9C-75EB696359AD}" type="slidenum">
              <a:rPr lang="en-US" altLang="en-US" smtClean="0"/>
              <a:pPr>
                <a:spcBef>
                  <a:spcPct val="0"/>
                </a:spcBef>
              </a:pPr>
              <a:t>22</a:t>
            </a:fld>
            <a:endParaRPr lang="en-US" altLang="en-US"/>
          </a:p>
        </p:txBody>
      </p:sp>
      <p:sp>
        <p:nvSpPr>
          <p:cNvPr id="48131" name="Rectangle 2">
            <a:extLst>
              <a:ext uri="{FF2B5EF4-FFF2-40B4-BE49-F238E27FC236}">
                <a16:creationId xmlns:a16="http://schemas.microsoft.com/office/drawing/2014/main" id="{511E4135-E3F4-44A4-A177-2336A933EBF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8543C1D-B4EF-C781-D99F-43500B11F2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3E8A85A-C02D-7373-6D44-A30F1FB706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9ACA25-25B3-4D02-80E0-3BD90A6A051D}" type="slidenum">
              <a:rPr lang="en-US" altLang="en-US" smtClean="0"/>
              <a:pPr>
                <a:spcBef>
                  <a:spcPct val="0"/>
                </a:spcBef>
              </a:pPr>
              <a:t>23</a:t>
            </a:fld>
            <a:endParaRPr lang="en-US" altLang="en-US"/>
          </a:p>
        </p:txBody>
      </p:sp>
      <p:sp>
        <p:nvSpPr>
          <p:cNvPr id="50179" name="Rectangle 2">
            <a:extLst>
              <a:ext uri="{FF2B5EF4-FFF2-40B4-BE49-F238E27FC236}">
                <a16:creationId xmlns:a16="http://schemas.microsoft.com/office/drawing/2014/main" id="{9895D1E0-DF29-0EA3-5DCF-C56FCC01D25A}"/>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CC817433-CE39-1411-30CE-EEF3AE2CC2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C85713A-6892-7E5B-5825-3694F86C44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ADEA6F-EBBE-43B3-884E-BB0CC2D755D7}" type="slidenum">
              <a:rPr lang="en-US" altLang="en-US" smtClean="0"/>
              <a:pPr>
                <a:spcBef>
                  <a:spcPct val="0"/>
                </a:spcBef>
              </a:pPr>
              <a:t>24</a:t>
            </a:fld>
            <a:endParaRPr lang="en-US" altLang="en-US"/>
          </a:p>
        </p:txBody>
      </p:sp>
      <p:sp>
        <p:nvSpPr>
          <p:cNvPr id="52227" name="Rectangle 2">
            <a:extLst>
              <a:ext uri="{FF2B5EF4-FFF2-40B4-BE49-F238E27FC236}">
                <a16:creationId xmlns:a16="http://schemas.microsoft.com/office/drawing/2014/main" id="{C5567E55-BB68-1D85-520E-9810975CCCFC}"/>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A21AB896-AEB2-EF47-1800-FAEABEBD44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3007B26-012B-3337-7E62-92AA178F46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794BAA-B9F0-4D82-AE49-A7907C8A8E4D}" type="slidenum">
              <a:rPr lang="en-US" altLang="en-US" smtClean="0"/>
              <a:pPr>
                <a:spcBef>
                  <a:spcPct val="0"/>
                </a:spcBef>
              </a:pPr>
              <a:t>25</a:t>
            </a:fld>
            <a:endParaRPr lang="en-US" altLang="en-US"/>
          </a:p>
        </p:txBody>
      </p:sp>
      <p:sp>
        <p:nvSpPr>
          <p:cNvPr id="54275" name="Rectangle 2">
            <a:extLst>
              <a:ext uri="{FF2B5EF4-FFF2-40B4-BE49-F238E27FC236}">
                <a16:creationId xmlns:a16="http://schemas.microsoft.com/office/drawing/2014/main" id="{61D312AC-6530-6715-4538-C31758831679}"/>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993D28EB-F922-70B6-0DF7-A2DC123C4F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EABE389-9A3F-3F3A-4F08-E40B8BE8CB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44A679-5C16-4600-94EB-C764A1844580}" type="slidenum">
              <a:rPr lang="en-US" altLang="en-US" smtClean="0"/>
              <a:pPr>
                <a:spcBef>
                  <a:spcPct val="0"/>
                </a:spcBef>
              </a:pPr>
              <a:t>26</a:t>
            </a:fld>
            <a:endParaRPr lang="en-US" altLang="en-US"/>
          </a:p>
        </p:txBody>
      </p:sp>
      <p:sp>
        <p:nvSpPr>
          <p:cNvPr id="56323" name="Rectangle 2">
            <a:extLst>
              <a:ext uri="{FF2B5EF4-FFF2-40B4-BE49-F238E27FC236}">
                <a16:creationId xmlns:a16="http://schemas.microsoft.com/office/drawing/2014/main" id="{6CED3D1D-3A8D-18F9-017B-C96D2153F30E}"/>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7BA8A441-33AF-5E90-73B4-C302D5E598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72328DF-BFF3-D8C5-D4D8-44AAE9E9E4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40BF93-A563-40BC-990C-D3B35730202B}" type="slidenum">
              <a:rPr lang="en-US" altLang="en-US" smtClean="0"/>
              <a:pPr>
                <a:spcBef>
                  <a:spcPct val="0"/>
                </a:spcBef>
              </a:pPr>
              <a:t>27</a:t>
            </a:fld>
            <a:endParaRPr lang="en-US" altLang="en-US"/>
          </a:p>
        </p:txBody>
      </p:sp>
      <p:sp>
        <p:nvSpPr>
          <p:cNvPr id="58371" name="Rectangle 2">
            <a:extLst>
              <a:ext uri="{FF2B5EF4-FFF2-40B4-BE49-F238E27FC236}">
                <a16:creationId xmlns:a16="http://schemas.microsoft.com/office/drawing/2014/main" id="{EA9689CC-AA7A-EE4A-0F9B-B9443A4D4FA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CA272D3-312D-8044-C900-E3641CFDEE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04CCB10-4D64-830E-2143-FDDE51E697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392636-D5CF-49FA-8DC5-24FD538784F6}" type="slidenum">
              <a:rPr lang="en-US" altLang="en-US" smtClean="0"/>
              <a:pPr>
                <a:spcBef>
                  <a:spcPct val="0"/>
                </a:spcBef>
              </a:pPr>
              <a:t>28</a:t>
            </a:fld>
            <a:endParaRPr lang="en-US" altLang="en-US"/>
          </a:p>
        </p:txBody>
      </p:sp>
      <p:sp>
        <p:nvSpPr>
          <p:cNvPr id="60419" name="Rectangle 2">
            <a:extLst>
              <a:ext uri="{FF2B5EF4-FFF2-40B4-BE49-F238E27FC236}">
                <a16:creationId xmlns:a16="http://schemas.microsoft.com/office/drawing/2014/main" id="{7BC82A9D-4A47-5473-467B-516906963B83}"/>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623D3A0D-DCD1-8F9D-5C22-93166B560D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C0D4856-5929-EA90-77E2-1B36DB9927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5C20FA-B2F1-4F24-8877-958167FB0164}" type="slidenum">
              <a:rPr lang="en-US" altLang="en-US" smtClean="0"/>
              <a:pPr>
                <a:spcBef>
                  <a:spcPct val="0"/>
                </a:spcBef>
              </a:pPr>
              <a:t>29</a:t>
            </a:fld>
            <a:endParaRPr lang="en-US" altLang="en-US"/>
          </a:p>
        </p:txBody>
      </p:sp>
      <p:sp>
        <p:nvSpPr>
          <p:cNvPr id="62467" name="Rectangle 2">
            <a:extLst>
              <a:ext uri="{FF2B5EF4-FFF2-40B4-BE49-F238E27FC236}">
                <a16:creationId xmlns:a16="http://schemas.microsoft.com/office/drawing/2014/main" id="{0964E686-1FFA-2A31-15AA-0197A723C829}"/>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A48236FF-6037-385A-0E95-45C6E5D86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CFECB0B-4E08-21E9-1A6C-29BB4BA622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442E47-CD32-4C65-B917-2ED8E0B3DFB8}" type="slidenum">
              <a:rPr lang="en-US" altLang="en-US" smtClean="0"/>
              <a:pPr>
                <a:spcBef>
                  <a:spcPct val="0"/>
                </a:spcBef>
              </a:pPr>
              <a:t>3</a:t>
            </a:fld>
            <a:endParaRPr lang="en-US" altLang="en-US"/>
          </a:p>
        </p:txBody>
      </p:sp>
      <p:sp>
        <p:nvSpPr>
          <p:cNvPr id="9219" name="Rectangle 2">
            <a:extLst>
              <a:ext uri="{FF2B5EF4-FFF2-40B4-BE49-F238E27FC236}">
                <a16:creationId xmlns:a16="http://schemas.microsoft.com/office/drawing/2014/main" id="{08D4D669-5668-C691-8149-4A7298BD709E}"/>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EE55952-45FC-0EAB-68BC-6C1F2D496F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FFD75F27-59F2-E3D8-243A-32BE11E783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BAD761-C0EA-4B7E-8C54-BCBCE05538BA}" type="slidenum">
              <a:rPr lang="en-US" altLang="en-US" smtClean="0"/>
              <a:pPr>
                <a:spcBef>
                  <a:spcPct val="0"/>
                </a:spcBef>
              </a:pPr>
              <a:t>30</a:t>
            </a:fld>
            <a:endParaRPr lang="en-US" altLang="en-US"/>
          </a:p>
        </p:txBody>
      </p:sp>
      <p:sp>
        <p:nvSpPr>
          <p:cNvPr id="64515" name="Rectangle 2">
            <a:extLst>
              <a:ext uri="{FF2B5EF4-FFF2-40B4-BE49-F238E27FC236}">
                <a16:creationId xmlns:a16="http://schemas.microsoft.com/office/drawing/2014/main" id="{DE8A2896-08B6-075E-65FB-EC3223760870}"/>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BD6B900-DE54-8B28-6AD6-8BA6F935C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BD50620D-1E31-F4D6-045A-0EFC2E4701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136BD6-72FE-4ED8-8F5C-4597C2838649}" type="slidenum">
              <a:rPr lang="en-US" altLang="en-US" smtClean="0"/>
              <a:pPr>
                <a:spcBef>
                  <a:spcPct val="0"/>
                </a:spcBef>
              </a:pPr>
              <a:t>31</a:t>
            </a:fld>
            <a:endParaRPr lang="en-US" altLang="en-US"/>
          </a:p>
        </p:txBody>
      </p:sp>
      <p:sp>
        <p:nvSpPr>
          <p:cNvPr id="66563" name="Rectangle 2">
            <a:extLst>
              <a:ext uri="{FF2B5EF4-FFF2-40B4-BE49-F238E27FC236}">
                <a16:creationId xmlns:a16="http://schemas.microsoft.com/office/drawing/2014/main" id="{43FE85FA-4C45-0660-2F1C-A896EF5B745E}"/>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8AE13286-4744-FFFA-F3C2-B02BDA20CC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BF103A42-105E-2957-F6A2-B86D973998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A66E36-914D-46E5-AD20-A1A343A47F3B}" type="slidenum">
              <a:rPr lang="en-US" altLang="en-US" smtClean="0"/>
              <a:pPr>
                <a:spcBef>
                  <a:spcPct val="0"/>
                </a:spcBef>
              </a:pPr>
              <a:t>32</a:t>
            </a:fld>
            <a:endParaRPr lang="en-US" altLang="en-US"/>
          </a:p>
        </p:txBody>
      </p:sp>
      <p:sp>
        <p:nvSpPr>
          <p:cNvPr id="68611" name="Rectangle 2">
            <a:extLst>
              <a:ext uri="{FF2B5EF4-FFF2-40B4-BE49-F238E27FC236}">
                <a16:creationId xmlns:a16="http://schemas.microsoft.com/office/drawing/2014/main" id="{EDC93F98-A800-B530-0915-BC01A5CA1F62}"/>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88D8B341-3A00-35AD-30E2-8505B601F0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4E60292-D9BB-8C24-3C6B-DE0DC573EF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45E711-43CE-468A-988E-D3B90B2A3DD5}" type="slidenum">
              <a:rPr lang="en-US" altLang="en-US" smtClean="0"/>
              <a:pPr>
                <a:spcBef>
                  <a:spcPct val="0"/>
                </a:spcBef>
              </a:pPr>
              <a:t>33</a:t>
            </a:fld>
            <a:endParaRPr lang="en-US" altLang="en-US"/>
          </a:p>
        </p:txBody>
      </p:sp>
      <p:sp>
        <p:nvSpPr>
          <p:cNvPr id="70659" name="Rectangle 2">
            <a:extLst>
              <a:ext uri="{FF2B5EF4-FFF2-40B4-BE49-F238E27FC236}">
                <a16:creationId xmlns:a16="http://schemas.microsoft.com/office/drawing/2014/main" id="{473AFE12-86FB-3C75-59BC-EEAB7163E7A4}"/>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18A1D34C-5A2D-BAFF-986B-5497270CE4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6023FE2E-EEAF-C27D-E50D-260879863D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42ECEE-F4AB-4E29-B017-3573FCE58813}" type="slidenum">
              <a:rPr lang="en-US" altLang="en-US" smtClean="0"/>
              <a:pPr>
                <a:spcBef>
                  <a:spcPct val="0"/>
                </a:spcBef>
              </a:pPr>
              <a:t>34</a:t>
            </a:fld>
            <a:endParaRPr lang="en-US" altLang="en-US"/>
          </a:p>
        </p:txBody>
      </p:sp>
      <p:sp>
        <p:nvSpPr>
          <p:cNvPr id="72707" name="Rectangle 2">
            <a:extLst>
              <a:ext uri="{FF2B5EF4-FFF2-40B4-BE49-F238E27FC236}">
                <a16:creationId xmlns:a16="http://schemas.microsoft.com/office/drawing/2014/main" id="{7987E332-74D1-E736-999A-6B662BF1AE3F}"/>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0238DB21-F88C-0C2B-DD4C-0556EA9C63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C53F4EB4-1183-E2AC-4C79-F2F6E9171F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CFCCC9-1A71-4F3A-A031-0E095A217329}" type="slidenum">
              <a:rPr lang="en-US" altLang="en-US" smtClean="0"/>
              <a:pPr>
                <a:spcBef>
                  <a:spcPct val="0"/>
                </a:spcBef>
              </a:pPr>
              <a:t>35</a:t>
            </a:fld>
            <a:endParaRPr lang="en-US" altLang="en-US"/>
          </a:p>
        </p:txBody>
      </p:sp>
      <p:sp>
        <p:nvSpPr>
          <p:cNvPr id="74755" name="Rectangle 2">
            <a:extLst>
              <a:ext uri="{FF2B5EF4-FFF2-40B4-BE49-F238E27FC236}">
                <a16:creationId xmlns:a16="http://schemas.microsoft.com/office/drawing/2014/main" id="{0079AE39-9727-92F8-92A0-5915FD315BE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AEEF4558-76E9-D1D4-CD58-0D3F5A6A6B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1F121350-7537-012B-9DD7-348B0EC774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8ADE95-B62D-4040-80A9-DB8E52E4709C}" type="slidenum">
              <a:rPr lang="en-US" altLang="en-US" smtClean="0"/>
              <a:pPr>
                <a:spcBef>
                  <a:spcPct val="0"/>
                </a:spcBef>
              </a:pPr>
              <a:t>36</a:t>
            </a:fld>
            <a:endParaRPr lang="en-US" altLang="en-US"/>
          </a:p>
        </p:txBody>
      </p:sp>
      <p:sp>
        <p:nvSpPr>
          <p:cNvPr id="76803" name="Rectangle 2">
            <a:extLst>
              <a:ext uri="{FF2B5EF4-FFF2-40B4-BE49-F238E27FC236}">
                <a16:creationId xmlns:a16="http://schemas.microsoft.com/office/drawing/2014/main" id="{F94DE753-2CFF-79CE-99F6-2F60E94339E0}"/>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1A6B3B39-BF1B-3DBE-4A9D-68AF3FD8CB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040A55A-DE44-C8A3-477D-F2D1CA9AA1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E406A9-32A4-422C-85F8-4064866A31DE}" type="slidenum">
              <a:rPr lang="en-US" altLang="en-US" smtClean="0"/>
              <a:pPr>
                <a:spcBef>
                  <a:spcPct val="0"/>
                </a:spcBef>
              </a:pPr>
              <a:t>37</a:t>
            </a:fld>
            <a:endParaRPr lang="en-US" altLang="en-US"/>
          </a:p>
        </p:txBody>
      </p:sp>
      <p:sp>
        <p:nvSpPr>
          <p:cNvPr id="78851" name="Rectangle 2">
            <a:extLst>
              <a:ext uri="{FF2B5EF4-FFF2-40B4-BE49-F238E27FC236}">
                <a16:creationId xmlns:a16="http://schemas.microsoft.com/office/drawing/2014/main" id="{57ED3404-F53D-4D50-63CB-3DC433977D0B}"/>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BA04A9EC-E13F-E815-B33B-E731F146FA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2C2D853C-AED3-A98B-D3DB-8CDB01DC54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2D13B8-79EC-4DE8-BAFD-D2E7580DFDF6}" type="slidenum">
              <a:rPr lang="en-US" altLang="en-US" smtClean="0"/>
              <a:pPr>
                <a:spcBef>
                  <a:spcPct val="0"/>
                </a:spcBef>
              </a:pPr>
              <a:t>38</a:t>
            </a:fld>
            <a:endParaRPr lang="en-US" altLang="en-US"/>
          </a:p>
        </p:txBody>
      </p:sp>
      <p:sp>
        <p:nvSpPr>
          <p:cNvPr id="80899" name="Rectangle 2">
            <a:extLst>
              <a:ext uri="{FF2B5EF4-FFF2-40B4-BE49-F238E27FC236}">
                <a16:creationId xmlns:a16="http://schemas.microsoft.com/office/drawing/2014/main" id="{8035CB17-F0DA-1B6C-B373-7A27B1AF5F6B}"/>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6716408-3332-3AAD-F0EC-C7CD6D3A4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4FCF4E6-2555-E856-CC29-EA9432A6D8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56502E-1B03-4A84-86BC-B657B01D47BE}" type="slidenum">
              <a:rPr lang="en-US" altLang="en-US" smtClean="0"/>
              <a:pPr>
                <a:spcBef>
                  <a:spcPct val="0"/>
                </a:spcBef>
              </a:pPr>
              <a:t>39</a:t>
            </a:fld>
            <a:endParaRPr lang="en-US" altLang="en-US"/>
          </a:p>
        </p:txBody>
      </p:sp>
      <p:sp>
        <p:nvSpPr>
          <p:cNvPr id="82947" name="Rectangle 2">
            <a:extLst>
              <a:ext uri="{FF2B5EF4-FFF2-40B4-BE49-F238E27FC236}">
                <a16:creationId xmlns:a16="http://schemas.microsoft.com/office/drawing/2014/main" id="{E90A23EF-1DC6-7D84-A1AE-B22241EEEB2B}"/>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B5F29670-5231-D703-C70B-FFD9C63E15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F11F9C7-901C-7A7A-DD5A-87D61312E8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7F4E3E-244B-4C23-B966-D80C957FB87C}" type="slidenum">
              <a:rPr lang="en-US" altLang="en-US" smtClean="0"/>
              <a:pPr>
                <a:spcBef>
                  <a:spcPct val="0"/>
                </a:spcBef>
              </a:pPr>
              <a:t>4</a:t>
            </a:fld>
            <a:endParaRPr lang="en-US" altLang="en-US"/>
          </a:p>
        </p:txBody>
      </p:sp>
      <p:sp>
        <p:nvSpPr>
          <p:cNvPr id="11267" name="Rectangle 2">
            <a:extLst>
              <a:ext uri="{FF2B5EF4-FFF2-40B4-BE49-F238E27FC236}">
                <a16:creationId xmlns:a16="http://schemas.microsoft.com/office/drawing/2014/main" id="{BE6EE14B-B91B-A963-AE37-E0F640DF15DD}"/>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4646F858-EB5B-AA44-5FB2-F1B444A8D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C5840B5-C1B1-19E3-52E3-876BEF281D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9469A5-CB62-4260-AC58-8A359C4A9730}" type="slidenum">
              <a:rPr lang="en-US" altLang="en-US" smtClean="0"/>
              <a:pPr>
                <a:spcBef>
                  <a:spcPct val="0"/>
                </a:spcBef>
              </a:pPr>
              <a:t>40</a:t>
            </a:fld>
            <a:endParaRPr lang="en-US" altLang="en-US"/>
          </a:p>
        </p:txBody>
      </p:sp>
      <p:sp>
        <p:nvSpPr>
          <p:cNvPr id="84995" name="Rectangle 2">
            <a:extLst>
              <a:ext uri="{FF2B5EF4-FFF2-40B4-BE49-F238E27FC236}">
                <a16:creationId xmlns:a16="http://schemas.microsoft.com/office/drawing/2014/main" id="{DC8A7030-B638-D401-9FBF-0C03C23920B6}"/>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CE1A640A-9D53-C3FF-A943-C74388C2DC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A0B8DD3-8BBA-F611-D475-8E2AFEA1AC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9952FF-5A2C-4344-BE42-54C4485A6C04}" type="slidenum">
              <a:rPr lang="en-US" altLang="en-US" smtClean="0"/>
              <a:pPr>
                <a:spcBef>
                  <a:spcPct val="0"/>
                </a:spcBef>
              </a:pPr>
              <a:t>41</a:t>
            </a:fld>
            <a:endParaRPr lang="en-US" altLang="en-US"/>
          </a:p>
        </p:txBody>
      </p:sp>
      <p:sp>
        <p:nvSpPr>
          <p:cNvPr id="87043" name="Rectangle 2">
            <a:extLst>
              <a:ext uri="{FF2B5EF4-FFF2-40B4-BE49-F238E27FC236}">
                <a16:creationId xmlns:a16="http://schemas.microsoft.com/office/drawing/2014/main" id="{1F8D81DB-1663-FCE5-E2DC-DE6E445901A4}"/>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1EB47106-3CE6-3CF9-98A0-38DDD4BF4F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63813609-1E7A-7DAA-4CD8-8DBF661D92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FAF384-8E97-4A14-9655-B320342A86DA}" type="slidenum">
              <a:rPr lang="en-US" altLang="en-US" smtClean="0"/>
              <a:pPr>
                <a:spcBef>
                  <a:spcPct val="0"/>
                </a:spcBef>
              </a:pPr>
              <a:t>42</a:t>
            </a:fld>
            <a:endParaRPr lang="en-US" altLang="en-US"/>
          </a:p>
        </p:txBody>
      </p:sp>
      <p:sp>
        <p:nvSpPr>
          <p:cNvPr id="89091" name="Rectangle 2">
            <a:extLst>
              <a:ext uri="{FF2B5EF4-FFF2-40B4-BE49-F238E27FC236}">
                <a16:creationId xmlns:a16="http://schemas.microsoft.com/office/drawing/2014/main" id="{6B439CA0-62AF-CF61-577E-BC2E6CE26057}"/>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7BC33A51-7D08-5DA0-1BBD-3253BA536B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4752BEF1-7439-C068-EA78-57B2F3D6FC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81E793-3476-46E5-815D-CD3A79643AD5}" type="slidenum">
              <a:rPr lang="en-US" altLang="en-US" smtClean="0"/>
              <a:pPr>
                <a:spcBef>
                  <a:spcPct val="0"/>
                </a:spcBef>
              </a:pPr>
              <a:t>43</a:t>
            </a:fld>
            <a:endParaRPr lang="en-US" altLang="en-US"/>
          </a:p>
        </p:txBody>
      </p:sp>
      <p:sp>
        <p:nvSpPr>
          <p:cNvPr id="91139" name="Rectangle 2">
            <a:extLst>
              <a:ext uri="{FF2B5EF4-FFF2-40B4-BE49-F238E27FC236}">
                <a16:creationId xmlns:a16="http://schemas.microsoft.com/office/drawing/2014/main" id="{D4D73BE9-26EA-5737-114C-E44568730B1C}"/>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BF36EEAE-C23B-D74C-64EB-C209A54238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68C3218-04AB-BA32-D7CE-3F4D4F3560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DD23C9-368C-45CC-B653-30FD90544A10}" type="slidenum">
              <a:rPr lang="en-US" altLang="en-US" smtClean="0"/>
              <a:pPr>
                <a:spcBef>
                  <a:spcPct val="0"/>
                </a:spcBef>
              </a:pPr>
              <a:t>44</a:t>
            </a:fld>
            <a:endParaRPr lang="en-US" altLang="en-US"/>
          </a:p>
        </p:txBody>
      </p:sp>
      <p:sp>
        <p:nvSpPr>
          <p:cNvPr id="93187" name="Rectangle 2">
            <a:extLst>
              <a:ext uri="{FF2B5EF4-FFF2-40B4-BE49-F238E27FC236}">
                <a16:creationId xmlns:a16="http://schemas.microsoft.com/office/drawing/2014/main" id="{DB7D6806-F325-0F1C-24F3-0A98CF6B647C}"/>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FD5E18BA-3DF4-3F44-0C36-A9B1635213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60E6A8A3-9F37-31D2-991B-E3DA8E7555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5373BB-5833-43D2-AD4A-475F7C8C23F6}" type="slidenum">
              <a:rPr lang="en-US" altLang="en-US" smtClean="0"/>
              <a:pPr>
                <a:spcBef>
                  <a:spcPct val="0"/>
                </a:spcBef>
              </a:pPr>
              <a:t>45</a:t>
            </a:fld>
            <a:endParaRPr lang="en-US" altLang="en-US"/>
          </a:p>
        </p:txBody>
      </p:sp>
      <p:sp>
        <p:nvSpPr>
          <p:cNvPr id="95235" name="Rectangle 2">
            <a:extLst>
              <a:ext uri="{FF2B5EF4-FFF2-40B4-BE49-F238E27FC236}">
                <a16:creationId xmlns:a16="http://schemas.microsoft.com/office/drawing/2014/main" id="{53D0B433-F9C2-7E4B-0DFF-BF0607AD61F8}"/>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A4C5B2A0-54A7-0379-53DB-1A4060324C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47C4D970-B3B8-F8A1-63B5-25CE63BDB9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3CF7C5-D941-4D78-8B53-6D2A78627434}" type="slidenum">
              <a:rPr lang="en-US" altLang="en-US" smtClean="0"/>
              <a:pPr>
                <a:spcBef>
                  <a:spcPct val="0"/>
                </a:spcBef>
              </a:pPr>
              <a:t>46</a:t>
            </a:fld>
            <a:endParaRPr lang="en-US" altLang="en-US"/>
          </a:p>
        </p:txBody>
      </p:sp>
      <p:sp>
        <p:nvSpPr>
          <p:cNvPr id="97283" name="Rectangle 2">
            <a:extLst>
              <a:ext uri="{FF2B5EF4-FFF2-40B4-BE49-F238E27FC236}">
                <a16:creationId xmlns:a16="http://schemas.microsoft.com/office/drawing/2014/main" id="{F33BB59E-20F0-F76B-0C32-E12CC0D82732}"/>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3EC3ACAC-4221-6F71-5E25-194DAF87A4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92D27F05-BC1A-8CCB-5AEC-E213BFA4DB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1DE1CE-D7FC-421C-9128-9238288D9A7E}" type="slidenum">
              <a:rPr lang="en-US" altLang="en-US" smtClean="0"/>
              <a:pPr>
                <a:spcBef>
                  <a:spcPct val="0"/>
                </a:spcBef>
              </a:pPr>
              <a:t>47</a:t>
            </a:fld>
            <a:endParaRPr lang="en-US" altLang="en-US"/>
          </a:p>
        </p:txBody>
      </p:sp>
      <p:sp>
        <p:nvSpPr>
          <p:cNvPr id="99331" name="Rectangle 2">
            <a:extLst>
              <a:ext uri="{FF2B5EF4-FFF2-40B4-BE49-F238E27FC236}">
                <a16:creationId xmlns:a16="http://schemas.microsoft.com/office/drawing/2014/main" id="{F0B23CB4-6959-599E-19B9-32E6CA7FCEDD}"/>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2FBAE03B-41E7-177B-8932-EDED7660F5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F9916EB-DC74-4B06-AC10-DE95E68562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99A5D3-5A7D-4414-8CE9-A89558226F4D}" type="slidenum">
              <a:rPr lang="en-US" altLang="en-US" smtClean="0"/>
              <a:pPr>
                <a:spcBef>
                  <a:spcPct val="0"/>
                </a:spcBef>
              </a:pPr>
              <a:t>48</a:t>
            </a:fld>
            <a:endParaRPr lang="en-US" altLang="en-US"/>
          </a:p>
        </p:txBody>
      </p:sp>
      <p:sp>
        <p:nvSpPr>
          <p:cNvPr id="101379" name="Rectangle 2">
            <a:extLst>
              <a:ext uri="{FF2B5EF4-FFF2-40B4-BE49-F238E27FC236}">
                <a16:creationId xmlns:a16="http://schemas.microsoft.com/office/drawing/2014/main" id="{C016D4FF-0490-B1D6-3274-877813F2385F}"/>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C0F3A1D0-A1AE-F3EF-DDED-E29DF010B8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4D1EE43A-8F30-8377-55DE-78CAB26ADB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DDF435-EC86-4F86-B958-F0E814B9419B}" type="slidenum">
              <a:rPr lang="en-US" altLang="en-US" smtClean="0"/>
              <a:pPr>
                <a:spcBef>
                  <a:spcPct val="0"/>
                </a:spcBef>
              </a:pPr>
              <a:t>49</a:t>
            </a:fld>
            <a:endParaRPr lang="en-US" altLang="en-US"/>
          </a:p>
        </p:txBody>
      </p:sp>
      <p:sp>
        <p:nvSpPr>
          <p:cNvPr id="103427" name="Rectangle 2">
            <a:extLst>
              <a:ext uri="{FF2B5EF4-FFF2-40B4-BE49-F238E27FC236}">
                <a16:creationId xmlns:a16="http://schemas.microsoft.com/office/drawing/2014/main" id="{99F67E53-276D-855A-90CB-F7EB7E71FDC3}"/>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FC82CC3B-4001-9683-06DD-10245C8A21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9FB4C64-C7BC-9D00-5EF4-3E5B0BD251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6F0CA8-B087-4CA7-87F7-D70CE2BA0B7F}" type="slidenum">
              <a:rPr lang="en-US" altLang="en-US" smtClean="0"/>
              <a:pPr>
                <a:spcBef>
                  <a:spcPct val="0"/>
                </a:spcBef>
              </a:pPr>
              <a:t>5</a:t>
            </a:fld>
            <a:endParaRPr lang="en-US" altLang="en-US"/>
          </a:p>
        </p:txBody>
      </p:sp>
      <p:sp>
        <p:nvSpPr>
          <p:cNvPr id="13315" name="Rectangle 2">
            <a:extLst>
              <a:ext uri="{FF2B5EF4-FFF2-40B4-BE49-F238E27FC236}">
                <a16:creationId xmlns:a16="http://schemas.microsoft.com/office/drawing/2014/main" id="{2CA58FAE-814E-3825-52DB-DEF93B3694E0}"/>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C42B7286-FBD3-277E-1889-6D0357EAA0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9964ADAB-758E-5B74-6659-5AF1255227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CDA6CF-2724-4E80-9F6E-BB9B91234BB1}" type="slidenum">
              <a:rPr lang="en-US" altLang="en-US" smtClean="0"/>
              <a:pPr>
                <a:spcBef>
                  <a:spcPct val="0"/>
                </a:spcBef>
              </a:pPr>
              <a:t>50</a:t>
            </a:fld>
            <a:endParaRPr lang="en-US" altLang="en-US"/>
          </a:p>
        </p:txBody>
      </p:sp>
      <p:sp>
        <p:nvSpPr>
          <p:cNvPr id="105475" name="Rectangle 2">
            <a:extLst>
              <a:ext uri="{FF2B5EF4-FFF2-40B4-BE49-F238E27FC236}">
                <a16:creationId xmlns:a16="http://schemas.microsoft.com/office/drawing/2014/main" id="{393798A1-C5F0-852D-06CD-A2F2BF48F71B}"/>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EE753FC-BEA0-EF1A-4658-0BB9B3B319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18C8726C-63EA-6403-7117-1069FB455C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513D23-86C5-41CD-A0EB-A1A1873B819F}" type="slidenum">
              <a:rPr lang="en-US" altLang="en-US" smtClean="0"/>
              <a:pPr>
                <a:spcBef>
                  <a:spcPct val="0"/>
                </a:spcBef>
              </a:pPr>
              <a:t>51</a:t>
            </a:fld>
            <a:endParaRPr lang="en-US" altLang="en-US"/>
          </a:p>
        </p:txBody>
      </p:sp>
      <p:sp>
        <p:nvSpPr>
          <p:cNvPr id="107523" name="Rectangle 2">
            <a:extLst>
              <a:ext uri="{FF2B5EF4-FFF2-40B4-BE49-F238E27FC236}">
                <a16:creationId xmlns:a16="http://schemas.microsoft.com/office/drawing/2014/main" id="{306C1EA2-B920-2512-4BCB-A96AA51A4306}"/>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69BA2370-9F3C-CF3B-96AB-CD55825E55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1782D55-5143-11A5-C7B2-04CC23FCB2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1FB3E2-DE94-481A-9968-F12F5DBAB16A}" type="slidenum">
              <a:rPr lang="en-US" altLang="en-US" smtClean="0"/>
              <a:pPr>
                <a:spcBef>
                  <a:spcPct val="0"/>
                </a:spcBef>
              </a:pPr>
              <a:t>52</a:t>
            </a:fld>
            <a:endParaRPr lang="en-US" altLang="en-US"/>
          </a:p>
        </p:txBody>
      </p:sp>
      <p:sp>
        <p:nvSpPr>
          <p:cNvPr id="109571" name="Rectangle 2">
            <a:extLst>
              <a:ext uri="{FF2B5EF4-FFF2-40B4-BE49-F238E27FC236}">
                <a16:creationId xmlns:a16="http://schemas.microsoft.com/office/drawing/2014/main" id="{24DC404F-D369-6768-E0F3-8F7627088A38}"/>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6719FACD-53F2-A51F-3054-064790ACD8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082A0228-B137-768D-F06F-832D75F11E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D04513-1087-4163-86F7-3A1E6AE36B43}" type="slidenum">
              <a:rPr lang="en-US" altLang="en-US" smtClean="0"/>
              <a:pPr>
                <a:spcBef>
                  <a:spcPct val="0"/>
                </a:spcBef>
              </a:pPr>
              <a:t>53</a:t>
            </a:fld>
            <a:endParaRPr lang="en-US" altLang="en-US"/>
          </a:p>
        </p:txBody>
      </p:sp>
      <p:sp>
        <p:nvSpPr>
          <p:cNvPr id="111619" name="Rectangle 2">
            <a:extLst>
              <a:ext uri="{FF2B5EF4-FFF2-40B4-BE49-F238E27FC236}">
                <a16:creationId xmlns:a16="http://schemas.microsoft.com/office/drawing/2014/main" id="{CB88EE27-38C9-5454-590A-F214A44C190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2ECEDCBB-8F38-45D6-E0DE-115E9A67E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11C4F93-CEBF-53E5-5964-B190DE9DF4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E24969-6FE4-4704-BD2E-B2FE77FAAAE7}" type="slidenum">
              <a:rPr lang="en-US" altLang="en-US" smtClean="0"/>
              <a:pPr>
                <a:spcBef>
                  <a:spcPct val="0"/>
                </a:spcBef>
              </a:pPr>
              <a:t>54</a:t>
            </a:fld>
            <a:endParaRPr lang="en-US" altLang="en-US"/>
          </a:p>
        </p:txBody>
      </p:sp>
      <p:sp>
        <p:nvSpPr>
          <p:cNvPr id="113667" name="Rectangle 2">
            <a:extLst>
              <a:ext uri="{FF2B5EF4-FFF2-40B4-BE49-F238E27FC236}">
                <a16:creationId xmlns:a16="http://schemas.microsoft.com/office/drawing/2014/main" id="{01E40F48-B800-5C8F-B736-93D53830196F}"/>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85E55731-E2C7-4867-E398-CEE4CCCD8E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E27A78D3-6070-F6D0-1EBB-AA93DFD5C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B0EA17-C359-434C-B64A-BDEFFD2D4198}" type="slidenum">
              <a:rPr lang="en-US" altLang="en-US" smtClean="0"/>
              <a:pPr>
                <a:spcBef>
                  <a:spcPct val="0"/>
                </a:spcBef>
              </a:pPr>
              <a:t>55</a:t>
            </a:fld>
            <a:endParaRPr lang="en-US" altLang="en-US"/>
          </a:p>
        </p:txBody>
      </p:sp>
      <p:sp>
        <p:nvSpPr>
          <p:cNvPr id="115715" name="Rectangle 2">
            <a:extLst>
              <a:ext uri="{FF2B5EF4-FFF2-40B4-BE49-F238E27FC236}">
                <a16:creationId xmlns:a16="http://schemas.microsoft.com/office/drawing/2014/main" id="{C73DD81F-F347-356A-2AB0-9AA25A6B6199}"/>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9EE3ABEE-7B1B-3263-4530-BCFF30BBB3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A120B0C-3250-3877-C3FC-1661011119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7708F6-409C-4088-A703-04976BE0C622}" type="slidenum">
              <a:rPr lang="en-US" altLang="en-US" smtClean="0"/>
              <a:pPr>
                <a:spcBef>
                  <a:spcPct val="0"/>
                </a:spcBef>
              </a:pPr>
              <a:t>56</a:t>
            </a:fld>
            <a:endParaRPr lang="en-US" altLang="en-US"/>
          </a:p>
        </p:txBody>
      </p:sp>
      <p:sp>
        <p:nvSpPr>
          <p:cNvPr id="117763" name="Rectangle 2">
            <a:extLst>
              <a:ext uri="{FF2B5EF4-FFF2-40B4-BE49-F238E27FC236}">
                <a16:creationId xmlns:a16="http://schemas.microsoft.com/office/drawing/2014/main" id="{50517D7F-8FE0-C9A2-FCC8-38CB42081C40}"/>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37F8D2BF-1F99-25C9-CDFE-A30F08C7FA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6809889-2D0B-8C69-0A20-2DD3D3F37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E51093-F758-4CE8-97A9-0C42635D0599}" type="slidenum">
              <a:rPr lang="en-US" altLang="en-US" smtClean="0"/>
              <a:pPr>
                <a:spcBef>
                  <a:spcPct val="0"/>
                </a:spcBef>
              </a:pPr>
              <a:t>57</a:t>
            </a:fld>
            <a:endParaRPr lang="en-US" altLang="en-US"/>
          </a:p>
        </p:txBody>
      </p:sp>
      <p:sp>
        <p:nvSpPr>
          <p:cNvPr id="119811" name="Rectangle 2">
            <a:extLst>
              <a:ext uri="{FF2B5EF4-FFF2-40B4-BE49-F238E27FC236}">
                <a16:creationId xmlns:a16="http://schemas.microsoft.com/office/drawing/2014/main" id="{DDC01E51-FEB8-AD0F-102E-A4C65D46503C}"/>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75ED8A95-A400-1144-4E1A-5ED1FA1114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C9815067-9808-A320-D1EF-4603819AD6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AB4E035-E853-40B7-BF3C-350035FF57F5}" type="slidenum">
              <a:rPr lang="en-US" altLang="en-US" smtClean="0"/>
              <a:pPr>
                <a:spcBef>
                  <a:spcPct val="0"/>
                </a:spcBef>
              </a:pPr>
              <a:t>58</a:t>
            </a:fld>
            <a:endParaRPr lang="en-US" altLang="en-US"/>
          </a:p>
        </p:txBody>
      </p:sp>
      <p:sp>
        <p:nvSpPr>
          <p:cNvPr id="121859" name="Rectangle 2">
            <a:extLst>
              <a:ext uri="{FF2B5EF4-FFF2-40B4-BE49-F238E27FC236}">
                <a16:creationId xmlns:a16="http://schemas.microsoft.com/office/drawing/2014/main" id="{1EB1349E-D8E2-549C-C869-37B5E5143346}"/>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FC648FDA-8080-D4AF-3664-055235CEB8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9250B500-D290-A309-4D4A-AEBE99106F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FFB56D-F109-4592-A702-9677268D8FB3}" type="slidenum">
              <a:rPr lang="en-US" altLang="en-US" smtClean="0"/>
              <a:pPr>
                <a:spcBef>
                  <a:spcPct val="0"/>
                </a:spcBef>
              </a:pPr>
              <a:t>59</a:t>
            </a:fld>
            <a:endParaRPr lang="en-US" altLang="en-US"/>
          </a:p>
        </p:txBody>
      </p:sp>
      <p:sp>
        <p:nvSpPr>
          <p:cNvPr id="123907" name="Rectangle 2">
            <a:extLst>
              <a:ext uri="{FF2B5EF4-FFF2-40B4-BE49-F238E27FC236}">
                <a16:creationId xmlns:a16="http://schemas.microsoft.com/office/drawing/2014/main" id="{9050A192-3AE2-0DA4-E83B-C08A1F19A996}"/>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79254270-7A18-1838-BCCC-E3A5F82A82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521EE72-7468-D617-DC4E-A8C978ADED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6662C1-8281-402F-A023-9C6AEF8540C6}" type="slidenum">
              <a:rPr lang="en-US" altLang="en-US" smtClean="0"/>
              <a:pPr>
                <a:spcBef>
                  <a:spcPct val="0"/>
                </a:spcBef>
              </a:pPr>
              <a:t>6</a:t>
            </a:fld>
            <a:endParaRPr lang="en-US" altLang="en-US"/>
          </a:p>
        </p:txBody>
      </p:sp>
      <p:sp>
        <p:nvSpPr>
          <p:cNvPr id="15363" name="Rectangle 2">
            <a:extLst>
              <a:ext uri="{FF2B5EF4-FFF2-40B4-BE49-F238E27FC236}">
                <a16:creationId xmlns:a16="http://schemas.microsoft.com/office/drawing/2014/main" id="{D1FADCB0-89D3-2F7E-3DEA-33F26F636171}"/>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5499E3A8-A9A6-4F90-30AD-B4845C9E31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B3EADD4D-0D14-3456-7897-F66080C855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01F1B5-D205-4854-BADA-964FCD01DA7E}" type="slidenum">
              <a:rPr lang="en-US" altLang="en-US" smtClean="0"/>
              <a:pPr>
                <a:spcBef>
                  <a:spcPct val="0"/>
                </a:spcBef>
              </a:pPr>
              <a:t>7</a:t>
            </a:fld>
            <a:endParaRPr lang="en-US" altLang="en-US"/>
          </a:p>
        </p:txBody>
      </p:sp>
      <p:sp>
        <p:nvSpPr>
          <p:cNvPr id="17411" name="Rectangle 2">
            <a:extLst>
              <a:ext uri="{FF2B5EF4-FFF2-40B4-BE49-F238E27FC236}">
                <a16:creationId xmlns:a16="http://schemas.microsoft.com/office/drawing/2014/main" id="{DC9FEA93-C6EA-06B9-C494-AE3289717937}"/>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47180C4-DB43-38ED-4F82-79017B9859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681301C-5887-4F84-F4E5-41BFC35B9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228839-131B-4BA0-819B-A8740459FCDA}" type="slidenum">
              <a:rPr lang="en-US" altLang="en-US" smtClean="0"/>
              <a:pPr>
                <a:spcBef>
                  <a:spcPct val="0"/>
                </a:spcBef>
              </a:pPr>
              <a:t>8</a:t>
            </a:fld>
            <a:endParaRPr lang="en-US" altLang="en-US"/>
          </a:p>
        </p:txBody>
      </p:sp>
      <p:sp>
        <p:nvSpPr>
          <p:cNvPr id="19459" name="Rectangle 2">
            <a:extLst>
              <a:ext uri="{FF2B5EF4-FFF2-40B4-BE49-F238E27FC236}">
                <a16:creationId xmlns:a16="http://schemas.microsoft.com/office/drawing/2014/main" id="{43FCFEF4-141F-E0F3-C067-F2FEB2E6470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BF18FA6-50D4-451B-74BB-2EA57FF975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F53F3475-A9DE-DFE8-CF93-47C38EBC9E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2E48A0-B8EB-4808-8608-850CE440F051}" type="slidenum">
              <a:rPr lang="en-US" altLang="en-US" smtClean="0"/>
              <a:pPr>
                <a:spcBef>
                  <a:spcPct val="0"/>
                </a:spcBef>
              </a:pPr>
              <a:t>9</a:t>
            </a:fld>
            <a:endParaRPr lang="en-US" altLang="en-US"/>
          </a:p>
        </p:txBody>
      </p:sp>
      <p:sp>
        <p:nvSpPr>
          <p:cNvPr id="21507" name="Rectangle 2">
            <a:extLst>
              <a:ext uri="{FF2B5EF4-FFF2-40B4-BE49-F238E27FC236}">
                <a16:creationId xmlns:a16="http://schemas.microsoft.com/office/drawing/2014/main" id="{6929CF38-24F0-76E6-DCFD-405B71329255}"/>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21480C1-356B-219B-3107-68C64C85E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A650A09F-845E-DAD5-5DA3-8F043F129745}"/>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Line 8">
            <a:extLst>
              <a:ext uri="{FF2B5EF4-FFF2-40B4-BE49-F238E27FC236}">
                <a16:creationId xmlns:a16="http://schemas.microsoft.com/office/drawing/2014/main" id="{A46D751B-495E-02F1-EBBD-8F369A7D9886}"/>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6" name="Rectangle 2"/>
          <p:cNvSpPr>
            <a:spLocks noGrp="1" noChangeArrowheads="1"/>
          </p:cNvSpPr>
          <p:nvPr>
            <p:ph type="ctrTitle"/>
          </p:nvPr>
        </p:nvSpPr>
        <p:spPr>
          <a:xfrm>
            <a:off x="914400" y="1524000"/>
            <a:ext cx="7623175" cy="1752600"/>
          </a:xfrm>
        </p:spPr>
        <p:txBody>
          <a:bodyPr/>
          <a:lstStyle>
            <a:lvl1pPr>
              <a:defRPr sz="4800"/>
            </a:lvl1pPr>
          </a:lstStyle>
          <a:p>
            <a:r>
              <a:rPr lang="en-US" altLang="en-US"/>
              <a:t>Click to edit Master title style</a:t>
            </a:r>
          </a:p>
        </p:txBody>
      </p:sp>
      <p:sp>
        <p:nvSpPr>
          <p:cNvPr id="471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4" name="Rectangle 4">
            <a:extLst>
              <a:ext uri="{FF2B5EF4-FFF2-40B4-BE49-F238E27FC236}">
                <a16:creationId xmlns:a16="http://schemas.microsoft.com/office/drawing/2014/main" id="{6422A00B-182E-2766-D3A7-B99804A80F8F}"/>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7869055-00D7-8043-39E8-1DD4910963CA}"/>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CBC385B-BB77-7DA7-B62E-44673146EF74}"/>
              </a:ext>
            </a:extLst>
          </p:cNvPr>
          <p:cNvSpPr>
            <a:spLocks noGrp="1" noChangeArrowheads="1"/>
          </p:cNvSpPr>
          <p:nvPr>
            <p:ph type="sldNum" sz="quarter" idx="12"/>
          </p:nvPr>
        </p:nvSpPr>
        <p:spPr/>
        <p:txBody>
          <a:bodyPr/>
          <a:lstStyle>
            <a:lvl1pPr>
              <a:defRPr/>
            </a:lvl1pPr>
          </a:lstStyle>
          <a:p>
            <a:pPr>
              <a:defRPr/>
            </a:pPr>
            <a:fld id="{233B11F1-BDD3-44EC-AE1B-7DC03D055539}" type="slidenum">
              <a:rPr lang="en-US" altLang="en-US"/>
              <a:pPr>
                <a:defRPr/>
              </a:pPr>
              <a:t>‹#›</a:t>
            </a:fld>
            <a:endParaRPr lang="en-US" altLang="en-US"/>
          </a:p>
        </p:txBody>
      </p:sp>
    </p:spTree>
    <p:extLst>
      <p:ext uri="{BB962C8B-B14F-4D97-AF65-F5344CB8AC3E}">
        <p14:creationId xmlns:p14="http://schemas.microsoft.com/office/powerpoint/2010/main" val="261065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49F4EB8-A8F0-E06A-995E-74470A58DAED}"/>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5" name="Rectangle 5">
            <a:extLst>
              <a:ext uri="{FF2B5EF4-FFF2-40B4-BE49-F238E27FC236}">
                <a16:creationId xmlns:a16="http://schemas.microsoft.com/office/drawing/2014/main" id="{910B88EF-4B8B-086C-C8F7-D07D64D001F6}"/>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4287CD0D-7CB6-EEA5-BE36-63A72EA1A03C}"/>
              </a:ext>
            </a:extLst>
          </p:cNvPr>
          <p:cNvSpPr>
            <a:spLocks noGrp="1" noChangeArrowheads="1"/>
          </p:cNvSpPr>
          <p:nvPr>
            <p:ph type="sldNum" sz="quarter" idx="12"/>
          </p:nvPr>
        </p:nvSpPr>
        <p:spPr>
          <a:ln/>
        </p:spPr>
        <p:txBody>
          <a:bodyPr/>
          <a:lstStyle>
            <a:lvl1pPr>
              <a:defRPr/>
            </a:lvl1pPr>
          </a:lstStyle>
          <a:p>
            <a:pPr>
              <a:defRPr/>
            </a:pPr>
            <a:fld id="{15AF7603-EAC8-449C-A451-ED598FC886F8}" type="slidenum">
              <a:rPr lang="en-US" altLang="en-US"/>
              <a:pPr>
                <a:defRPr/>
              </a:pPr>
              <a:t>‹#›</a:t>
            </a:fld>
            <a:endParaRPr lang="en-US" altLang="en-US"/>
          </a:p>
        </p:txBody>
      </p:sp>
    </p:spTree>
    <p:extLst>
      <p:ext uri="{BB962C8B-B14F-4D97-AF65-F5344CB8AC3E}">
        <p14:creationId xmlns:p14="http://schemas.microsoft.com/office/powerpoint/2010/main" val="372253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E90D2FB-C9AA-B621-578F-9CA7B48E8415}"/>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5" name="Rectangle 5">
            <a:extLst>
              <a:ext uri="{FF2B5EF4-FFF2-40B4-BE49-F238E27FC236}">
                <a16:creationId xmlns:a16="http://schemas.microsoft.com/office/drawing/2014/main" id="{1DC9E597-59D3-5652-EF88-D16A4F79B444}"/>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4F2A16E2-6DDE-C341-EFBF-B57B289B5EC1}"/>
              </a:ext>
            </a:extLst>
          </p:cNvPr>
          <p:cNvSpPr>
            <a:spLocks noGrp="1" noChangeArrowheads="1"/>
          </p:cNvSpPr>
          <p:nvPr>
            <p:ph type="sldNum" sz="quarter" idx="12"/>
          </p:nvPr>
        </p:nvSpPr>
        <p:spPr>
          <a:ln/>
        </p:spPr>
        <p:txBody>
          <a:bodyPr/>
          <a:lstStyle>
            <a:lvl1pPr>
              <a:defRPr/>
            </a:lvl1pPr>
          </a:lstStyle>
          <a:p>
            <a:pPr>
              <a:defRPr/>
            </a:pPr>
            <a:fld id="{4AD4F928-AEF2-4006-8C08-7E8629E6A8A8}" type="slidenum">
              <a:rPr lang="en-US" altLang="en-US"/>
              <a:pPr>
                <a:defRPr/>
              </a:pPr>
              <a:t>‹#›</a:t>
            </a:fld>
            <a:endParaRPr lang="en-US" altLang="en-US"/>
          </a:p>
        </p:txBody>
      </p:sp>
    </p:spTree>
    <p:extLst>
      <p:ext uri="{BB962C8B-B14F-4D97-AF65-F5344CB8AC3E}">
        <p14:creationId xmlns:p14="http://schemas.microsoft.com/office/powerpoint/2010/main" val="3804869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6DFDACD-9279-B880-2195-C95436AEEDAC}"/>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6" name="Rectangle 5">
            <a:extLst>
              <a:ext uri="{FF2B5EF4-FFF2-40B4-BE49-F238E27FC236}">
                <a16:creationId xmlns:a16="http://schemas.microsoft.com/office/drawing/2014/main" id="{D310E258-C0AE-C736-6D8C-D7E69FD6BE39}"/>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EFBD9B48-AD12-3727-D471-3C25F4B3BAF2}"/>
              </a:ext>
            </a:extLst>
          </p:cNvPr>
          <p:cNvSpPr>
            <a:spLocks noGrp="1" noChangeArrowheads="1"/>
          </p:cNvSpPr>
          <p:nvPr>
            <p:ph type="sldNum" sz="quarter" idx="12"/>
          </p:nvPr>
        </p:nvSpPr>
        <p:spPr>
          <a:ln/>
        </p:spPr>
        <p:txBody>
          <a:bodyPr/>
          <a:lstStyle>
            <a:lvl1pPr>
              <a:defRPr/>
            </a:lvl1pPr>
          </a:lstStyle>
          <a:p>
            <a:pPr>
              <a:defRPr/>
            </a:pPr>
            <a:fld id="{2D414223-6C26-446A-B1E6-E44A7BCAC9C4}" type="slidenum">
              <a:rPr lang="en-US" altLang="en-US"/>
              <a:pPr>
                <a:defRPr/>
              </a:pPr>
              <a:t>‹#›</a:t>
            </a:fld>
            <a:endParaRPr lang="en-US" altLang="en-US"/>
          </a:p>
        </p:txBody>
      </p:sp>
    </p:spTree>
    <p:extLst>
      <p:ext uri="{BB962C8B-B14F-4D97-AF65-F5344CB8AC3E}">
        <p14:creationId xmlns:p14="http://schemas.microsoft.com/office/powerpoint/2010/main" val="310585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22256A3-067C-43FE-32D6-6F716280D58A}"/>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5" name="Rectangle 5">
            <a:extLst>
              <a:ext uri="{FF2B5EF4-FFF2-40B4-BE49-F238E27FC236}">
                <a16:creationId xmlns:a16="http://schemas.microsoft.com/office/drawing/2014/main" id="{0BC3B0DE-C0E7-C78F-3B5D-15E6ABCEA7D9}"/>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BC746525-C6C0-479A-876B-7D05C8AA4877}"/>
              </a:ext>
            </a:extLst>
          </p:cNvPr>
          <p:cNvSpPr>
            <a:spLocks noGrp="1" noChangeArrowheads="1"/>
          </p:cNvSpPr>
          <p:nvPr>
            <p:ph type="sldNum" sz="quarter" idx="12"/>
          </p:nvPr>
        </p:nvSpPr>
        <p:spPr>
          <a:ln/>
        </p:spPr>
        <p:txBody>
          <a:bodyPr/>
          <a:lstStyle>
            <a:lvl1pPr>
              <a:defRPr/>
            </a:lvl1pPr>
          </a:lstStyle>
          <a:p>
            <a:pPr>
              <a:defRPr/>
            </a:pPr>
            <a:fld id="{AECCC737-FE21-4323-B28C-AF94B0AE6B58}" type="slidenum">
              <a:rPr lang="en-US" altLang="en-US"/>
              <a:pPr>
                <a:defRPr/>
              </a:pPr>
              <a:t>‹#›</a:t>
            </a:fld>
            <a:endParaRPr lang="en-US" altLang="en-US"/>
          </a:p>
        </p:txBody>
      </p:sp>
    </p:spTree>
    <p:extLst>
      <p:ext uri="{BB962C8B-B14F-4D97-AF65-F5344CB8AC3E}">
        <p14:creationId xmlns:p14="http://schemas.microsoft.com/office/powerpoint/2010/main" val="151055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E5DB754-5B44-C29B-C76D-EE615CEEF717}"/>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5" name="Rectangle 5">
            <a:extLst>
              <a:ext uri="{FF2B5EF4-FFF2-40B4-BE49-F238E27FC236}">
                <a16:creationId xmlns:a16="http://schemas.microsoft.com/office/drawing/2014/main" id="{543F3EA9-66AF-A293-CBE6-C499D098049D}"/>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CBB859AF-D4CA-887C-A94D-FB188F822588}"/>
              </a:ext>
            </a:extLst>
          </p:cNvPr>
          <p:cNvSpPr>
            <a:spLocks noGrp="1" noChangeArrowheads="1"/>
          </p:cNvSpPr>
          <p:nvPr>
            <p:ph type="sldNum" sz="quarter" idx="12"/>
          </p:nvPr>
        </p:nvSpPr>
        <p:spPr>
          <a:ln/>
        </p:spPr>
        <p:txBody>
          <a:bodyPr/>
          <a:lstStyle>
            <a:lvl1pPr>
              <a:defRPr/>
            </a:lvl1pPr>
          </a:lstStyle>
          <a:p>
            <a:pPr>
              <a:defRPr/>
            </a:pPr>
            <a:fld id="{A956D78F-3096-4D75-9ABD-82792A4CAE0F}" type="slidenum">
              <a:rPr lang="en-US" altLang="en-US"/>
              <a:pPr>
                <a:defRPr/>
              </a:pPr>
              <a:t>‹#›</a:t>
            </a:fld>
            <a:endParaRPr lang="en-US" altLang="en-US"/>
          </a:p>
        </p:txBody>
      </p:sp>
    </p:spTree>
    <p:extLst>
      <p:ext uri="{BB962C8B-B14F-4D97-AF65-F5344CB8AC3E}">
        <p14:creationId xmlns:p14="http://schemas.microsoft.com/office/powerpoint/2010/main" val="38270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7E9CA58-7B21-031C-F45F-2B0698A8A76A}"/>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6" name="Rectangle 5">
            <a:extLst>
              <a:ext uri="{FF2B5EF4-FFF2-40B4-BE49-F238E27FC236}">
                <a16:creationId xmlns:a16="http://schemas.microsoft.com/office/drawing/2014/main" id="{095B1E9E-E982-5C47-649E-B70A30A26DB6}"/>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A9214EE8-DD16-9BD3-2299-B619D90130E2}"/>
              </a:ext>
            </a:extLst>
          </p:cNvPr>
          <p:cNvSpPr>
            <a:spLocks noGrp="1" noChangeArrowheads="1"/>
          </p:cNvSpPr>
          <p:nvPr>
            <p:ph type="sldNum" sz="quarter" idx="12"/>
          </p:nvPr>
        </p:nvSpPr>
        <p:spPr>
          <a:ln/>
        </p:spPr>
        <p:txBody>
          <a:bodyPr/>
          <a:lstStyle>
            <a:lvl1pPr>
              <a:defRPr/>
            </a:lvl1pPr>
          </a:lstStyle>
          <a:p>
            <a:pPr>
              <a:defRPr/>
            </a:pPr>
            <a:fld id="{3589198E-1C39-4AE8-8AEA-A9F9B3DA326A}" type="slidenum">
              <a:rPr lang="en-US" altLang="en-US"/>
              <a:pPr>
                <a:defRPr/>
              </a:pPr>
              <a:t>‹#›</a:t>
            </a:fld>
            <a:endParaRPr lang="en-US" altLang="en-US"/>
          </a:p>
        </p:txBody>
      </p:sp>
    </p:spTree>
    <p:extLst>
      <p:ext uri="{BB962C8B-B14F-4D97-AF65-F5344CB8AC3E}">
        <p14:creationId xmlns:p14="http://schemas.microsoft.com/office/powerpoint/2010/main" val="406751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6E745A5-F639-198C-EBB7-E308CA0DC06F}"/>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8" name="Rectangle 5">
            <a:extLst>
              <a:ext uri="{FF2B5EF4-FFF2-40B4-BE49-F238E27FC236}">
                <a16:creationId xmlns:a16="http://schemas.microsoft.com/office/drawing/2014/main" id="{8B36A658-9ED8-C873-5CE1-BBA96D54089C}"/>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9" name="Rectangle 6">
            <a:extLst>
              <a:ext uri="{FF2B5EF4-FFF2-40B4-BE49-F238E27FC236}">
                <a16:creationId xmlns:a16="http://schemas.microsoft.com/office/drawing/2014/main" id="{F5686DE1-CF43-47B2-D1E3-A48169000A79}"/>
              </a:ext>
            </a:extLst>
          </p:cNvPr>
          <p:cNvSpPr>
            <a:spLocks noGrp="1" noChangeArrowheads="1"/>
          </p:cNvSpPr>
          <p:nvPr>
            <p:ph type="sldNum" sz="quarter" idx="12"/>
          </p:nvPr>
        </p:nvSpPr>
        <p:spPr>
          <a:ln/>
        </p:spPr>
        <p:txBody>
          <a:bodyPr/>
          <a:lstStyle>
            <a:lvl1pPr>
              <a:defRPr/>
            </a:lvl1pPr>
          </a:lstStyle>
          <a:p>
            <a:pPr>
              <a:defRPr/>
            </a:pPr>
            <a:fld id="{07661DE2-B815-44C9-BFBE-DB4D9E3AF486}" type="slidenum">
              <a:rPr lang="en-US" altLang="en-US"/>
              <a:pPr>
                <a:defRPr/>
              </a:pPr>
              <a:t>‹#›</a:t>
            </a:fld>
            <a:endParaRPr lang="en-US" altLang="en-US"/>
          </a:p>
        </p:txBody>
      </p:sp>
    </p:spTree>
    <p:extLst>
      <p:ext uri="{BB962C8B-B14F-4D97-AF65-F5344CB8AC3E}">
        <p14:creationId xmlns:p14="http://schemas.microsoft.com/office/powerpoint/2010/main" val="57775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04191BD-FE72-9C69-A3B7-57BA055D2B2E}"/>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4" name="Rectangle 5">
            <a:extLst>
              <a:ext uri="{FF2B5EF4-FFF2-40B4-BE49-F238E27FC236}">
                <a16:creationId xmlns:a16="http://schemas.microsoft.com/office/drawing/2014/main" id="{B2C8280F-EEB1-18F2-1DE3-E4E79602BA37}"/>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5" name="Rectangle 6">
            <a:extLst>
              <a:ext uri="{FF2B5EF4-FFF2-40B4-BE49-F238E27FC236}">
                <a16:creationId xmlns:a16="http://schemas.microsoft.com/office/drawing/2014/main" id="{F649052A-1BB3-29F7-8519-E8FBCB49EF02}"/>
              </a:ext>
            </a:extLst>
          </p:cNvPr>
          <p:cNvSpPr>
            <a:spLocks noGrp="1" noChangeArrowheads="1"/>
          </p:cNvSpPr>
          <p:nvPr>
            <p:ph type="sldNum" sz="quarter" idx="12"/>
          </p:nvPr>
        </p:nvSpPr>
        <p:spPr>
          <a:ln/>
        </p:spPr>
        <p:txBody>
          <a:bodyPr/>
          <a:lstStyle>
            <a:lvl1pPr>
              <a:defRPr/>
            </a:lvl1pPr>
          </a:lstStyle>
          <a:p>
            <a:pPr>
              <a:defRPr/>
            </a:pPr>
            <a:fld id="{2D05750B-4903-4C91-8DBC-D95037985038}" type="slidenum">
              <a:rPr lang="en-US" altLang="en-US"/>
              <a:pPr>
                <a:defRPr/>
              </a:pPr>
              <a:t>‹#›</a:t>
            </a:fld>
            <a:endParaRPr lang="en-US" altLang="en-US"/>
          </a:p>
        </p:txBody>
      </p:sp>
    </p:spTree>
    <p:extLst>
      <p:ext uri="{BB962C8B-B14F-4D97-AF65-F5344CB8AC3E}">
        <p14:creationId xmlns:p14="http://schemas.microsoft.com/office/powerpoint/2010/main" val="393808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4D0A2F3-261F-111B-A71F-8D5C09B11F41}"/>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3" name="Rectangle 5">
            <a:extLst>
              <a:ext uri="{FF2B5EF4-FFF2-40B4-BE49-F238E27FC236}">
                <a16:creationId xmlns:a16="http://schemas.microsoft.com/office/drawing/2014/main" id="{76FA100D-F83C-3D15-D361-234C90E1EC8D}"/>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4" name="Rectangle 6">
            <a:extLst>
              <a:ext uri="{FF2B5EF4-FFF2-40B4-BE49-F238E27FC236}">
                <a16:creationId xmlns:a16="http://schemas.microsoft.com/office/drawing/2014/main" id="{53DF0ED9-2DD1-BCE5-04FD-B0C946977FC1}"/>
              </a:ext>
            </a:extLst>
          </p:cNvPr>
          <p:cNvSpPr>
            <a:spLocks noGrp="1" noChangeArrowheads="1"/>
          </p:cNvSpPr>
          <p:nvPr>
            <p:ph type="sldNum" sz="quarter" idx="12"/>
          </p:nvPr>
        </p:nvSpPr>
        <p:spPr>
          <a:ln/>
        </p:spPr>
        <p:txBody>
          <a:bodyPr/>
          <a:lstStyle>
            <a:lvl1pPr>
              <a:defRPr/>
            </a:lvl1pPr>
          </a:lstStyle>
          <a:p>
            <a:pPr>
              <a:defRPr/>
            </a:pPr>
            <a:fld id="{4A1D9B28-92F9-4F1B-8685-FBF95C0D1559}" type="slidenum">
              <a:rPr lang="en-US" altLang="en-US"/>
              <a:pPr>
                <a:defRPr/>
              </a:pPr>
              <a:t>‹#›</a:t>
            </a:fld>
            <a:endParaRPr lang="en-US" altLang="en-US"/>
          </a:p>
        </p:txBody>
      </p:sp>
    </p:spTree>
    <p:extLst>
      <p:ext uri="{BB962C8B-B14F-4D97-AF65-F5344CB8AC3E}">
        <p14:creationId xmlns:p14="http://schemas.microsoft.com/office/powerpoint/2010/main" val="309311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371DE4E-C48F-DBF6-78CB-E9591667065F}"/>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6" name="Rectangle 5">
            <a:extLst>
              <a:ext uri="{FF2B5EF4-FFF2-40B4-BE49-F238E27FC236}">
                <a16:creationId xmlns:a16="http://schemas.microsoft.com/office/drawing/2014/main" id="{01540F03-1235-8516-6C36-6806A5439744}"/>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A1DDFC66-59DB-B9F2-1255-E6F4CB5B1A38}"/>
              </a:ext>
            </a:extLst>
          </p:cNvPr>
          <p:cNvSpPr>
            <a:spLocks noGrp="1" noChangeArrowheads="1"/>
          </p:cNvSpPr>
          <p:nvPr>
            <p:ph type="sldNum" sz="quarter" idx="12"/>
          </p:nvPr>
        </p:nvSpPr>
        <p:spPr>
          <a:ln/>
        </p:spPr>
        <p:txBody>
          <a:bodyPr/>
          <a:lstStyle>
            <a:lvl1pPr>
              <a:defRPr/>
            </a:lvl1pPr>
          </a:lstStyle>
          <a:p>
            <a:pPr>
              <a:defRPr/>
            </a:pPr>
            <a:fld id="{46B0B808-6A9E-4EB2-9BBB-C81F50FCA793}" type="slidenum">
              <a:rPr lang="en-US" altLang="en-US"/>
              <a:pPr>
                <a:defRPr/>
              </a:pPr>
              <a:t>‹#›</a:t>
            </a:fld>
            <a:endParaRPr lang="en-US" altLang="en-US"/>
          </a:p>
        </p:txBody>
      </p:sp>
    </p:spTree>
    <p:extLst>
      <p:ext uri="{BB962C8B-B14F-4D97-AF65-F5344CB8AC3E}">
        <p14:creationId xmlns:p14="http://schemas.microsoft.com/office/powerpoint/2010/main" val="44401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8510F16-CDFA-1341-BF96-5DAC925D7A8E}"/>
              </a:ext>
            </a:extLst>
          </p:cNvPr>
          <p:cNvSpPr>
            <a:spLocks noGrp="1" noChangeArrowheads="1"/>
          </p:cNvSpPr>
          <p:nvPr>
            <p:ph type="dt" sz="half" idx="10"/>
          </p:nvPr>
        </p:nvSpPr>
        <p:spPr>
          <a:ln/>
        </p:spPr>
        <p:txBody>
          <a:bodyPr/>
          <a:lstStyle>
            <a:lvl1pPr>
              <a:defRPr/>
            </a:lvl1pPr>
          </a:lstStyle>
          <a:p>
            <a:pPr>
              <a:defRPr/>
            </a:pPr>
            <a:r>
              <a:rPr lang="en-US"/>
              <a:t>October 09, 2007</a:t>
            </a:r>
            <a:endParaRPr lang="en-US" altLang="en-US"/>
          </a:p>
        </p:txBody>
      </p:sp>
      <p:sp>
        <p:nvSpPr>
          <p:cNvPr id="6" name="Rectangle 5">
            <a:extLst>
              <a:ext uri="{FF2B5EF4-FFF2-40B4-BE49-F238E27FC236}">
                <a16:creationId xmlns:a16="http://schemas.microsoft.com/office/drawing/2014/main" id="{2D211F0D-E99F-9703-63BE-2375A1DF2727}"/>
              </a:ext>
            </a:extLst>
          </p:cNvPr>
          <p:cNvSpPr>
            <a:spLocks noGrp="1" noChangeArrowheads="1"/>
          </p:cNvSpPr>
          <p:nvPr>
            <p:ph type="ftr" sz="quarter" idx="11"/>
          </p:nvPr>
        </p:nvSpPr>
        <p:spPr>
          <a:ln/>
        </p:spPr>
        <p:txBody>
          <a:bodyPr/>
          <a:lstStyle>
            <a:lvl1pPr>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8EE1141A-975E-F69E-19DE-49231DF573FF}"/>
              </a:ext>
            </a:extLst>
          </p:cNvPr>
          <p:cNvSpPr>
            <a:spLocks noGrp="1" noChangeArrowheads="1"/>
          </p:cNvSpPr>
          <p:nvPr>
            <p:ph type="sldNum" sz="quarter" idx="12"/>
          </p:nvPr>
        </p:nvSpPr>
        <p:spPr>
          <a:ln/>
        </p:spPr>
        <p:txBody>
          <a:bodyPr/>
          <a:lstStyle>
            <a:lvl1pPr>
              <a:defRPr/>
            </a:lvl1pPr>
          </a:lstStyle>
          <a:p>
            <a:pPr>
              <a:defRPr/>
            </a:pPr>
            <a:fld id="{C5DD82BE-F6DA-42C3-9F73-1D781E15AB54}" type="slidenum">
              <a:rPr lang="en-US" altLang="en-US"/>
              <a:pPr>
                <a:defRPr/>
              </a:pPr>
              <a:t>‹#›</a:t>
            </a:fld>
            <a:endParaRPr lang="en-US" altLang="en-US"/>
          </a:p>
        </p:txBody>
      </p:sp>
    </p:spTree>
    <p:extLst>
      <p:ext uri="{BB962C8B-B14F-4D97-AF65-F5344CB8AC3E}">
        <p14:creationId xmlns:p14="http://schemas.microsoft.com/office/powerpoint/2010/main" val="99978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2A74A74-37DD-D38C-4F21-4AE39802B7B6}"/>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B909B23-A107-6BE6-280D-C4EED85CE6A1}"/>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4" name="Rectangle 4">
            <a:extLst>
              <a:ext uri="{FF2B5EF4-FFF2-40B4-BE49-F238E27FC236}">
                <a16:creationId xmlns:a16="http://schemas.microsoft.com/office/drawing/2014/main" id="{548D78E9-858C-8DEA-DC59-09555876F576}"/>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mj-lt"/>
              </a:defRPr>
            </a:lvl1pPr>
          </a:lstStyle>
          <a:p>
            <a:pPr>
              <a:defRPr/>
            </a:pPr>
            <a:r>
              <a:rPr lang="en-US"/>
              <a:t>October 09, 2007</a:t>
            </a:r>
            <a:endParaRPr lang="en-US" altLang="en-US"/>
          </a:p>
        </p:txBody>
      </p:sp>
      <p:sp>
        <p:nvSpPr>
          <p:cNvPr id="46085" name="Rectangle 5">
            <a:extLst>
              <a:ext uri="{FF2B5EF4-FFF2-40B4-BE49-F238E27FC236}">
                <a16:creationId xmlns:a16="http://schemas.microsoft.com/office/drawing/2014/main" id="{62B2C3D4-978D-FB4B-6825-6E31A98028B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en-US" altLang="en-US"/>
              <a:t>Version 5.0</a:t>
            </a:r>
          </a:p>
          <a:p>
            <a:pPr>
              <a:defRPr/>
            </a:pPr>
            <a:r>
              <a:rPr lang="en-US" altLang="en-US"/>
              <a:t>CS301 – Algorithms [ </a:t>
            </a:r>
            <a:r>
              <a:rPr lang="en-US" altLang="en-US" i="1"/>
              <a:t>Fall 2007-2008</a:t>
            </a:r>
            <a:r>
              <a:rPr lang="en-US" altLang="en-US"/>
              <a:t> ]</a:t>
            </a:r>
          </a:p>
        </p:txBody>
      </p:sp>
      <p:sp>
        <p:nvSpPr>
          <p:cNvPr id="46086" name="Rectangle 6">
            <a:extLst>
              <a:ext uri="{FF2B5EF4-FFF2-40B4-BE49-F238E27FC236}">
                <a16:creationId xmlns:a16="http://schemas.microsoft.com/office/drawing/2014/main" id="{FC0BC57E-9C91-8B50-0C0D-BB71998BB1D9}"/>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35E95499-61A3-4CD0-8AF3-C51FF8CA20B0}" type="slidenum">
              <a:rPr lang="en-US" altLang="en-US"/>
              <a:pPr>
                <a:defRPr/>
              </a:pPr>
              <a:t>‹#›</a:t>
            </a:fld>
            <a:endParaRPr lang="en-US" altLang="en-US"/>
          </a:p>
        </p:txBody>
      </p:sp>
      <p:sp>
        <p:nvSpPr>
          <p:cNvPr id="1031" name="Freeform 7">
            <a:extLst>
              <a:ext uri="{FF2B5EF4-FFF2-40B4-BE49-F238E27FC236}">
                <a16:creationId xmlns:a16="http://schemas.microsoft.com/office/drawing/2014/main" id="{32C407DA-6D00-3AB6-58E1-AE5E8F09558A}"/>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03738CE4-FE74-B49A-8C71-DFFDD20E9EFC}"/>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038"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Lst>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s>
</file>

<file path=ppt/slides/_rels/slide4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image" Target="../media/image14.wmf"/></Relationships>
</file>

<file path=ppt/slides/_rels/slide4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9.wmf"/><Relationship Id="rId2" Type="http://schemas.openxmlformats.org/officeDocument/2006/relationships/notesSlide" Target="../notesSlides/notesSlide47.xml"/><Relationship Id="rId16" Type="http://schemas.openxmlformats.org/officeDocument/2006/relationships/image" Target="../media/image21.wmf"/><Relationship Id="rId1" Type="http://schemas.openxmlformats.org/officeDocument/2006/relationships/slideLayout" Target="../slideLayouts/slideLayout2.xml"/><Relationship Id="rId6" Type="http://schemas.openxmlformats.org/officeDocument/2006/relationships/image" Target="../media/image16.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8.bin"/><Relationship Id="rId14" Type="http://schemas.openxmlformats.org/officeDocument/2006/relationships/image" Target="../media/image20.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8.bin"/><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oleObject" Target="../embeddings/oleObject27.bin"/><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3.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5.bin"/><Relationship Id="rId14" Type="http://schemas.openxmlformats.org/officeDocument/2006/relationships/image" Target="../media/image2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1.wmf"/><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8.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2.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wmf"/></Relationships>
</file>

<file path=ppt/slides/_rels/slide59.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38.wmf"/><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35.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oleObject" Target="../embeddings/oleObject38.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AE8F3D4-6CFC-C975-F825-61029710807C}"/>
              </a:ext>
            </a:extLst>
          </p:cNvPr>
          <p:cNvSpPr>
            <a:spLocks noGrp="1" noChangeArrowheads="1"/>
          </p:cNvSpPr>
          <p:nvPr>
            <p:ph type="ctrTitle"/>
          </p:nvPr>
        </p:nvSpPr>
        <p:spPr/>
        <p:txBody>
          <a:bodyPr/>
          <a:lstStyle/>
          <a:p>
            <a:pPr eaLnBrk="1" hangingPunct="1"/>
            <a:r>
              <a:rPr lang="en-US" altLang="en-US"/>
              <a:t>CS301 - Algorithms</a:t>
            </a:r>
          </a:p>
        </p:txBody>
      </p:sp>
      <p:sp>
        <p:nvSpPr>
          <p:cNvPr id="4099" name="Rectangle 3">
            <a:extLst>
              <a:ext uri="{FF2B5EF4-FFF2-40B4-BE49-F238E27FC236}">
                <a16:creationId xmlns:a16="http://schemas.microsoft.com/office/drawing/2014/main" id="{651BC3C7-5093-5A62-96CA-1A7B24B1E0EF}"/>
              </a:ext>
            </a:extLst>
          </p:cNvPr>
          <p:cNvSpPr>
            <a:spLocks noGrp="1" noChangeArrowheads="1"/>
          </p:cNvSpPr>
          <p:nvPr>
            <p:ph type="subTitle" idx="1"/>
          </p:nvPr>
        </p:nvSpPr>
        <p:spPr/>
        <p:txBody>
          <a:bodyPr/>
          <a:lstStyle/>
          <a:p>
            <a:pPr eaLnBrk="1" hangingPunct="1"/>
            <a:r>
              <a:rPr lang="tr-TR" altLang="en-US"/>
              <a:t>Hüsnü Yenigün</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97EF3ECB-B2E0-C3FA-96D3-F6EA6D70C1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48CA068-E50B-4B8C-A5D1-AEE54F298013}" type="slidenum">
              <a:rPr lang="en-US" altLang="en-US" sz="1200" smtClean="0">
                <a:latin typeface="Garamond" panose="02020404030301010803" pitchFamily="18" charset="0"/>
              </a:rPr>
              <a:pPr>
                <a:spcBef>
                  <a:spcPct val="0"/>
                </a:spcBef>
                <a:buClrTx/>
                <a:buSzTx/>
                <a:buFontTx/>
                <a:buNone/>
              </a:pPr>
              <a:t>10</a:t>
            </a:fld>
            <a:endParaRPr lang="en-US" altLang="en-US" sz="1200">
              <a:latin typeface="Garamond" panose="02020404030301010803" pitchFamily="18" charset="0"/>
            </a:endParaRPr>
          </a:p>
        </p:txBody>
      </p:sp>
      <p:sp>
        <p:nvSpPr>
          <p:cNvPr id="22531" name="Rectangle 2">
            <a:extLst>
              <a:ext uri="{FF2B5EF4-FFF2-40B4-BE49-F238E27FC236}">
                <a16:creationId xmlns:a16="http://schemas.microsoft.com/office/drawing/2014/main" id="{547D93AD-E32C-43B9-8402-E99DF19327AC}"/>
              </a:ext>
            </a:extLst>
          </p:cNvPr>
          <p:cNvSpPr>
            <a:spLocks noGrp="1" noChangeArrowheads="1"/>
          </p:cNvSpPr>
          <p:nvPr>
            <p:ph type="title"/>
          </p:nvPr>
        </p:nvSpPr>
        <p:spPr/>
        <p:txBody>
          <a:bodyPr/>
          <a:lstStyle/>
          <a:p>
            <a:pPr eaLnBrk="1" hangingPunct="1"/>
            <a:r>
              <a:rPr lang="en-US" altLang="en-US" sz="3600"/>
              <a:t>Another stable implementation of Counting Sort</a:t>
            </a:r>
          </a:p>
        </p:txBody>
      </p:sp>
      <p:sp>
        <p:nvSpPr>
          <p:cNvPr id="20484" name="Rectangle 3">
            <a:extLst>
              <a:ext uri="{FF2B5EF4-FFF2-40B4-BE49-F238E27FC236}">
                <a16:creationId xmlns:a16="http://schemas.microsoft.com/office/drawing/2014/main" id="{75D15E8F-EE10-F4DE-73E7-E9C086F84F87}"/>
              </a:ext>
            </a:extLst>
          </p:cNvPr>
          <p:cNvSpPr>
            <a:spLocks noGrp="1" noChangeArrowheads="1"/>
          </p:cNvSpPr>
          <p:nvPr>
            <p:ph type="body" idx="1"/>
          </p:nvPr>
        </p:nvSpPr>
        <p:spPr>
          <a:xfrm>
            <a:off x="457200" y="1260475"/>
            <a:ext cx="8229600" cy="4530725"/>
          </a:xfrm>
        </p:spPr>
        <p:txBody>
          <a:bodyPr/>
          <a:lstStyle/>
          <a:p>
            <a:pPr eaLnBrk="1" hangingPunct="1"/>
            <a:r>
              <a:rPr lang="en-US" altLang="en-US" sz="2400"/>
              <a:t>The basic idea of stable implementation for counting sort is to find out the correct index for a number to satisfy the stability while collecting the information.</a:t>
            </a:r>
          </a:p>
          <a:p>
            <a:pPr eaLnBrk="1" hangingPunct="1"/>
            <a:endParaRPr lang="en-US" altLang="en-US" sz="800"/>
          </a:p>
          <a:p>
            <a:pPr eaLnBrk="1" hangingPunct="1"/>
            <a:r>
              <a:rPr lang="en-US" altLang="en-US" sz="2400"/>
              <a:t>For example, consider again:</a:t>
            </a:r>
          </a:p>
          <a:p>
            <a:pPr algn="ctr" eaLnBrk="1" hangingPunct="1">
              <a:buFont typeface="Wingdings" panose="05000000000000000000" pitchFamily="2" charset="2"/>
              <a:buNone/>
            </a:pPr>
            <a:r>
              <a:rPr lang="en-US" altLang="en-US" sz="2400"/>
              <a:t>[ 3</a:t>
            </a:r>
            <a:r>
              <a:rPr lang="en-US" altLang="en-US" sz="2400" baseline="30000"/>
              <a:t>a</a:t>
            </a:r>
            <a:r>
              <a:rPr lang="en-US" altLang="en-US" sz="2400"/>
              <a:t>, 8</a:t>
            </a:r>
            <a:r>
              <a:rPr lang="en-US" altLang="en-US" sz="2400" baseline="30000"/>
              <a:t>b</a:t>
            </a:r>
            <a:r>
              <a:rPr lang="en-US" altLang="en-US" sz="2400"/>
              <a:t>, 4</a:t>
            </a:r>
            <a:r>
              <a:rPr lang="en-US" altLang="en-US" sz="2400" baseline="30000"/>
              <a:t>c</a:t>
            </a:r>
            <a:r>
              <a:rPr lang="en-US" altLang="en-US" sz="2400"/>
              <a:t>, 3</a:t>
            </a:r>
            <a:r>
              <a:rPr lang="en-US" altLang="en-US" sz="2400" baseline="30000"/>
              <a:t>d</a:t>
            </a:r>
            <a:r>
              <a:rPr lang="en-US" altLang="en-US" sz="2400"/>
              <a:t>, 2</a:t>
            </a:r>
            <a:r>
              <a:rPr lang="en-US" altLang="en-US" sz="2400" baseline="30000"/>
              <a:t>e</a:t>
            </a:r>
            <a:r>
              <a:rPr lang="en-US" altLang="en-US" sz="2400"/>
              <a:t>, 4</a:t>
            </a:r>
            <a:r>
              <a:rPr lang="en-US" altLang="en-US" sz="2400" baseline="30000"/>
              <a:t>f </a:t>
            </a:r>
            <a:r>
              <a:rPr lang="en-US" altLang="en-US" sz="2400"/>
              <a:t>]</a:t>
            </a:r>
          </a:p>
          <a:p>
            <a:pPr eaLnBrk="1" hangingPunct="1">
              <a:buFont typeface="Wingdings" panose="05000000000000000000" pitchFamily="2" charset="2"/>
              <a:buNone/>
            </a:pPr>
            <a:endParaRPr lang="en-US" altLang="en-US" sz="800"/>
          </a:p>
          <a:p>
            <a:pPr eaLnBrk="1" hangingPunct="1"/>
            <a:r>
              <a:rPr lang="en-US" altLang="en-US" sz="2400"/>
              <a:t>The correct index for 4</a:t>
            </a:r>
            <a:r>
              <a:rPr lang="en-US" altLang="en-US" sz="2400" baseline="30000"/>
              <a:t>f  </a:t>
            </a:r>
            <a:r>
              <a:rPr lang="tr-TR" altLang="en-US" sz="2400"/>
              <a:t>(the last 4) t</a:t>
            </a:r>
            <a:r>
              <a:rPr lang="en-US" altLang="en-US" sz="2400"/>
              <a:t>o guarantee stability can be found by counting the numbers that are smaller than 4, plus the number of 4’s in the input.</a:t>
            </a:r>
          </a:p>
          <a:p>
            <a:pPr eaLnBrk="1" hangingPunct="1"/>
            <a:r>
              <a:rPr lang="en-US" altLang="en-US" sz="2400"/>
              <a:t>Similarly, the correct index for 3</a:t>
            </a:r>
            <a:r>
              <a:rPr lang="en-US" altLang="en-US" sz="2400" baseline="30000"/>
              <a:t>d  </a:t>
            </a:r>
            <a:r>
              <a:rPr lang="tr-TR" altLang="en-US" sz="2400"/>
              <a:t>(the last 3) i</a:t>
            </a:r>
            <a:r>
              <a:rPr lang="en-US" altLang="en-US" sz="2400"/>
              <a:t>s the number of elements that are smaller than 3, plus the number of 3’s in the input.</a:t>
            </a:r>
          </a:p>
          <a:p>
            <a:pPr eaLnBrk="1" hangingPunct="1"/>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xEl>
                                              <p:pRg st="2" end="2"/>
                                            </p:txEl>
                                          </p:spTgt>
                                        </p:tgtEl>
                                        <p:attrNameLst>
                                          <p:attrName>style.visibility</p:attrName>
                                        </p:attrNameLst>
                                      </p:cBhvr>
                                      <p:to>
                                        <p:strVal val="visible"/>
                                      </p:to>
                                    </p:set>
                                    <p:animEffect transition="in" filter="fade">
                                      <p:cBhvr>
                                        <p:cTn id="7" dur="500"/>
                                        <p:tgtEl>
                                          <p:spTgt spid="2048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4">
                                            <p:txEl>
                                              <p:pRg st="3" end="3"/>
                                            </p:txEl>
                                          </p:spTgt>
                                        </p:tgtEl>
                                        <p:attrNameLst>
                                          <p:attrName>style.visibility</p:attrName>
                                        </p:attrNameLst>
                                      </p:cBhvr>
                                      <p:to>
                                        <p:strVal val="visible"/>
                                      </p:to>
                                    </p:set>
                                    <p:animEffect transition="in" filter="fade">
                                      <p:cBhvr>
                                        <p:cTn id="10" dur="500"/>
                                        <p:tgtEl>
                                          <p:spTgt spid="20484">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0484">
                                            <p:txEl>
                                              <p:pRg st="5" end="5"/>
                                            </p:txEl>
                                          </p:spTgt>
                                        </p:tgtEl>
                                        <p:attrNameLst>
                                          <p:attrName>style.visibility</p:attrName>
                                        </p:attrNameLst>
                                      </p:cBhvr>
                                      <p:to>
                                        <p:strVal val="visible"/>
                                      </p:to>
                                    </p:set>
                                    <p:animEffect transition="in" filter="fade">
                                      <p:cBhvr>
                                        <p:cTn id="15" dur="500"/>
                                        <p:tgtEl>
                                          <p:spTgt spid="20484">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0484">
                                            <p:txEl>
                                              <p:pRg st="6" end="6"/>
                                            </p:txEl>
                                          </p:spTgt>
                                        </p:tgtEl>
                                        <p:attrNameLst>
                                          <p:attrName>style.visibility</p:attrName>
                                        </p:attrNameLst>
                                      </p:cBhvr>
                                      <p:to>
                                        <p:strVal val="visible"/>
                                      </p:to>
                                    </p:set>
                                    <p:animEffect transition="in" filter="fade">
                                      <p:cBhvr>
                                        <p:cTn id="20"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03748659-2D9F-5C37-B32F-C503D5CC3E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BD7C506-9B98-468A-A414-C587CE2508EB}" type="slidenum">
              <a:rPr lang="en-US" altLang="en-US" sz="1200" smtClean="0">
                <a:latin typeface="Garamond" panose="02020404030301010803" pitchFamily="18" charset="0"/>
              </a:rPr>
              <a:pPr>
                <a:spcBef>
                  <a:spcPct val="0"/>
                </a:spcBef>
                <a:buClrTx/>
                <a:buSzTx/>
                <a:buFontTx/>
                <a:buNone/>
              </a:pPr>
              <a:t>11</a:t>
            </a:fld>
            <a:endParaRPr lang="en-US" altLang="en-US" sz="1200">
              <a:latin typeface="Garamond" panose="02020404030301010803" pitchFamily="18" charset="0"/>
            </a:endParaRPr>
          </a:p>
        </p:txBody>
      </p:sp>
      <p:sp>
        <p:nvSpPr>
          <p:cNvPr id="24579" name="Rectangle 4">
            <a:extLst>
              <a:ext uri="{FF2B5EF4-FFF2-40B4-BE49-F238E27FC236}">
                <a16:creationId xmlns:a16="http://schemas.microsoft.com/office/drawing/2014/main" id="{105340B4-B6A6-29DD-8950-26E068962F43}"/>
              </a:ext>
            </a:extLst>
          </p:cNvPr>
          <p:cNvSpPr>
            <a:spLocks noGrp="1" noChangeArrowheads="1"/>
          </p:cNvSpPr>
          <p:nvPr>
            <p:ph type="title"/>
          </p:nvPr>
        </p:nvSpPr>
        <p:spPr>
          <a:noFill/>
        </p:spPr>
        <p:txBody>
          <a:bodyPr/>
          <a:lstStyle/>
          <a:p>
            <a:pPr eaLnBrk="1" hangingPunct="1"/>
            <a:r>
              <a:rPr lang="en-US" altLang="en-US" sz="3600"/>
              <a:t>Another stable implementation of Counting Sort</a:t>
            </a:r>
          </a:p>
        </p:txBody>
      </p:sp>
      <p:sp>
        <p:nvSpPr>
          <p:cNvPr id="24580" name="Rectangle 7">
            <a:extLst>
              <a:ext uri="{FF2B5EF4-FFF2-40B4-BE49-F238E27FC236}">
                <a16:creationId xmlns:a16="http://schemas.microsoft.com/office/drawing/2014/main" id="{3A4D1C45-38F0-55D1-BE2E-F7700C1FCED1}"/>
              </a:ext>
            </a:extLst>
          </p:cNvPr>
          <p:cNvSpPr>
            <a:spLocks noChangeArrowheads="1"/>
          </p:cNvSpPr>
          <p:nvPr/>
        </p:nvSpPr>
        <p:spPr bwMode="auto">
          <a:xfrm>
            <a:off x="685800" y="1371600"/>
            <a:ext cx="7239000" cy="518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Counting-Sort(A,B,k) { </a:t>
            </a:r>
            <a:r>
              <a:rPr lang="en-US" altLang="en-US" sz="1800" b="1">
                <a:solidFill>
                  <a:srgbClr val="0066FF"/>
                </a:solidFill>
              </a:rPr>
              <a:t>// A is the input, B is the output array</a:t>
            </a:r>
          </a:p>
          <a:p>
            <a:pPr eaLnBrk="1" hangingPunct="1">
              <a:buFont typeface="Wingdings" panose="05000000000000000000" pitchFamily="2" charset="2"/>
              <a:buNone/>
            </a:pPr>
            <a:r>
              <a:rPr lang="en-US" altLang="en-US" sz="1800" b="1"/>
              <a:t>for (i=1; i &lt;= k; i++) { </a:t>
            </a:r>
            <a:r>
              <a:rPr lang="en-US" altLang="en-US" sz="1800" b="1">
                <a:solidFill>
                  <a:srgbClr val="0066FF"/>
                </a:solidFill>
              </a:rPr>
              <a:t>// initialize number counters and last to 0</a:t>
            </a:r>
          </a:p>
          <a:p>
            <a:pPr eaLnBrk="1" hangingPunct="1">
              <a:buFont typeface="Wingdings" panose="05000000000000000000" pitchFamily="2" charset="2"/>
              <a:buNone/>
            </a:pPr>
            <a:r>
              <a:rPr lang="en-US" altLang="en-US" sz="1800" b="1"/>
              <a:t>      times[ i ] = 0; last[i]=0; }</a:t>
            </a:r>
          </a:p>
          <a:p>
            <a:pPr eaLnBrk="1" hangingPunct="1">
              <a:buFont typeface="Wingdings" panose="05000000000000000000" pitchFamily="2" charset="2"/>
              <a:buNone/>
            </a:pPr>
            <a:endParaRPr lang="en-US" altLang="en-US" sz="1000" b="1"/>
          </a:p>
          <a:p>
            <a:pPr eaLnBrk="1" hangingPunct="1">
              <a:buFont typeface="Wingdings" panose="05000000000000000000" pitchFamily="2" charset="2"/>
              <a:buNone/>
            </a:pPr>
            <a:r>
              <a:rPr lang="en-US" altLang="en-US" sz="1800" b="1"/>
              <a:t>for (j=1; j &lt;= length[A]; j++) </a:t>
            </a:r>
            <a:r>
              <a:rPr lang="en-US" altLang="en-US" sz="1800" b="1">
                <a:solidFill>
                  <a:srgbClr val="0066FF"/>
                </a:solidFill>
              </a:rPr>
              <a:t>// decide how many times </a:t>
            </a:r>
          </a:p>
          <a:p>
            <a:pPr eaLnBrk="1" hangingPunct="1">
              <a:buFont typeface="Wingdings" panose="05000000000000000000" pitchFamily="2" charset="2"/>
              <a:buNone/>
            </a:pPr>
            <a:r>
              <a:rPr lang="en-US" altLang="en-US" sz="1800" b="1"/>
              <a:t>      times[A[ j ]]++;                </a:t>
            </a:r>
            <a:r>
              <a:rPr lang="en-US" altLang="en-US" sz="1800" b="1">
                <a:solidFill>
                  <a:srgbClr val="0066FF"/>
                </a:solidFill>
              </a:rPr>
              <a:t>// each number appears</a:t>
            </a:r>
          </a:p>
          <a:p>
            <a:pPr eaLnBrk="1" hangingPunct="1">
              <a:buFont typeface="Wingdings" panose="05000000000000000000" pitchFamily="2" charset="2"/>
              <a:buNone/>
            </a:pPr>
            <a:endParaRPr lang="en-US" altLang="en-US" sz="1000" b="1">
              <a:solidFill>
                <a:srgbClr val="0066FF"/>
              </a:solidFill>
            </a:endParaRPr>
          </a:p>
          <a:p>
            <a:pPr eaLnBrk="1" hangingPunct="1">
              <a:buFont typeface="Wingdings" panose="05000000000000000000" pitchFamily="2" charset="2"/>
              <a:buNone/>
            </a:pPr>
            <a:r>
              <a:rPr lang="en-US" altLang="en-US" sz="1800" b="1"/>
              <a:t>last[1] = times[1];   		</a:t>
            </a:r>
            <a:r>
              <a:rPr lang="en-US" altLang="en-US" sz="1800" b="1">
                <a:solidFill>
                  <a:srgbClr val="0066FF"/>
                </a:solidFill>
              </a:rPr>
              <a:t>// decide the correct</a:t>
            </a:r>
            <a:endParaRPr lang="en-US" altLang="en-US" sz="1800" b="1"/>
          </a:p>
          <a:p>
            <a:pPr eaLnBrk="1" hangingPunct="1">
              <a:buFont typeface="Wingdings" panose="05000000000000000000" pitchFamily="2" charset="2"/>
              <a:buNone/>
            </a:pPr>
            <a:r>
              <a:rPr lang="en-US" altLang="en-US" sz="1800" b="1"/>
              <a:t>for (i=2; i &lt;= k; i++) 		</a:t>
            </a:r>
            <a:r>
              <a:rPr lang="en-US" altLang="en-US" sz="1800" b="1">
                <a:solidFill>
                  <a:srgbClr val="0066FF"/>
                </a:solidFill>
              </a:rPr>
              <a:t>// place for the last</a:t>
            </a:r>
            <a:r>
              <a:rPr lang="en-US" altLang="en-US" sz="1800" b="1"/>
              <a:t>  </a:t>
            </a:r>
          </a:p>
          <a:p>
            <a:pPr eaLnBrk="1" hangingPunct="1">
              <a:buFont typeface="Wingdings" panose="05000000000000000000" pitchFamily="2" charset="2"/>
              <a:buNone/>
            </a:pPr>
            <a:r>
              <a:rPr lang="en-US" altLang="en-US" sz="1800" b="1"/>
              <a:t>      last[ i ]=times[ i ]+last[ i-1 ]; 	</a:t>
            </a:r>
            <a:r>
              <a:rPr lang="en-US" altLang="en-US" sz="1800" b="1">
                <a:solidFill>
                  <a:srgbClr val="0066FF"/>
                </a:solidFill>
              </a:rPr>
              <a:t>// occurrence of each number</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800" b="1"/>
              <a:t>for (j=length[A]; j &gt;= 1; j--) { </a:t>
            </a:r>
            <a:r>
              <a:rPr lang="en-US" altLang="en-US" sz="1800" b="1">
                <a:solidFill>
                  <a:srgbClr val="0066FF"/>
                </a:solidFill>
              </a:rPr>
              <a:t>// generate the output array</a:t>
            </a:r>
          </a:p>
          <a:p>
            <a:pPr eaLnBrk="1" hangingPunct="1">
              <a:buFont typeface="Wingdings" panose="05000000000000000000" pitchFamily="2" charset="2"/>
              <a:buNone/>
            </a:pPr>
            <a:r>
              <a:rPr lang="en-US" altLang="en-US" sz="1800" b="1"/>
              <a:t>      B[last[A[ j ]]]=A[ j ];  </a:t>
            </a:r>
            <a:r>
              <a:rPr lang="en-US" altLang="en-US" sz="1800" b="1">
                <a:solidFill>
                  <a:srgbClr val="0066FF"/>
                </a:solidFill>
              </a:rPr>
              <a:t>// note that since we are going</a:t>
            </a:r>
          </a:p>
          <a:p>
            <a:pPr eaLnBrk="1" hangingPunct="1">
              <a:buFont typeface="Wingdings" panose="05000000000000000000" pitchFamily="2" charset="2"/>
              <a:buNone/>
            </a:pPr>
            <a:r>
              <a:rPr lang="en-US" altLang="en-US" sz="1800" b="1"/>
              <a:t>      last[A[ j ]]--;              </a:t>
            </a:r>
            <a:r>
              <a:rPr lang="en-US" altLang="en-US" sz="1800" b="1">
                <a:solidFill>
                  <a:srgbClr val="0066FF"/>
                </a:solidFill>
              </a:rPr>
              <a:t>// downward in the input array, </a:t>
            </a:r>
          </a:p>
          <a:p>
            <a:pPr eaLnBrk="1" hangingPunct="1">
              <a:buFont typeface="Wingdings" panose="05000000000000000000" pitchFamily="2" charset="2"/>
              <a:buNone/>
            </a:pPr>
            <a:r>
              <a:rPr lang="en-US" altLang="en-US" sz="1800" b="1"/>
              <a:t>                                       </a:t>
            </a:r>
            <a:r>
              <a:rPr lang="en-US" altLang="en-US" sz="1800" b="1">
                <a:solidFill>
                  <a:srgbClr val="0066FF"/>
                </a:solidFill>
              </a:rPr>
              <a:t>// last[A[ j ]] is the correct index for A[ j ]</a:t>
            </a:r>
          </a:p>
          <a:p>
            <a:pPr eaLnBrk="1" hangingPunct="1">
              <a:buFont typeface="Wingdings" panose="05000000000000000000" pitchFamily="2" charset="2"/>
              <a:buNone/>
            </a:pPr>
            <a:r>
              <a:rPr lang="en-US" altLang="en-US" sz="1800" b="1"/>
              <a:t>      }</a:t>
            </a:r>
          </a:p>
          <a:p>
            <a:pPr eaLnBrk="1" hangingPunct="1">
              <a:buFont typeface="Wingdings" panose="05000000000000000000" pitchFamily="2" charset="2"/>
              <a:buNone/>
            </a:pPr>
            <a:r>
              <a:rPr lang="en-US" altLang="en-US" sz="1800" b="1"/>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6E24D2A3-80F3-0A51-0E37-0579F7F14B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A288BDC-E6A9-46A2-AA62-E7730C344A34}" type="slidenum">
              <a:rPr lang="en-US" altLang="en-US" sz="1200" smtClean="0">
                <a:latin typeface="Garamond" panose="02020404030301010803" pitchFamily="18" charset="0"/>
              </a:rPr>
              <a:pPr>
                <a:spcBef>
                  <a:spcPct val="0"/>
                </a:spcBef>
                <a:buClrTx/>
                <a:buSzTx/>
                <a:buFontTx/>
                <a:buNone/>
              </a:pPr>
              <a:t>12</a:t>
            </a:fld>
            <a:endParaRPr lang="en-US" altLang="en-US" sz="1200">
              <a:latin typeface="Garamond" panose="02020404030301010803" pitchFamily="18" charset="0"/>
            </a:endParaRPr>
          </a:p>
        </p:txBody>
      </p:sp>
      <p:sp>
        <p:nvSpPr>
          <p:cNvPr id="26627" name="Rectangle 2">
            <a:extLst>
              <a:ext uri="{FF2B5EF4-FFF2-40B4-BE49-F238E27FC236}">
                <a16:creationId xmlns:a16="http://schemas.microsoft.com/office/drawing/2014/main" id="{439087A2-6F28-31BF-95A5-7841D188013C}"/>
              </a:ext>
            </a:extLst>
          </p:cNvPr>
          <p:cNvSpPr>
            <a:spLocks noGrp="1" noChangeArrowheads="1"/>
          </p:cNvSpPr>
          <p:nvPr>
            <p:ph type="title"/>
          </p:nvPr>
        </p:nvSpPr>
        <p:spPr/>
        <p:txBody>
          <a:bodyPr/>
          <a:lstStyle/>
          <a:p>
            <a:pPr eaLnBrk="1" hangingPunct="1"/>
            <a:r>
              <a:rPr lang="en-US" altLang="en-US" sz="3600"/>
              <a:t>Running time of stable Counting Sort</a:t>
            </a:r>
          </a:p>
        </p:txBody>
      </p:sp>
      <p:sp>
        <p:nvSpPr>
          <p:cNvPr id="26628" name="Rectangle 3">
            <a:extLst>
              <a:ext uri="{FF2B5EF4-FFF2-40B4-BE49-F238E27FC236}">
                <a16:creationId xmlns:a16="http://schemas.microsoft.com/office/drawing/2014/main" id="{4BB5B363-5F68-22E1-60BC-2DA27C974FE5}"/>
              </a:ext>
            </a:extLst>
          </p:cNvPr>
          <p:cNvSpPr>
            <a:spLocks noGrp="1" noChangeArrowheads="1"/>
          </p:cNvSpPr>
          <p:nvPr>
            <p:ph type="body" idx="1"/>
          </p:nvPr>
        </p:nvSpPr>
        <p:spPr/>
        <p:txBody>
          <a:bodyPr/>
          <a:lstStyle/>
          <a:p>
            <a:pPr eaLnBrk="1" hangingPunct="1"/>
            <a:r>
              <a:rPr lang="en-US" altLang="en-US" sz="2400"/>
              <a:t>Let us check if our modification in the code of Counting Sort to make it stable made any difference in the running time:</a:t>
            </a:r>
          </a:p>
          <a:p>
            <a:pPr eaLnBrk="1" hangingPunct="1"/>
            <a:endParaRPr lang="en-US" altLang="en-US" sz="2400"/>
          </a:p>
          <a:p>
            <a:pPr eaLnBrk="1" hangingPunct="1"/>
            <a:r>
              <a:rPr lang="en-US" altLang="en-US" sz="2400"/>
              <a:t>First “for loop”: </a:t>
            </a:r>
            <a:r>
              <a:rPr lang="en-US" altLang="en-US" sz="2400" i="1"/>
              <a:t>O</a:t>
            </a:r>
            <a:r>
              <a:rPr lang="en-US" altLang="en-US" sz="2400"/>
              <a:t>(</a:t>
            </a:r>
            <a:r>
              <a:rPr lang="en-US" altLang="en-US" sz="2400" i="1"/>
              <a:t>k</a:t>
            </a:r>
            <a:r>
              <a:rPr lang="en-US" altLang="en-US" sz="2400"/>
              <a:t>)</a:t>
            </a:r>
          </a:p>
          <a:p>
            <a:pPr eaLnBrk="1" hangingPunct="1"/>
            <a:r>
              <a:rPr lang="en-US" altLang="en-US" sz="2400"/>
              <a:t>Second “for loop”: </a:t>
            </a:r>
            <a:r>
              <a:rPr lang="en-US" altLang="en-US" sz="2400" i="1"/>
              <a:t>O</a:t>
            </a:r>
            <a:r>
              <a:rPr lang="en-US" altLang="en-US" sz="2400"/>
              <a:t>(</a:t>
            </a:r>
            <a:r>
              <a:rPr lang="en-US" altLang="en-US" sz="2400" i="1"/>
              <a:t>n</a:t>
            </a:r>
            <a:r>
              <a:rPr lang="en-US" altLang="en-US" sz="2400"/>
              <a:t>)</a:t>
            </a:r>
          </a:p>
          <a:p>
            <a:pPr eaLnBrk="1" hangingPunct="1"/>
            <a:r>
              <a:rPr lang="en-US" altLang="en-US" sz="2400"/>
              <a:t>Third “for loop”: </a:t>
            </a:r>
            <a:r>
              <a:rPr lang="en-US" altLang="en-US" sz="2400" i="1"/>
              <a:t>O</a:t>
            </a:r>
            <a:r>
              <a:rPr lang="en-US" altLang="en-US" sz="2400"/>
              <a:t>(</a:t>
            </a:r>
            <a:r>
              <a:rPr lang="en-US" altLang="en-US" sz="2400" i="1"/>
              <a:t>k</a:t>
            </a:r>
            <a:r>
              <a:rPr lang="en-US" altLang="en-US" sz="2400"/>
              <a:t>)</a:t>
            </a:r>
          </a:p>
          <a:p>
            <a:pPr eaLnBrk="1" hangingPunct="1"/>
            <a:r>
              <a:rPr lang="en-US" altLang="en-US" sz="2400"/>
              <a:t>Fourth “for loop”: </a:t>
            </a:r>
            <a:r>
              <a:rPr lang="en-US" altLang="en-US" sz="2400" i="1"/>
              <a:t>O</a:t>
            </a:r>
            <a:r>
              <a:rPr lang="en-US" altLang="en-US" sz="2400"/>
              <a:t>(</a:t>
            </a:r>
            <a:r>
              <a:rPr lang="en-US" altLang="en-US" sz="2400" i="1"/>
              <a:t>n</a:t>
            </a:r>
            <a:r>
              <a:rPr lang="en-US" altLang="en-US" sz="2400"/>
              <a:t>)</a:t>
            </a:r>
          </a:p>
          <a:p>
            <a:pPr eaLnBrk="1" hangingPunct="1"/>
            <a:endParaRPr lang="en-US" altLang="en-US" sz="2400"/>
          </a:p>
          <a:p>
            <a:pPr eaLnBrk="1" hangingPunct="1"/>
            <a:r>
              <a:rPr lang="en-US" altLang="en-US" sz="2400"/>
              <a:t>So, nothing changed. Still </a:t>
            </a:r>
            <a:r>
              <a:rPr lang="en-US" altLang="en-US" sz="2400" i="1"/>
              <a:t>O</a:t>
            </a:r>
            <a:r>
              <a:rPr lang="en-US" altLang="en-US" sz="2400"/>
              <a:t>(</a:t>
            </a:r>
            <a:r>
              <a:rPr lang="en-US" altLang="en-US" sz="2400" i="1"/>
              <a:t>k+n</a:t>
            </a:r>
            <a:r>
              <a:rPr lang="en-US" altLang="en-US" sz="2400"/>
              <a:t>)</a:t>
            </a:r>
          </a:p>
          <a:p>
            <a:pPr eaLnBrk="1" hangingPunct="1">
              <a:buFont typeface="Wingdings" panose="05000000000000000000" pitchFamily="2" charset="2"/>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FF6C195E-DC95-0729-893E-EFF10F5183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007C21F-5348-433C-97D7-1C7D2EA65539}" type="slidenum">
              <a:rPr lang="en-US" altLang="en-US" sz="1200" smtClean="0">
                <a:latin typeface="Garamond" panose="02020404030301010803" pitchFamily="18" charset="0"/>
              </a:rPr>
              <a:pPr>
                <a:spcBef>
                  <a:spcPct val="0"/>
                </a:spcBef>
                <a:buClrTx/>
                <a:buSzTx/>
                <a:buFontTx/>
                <a:buNone/>
              </a:pPr>
              <a:t>13</a:t>
            </a:fld>
            <a:endParaRPr lang="en-US" altLang="en-US" sz="1200">
              <a:latin typeface="Garamond" panose="02020404030301010803" pitchFamily="18" charset="0"/>
            </a:endParaRPr>
          </a:p>
        </p:txBody>
      </p:sp>
      <p:sp>
        <p:nvSpPr>
          <p:cNvPr id="28675" name="Rectangle 4">
            <a:extLst>
              <a:ext uri="{FF2B5EF4-FFF2-40B4-BE49-F238E27FC236}">
                <a16:creationId xmlns:a16="http://schemas.microsoft.com/office/drawing/2014/main" id="{CC97E48C-81AE-C688-3060-610B6BE4AFB2}"/>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RADIX SORT</a:t>
            </a:r>
          </a:p>
        </p:txBody>
      </p:sp>
      <p:sp>
        <p:nvSpPr>
          <p:cNvPr id="28676" name="Freeform 5">
            <a:extLst>
              <a:ext uri="{FF2B5EF4-FFF2-40B4-BE49-F238E27FC236}">
                <a16:creationId xmlns:a16="http://schemas.microsoft.com/office/drawing/2014/main" id="{68055375-9A02-9629-13B5-067B39C47704}"/>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E96BEC3A-03BF-2F62-1238-0AEFCD5AD3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08D4129-4007-4901-AA86-7AD5FAAC4D01}" type="slidenum">
              <a:rPr lang="en-US" altLang="en-US" sz="1200" smtClean="0">
                <a:latin typeface="Garamond" panose="02020404030301010803" pitchFamily="18" charset="0"/>
              </a:rPr>
              <a:pPr>
                <a:spcBef>
                  <a:spcPct val="0"/>
                </a:spcBef>
                <a:buClrTx/>
                <a:buSzTx/>
                <a:buFontTx/>
                <a:buNone/>
              </a:pPr>
              <a:t>14</a:t>
            </a:fld>
            <a:endParaRPr lang="en-US" altLang="en-US" sz="1200">
              <a:latin typeface="Garamond" panose="02020404030301010803" pitchFamily="18" charset="0"/>
            </a:endParaRPr>
          </a:p>
        </p:txBody>
      </p:sp>
      <p:sp>
        <p:nvSpPr>
          <p:cNvPr id="30723" name="Rectangle 2">
            <a:extLst>
              <a:ext uri="{FF2B5EF4-FFF2-40B4-BE49-F238E27FC236}">
                <a16:creationId xmlns:a16="http://schemas.microsoft.com/office/drawing/2014/main" id="{271A1FA1-4859-2817-C5EB-C6FD6446BF77}"/>
              </a:ext>
            </a:extLst>
          </p:cNvPr>
          <p:cNvSpPr>
            <a:spLocks noGrp="1" noChangeArrowheads="1"/>
          </p:cNvSpPr>
          <p:nvPr>
            <p:ph type="title"/>
          </p:nvPr>
        </p:nvSpPr>
        <p:spPr/>
        <p:txBody>
          <a:bodyPr/>
          <a:lstStyle/>
          <a:p>
            <a:pPr eaLnBrk="1" hangingPunct="1"/>
            <a:r>
              <a:rPr lang="en-US" altLang="en-US" sz="3600"/>
              <a:t>Basic Idea of Radix Sort</a:t>
            </a:r>
          </a:p>
        </p:txBody>
      </p:sp>
      <p:grpSp>
        <p:nvGrpSpPr>
          <p:cNvPr id="30724" name="Group 15">
            <a:extLst>
              <a:ext uri="{FF2B5EF4-FFF2-40B4-BE49-F238E27FC236}">
                <a16:creationId xmlns:a16="http://schemas.microsoft.com/office/drawing/2014/main" id="{50C2E8D2-0DE4-5D55-3A7C-3664B9101529}"/>
              </a:ext>
            </a:extLst>
          </p:cNvPr>
          <p:cNvGrpSpPr>
            <a:grpSpLocks/>
          </p:cNvGrpSpPr>
          <p:nvPr/>
        </p:nvGrpSpPr>
        <p:grpSpPr bwMode="auto">
          <a:xfrm>
            <a:off x="5791200" y="990600"/>
            <a:ext cx="990600" cy="2362200"/>
            <a:chOff x="2112" y="1440"/>
            <a:chExt cx="624" cy="1488"/>
          </a:xfrm>
        </p:grpSpPr>
        <p:sp>
          <p:nvSpPr>
            <p:cNvPr id="30773" name="Text Box 4">
              <a:extLst>
                <a:ext uri="{FF2B5EF4-FFF2-40B4-BE49-F238E27FC236}">
                  <a16:creationId xmlns:a16="http://schemas.microsoft.com/office/drawing/2014/main" id="{3C8D3A62-4FD1-1B6A-70E3-1031DFFA2713}"/>
                </a:ext>
              </a:extLst>
            </p:cNvPr>
            <p:cNvSpPr txBox="1">
              <a:spLocks noChangeArrowheads="1"/>
            </p:cNvSpPr>
            <p:nvPr/>
          </p:nvSpPr>
          <p:spPr bwMode="auto">
            <a:xfrm>
              <a:off x="2208" y="1559"/>
              <a:ext cx="442" cy="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0151</a:t>
              </a:r>
            </a:p>
          </p:txBody>
        </p:sp>
        <p:sp>
          <p:nvSpPr>
            <p:cNvPr id="30774" name="Text Box 7">
              <a:extLst>
                <a:ext uri="{FF2B5EF4-FFF2-40B4-BE49-F238E27FC236}">
                  <a16:creationId xmlns:a16="http://schemas.microsoft.com/office/drawing/2014/main" id="{F8EDC631-8984-426F-58F8-F44C4F29C55C}"/>
                </a:ext>
              </a:extLst>
            </p:cNvPr>
            <p:cNvSpPr txBox="1">
              <a:spLocks noChangeArrowheads="1"/>
            </p:cNvSpPr>
            <p:nvPr/>
          </p:nvSpPr>
          <p:spPr bwMode="auto">
            <a:xfrm>
              <a:off x="2208" y="1872"/>
              <a:ext cx="442" cy="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2306</a:t>
              </a:r>
            </a:p>
          </p:txBody>
        </p:sp>
        <p:sp>
          <p:nvSpPr>
            <p:cNvPr id="30775" name="Text Box 8">
              <a:extLst>
                <a:ext uri="{FF2B5EF4-FFF2-40B4-BE49-F238E27FC236}">
                  <a16:creationId xmlns:a16="http://schemas.microsoft.com/office/drawing/2014/main" id="{ACB70FFD-7F01-6BF4-528A-634411DA63E2}"/>
                </a:ext>
              </a:extLst>
            </p:cNvPr>
            <p:cNvSpPr txBox="1">
              <a:spLocks noChangeArrowheads="1"/>
            </p:cNvSpPr>
            <p:nvPr/>
          </p:nvSpPr>
          <p:spPr bwMode="auto">
            <a:xfrm>
              <a:off x="2198" y="2355"/>
              <a:ext cx="442" cy="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9898</a:t>
              </a:r>
            </a:p>
          </p:txBody>
        </p:sp>
        <p:sp>
          <p:nvSpPr>
            <p:cNvPr id="30776" name="Text Box 9">
              <a:extLst>
                <a:ext uri="{FF2B5EF4-FFF2-40B4-BE49-F238E27FC236}">
                  <a16:creationId xmlns:a16="http://schemas.microsoft.com/office/drawing/2014/main" id="{91D48220-EACB-5249-E4A1-06189D873DB9}"/>
                </a:ext>
              </a:extLst>
            </p:cNvPr>
            <p:cNvSpPr txBox="1">
              <a:spLocks noChangeArrowheads="1"/>
            </p:cNvSpPr>
            <p:nvPr/>
          </p:nvSpPr>
          <p:spPr bwMode="auto">
            <a:xfrm>
              <a:off x="2208" y="2643"/>
              <a:ext cx="442" cy="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0097</a:t>
              </a:r>
            </a:p>
          </p:txBody>
        </p:sp>
        <p:grpSp>
          <p:nvGrpSpPr>
            <p:cNvPr id="30777" name="Group 13">
              <a:extLst>
                <a:ext uri="{FF2B5EF4-FFF2-40B4-BE49-F238E27FC236}">
                  <a16:creationId xmlns:a16="http://schemas.microsoft.com/office/drawing/2014/main" id="{D122B106-7564-C07E-4DC6-307730D4897F}"/>
                </a:ext>
              </a:extLst>
            </p:cNvPr>
            <p:cNvGrpSpPr>
              <a:grpSpLocks/>
            </p:cNvGrpSpPr>
            <p:nvPr/>
          </p:nvGrpSpPr>
          <p:grpSpPr bwMode="auto">
            <a:xfrm>
              <a:off x="2112" y="1440"/>
              <a:ext cx="624" cy="1488"/>
              <a:chOff x="2112" y="1488"/>
              <a:chExt cx="624" cy="1488"/>
            </a:xfrm>
          </p:grpSpPr>
          <p:sp>
            <p:nvSpPr>
              <p:cNvPr id="30779" name="Line 10">
                <a:extLst>
                  <a:ext uri="{FF2B5EF4-FFF2-40B4-BE49-F238E27FC236}">
                    <a16:creationId xmlns:a16="http://schemas.microsoft.com/office/drawing/2014/main" id="{88A4A4DA-32F7-28DC-ADE2-4E0ACD364C69}"/>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80" name="Line 11">
                <a:extLst>
                  <a:ext uri="{FF2B5EF4-FFF2-40B4-BE49-F238E27FC236}">
                    <a16:creationId xmlns:a16="http://schemas.microsoft.com/office/drawing/2014/main" id="{E493771D-EA2D-335D-3294-34E5FF6415CF}"/>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81" name="Line 12">
                <a:extLst>
                  <a:ext uri="{FF2B5EF4-FFF2-40B4-BE49-F238E27FC236}">
                    <a16:creationId xmlns:a16="http://schemas.microsoft.com/office/drawing/2014/main" id="{676B922F-06F8-FF84-00F9-917737518FF3}"/>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0778" name="Line 14">
              <a:extLst>
                <a:ext uri="{FF2B5EF4-FFF2-40B4-BE49-F238E27FC236}">
                  <a16:creationId xmlns:a16="http://schemas.microsoft.com/office/drawing/2014/main" id="{ED5BF510-61CA-1D1E-A7B0-896A470CAB67}"/>
                </a:ext>
              </a:extLst>
            </p:cNvPr>
            <p:cNvSpPr>
              <a:spLocks noChangeShapeType="1"/>
            </p:cNvSpPr>
            <p:nvPr/>
          </p:nvSpPr>
          <p:spPr bwMode="auto">
            <a:xfrm>
              <a:off x="2448" y="2112"/>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2768" name="Text Box 16">
            <a:extLst>
              <a:ext uri="{FF2B5EF4-FFF2-40B4-BE49-F238E27FC236}">
                <a16:creationId xmlns:a16="http://schemas.microsoft.com/office/drawing/2014/main" id="{F26E5329-0359-A2D5-6798-09E78418D365}"/>
              </a:ext>
            </a:extLst>
          </p:cNvPr>
          <p:cNvSpPr txBox="1">
            <a:spLocks noChangeArrowheads="1"/>
          </p:cNvSpPr>
          <p:nvPr/>
        </p:nvSpPr>
        <p:spPr bwMode="auto">
          <a:xfrm>
            <a:off x="4146550" y="2006600"/>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i="1"/>
              <a:t>n</a:t>
            </a:r>
            <a:r>
              <a:rPr lang="en-US" altLang="en-US" sz="1800"/>
              <a:t> numbers</a:t>
            </a:r>
          </a:p>
        </p:txBody>
      </p:sp>
      <p:sp>
        <p:nvSpPr>
          <p:cNvPr id="202769" name="AutoShape 17">
            <a:extLst>
              <a:ext uri="{FF2B5EF4-FFF2-40B4-BE49-F238E27FC236}">
                <a16:creationId xmlns:a16="http://schemas.microsoft.com/office/drawing/2014/main" id="{1D66D723-6314-6BA0-0F78-701BABE3DD6B}"/>
              </a:ext>
            </a:extLst>
          </p:cNvPr>
          <p:cNvSpPr>
            <a:spLocks/>
          </p:cNvSpPr>
          <p:nvPr/>
        </p:nvSpPr>
        <p:spPr bwMode="auto">
          <a:xfrm>
            <a:off x="5410200" y="1143000"/>
            <a:ext cx="152400" cy="2133600"/>
          </a:xfrm>
          <a:prstGeom prst="lef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2770" name="Text Box 18">
            <a:extLst>
              <a:ext uri="{FF2B5EF4-FFF2-40B4-BE49-F238E27FC236}">
                <a16:creationId xmlns:a16="http://schemas.microsoft.com/office/drawing/2014/main" id="{2FA59D6F-7D1E-F1E9-E797-DDBF30E08922}"/>
              </a:ext>
            </a:extLst>
          </p:cNvPr>
          <p:cNvSpPr txBox="1">
            <a:spLocks noChangeArrowheads="1"/>
          </p:cNvSpPr>
          <p:nvPr/>
        </p:nvSpPr>
        <p:spPr bwMode="auto">
          <a:xfrm>
            <a:off x="5797550" y="39528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i="1"/>
              <a:t>d</a:t>
            </a:r>
            <a:r>
              <a:rPr lang="en-US" altLang="en-US" sz="1800"/>
              <a:t> digits</a:t>
            </a:r>
          </a:p>
        </p:txBody>
      </p:sp>
      <p:sp>
        <p:nvSpPr>
          <p:cNvPr id="202771" name="AutoShape 19">
            <a:extLst>
              <a:ext uri="{FF2B5EF4-FFF2-40B4-BE49-F238E27FC236}">
                <a16:creationId xmlns:a16="http://schemas.microsoft.com/office/drawing/2014/main" id="{4AD1B920-6CDA-6F3B-DD1A-B70F085A5431}"/>
              </a:ext>
            </a:extLst>
          </p:cNvPr>
          <p:cNvSpPr>
            <a:spLocks/>
          </p:cNvSpPr>
          <p:nvPr/>
        </p:nvSpPr>
        <p:spPr bwMode="auto">
          <a:xfrm rot="5400000" flipV="1">
            <a:off x="6210300" y="419100"/>
            <a:ext cx="152400" cy="838200"/>
          </a:xfrm>
          <a:prstGeom prst="leftBrace">
            <a:avLst>
              <a:gd name="adj1" fmla="val 458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2782" name="Text Box 30">
            <a:extLst>
              <a:ext uri="{FF2B5EF4-FFF2-40B4-BE49-F238E27FC236}">
                <a16:creationId xmlns:a16="http://schemas.microsoft.com/office/drawing/2014/main" id="{3FC95E5A-EDC7-5B84-1F69-35A64BF66373}"/>
              </a:ext>
            </a:extLst>
          </p:cNvPr>
          <p:cNvSpPr txBox="1">
            <a:spLocks noChangeArrowheads="1"/>
          </p:cNvSpPr>
          <p:nvPr/>
        </p:nvSpPr>
        <p:spPr bwMode="auto">
          <a:xfrm>
            <a:off x="5340350" y="3657600"/>
            <a:ext cx="1898650" cy="404813"/>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DS (Digit Sorter)</a:t>
            </a:r>
          </a:p>
        </p:txBody>
      </p:sp>
      <p:sp>
        <p:nvSpPr>
          <p:cNvPr id="202784" name="Line 32">
            <a:extLst>
              <a:ext uri="{FF2B5EF4-FFF2-40B4-BE49-F238E27FC236}">
                <a16:creationId xmlns:a16="http://schemas.microsoft.com/office/drawing/2014/main" id="{5F1D099C-37F3-CF14-FC6E-819F0CB1E8C4}"/>
              </a:ext>
            </a:extLst>
          </p:cNvPr>
          <p:cNvSpPr>
            <a:spLocks noChangeShapeType="1"/>
          </p:cNvSpPr>
          <p:nvPr/>
        </p:nvSpPr>
        <p:spPr bwMode="auto">
          <a:xfrm>
            <a:off x="6248400" y="3352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02785" name="Text Box 33">
            <a:extLst>
              <a:ext uri="{FF2B5EF4-FFF2-40B4-BE49-F238E27FC236}">
                <a16:creationId xmlns:a16="http://schemas.microsoft.com/office/drawing/2014/main" id="{E3D369BA-4297-7CBA-E064-34917DAF7DE7}"/>
              </a:ext>
            </a:extLst>
          </p:cNvPr>
          <p:cNvSpPr txBox="1">
            <a:spLocks noChangeArrowheads="1"/>
          </p:cNvSpPr>
          <p:nvPr/>
        </p:nvSpPr>
        <p:spPr bwMode="auto">
          <a:xfrm>
            <a:off x="7526338" y="2209800"/>
            <a:ext cx="1552575" cy="1200150"/>
          </a:xfrm>
          <a:prstGeom prst="rect">
            <a:avLst/>
          </a:prstGeom>
          <a:noFill/>
          <a:ln w="9525" algn="ctr">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Separate wrt </a:t>
            </a:r>
          </a:p>
          <a:p>
            <a:pPr algn="ctr" eaLnBrk="1" hangingPunct="1">
              <a:spcBef>
                <a:spcPct val="0"/>
              </a:spcBef>
              <a:buClrTx/>
              <a:buSzTx/>
              <a:buFontTx/>
              <a:buNone/>
            </a:pPr>
            <a:r>
              <a:rPr lang="en-US" altLang="en-US" sz="1800"/>
              <a:t>most</a:t>
            </a:r>
          </a:p>
          <a:p>
            <a:pPr algn="ctr" eaLnBrk="1" hangingPunct="1">
              <a:spcBef>
                <a:spcPct val="0"/>
              </a:spcBef>
              <a:buClrTx/>
              <a:buSzTx/>
              <a:buFontTx/>
              <a:buNone/>
            </a:pPr>
            <a:r>
              <a:rPr lang="en-US" altLang="en-US" sz="1800"/>
              <a:t>significant </a:t>
            </a:r>
          </a:p>
          <a:p>
            <a:pPr algn="ctr" eaLnBrk="1" hangingPunct="1">
              <a:spcBef>
                <a:spcPct val="0"/>
              </a:spcBef>
              <a:buClrTx/>
              <a:buSzTx/>
              <a:buFontTx/>
              <a:buNone/>
            </a:pPr>
            <a:r>
              <a:rPr lang="en-US" altLang="en-US" sz="1800"/>
              <a:t>digit.</a:t>
            </a:r>
          </a:p>
        </p:txBody>
      </p:sp>
      <p:cxnSp>
        <p:nvCxnSpPr>
          <p:cNvPr id="202786" name="AutoShape 34">
            <a:extLst>
              <a:ext uri="{FF2B5EF4-FFF2-40B4-BE49-F238E27FC236}">
                <a16:creationId xmlns:a16="http://schemas.microsoft.com/office/drawing/2014/main" id="{ED8E8D70-093F-1C10-7E23-CED29A1DC2C2}"/>
              </a:ext>
            </a:extLst>
          </p:cNvPr>
          <p:cNvCxnSpPr>
            <a:cxnSpLocks noChangeShapeType="1"/>
            <a:stCxn id="202782" idx="3"/>
            <a:endCxn id="202785" idx="1"/>
          </p:cNvCxnSpPr>
          <p:nvPr/>
        </p:nvCxnSpPr>
        <p:spPr bwMode="auto">
          <a:xfrm flipV="1">
            <a:off x="7258050" y="2809875"/>
            <a:ext cx="268288" cy="1050925"/>
          </a:xfrm>
          <a:prstGeom prst="bentConnector3">
            <a:avLst>
              <a:gd name="adj1" fmla="val 46153"/>
            </a:avLst>
          </a:prstGeom>
          <a:noFill/>
          <a:ln w="9525" cap="rnd">
            <a:solidFill>
              <a:schemeClr val="tx1"/>
            </a:solidFill>
            <a:prstDash val="sysDot"/>
            <a:miter lim="800000"/>
            <a:headEnd/>
            <a:tailEnd/>
          </a:ln>
          <a:extLst>
            <a:ext uri="{909E8E84-426E-40DD-AFC4-6F175D3DCCD1}">
              <a14:hiddenFill xmlns:a14="http://schemas.microsoft.com/office/drawing/2010/main">
                <a:noFill/>
              </a14:hiddenFill>
            </a:ext>
          </a:extLst>
        </p:spPr>
      </p:cxnSp>
      <p:sp>
        <p:nvSpPr>
          <p:cNvPr id="202788" name="Text Box 36">
            <a:extLst>
              <a:ext uri="{FF2B5EF4-FFF2-40B4-BE49-F238E27FC236}">
                <a16:creationId xmlns:a16="http://schemas.microsoft.com/office/drawing/2014/main" id="{C71E601B-BB5A-73D8-1739-39C7CFF9DA8A}"/>
              </a:ext>
            </a:extLst>
          </p:cNvPr>
          <p:cNvSpPr txBox="1">
            <a:spLocks noChangeArrowheads="1"/>
          </p:cNvSpPr>
          <p:nvPr/>
        </p:nvSpPr>
        <p:spPr bwMode="auto">
          <a:xfrm>
            <a:off x="1143000" y="4572000"/>
            <a:ext cx="701675"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0151</a:t>
            </a:r>
          </a:p>
        </p:txBody>
      </p:sp>
      <p:sp>
        <p:nvSpPr>
          <p:cNvPr id="202791" name="Text Box 39">
            <a:extLst>
              <a:ext uri="{FF2B5EF4-FFF2-40B4-BE49-F238E27FC236}">
                <a16:creationId xmlns:a16="http://schemas.microsoft.com/office/drawing/2014/main" id="{0C87AAB7-E691-CC6D-E9EA-EC269E165474}"/>
              </a:ext>
            </a:extLst>
          </p:cNvPr>
          <p:cNvSpPr txBox="1">
            <a:spLocks noChangeArrowheads="1"/>
          </p:cNvSpPr>
          <p:nvPr/>
        </p:nvSpPr>
        <p:spPr bwMode="auto">
          <a:xfrm>
            <a:off x="1143000" y="5181600"/>
            <a:ext cx="701675"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0097</a:t>
            </a:r>
          </a:p>
        </p:txBody>
      </p:sp>
      <p:grpSp>
        <p:nvGrpSpPr>
          <p:cNvPr id="4" name="Group 40">
            <a:extLst>
              <a:ext uri="{FF2B5EF4-FFF2-40B4-BE49-F238E27FC236}">
                <a16:creationId xmlns:a16="http://schemas.microsoft.com/office/drawing/2014/main" id="{C7B8F9CC-863E-EEB5-AEBD-80B93315F5B4}"/>
              </a:ext>
            </a:extLst>
          </p:cNvPr>
          <p:cNvGrpSpPr>
            <a:grpSpLocks/>
          </p:cNvGrpSpPr>
          <p:nvPr/>
        </p:nvGrpSpPr>
        <p:grpSpPr bwMode="auto">
          <a:xfrm>
            <a:off x="990600" y="4495800"/>
            <a:ext cx="990600" cy="1143000"/>
            <a:chOff x="2112" y="1488"/>
            <a:chExt cx="624" cy="1488"/>
          </a:xfrm>
        </p:grpSpPr>
        <p:sp>
          <p:nvSpPr>
            <p:cNvPr id="30770" name="Line 41">
              <a:extLst>
                <a:ext uri="{FF2B5EF4-FFF2-40B4-BE49-F238E27FC236}">
                  <a16:creationId xmlns:a16="http://schemas.microsoft.com/office/drawing/2014/main" id="{61397C10-7DC6-FA5A-42CB-8910FBDC612A}"/>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71" name="Line 42">
              <a:extLst>
                <a:ext uri="{FF2B5EF4-FFF2-40B4-BE49-F238E27FC236}">
                  <a16:creationId xmlns:a16="http://schemas.microsoft.com/office/drawing/2014/main" id="{C652471A-8E83-9AD0-8769-A4C508FB2567}"/>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72" name="Line 43">
              <a:extLst>
                <a:ext uri="{FF2B5EF4-FFF2-40B4-BE49-F238E27FC236}">
                  <a16:creationId xmlns:a16="http://schemas.microsoft.com/office/drawing/2014/main" id="{FC6689A8-7002-DF20-0908-7413B66203CB}"/>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2796" name="Line 44">
            <a:extLst>
              <a:ext uri="{FF2B5EF4-FFF2-40B4-BE49-F238E27FC236}">
                <a16:creationId xmlns:a16="http://schemas.microsoft.com/office/drawing/2014/main" id="{A27709EA-AF24-B431-C195-6E341EA5D080}"/>
              </a:ext>
            </a:extLst>
          </p:cNvPr>
          <p:cNvSpPr>
            <a:spLocks noChangeShapeType="1"/>
          </p:cNvSpPr>
          <p:nvPr/>
        </p:nvSpPr>
        <p:spPr bwMode="auto">
          <a:xfrm>
            <a:off x="1524000" y="4953000"/>
            <a:ext cx="0" cy="228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2803" name="Line 51">
            <a:extLst>
              <a:ext uri="{FF2B5EF4-FFF2-40B4-BE49-F238E27FC236}">
                <a16:creationId xmlns:a16="http://schemas.microsoft.com/office/drawing/2014/main" id="{B2A58C0A-8D3E-271B-FC16-CEE973C7ACCF}"/>
              </a:ext>
            </a:extLst>
          </p:cNvPr>
          <p:cNvSpPr>
            <a:spLocks noChangeShapeType="1"/>
          </p:cNvSpPr>
          <p:nvPr/>
        </p:nvSpPr>
        <p:spPr bwMode="auto">
          <a:xfrm>
            <a:off x="3124200" y="4724400"/>
            <a:ext cx="0" cy="762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202818" name="AutoShape 66">
            <a:extLst>
              <a:ext uri="{FF2B5EF4-FFF2-40B4-BE49-F238E27FC236}">
                <a16:creationId xmlns:a16="http://schemas.microsoft.com/office/drawing/2014/main" id="{97A84E9F-E4D8-6909-4823-3DDEBE0D0DDE}"/>
              </a:ext>
            </a:extLst>
          </p:cNvPr>
          <p:cNvCxnSpPr>
            <a:cxnSpLocks noChangeShapeType="1"/>
            <a:stCxn id="202782" idx="2"/>
            <a:endCxn id="202788" idx="0"/>
          </p:cNvCxnSpPr>
          <p:nvPr/>
        </p:nvCxnSpPr>
        <p:spPr bwMode="auto">
          <a:xfrm rot="5400000">
            <a:off x="3646488" y="1928813"/>
            <a:ext cx="490537" cy="4795837"/>
          </a:xfrm>
          <a:prstGeom prst="bentConnector3">
            <a:avLst>
              <a:gd name="adj1" fmla="val 4789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2819" name="AutoShape 67">
            <a:extLst>
              <a:ext uri="{FF2B5EF4-FFF2-40B4-BE49-F238E27FC236}">
                <a16:creationId xmlns:a16="http://schemas.microsoft.com/office/drawing/2014/main" id="{1045A6CB-01AD-9F43-714A-B835D5335417}"/>
              </a:ext>
            </a:extLst>
          </p:cNvPr>
          <p:cNvCxnSpPr>
            <a:cxnSpLocks noChangeShapeType="1"/>
            <a:stCxn id="202782" idx="2"/>
          </p:cNvCxnSpPr>
          <p:nvPr/>
        </p:nvCxnSpPr>
        <p:spPr bwMode="auto">
          <a:xfrm rot="5400000">
            <a:off x="4446588" y="2728913"/>
            <a:ext cx="490537" cy="3195637"/>
          </a:xfrm>
          <a:prstGeom prst="bentConnector3">
            <a:avLst>
              <a:gd name="adj1" fmla="val 4789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2820" name="AutoShape 68">
            <a:extLst>
              <a:ext uri="{FF2B5EF4-FFF2-40B4-BE49-F238E27FC236}">
                <a16:creationId xmlns:a16="http://schemas.microsoft.com/office/drawing/2014/main" id="{F5232162-FE00-09F6-3B02-87C66ECA617B}"/>
              </a:ext>
            </a:extLst>
          </p:cNvPr>
          <p:cNvCxnSpPr>
            <a:cxnSpLocks noChangeShapeType="1"/>
            <a:stCxn id="202782" idx="2"/>
          </p:cNvCxnSpPr>
          <p:nvPr/>
        </p:nvCxnSpPr>
        <p:spPr bwMode="auto">
          <a:xfrm rot="5400000">
            <a:off x="5246688" y="3529013"/>
            <a:ext cx="490537" cy="1595437"/>
          </a:xfrm>
          <a:prstGeom prst="bentConnector3">
            <a:avLst>
              <a:gd name="adj1" fmla="val 4789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2821" name="AutoShape 69">
            <a:extLst>
              <a:ext uri="{FF2B5EF4-FFF2-40B4-BE49-F238E27FC236}">
                <a16:creationId xmlns:a16="http://schemas.microsoft.com/office/drawing/2014/main" id="{9829C4F5-E790-259E-75EF-89F8609FC030}"/>
              </a:ext>
            </a:extLst>
          </p:cNvPr>
          <p:cNvCxnSpPr>
            <a:cxnSpLocks noChangeShapeType="1"/>
            <a:stCxn id="202782" idx="2"/>
          </p:cNvCxnSpPr>
          <p:nvPr/>
        </p:nvCxnSpPr>
        <p:spPr bwMode="auto">
          <a:xfrm rot="16200000" flipH="1">
            <a:off x="6923088" y="3448050"/>
            <a:ext cx="490537" cy="1757363"/>
          </a:xfrm>
          <a:prstGeom prst="bentConnector3">
            <a:avLst>
              <a:gd name="adj1" fmla="val 4789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2822" name="Text Box 70">
            <a:extLst>
              <a:ext uri="{FF2B5EF4-FFF2-40B4-BE49-F238E27FC236}">
                <a16:creationId xmlns:a16="http://schemas.microsoft.com/office/drawing/2014/main" id="{47865947-1990-2B7E-9FD6-043EA40DB64F}"/>
              </a:ext>
            </a:extLst>
          </p:cNvPr>
          <p:cNvSpPr txBox="1">
            <a:spLocks noChangeArrowheads="1"/>
          </p:cNvSpPr>
          <p:nvPr/>
        </p:nvSpPr>
        <p:spPr bwMode="auto">
          <a:xfrm>
            <a:off x="1350963" y="3962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202823" name="Text Box 71">
            <a:extLst>
              <a:ext uri="{FF2B5EF4-FFF2-40B4-BE49-F238E27FC236}">
                <a16:creationId xmlns:a16="http://schemas.microsoft.com/office/drawing/2014/main" id="{8C11559C-5565-B817-FBB9-ADC93E6F28C2}"/>
              </a:ext>
            </a:extLst>
          </p:cNvPr>
          <p:cNvSpPr txBox="1">
            <a:spLocks noChangeArrowheads="1"/>
          </p:cNvSpPr>
          <p:nvPr/>
        </p:nvSpPr>
        <p:spPr bwMode="auto">
          <a:xfrm>
            <a:off x="2895600" y="39624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202824" name="Text Box 72">
            <a:extLst>
              <a:ext uri="{FF2B5EF4-FFF2-40B4-BE49-F238E27FC236}">
                <a16:creationId xmlns:a16="http://schemas.microsoft.com/office/drawing/2014/main" id="{8CE94672-2931-432D-FFF5-D2C1202C0418}"/>
              </a:ext>
            </a:extLst>
          </p:cNvPr>
          <p:cNvSpPr txBox="1">
            <a:spLocks noChangeArrowheads="1"/>
          </p:cNvSpPr>
          <p:nvPr/>
        </p:nvSpPr>
        <p:spPr bwMode="auto">
          <a:xfrm>
            <a:off x="4551363" y="3962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2</a:t>
            </a:r>
          </a:p>
        </p:txBody>
      </p:sp>
      <p:sp>
        <p:nvSpPr>
          <p:cNvPr id="202825" name="Text Box 73">
            <a:extLst>
              <a:ext uri="{FF2B5EF4-FFF2-40B4-BE49-F238E27FC236}">
                <a16:creationId xmlns:a16="http://schemas.microsoft.com/office/drawing/2014/main" id="{AC9BD52A-B020-4E6A-085D-9D900C8CF5F7}"/>
              </a:ext>
            </a:extLst>
          </p:cNvPr>
          <p:cNvSpPr txBox="1">
            <a:spLocks noChangeArrowheads="1"/>
          </p:cNvSpPr>
          <p:nvPr/>
        </p:nvSpPr>
        <p:spPr bwMode="auto">
          <a:xfrm>
            <a:off x="7904163" y="39624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9</a:t>
            </a:r>
          </a:p>
        </p:txBody>
      </p:sp>
      <p:grpSp>
        <p:nvGrpSpPr>
          <p:cNvPr id="5" name="Group 74">
            <a:extLst>
              <a:ext uri="{FF2B5EF4-FFF2-40B4-BE49-F238E27FC236}">
                <a16:creationId xmlns:a16="http://schemas.microsoft.com/office/drawing/2014/main" id="{498EEBF5-1311-C7ED-6A82-CF93B98CD05F}"/>
              </a:ext>
            </a:extLst>
          </p:cNvPr>
          <p:cNvGrpSpPr>
            <a:grpSpLocks/>
          </p:cNvGrpSpPr>
          <p:nvPr/>
        </p:nvGrpSpPr>
        <p:grpSpPr bwMode="auto">
          <a:xfrm>
            <a:off x="2590800" y="4495800"/>
            <a:ext cx="990600" cy="1143000"/>
            <a:chOff x="2112" y="1488"/>
            <a:chExt cx="624" cy="1488"/>
          </a:xfrm>
        </p:grpSpPr>
        <p:sp>
          <p:nvSpPr>
            <p:cNvPr id="30767" name="Line 75">
              <a:extLst>
                <a:ext uri="{FF2B5EF4-FFF2-40B4-BE49-F238E27FC236}">
                  <a16:creationId xmlns:a16="http://schemas.microsoft.com/office/drawing/2014/main" id="{82510FA1-9E36-11C9-47D6-4970C1423D67}"/>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68" name="Line 76">
              <a:extLst>
                <a:ext uri="{FF2B5EF4-FFF2-40B4-BE49-F238E27FC236}">
                  <a16:creationId xmlns:a16="http://schemas.microsoft.com/office/drawing/2014/main" id="{FF119EAF-FA84-5882-D3F2-0E81C1B06395}"/>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69" name="Line 77">
              <a:extLst>
                <a:ext uri="{FF2B5EF4-FFF2-40B4-BE49-F238E27FC236}">
                  <a16:creationId xmlns:a16="http://schemas.microsoft.com/office/drawing/2014/main" id="{CD41EC16-7D52-3833-E134-D80C156161F7}"/>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6" name="Group 78">
            <a:extLst>
              <a:ext uri="{FF2B5EF4-FFF2-40B4-BE49-F238E27FC236}">
                <a16:creationId xmlns:a16="http://schemas.microsoft.com/office/drawing/2014/main" id="{AC2B6957-1082-A88F-3999-CDBAA5509463}"/>
              </a:ext>
            </a:extLst>
          </p:cNvPr>
          <p:cNvGrpSpPr>
            <a:grpSpLocks/>
          </p:cNvGrpSpPr>
          <p:nvPr/>
        </p:nvGrpSpPr>
        <p:grpSpPr bwMode="auto">
          <a:xfrm>
            <a:off x="4191000" y="4495800"/>
            <a:ext cx="990600" cy="1143000"/>
            <a:chOff x="2112" y="1488"/>
            <a:chExt cx="624" cy="1488"/>
          </a:xfrm>
        </p:grpSpPr>
        <p:sp>
          <p:nvSpPr>
            <p:cNvPr id="30764" name="Line 79">
              <a:extLst>
                <a:ext uri="{FF2B5EF4-FFF2-40B4-BE49-F238E27FC236}">
                  <a16:creationId xmlns:a16="http://schemas.microsoft.com/office/drawing/2014/main" id="{D1D3012A-A7E1-38C0-3F3E-4A7241617DB3}"/>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65" name="Line 80">
              <a:extLst>
                <a:ext uri="{FF2B5EF4-FFF2-40B4-BE49-F238E27FC236}">
                  <a16:creationId xmlns:a16="http://schemas.microsoft.com/office/drawing/2014/main" id="{B3A8735B-C019-7689-810C-F82DC8CA94DB}"/>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66" name="Line 81">
              <a:extLst>
                <a:ext uri="{FF2B5EF4-FFF2-40B4-BE49-F238E27FC236}">
                  <a16:creationId xmlns:a16="http://schemas.microsoft.com/office/drawing/2014/main" id="{954DEEAE-A6E8-39E9-744A-113FAB799C0E}"/>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7" name="Group 85">
            <a:extLst>
              <a:ext uri="{FF2B5EF4-FFF2-40B4-BE49-F238E27FC236}">
                <a16:creationId xmlns:a16="http://schemas.microsoft.com/office/drawing/2014/main" id="{24050102-FAD6-4918-69AA-CA73280A3791}"/>
              </a:ext>
            </a:extLst>
          </p:cNvPr>
          <p:cNvGrpSpPr>
            <a:grpSpLocks/>
          </p:cNvGrpSpPr>
          <p:nvPr/>
        </p:nvGrpSpPr>
        <p:grpSpPr bwMode="auto">
          <a:xfrm>
            <a:off x="7543800" y="4495800"/>
            <a:ext cx="990600" cy="1143000"/>
            <a:chOff x="2112" y="1488"/>
            <a:chExt cx="624" cy="1488"/>
          </a:xfrm>
        </p:grpSpPr>
        <p:sp>
          <p:nvSpPr>
            <p:cNvPr id="30761" name="Line 86">
              <a:extLst>
                <a:ext uri="{FF2B5EF4-FFF2-40B4-BE49-F238E27FC236}">
                  <a16:creationId xmlns:a16="http://schemas.microsoft.com/office/drawing/2014/main" id="{6EE3759A-29B9-65E4-E31F-2BD8A301DECF}"/>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62" name="Line 87">
              <a:extLst>
                <a:ext uri="{FF2B5EF4-FFF2-40B4-BE49-F238E27FC236}">
                  <a16:creationId xmlns:a16="http://schemas.microsoft.com/office/drawing/2014/main" id="{43D4690C-D160-A94F-4527-0A9E8403BBA6}"/>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0763" name="Line 88">
              <a:extLst>
                <a:ext uri="{FF2B5EF4-FFF2-40B4-BE49-F238E27FC236}">
                  <a16:creationId xmlns:a16="http://schemas.microsoft.com/office/drawing/2014/main" id="{B89DCC8E-28EC-8D4A-56A9-C19EC34CCAA0}"/>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2842" name="Text Box 90">
            <a:extLst>
              <a:ext uri="{FF2B5EF4-FFF2-40B4-BE49-F238E27FC236}">
                <a16:creationId xmlns:a16="http://schemas.microsoft.com/office/drawing/2014/main" id="{6D194CA3-A53B-3551-2A20-7F2A2AF54345}"/>
              </a:ext>
            </a:extLst>
          </p:cNvPr>
          <p:cNvSpPr txBox="1">
            <a:spLocks noChangeArrowheads="1"/>
          </p:cNvSpPr>
          <p:nvPr/>
        </p:nvSpPr>
        <p:spPr bwMode="auto">
          <a:xfrm>
            <a:off x="7680325" y="5186363"/>
            <a:ext cx="701675" cy="376237"/>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9898</a:t>
            </a:r>
          </a:p>
        </p:txBody>
      </p:sp>
      <p:sp>
        <p:nvSpPr>
          <p:cNvPr id="202843" name="Line 91">
            <a:extLst>
              <a:ext uri="{FF2B5EF4-FFF2-40B4-BE49-F238E27FC236}">
                <a16:creationId xmlns:a16="http://schemas.microsoft.com/office/drawing/2014/main" id="{243EC32B-D5F5-E632-3C9C-D2270125EB4E}"/>
              </a:ext>
            </a:extLst>
          </p:cNvPr>
          <p:cNvSpPr>
            <a:spLocks noChangeShapeType="1"/>
          </p:cNvSpPr>
          <p:nvPr/>
        </p:nvSpPr>
        <p:spPr bwMode="auto">
          <a:xfrm flipH="1">
            <a:off x="8077200" y="4648200"/>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2845" name="Text Box 93">
            <a:extLst>
              <a:ext uri="{FF2B5EF4-FFF2-40B4-BE49-F238E27FC236}">
                <a16:creationId xmlns:a16="http://schemas.microsoft.com/office/drawing/2014/main" id="{E9D9CD78-6765-9997-0397-B62C5100A4E4}"/>
              </a:ext>
            </a:extLst>
          </p:cNvPr>
          <p:cNvSpPr txBox="1">
            <a:spLocks noChangeArrowheads="1"/>
          </p:cNvSpPr>
          <p:nvPr/>
        </p:nvSpPr>
        <p:spPr bwMode="auto">
          <a:xfrm>
            <a:off x="4343400" y="4648200"/>
            <a:ext cx="701675"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2306</a:t>
            </a:r>
          </a:p>
        </p:txBody>
      </p:sp>
      <p:sp>
        <p:nvSpPr>
          <p:cNvPr id="202847" name="Line 95">
            <a:extLst>
              <a:ext uri="{FF2B5EF4-FFF2-40B4-BE49-F238E27FC236}">
                <a16:creationId xmlns:a16="http://schemas.microsoft.com/office/drawing/2014/main" id="{61C74318-14F4-37C4-5A1A-F8697E15727E}"/>
              </a:ext>
            </a:extLst>
          </p:cNvPr>
          <p:cNvSpPr>
            <a:spLocks noChangeShapeType="1"/>
          </p:cNvSpPr>
          <p:nvPr/>
        </p:nvSpPr>
        <p:spPr bwMode="auto">
          <a:xfrm>
            <a:off x="4724400" y="5105400"/>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0753" name="Text Box 96">
            <a:extLst>
              <a:ext uri="{FF2B5EF4-FFF2-40B4-BE49-F238E27FC236}">
                <a16:creationId xmlns:a16="http://schemas.microsoft.com/office/drawing/2014/main" id="{3A0B5178-434B-1E7B-1F4F-5A59BA0C8D5C}"/>
              </a:ext>
            </a:extLst>
          </p:cNvPr>
          <p:cNvSpPr txBox="1">
            <a:spLocks noChangeArrowheads="1"/>
          </p:cNvSpPr>
          <p:nvPr/>
        </p:nvSpPr>
        <p:spPr bwMode="auto">
          <a:xfrm>
            <a:off x="1066800" y="1295400"/>
            <a:ext cx="1719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The first step:</a:t>
            </a:r>
          </a:p>
        </p:txBody>
      </p:sp>
      <p:sp>
        <p:nvSpPr>
          <p:cNvPr id="202852" name="Text Box 100">
            <a:extLst>
              <a:ext uri="{FF2B5EF4-FFF2-40B4-BE49-F238E27FC236}">
                <a16:creationId xmlns:a16="http://schemas.microsoft.com/office/drawing/2014/main" id="{2274CA3A-416C-2216-E54C-B9F06A537AAB}"/>
              </a:ext>
            </a:extLst>
          </p:cNvPr>
          <p:cNvSpPr txBox="1">
            <a:spLocks noChangeArrowheads="1"/>
          </p:cNvSpPr>
          <p:nvPr/>
        </p:nvSpPr>
        <p:spPr bwMode="auto">
          <a:xfrm>
            <a:off x="2030413" y="4860925"/>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2853" name="Text Box 101">
            <a:extLst>
              <a:ext uri="{FF2B5EF4-FFF2-40B4-BE49-F238E27FC236}">
                <a16:creationId xmlns:a16="http://schemas.microsoft.com/office/drawing/2014/main" id="{7C02DE30-001D-0DDC-655C-F8CEE6132205}"/>
              </a:ext>
            </a:extLst>
          </p:cNvPr>
          <p:cNvSpPr txBox="1">
            <a:spLocks noChangeArrowheads="1"/>
          </p:cNvSpPr>
          <p:nvPr/>
        </p:nvSpPr>
        <p:spPr bwMode="auto">
          <a:xfrm>
            <a:off x="3733800" y="4860925"/>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2854" name="Text Box 102">
            <a:extLst>
              <a:ext uri="{FF2B5EF4-FFF2-40B4-BE49-F238E27FC236}">
                <a16:creationId xmlns:a16="http://schemas.microsoft.com/office/drawing/2014/main" id="{EED2AB51-349B-3F9E-6BE2-DF2BB1803D4F}"/>
              </a:ext>
            </a:extLst>
          </p:cNvPr>
          <p:cNvSpPr txBox="1">
            <a:spLocks noChangeArrowheads="1"/>
          </p:cNvSpPr>
          <p:nvPr/>
        </p:nvSpPr>
        <p:spPr bwMode="auto">
          <a:xfrm>
            <a:off x="5230813" y="4876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2855" name="Text Box 103">
            <a:extLst>
              <a:ext uri="{FF2B5EF4-FFF2-40B4-BE49-F238E27FC236}">
                <a16:creationId xmlns:a16="http://schemas.microsoft.com/office/drawing/2014/main" id="{DF4F162C-9AE6-4420-E441-D1F3F1399414}"/>
              </a:ext>
            </a:extLst>
          </p:cNvPr>
          <p:cNvSpPr txBox="1">
            <a:spLocks noChangeArrowheads="1"/>
          </p:cNvSpPr>
          <p:nvPr/>
        </p:nvSpPr>
        <p:spPr bwMode="auto">
          <a:xfrm>
            <a:off x="7162800" y="48768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2856" name="Line 104">
            <a:extLst>
              <a:ext uri="{FF2B5EF4-FFF2-40B4-BE49-F238E27FC236}">
                <a16:creationId xmlns:a16="http://schemas.microsoft.com/office/drawing/2014/main" id="{D39E0779-D589-1412-9C03-C27662FA3A96}"/>
              </a:ext>
            </a:extLst>
          </p:cNvPr>
          <p:cNvSpPr>
            <a:spLocks noChangeShapeType="1"/>
          </p:cNvSpPr>
          <p:nvPr/>
        </p:nvSpPr>
        <p:spPr bwMode="auto">
          <a:xfrm>
            <a:off x="5791200" y="5029200"/>
            <a:ext cx="1219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2857" name="Text Box 105">
            <a:extLst>
              <a:ext uri="{FF2B5EF4-FFF2-40B4-BE49-F238E27FC236}">
                <a16:creationId xmlns:a16="http://schemas.microsoft.com/office/drawing/2014/main" id="{5478DC8C-E067-6DD4-C4E5-A3F7020C3C58}"/>
              </a:ext>
            </a:extLst>
          </p:cNvPr>
          <p:cNvSpPr txBox="1">
            <a:spLocks noChangeArrowheads="1"/>
          </p:cNvSpPr>
          <p:nvPr/>
        </p:nvSpPr>
        <p:spPr bwMode="auto">
          <a:xfrm>
            <a:off x="268288" y="3008313"/>
            <a:ext cx="1527175" cy="650875"/>
          </a:xfrm>
          <a:prstGeom prst="rect">
            <a:avLst/>
          </a:prstGeom>
          <a:noFill/>
          <a:ln w="9525" algn="ctr">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bins yet to </a:t>
            </a:r>
          </a:p>
          <a:p>
            <a:pPr algn="ctr" eaLnBrk="1" hangingPunct="1">
              <a:spcBef>
                <a:spcPct val="0"/>
              </a:spcBef>
              <a:buClrTx/>
              <a:buSzTx/>
              <a:buFontTx/>
              <a:buNone/>
            </a:pPr>
            <a:r>
              <a:rPr lang="en-US" altLang="en-US" sz="1800"/>
              <a:t>be separated</a:t>
            </a:r>
          </a:p>
        </p:txBody>
      </p:sp>
      <p:cxnSp>
        <p:nvCxnSpPr>
          <p:cNvPr id="202859" name="AutoShape 107">
            <a:extLst>
              <a:ext uri="{FF2B5EF4-FFF2-40B4-BE49-F238E27FC236}">
                <a16:creationId xmlns:a16="http://schemas.microsoft.com/office/drawing/2014/main" id="{F7E8419B-713B-90CB-8A9A-17605675F040}"/>
              </a:ext>
            </a:extLst>
          </p:cNvPr>
          <p:cNvCxnSpPr>
            <a:cxnSpLocks noChangeShapeType="1"/>
            <a:stCxn id="202857" idx="2"/>
          </p:cNvCxnSpPr>
          <p:nvPr/>
        </p:nvCxnSpPr>
        <p:spPr bwMode="auto">
          <a:xfrm rot="5400000">
            <a:off x="192882" y="4228306"/>
            <a:ext cx="1408112" cy="269875"/>
          </a:xfrm>
          <a:prstGeom prst="bentConnector4">
            <a:avLst>
              <a:gd name="adj1" fmla="val 43181"/>
              <a:gd name="adj2" fmla="val 184704"/>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68"/>
                                        </p:tgtEl>
                                        <p:attrNameLst>
                                          <p:attrName>style.visibility</p:attrName>
                                        </p:attrNameLst>
                                      </p:cBhvr>
                                      <p:to>
                                        <p:strVal val="visible"/>
                                      </p:to>
                                    </p:set>
                                    <p:animEffect transition="in" filter="blinds(horizontal)">
                                      <p:cBhvr>
                                        <p:cTn id="7" dur="500"/>
                                        <p:tgtEl>
                                          <p:spTgt spid="202768"/>
                                        </p:tgtEl>
                                      </p:cBhvr>
                                    </p:animEffect>
                                  </p:childTnLst>
                                </p:cTn>
                              </p:par>
                              <p:par>
                                <p:cTn id="8" presetID="3" presetClass="entr" presetSubtype="10" fill="hold" nodeType="withEffect">
                                  <p:stCondLst>
                                    <p:cond delay="0"/>
                                  </p:stCondLst>
                                  <p:childTnLst>
                                    <p:set>
                                      <p:cBhvr>
                                        <p:cTn id="9" dur="1" fill="hold">
                                          <p:stCondLst>
                                            <p:cond delay="0"/>
                                          </p:stCondLst>
                                        </p:cTn>
                                        <p:tgtEl>
                                          <p:spTgt spid="202769"/>
                                        </p:tgtEl>
                                        <p:attrNameLst>
                                          <p:attrName>style.visibility</p:attrName>
                                        </p:attrNameLst>
                                      </p:cBhvr>
                                      <p:to>
                                        <p:strVal val="visible"/>
                                      </p:to>
                                    </p:set>
                                    <p:animEffect transition="in" filter="blinds(horizontal)">
                                      <p:cBhvr>
                                        <p:cTn id="10" dur="500"/>
                                        <p:tgtEl>
                                          <p:spTgt spid="2027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2770"/>
                                        </p:tgtEl>
                                        <p:attrNameLst>
                                          <p:attrName>style.visibility</p:attrName>
                                        </p:attrNameLst>
                                      </p:cBhvr>
                                      <p:to>
                                        <p:strVal val="visible"/>
                                      </p:to>
                                    </p:set>
                                    <p:animEffect transition="in" filter="blinds(horizontal)">
                                      <p:cBhvr>
                                        <p:cTn id="15" dur="500"/>
                                        <p:tgtEl>
                                          <p:spTgt spid="202770"/>
                                        </p:tgtEl>
                                      </p:cBhvr>
                                    </p:animEffect>
                                  </p:childTnLst>
                                </p:cTn>
                              </p:par>
                              <p:par>
                                <p:cTn id="16" presetID="3" presetClass="entr" presetSubtype="10" fill="hold" nodeType="withEffect">
                                  <p:stCondLst>
                                    <p:cond delay="0"/>
                                  </p:stCondLst>
                                  <p:childTnLst>
                                    <p:set>
                                      <p:cBhvr>
                                        <p:cTn id="17" dur="1" fill="hold">
                                          <p:stCondLst>
                                            <p:cond delay="0"/>
                                          </p:stCondLst>
                                        </p:cTn>
                                        <p:tgtEl>
                                          <p:spTgt spid="202771"/>
                                        </p:tgtEl>
                                        <p:attrNameLst>
                                          <p:attrName>style.visibility</p:attrName>
                                        </p:attrNameLst>
                                      </p:cBhvr>
                                      <p:to>
                                        <p:strVal val="visible"/>
                                      </p:to>
                                    </p:set>
                                    <p:animEffect transition="in" filter="blinds(horizontal)">
                                      <p:cBhvr>
                                        <p:cTn id="18" dur="500"/>
                                        <p:tgtEl>
                                          <p:spTgt spid="20277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2784"/>
                                        </p:tgtEl>
                                        <p:attrNameLst>
                                          <p:attrName>style.visibility</p:attrName>
                                        </p:attrNameLst>
                                      </p:cBhvr>
                                      <p:to>
                                        <p:strVal val="visible"/>
                                      </p:to>
                                    </p:set>
                                    <p:animEffect transition="in" filter="blinds(horizontal)">
                                      <p:cBhvr>
                                        <p:cTn id="23" dur="500"/>
                                        <p:tgtEl>
                                          <p:spTgt spid="202784"/>
                                        </p:tgtEl>
                                      </p:cBhvr>
                                    </p:animEffect>
                                  </p:childTnLst>
                                </p:cTn>
                              </p:par>
                              <p:par>
                                <p:cTn id="24" presetID="3" presetClass="entr" presetSubtype="10" fill="hold" nodeType="withEffect">
                                  <p:stCondLst>
                                    <p:cond delay="0"/>
                                  </p:stCondLst>
                                  <p:childTnLst>
                                    <p:set>
                                      <p:cBhvr>
                                        <p:cTn id="25" dur="1" fill="hold">
                                          <p:stCondLst>
                                            <p:cond delay="0"/>
                                          </p:stCondLst>
                                        </p:cTn>
                                        <p:tgtEl>
                                          <p:spTgt spid="202782"/>
                                        </p:tgtEl>
                                        <p:attrNameLst>
                                          <p:attrName>style.visibility</p:attrName>
                                        </p:attrNameLst>
                                      </p:cBhvr>
                                      <p:to>
                                        <p:strVal val="visible"/>
                                      </p:to>
                                    </p:set>
                                    <p:animEffect transition="in" filter="blinds(horizontal)">
                                      <p:cBhvr>
                                        <p:cTn id="26" dur="500"/>
                                        <p:tgtEl>
                                          <p:spTgt spid="2027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02786"/>
                                        </p:tgtEl>
                                        <p:attrNameLst>
                                          <p:attrName>style.visibility</p:attrName>
                                        </p:attrNameLst>
                                      </p:cBhvr>
                                      <p:to>
                                        <p:strVal val="visible"/>
                                      </p:to>
                                    </p:set>
                                    <p:animEffect transition="in" filter="blinds(horizontal)">
                                      <p:cBhvr>
                                        <p:cTn id="31" dur="500"/>
                                        <p:tgtEl>
                                          <p:spTgt spid="202786"/>
                                        </p:tgtEl>
                                      </p:cBhvr>
                                    </p:animEffect>
                                  </p:childTnLst>
                                </p:cTn>
                              </p:par>
                              <p:par>
                                <p:cTn id="32" presetID="3" presetClass="entr" presetSubtype="10" fill="hold" nodeType="withEffect">
                                  <p:stCondLst>
                                    <p:cond delay="0"/>
                                  </p:stCondLst>
                                  <p:childTnLst>
                                    <p:set>
                                      <p:cBhvr>
                                        <p:cTn id="33" dur="1" fill="hold">
                                          <p:stCondLst>
                                            <p:cond delay="0"/>
                                          </p:stCondLst>
                                        </p:cTn>
                                        <p:tgtEl>
                                          <p:spTgt spid="202785"/>
                                        </p:tgtEl>
                                        <p:attrNameLst>
                                          <p:attrName>style.visibility</p:attrName>
                                        </p:attrNameLst>
                                      </p:cBhvr>
                                      <p:to>
                                        <p:strVal val="visible"/>
                                      </p:to>
                                    </p:set>
                                    <p:animEffect transition="in" filter="blinds(horizontal)">
                                      <p:cBhvr>
                                        <p:cTn id="34" dur="500"/>
                                        <p:tgtEl>
                                          <p:spTgt spid="2027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02788"/>
                                        </p:tgtEl>
                                        <p:attrNameLst>
                                          <p:attrName>style.visibility</p:attrName>
                                        </p:attrNameLst>
                                      </p:cBhvr>
                                      <p:to>
                                        <p:strVal val="visible"/>
                                      </p:to>
                                    </p:set>
                                    <p:animEffect transition="in" filter="blinds(horizontal)">
                                      <p:cBhvr>
                                        <p:cTn id="39" dur="500"/>
                                        <p:tgtEl>
                                          <p:spTgt spid="202788"/>
                                        </p:tgtEl>
                                      </p:cBhvr>
                                    </p:animEffect>
                                  </p:childTnLst>
                                </p:cTn>
                              </p:par>
                              <p:par>
                                <p:cTn id="40" presetID="3" presetClass="entr" presetSubtype="10" fill="hold" nodeType="withEffect">
                                  <p:stCondLst>
                                    <p:cond delay="0"/>
                                  </p:stCondLst>
                                  <p:childTnLst>
                                    <p:set>
                                      <p:cBhvr>
                                        <p:cTn id="41" dur="1" fill="hold">
                                          <p:stCondLst>
                                            <p:cond delay="0"/>
                                          </p:stCondLst>
                                        </p:cTn>
                                        <p:tgtEl>
                                          <p:spTgt spid="202791"/>
                                        </p:tgtEl>
                                        <p:attrNameLst>
                                          <p:attrName>style.visibility</p:attrName>
                                        </p:attrNameLst>
                                      </p:cBhvr>
                                      <p:to>
                                        <p:strVal val="visible"/>
                                      </p:to>
                                    </p:set>
                                    <p:animEffect transition="in" filter="blinds(horizontal)">
                                      <p:cBhvr>
                                        <p:cTn id="42" dur="500"/>
                                        <p:tgtEl>
                                          <p:spTgt spid="202791"/>
                                        </p:tgtEl>
                                      </p:cBhvr>
                                    </p:animEffect>
                                  </p:childTnLst>
                                </p:cTn>
                              </p:par>
                              <p:par>
                                <p:cTn id="43" presetID="3" presetClass="entr" presetSubtype="1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par>
                                <p:cTn id="46" presetID="3" presetClass="entr" presetSubtype="10" fill="hold" nodeType="withEffect">
                                  <p:stCondLst>
                                    <p:cond delay="0"/>
                                  </p:stCondLst>
                                  <p:childTnLst>
                                    <p:set>
                                      <p:cBhvr>
                                        <p:cTn id="47" dur="1" fill="hold">
                                          <p:stCondLst>
                                            <p:cond delay="0"/>
                                          </p:stCondLst>
                                        </p:cTn>
                                        <p:tgtEl>
                                          <p:spTgt spid="202796"/>
                                        </p:tgtEl>
                                        <p:attrNameLst>
                                          <p:attrName>style.visibility</p:attrName>
                                        </p:attrNameLst>
                                      </p:cBhvr>
                                      <p:to>
                                        <p:strVal val="visible"/>
                                      </p:to>
                                    </p:set>
                                    <p:animEffect transition="in" filter="blinds(horizontal)">
                                      <p:cBhvr>
                                        <p:cTn id="48" dur="500"/>
                                        <p:tgtEl>
                                          <p:spTgt spid="202796"/>
                                        </p:tgtEl>
                                      </p:cBhvr>
                                    </p:animEffect>
                                  </p:childTnLst>
                                </p:cTn>
                              </p:par>
                              <p:par>
                                <p:cTn id="49" presetID="3" presetClass="entr" presetSubtype="10" fill="hold" nodeType="withEffect">
                                  <p:stCondLst>
                                    <p:cond delay="0"/>
                                  </p:stCondLst>
                                  <p:childTnLst>
                                    <p:set>
                                      <p:cBhvr>
                                        <p:cTn id="50" dur="1" fill="hold">
                                          <p:stCondLst>
                                            <p:cond delay="0"/>
                                          </p:stCondLst>
                                        </p:cTn>
                                        <p:tgtEl>
                                          <p:spTgt spid="202803"/>
                                        </p:tgtEl>
                                        <p:attrNameLst>
                                          <p:attrName>style.visibility</p:attrName>
                                        </p:attrNameLst>
                                      </p:cBhvr>
                                      <p:to>
                                        <p:strVal val="visible"/>
                                      </p:to>
                                    </p:set>
                                    <p:animEffect transition="in" filter="blinds(horizontal)">
                                      <p:cBhvr>
                                        <p:cTn id="51" dur="500"/>
                                        <p:tgtEl>
                                          <p:spTgt spid="202803"/>
                                        </p:tgtEl>
                                      </p:cBhvr>
                                    </p:animEffect>
                                  </p:childTnLst>
                                </p:cTn>
                              </p:par>
                              <p:par>
                                <p:cTn id="52" presetID="3" presetClass="entr" presetSubtype="10" fill="hold" nodeType="withEffect">
                                  <p:stCondLst>
                                    <p:cond delay="0"/>
                                  </p:stCondLst>
                                  <p:childTnLst>
                                    <p:set>
                                      <p:cBhvr>
                                        <p:cTn id="53" dur="1" fill="hold">
                                          <p:stCondLst>
                                            <p:cond delay="0"/>
                                          </p:stCondLst>
                                        </p:cTn>
                                        <p:tgtEl>
                                          <p:spTgt spid="202818"/>
                                        </p:tgtEl>
                                        <p:attrNameLst>
                                          <p:attrName>style.visibility</p:attrName>
                                        </p:attrNameLst>
                                      </p:cBhvr>
                                      <p:to>
                                        <p:strVal val="visible"/>
                                      </p:to>
                                    </p:set>
                                    <p:animEffect transition="in" filter="blinds(horizontal)">
                                      <p:cBhvr>
                                        <p:cTn id="54" dur="500"/>
                                        <p:tgtEl>
                                          <p:spTgt spid="202818"/>
                                        </p:tgtEl>
                                      </p:cBhvr>
                                    </p:animEffect>
                                  </p:childTnLst>
                                </p:cTn>
                              </p:par>
                              <p:par>
                                <p:cTn id="55" presetID="3" presetClass="entr" presetSubtype="10" fill="hold" nodeType="withEffect">
                                  <p:stCondLst>
                                    <p:cond delay="0"/>
                                  </p:stCondLst>
                                  <p:childTnLst>
                                    <p:set>
                                      <p:cBhvr>
                                        <p:cTn id="56" dur="1" fill="hold">
                                          <p:stCondLst>
                                            <p:cond delay="0"/>
                                          </p:stCondLst>
                                        </p:cTn>
                                        <p:tgtEl>
                                          <p:spTgt spid="202819"/>
                                        </p:tgtEl>
                                        <p:attrNameLst>
                                          <p:attrName>style.visibility</p:attrName>
                                        </p:attrNameLst>
                                      </p:cBhvr>
                                      <p:to>
                                        <p:strVal val="visible"/>
                                      </p:to>
                                    </p:set>
                                    <p:animEffect transition="in" filter="blinds(horizontal)">
                                      <p:cBhvr>
                                        <p:cTn id="57" dur="500"/>
                                        <p:tgtEl>
                                          <p:spTgt spid="202819"/>
                                        </p:tgtEl>
                                      </p:cBhvr>
                                    </p:animEffect>
                                  </p:childTnLst>
                                </p:cTn>
                              </p:par>
                              <p:par>
                                <p:cTn id="58" presetID="3" presetClass="entr" presetSubtype="10" fill="hold" nodeType="withEffect">
                                  <p:stCondLst>
                                    <p:cond delay="0"/>
                                  </p:stCondLst>
                                  <p:childTnLst>
                                    <p:set>
                                      <p:cBhvr>
                                        <p:cTn id="59" dur="1" fill="hold">
                                          <p:stCondLst>
                                            <p:cond delay="0"/>
                                          </p:stCondLst>
                                        </p:cTn>
                                        <p:tgtEl>
                                          <p:spTgt spid="202820"/>
                                        </p:tgtEl>
                                        <p:attrNameLst>
                                          <p:attrName>style.visibility</p:attrName>
                                        </p:attrNameLst>
                                      </p:cBhvr>
                                      <p:to>
                                        <p:strVal val="visible"/>
                                      </p:to>
                                    </p:set>
                                    <p:animEffect transition="in" filter="blinds(horizontal)">
                                      <p:cBhvr>
                                        <p:cTn id="60" dur="500"/>
                                        <p:tgtEl>
                                          <p:spTgt spid="202820"/>
                                        </p:tgtEl>
                                      </p:cBhvr>
                                    </p:animEffect>
                                  </p:childTnLst>
                                </p:cTn>
                              </p:par>
                              <p:par>
                                <p:cTn id="61" presetID="3" presetClass="entr" presetSubtype="10" fill="hold" nodeType="withEffect">
                                  <p:stCondLst>
                                    <p:cond delay="0"/>
                                  </p:stCondLst>
                                  <p:childTnLst>
                                    <p:set>
                                      <p:cBhvr>
                                        <p:cTn id="62" dur="1" fill="hold">
                                          <p:stCondLst>
                                            <p:cond delay="0"/>
                                          </p:stCondLst>
                                        </p:cTn>
                                        <p:tgtEl>
                                          <p:spTgt spid="202821"/>
                                        </p:tgtEl>
                                        <p:attrNameLst>
                                          <p:attrName>style.visibility</p:attrName>
                                        </p:attrNameLst>
                                      </p:cBhvr>
                                      <p:to>
                                        <p:strVal val="visible"/>
                                      </p:to>
                                    </p:set>
                                    <p:animEffect transition="in" filter="blinds(horizontal)">
                                      <p:cBhvr>
                                        <p:cTn id="63" dur="500"/>
                                        <p:tgtEl>
                                          <p:spTgt spid="202821"/>
                                        </p:tgtEl>
                                      </p:cBhvr>
                                    </p:animEffect>
                                  </p:childTnLst>
                                </p:cTn>
                              </p:par>
                              <p:par>
                                <p:cTn id="64" presetID="3" presetClass="entr" presetSubtype="10" fill="hold" nodeType="withEffect">
                                  <p:stCondLst>
                                    <p:cond delay="0"/>
                                  </p:stCondLst>
                                  <p:childTnLst>
                                    <p:set>
                                      <p:cBhvr>
                                        <p:cTn id="65" dur="1" fill="hold">
                                          <p:stCondLst>
                                            <p:cond delay="0"/>
                                          </p:stCondLst>
                                        </p:cTn>
                                        <p:tgtEl>
                                          <p:spTgt spid="202822"/>
                                        </p:tgtEl>
                                        <p:attrNameLst>
                                          <p:attrName>style.visibility</p:attrName>
                                        </p:attrNameLst>
                                      </p:cBhvr>
                                      <p:to>
                                        <p:strVal val="visible"/>
                                      </p:to>
                                    </p:set>
                                    <p:animEffect transition="in" filter="blinds(horizontal)">
                                      <p:cBhvr>
                                        <p:cTn id="66" dur="500"/>
                                        <p:tgtEl>
                                          <p:spTgt spid="202822"/>
                                        </p:tgtEl>
                                      </p:cBhvr>
                                    </p:animEffect>
                                  </p:childTnLst>
                                </p:cTn>
                              </p:par>
                              <p:par>
                                <p:cTn id="67" presetID="3" presetClass="entr" presetSubtype="10" fill="hold" nodeType="withEffect">
                                  <p:stCondLst>
                                    <p:cond delay="0"/>
                                  </p:stCondLst>
                                  <p:childTnLst>
                                    <p:set>
                                      <p:cBhvr>
                                        <p:cTn id="68" dur="1" fill="hold">
                                          <p:stCondLst>
                                            <p:cond delay="0"/>
                                          </p:stCondLst>
                                        </p:cTn>
                                        <p:tgtEl>
                                          <p:spTgt spid="202823"/>
                                        </p:tgtEl>
                                        <p:attrNameLst>
                                          <p:attrName>style.visibility</p:attrName>
                                        </p:attrNameLst>
                                      </p:cBhvr>
                                      <p:to>
                                        <p:strVal val="visible"/>
                                      </p:to>
                                    </p:set>
                                    <p:animEffect transition="in" filter="blinds(horizontal)">
                                      <p:cBhvr>
                                        <p:cTn id="69" dur="500"/>
                                        <p:tgtEl>
                                          <p:spTgt spid="202823"/>
                                        </p:tgtEl>
                                      </p:cBhvr>
                                    </p:animEffect>
                                  </p:childTnLst>
                                </p:cTn>
                              </p:par>
                              <p:par>
                                <p:cTn id="70" presetID="3" presetClass="entr" presetSubtype="10" fill="hold" nodeType="withEffect">
                                  <p:stCondLst>
                                    <p:cond delay="0"/>
                                  </p:stCondLst>
                                  <p:childTnLst>
                                    <p:set>
                                      <p:cBhvr>
                                        <p:cTn id="71" dur="1" fill="hold">
                                          <p:stCondLst>
                                            <p:cond delay="0"/>
                                          </p:stCondLst>
                                        </p:cTn>
                                        <p:tgtEl>
                                          <p:spTgt spid="202824"/>
                                        </p:tgtEl>
                                        <p:attrNameLst>
                                          <p:attrName>style.visibility</p:attrName>
                                        </p:attrNameLst>
                                      </p:cBhvr>
                                      <p:to>
                                        <p:strVal val="visible"/>
                                      </p:to>
                                    </p:set>
                                    <p:animEffect transition="in" filter="blinds(horizontal)">
                                      <p:cBhvr>
                                        <p:cTn id="72" dur="500"/>
                                        <p:tgtEl>
                                          <p:spTgt spid="202824"/>
                                        </p:tgtEl>
                                      </p:cBhvr>
                                    </p:animEffect>
                                  </p:childTnLst>
                                </p:cTn>
                              </p:par>
                              <p:par>
                                <p:cTn id="73" presetID="3" presetClass="entr" presetSubtype="10" fill="hold" nodeType="withEffect">
                                  <p:stCondLst>
                                    <p:cond delay="0"/>
                                  </p:stCondLst>
                                  <p:childTnLst>
                                    <p:set>
                                      <p:cBhvr>
                                        <p:cTn id="74" dur="1" fill="hold">
                                          <p:stCondLst>
                                            <p:cond delay="0"/>
                                          </p:stCondLst>
                                        </p:cTn>
                                        <p:tgtEl>
                                          <p:spTgt spid="202825"/>
                                        </p:tgtEl>
                                        <p:attrNameLst>
                                          <p:attrName>style.visibility</p:attrName>
                                        </p:attrNameLst>
                                      </p:cBhvr>
                                      <p:to>
                                        <p:strVal val="visible"/>
                                      </p:to>
                                    </p:set>
                                    <p:animEffect transition="in" filter="blinds(horizontal)">
                                      <p:cBhvr>
                                        <p:cTn id="75" dur="500"/>
                                        <p:tgtEl>
                                          <p:spTgt spid="202825"/>
                                        </p:tgtEl>
                                      </p:cBhvr>
                                    </p:animEffect>
                                  </p:childTnLst>
                                </p:cTn>
                              </p:par>
                              <p:par>
                                <p:cTn id="76" presetID="3" presetClass="entr" presetSubtype="10" fill="hold" nodeType="with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blinds(horizontal)">
                                      <p:cBhvr>
                                        <p:cTn id="78" dur="500"/>
                                        <p:tgtEl>
                                          <p:spTgt spid="5"/>
                                        </p:tgtEl>
                                      </p:cBhvr>
                                    </p:animEffect>
                                  </p:childTnLst>
                                </p:cTn>
                              </p:par>
                              <p:par>
                                <p:cTn id="79" presetID="3" presetClass="entr" presetSubtype="1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blinds(horizontal)">
                                      <p:cBhvr>
                                        <p:cTn id="81" dur="500"/>
                                        <p:tgtEl>
                                          <p:spTgt spid="6"/>
                                        </p:tgtEl>
                                      </p:cBhvr>
                                    </p:animEffect>
                                  </p:childTnLst>
                                </p:cTn>
                              </p:par>
                              <p:par>
                                <p:cTn id="82" presetID="3" presetClass="entr" presetSubtype="10" fill="hold" nodeType="with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blinds(horizontal)">
                                      <p:cBhvr>
                                        <p:cTn id="84" dur="500"/>
                                        <p:tgtEl>
                                          <p:spTgt spid="7"/>
                                        </p:tgtEl>
                                      </p:cBhvr>
                                    </p:animEffect>
                                  </p:childTnLst>
                                </p:cTn>
                              </p:par>
                              <p:par>
                                <p:cTn id="85" presetID="3" presetClass="entr" presetSubtype="10" fill="hold" nodeType="withEffect">
                                  <p:stCondLst>
                                    <p:cond delay="0"/>
                                  </p:stCondLst>
                                  <p:childTnLst>
                                    <p:set>
                                      <p:cBhvr>
                                        <p:cTn id="86" dur="1" fill="hold">
                                          <p:stCondLst>
                                            <p:cond delay="0"/>
                                          </p:stCondLst>
                                        </p:cTn>
                                        <p:tgtEl>
                                          <p:spTgt spid="202842"/>
                                        </p:tgtEl>
                                        <p:attrNameLst>
                                          <p:attrName>style.visibility</p:attrName>
                                        </p:attrNameLst>
                                      </p:cBhvr>
                                      <p:to>
                                        <p:strVal val="visible"/>
                                      </p:to>
                                    </p:set>
                                    <p:animEffect transition="in" filter="blinds(horizontal)">
                                      <p:cBhvr>
                                        <p:cTn id="87" dur="500"/>
                                        <p:tgtEl>
                                          <p:spTgt spid="202842"/>
                                        </p:tgtEl>
                                      </p:cBhvr>
                                    </p:animEffect>
                                  </p:childTnLst>
                                </p:cTn>
                              </p:par>
                              <p:par>
                                <p:cTn id="88" presetID="3" presetClass="entr" presetSubtype="10" fill="hold" nodeType="withEffect">
                                  <p:stCondLst>
                                    <p:cond delay="0"/>
                                  </p:stCondLst>
                                  <p:childTnLst>
                                    <p:set>
                                      <p:cBhvr>
                                        <p:cTn id="89" dur="1" fill="hold">
                                          <p:stCondLst>
                                            <p:cond delay="0"/>
                                          </p:stCondLst>
                                        </p:cTn>
                                        <p:tgtEl>
                                          <p:spTgt spid="202843"/>
                                        </p:tgtEl>
                                        <p:attrNameLst>
                                          <p:attrName>style.visibility</p:attrName>
                                        </p:attrNameLst>
                                      </p:cBhvr>
                                      <p:to>
                                        <p:strVal val="visible"/>
                                      </p:to>
                                    </p:set>
                                    <p:animEffect transition="in" filter="blinds(horizontal)">
                                      <p:cBhvr>
                                        <p:cTn id="90" dur="500"/>
                                        <p:tgtEl>
                                          <p:spTgt spid="202843"/>
                                        </p:tgtEl>
                                      </p:cBhvr>
                                    </p:animEffect>
                                  </p:childTnLst>
                                </p:cTn>
                              </p:par>
                              <p:par>
                                <p:cTn id="91" presetID="3" presetClass="entr" presetSubtype="10" fill="hold" nodeType="withEffect">
                                  <p:stCondLst>
                                    <p:cond delay="0"/>
                                  </p:stCondLst>
                                  <p:childTnLst>
                                    <p:set>
                                      <p:cBhvr>
                                        <p:cTn id="92" dur="1" fill="hold">
                                          <p:stCondLst>
                                            <p:cond delay="0"/>
                                          </p:stCondLst>
                                        </p:cTn>
                                        <p:tgtEl>
                                          <p:spTgt spid="202845"/>
                                        </p:tgtEl>
                                        <p:attrNameLst>
                                          <p:attrName>style.visibility</p:attrName>
                                        </p:attrNameLst>
                                      </p:cBhvr>
                                      <p:to>
                                        <p:strVal val="visible"/>
                                      </p:to>
                                    </p:set>
                                    <p:animEffect transition="in" filter="blinds(horizontal)">
                                      <p:cBhvr>
                                        <p:cTn id="93" dur="500"/>
                                        <p:tgtEl>
                                          <p:spTgt spid="202845"/>
                                        </p:tgtEl>
                                      </p:cBhvr>
                                    </p:animEffect>
                                  </p:childTnLst>
                                </p:cTn>
                              </p:par>
                              <p:par>
                                <p:cTn id="94" presetID="3" presetClass="entr" presetSubtype="10" fill="hold" nodeType="withEffect">
                                  <p:stCondLst>
                                    <p:cond delay="0"/>
                                  </p:stCondLst>
                                  <p:childTnLst>
                                    <p:set>
                                      <p:cBhvr>
                                        <p:cTn id="95" dur="1" fill="hold">
                                          <p:stCondLst>
                                            <p:cond delay="0"/>
                                          </p:stCondLst>
                                        </p:cTn>
                                        <p:tgtEl>
                                          <p:spTgt spid="202847"/>
                                        </p:tgtEl>
                                        <p:attrNameLst>
                                          <p:attrName>style.visibility</p:attrName>
                                        </p:attrNameLst>
                                      </p:cBhvr>
                                      <p:to>
                                        <p:strVal val="visible"/>
                                      </p:to>
                                    </p:set>
                                    <p:animEffect transition="in" filter="blinds(horizontal)">
                                      <p:cBhvr>
                                        <p:cTn id="96" dur="500"/>
                                        <p:tgtEl>
                                          <p:spTgt spid="202847"/>
                                        </p:tgtEl>
                                      </p:cBhvr>
                                    </p:animEffect>
                                  </p:childTnLst>
                                </p:cTn>
                              </p:par>
                              <p:par>
                                <p:cTn id="97" presetID="3" presetClass="entr" presetSubtype="10" fill="hold" nodeType="withEffect">
                                  <p:stCondLst>
                                    <p:cond delay="0"/>
                                  </p:stCondLst>
                                  <p:childTnLst>
                                    <p:set>
                                      <p:cBhvr>
                                        <p:cTn id="98" dur="1" fill="hold">
                                          <p:stCondLst>
                                            <p:cond delay="0"/>
                                          </p:stCondLst>
                                        </p:cTn>
                                        <p:tgtEl>
                                          <p:spTgt spid="202856"/>
                                        </p:tgtEl>
                                        <p:attrNameLst>
                                          <p:attrName>style.visibility</p:attrName>
                                        </p:attrNameLst>
                                      </p:cBhvr>
                                      <p:to>
                                        <p:strVal val="visible"/>
                                      </p:to>
                                    </p:set>
                                    <p:animEffect transition="in" filter="blinds(horizontal)">
                                      <p:cBhvr>
                                        <p:cTn id="99" dur="500"/>
                                        <p:tgtEl>
                                          <p:spTgt spid="202856"/>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nodeType="clickEffect">
                                  <p:stCondLst>
                                    <p:cond delay="0"/>
                                  </p:stCondLst>
                                  <p:childTnLst>
                                    <p:set>
                                      <p:cBhvr>
                                        <p:cTn id="103" dur="1" fill="hold">
                                          <p:stCondLst>
                                            <p:cond delay="0"/>
                                          </p:stCondLst>
                                        </p:cTn>
                                        <p:tgtEl>
                                          <p:spTgt spid="202852"/>
                                        </p:tgtEl>
                                        <p:attrNameLst>
                                          <p:attrName>style.visibility</p:attrName>
                                        </p:attrNameLst>
                                      </p:cBhvr>
                                      <p:to>
                                        <p:strVal val="visible"/>
                                      </p:to>
                                    </p:set>
                                    <p:animEffect transition="in" filter="blinds(horizontal)">
                                      <p:cBhvr>
                                        <p:cTn id="104" dur="500"/>
                                        <p:tgtEl>
                                          <p:spTgt spid="202852"/>
                                        </p:tgtEl>
                                      </p:cBhvr>
                                    </p:animEffect>
                                  </p:childTnLst>
                                </p:cTn>
                              </p:par>
                              <p:par>
                                <p:cTn id="105" presetID="3" presetClass="entr" presetSubtype="10" fill="hold" nodeType="withEffect">
                                  <p:stCondLst>
                                    <p:cond delay="0"/>
                                  </p:stCondLst>
                                  <p:childTnLst>
                                    <p:set>
                                      <p:cBhvr>
                                        <p:cTn id="106" dur="1" fill="hold">
                                          <p:stCondLst>
                                            <p:cond delay="0"/>
                                          </p:stCondLst>
                                        </p:cTn>
                                        <p:tgtEl>
                                          <p:spTgt spid="202853"/>
                                        </p:tgtEl>
                                        <p:attrNameLst>
                                          <p:attrName>style.visibility</p:attrName>
                                        </p:attrNameLst>
                                      </p:cBhvr>
                                      <p:to>
                                        <p:strVal val="visible"/>
                                      </p:to>
                                    </p:set>
                                    <p:animEffect transition="in" filter="blinds(horizontal)">
                                      <p:cBhvr>
                                        <p:cTn id="107" dur="500"/>
                                        <p:tgtEl>
                                          <p:spTgt spid="202853"/>
                                        </p:tgtEl>
                                      </p:cBhvr>
                                    </p:animEffect>
                                  </p:childTnLst>
                                </p:cTn>
                              </p:par>
                              <p:par>
                                <p:cTn id="108" presetID="3" presetClass="entr" presetSubtype="10" fill="hold" nodeType="withEffect">
                                  <p:stCondLst>
                                    <p:cond delay="0"/>
                                  </p:stCondLst>
                                  <p:childTnLst>
                                    <p:set>
                                      <p:cBhvr>
                                        <p:cTn id="109" dur="1" fill="hold">
                                          <p:stCondLst>
                                            <p:cond delay="0"/>
                                          </p:stCondLst>
                                        </p:cTn>
                                        <p:tgtEl>
                                          <p:spTgt spid="202854"/>
                                        </p:tgtEl>
                                        <p:attrNameLst>
                                          <p:attrName>style.visibility</p:attrName>
                                        </p:attrNameLst>
                                      </p:cBhvr>
                                      <p:to>
                                        <p:strVal val="visible"/>
                                      </p:to>
                                    </p:set>
                                    <p:animEffect transition="in" filter="blinds(horizontal)">
                                      <p:cBhvr>
                                        <p:cTn id="110" dur="500"/>
                                        <p:tgtEl>
                                          <p:spTgt spid="202854"/>
                                        </p:tgtEl>
                                      </p:cBhvr>
                                    </p:animEffect>
                                  </p:childTnLst>
                                </p:cTn>
                              </p:par>
                              <p:par>
                                <p:cTn id="111" presetID="3" presetClass="entr" presetSubtype="10" fill="hold" nodeType="withEffect">
                                  <p:stCondLst>
                                    <p:cond delay="0"/>
                                  </p:stCondLst>
                                  <p:childTnLst>
                                    <p:set>
                                      <p:cBhvr>
                                        <p:cTn id="112" dur="1" fill="hold">
                                          <p:stCondLst>
                                            <p:cond delay="0"/>
                                          </p:stCondLst>
                                        </p:cTn>
                                        <p:tgtEl>
                                          <p:spTgt spid="202855"/>
                                        </p:tgtEl>
                                        <p:attrNameLst>
                                          <p:attrName>style.visibility</p:attrName>
                                        </p:attrNameLst>
                                      </p:cBhvr>
                                      <p:to>
                                        <p:strVal val="visible"/>
                                      </p:to>
                                    </p:set>
                                    <p:animEffect transition="in" filter="blinds(horizontal)">
                                      <p:cBhvr>
                                        <p:cTn id="113" dur="500"/>
                                        <p:tgtEl>
                                          <p:spTgt spid="20285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nodeType="clickEffect">
                                  <p:stCondLst>
                                    <p:cond delay="0"/>
                                  </p:stCondLst>
                                  <p:childTnLst>
                                    <p:set>
                                      <p:cBhvr>
                                        <p:cTn id="117" dur="1" fill="hold">
                                          <p:stCondLst>
                                            <p:cond delay="0"/>
                                          </p:stCondLst>
                                        </p:cTn>
                                        <p:tgtEl>
                                          <p:spTgt spid="202857"/>
                                        </p:tgtEl>
                                        <p:attrNameLst>
                                          <p:attrName>style.visibility</p:attrName>
                                        </p:attrNameLst>
                                      </p:cBhvr>
                                      <p:to>
                                        <p:strVal val="visible"/>
                                      </p:to>
                                    </p:set>
                                    <p:animEffect transition="in" filter="blinds(horizontal)">
                                      <p:cBhvr>
                                        <p:cTn id="118" dur="500"/>
                                        <p:tgtEl>
                                          <p:spTgt spid="202857"/>
                                        </p:tgtEl>
                                      </p:cBhvr>
                                    </p:animEffect>
                                  </p:childTnLst>
                                </p:cTn>
                              </p:par>
                              <p:par>
                                <p:cTn id="119" presetID="3" presetClass="entr" presetSubtype="10" fill="hold" nodeType="withEffect">
                                  <p:stCondLst>
                                    <p:cond delay="0"/>
                                  </p:stCondLst>
                                  <p:childTnLst>
                                    <p:set>
                                      <p:cBhvr>
                                        <p:cTn id="120" dur="1" fill="hold">
                                          <p:stCondLst>
                                            <p:cond delay="0"/>
                                          </p:stCondLst>
                                        </p:cTn>
                                        <p:tgtEl>
                                          <p:spTgt spid="202859"/>
                                        </p:tgtEl>
                                        <p:attrNameLst>
                                          <p:attrName>style.visibility</p:attrName>
                                        </p:attrNameLst>
                                      </p:cBhvr>
                                      <p:to>
                                        <p:strVal val="visible"/>
                                      </p:to>
                                    </p:set>
                                    <p:animEffect transition="in" filter="blinds(horizontal)">
                                      <p:cBhvr>
                                        <p:cTn id="121" dur="500"/>
                                        <p:tgtEl>
                                          <p:spTgt spid="202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8" grpId="0"/>
      <p:bldP spid="202769" grpId="0" animBg="1"/>
      <p:bldP spid="202770" grpId="0"/>
      <p:bldP spid="202771" grpId="0" animBg="1"/>
      <p:bldP spid="202782" grpId="0" animBg="1"/>
      <p:bldP spid="202785" grpId="0" animBg="1"/>
      <p:bldP spid="202788" grpId="0" animBg="1"/>
      <p:bldP spid="202791" grpId="0" animBg="1"/>
      <p:bldP spid="202822" grpId="0"/>
      <p:bldP spid="202823" grpId="0"/>
      <p:bldP spid="202824" grpId="0"/>
      <p:bldP spid="202825" grpId="0"/>
      <p:bldP spid="202842" grpId="0" animBg="1"/>
      <p:bldP spid="202845" grpId="0" animBg="1"/>
      <p:bldP spid="202852" grpId="0"/>
      <p:bldP spid="202853" grpId="0"/>
      <p:bldP spid="202854" grpId="0"/>
      <p:bldP spid="202855" grpId="0"/>
      <p:bldP spid="2028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91135EA7-3B91-0EC5-904F-EA9AFAC120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9931AAA-FF5D-496D-AAE8-EA1CEA45A76C}" type="slidenum">
              <a:rPr lang="en-US" altLang="en-US" sz="1200" smtClean="0">
                <a:latin typeface="Garamond" panose="02020404030301010803" pitchFamily="18" charset="0"/>
              </a:rPr>
              <a:pPr>
                <a:spcBef>
                  <a:spcPct val="0"/>
                </a:spcBef>
                <a:buClrTx/>
                <a:buSzTx/>
                <a:buFontTx/>
                <a:buNone/>
              </a:pPr>
              <a:t>15</a:t>
            </a:fld>
            <a:endParaRPr lang="en-US" altLang="en-US" sz="1200">
              <a:latin typeface="Garamond" panose="02020404030301010803" pitchFamily="18" charset="0"/>
            </a:endParaRPr>
          </a:p>
        </p:txBody>
      </p:sp>
      <p:sp>
        <p:nvSpPr>
          <p:cNvPr id="32771" name="Rectangle 4">
            <a:extLst>
              <a:ext uri="{FF2B5EF4-FFF2-40B4-BE49-F238E27FC236}">
                <a16:creationId xmlns:a16="http://schemas.microsoft.com/office/drawing/2014/main" id="{911550BB-E328-B8B7-A130-A90532B60B81}"/>
              </a:ext>
            </a:extLst>
          </p:cNvPr>
          <p:cNvSpPr>
            <a:spLocks noGrp="1" noChangeArrowheads="1"/>
          </p:cNvSpPr>
          <p:nvPr>
            <p:ph type="title"/>
          </p:nvPr>
        </p:nvSpPr>
        <p:spPr>
          <a:noFill/>
        </p:spPr>
        <p:txBody>
          <a:bodyPr/>
          <a:lstStyle/>
          <a:p>
            <a:pPr eaLnBrk="1" hangingPunct="1"/>
            <a:r>
              <a:rPr lang="en-US" altLang="en-US" sz="3600"/>
              <a:t>Basic Idea of Radix Sort</a:t>
            </a:r>
          </a:p>
        </p:txBody>
      </p:sp>
      <p:grpSp>
        <p:nvGrpSpPr>
          <p:cNvPr id="32772" name="Group 10">
            <a:extLst>
              <a:ext uri="{FF2B5EF4-FFF2-40B4-BE49-F238E27FC236}">
                <a16:creationId xmlns:a16="http://schemas.microsoft.com/office/drawing/2014/main" id="{4EA89E57-9BE6-97CB-35BA-CC00C36F908C}"/>
              </a:ext>
            </a:extLst>
          </p:cNvPr>
          <p:cNvGrpSpPr>
            <a:grpSpLocks/>
          </p:cNvGrpSpPr>
          <p:nvPr/>
        </p:nvGrpSpPr>
        <p:grpSpPr bwMode="auto">
          <a:xfrm>
            <a:off x="4114800" y="1295400"/>
            <a:ext cx="381000" cy="381000"/>
            <a:chOff x="2112" y="1488"/>
            <a:chExt cx="624" cy="1488"/>
          </a:xfrm>
        </p:grpSpPr>
        <p:sp>
          <p:nvSpPr>
            <p:cNvPr id="32859" name="Line 11">
              <a:extLst>
                <a:ext uri="{FF2B5EF4-FFF2-40B4-BE49-F238E27FC236}">
                  <a16:creationId xmlns:a16="http://schemas.microsoft.com/office/drawing/2014/main" id="{B15D8472-81DF-86C8-D573-E4CBA2B8F170}"/>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60" name="Line 12">
              <a:extLst>
                <a:ext uri="{FF2B5EF4-FFF2-40B4-BE49-F238E27FC236}">
                  <a16:creationId xmlns:a16="http://schemas.microsoft.com/office/drawing/2014/main" id="{0865983A-C7F7-BD59-8256-FF531014A778}"/>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61" name="Line 13">
              <a:extLst>
                <a:ext uri="{FF2B5EF4-FFF2-40B4-BE49-F238E27FC236}">
                  <a16:creationId xmlns:a16="http://schemas.microsoft.com/office/drawing/2014/main" id="{9A806313-59C5-700C-F7EF-631EE7E07A65}"/>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2773" name="Text Box 19">
            <a:extLst>
              <a:ext uri="{FF2B5EF4-FFF2-40B4-BE49-F238E27FC236}">
                <a16:creationId xmlns:a16="http://schemas.microsoft.com/office/drawing/2014/main" id="{F59B061D-8AA3-21D6-DE6F-749DCE5E3E13}"/>
              </a:ext>
            </a:extLst>
          </p:cNvPr>
          <p:cNvSpPr txBox="1">
            <a:spLocks noChangeArrowheads="1"/>
          </p:cNvSpPr>
          <p:nvPr/>
        </p:nvSpPr>
        <p:spPr bwMode="auto">
          <a:xfrm>
            <a:off x="4032250" y="1981200"/>
            <a:ext cx="539750" cy="404813"/>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DS</a:t>
            </a:r>
          </a:p>
        </p:txBody>
      </p:sp>
      <p:sp>
        <p:nvSpPr>
          <p:cNvPr id="32774" name="Line 20">
            <a:extLst>
              <a:ext uri="{FF2B5EF4-FFF2-40B4-BE49-F238E27FC236}">
                <a16:creationId xmlns:a16="http://schemas.microsoft.com/office/drawing/2014/main" id="{01525589-0151-1640-5927-B06A8FAFD31F}"/>
              </a:ext>
            </a:extLst>
          </p:cNvPr>
          <p:cNvSpPr>
            <a:spLocks noChangeShapeType="1"/>
          </p:cNvSpPr>
          <p:nvPr/>
        </p:nvSpPr>
        <p:spPr bwMode="auto">
          <a:xfrm>
            <a:off x="4267200" y="1676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32775" name="Text Box 21">
            <a:extLst>
              <a:ext uri="{FF2B5EF4-FFF2-40B4-BE49-F238E27FC236}">
                <a16:creationId xmlns:a16="http://schemas.microsoft.com/office/drawing/2014/main" id="{26B1609B-1C3F-359D-9F21-6B14DAEC3CB5}"/>
              </a:ext>
            </a:extLst>
          </p:cNvPr>
          <p:cNvSpPr txBox="1">
            <a:spLocks noChangeArrowheads="1"/>
          </p:cNvSpPr>
          <p:nvPr/>
        </p:nvSpPr>
        <p:spPr bwMode="auto">
          <a:xfrm>
            <a:off x="7162800" y="1295400"/>
            <a:ext cx="1790700" cy="314325"/>
          </a:xfrm>
          <a:prstGeom prst="rect">
            <a:avLst/>
          </a:prstGeom>
          <a:noFill/>
          <a:ln w="9525" algn="ctr">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most significant digit</a:t>
            </a:r>
          </a:p>
        </p:txBody>
      </p:sp>
      <p:sp>
        <p:nvSpPr>
          <p:cNvPr id="32776" name="Text Box 57">
            <a:extLst>
              <a:ext uri="{FF2B5EF4-FFF2-40B4-BE49-F238E27FC236}">
                <a16:creationId xmlns:a16="http://schemas.microsoft.com/office/drawing/2014/main" id="{D8CD6040-B6E5-D2A6-DF09-11516A07FDDF}"/>
              </a:ext>
            </a:extLst>
          </p:cNvPr>
          <p:cNvSpPr txBox="1">
            <a:spLocks noChangeArrowheads="1"/>
          </p:cNvSpPr>
          <p:nvPr/>
        </p:nvSpPr>
        <p:spPr bwMode="auto">
          <a:xfrm>
            <a:off x="301625" y="1295400"/>
            <a:ext cx="3273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Overall separation process:</a:t>
            </a:r>
          </a:p>
        </p:txBody>
      </p:sp>
      <p:grpSp>
        <p:nvGrpSpPr>
          <p:cNvPr id="32777" name="Group 65">
            <a:extLst>
              <a:ext uri="{FF2B5EF4-FFF2-40B4-BE49-F238E27FC236}">
                <a16:creationId xmlns:a16="http://schemas.microsoft.com/office/drawing/2014/main" id="{E723061B-7DC5-A94E-344D-69974F2D2E3E}"/>
              </a:ext>
            </a:extLst>
          </p:cNvPr>
          <p:cNvGrpSpPr>
            <a:grpSpLocks/>
          </p:cNvGrpSpPr>
          <p:nvPr/>
        </p:nvGrpSpPr>
        <p:grpSpPr bwMode="auto">
          <a:xfrm>
            <a:off x="2520950" y="2590800"/>
            <a:ext cx="381000" cy="381000"/>
            <a:chOff x="2112" y="1488"/>
            <a:chExt cx="624" cy="1488"/>
          </a:xfrm>
        </p:grpSpPr>
        <p:sp>
          <p:nvSpPr>
            <p:cNvPr id="32856" name="Line 66">
              <a:extLst>
                <a:ext uri="{FF2B5EF4-FFF2-40B4-BE49-F238E27FC236}">
                  <a16:creationId xmlns:a16="http://schemas.microsoft.com/office/drawing/2014/main" id="{EACBA333-AB4E-8E45-A2DA-B12170BC86E3}"/>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57" name="Line 67">
              <a:extLst>
                <a:ext uri="{FF2B5EF4-FFF2-40B4-BE49-F238E27FC236}">
                  <a16:creationId xmlns:a16="http://schemas.microsoft.com/office/drawing/2014/main" id="{AF78C94A-11D2-8F2D-13F6-6F51BC9D0BEB}"/>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58" name="Line 68">
              <a:extLst>
                <a:ext uri="{FF2B5EF4-FFF2-40B4-BE49-F238E27FC236}">
                  <a16:creationId xmlns:a16="http://schemas.microsoft.com/office/drawing/2014/main" id="{F7EF2BE6-2756-3E62-3E94-B58288F76100}"/>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3845" name="Text Box 69">
            <a:extLst>
              <a:ext uri="{FF2B5EF4-FFF2-40B4-BE49-F238E27FC236}">
                <a16:creationId xmlns:a16="http://schemas.microsoft.com/office/drawing/2014/main" id="{D0DD5525-3E71-BE15-A38C-1595C1A3315D}"/>
              </a:ext>
            </a:extLst>
          </p:cNvPr>
          <p:cNvSpPr txBox="1">
            <a:spLocks noChangeArrowheads="1"/>
          </p:cNvSpPr>
          <p:nvPr/>
        </p:nvSpPr>
        <p:spPr bwMode="auto">
          <a:xfrm>
            <a:off x="2438400" y="3276600"/>
            <a:ext cx="539750" cy="404813"/>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DS</a:t>
            </a:r>
          </a:p>
        </p:txBody>
      </p:sp>
      <p:sp>
        <p:nvSpPr>
          <p:cNvPr id="203846" name="Line 70">
            <a:extLst>
              <a:ext uri="{FF2B5EF4-FFF2-40B4-BE49-F238E27FC236}">
                <a16:creationId xmlns:a16="http://schemas.microsoft.com/office/drawing/2014/main" id="{6A4702C2-A9D9-22D1-9BAB-2AFF1534D6AE}"/>
              </a:ext>
            </a:extLst>
          </p:cNvPr>
          <p:cNvSpPr>
            <a:spLocks noChangeShapeType="1"/>
          </p:cNvSpPr>
          <p:nvPr/>
        </p:nvSpPr>
        <p:spPr bwMode="auto">
          <a:xfrm>
            <a:off x="2673350" y="2971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32780" name="Group 71">
            <a:extLst>
              <a:ext uri="{FF2B5EF4-FFF2-40B4-BE49-F238E27FC236}">
                <a16:creationId xmlns:a16="http://schemas.microsoft.com/office/drawing/2014/main" id="{4ABFDB25-E0ED-419E-3A6F-2D38CD03F127}"/>
              </a:ext>
            </a:extLst>
          </p:cNvPr>
          <p:cNvGrpSpPr>
            <a:grpSpLocks/>
          </p:cNvGrpSpPr>
          <p:nvPr/>
        </p:nvGrpSpPr>
        <p:grpSpPr bwMode="auto">
          <a:xfrm>
            <a:off x="5562600" y="2590800"/>
            <a:ext cx="381000" cy="381000"/>
            <a:chOff x="2112" y="1488"/>
            <a:chExt cx="624" cy="1488"/>
          </a:xfrm>
        </p:grpSpPr>
        <p:sp>
          <p:nvSpPr>
            <p:cNvPr id="32853" name="Line 72">
              <a:extLst>
                <a:ext uri="{FF2B5EF4-FFF2-40B4-BE49-F238E27FC236}">
                  <a16:creationId xmlns:a16="http://schemas.microsoft.com/office/drawing/2014/main" id="{28A06FDC-EBEB-684B-C421-94BE9DE44E89}"/>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54" name="Line 73">
              <a:extLst>
                <a:ext uri="{FF2B5EF4-FFF2-40B4-BE49-F238E27FC236}">
                  <a16:creationId xmlns:a16="http://schemas.microsoft.com/office/drawing/2014/main" id="{744682C3-9F48-D984-86F0-12C643F80D25}"/>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55" name="Line 74">
              <a:extLst>
                <a:ext uri="{FF2B5EF4-FFF2-40B4-BE49-F238E27FC236}">
                  <a16:creationId xmlns:a16="http://schemas.microsoft.com/office/drawing/2014/main" id="{6785E8AB-E5A0-6A29-DAFA-33AA1CD9298A}"/>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3851" name="Text Box 75">
            <a:extLst>
              <a:ext uri="{FF2B5EF4-FFF2-40B4-BE49-F238E27FC236}">
                <a16:creationId xmlns:a16="http://schemas.microsoft.com/office/drawing/2014/main" id="{1B0DE619-E7A8-440A-5A42-5D91138C3211}"/>
              </a:ext>
            </a:extLst>
          </p:cNvPr>
          <p:cNvSpPr txBox="1">
            <a:spLocks noChangeArrowheads="1"/>
          </p:cNvSpPr>
          <p:nvPr/>
        </p:nvSpPr>
        <p:spPr bwMode="auto">
          <a:xfrm>
            <a:off x="5480050" y="3276600"/>
            <a:ext cx="539750" cy="404813"/>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DS</a:t>
            </a:r>
          </a:p>
        </p:txBody>
      </p:sp>
      <p:sp>
        <p:nvSpPr>
          <p:cNvPr id="203852" name="Line 76">
            <a:extLst>
              <a:ext uri="{FF2B5EF4-FFF2-40B4-BE49-F238E27FC236}">
                <a16:creationId xmlns:a16="http://schemas.microsoft.com/office/drawing/2014/main" id="{A599707D-38DD-2BB9-9EAC-8D11AA70321B}"/>
              </a:ext>
            </a:extLst>
          </p:cNvPr>
          <p:cNvSpPr>
            <a:spLocks noChangeShapeType="1"/>
          </p:cNvSpPr>
          <p:nvPr/>
        </p:nvSpPr>
        <p:spPr bwMode="auto">
          <a:xfrm>
            <a:off x="5715000" y="29718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5" name="Group 77">
            <a:extLst>
              <a:ext uri="{FF2B5EF4-FFF2-40B4-BE49-F238E27FC236}">
                <a16:creationId xmlns:a16="http://schemas.microsoft.com/office/drawing/2014/main" id="{4841CD8C-0D27-7BCE-D4B3-13DECCF756D7}"/>
              </a:ext>
            </a:extLst>
          </p:cNvPr>
          <p:cNvGrpSpPr>
            <a:grpSpLocks/>
          </p:cNvGrpSpPr>
          <p:nvPr/>
        </p:nvGrpSpPr>
        <p:grpSpPr bwMode="auto">
          <a:xfrm>
            <a:off x="1454150" y="3886200"/>
            <a:ext cx="381000" cy="381000"/>
            <a:chOff x="2112" y="1488"/>
            <a:chExt cx="624" cy="1488"/>
          </a:xfrm>
        </p:grpSpPr>
        <p:sp>
          <p:nvSpPr>
            <p:cNvPr id="32850" name="Line 78">
              <a:extLst>
                <a:ext uri="{FF2B5EF4-FFF2-40B4-BE49-F238E27FC236}">
                  <a16:creationId xmlns:a16="http://schemas.microsoft.com/office/drawing/2014/main" id="{A9471632-265A-CD48-7AA9-24EDB30385E0}"/>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51" name="Line 79">
              <a:extLst>
                <a:ext uri="{FF2B5EF4-FFF2-40B4-BE49-F238E27FC236}">
                  <a16:creationId xmlns:a16="http://schemas.microsoft.com/office/drawing/2014/main" id="{C9B31EAE-B30E-6B64-BBAD-FBC626B28167}"/>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52" name="Line 80">
              <a:extLst>
                <a:ext uri="{FF2B5EF4-FFF2-40B4-BE49-F238E27FC236}">
                  <a16:creationId xmlns:a16="http://schemas.microsoft.com/office/drawing/2014/main" id="{8F50882A-0E8C-35BF-6A6A-45D266917274}"/>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3857" name="Text Box 81">
            <a:extLst>
              <a:ext uri="{FF2B5EF4-FFF2-40B4-BE49-F238E27FC236}">
                <a16:creationId xmlns:a16="http://schemas.microsoft.com/office/drawing/2014/main" id="{B37C436D-7F32-0619-E41A-A15A292453BB}"/>
              </a:ext>
            </a:extLst>
          </p:cNvPr>
          <p:cNvSpPr txBox="1">
            <a:spLocks noChangeArrowheads="1"/>
          </p:cNvSpPr>
          <p:nvPr/>
        </p:nvSpPr>
        <p:spPr bwMode="auto">
          <a:xfrm>
            <a:off x="1371600" y="4572000"/>
            <a:ext cx="539750" cy="404813"/>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DS</a:t>
            </a:r>
          </a:p>
        </p:txBody>
      </p:sp>
      <p:sp>
        <p:nvSpPr>
          <p:cNvPr id="203858" name="Line 82">
            <a:extLst>
              <a:ext uri="{FF2B5EF4-FFF2-40B4-BE49-F238E27FC236}">
                <a16:creationId xmlns:a16="http://schemas.microsoft.com/office/drawing/2014/main" id="{C990A030-DCC5-CE7C-0C52-AFFE61477588}"/>
              </a:ext>
            </a:extLst>
          </p:cNvPr>
          <p:cNvSpPr>
            <a:spLocks noChangeShapeType="1"/>
          </p:cNvSpPr>
          <p:nvPr/>
        </p:nvSpPr>
        <p:spPr bwMode="auto">
          <a:xfrm>
            <a:off x="1606550" y="4267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6" name="Group 83">
            <a:extLst>
              <a:ext uri="{FF2B5EF4-FFF2-40B4-BE49-F238E27FC236}">
                <a16:creationId xmlns:a16="http://schemas.microsoft.com/office/drawing/2014/main" id="{5A75046C-05BE-4FEC-6539-EEA17B42E2FB}"/>
              </a:ext>
            </a:extLst>
          </p:cNvPr>
          <p:cNvGrpSpPr>
            <a:grpSpLocks/>
          </p:cNvGrpSpPr>
          <p:nvPr/>
        </p:nvGrpSpPr>
        <p:grpSpPr bwMode="auto">
          <a:xfrm>
            <a:off x="3352800" y="3886200"/>
            <a:ext cx="381000" cy="381000"/>
            <a:chOff x="2112" y="1488"/>
            <a:chExt cx="624" cy="1488"/>
          </a:xfrm>
        </p:grpSpPr>
        <p:sp>
          <p:nvSpPr>
            <p:cNvPr id="32847" name="Line 84">
              <a:extLst>
                <a:ext uri="{FF2B5EF4-FFF2-40B4-BE49-F238E27FC236}">
                  <a16:creationId xmlns:a16="http://schemas.microsoft.com/office/drawing/2014/main" id="{DDE546AF-B37D-C8EB-8565-95B88A1AD5B3}"/>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48" name="Line 85">
              <a:extLst>
                <a:ext uri="{FF2B5EF4-FFF2-40B4-BE49-F238E27FC236}">
                  <a16:creationId xmlns:a16="http://schemas.microsoft.com/office/drawing/2014/main" id="{4326013D-B7D6-1B2A-C945-2B12E08FB6BC}"/>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49" name="Line 86">
              <a:extLst>
                <a:ext uri="{FF2B5EF4-FFF2-40B4-BE49-F238E27FC236}">
                  <a16:creationId xmlns:a16="http://schemas.microsoft.com/office/drawing/2014/main" id="{E3F37ED9-B1E5-AB02-16F2-053E451F3C00}"/>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3863" name="Text Box 87">
            <a:extLst>
              <a:ext uri="{FF2B5EF4-FFF2-40B4-BE49-F238E27FC236}">
                <a16:creationId xmlns:a16="http://schemas.microsoft.com/office/drawing/2014/main" id="{B192B5E2-B4DF-CEA6-9D17-967A4A2E2408}"/>
              </a:ext>
            </a:extLst>
          </p:cNvPr>
          <p:cNvSpPr txBox="1">
            <a:spLocks noChangeArrowheads="1"/>
          </p:cNvSpPr>
          <p:nvPr/>
        </p:nvSpPr>
        <p:spPr bwMode="auto">
          <a:xfrm>
            <a:off x="3270250" y="4572000"/>
            <a:ext cx="539750" cy="404813"/>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DS</a:t>
            </a:r>
          </a:p>
        </p:txBody>
      </p:sp>
      <p:sp>
        <p:nvSpPr>
          <p:cNvPr id="203864" name="Line 88">
            <a:extLst>
              <a:ext uri="{FF2B5EF4-FFF2-40B4-BE49-F238E27FC236}">
                <a16:creationId xmlns:a16="http://schemas.microsoft.com/office/drawing/2014/main" id="{A49C841C-2A8B-0422-7A25-4256983E6F4D}"/>
              </a:ext>
            </a:extLst>
          </p:cNvPr>
          <p:cNvSpPr>
            <a:spLocks noChangeShapeType="1"/>
          </p:cNvSpPr>
          <p:nvPr/>
        </p:nvSpPr>
        <p:spPr bwMode="auto">
          <a:xfrm>
            <a:off x="3505200" y="4267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7" name="Group 89">
            <a:extLst>
              <a:ext uri="{FF2B5EF4-FFF2-40B4-BE49-F238E27FC236}">
                <a16:creationId xmlns:a16="http://schemas.microsoft.com/office/drawing/2014/main" id="{37A3742A-5782-5BE6-1226-793EAFB81700}"/>
              </a:ext>
            </a:extLst>
          </p:cNvPr>
          <p:cNvGrpSpPr>
            <a:grpSpLocks/>
          </p:cNvGrpSpPr>
          <p:nvPr/>
        </p:nvGrpSpPr>
        <p:grpSpPr bwMode="auto">
          <a:xfrm>
            <a:off x="4572000" y="3886200"/>
            <a:ext cx="381000" cy="381000"/>
            <a:chOff x="2112" y="1488"/>
            <a:chExt cx="624" cy="1488"/>
          </a:xfrm>
        </p:grpSpPr>
        <p:sp>
          <p:nvSpPr>
            <p:cNvPr id="32844" name="Line 90">
              <a:extLst>
                <a:ext uri="{FF2B5EF4-FFF2-40B4-BE49-F238E27FC236}">
                  <a16:creationId xmlns:a16="http://schemas.microsoft.com/office/drawing/2014/main" id="{A813D643-6629-0091-F73B-628CDEF95938}"/>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45" name="Line 91">
              <a:extLst>
                <a:ext uri="{FF2B5EF4-FFF2-40B4-BE49-F238E27FC236}">
                  <a16:creationId xmlns:a16="http://schemas.microsoft.com/office/drawing/2014/main" id="{AB16B912-0B5A-6E38-7112-AA05641E2151}"/>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46" name="Line 92">
              <a:extLst>
                <a:ext uri="{FF2B5EF4-FFF2-40B4-BE49-F238E27FC236}">
                  <a16:creationId xmlns:a16="http://schemas.microsoft.com/office/drawing/2014/main" id="{57C9A735-39D9-31A6-3E01-0002B6DA0000}"/>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3869" name="Text Box 93">
            <a:extLst>
              <a:ext uri="{FF2B5EF4-FFF2-40B4-BE49-F238E27FC236}">
                <a16:creationId xmlns:a16="http://schemas.microsoft.com/office/drawing/2014/main" id="{E27E13F3-0F9A-C5F3-06F4-546E9B93E0D0}"/>
              </a:ext>
            </a:extLst>
          </p:cNvPr>
          <p:cNvSpPr txBox="1">
            <a:spLocks noChangeArrowheads="1"/>
          </p:cNvSpPr>
          <p:nvPr/>
        </p:nvSpPr>
        <p:spPr bwMode="auto">
          <a:xfrm>
            <a:off x="4489450" y="4572000"/>
            <a:ext cx="539750" cy="404813"/>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DS</a:t>
            </a:r>
          </a:p>
        </p:txBody>
      </p:sp>
      <p:sp>
        <p:nvSpPr>
          <p:cNvPr id="203870" name="Line 94">
            <a:extLst>
              <a:ext uri="{FF2B5EF4-FFF2-40B4-BE49-F238E27FC236}">
                <a16:creationId xmlns:a16="http://schemas.microsoft.com/office/drawing/2014/main" id="{FA198926-3A25-BB91-9D74-81F8E6061554}"/>
              </a:ext>
            </a:extLst>
          </p:cNvPr>
          <p:cNvSpPr>
            <a:spLocks noChangeShapeType="1"/>
          </p:cNvSpPr>
          <p:nvPr/>
        </p:nvSpPr>
        <p:spPr bwMode="auto">
          <a:xfrm>
            <a:off x="4724400" y="4267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8" name="Group 95">
            <a:extLst>
              <a:ext uri="{FF2B5EF4-FFF2-40B4-BE49-F238E27FC236}">
                <a16:creationId xmlns:a16="http://schemas.microsoft.com/office/drawing/2014/main" id="{692F7FA2-0156-7F46-D25D-7193EA9F419D}"/>
              </a:ext>
            </a:extLst>
          </p:cNvPr>
          <p:cNvGrpSpPr>
            <a:grpSpLocks/>
          </p:cNvGrpSpPr>
          <p:nvPr/>
        </p:nvGrpSpPr>
        <p:grpSpPr bwMode="auto">
          <a:xfrm>
            <a:off x="6858000" y="3886200"/>
            <a:ext cx="381000" cy="381000"/>
            <a:chOff x="2112" y="1488"/>
            <a:chExt cx="624" cy="1488"/>
          </a:xfrm>
        </p:grpSpPr>
        <p:sp>
          <p:nvSpPr>
            <p:cNvPr id="32841" name="Line 96">
              <a:extLst>
                <a:ext uri="{FF2B5EF4-FFF2-40B4-BE49-F238E27FC236}">
                  <a16:creationId xmlns:a16="http://schemas.microsoft.com/office/drawing/2014/main" id="{66946DFD-4D21-1A7F-C86E-C8664037EBE8}"/>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42" name="Line 97">
              <a:extLst>
                <a:ext uri="{FF2B5EF4-FFF2-40B4-BE49-F238E27FC236}">
                  <a16:creationId xmlns:a16="http://schemas.microsoft.com/office/drawing/2014/main" id="{4266FFAD-11FC-6339-97EF-C79FBECD0D24}"/>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43" name="Line 98">
              <a:extLst>
                <a:ext uri="{FF2B5EF4-FFF2-40B4-BE49-F238E27FC236}">
                  <a16:creationId xmlns:a16="http://schemas.microsoft.com/office/drawing/2014/main" id="{5FB525C6-856B-09BE-8890-2CC30D8C3864}"/>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3875" name="Text Box 99">
            <a:extLst>
              <a:ext uri="{FF2B5EF4-FFF2-40B4-BE49-F238E27FC236}">
                <a16:creationId xmlns:a16="http://schemas.microsoft.com/office/drawing/2014/main" id="{EDE1E14D-160B-45DA-4FCD-EC4B35BD7C11}"/>
              </a:ext>
            </a:extLst>
          </p:cNvPr>
          <p:cNvSpPr txBox="1">
            <a:spLocks noChangeArrowheads="1"/>
          </p:cNvSpPr>
          <p:nvPr/>
        </p:nvSpPr>
        <p:spPr bwMode="auto">
          <a:xfrm>
            <a:off x="6775450" y="4572000"/>
            <a:ext cx="539750" cy="404813"/>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DS</a:t>
            </a:r>
          </a:p>
        </p:txBody>
      </p:sp>
      <p:sp>
        <p:nvSpPr>
          <p:cNvPr id="203876" name="Line 100">
            <a:extLst>
              <a:ext uri="{FF2B5EF4-FFF2-40B4-BE49-F238E27FC236}">
                <a16:creationId xmlns:a16="http://schemas.microsoft.com/office/drawing/2014/main" id="{528B321D-26B9-828C-D46D-21410BE1A53D}"/>
              </a:ext>
            </a:extLst>
          </p:cNvPr>
          <p:cNvSpPr>
            <a:spLocks noChangeShapeType="1"/>
          </p:cNvSpPr>
          <p:nvPr/>
        </p:nvSpPr>
        <p:spPr bwMode="auto">
          <a:xfrm>
            <a:off x="7010400" y="42672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9" name="Group 101">
            <a:extLst>
              <a:ext uri="{FF2B5EF4-FFF2-40B4-BE49-F238E27FC236}">
                <a16:creationId xmlns:a16="http://schemas.microsoft.com/office/drawing/2014/main" id="{FE53D042-0581-14E7-1DB2-22EE579DAE1A}"/>
              </a:ext>
            </a:extLst>
          </p:cNvPr>
          <p:cNvGrpSpPr>
            <a:grpSpLocks/>
          </p:cNvGrpSpPr>
          <p:nvPr/>
        </p:nvGrpSpPr>
        <p:grpSpPr bwMode="auto">
          <a:xfrm>
            <a:off x="7848600" y="5410200"/>
            <a:ext cx="381000" cy="381000"/>
            <a:chOff x="2112" y="1488"/>
            <a:chExt cx="624" cy="1488"/>
          </a:xfrm>
        </p:grpSpPr>
        <p:sp>
          <p:nvSpPr>
            <p:cNvPr id="32838" name="Line 102">
              <a:extLst>
                <a:ext uri="{FF2B5EF4-FFF2-40B4-BE49-F238E27FC236}">
                  <a16:creationId xmlns:a16="http://schemas.microsoft.com/office/drawing/2014/main" id="{27DA4276-DFCF-F308-609A-0B27E0B45F61}"/>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39" name="Line 103">
              <a:extLst>
                <a:ext uri="{FF2B5EF4-FFF2-40B4-BE49-F238E27FC236}">
                  <a16:creationId xmlns:a16="http://schemas.microsoft.com/office/drawing/2014/main" id="{12D4FE22-00DD-DDF0-B831-AAEF5A5E181D}"/>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40" name="Line 104">
              <a:extLst>
                <a:ext uri="{FF2B5EF4-FFF2-40B4-BE49-F238E27FC236}">
                  <a16:creationId xmlns:a16="http://schemas.microsoft.com/office/drawing/2014/main" id="{48CDB63E-E34F-DEC0-D808-43A05E39BB96}"/>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10" name="Group 107">
            <a:extLst>
              <a:ext uri="{FF2B5EF4-FFF2-40B4-BE49-F238E27FC236}">
                <a16:creationId xmlns:a16="http://schemas.microsoft.com/office/drawing/2014/main" id="{06C9B301-8695-ECE3-52A4-7B0314BCAC79}"/>
              </a:ext>
            </a:extLst>
          </p:cNvPr>
          <p:cNvGrpSpPr>
            <a:grpSpLocks/>
          </p:cNvGrpSpPr>
          <p:nvPr/>
        </p:nvGrpSpPr>
        <p:grpSpPr bwMode="auto">
          <a:xfrm>
            <a:off x="381000" y="5410200"/>
            <a:ext cx="381000" cy="381000"/>
            <a:chOff x="2112" y="1488"/>
            <a:chExt cx="624" cy="1488"/>
          </a:xfrm>
        </p:grpSpPr>
        <p:sp>
          <p:nvSpPr>
            <p:cNvPr id="32835" name="Line 108">
              <a:extLst>
                <a:ext uri="{FF2B5EF4-FFF2-40B4-BE49-F238E27FC236}">
                  <a16:creationId xmlns:a16="http://schemas.microsoft.com/office/drawing/2014/main" id="{7FC8B9A8-78BA-12DF-D425-17230A328DA0}"/>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36" name="Line 109">
              <a:extLst>
                <a:ext uri="{FF2B5EF4-FFF2-40B4-BE49-F238E27FC236}">
                  <a16:creationId xmlns:a16="http://schemas.microsoft.com/office/drawing/2014/main" id="{9333FC51-46F0-D263-6F97-78935035CF62}"/>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2837" name="Line 110">
              <a:extLst>
                <a:ext uri="{FF2B5EF4-FFF2-40B4-BE49-F238E27FC236}">
                  <a16:creationId xmlns:a16="http://schemas.microsoft.com/office/drawing/2014/main" id="{00D45A99-6812-D0B9-87D8-2E9708A00D05}"/>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3887" name="Text Box 111">
            <a:extLst>
              <a:ext uri="{FF2B5EF4-FFF2-40B4-BE49-F238E27FC236}">
                <a16:creationId xmlns:a16="http://schemas.microsoft.com/office/drawing/2014/main" id="{92309BAC-2CC6-E79A-5F46-948A92A43693}"/>
              </a:ext>
            </a:extLst>
          </p:cNvPr>
          <p:cNvSpPr txBox="1">
            <a:spLocks noChangeArrowheads="1"/>
          </p:cNvSpPr>
          <p:nvPr/>
        </p:nvSpPr>
        <p:spPr bwMode="auto">
          <a:xfrm>
            <a:off x="6858000" y="2362200"/>
            <a:ext cx="2065338" cy="314325"/>
          </a:xfrm>
          <a:prstGeom prst="rect">
            <a:avLst/>
          </a:prstGeom>
          <a:noFill/>
          <a:ln w="9525" algn="ctr">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2</a:t>
            </a:r>
            <a:r>
              <a:rPr lang="en-US" altLang="en-US" sz="1400" baseline="30000"/>
              <a:t>nd</a:t>
            </a:r>
            <a:r>
              <a:rPr lang="en-US" altLang="en-US" sz="1400"/>
              <a:t> most significant digit</a:t>
            </a:r>
          </a:p>
        </p:txBody>
      </p:sp>
      <p:cxnSp>
        <p:nvCxnSpPr>
          <p:cNvPr id="32798" name="AutoShape 122">
            <a:extLst>
              <a:ext uri="{FF2B5EF4-FFF2-40B4-BE49-F238E27FC236}">
                <a16:creationId xmlns:a16="http://schemas.microsoft.com/office/drawing/2014/main" id="{64775FB5-B079-A2D7-588B-3B63871A068F}"/>
              </a:ext>
            </a:extLst>
          </p:cNvPr>
          <p:cNvCxnSpPr>
            <a:cxnSpLocks noChangeShapeType="1"/>
            <a:stCxn id="32773" idx="2"/>
          </p:cNvCxnSpPr>
          <p:nvPr/>
        </p:nvCxnSpPr>
        <p:spPr bwMode="auto">
          <a:xfrm rot="5400000">
            <a:off x="3372644" y="1737519"/>
            <a:ext cx="261937" cy="1597025"/>
          </a:xfrm>
          <a:prstGeom prst="bentConnector3">
            <a:avLst>
              <a:gd name="adj1" fmla="val 4606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2799" name="AutoShape 123">
            <a:extLst>
              <a:ext uri="{FF2B5EF4-FFF2-40B4-BE49-F238E27FC236}">
                <a16:creationId xmlns:a16="http://schemas.microsoft.com/office/drawing/2014/main" id="{F98F8F89-0AF3-A0A2-E739-08E6210B5349}"/>
              </a:ext>
            </a:extLst>
          </p:cNvPr>
          <p:cNvCxnSpPr>
            <a:cxnSpLocks noChangeShapeType="1"/>
            <a:stCxn id="32773" idx="2"/>
          </p:cNvCxnSpPr>
          <p:nvPr/>
        </p:nvCxnSpPr>
        <p:spPr bwMode="auto">
          <a:xfrm rot="16200000" flipH="1">
            <a:off x="4896644" y="1810544"/>
            <a:ext cx="261937" cy="1450975"/>
          </a:xfrm>
          <a:prstGeom prst="bentConnector3">
            <a:avLst>
              <a:gd name="adj1" fmla="val 4606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3900" name="AutoShape 124">
            <a:extLst>
              <a:ext uri="{FF2B5EF4-FFF2-40B4-BE49-F238E27FC236}">
                <a16:creationId xmlns:a16="http://schemas.microsoft.com/office/drawing/2014/main" id="{495F1FF9-974F-DAA3-0DA9-B3D7C1B910DF}"/>
              </a:ext>
            </a:extLst>
          </p:cNvPr>
          <p:cNvCxnSpPr>
            <a:cxnSpLocks noChangeShapeType="1"/>
            <a:stCxn id="203845" idx="2"/>
          </p:cNvCxnSpPr>
          <p:nvPr/>
        </p:nvCxnSpPr>
        <p:spPr bwMode="auto">
          <a:xfrm rot="5400000">
            <a:off x="2042319" y="3296444"/>
            <a:ext cx="261937" cy="1069975"/>
          </a:xfrm>
          <a:prstGeom prst="bentConnector3">
            <a:avLst>
              <a:gd name="adj1" fmla="val 4606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3901" name="AutoShape 125">
            <a:extLst>
              <a:ext uri="{FF2B5EF4-FFF2-40B4-BE49-F238E27FC236}">
                <a16:creationId xmlns:a16="http://schemas.microsoft.com/office/drawing/2014/main" id="{3760C5EB-2EB3-B03D-8DB2-545A42D64791}"/>
              </a:ext>
            </a:extLst>
          </p:cNvPr>
          <p:cNvCxnSpPr>
            <a:cxnSpLocks noChangeShapeType="1"/>
            <a:stCxn id="203845" idx="2"/>
          </p:cNvCxnSpPr>
          <p:nvPr/>
        </p:nvCxnSpPr>
        <p:spPr bwMode="auto">
          <a:xfrm rot="16200000" flipH="1">
            <a:off x="2994819" y="3413919"/>
            <a:ext cx="261937" cy="835025"/>
          </a:xfrm>
          <a:prstGeom prst="bentConnector3">
            <a:avLst>
              <a:gd name="adj1" fmla="val 4606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3902" name="AutoShape 126">
            <a:extLst>
              <a:ext uri="{FF2B5EF4-FFF2-40B4-BE49-F238E27FC236}">
                <a16:creationId xmlns:a16="http://schemas.microsoft.com/office/drawing/2014/main" id="{3F5C0B30-C7AC-D0B7-83AC-8713B00C190A}"/>
              </a:ext>
            </a:extLst>
          </p:cNvPr>
          <p:cNvCxnSpPr>
            <a:cxnSpLocks noChangeShapeType="1"/>
            <a:stCxn id="203851" idx="2"/>
          </p:cNvCxnSpPr>
          <p:nvPr/>
        </p:nvCxnSpPr>
        <p:spPr bwMode="auto">
          <a:xfrm rot="5400000">
            <a:off x="5125244" y="3337719"/>
            <a:ext cx="261937" cy="987425"/>
          </a:xfrm>
          <a:prstGeom prst="bentConnector3">
            <a:avLst>
              <a:gd name="adj1" fmla="val 4606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3903" name="AutoShape 127">
            <a:extLst>
              <a:ext uri="{FF2B5EF4-FFF2-40B4-BE49-F238E27FC236}">
                <a16:creationId xmlns:a16="http://schemas.microsoft.com/office/drawing/2014/main" id="{927213AB-B6AA-864A-93DB-CCB435FF95FA}"/>
              </a:ext>
            </a:extLst>
          </p:cNvPr>
          <p:cNvCxnSpPr>
            <a:cxnSpLocks noChangeShapeType="1"/>
            <a:stCxn id="203851" idx="2"/>
          </p:cNvCxnSpPr>
          <p:nvPr/>
        </p:nvCxnSpPr>
        <p:spPr bwMode="auto">
          <a:xfrm rot="16200000" flipH="1">
            <a:off x="6268244" y="3182144"/>
            <a:ext cx="261937" cy="1298575"/>
          </a:xfrm>
          <a:prstGeom prst="bentConnector3">
            <a:avLst>
              <a:gd name="adj1" fmla="val 4606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3904" name="AutoShape 128">
            <a:extLst>
              <a:ext uri="{FF2B5EF4-FFF2-40B4-BE49-F238E27FC236}">
                <a16:creationId xmlns:a16="http://schemas.microsoft.com/office/drawing/2014/main" id="{80545AEC-F3F0-17DC-8493-462690BB459F}"/>
              </a:ext>
            </a:extLst>
          </p:cNvPr>
          <p:cNvCxnSpPr>
            <a:cxnSpLocks noChangeShapeType="1"/>
            <a:stCxn id="203857" idx="2"/>
          </p:cNvCxnSpPr>
          <p:nvPr/>
        </p:nvCxnSpPr>
        <p:spPr bwMode="auto">
          <a:xfrm rot="5400000">
            <a:off x="861219" y="4706144"/>
            <a:ext cx="490537" cy="1069975"/>
          </a:xfrm>
          <a:prstGeom prst="bentConnector3">
            <a:avLst>
              <a:gd name="adj1" fmla="val 47898"/>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203905" name="AutoShape 129">
            <a:extLst>
              <a:ext uri="{FF2B5EF4-FFF2-40B4-BE49-F238E27FC236}">
                <a16:creationId xmlns:a16="http://schemas.microsoft.com/office/drawing/2014/main" id="{A9544617-82D1-5EDE-3D44-7928A6B30B95}"/>
              </a:ext>
            </a:extLst>
          </p:cNvPr>
          <p:cNvCxnSpPr>
            <a:cxnSpLocks noChangeShapeType="1"/>
            <a:stCxn id="203875" idx="2"/>
          </p:cNvCxnSpPr>
          <p:nvPr/>
        </p:nvCxnSpPr>
        <p:spPr bwMode="auto">
          <a:xfrm rot="16200000" flipH="1">
            <a:off x="7335044" y="4706144"/>
            <a:ext cx="414337" cy="993775"/>
          </a:xfrm>
          <a:prstGeom prst="bentConnector3">
            <a:avLst>
              <a:gd name="adj1" fmla="val 47509"/>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2806" name="Text Box 130">
            <a:extLst>
              <a:ext uri="{FF2B5EF4-FFF2-40B4-BE49-F238E27FC236}">
                <a16:creationId xmlns:a16="http://schemas.microsoft.com/office/drawing/2014/main" id="{C4B762DD-570D-CAF8-14CC-26000DDD9E58}"/>
              </a:ext>
            </a:extLst>
          </p:cNvPr>
          <p:cNvSpPr txBox="1">
            <a:spLocks noChangeArrowheads="1"/>
          </p:cNvSpPr>
          <p:nvPr/>
        </p:nvSpPr>
        <p:spPr bwMode="auto">
          <a:xfrm>
            <a:off x="2895600" y="25908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32807" name="Text Box 131">
            <a:extLst>
              <a:ext uri="{FF2B5EF4-FFF2-40B4-BE49-F238E27FC236}">
                <a16:creationId xmlns:a16="http://schemas.microsoft.com/office/drawing/2014/main" id="{F9742916-E5F6-A0FC-73B2-A4EDAB33E4AC}"/>
              </a:ext>
            </a:extLst>
          </p:cNvPr>
          <p:cNvSpPr txBox="1">
            <a:spLocks noChangeArrowheads="1"/>
          </p:cNvSpPr>
          <p:nvPr/>
        </p:nvSpPr>
        <p:spPr bwMode="auto">
          <a:xfrm>
            <a:off x="5230813" y="2590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3908" name="Text Box 132">
            <a:extLst>
              <a:ext uri="{FF2B5EF4-FFF2-40B4-BE49-F238E27FC236}">
                <a16:creationId xmlns:a16="http://schemas.microsoft.com/office/drawing/2014/main" id="{92794748-E94E-619A-5B4D-6EBE0FCF3667}"/>
              </a:ext>
            </a:extLst>
          </p:cNvPr>
          <p:cNvSpPr txBox="1">
            <a:spLocks noChangeArrowheads="1"/>
          </p:cNvSpPr>
          <p:nvPr/>
        </p:nvSpPr>
        <p:spPr bwMode="auto">
          <a:xfrm>
            <a:off x="6526213" y="3870325"/>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3909" name="Text Box 133">
            <a:extLst>
              <a:ext uri="{FF2B5EF4-FFF2-40B4-BE49-F238E27FC236}">
                <a16:creationId xmlns:a16="http://schemas.microsoft.com/office/drawing/2014/main" id="{CD8D7661-0386-79FD-C60F-2F168B78E4F5}"/>
              </a:ext>
            </a:extLst>
          </p:cNvPr>
          <p:cNvSpPr txBox="1">
            <a:spLocks noChangeArrowheads="1"/>
          </p:cNvSpPr>
          <p:nvPr/>
        </p:nvSpPr>
        <p:spPr bwMode="auto">
          <a:xfrm>
            <a:off x="4926013" y="38862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3910" name="Text Box 134">
            <a:extLst>
              <a:ext uri="{FF2B5EF4-FFF2-40B4-BE49-F238E27FC236}">
                <a16:creationId xmlns:a16="http://schemas.microsoft.com/office/drawing/2014/main" id="{680E0C7F-A88F-737E-1904-5FCD969E53B4}"/>
              </a:ext>
            </a:extLst>
          </p:cNvPr>
          <p:cNvSpPr txBox="1">
            <a:spLocks noChangeArrowheads="1"/>
          </p:cNvSpPr>
          <p:nvPr/>
        </p:nvSpPr>
        <p:spPr bwMode="auto">
          <a:xfrm>
            <a:off x="3048000" y="38862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3911" name="Text Box 135">
            <a:extLst>
              <a:ext uri="{FF2B5EF4-FFF2-40B4-BE49-F238E27FC236}">
                <a16:creationId xmlns:a16="http://schemas.microsoft.com/office/drawing/2014/main" id="{542CF140-85DE-4524-2671-BF790395585C}"/>
              </a:ext>
            </a:extLst>
          </p:cNvPr>
          <p:cNvSpPr txBox="1">
            <a:spLocks noChangeArrowheads="1"/>
          </p:cNvSpPr>
          <p:nvPr/>
        </p:nvSpPr>
        <p:spPr bwMode="auto">
          <a:xfrm>
            <a:off x="1801813" y="38862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3912" name="Text Box 136">
            <a:extLst>
              <a:ext uri="{FF2B5EF4-FFF2-40B4-BE49-F238E27FC236}">
                <a16:creationId xmlns:a16="http://schemas.microsoft.com/office/drawing/2014/main" id="{4841BC3E-50BF-9909-6270-785E579A1C6C}"/>
              </a:ext>
            </a:extLst>
          </p:cNvPr>
          <p:cNvSpPr txBox="1">
            <a:spLocks noChangeArrowheads="1"/>
          </p:cNvSpPr>
          <p:nvPr/>
        </p:nvSpPr>
        <p:spPr bwMode="auto">
          <a:xfrm>
            <a:off x="735013" y="54102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203913" name="Text Box 137">
            <a:extLst>
              <a:ext uri="{FF2B5EF4-FFF2-40B4-BE49-F238E27FC236}">
                <a16:creationId xmlns:a16="http://schemas.microsoft.com/office/drawing/2014/main" id="{8D5F4139-5B1B-23CC-715A-B2104298D041}"/>
              </a:ext>
            </a:extLst>
          </p:cNvPr>
          <p:cNvSpPr txBox="1">
            <a:spLocks noChangeArrowheads="1"/>
          </p:cNvSpPr>
          <p:nvPr/>
        </p:nvSpPr>
        <p:spPr bwMode="auto">
          <a:xfrm>
            <a:off x="7543800" y="54102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32814" name="Line 138">
            <a:extLst>
              <a:ext uri="{FF2B5EF4-FFF2-40B4-BE49-F238E27FC236}">
                <a16:creationId xmlns:a16="http://schemas.microsoft.com/office/drawing/2014/main" id="{4C685CB9-709F-98DB-05AC-35E706024866}"/>
              </a:ext>
            </a:extLst>
          </p:cNvPr>
          <p:cNvSpPr>
            <a:spLocks noChangeShapeType="1"/>
          </p:cNvSpPr>
          <p:nvPr/>
        </p:nvSpPr>
        <p:spPr bwMode="auto">
          <a:xfrm>
            <a:off x="3276600" y="2819400"/>
            <a:ext cx="1981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3915" name="Line 139">
            <a:extLst>
              <a:ext uri="{FF2B5EF4-FFF2-40B4-BE49-F238E27FC236}">
                <a16:creationId xmlns:a16="http://schemas.microsoft.com/office/drawing/2014/main" id="{A08A2F4A-BD8C-5229-01BE-D4A04B0DE0C4}"/>
              </a:ext>
            </a:extLst>
          </p:cNvPr>
          <p:cNvSpPr>
            <a:spLocks noChangeShapeType="1"/>
          </p:cNvSpPr>
          <p:nvPr/>
        </p:nvSpPr>
        <p:spPr bwMode="auto">
          <a:xfrm>
            <a:off x="2133600" y="4114800"/>
            <a:ext cx="838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3916" name="Line 140">
            <a:extLst>
              <a:ext uri="{FF2B5EF4-FFF2-40B4-BE49-F238E27FC236}">
                <a16:creationId xmlns:a16="http://schemas.microsoft.com/office/drawing/2014/main" id="{982ED97D-2AE5-7817-D58C-1C4B284B07F6}"/>
              </a:ext>
            </a:extLst>
          </p:cNvPr>
          <p:cNvSpPr>
            <a:spLocks noChangeShapeType="1"/>
          </p:cNvSpPr>
          <p:nvPr/>
        </p:nvSpPr>
        <p:spPr bwMode="auto">
          <a:xfrm>
            <a:off x="5257800" y="4114800"/>
            <a:ext cx="1295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3917" name="Line 141">
            <a:extLst>
              <a:ext uri="{FF2B5EF4-FFF2-40B4-BE49-F238E27FC236}">
                <a16:creationId xmlns:a16="http://schemas.microsoft.com/office/drawing/2014/main" id="{B24D64B2-1DB1-C0D2-3725-0DC394456F54}"/>
              </a:ext>
            </a:extLst>
          </p:cNvPr>
          <p:cNvSpPr>
            <a:spLocks noChangeShapeType="1"/>
          </p:cNvSpPr>
          <p:nvPr/>
        </p:nvSpPr>
        <p:spPr bwMode="auto">
          <a:xfrm>
            <a:off x="1066800" y="5638800"/>
            <a:ext cx="6477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2818" name="Text Box 143">
            <a:extLst>
              <a:ext uri="{FF2B5EF4-FFF2-40B4-BE49-F238E27FC236}">
                <a16:creationId xmlns:a16="http://schemas.microsoft.com/office/drawing/2014/main" id="{8D34014D-7BD8-AD38-353B-4824B048AE09}"/>
              </a:ext>
            </a:extLst>
          </p:cNvPr>
          <p:cNvSpPr txBox="1">
            <a:spLocks noChangeArrowheads="1"/>
          </p:cNvSpPr>
          <p:nvPr/>
        </p:nvSpPr>
        <p:spPr bwMode="auto">
          <a:xfrm>
            <a:off x="2514600" y="2193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32819" name="Text Box 144">
            <a:extLst>
              <a:ext uri="{FF2B5EF4-FFF2-40B4-BE49-F238E27FC236}">
                <a16:creationId xmlns:a16="http://schemas.microsoft.com/office/drawing/2014/main" id="{4AE67A6E-A3D1-246D-F556-1BFD15039EC2}"/>
              </a:ext>
            </a:extLst>
          </p:cNvPr>
          <p:cNvSpPr txBox="1">
            <a:spLocks noChangeArrowheads="1"/>
          </p:cNvSpPr>
          <p:nvPr/>
        </p:nvSpPr>
        <p:spPr bwMode="auto">
          <a:xfrm>
            <a:off x="5618163" y="21939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9</a:t>
            </a:r>
          </a:p>
        </p:txBody>
      </p:sp>
      <p:sp>
        <p:nvSpPr>
          <p:cNvPr id="203921" name="Text Box 145">
            <a:extLst>
              <a:ext uri="{FF2B5EF4-FFF2-40B4-BE49-F238E27FC236}">
                <a16:creationId xmlns:a16="http://schemas.microsoft.com/office/drawing/2014/main" id="{56567977-B4F0-C1F5-A46C-56C494571AB5}"/>
              </a:ext>
            </a:extLst>
          </p:cNvPr>
          <p:cNvSpPr txBox="1">
            <a:spLocks noChangeArrowheads="1"/>
          </p:cNvSpPr>
          <p:nvPr/>
        </p:nvSpPr>
        <p:spPr bwMode="auto">
          <a:xfrm>
            <a:off x="14478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203922" name="Text Box 146">
            <a:extLst>
              <a:ext uri="{FF2B5EF4-FFF2-40B4-BE49-F238E27FC236}">
                <a16:creationId xmlns:a16="http://schemas.microsoft.com/office/drawing/2014/main" id="{64E27DEE-48D6-351E-8763-DED9B527D8C0}"/>
              </a:ext>
            </a:extLst>
          </p:cNvPr>
          <p:cNvSpPr txBox="1">
            <a:spLocks noChangeArrowheads="1"/>
          </p:cNvSpPr>
          <p:nvPr/>
        </p:nvSpPr>
        <p:spPr bwMode="auto">
          <a:xfrm>
            <a:off x="3408363" y="34893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9</a:t>
            </a:r>
          </a:p>
        </p:txBody>
      </p:sp>
      <p:sp>
        <p:nvSpPr>
          <p:cNvPr id="203923" name="Text Box 147">
            <a:extLst>
              <a:ext uri="{FF2B5EF4-FFF2-40B4-BE49-F238E27FC236}">
                <a16:creationId xmlns:a16="http://schemas.microsoft.com/office/drawing/2014/main" id="{45BB982F-03C3-9904-4FF2-CDAFFAB48875}"/>
              </a:ext>
            </a:extLst>
          </p:cNvPr>
          <p:cNvSpPr txBox="1">
            <a:spLocks noChangeArrowheads="1"/>
          </p:cNvSpPr>
          <p:nvPr/>
        </p:nvSpPr>
        <p:spPr bwMode="auto">
          <a:xfrm>
            <a:off x="4572000" y="34893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203924" name="Text Box 148">
            <a:extLst>
              <a:ext uri="{FF2B5EF4-FFF2-40B4-BE49-F238E27FC236}">
                <a16:creationId xmlns:a16="http://schemas.microsoft.com/office/drawing/2014/main" id="{01DDF9D7-0DE8-B0A6-E200-4CD7A40F60BB}"/>
              </a:ext>
            </a:extLst>
          </p:cNvPr>
          <p:cNvSpPr txBox="1">
            <a:spLocks noChangeArrowheads="1"/>
          </p:cNvSpPr>
          <p:nvPr/>
        </p:nvSpPr>
        <p:spPr bwMode="auto">
          <a:xfrm>
            <a:off x="6989763" y="3565525"/>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9</a:t>
            </a:r>
          </a:p>
        </p:txBody>
      </p:sp>
      <p:sp>
        <p:nvSpPr>
          <p:cNvPr id="203925" name="Text Box 149">
            <a:extLst>
              <a:ext uri="{FF2B5EF4-FFF2-40B4-BE49-F238E27FC236}">
                <a16:creationId xmlns:a16="http://schemas.microsoft.com/office/drawing/2014/main" id="{BD2931F4-25A9-8D93-FD5D-78A473441905}"/>
              </a:ext>
            </a:extLst>
          </p:cNvPr>
          <p:cNvSpPr txBox="1">
            <a:spLocks noChangeArrowheads="1"/>
          </p:cNvSpPr>
          <p:nvPr/>
        </p:nvSpPr>
        <p:spPr bwMode="auto">
          <a:xfrm>
            <a:off x="304800" y="5029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0</a:t>
            </a:r>
          </a:p>
        </p:txBody>
      </p:sp>
      <p:sp>
        <p:nvSpPr>
          <p:cNvPr id="203926" name="Text Box 150">
            <a:extLst>
              <a:ext uri="{FF2B5EF4-FFF2-40B4-BE49-F238E27FC236}">
                <a16:creationId xmlns:a16="http://schemas.microsoft.com/office/drawing/2014/main" id="{48F1BC92-576C-3365-7BB7-B4C3D059BC16}"/>
              </a:ext>
            </a:extLst>
          </p:cNvPr>
          <p:cNvSpPr txBox="1">
            <a:spLocks noChangeArrowheads="1"/>
          </p:cNvSpPr>
          <p:nvPr/>
        </p:nvSpPr>
        <p:spPr bwMode="auto">
          <a:xfrm>
            <a:off x="8001000" y="50292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9</a:t>
            </a:r>
          </a:p>
        </p:txBody>
      </p:sp>
      <p:cxnSp>
        <p:nvCxnSpPr>
          <p:cNvPr id="203934" name="AutoShape 158">
            <a:extLst>
              <a:ext uri="{FF2B5EF4-FFF2-40B4-BE49-F238E27FC236}">
                <a16:creationId xmlns:a16="http://schemas.microsoft.com/office/drawing/2014/main" id="{109DFE49-5E8A-A936-89BD-4BC2C83CB9B7}"/>
              </a:ext>
            </a:extLst>
          </p:cNvPr>
          <p:cNvCxnSpPr>
            <a:cxnSpLocks noChangeShapeType="1"/>
            <a:stCxn id="203857" idx="2"/>
          </p:cNvCxnSpPr>
          <p:nvPr/>
        </p:nvCxnSpPr>
        <p:spPr bwMode="auto">
          <a:xfrm rot="16200000" flipH="1">
            <a:off x="1661319" y="4976019"/>
            <a:ext cx="490537" cy="530225"/>
          </a:xfrm>
          <a:prstGeom prst="bentConnector3">
            <a:avLst>
              <a:gd name="adj1" fmla="val 47898"/>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203935" name="AutoShape 159">
            <a:extLst>
              <a:ext uri="{FF2B5EF4-FFF2-40B4-BE49-F238E27FC236}">
                <a16:creationId xmlns:a16="http://schemas.microsoft.com/office/drawing/2014/main" id="{8DDFA8BD-2A5D-F4C0-5CB2-64FA96D52628}"/>
              </a:ext>
            </a:extLst>
          </p:cNvPr>
          <p:cNvCxnSpPr>
            <a:cxnSpLocks noChangeShapeType="1"/>
            <a:stCxn id="203863" idx="2"/>
          </p:cNvCxnSpPr>
          <p:nvPr/>
        </p:nvCxnSpPr>
        <p:spPr bwMode="auto">
          <a:xfrm rot="5400000">
            <a:off x="3029744" y="4976019"/>
            <a:ext cx="490537" cy="530225"/>
          </a:xfrm>
          <a:prstGeom prst="bentConnector3">
            <a:avLst>
              <a:gd name="adj1" fmla="val 47898"/>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203936" name="AutoShape 160">
            <a:extLst>
              <a:ext uri="{FF2B5EF4-FFF2-40B4-BE49-F238E27FC236}">
                <a16:creationId xmlns:a16="http://schemas.microsoft.com/office/drawing/2014/main" id="{85D684C3-88EB-B795-EF4C-D8054CD34DC5}"/>
              </a:ext>
            </a:extLst>
          </p:cNvPr>
          <p:cNvCxnSpPr>
            <a:cxnSpLocks noChangeShapeType="1"/>
            <a:stCxn id="203863" idx="2"/>
          </p:cNvCxnSpPr>
          <p:nvPr/>
        </p:nvCxnSpPr>
        <p:spPr bwMode="auto">
          <a:xfrm rot="16200000" flipH="1">
            <a:off x="3525044" y="5010944"/>
            <a:ext cx="490537" cy="460375"/>
          </a:xfrm>
          <a:prstGeom prst="bentConnector3">
            <a:avLst>
              <a:gd name="adj1" fmla="val 47898"/>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203937" name="AutoShape 161">
            <a:extLst>
              <a:ext uri="{FF2B5EF4-FFF2-40B4-BE49-F238E27FC236}">
                <a16:creationId xmlns:a16="http://schemas.microsoft.com/office/drawing/2014/main" id="{4900A3EF-67EA-98F5-10EB-F498389ADB88}"/>
              </a:ext>
            </a:extLst>
          </p:cNvPr>
          <p:cNvCxnSpPr>
            <a:cxnSpLocks noChangeShapeType="1"/>
            <a:stCxn id="203869" idx="2"/>
          </p:cNvCxnSpPr>
          <p:nvPr/>
        </p:nvCxnSpPr>
        <p:spPr bwMode="auto">
          <a:xfrm rot="5400000">
            <a:off x="4287044" y="5014119"/>
            <a:ext cx="490537" cy="454025"/>
          </a:xfrm>
          <a:prstGeom prst="bentConnector3">
            <a:avLst>
              <a:gd name="adj1" fmla="val 47898"/>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203938" name="AutoShape 162">
            <a:extLst>
              <a:ext uri="{FF2B5EF4-FFF2-40B4-BE49-F238E27FC236}">
                <a16:creationId xmlns:a16="http://schemas.microsoft.com/office/drawing/2014/main" id="{39C89EA0-760F-2F68-DD1F-11331B82A89B}"/>
              </a:ext>
            </a:extLst>
          </p:cNvPr>
          <p:cNvCxnSpPr>
            <a:cxnSpLocks noChangeShapeType="1"/>
            <a:stCxn id="203869" idx="2"/>
          </p:cNvCxnSpPr>
          <p:nvPr/>
        </p:nvCxnSpPr>
        <p:spPr bwMode="auto">
          <a:xfrm rot="16200000" flipH="1">
            <a:off x="4744244" y="5010944"/>
            <a:ext cx="490537" cy="460375"/>
          </a:xfrm>
          <a:prstGeom prst="bentConnector3">
            <a:avLst>
              <a:gd name="adj1" fmla="val 47898"/>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203939" name="AutoShape 163">
            <a:extLst>
              <a:ext uri="{FF2B5EF4-FFF2-40B4-BE49-F238E27FC236}">
                <a16:creationId xmlns:a16="http://schemas.microsoft.com/office/drawing/2014/main" id="{15E9458E-4B6E-7695-E4BA-11AAD16213C7}"/>
              </a:ext>
            </a:extLst>
          </p:cNvPr>
          <p:cNvCxnSpPr>
            <a:cxnSpLocks noChangeShapeType="1"/>
            <a:stCxn id="203875" idx="2"/>
          </p:cNvCxnSpPr>
          <p:nvPr/>
        </p:nvCxnSpPr>
        <p:spPr bwMode="auto">
          <a:xfrm rot="5400000">
            <a:off x="6534944" y="4976019"/>
            <a:ext cx="490537" cy="530225"/>
          </a:xfrm>
          <a:prstGeom prst="bentConnector3">
            <a:avLst>
              <a:gd name="adj1" fmla="val 39157"/>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2832" name="AutoShape 165">
            <a:extLst>
              <a:ext uri="{FF2B5EF4-FFF2-40B4-BE49-F238E27FC236}">
                <a16:creationId xmlns:a16="http://schemas.microsoft.com/office/drawing/2014/main" id="{7D1C0D41-66CF-604E-9E26-C64EACF94ECA}"/>
              </a:ext>
            </a:extLst>
          </p:cNvPr>
          <p:cNvCxnSpPr>
            <a:cxnSpLocks noChangeShapeType="1"/>
            <a:stCxn id="32773" idx="3"/>
            <a:endCxn id="32775" idx="1"/>
          </p:cNvCxnSpPr>
          <p:nvPr/>
        </p:nvCxnSpPr>
        <p:spPr bwMode="auto">
          <a:xfrm flipV="1">
            <a:off x="4591050" y="1452563"/>
            <a:ext cx="2571750" cy="731837"/>
          </a:xfrm>
          <a:prstGeom prst="bentConnector3">
            <a:avLst>
              <a:gd name="adj1" fmla="val 49630"/>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cxnSp>
      <p:cxnSp>
        <p:nvCxnSpPr>
          <p:cNvPr id="203942" name="AutoShape 166">
            <a:extLst>
              <a:ext uri="{FF2B5EF4-FFF2-40B4-BE49-F238E27FC236}">
                <a16:creationId xmlns:a16="http://schemas.microsoft.com/office/drawing/2014/main" id="{176DA064-24BB-2B16-6AAE-2A51908A661B}"/>
              </a:ext>
            </a:extLst>
          </p:cNvPr>
          <p:cNvCxnSpPr>
            <a:cxnSpLocks noChangeShapeType="1"/>
            <a:stCxn id="203851" idx="3"/>
            <a:endCxn id="203887" idx="1"/>
          </p:cNvCxnSpPr>
          <p:nvPr/>
        </p:nvCxnSpPr>
        <p:spPr bwMode="auto">
          <a:xfrm flipV="1">
            <a:off x="6038850" y="2519363"/>
            <a:ext cx="819150" cy="960437"/>
          </a:xfrm>
          <a:prstGeom prst="bentConnector3">
            <a:avLst>
              <a:gd name="adj1" fmla="val 48838"/>
            </a:avLst>
          </a:prstGeom>
          <a:noFill/>
          <a:ln w="9525">
            <a:solidFill>
              <a:schemeClr val="tx1"/>
            </a:solidFill>
            <a:prstDash val="sysDot"/>
            <a:miter lim="800000"/>
            <a:headEnd/>
            <a:tailEnd/>
          </a:ln>
          <a:extLst>
            <a:ext uri="{909E8E84-426E-40DD-AFC4-6F175D3DCCD1}">
              <a14:hiddenFill xmlns:a14="http://schemas.microsoft.com/office/drawing/2010/main">
                <a:noFill/>
              </a14:hiddenFill>
            </a:ext>
          </a:extLst>
        </p:spPr>
      </p:cxnSp>
      <p:sp>
        <p:nvSpPr>
          <p:cNvPr id="203943" name="Text Box 167">
            <a:extLst>
              <a:ext uri="{FF2B5EF4-FFF2-40B4-BE49-F238E27FC236}">
                <a16:creationId xmlns:a16="http://schemas.microsoft.com/office/drawing/2014/main" id="{C6F21322-5E70-9915-B6F2-858D758405C1}"/>
              </a:ext>
            </a:extLst>
          </p:cNvPr>
          <p:cNvSpPr txBox="1">
            <a:spLocks noChangeArrowheads="1"/>
          </p:cNvSpPr>
          <p:nvPr/>
        </p:nvSpPr>
        <p:spPr bwMode="auto">
          <a:xfrm>
            <a:off x="2084388" y="5802313"/>
            <a:ext cx="5459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10</a:t>
            </a:r>
            <a:r>
              <a:rPr lang="en-US" altLang="en-US" sz="2000" i="1" baseline="30000"/>
              <a:t>d</a:t>
            </a:r>
            <a:r>
              <a:rPr lang="en-US" altLang="en-US" sz="2000"/>
              <a:t> piles at the leaves (</a:t>
            </a:r>
            <a:r>
              <a:rPr lang="en-US" altLang="en-US" sz="2000" i="1"/>
              <a:t>d</a:t>
            </a:r>
            <a:r>
              <a:rPr lang="en-US" altLang="en-US" sz="2000"/>
              <a:t>: the number of digits)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846"/>
                                        </p:tgtEl>
                                        <p:attrNameLst>
                                          <p:attrName>style.visibility</p:attrName>
                                        </p:attrNameLst>
                                      </p:cBhvr>
                                      <p:to>
                                        <p:strVal val="visible"/>
                                      </p:to>
                                    </p:set>
                                    <p:animEffect transition="in" filter="blinds(horizontal)">
                                      <p:cBhvr>
                                        <p:cTn id="7" dur="500"/>
                                        <p:tgtEl>
                                          <p:spTgt spid="203846"/>
                                        </p:tgtEl>
                                      </p:cBhvr>
                                    </p:animEffect>
                                  </p:childTnLst>
                                </p:cTn>
                              </p:par>
                              <p:par>
                                <p:cTn id="8" presetID="3" presetClass="entr" presetSubtype="10" fill="hold" nodeType="withEffect">
                                  <p:stCondLst>
                                    <p:cond delay="0"/>
                                  </p:stCondLst>
                                  <p:childTnLst>
                                    <p:set>
                                      <p:cBhvr>
                                        <p:cTn id="9" dur="1" fill="hold">
                                          <p:stCondLst>
                                            <p:cond delay="0"/>
                                          </p:stCondLst>
                                        </p:cTn>
                                        <p:tgtEl>
                                          <p:spTgt spid="203852"/>
                                        </p:tgtEl>
                                        <p:attrNameLst>
                                          <p:attrName>style.visibility</p:attrName>
                                        </p:attrNameLst>
                                      </p:cBhvr>
                                      <p:to>
                                        <p:strVal val="visible"/>
                                      </p:to>
                                    </p:set>
                                    <p:animEffect transition="in" filter="blinds(horizontal)">
                                      <p:cBhvr>
                                        <p:cTn id="10" dur="500"/>
                                        <p:tgtEl>
                                          <p:spTgt spid="203852"/>
                                        </p:tgtEl>
                                      </p:cBhvr>
                                    </p:animEffect>
                                  </p:childTnLst>
                                </p:cTn>
                              </p:par>
                              <p:par>
                                <p:cTn id="11" presetID="3" presetClass="entr" presetSubtype="10" fill="hold" nodeType="withEffect">
                                  <p:stCondLst>
                                    <p:cond delay="0"/>
                                  </p:stCondLst>
                                  <p:childTnLst>
                                    <p:set>
                                      <p:cBhvr>
                                        <p:cTn id="12" dur="1" fill="hold">
                                          <p:stCondLst>
                                            <p:cond delay="0"/>
                                          </p:stCondLst>
                                        </p:cTn>
                                        <p:tgtEl>
                                          <p:spTgt spid="203845"/>
                                        </p:tgtEl>
                                        <p:attrNameLst>
                                          <p:attrName>style.visibility</p:attrName>
                                        </p:attrNameLst>
                                      </p:cBhvr>
                                      <p:to>
                                        <p:strVal val="visible"/>
                                      </p:to>
                                    </p:set>
                                    <p:animEffect transition="in" filter="blinds(horizontal)">
                                      <p:cBhvr>
                                        <p:cTn id="13" dur="500"/>
                                        <p:tgtEl>
                                          <p:spTgt spid="203845"/>
                                        </p:tgtEl>
                                      </p:cBhvr>
                                    </p:animEffect>
                                  </p:childTnLst>
                                </p:cTn>
                              </p:par>
                              <p:par>
                                <p:cTn id="14" presetID="3" presetClass="entr" presetSubtype="10" fill="hold" nodeType="withEffect">
                                  <p:stCondLst>
                                    <p:cond delay="0"/>
                                  </p:stCondLst>
                                  <p:childTnLst>
                                    <p:set>
                                      <p:cBhvr>
                                        <p:cTn id="15" dur="1" fill="hold">
                                          <p:stCondLst>
                                            <p:cond delay="0"/>
                                          </p:stCondLst>
                                        </p:cTn>
                                        <p:tgtEl>
                                          <p:spTgt spid="203851"/>
                                        </p:tgtEl>
                                        <p:attrNameLst>
                                          <p:attrName>style.visibility</p:attrName>
                                        </p:attrNameLst>
                                      </p:cBhvr>
                                      <p:to>
                                        <p:strVal val="visible"/>
                                      </p:to>
                                    </p:set>
                                    <p:animEffect transition="in" filter="blinds(horizontal)">
                                      <p:cBhvr>
                                        <p:cTn id="16" dur="500"/>
                                        <p:tgtEl>
                                          <p:spTgt spid="203851"/>
                                        </p:tgtEl>
                                      </p:cBhvr>
                                    </p:animEffect>
                                  </p:childTnLst>
                                </p:cTn>
                              </p:par>
                              <p:par>
                                <p:cTn id="17" presetID="3" presetClass="entr" presetSubtype="10" fill="hold" nodeType="withEffect">
                                  <p:stCondLst>
                                    <p:cond delay="0"/>
                                  </p:stCondLst>
                                  <p:childTnLst>
                                    <p:set>
                                      <p:cBhvr>
                                        <p:cTn id="18" dur="1" fill="hold">
                                          <p:stCondLst>
                                            <p:cond delay="0"/>
                                          </p:stCondLst>
                                        </p:cTn>
                                        <p:tgtEl>
                                          <p:spTgt spid="203942"/>
                                        </p:tgtEl>
                                        <p:attrNameLst>
                                          <p:attrName>style.visibility</p:attrName>
                                        </p:attrNameLst>
                                      </p:cBhvr>
                                      <p:to>
                                        <p:strVal val="visible"/>
                                      </p:to>
                                    </p:set>
                                    <p:animEffect transition="in" filter="blinds(horizontal)">
                                      <p:cBhvr>
                                        <p:cTn id="19" dur="500"/>
                                        <p:tgtEl>
                                          <p:spTgt spid="203942"/>
                                        </p:tgtEl>
                                      </p:cBhvr>
                                    </p:animEffect>
                                  </p:childTnLst>
                                </p:cTn>
                              </p:par>
                              <p:par>
                                <p:cTn id="20" presetID="3" presetClass="entr" presetSubtype="10" fill="hold" nodeType="withEffect">
                                  <p:stCondLst>
                                    <p:cond delay="0"/>
                                  </p:stCondLst>
                                  <p:childTnLst>
                                    <p:set>
                                      <p:cBhvr>
                                        <p:cTn id="21" dur="1" fill="hold">
                                          <p:stCondLst>
                                            <p:cond delay="0"/>
                                          </p:stCondLst>
                                        </p:cTn>
                                        <p:tgtEl>
                                          <p:spTgt spid="203887"/>
                                        </p:tgtEl>
                                        <p:attrNameLst>
                                          <p:attrName>style.visibility</p:attrName>
                                        </p:attrNameLst>
                                      </p:cBhvr>
                                      <p:to>
                                        <p:strVal val="visible"/>
                                      </p:to>
                                    </p:set>
                                    <p:animEffect transition="in" filter="blinds(horizontal)">
                                      <p:cBhvr>
                                        <p:cTn id="22" dur="500"/>
                                        <p:tgtEl>
                                          <p:spTgt spid="203887"/>
                                        </p:tgtEl>
                                      </p:cBhvr>
                                    </p:animEffect>
                                  </p:childTnLst>
                                </p:cTn>
                              </p:par>
                              <p:par>
                                <p:cTn id="23" presetID="3" presetClass="entr" presetSubtype="10" fill="hold" nodeType="withEffect">
                                  <p:stCondLst>
                                    <p:cond delay="0"/>
                                  </p:stCondLst>
                                  <p:childTnLst>
                                    <p:set>
                                      <p:cBhvr>
                                        <p:cTn id="24" dur="1" fill="hold">
                                          <p:stCondLst>
                                            <p:cond delay="0"/>
                                          </p:stCondLst>
                                        </p:cTn>
                                        <p:tgtEl>
                                          <p:spTgt spid="203921"/>
                                        </p:tgtEl>
                                        <p:attrNameLst>
                                          <p:attrName>style.visibility</p:attrName>
                                        </p:attrNameLst>
                                      </p:cBhvr>
                                      <p:to>
                                        <p:strVal val="visible"/>
                                      </p:to>
                                    </p:set>
                                    <p:animEffect transition="in" filter="blinds(horizontal)">
                                      <p:cBhvr>
                                        <p:cTn id="25" dur="500"/>
                                        <p:tgtEl>
                                          <p:spTgt spid="203921"/>
                                        </p:tgtEl>
                                      </p:cBhvr>
                                    </p:animEffect>
                                  </p:childTnLst>
                                </p:cTn>
                              </p:par>
                              <p:par>
                                <p:cTn id="26" presetID="3" presetClass="entr" presetSubtype="10" fill="hold" nodeType="withEffect">
                                  <p:stCondLst>
                                    <p:cond delay="0"/>
                                  </p:stCondLst>
                                  <p:childTnLst>
                                    <p:set>
                                      <p:cBhvr>
                                        <p:cTn id="27" dur="1" fill="hold">
                                          <p:stCondLst>
                                            <p:cond delay="0"/>
                                          </p:stCondLst>
                                        </p:cTn>
                                        <p:tgtEl>
                                          <p:spTgt spid="203900"/>
                                        </p:tgtEl>
                                        <p:attrNameLst>
                                          <p:attrName>style.visibility</p:attrName>
                                        </p:attrNameLst>
                                      </p:cBhvr>
                                      <p:to>
                                        <p:strVal val="visible"/>
                                      </p:to>
                                    </p:set>
                                    <p:animEffect transition="in" filter="blinds(horizontal)">
                                      <p:cBhvr>
                                        <p:cTn id="28" dur="500"/>
                                        <p:tgtEl>
                                          <p:spTgt spid="203900"/>
                                        </p:tgtEl>
                                      </p:cBhvr>
                                    </p:animEffect>
                                  </p:childTnLst>
                                </p:cTn>
                              </p:par>
                              <p:par>
                                <p:cTn id="29" presetID="3" presetClass="entr" presetSubtype="10" fill="hold" nodeType="withEffect">
                                  <p:stCondLst>
                                    <p:cond delay="0"/>
                                  </p:stCondLst>
                                  <p:childTnLst>
                                    <p:set>
                                      <p:cBhvr>
                                        <p:cTn id="30" dur="1" fill="hold">
                                          <p:stCondLst>
                                            <p:cond delay="0"/>
                                          </p:stCondLst>
                                        </p:cTn>
                                        <p:tgtEl>
                                          <p:spTgt spid="203922"/>
                                        </p:tgtEl>
                                        <p:attrNameLst>
                                          <p:attrName>style.visibility</p:attrName>
                                        </p:attrNameLst>
                                      </p:cBhvr>
                                      <p:to>
                                        <p:strVal val="visible"/>
                                      </p:to>
                                    </p:set>
                                    <p:animEffect transition="in" filter="blinds(horizontal)">
                                      <p:cBhvr>
                                        <p:cTn id="31" dur="500"/>
                                        <p:tgtEl>
                                          <p:spTgt spid="203922"/>
                                        </p:tgtEl>
                                      </p:cBhvr>
                                    </p:animEffect>
                                  </p:childTnLst>
                                </p:cTn>
                              </p:par>
                              <p:par>
                                <p:cTn id="32" presetID="3" presetClass="entr" presetSubtype="10" fill="hold" nodeType="withEffect">
                                  <p:stCondLst>
                                    <p:cond delay="0"/>
                                  </p:stCondLst>
                                  <p:childTnLst>
                                    <p:set>
                                      <p:cBhvr>
                                        <p:cTn id="33" dur="1" fill="hold">
                                          <p:stCondLst>
                                            <p:cond delay="0"/>
                                          </p:stCondLst>
                                        </p:cTn>
                                        <p:tgtEl>
                                          <p:spTgt spid="203901"/>
                                        </p:tgtEl>
                                        <p:attrNameLst>
                                          <p:attrName>style.visibility</p:attrName>
                                        </p:attrNameLst>
                                      </p:cBhvr>
                                      <p:to>
                                        <p:strVal val="visible"/>
                                      </p:to>
                                    </p:set>
                                    <p:animEffect transition="in" filter="blinds(horizontal)">
                                      <p:cBhvr>
                                        <p:cTn id="34" dur="500"/>
                                        <p:tgtEl>
                                          <p:spTgt spid="203901"/>
                                        </p:tgtEl>
                                      </p:cBhvr>
                                    </p:animEffect>
                                  </p:childTnLst>
                                </p:cTn>
                              </p:par>
                              <p:par>
                                <p:cTn id="35" presetID="3" presetClass="entr" presetSubtype="10" fill="hold" nodeType="withEffect">
                                  <p:stCondLst>
                                    <p:cond delay="0"/>
                                  </p:stCondLst>
                                  <p:childTnLst>
                                    <p:set>
                                      <p:cBhvr>
                                        <p:cTn id="36" dur="1" fill="hold">
                                          <p:stCondLst>
                                            <p:cond delay="0"/>
                                          </p:stCondLst>
                                        </p:cTn>
                                        <p:tgtEl>
                                          <p:spTgt spid="203910"/>
                                        </p:tgtEl>
                                        <p:attrNameLst>
                                          <p:attrName>style.visibility</p:attrName>
                                        </p:attrNameLst>
                                      </p:cBhvr>
                                      <p:to>
                                        <p:strVal val="visible"/>
                                      </p:to>
                                    </p:set>
                                    <p:animEffect transition="in" filter="blinds(horizontal)">
                                      <p:cBhvr>
                                        <p:cTn id="37" dur="500"/>
                                        <p:tgtEl>
                                          <p:spTgt spid="203910"/>
                                        </p:tgtEl>
                                      </p:cBhvr>
                                    </p:animEffect>
                                  </p:childTnLst>
                                </p:cTn>
                              </p:par>
                              <p:par>
                                <p:cTn id="38" presetID="3" presetClass="entr" presetSubtype="10" fill="hold" nodeType="withEffect">
                                  <p:stCondLst>
                                    <p:cond delay="0"/>
                                  </p:stCondLst>
                                  <p:childTnLst>
                                    <p:set>
                                      <p:cBhvr>
                                        <p:cTn id="39" dur="1" fill="hold">
                                          <p:stCondLst>
                                            <p:cond delay="0"/>
                                          </p:stCondLst>
                                        </p:cTn>
                                        <p:tgtEl>
                                          <p:spTgt spid="203915"/>
                                        </p:tgtEl>
                                        <p:attrNameLst>
                                          <p:attrName>style.visibility</p:attrName>
                                        </p:attrNameLst>
                                      </p:cBhvr>
                                      <p:to>
                                        <p:strVal val="visible"/>
                                      </p:to>
                                    </p:set>
                                    <p:animEffect transition="in" filter="blinds(horizontal)">
                                      <p:cBhvr>
                                        <p:cTn id="40" dur="500"/>
                                        <p:tgtEl>
                                          <p:spTgt spid="203915"/>
                                        </p:tgtEl>
                                      </p:cBhvr>
                                    </p:animEffect>
                                  </p:childTnLst>
                                </p:cTn>
                              </p:par>
                              <p:par>
                                <p:cTn id="41" presetID="3" presetClass="entr" presetSubtype="10" fill="hold" nodeType="withEffect">
                                  <p:stCondLst>
                                    <p:cond delay="0"/>
                                  </p:stCondLst>
                                  <p:childTnLst>
                                    <p:set>
                                      <p:cBhvr>
                                        <p:cTn id="42" dur="1" fill="hold">
                                          <p:stCondLst>
                                            <p:cond delay="0"/>
                                          </p:stCondLst>
                                        </p:cTn>
                                        <p:tgtEl>
                                          <p:spTgt spid="203911"/>
                                        </p:tgtEl>
                                        <p:attrNameLst>
                                          <p:attrName>style.visibility</p:attrName>
                                        </p:attrNameLst>
                                      </p:cBhvr>
                                      <p:to>
                                        <p:strVal val="visible"/>
                                      </p:to>
                                    </p:set>
                                    <p:animEffect transition="in" filter="blinds(horizontal)">
                                      <p:cBhvr>
                                        <p:cTn id="43" dur="500"/>
                                        <p:tgtEl>
                                          <p:spTgt spid="203911"/>
                                        </p:tgtEl>
                                      </p:cBhvr>
                                    </p:animEffect>
                                  </p:childTnLst>
                                </p:cTn>
                              </p:par>
                              <p:par>
                                <p:cTn id="44" presetID="3" presetClass="entr" presetSubtype="1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linds(horizontal)">
                                      <p:cBhvr>
                                        <p:cTn id="46" dur="500"/>
                                        <p:tgtEl>
                                          <p:spTgt spid="5"/>
                                        </p:tgtEl>
                                      </p:cBhvr>
                                    </p:animEffect>
                                  </p:childTnLst>
                                </p:cTn>
                              </p:par>
                              <p:par>
                                <p:cTn id="47" presetID="3" presetClass="entr" presetSubtype="1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linds(horizontal)">
                                      <p:cBhvr>
                                        <p:cTn id="49" dur="500"/>
                                        <p:tgtEl>
                                          <p:spTgt spid="6"/>
                                        </p:tgtEl>
                                      </p:cBhvr>
                                    </p:animEffect>
                                  </p:childTnLst>
                                </p:cTn>
                              </p:par>
                              <p:par>
                                <p:cTn id="50" presetID="3" presetClass="entr" presetSubtype="10" fill="hold" nodeType="withEffect">
                                  <p:stCondLst>
                                    <p:cond delay="0"/>
                                  </p:stCondLst>
                                  <p:childTnLst>
                                    <p:set>
                                      <p:cBhvr>
                                        <p:cTn id="51" dur="1" fill="hold">
                                          <p:stCondLst>
                                            <p:cond delay="0"/>
                                          </p:stCondLst>
                                        </p:cTn>
                                        <p:tgtEl>
                                          <p:spTgt spid="203923"/>
                                        </p:tgtEl>
                                        <p:attrNameLst>
                                          <p:attrName>style.visibility</p:attrName>
                                        </p:attrNameLst>
                                      </p:cBhvr>
                                      <p:to>
                                        <p:strVal val="visible"/>
                                      </p:to>
                                    </p:set>
                                    <p:animEffect transition="in" filter="blinds(horizontal)">
                                      <p:cBhvr>
                                        <p:cTn id="52" dur="500"/>
                                        <p:tgtEl>
                                          <p:spTgt spid="203923"/>
                                        </p:tgtEl>
                                      </p:cBhvr>
                                    </p:animEffect>
                                  </p:childTnLst>
                                </p:cTn>
                              </p:par>
                              <p:par>
                                <p:cTn id="53" presetID="3" presetClass="entr" presetSubtype="10" fill="hold" nodeType="withEffect">
                                  <p:stCondLst>
                                    <p:cond delay="0"/>
                                  </p:stCondLst>
                                  <p:childTnLst>
                                    <p:set>
                                      <p:cBhvr>
                                        <p:cTn id="54" dur="1" fill="hold">
                                          <p:stCondLst>
                                            <p:cond delay="0"/>
                                          </p:stCondLst>
                                        </p:cTn>
                                        <p:tgtEl>
                                          <p:spTgt spid="203902"/>
                                        </p:tgtEl>
                                        <p:attrNameLst>
                                          <p:attrName>style.visibility</p:attrName>
                                        </p:attrNameLst>
                                      </p:cBhvr>
                                      <p:to>
                                        <p:strVal val="visible"/>
                                      </p:to>
                                    </p:set>
                                    <p:animEffect transition="in" filter="blinds(horizontal)">
                                      <p:cBhvr>
                                        <p:cTn id="55" dur="500"/>
                                        <p:tgtEl>
                                          <p:spTgt spid="203902"/>
                                        </p:tgtEl>
                                      </p:cBhvr>
                                    </p:animEffect>
                                  </p:childTnLst>
                                </p:cTn>
                              </p:par>
                              <p:par>
                                <p:cTn id="56" presetID="3" presetClass="entr" presetSubtype="10" fill="hold" nodeType="withEffect">
                                  <p:stCondLst>
                                    <p:cond delay="0"/>
                                  </p:stCondLst>
                                  <p:childTnLst>
                                    <p:set>
                                      <p:cBhvr>
                                        <p:cTn id="57" dur="1" fill="hold">
                                          <p:stCondLst>
                                            <p:cond delay="0"/>
                                          </p:stCondLst>
                                        </p:cTn>
                                        <p:tgtEl>
                                          <p:spTgt spid="203903"/>
                                        </p:tgtEl>
                                        <p:attrNameLst>
                                          <p:attrName>style.visibility</p:attrName>
                                        </p:attrNameLst>
                                      </p:cBhvr>
                                      <p:to>
                                        <p:strVal val="visible"/>
                                      </p:to>
                                    </p:set>
                                    <p:animEffect transition="in" filter="blinds(horizontal)">
                                      <p:cBhvr>
                                        <p:cTn id="58" dur="500"/>
                                        <p:tgtEl>
                                          <p:spTgt spid="203903"/>
                                        </p:tgtEl>
                                      </p:cBhvr>
                                    </p:animEffect>
                                  </p:childTnLst>
                                </p:cTn>
                              </p:par>
                              <p:par>
                                <p:cTn id="59" presetID="3" presetClass="entr" presetSubtype="10" fill="hold" nodeType="withEffect">
                                  <p:stCondLst>
                                    <p:cond delay="0"/>
                                  </p:stCondLst>
                                  <p:childTnLst>
                                    <p:set>
                                      <p:cBhvr>
                                        <p:cTn id="60" dur="1" fill="hold">
                                          <p:stCondLst>
                                            <p:cond delay="0"/>
                                          </p:stCondLst>
                                        </p:cTn>
                                        <p:tgtEl>
                                          <p:spTgt spid="203924"/>
                                        </p:tgtEl>
                                        <p:attrNameLst>
                                          <p:attrName>style.visibility</p:attrName>
                                        </p:attrNameLst>
                                      </p:cBhvr>
                                      <p:to>
                                        <p:strVal val="visible"/>
                                      </p:to>
                                    </p:set>
                                    <p:animEffect transition="in" filter="blinds(horizontal)">
                                      <p:cBhvr>
                                        <p:cTn id="61" dur="500"/>
                                        <p:tgtEl>
                                          <p:spTgt spid="203924"/>
                                        </p:tgtEl>
                                      </p:cBhvr>
                                    </p:animEffect>
                                  </p:childTnLst>
                                </p:cTn>
                              </p:par>
                              <p:par>
                                <p:cTn id="62" presetID="3" presetClass="entr" presetSubtype="10" fill="hold" nodeType="withEffect">
                                  <p:stCondLst>
                                    <p:cond delay="0"/>
                                  </p:stCondLst>
                                  <p:childTnLst>
                                    <p:set>
                                      <p:cBhvr>
                                        <p:cTn id="63" dur="1" fill="hold">
                                          <p:stCondLst>
                                            <p:cond delay="0"/>
                                          </p:stCondLst>
                                        </p:cTn>
                                        <p:tgtEl>
                                          <p:spTgt spid="203909"/>
                                        </p:tgtEl>
                                        <p:attrNameLst>
                                          <p:attrName>style.visibility</p:attrName>
                                        </p:attrNameLst>
                                      </p:cBhvr>
                                      <p:to>
                                        <p:strVal val="visible"/>
                                      </p:to>
                                    </p:set>
                                    <p:animEffect transition="in" filter="blinds(horizontal)">
                                      <p:cBhvr>
                                        <p:cTn id="64" dur="500"/>
                                        <p:tgtEl>
                                          <p:spTgt spid="203909"/>
                                        </p:tgtEl>
                                      </p:cBhvr>
                                    </p:animEffect>
                                  </p:childTnLst>
                                </p:cTn>
                              </p:par>
                              <p:par>
                                <p:cTn id="65" presetID="3" presetClass="entr" presetSubtype="10" fill="hold" nodeType="with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par>
                                <p:cTn id="68" presetID="3" presetClass="entr" presetSubtype="10" fill="hold" nodeType="withEffect">
                                  <p:stCondLst>
                                    <p:cond delay="0"/>
                                  </p:stCondLst>
                                  <p:childTnLst>
                                    <p:set>
                                      <p:cBhvr>
                                        <p:cTn id="69" dur="1" fill="hold">
                                          <p:stCondLst>
                                            <p:cond delay="0"/>
                                          </p:stCondLst>
                                        </p:cTn>
                                        <p:tgtEl>
                                          <p:spTgt spid="203916"/>
                                        </p:tgtEl>
                                        <p:attrNameLst>
                                          <p:attrName>style.visibility</p:attrName>
                                        </p:attrNameLst>
                                      </p:cBhvr>
                                      <p:to>
                                        <p:strVal val="visible"/>
                                      </p:to>
                                    </p:set>
                                    <p:animEffect transition="in" filter="blinds(horizontal)">
                                      <p:cBhvr>
                                        <p:cTn id="70" dur="500"/>
                                        <p:tgtEl>
                                          <p:spTgt spid="203916"/>
                                        </p:tgtEl>
                                      </p:cBhvr>
                                    </p:animEffect>
                                  </p:childTnLst>
                                </p:cTn>
                              </p:par>
                              <p:par>
                                <p:cTn id="71" presetID="3" presetClass="entr" presetSubtype="10" fill="hold" nodeType="withEffect">
                                  <p:stCondLst>
                                    <p:cond delay="0"/>
                                  </p:stCondLst>
                                  <p:childTnLst>
                                    <p:set>
                                      <p:cBhvr>
                                        <p:cTn id="72" dur="1" fill="hold">
                                          <p:stCondLst>
                                            <p:cond delay="0"/>
                                          </p:stCondLst>
                                        </p:cTn>
                                        <p:tgtEl>
                                          <p:spTgt spid="203908"/>
                                        </p:tgtEl>
                                        <p:attrNameLst>
                                          <p:attrName>style.visibility</p:attrName>
                                        </p:attrNameLst>
                                      </p:cBhvr>
                                      <p:to>
                                        <p:strVal val="visible"/>
                                      </p:to>
                                    </p:set>
                                    <p:animEffect transition="in" filter="blinds(horizontal)">
                                      <p:cBhvr>
                                        <p:cTn id="73" dur="500"/>
                                        <p:tgtEl>
                                          <p:spTgt spid="203908"/>
                                        </p:tgtEl>
                                      </p:cBhvr>
                                    </p:animEffect>
                                  </p:childTnLst>
                                </p:cTn>
                              </p:par>
                              <p:par>
                                <p:cTn id="74" presetID="3" presetClass="entr" presetSubtype="10" fill="hold"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blinds(horizontal)">
                                      <p:cBhvr>
                                        <p:cTn id="76" dur="500"/>
                                        <p:tgtEl>
                                          <p:spTgt spid="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203858"/>
                                        </p:tgtEl>
                                        <p:attrNameLst>
                                          <p:attrName>style.visibility</p:attrName>
                                        </p:attrNameLst>
                                      </p:cBhvr>
                                      <p:to>
                                        <p:strVal val="visible"/>
                                      </p:to>
                                    </p:set>
                                    <p:animEffect transition="in" filter="blinds(horizontal)">
                                      <p:cBhvr>
                                        <p:cTn id="81" dur="500"/>
                                        <p:tgtEl>
                                          <p:spTgt spid="203858"/>
                                        </p:tgtEl>
                                      </p:cBhvr>
                                    </p:animEffect>
                                  </p:childTnLst>
                                </p:cTn>
                              </p:par>
                              <p:par>
                                <p:cTn id="82" presetID="3" presetClass="entr" presetSubtype="10" fill="hold" nodeType="withEffect">
                                  <p:stCondLst>
                                    <p:cond delay="0"/>
                                  </p:stCondLst>
                                  <p:childTnLst>
                                    <p:set>
                                      <p:cBhvr>
                                        <p:cTn id="83" dur="1" fill="hold">
                                          <p:stCondLst>
                                            <p:cond delay="0"/>
                                          </p:stCondLst>
                                        </p:cTn>
                                        <p:tgtEl>
                                          <p:spTgt spid="203864"/>
                                        </p:tgtEl>
                                        <p:attrNameLst>
                                          <p:attrName>style.visibility</p:attrName>
                                        </p:attrNameLst>
                                      </p:cBhvr>
                                      <p:to>
                                        <p:strVal val="visible"/>
                                      </p:to>
                                    </p:set>
                                    <p:animEffect transition="in" filter="blinds(horizontal)">
                                      <p:cBhvr>
                                        <p:cTn id="84" dur="500"/>
                                        <p:tgtEl>
                                          <p:spTgt spid="203864"/>
                                        </p:tgtEl>
                                      </p:cBhvr>
                                    </p:animEffect>
                                  </p:childTnLst>
                                </p:cTn>
                              </p:par>
                              <p:par>
                                <p:cTn id="85" presetID="3" presetClass="entr" presetSubtype="10" fill="hold" nodeType="withEffect">
                                  <p:stCondLst>
                                    <p:cond delay="0"/>
                                  </p:stCondLst>
                                  <p:childTnLst>
                                    <p:set>
                                      <p:cBhvr>
                                        <p:cTn id="86" dur="1" fill="hold">
                                          <p:stCondLst>
                                            <p:cond delay="0"/>
                                          </p:stCondLst>
                                        </p:cTn>
                                        <p:tgtEl>
                                          <p:spTgt spid="203870"/>
                                        </p:tgtEl>
                                        <p:attrNameLst>
                                          <p:attrName>style.visibility</p:attrName>
                                        </p:attrNameLst>
                                      </p:cBhvr>
                                      <p:to>
                                        <p:strVal val="visible"/>
                                      </p:to>
                                    </p:set>
                                    <p:animEffect transition="in" filter="blinds(horizontal)">
                                      <p:cBhvr>
                                        <p:cTn id="87" dur="500"/>
                                        <p:tgtEl>
                                          <p:spTgt spid="203870"/>
                                        </p:tgtEl>
                                      </p:cBhvr>
                                    </p:animEffect>
                                  </p:childTnLst>
                                </p:cTn>
                              </p:par>
                              <p:par>
                                <p:cTn id="88" presetID="3" presetClass="entr" presetSubtype="10" fill="hold" nodeType="withEffect">
                                  <p:stCondLst>
                                    <p:cond delay="0"/>
                                  </p:stCondLst>
                                  <p:childTnLst>
                                    <p:set>
                                      <p:cBhvr>
                                        <p:cTn id="89" dur="1" fill="hold">
                                          <p:stCondLst>
                                            <p:cond delay="0"/>
                                          </p:stCondLst>
                                        </p:cTn>
                                        <p:tgtEl>
                                          <p:spTgt spid="203876"/>
                                        </p:tgtEl>
                                        <p:attrNameLst>
                                          <p:attrName>style.visibility</p:attrName>
                                        </p:attrNameLst>
                                      </p:cBhvr>
                                      <p:to>
                                        <p:strVal val="visible"/>
                                      </p:to>
                                    </p:set>
                                    <p:animEffect transition="in" filter="blinds(horizontal)">
                                      <p:cBhvr>
                                        <p:cTn id="90" dur="500"/>
                                        <p:tgtEl>
                                          <p:spTgt spid="203876"/>
                                        </p:tgtEl>
                                      </p:cBhvr>
                                    </p:animEffect>
                                  </p:childTnLst>
                                </p:cTn>
                              </p:par>
                              <p:par>
                                <p:cTn id="91" presetID="3" presetClass="entr" presetSubtype="10" fill="hold" nodeType="withEffect">
                                  <p:stCondLst>
                                    <p:cond delay="0"/>
                                  </p:stCondLst>
                                  <p:childTnLst>
                                    <p:set>
                                      <p:cBhvr>
                                        <p:cTn id="92" dur="1" fill="hold">
                                          <p:stCondLst>
                                            <p:cond delay="0"/>
                                          </p:stCondLst>
                                        </p:cTn>
                                        <p:tgtEl>
                                          <p:spTgt spid="203857"/>
                                        </p:tgtEl>
                                        <p:attrNameLst>
                                          <p:attrName>style.visibility</p:attrName>
                                        </p:attrNameLst>
                                      </p:cBhvr>
                                      <p:to>
                                        <p:strVal val="visible"/>
                                      </p:to>
                                    </p:set>
                                    <p:animEffect transition="in" filter="blinds(horizontal)">
                                      <p:cBhvr>
                                        <p:cTn id="93" dur="500"/>
                                        <p:tgtEl>
                                          <p:spTgt spid="203857"/>
                                        </p:tgtEl>
                                      </p:cBhvr>
                                    </p:animEffect>
                                  </p:childTnLst>
                                </p:cTn>
                              </p:par>
                              <p:par>
                                <p:cTn id="94" presetID="3" presetClass="entr" presetSubtype="10" fill="hold" nodeType="withEffect">
                                  <p:stCondLst>
                                    <p:cond delay="0"/>
                                  </p:stCondLst>
                                  <p:childTnLst>
                                    <p:set>
                                      <p:cBhvr>
                                        <p:cTn id="95" dur="1" fill="hold">
                                          <p:stCondLst>
                                            <p:cond delay="0"/>
                                          </p:stCondLst>
                                        </p:cTn>
                                        <p:tgtEl>
                                          <p:spTgt spid="203863"/>
                                        </p:tgtEl>
                                        <p:attrNameLst>
                                          <p:attrName>style.visibility</p:attrName>
                                        </p:attrNameLst>
                                      </p:cBhvr>
                                      <p:to>
                                        <p:strVal val="visible"/>
                                      </p:to>
                                    </p:set>
                                    <p:animEffect transition="in" filter="blinds(horizontal)">
                                      <p:cBhvr>
                                        <p:cTn id="96" dur="500"/>
                                        <p:tgtEl>
                                          <p:spTgt spid="203863"/>
                                        </p:tgtEl>
                                      </p:cBhvr>
                                    </p:animEffect>
                                  </p:childTnLst>
                                </p:cTn>
                              </p:par>
                              <p:par>
                                <p:cTn id="97" presetID="3" presetClass="entr" presetSubtype="10" fill="hold" nodeType="withEffect">
                                  <p:stCondLst>
                                    <p:cond delay="0"/>
                                  </p:stCondLst>
                                  <p:childTnLst>
                                    <p:set>
                                      <p:cBhvr>
                                        <p:cTn id="98" dur="1" fill="hold">
                                          <p:stCondLst>
                                            <p:cond delay="0"/>
                                          </p:stCondLst>
                                        </p:cTn>
                                        <p:tgtEl>
                                          <p:spTgt spid="203869"/>
                                        </p:tgtEl>
                                        <p:attrNameLst>
                                          <p:attrName>style.visibility</p:attrName>
                                        </p:attrNameLst>
                                      </p:cBhvr>
                                      <p:to>
                                        <p:strVal val="visible"/>
                                      </p:to>
                                    </p:set>
                                    <p:animEffect transition="in" filter="blinds(horizontal)">
                                      <p:cBhvr>
                                        <p:cTn id="99" dur="500"/>
                                        <p:tgtEl>
                                          <p:spTgt spid="203869"/>
                                        </p:tgtEl>
                                      </p:cBhvr>
                                    </p:animEffect>
                                  </p:childTnLst>
                                </p:cTn>
                              </p:par>
                              <p:par>
                                <p:cTn id="100" presetID="3" presetClass="entr" presetSubtype="10" fill="hold" nodeType="withEffect">
                                  <p:stCondLst>
                                    <p:cond delay="0"/>
                                  </p:stCondLst>
                                  <p:childTnLst>
                                    <p:set>
                                      <p:cBhvr>
                                        <p:cTn id="101" dur="1" fill="hold">
                                          <p:stCondLst>
                                            <p:cond delay="0"/>
                                          </p:stCondLst>
                                        </p:cTn>
                                        <p:tgtEl>
                                          <p:spTgt spid="203875"/>
                                        </p:tgtEl>
                                        <p:attrNameLst>
                                          <p:attrName>style.visibility</p:attrName>
                                        </p:attrNameLst>
                                      </p:cBhvr>
                                      <p:to>
                                        <p:strVal val="visible"/>
                                      </p:to>
                                    </p:set>
                                    <p:animEffect transition="in" filter="blinds(horizontal)">
                                      <p:cBhvr>
                                        <p:cTn id="102" dur="500"/>
                                        <p:tgtEl>
                                          <p:spTgt spid="203875"/>
                                        </p:tgtEl>
                                      </p:cBhvr>
                                    </p:animEffect>
                                  </p:childTnLst>
                                </p:cTn>
                              </p:par>
                              <p:par>
                                <p:cTn id="103" presetID="3" presetClass="entr" presetSubtype="10" fill="hold" nodeType="withEffect">
                                  <p:stCondLst>
                                    <p:cond delay="0"/>
                                  </p:stCondLst>
                                  <p:childTnLst>
                                    <p:set>
                                      <p:cBhvr>
                                        <p:cTn id="104" dur="1" fill="hold">
                                          <p:stCondLst>
                                            <p:cond delay="0"/>
                                          </p:stCondLst>
                                        </p:cTn>
                                        <p:tgtEl>
                                          <p:spTgt spid="203934"/>
                                        </p:tgtEl>
                                        <p:attrNameLst>
                                          <p:attrName>style.visibility</p:attrName>
                                        </p:attrNameLst>
                                      </p:cBhvr>
                                      <p:to>
                                        <p:strVal val="visible"/>
                                      </p:to>
                                    </p:set>
                                    <p:animEffect transition="in" filter="blinds(horizontal)">
                                      <p:cBhvr>
                                        <p:cTn id="105" dur="500"/>
                                        <p:tgtEl>
                                          <p:spTgt spid="203934"/>
                                        </p:tgtEl>
                                      </p:cBhvr>
                                    </p:animEffect>
                                  </p:childTnLst>
                                </p:cTn>
                              </p:par>
                              <p:par>
                                <p:cTn id="106" presetID="3" presetClass="entr" presetSubtype="10" fill="hold" nodeType="withEffect">
                                  <p:stCondLst>
                                    <p:cond delay="0"/>
                                  </p:stCondLst>
                                  <p:childTnLst>
                                    <p:set>
                                      <p:cBhvr>
                                        <p:cTn id="107" dur="1" fill="hold">
                                          <p:stCondLst>
                                            <p:cond delay="0"/>
                                          </p:stCondLst>
                                        </p:cTn>
                                        <p:tgtEl>
                                          <p:spTgt spid="203904"/>
                                        </p:tgtEl>
                                        <p:attrNameLst>
                                          <p:attrName>style.visibility</p:attrName>
                                        </p:attrNameLst>
                                      </p:cBhvr>
                                      <p:to>
                                        <p:strVal val="visible"/>
                                      </p:to>
                                    </p:set>
                                    <p:animEffect transition="in" filter="blinds(horizontal)">
                                      <p:cBhvr>
                                        <p:cTn id="108" dur="500"/>
                                        <p:tgtEl>
                                          <p:spTgt spid="203904"/>
                                        </p:tgtEl>
                                      </p:cBhvr>
                                    </p:animEffect>
                                  </p:childTnLst>
                                </p:cTn>
                              </p:par>
                              <p:par>
                                <p:cTn id="109" presetID="3" presetClass="entr" presetSubtype="10" fill="hold" nodeType="withEffect">
                                  <p:stCondLst>
                                    <p:cond delay="0"/>
                                  </p:stCondLst>
                                  <p:childTnLst>
                                    <p:set>
                                      <p:cBhvr>
                                        <p:cTn id="110" dur="1" fill="hold">
                                          <p:stCondLst>
                                            <p:cond delay="0"/>
                                          </p:stCondLst>
                                        </p:cTn>
                                        <p:tgtEl>
                                          <p:spTgt spid="203925"/>
                                        </p:tgtEl>
                                        <p:attrNameLst>
                                          <p:attrName>style.visibility</p:attrName>
                                        </p:attrNameLst>
                                      </p:cBhvr>
                                      <p:to>
                                        <p:strVal val="visible"/>
                                      </p:to>
                                    </p:set>
                                    <p:animEffect transition="in" filter="blinds(horizontal)">
                                      <p:cBhvr>
                                        <p:cTn id="111" dur="500"/>
                                        <p:tgtEl>
                                          <p:spTgt spid="203925"/>
                                        </p:tgtEl>
                                      </p:cBhvr>
                                    </p:animEffect>
                                  </p:childTnLst>
                                </p:cTn>
                              </p:par>
                              <p:par>
                                <p:cTn id="112" presetID="3" presetClass="entr" presetSubtype="10" fill="hold" nodeType="withEffect">
                                  <p:stCondLst>
                                    <p:cond delay="0"/>
                                  </p:stCondLst>
                                  <p:childTnLst>
                                    <p:set>
                                      <p:cBhvr>
                                        <p:cTn id="113" dur="1" fill="hold">
                                          <p:stCondLst>
                                            <p:cond delay="0"/>
                                          </p:stCondLst>
                                        </p:cTn>
                                        <p:tgtEl>
                                          <p:spTgt spid="203935"/>
                                        </p:tgtEl>
                                        <p:attrNameLst>
                                          <p:attrName>style.visibility</p:attrName>
                                        </p:attrNameLst>
                                      </p:cBhvr>
                                      <p:to>
                                        <p:strVal val="visible"/>
                                      </p:to>
                                    </p:set>
                                    <p:animEffect transition="in" filter="blinds(horizontal)">
                                      <p:cBhvr>
                                        <p:cTn id="114" dur="500"/>
                                        <p:tgtEl>
                                          <p:spTgt spid="203935"/>
                                        </p:tgtEl>
                                      </p:cBhvr>
                                    </p:animEffect>
                                  </p:childTnLst>
                                </p:cTn>
                              </p:par>
                              <p:par>
                                <p:cTn id="115" presetID="3" presetClass="entr" presetSubtype="10" fill="hold" nodeType="withEffect">
                                  <p:stCondLst>
                                    <p:cond delay="0"/>
                                  </p:stCondLst>
                                  <p:childTnLst>
                                    <p:set>
                                      <p:cBhvr>
                                        <p:cTn id="116" dur="1" fill="hold">
                                          <p:stCondLst>
                                            <p:cond delay="0"/>
                                          </p:stCondLst>
                                        </p:cTn>
                                        <p:tgtEl>
                                          <p:spTgt spid="203936"/>
                                        </p:tgtEl>
                                        <p:attrNameLst>
                                          <p:attrName>style.visibility</p:attrName>
                                        </p:attrNameLst>
                                      </p:cBhvr>
                                      <p:to>
                                        <p:strVal val="visible"/>
                                      </p:to>
                                    </p:set>
                                    <p:animEffect transition="in" filter="blinds(horizontal)">
                                      <p:cBhvr>
                                        <p:cTn id="117" dur="500"/>
                                        <p:tgtEl>
                                          <p:spTgt spid="203936"/>
                                        </p:tgtEl>
                                      </p:cBhvr>
                                    </p:animEffect>
                                  </p:childTnLst>
                                </p:cTn>
                              </p:par>
                              <p:par>
                                <p:cTn id="118" presetID="3" presetClass="entr" presetSubtype="10" fill="hold" nodeType="withEffect">
                                  <p:stCondLst>
                                    <p:cond delay="0"/>
                                  </p:stCondLst>
                                  <p:childTnLst>
                                    <p:set>
                                      <p:cBhvr>
                                        <p:cTn id="119" dur="1" fill="hold">
                                          <p:stCondLst>
                                            <p:cond delay="0"/>
                                          </p:stCondLst>
                                        </p:cTn>
                                        <p:tgtEl>
                                          <p:spTgt spid="203937"/>
                                        </p:tgtEl>
                                        <p:attrNameLst>
                                          <p:attrName>style.visibility</p:attrName>
                                        </p:attrNameLst>
                                      </p:cBhvr>
                                      <p:to>
                                        <p:strVal val="visible"/>
                                      </p:to>
                                    </p:set>
                                    <p:animEffect transition="in" filter="blinds(horizontal)">
                                      <p:cBhvr>
                                        <p:cTn id="120" dur="500"/>
                                        <p:tgtEl>
                                          <p:spTgt spid="203937"/>
                                        </p:tgtEl>
                                      </p:cBhvr>
                                    </p:animEffect>
                                  </p:childTnLst>
                                </p:cTn>
                              </p:par>
                              <p:par>
                                <p:cTn id="121" presetID="3" presetClass="entr" presetSubtype="10" fill="hold" nodeType="withEffect">
                                  <p:stCondLst>
                                    <p:cond delay="0"/>
                                  </p:stCondLst>
                                  <p:childTnLst>
                                    <p:set>
                                      <p:cBhvr>
                                        <p:cTn id="122" dur="1" fill="hold">
                                          <p:stCondLst>
                                            <p:cond delay="0"/>
                                          </p:stCondLst>
                                        </p:cTn>
                                        <p:tgtEl>
                                          <p:spTgt spid="203938"/>
                                        </p:tgtEl>
                                        <p:attrNameLst>
                                          <p:attrName>style.visibility</p:attrName>
                                        </p:attrNameLst>
                                      </p:cBhvr>
                                      <p:to>
                                        <p:strVal val="visible"/>
                                      </p:to>
                                    </p:set>
                                    <p:animEffect transition="in" filter="blinds(horizontal)">
                                      <p:cBhvr>
                                        <p:cTn id="123" dur="500"/>
                                        <p:tgtEl>
                                          <p:spTgt spid="203938"/>
                                        </p:tgtEl>
                                      </p:cBhvr>
                                    </p:animEffect>
                                  </p:childTnLst>
                                </p:cTn>
                              </p:par>
                              <p:par>
                                <p:cTn id="124" presetID="3" presetClass="entr" presetSubtype="10" fill="hold" nodeType="withEffect">
                                  <p:stCondLst>
                                    <p:cond delay="0"/>
                                  </p:stCondLst>
                                  <p:childTnLst>
                                    <p:set>
                                      <p:cBhvr>
                                        <p:cTn id="125" dur="1" fill="hold">
                                          <p:stCondLst>
                                            <p:cond delay="0"/>
                                          </p:stCondLst>
                                        </p:cTn>
                                        <p:tgtEl>
                                          <p:spTgt spid="203939"/>
                                        </p:tgtEl>
                                        <p:attrNameLst>
                                          <p:attrName>style.visibility</p:attrName>
                                        </p:attrNameLst>
                                      </p:cBhvr>
                                      <p:to>
                                        <p:strVal val="visible"/>
                                      </p:to>
                                    </p:set>
                                    <p:animEffect transition="in" filter="blinds(horizontal)">
                                      <p:cBhvr>
                                        <p:cTn id="126" dur="500"/>
                                        <p:tgtEl>
                                          <p:spTgt spid="203939"/>
                                        </p:tgtEl>
                                      </p:cBhvr>
                                    </p:animEffect>
                                  </p:childTnLst>
                                </p:cTn>
                              </p:par>
                              <p:par>
                                <p:cTn id="127" presetID="3" presetClass="entr" presetSubtype="10" fill="hold" nodeType="withEffect">
                                  <p:stCondLst>
                                    <p:cond delay="0"/>
                                  </p:stCondLst>
                                  <p:childTnLst>
                                    <p:set>
                                      <p:cBhvr>
                                        <p:cTn id="128" dur="1" fill="hold">
                                          <p:stCondLst>
                                            <p:cond delay="0"/>
                                          </p:stCondLst>
                                        </p:cTn>
                                        <p:tgtEl>
                                          <p:spTgt spid="203905"/>
                                        </p:tgtEl>
                                        <p:attrNameLst>
                                          <p:attrName>style.visibility</p:attrName>
                                        </p:attrNameLst>
                                      </p:cBhvr>
                                      <p:to>
                                        <p:strVal val="visible"/>
                                      </p:to>
                                    </p:set>
                                    <p:animEffect transition="in" filter="blinds(horizontal)">
                                      <p:cBhvr>
                                        <p:cTn id="129" dur="500"/>
                                        <p:tgtEl>
                                          <p:spTgt spid="203905"/>
                                        </p:tgtEl>
                                      </p:cBhvr>
                                    </p:animEffect>
                                  </p:childTnLst>
                                </p:cTn>
                              </p:par>
                              <p:par>
                                <p:cTn id="130" presetID="3" presetClass="entr" presetSubtype="10" fill="hold" nodeType="withEffect">
                                  <p:stCondLst>
                                    <p:cond delay="0"/>
                                  </p:stCondLst>
                                  <p:childTnLst>
                                    <p:set>
                                      <p:cBhvr>
                                        <p:cTn id="131" dur="1" fill="hold">
                                          <p:stCondLst>
                                            <p:cond delay="0"/>
                                          </p:stCondLst>
                                        </p:cTn>
                                        <p:tgtEl>
                                          <p:spTgt spid="203926"/>
                                        </p:tgtEl>
                                        <p:attrNameLst>
                                          <p:attrName>style.visibility</p:attrName>
                                        </p:attrNameLst>
                                      </p:cBhvr>
                                      <p:to>
                                        <p:strVal val="visible"/>
                                      </p:to>
                                    </p:set>
                                    <p:animEffect transition="in" filter="blinds(horizontal)">
                                      <p:cBhvr>
                                        <p:cTn id="132" dur="500"/>
                                        <p:tgtEl>
                                          <p:spTgt spid="203926"/>
                                        </p:tgtEl>
                                      </p:cBhvr>
                                    </p:animEffect>
                                  </p:childTnLst>
                                </p:cTn>
                              </p:par>
                              <p:par>
                                <p:cTn id="133" presetID="3" presetClass="entr" presetSubtype="10" fill="hold" nodeType="withEffect">
                                  <p:stCondLst>
                                    <p:cond delay="0"/>
                                  </p:stCondLst>
                                  <p:childTnLst>
                                    <p:set>
                                      <p:cBhvr>
                                        <p:cTn id="134" dur="1" fill="hold">
                                          <p:stCondLst>
                                            <p:cond delay="0"/>
                                          </p:stCondLst>
                                        </p:cTn>
                                        <p:tgtEl>
                                          <p:spTgt spid="9"/>
                                        </p:tgtEl>
                                        <p:attrNameLst>
                                          <p:attrName>style.visibility</p:attrName>
                                        </p:attrNameLst>
                                      </p:cBhvr>
                                      <p:to>
                                        <p:strVal val="visible"/>
                                      </p:to>
                                    </p:set>
                                    <p:animEffect transition="in" filter="blinds(horizontal)">
                                      <p:cBhvr>
                                        <p:cTn id="135" dur="500"/>
                                        <p:tgtEl>
                                          <p:spTgt spid="9"/>
                                        </p:tgtEl>
                                      </p:cBhvr>
                                    </p:animEffect>
                                  </p:childTnLst>
                                </p:cTn>
                              </p:par>
                              <p:par>
                                <p:cTn id="136" presetID="3" presetClass="entr" presetSubtype="10" fill="hold" nodeType="withEffect">
                                  <p:stCondLst>
                                    <p:cond delay="0"/>
                                  </p:stCondLst>
                                  <p:childTnLst>
                                    <p:set>
                                      <p:cBhvr>
                                        <p:cTn id="137" dur="1" fill="hold">
                                          <p:stCondLst>
                                            <p:cond delay="0"/>
                                          </p:stCondLst>
                                        </p:cTn>
                                        <p:tgtEl>
                                          <p:spTgt spid="203913"/>
                                        </p:tgtEl>
                                        <p:attrNameLst>
                                          <p:attrName>style.visibility</p:attrName>
                                        </p:attrNameLst>
                                      </p:cBhvr>
                                      <p:to>
                                        <p:strVal val="visible"/>
                                      </p:to>
                                    </p:set>
                                    <p:animEffect transition="in" filter="blinds(horizontal)">
                                      <p:cBhvr>
                                        <p:cTn id="138" dur="500"/>
                                        <p:tgtEl>
                                          <p:spTgt spid="203913"/>
                                        </p:tgtEl>
                                      </p:cBhvr>
                                    </p:animEffect>
                                  </p:childTnLst>
                                </p:cTn>
                              </p:par>
                              <p:par>
                                <p:cTn id="139" presetID="3" presetClass="entr" presetSubtype="10" fill="hold" nodeType="withEffect">
                                  <p:stCondLst>
                                    <p:cond delay="0"/>
                                  </p:stCondLst>
                                  <p:childTnLst>
                                    <p:set>
                                      <p:cBhvr>
                                        <p:cTn id="140" dur="1" fill="hold">
                                          <p:stCondLst>
                                            <p:cond delay="0"/>
                                          </p:stCondLst>
                                        </p:cTn>
                                        <p:tgtEl>
                                          <p:spTgt spid="203917"/>
                                        </p:tgtEl>
                                        <p:attrNameLst>
                                          <p:attrName>style.visibility</p:attrName>
                                        </p:attrNameLst>
                                      </p:cBhvr>
                                      <p:to>
                                        <p:strVal val="visible"/>
                                      </p:to>
                                    </p:set>
                                    <p:animEffect transition="in" filter="blinds(horizontal)">
                                      <p:cBhvr>
                                        <p:cTn id="141" dur="500"/>
                                        <p:tgtEl>
                                          <p:spTgt spid="203917"/>
                                        </p:tgtEl>
                                      </p:cBhvr>
                                    </p:animEffect>
                                  </p:childTnLst>
                                </p:cTn>
                              </p:par>
                              <p:par>
                                <p:cTn id="142" presetID="3" presetClass="entr" presetSubtype="10" fill="hold" nodeType="withEffect">
                                  <p:stCondLst>
                                    <p:cond delay="0"/>
                                  </p:stCondLst>
                                  <p:childTnLst>
                                    <p:set>
                                      <p:cBhvr>
                                        <p:cTn id="143" dur="1" fill="hold">
                                          <p:stCondLst>
                                            <p:cond delay="0"/>
                                          </p:stCondLst>
                                        </p:cTn>
                                        <p:tgtEl>
                                          <p:spTgt spid="203912"/>
                                        </p:tgtEl>
                                        <p:attrNameLst>
                                          <p:attrName>style.visibility</p:attrName>
                                        </p:attrNameLst>
                                      </p:cBhvr>
                                      <p:to>
                                        <p:strVal val="visible"/>
                                      </p:to>
                                    </p:set>
                                    <p:animEffect transition="in" filter="blinds(horizontal)">
                                      <p:cBhvr>
                                        <p:cTn id="144" dur="500"/>
                                        <p:tgtEl>
                                          <p:spTgt spid="203912"/>
                                        </p:tgtEl>
                                      </p:cBhvr>
                                    </p:animEffect>
                                  </p:childTnLst>
                                </p:cTn>
                              </p:par>
                              <p:par>
                                <p:cTn id="145" presetID="3" presetClass="entr" presetSubtype="10" fill="hold" nodeType="withEffect">
                                  <p:stCondLst>
                                    <p:cond delay="0"/>
                                  </p:stCondLst>
                                  <p:childTnLst>
                                    <p:set>
                                      <p:cBhvr>
                                        <p:cTn id="146" dur="1" fill="hold">
                                          <p:stCondLst>
                                            <p:cond delay="0"/>
                                          </p:stCondLst>
                                        </p:cTn>
                                        <p:tgtEl>
                                          <p:spTgt spid="10"/>
                                        </p:tgtEl>
                                        <p:attrNameLst>
                                          <p:attrName>style.visibility</p:attrName>
                                        </p:attrNameLst>
                                      </p:cBhvr>
                                      <p:to>
                                        <p:strVal val="visible"/>
                                      </p:to>
                                    </p:set>
                                    <p:animEffect transition="in" filter="blinds(horizontal)">
                                      <p:cBhvr>
                                        <p:cTn id="147" dur="500"/>
                                        <p:tgtEl>
                                          <p:spTgt spid="10"/>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3" presetClass="entr" presetSubtype="10" fill="hold" nodeType="clickEffect">
                                  <p:stCondLst>
                                    <p:cond delay="0"/>
                                  </p:stCondLst>
                                  <p:childTnLst>
                                    <p:set>
                                      <p:cBhvr>
                                        <p:cTn id="151" dur="1" fill="hold">
                                          <p:stCondLst>
                                            <p:cond delay="0"/>
                                          </p:stCondLst>
                                        </p:cTn>
                                        <p:tgtEl>
                                          <p:spTgt spid="203943"/>
                                        </p:tgtEl>
                                        <p:attrNameLst>
                                          <p:attrName>style.visibility</p:attrName>
                                        </p:attrNameLst>
                                      </p:cBhvr>
                                      <p:to>
                                        <p:strVal val="visible"/>
                                      </p:to>
                                    </p:set>
                                    <p:animEffect transition="in" filter="blinds(horizontal)">
                                      <p:cBhvr>
                                        <p:cTn id="152" dur="500"/>
                                        <p:tgtEl>
                                          <p:spTgt spid="203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45" grpId="0" animBg="1"/>
      <p:bldP spid="203851" grpId="0" animBg="1"/>
      <p:bldP spid="203857" grpId="0" animBg="1"/>
      <p:bldP spid="203863" grpId="0" animBg="1"/>
      <p:bldP spid="203869" grpId="0" animBg="1"/>
      <p:bldP spid="203875" grpId="0" animBg="1"/>
      <p:bldP spid="203887" grpId="0" animBg="1"/>
      <p:bldP spid="203908" grpId="0"/>
      <p:bldP spid="203909" grpId="0"/>
      <p:bldP spid="203910" grpId="0"/>
      <p:bldP spid="203911" grpId="0"/>
      <p:bldP spid="203912" grpId="0"/>
      <p:bldP spid="203913" grpId="0"/>
      <p:bldP spid="203921" grpId="0"/>
      <p:bldP spid="203922" grpId="0"/>
      <p:bldP spid="203923" grpId="0"/>
      <p:bldP spid="203924" grpId="0"/>
      <p:bldP spid="203925" grpId="0"/>
      <p:bldP spid="203926" grpId="0"/>
      <p:bldP spid="2039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A04C812E-0ACE-58C8-BFC9-B2FD89D82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C2FCE75-00BF-4CB0-BBFF-576AEA4EF18C}" type="slidenum">
              <a:rPr lang="en-US" altLang="en-US" sz="1200" smtClean="0">
                <a:latin typeface="Garamond" panose="02020404030301010803" pitchFamily="18" charset="0"/>
              </a:rPr>
              <a:pPr>
                <a:spcBef>
                  <a:spcPct val="0"/>
                </a:spcBef>
                <a:buClrTx/>
                <a:buSzTx/>
                <a:buFontTx/>
                <a:buNone/>
              </a:pPr>
              <a:t>16</a:t>
            </a:fld>
            <a:endParaRPr lang="en-US" altLang="en-US" sz="1200">
              <a:latin typeface="Garamond" panose="02020404030301010803" pitchFamily="18" charset="0"/>
            </a:endParaRPr>
          </a:p>
        </p:txBody>
      </p:sp>
      <p:sp>
        <p:nvSpPr>
          <p:cNvPr id="34819" name="Rectangle 4">
            <a:extLst>
              <a:ext uri="{FF2B5EF4-FFF2-40B4-BE49-F238E27FC236}">
                <a16:creationId xmlns:a16="http://schemas.microsoft.com/office/drawing/2014/main" id="{94B44F3D-133D-A4D6-0867-825090F99994}"/>
              </a:ext>
            </a:extLst>
          </p:cNvPr>
          <p:cNvSpPr>
            <a:spLocks noGrp="1" noChangeArrowheads="1"/>
          </p:cNvSpPr>
          <p:nvPr>
            <p:ph type="title"/>
          </p:nvPr>
        </p:nvSpPr>
        <p:spPr>
          <a:noFill/>
        </p:spPr>
        <p:txBody>
          <a:bodyPr/>
          <a:lstStyle/>
          <a:p>
            <a:pPr eaLnBrk="1" hangingPunct="1"/>
            <a:r>
              <a:rPr lang="en-US" altLang="en-US"/>
              <a:t>Basic Idea of Radix Sort</a:t>
            </a:r>
          </a:p>
        </p:txBody>
      </p:sp>
      <p:sp>
        <p:nvSpPr>
          <p:cNvPr id="34820" name="Text Box 12">
            <a:extLst>
              <a:ext uri="{FF2B5EF4-FFF2-40B4-BE49-F238E27FC236}">
                <a16:creationId xmlns:a16="http://schemas.microsoft.com/office/drawing/2014/main" id="{0B3728FF-FFA1-76C8-BE30-E23041C53E17}"/>
              </a:ext>
            </a:extLst>
          </p:cNvPr>
          <p:cNvSpPr txBox="1">
            <a:spLocks noChangeArrowheads="1"/>
          </p:cNvSpPr>
          <p:nvPr/>
        </p:nvSpPr>
        <p:spPr bwMode="auto">
          <a:xfrm>
            <a:off x="631825" y="1584325"/>
            <a:ext cx="7496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The last step to complete sorting: consider 10</a:t>
            </a:r>
            <a:r>
              <a:rPr lang="en-US" altLang="en-US" sz="2000" i="1" baseline="30000"/>
              <a:t>d</a:t>
            </a:r>
            <a:r>
              <a:rPr lang="en-US" altLang="en-US" sz="2000"/>
              <a:t> piles at the leaves</a:t>
            </a:r>
          </a:p>
        </p:txBody>
      </p:sp>
      <p:grpSp>
        <p:nvGrpSpPr>
          <p:cNvPr id="34821" name="Group 49">
            <a:extLst>
              <a:ext uri="{FF2B5EF4-FFF2-40B4-BE49-F238E27FC236}">
                <a16:creationId xmlns:a16="http://schemas.microsoft.com/office/drawing/2014/main" id="{333BEC3F-2BA4-80AB-A471-B8E174E88BE7}"/>
              </a:ext>
            </a:extLst>
          </p:cNvPr>
          <p:cNvGrpSpPr>
            <a:grpSpLocks/>
          </p:cNvGrpSpPr>
          <p:nvPr/>
        </p:nvGrpSpPr>
        <p:grpSpPr bwMode="auto">
          <a:xfrm>
            <a:off x="8001000" y="2209800"/>
            <a:ext cx="381000" cy="381000"/>
            <a:chOff x="2112" y="1488"/>
            <a:chExt cx="624" cy="1488"/>
          </a:xfrm>
        </p:grpSpPr>
        <p:sp>
          <p:nvSpPr>
            <p:cNvPr id="34870" name="Line 50">
              <a:extLst>
                <a:ext uri="{FF2B5EF4-FFF2-40B4-BE49-F238E27FC236}">
                  <a16:creationId xmlns:a16="http://schemas.microsoft.com/office/drawing/2014/main" id="{49918B15-65BF-0C0C-9EDC-40A84AF8753C}"/>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71" name="Line 51">
              <a:extLst>
                <a:ext uri="{FF2B5EF4-FFF2-40B4-BE49-F238E27FC236}">
                  <a16:creationId xmlns:a16="http://schemas.microsoft.com/office/drawing/2014/main" id="{78C4CC67-E104-DCFC-8046-4553702EA3DF}"/>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72" name="Line 52">
              <a:extLst>
                <a:ext uri="{FF2B5EF4-FFF2-40B4-BE49-F238E27FC236}">
                  <a16:creationId xmlns:a16="http://schemas.microsoft.com/office/drawing/2014/main" id="{9E8C4557-87A3-0D86-2D7A-E2CC246DCA72}"/>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34822" name="Group 53">
            <a:extLst>
              <a:ext uri="{FF2B5EF4-FFF2-40B4-BE49-F238E27FC236}">
                <a16:creationId xmlns:a16="http://schemas.microsoft.com/office/drawing/2014/main" id="{0FB9B743-86C2-A54A-BDBE-979016D8BCB0}"/>
              </a:ext>
            </a:extLst>
          </p:cNvPr>
          <p:cNvGrpSpPr>
            <a:grpSpLocks/>
          </p:cNvGrpSpPr>
          <p:nvPr/>
        </p:nvGrpSpPr>
        <p:grpSpPr bwMode="auto">
          <a:xfrm>
            <a:off x="533400" y="2209800"/>
            <a:ext cx="381000" cy="381000"/>
            <a:chOff x="2112" y="1488"/>
            <a:chExt cx="624" cy="1488"/>
          </a:xfrm>
        </p:grpSpPr>
        <p:sp>
          <p:nvSpPr>
            <p:cNvPr id="34867" name="Line 54">
              <a:extLst>
                <a:ext uri="{FF2B5EF4-FFF2-40B4-BE49-F238E27FC236}">
                  <a16:creationId xmlns:a16="http://schemas.microsoft.com/office/drawing/2014/main" id="{B47CA5AB-9E12-F4D5-E641-C4018EBA3F48}"/>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68" name="Line 55">
              <a:extLst>
                <a:ext uri="{FF2B5EF4-FFF2-40B4-BE49-F238E27FC236}">
                  <a16:creationId xmlns:a16="http://schemas.microsoft.com/office/drawing/2014/main" id="{A4EA9FF8-1A03-B417-4F20-0DB3405D455D}"/>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69" name="Line 56">
              <a:extLst>
                <a:ext uri="{FF2B5EF4-FFF2-40B4-BE49-F238E27FC236}">
                  <a16:creationId xmlns:a16="http://schemas.microsoft.com/office/drawing/2014/main" id="{380E2DBC-EBB1-0E7B-4570-F604B62AD64C}"/>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4823" name="Text Box 72">
            <a:extLst>
              <a:ext uri="{FF2B5EF4-FFF2-40B4-BE49-F238E27FC236}">
                <a16:creationId xmlns:a16="http://schemas.microsoft.com/office/drawing/2014/main" id="{153C794F-C3E0-0708-A2BB-BEBFC2190C58}"/>
              </a:ext>
            </a:extLst>
          </p:cNvPr>
          <p:cNvSpPr txBox="1">
            <a:spLocks noChangeArrowheads="1"/>
          </p:cNvSpPr>
          <p:nvPr/>
        </p:nvSpPr>
        <p:spPr bwMode="auto">
          <a:xfrm>
            <a:off x="887413" y="2209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34824" name="Text Box 73">
            <a:extLst>
              <a:ext uri="{FF2B5EF4-FFF2-40B4-BE49-F238E27FC236}">
                <a16:creationId xmlns:a16="http://schemas.microsoft.com/office/drawing/2014/main" id="{AB21DA7B-FCAE-429E-4D78-5CDB89A0599E}"/>
              </a:ext>
            </a:extLst>
          </p:cNvPr>
          <p:cNvSpPr txBox="1">
            <a:spLocks noChangeArrowheads="1"/>
          </p:cNvSpPr>
          <p:nvPr/>
        </p:nvSpPr>
        <p:spPr bwMode="auto">
          <a:xfrm>
            <a:off x="7696200" y="22098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grpSp>
        <p:nvGrpSpPr>
          <p:cNvPr id="34825" name="Group 95">
            <a:extLst>
              <a:ext uri="{FF2B5EF4-FFF2-40B4-BE49-F238E27FC236}">
                <a16:creationId xmlns:a16="http://schemas.microsoft.com/office/drawing/2014/main" id="{04B3F3CD-5962-CBDD-5BC5-8EC033E36536}"/>
              </a:ext>
            </a:extLst>
          </p:cNvPr>
          <p:cNvGrpSpPr>
            <a:grpSpLocks/>
          </p:cNvGrpSpPr>
          <p:nvPr/>
        </p:nvGrpSpPr>
        <p:grpSpPr bwMode="auto">
          <a:xfrm>
            <a:off x="1219200" y="2209800"/>
            <a:ext cx="381000" cy="381000"/>
            <a:chOff x="2112" y="1488"/>
            <a:chExt cx="624" cy="1488"/>
          </a:xfrm>
        </p:grpSpPr>
        <p:sp>
          <p:nvSpPr>
            <p:cNvPr id="34864" name="Line 96">
              <a:extLst>
                <a:ext uri="{FF2B5EF4-FFF2-40B4-BE49-F238E27FC236}">
                  <a16:creationId xmlns:a16="http://schemas.microsoft.com/office/drawing/2014/main" id="{EAC94B84-B181-B851-6283-282F6CC95F5C}"/>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65" name="Line 97">
              <a:extLst>
                <a:ext uri="{FF2B5EF4-FFF2-40B4-BE49-F238E27FC236}">
                  <a16:creationId xmlns:a16="http://schemas.microsoft.com/office/drawing/2014/main" id="{991EB787-8454-3F13-BDEC-354B1DC5AD24}"/>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66" name="Line 98">
              <a:extLst>
                <a:ext uri="{FF2B5EF4-FFF2-40B4-BE49-F238E27FC236}">
                  <a16:creationId xmlns:a16="http://schemas.microsoft.com/office/drawing/2014/main" id="{089D1A0F-D0C8-CEAD-78AB-304D36D93E11}"/>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4826" name="Text Box 99">
            <a:extLst>
              <a:ext uri="{FF2B5EF4-FFF2-40B4-BE49-F238E27FC236}">
                <a16:creationId xmlns:a16="http://schemas.microsoft.com/office/drawing/2014/main" id="{ADB277BC-56B7-CC2E-7E8B-015CC87F1A91}"/>
              </a:ext>
            </a:extLst>
          </p:cNvPr>
          <p:cNvSpPr txBox="1">
            <a:spLocks noChangeArrowheads="1"/>
          </p:cNvSpPr>
          <p:nvPr/>
        </p:nvSpPr>
        <p:spPr bwMode="auto">
          <a:xfrm>
            <a:off x="1573213" y="2209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grpSp>
        <p:nvGrpSpPr>
          <p:cNvPr id="34827" name="Group 100">
            <a:extLst>
              <a:ext uri="{FF2B5EF4-FFF2-40B4-BE49-F238E27FC236}">
                <a16:creationId xmlns:a16="http://schemas.microsoft.com/office/drawing/2014/main" id="{1EB2B769-370A-2D6B-EF6D-64330B66ECD1}"/>
              </a:ext>
            </a:extLst>
          </p:cNvPr>
          <p:cNvGrpSpPr>
            <a:grpSpLocks/>
          </p:cNvGrpSpPr>
          <p:nvPr/>
        </p:nvGrpSpPr>
        <p:grpSpPr bwMode="auto">
          <a:xfrm>
            <a:off x="1981200" y="2209800"/>
            <a:ext cx="381000" cy="381000"/>
            <a:chOff x="2112" y="1488"/>
            <a:chExt cx="624" cy="1488"/>
          </a:xfrm>
        </p:grpSpPr>
        <p:sp>
          <p:nvSpPr>
            <p:cNvPr id="34861" name="Line 101">
              <a:extLst>
                <a:ext uri="{FF2B5EF4-FFF2-40B4-BE49-F238E27FC236}">
                  <a16:creationId xmlns:a16="http://schemas.microsoft.com/office/drawing/2014/main" id="{FC11C022-CB7A-58CA-7BDA-DE11AC2C0EF3}"/>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62" name="Line 102">
              <a:extLst>
                <a:ext uri="{FF2B5EF4-FFF2-40B4-BE49-F238E27FC236}">
                  <a16:creationId xmlns:a16="http://schemas.microsoft.com/office/drawing/2014/main" id="{F63C68D0-D076-10E0-0CD9-FE82EA38D229}"/>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63" name="Line 103">
              <a:extLst>
                <a:ext uri="{FF2B5EF4-FFF2-40B4-BE49-F238E27FC236}">
                  <a16:creationId xmlns:a16="http://schemas.microsoft.com/office/drawing/2014/main" id="{10DC29AF-1261-5131-5813-45F84D9EE17D}"/>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4828" name="Text Box 104">
            <a:extLst>
              <a:ext uri="{FF2B5EF4-FFF2-40B4-BE49-F238E27FC236}">
                <a16:creationId xmlns:a16="http://schemas.microsoft.com/office/drawing/2014/main" id="{EDD540EC-2B11-C1FA-E67B-267FAC5A9359}"/>
              </a:ext>
            </a:extLst>
          </p:cNvPr>
          <p:cNvSpPr txBox="1">
            <a:spLocks noChangeArrowheads="1"/>
          </p:cNvSpPr>
          <p:nvPr/>
        </p:nvSpPr>
        <p:spPr bwMode="auto">
          <a:xfrm>
            <a:off x="2335213" y="2209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grpSp>
        <p:nvGrpSpPr>
          <p:cNvPr id="34829" name="Group 105">
            <a:extLst>
              <a:ext uri="{FF2B5EF4-FFF2-40B4-BE49-F238E27FC236}">
                <a16:creationId xmlns:a16="http://schemas.microsoft.com/office/drawing/2014/main" id="{AD246FE6-7E8E-CCBE-E9CF-F08398069E7D}"/>
              </a:ext>
            </a:extLst>
          </p:cNvPr>
          <p:cNvGrpSpPr>
            <a:grpSpLocks/>
          </p:cNvGrpSpPr>
          <p:nvPr/>
        </p:nvGrpSpPr>
        <p:grpSpPr bwMode="auto">
          <a:xfrm>
            <a:off x="7315200" y="2209800"/>
            <a:ext cx="381000" cy="381000"/>
            <a:chOff x="2112" y="1488"/>
            <a:chExt cx="624" cy="1488"/>
          </a:xfrm>
        </p:grpSpPr>
        <p:sp>
          <p:nvSpPr>
            <p:cNvPr id="34858" name="Line 106">
              <a:extLst>
                <a:ext uri="{FF2B5EF4-FFF2-40B4-BE49-F238E27FC236}">
                  <a16:creationId xmlns:a16="http://schemas.microsoft.com/office/drawing/2014/main" id="{D8034831-3CBF-2905-6463-994797717964}"/>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59" name="Line 107">
              <a:extLst>
                <a:ext uri="{FF2B5EF4-FFF2-40B4-BE49-F238E27FC236}">
                  <a16:creationId xmlns:a16="http://schemas.microsoft.com/office/drawing/2014/main" id="{2DA35C37-9A6F-B3DC-D072-5C0191EEAFDD}"/>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60" name="Line 108">
              <a:extLst>
                <a:ext uri="{FF2B5EF4-FFF2-40B4-BE49-F238E27FC236}">
                  <a16:creationId xmlns:a16="http://schemas.microsoft.com/office/drawing/2014/main" id="{F8CEAC38-DEA4-EA7F-D756-E92AFB4EB2E9}"/>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4830" name="Text Box 109">
            <a:extLst>
              <a:ext uri="{FF2B5EF4-FFF2-40B4-BE49-F238E27FC236}">
                <a16:creationId xmlns:a16="http://schemas.microsoft.com/office/drawing/2014/main" id="{FDD00C4B-F608-F111-F432-5D1D2EBB4A79}"/>
              </a:ext>
            </a:extLst>
          </p:cNvPr>
          <p:cNvSpPr txBox="1">
            <a:spLocks noChangeArrowheads="1"/>
          </p:cNvSpPr>
          <p:nvPr/>
        </p:nvSpPr>
        <p:spPr bwMode="auto">
          <a:xfrm>
            <a:off x="7010400" y="22098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grpSp>
        <p:nvGrpSpPr>
          <p:cNvPr id="34831" name="Group 110">
            <a:extLst>
              <a:ext uri="{FF2B5EF4-FFF2-40B4-BE49-F238E27FC236}">
                <a16:creationId xmlns:a16="http://schemas.microsoft.com/office/drawing/2014/main" id="{1774F320-492D-6737-49C8-500040267280}"/>
              </a:ext>
            </a:extLst>
          </p:cNvPr>
          <p:cNvGrpSpPr>
            <a:grpSpLocks/>
          </p:cNvGrpSpPr>
          <p:nvPr/>
        </p:nvGrpSpPr>
        <p:grpSpPr bwMode="auto">
          <a:xfrm>
            <a:off x="6629400" y="2209800"/>
            <a:ext cx="381000" cy="381000"/>
            <a:chOff x="2112" y="1488"/>
            <a:chExt cx="624" cy="1488"/>
          </a:xfrm>
        </p:grpSpPr>
        <p:sp>
          <p:nvSpPr>
            <p:cNvPr id="34855" name="Line 111">
              <a:extLst>
                <a:ext uri="{FF2B5EF4-FFF2-40B4-BE49-F238E27FC236}">
                  <a16:creationId xmlns:a16="http://schemas.microsoft.com/office/drawing/2014/main" id="{510470A9-25E3-AB06-CA21-DD61FA51100C}"/>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56" name="Line 112">
              <a:extLst>
                <a:ext uri="{FF2B5EF4-FFF2-40B4-BE49-F238E27FC236}">
                  <a16:creationId xmlns:a16="http://schemas.microsoft.com/office/drawing/2014/main" id="{55B7E5F3-17E4-2623-9593-58B3FE56117A}"/>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57" name="Line 113">
              <a:extLst>
                <a:ext uri="{FF2B5EF4-FFF2-40B4-BE49-F238E27FC236}">
                  <a16:creationId xmlns:a16="http://schemas.microsoft.com/office/drawing/2014/main" id="{CAB091BE-5B45-A4A7-A754-F92A7FE79566}"/>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4832" name="Text Box 114">
            <a:extLst>
              <a:ext uri="{FF2B5EF4-FFF2-40B4-BE49-F238E27FC236}">
                <a16:creationId xmlns:a16="http://schemas.microsoft.com/office/drawing/2014/main" id="{4C2668DD-B034-E827-26EC-E660DA6608D9}"/>
              </a:ext>
            </a:extLst>
          </p:cNvPr>
          <p:cNvSpPr txBox="1">
            <a:spLocks noChangeArrowheads="1"/>
          </p:cNvSpPr>
          <p:nvPr/>
        </p:nvSpPr>
        <p:spPr bwMode="auto">
          <a:xfrm>
            <a:off x="6324600" y="22098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&lt;</a:t>
            </a:r>
          </a:p>
        </p:txBody>
      </p:sp>
      <p:sp>
        <p:nvSpPr>
          <p:cNvPr id="34833" name="Line 115">
            <a:extLst>
              <a:ext uri="{FF2B5EF4-FFF2-40B4-BE49-F238E27FC236}">
                <a16:creationId xmlns:a16="http://schemas.microsoft.com/office/drawing/2014/main" id="{4D1FC223-3953-43BB-FB1A-72DD8925A695}"/>
              </a:ext>
            </a:extLst>
          </p:cNvPr>
          <p:cNvSpPr>
            <a:spLocks noChangeShapeType="1"/>
          </p:cNvSpPr>
          <p:nvPr/>
        </p:nvSpPr>
        <p:spPr bwMode="auto">
          <a:xfrm>
            <a:off x="2743200" y="2362200"/>
            <a:ext cx="3505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4" name="Rectangle 125">
            <a:extLst>
              <a:ext uri="{FF2B5EF4-FFF2-40B4-BE49-F238E27FC236}">
                <a16:creationId xmlns:a16="http://schemas.microsoft.com/office/drawing/2014/main" id="{2750A869-A8BB-E58B-2990-F41067349065}"/>
              </a:ext>
            </a:extLst>
          </p:cNvPr>
          <p:cNvSpPr>
            <a:spLocks noChangeArrowheads="1"/>
          </p:cNvSpPr>
          <p:nvPr/>
        </p:nvSpPr>
        <p:spPr bwMode="auto">
          <a:xfrm>
            <a:off x="609600" y="22098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4835" name="Rectangle 126">
            <a:extLst>
              <a:ext uri="{FF2B5EF4-FFF2-40B4-BE49-F238E27FC236}">
                <a16:creationId xmlns:a16="http://schemas.microsoft.com/office/drawing/2014/main" id="{835B8FBE-3EA0-AF1F-00B2-AC353CCCEC10}"/>
              </a:ext>
            </a:extLst>
          </p:cNvPr>
          <p:cNvSpPr>
            <a:spLocks noChangeArrowheads="1"/>
          </p:cNvSpPr>
          <p:nvPr/>
        </p:nvSpPr>
        <p:spPr bwMode="auto">
          <a:xfrm>
            <a:off x="1295400" y="22098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4836" name="Rectangle 127">
            <a:extLst>
              <a:ext uri="{FF2B5EF4-FFF2-40B4-BE49-F238E27FC236}">
                <a16:creationId xmlns:a16="http://schemas.microsoft.com/office/drawing/2014/main" id="{942AB74F-843E-9A70-9C77-5A3C10E0EDB1}"/>
              </a:ext>
            </a:extLst>
          </p:cNvPr>
          <p:cNvSpPr>
            <a:spLocks noChangeArrowheads="1"/>
          </p:cNvSpPr>
          <p:nvPr/>
        </p:nvSpPr>
        <p:spPr bwMode="auto">
          <a:xfrm>
            <a:off x="2057400" y="22098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4837" name="Rectangle 128">
            <a:extLst>
              <a:ext uri="{FF2B5EF4-FFF2-40B4-BE49-F238E27FC236}">
                <a16:creationId xmlns:a16="http://schemas.microsoft.com/office/drawing/2014/main" id="{EF98C001-C479-60FC-6481-9382AB7A3592}"/>
              </a:ext>
            </a:extLst>
          </p:cNvPr>
          <p:cNvSpPr>
            <a:spLocks noChangeArrowheads="1"/>
          </p:cNvSpPr>
          <p:nvPr/>
        </p:nvSpPr>
        <p:spPr bwMode="auto">
          <a:xfrm>
            <a:off x="6705600" y="22098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4838" name="Rectangle 129">
            <a:extLst>
              <a:ext uri="{FF2B5EF4-FFF2-40B4-BE49-F238E27FC236}">
                <a16:creationId xmlns:a16="http://schemas.microsoft.com/office/drawing/2014/main" id="{4928C4A5-81E6-4902-0DEB-59D5C7DD2169}"/>
              </a:ext>
            </a:extLst>
          </p:cNvPr>
          <p:cNvSpPr>
            <a:spLocks noChangeArrowheads="1"/>
          </p:cNvSpPr>
          <p:nvPr/>
        </p:nvSpPr>
        <p:spPr bwMode="auto">
          <a:xfrm>
            <a:off x="7391400" y="22098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4839" name="Rectangle 130">
            <a:extLst>
              <a:ext uri="{FF2B5EF4-FFF2-40B4-BE49-F238E27FC236}">
                <a16:creationId xmlns:a16="http://schemas.microsoft.com/office/drawing/2014/main" id="{BAB717DE-A713-D4E1-9CA0-1DE558581A9A}"/>
              </a:ext>
            </a:extLst>
          </p:cNvPr>
          <p:cNvSpPr>
            <a:spLocks noChangeArrowheads="1"/>
          </p:cNvSpPr>
          <p:nvPr/>
        </p:nvSpPr>
        <p:spPr bwMode="auto">
          <a:xfrm>
            <a:off x="8077200" y="22098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4931" name="Rectangle 131">
            <a:extLst>
              <a:ext uri="{FF2B5EF4-FFF2-40B4-BE49-F238E27FC236}">
                <a16:creationId xmlns:a16="http://schemas.microsoft.com/office/drawing/2014/main" id="{17C3947A-ABFD-8C47-E0EA-59359DB4ED51}"/>
              </a:ext>
            </a:extLst>
          </p:cNvPr>
          <p:cNvSpPr>
            <a:spLocks noChangeArrowheads="1"/>
          </p:cNvSpPr>
          <p:nvPr/>
        </p:nvSpPr>
        <p:spPr bwMode="auto">
          <a:xfrm>
            <a:off x="4191000" y="2743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4932" name="Rectangle 132">
            <a:extLst>
              <a:ext uri="{FF2B5EF4-FFF2-40B4-BE49-F238E27FC236}">
                <a16:creationId xmlns:a16="http://schemas.microsoft.com/office/drawing/2014/main" id="{76A25FF2-2175-0B10-97D2-797DAC8D757B}"/>
              </a:ext>
            </a:extLst>
          </p:cNvPr>
          <p:cNvSpPr>
            <a:spLocks noChangeArrowheads="1"/>
          </p:cNvSpPr>
          <p:nvPr/>
        </p:nvSpPr>
        <p:spPr bwMode="auto">
          <a:xfrm>
            <a:off x="4191000" y="3124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4933" name="Rectangle 133">
            <a:extLst>
              <a:ext uri="{FF2B5EF4-FFF2-40B4-BE49-F238E27FC236}">
                <a16:creationId xmlns:a16="http://schemas.microsoft.com/office/drawing/2014/main" id="{FD66F4F0-8E2C-B1A8-8840-90B53332D648}"/>
              </a:ext>
            </a:extLst>
          </p:cNvPr>
          <p:cNvSpPr>
            <a:spLocks noChangeArrowheads="1"/>
          </p:cNvSpPr>
          <p:nvPr/>
        </p:nvSpPr>
        <p:spPr bwMode="auto">
          <a:xfrm>
            <a:off x="4191000" y="3505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4934" name="Rectangle 134">
            <a:extLst>
              <a:ext uri="{FF2B5EF4-FFF2-40B4-BE49-F238E27FC236}">
                <a16:creationId xmlns:a16="http://schemas.microsoft.com/office/drawing/2014/main" id="{7C8CD822-5EC5-2B60-580A-B63A31AA870B}"/>
              </a:ext>
            </a:extLst>
          </p:cNvPr>
          <p:cNvSpPr>
            <a:spLocks noChangeArrowheads="1"/>
          </p:cNvSpPr>
          <p:nvPr/>
        </p:nvSpPr>
        <p:spPr bwMode="auto">
          <a:xfrm>
            <a:off x="4191000" y="4648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4935" name="Rectangle 135">
            <a:extLst>
              <a:ext uri="{FF2B5EF4-FFF2-40B4-BE49-F238E27FC236}">
                <a16:creationId xmlns:a16="http://schemas.microsoft.com/office/drawing/2014/main" id="{2CC67377-60B7-FE58-6C15-05668294AE67}"/>
              </a:ext>
            </a:extLst>
          </p:cNvPr>
          <p:cNvSpPr>
            <a:spLocks noChangeArrowheads="1"/>
          </p:cNvSpPr>
          <p:nvPr/>
        </p:nvSpPr>
        <p:spPr bwMode="auto">
          <a:xfrm>
            <a:off x="4191000" y="5029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4936" name="Rectangle 136">
            <a:extLst>
              <a:ext uri="{FF2B5EF4-FFF2-40B4-BE49-F238E27FC236}">
                <a16:creationId xmlns:a16="http://schemas.microsoft.com/office/drawing/2014/main" id="{3B1722B1-3D65-41E2-2D0E-E0FB10D7251F}"/>
              </a:ext>
            </a:extLst>
          </p:cNvPr>
          <p:cNvSpPr>
            <a:spLocks noChangeArrowheads="1"/>
          </p:cNvSpPr>
          <p:nvPr/>
        </p:nvSpPr>
        <p:spPr bwMode="auto">
          <a:xfrm>
            <a:off x="4191000" y="5410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4937" name="Line 137">
            <a:extLst>
              <a:ext uri="{FF2B5EF4-FFF2-40B4-BE49-F238E27FC236}">
                <a16:creationId xmlns:a16="http://schemas.microsoft.com/office/drawing/2014/main" id="{71A1D9D9-FFD1-88EB-C85E-0077D2AAB8F4}"/>
              </a:ext>
            </a:extLst>
          </p:cNvPr>
          <p:cNvSpPr>
            <a:spLocks noChangeShapeType="1"/>
          </p:cNvSpPr>
          <p:nvPr/>
        </p:nvSpPr>
        <p:spPr bwMode="auto">
          <a:xfrm>
            <a:off x="4267200" y="3886200"/>
            <a:ext cx="0" cy="685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cxnSp>
        <p:nvCxnSpPr>
          <p:cNvPr id="204938" name="AutoShape 138">
            <a:extLst>
              <a:ext uri="{FF2B5EF4-FFF2-40B4-BE49-F238E27FC236}">
                <a16:creationId xmlns:a16="http://schemas.microsoft.com/office/drawing/2014/main" id="{1D236F0B-63D7-6729-6CA4-B4FD39E61A49}"/>
              </a:ext>
            </a:extLst>
          </p:cNvPr>
          <p:cNvCxnSpPr>
            <a:cxnSpLocks noChangeShapeType="1"/>
            <a:stCxn id="34834" idx="2"/>
            <a:endCxn id="204931" idx="1"/>
          </p:cNvCxnSpPr>
          <p:nvPr/>
        </p:nvCxnSpPr>
        <p:spPr bwMode="auto">
          <a:xfrm rot="16200000" flipH="1">
            <a:off x="2266950" y="971550"/>
            <a:ext cx="381000" cy="3467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4939" name="AutoShape 139">
            <a:extLst>
              <a:ext uri="{FF2B5EF4-FFF2-40B4-BE49-F238E27FC236}">
                <a16:creationId xmlns:a16="http://schemas.microsoft.com/office/drawing/2014/main" id="{377F0612-C4C0-59D3-8566-D6E3973B7B0E}"/>
              </a:ext>
            </a:extLst>
          </p:cNvPr>
          <p:cNvCxnSpPr>
            <a:cxnSpLocks noChangeShapeType="1"/>
            <a:stCxn id="34835" idx="2"/>
            <a:endCxn id="204932" idx="1"/>
          </p:cNvCxnSpPr>
          <p:nvPr/>
        </p:nvCxnSpPr>
        <p:spPr bwMode="auto">
          <a:xfrm rot="16200000" flipH="1">
            <a:off x="2419350" y="1504950"/>
            <a:ext cx="762000" cy="27813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4940" name="AutoShape 140">
            <a:extLst>
              <a:ext uri="{FF2B5EF4-FFF2-40B4-BE49-F238E27FC236}">
                <a16:creationId xmlns:a16="http://schemas.microsoft.com/office/drawing/2014/main" id="{17717F69-BFED-58BB-1510-8E931E0A4244}"/>
              </a:ext>
            </a:extLst>
          </p:cNvPr>
          <p:cNvCxnSpPr>
            <a:cxnSpLocks noChangeShapeType="1"/>
            <a:stCxn id="34836" idx="2"/>
            <a:endCxn id="204933" idx="1"/>
          </p:cNvCxnSpPr>
          <p:nvPr/>
        </p:nvCxnSpPr>
        <p:spPr bwMode="auto">
          <a:xfrm rot="16200000" flipH="1">
            <a:off x="2609850" y="2076450"/>
            <a:ext cx="1143000" cy="20193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4941" name="AutoShape 141">
            <a:extLst>
              <a:ext uri="{FF2B5EF4-FFF2-40B4-BE49-F238E27FC236}">
                <a16:creationId xmlns:a16="http://schemas.microsoft.com/office/drawing/2014/main" id="{F8592581-2D2C-AD3B-64B0-A7E3533AA49E}"/>
              </a:ext>
            </a:extLst>
          </p:cNvPr>
          <p:cNvCxnSpPr>
            <a:cxnSpLocks noChangeShapeType="1"/>
            <a:stCxn id="34839" idx="2"/>
            <a:endCxn id="204936" idx="3"/>
          </p:cNvCxnSpPr>
          <p:nvPr/>
        </p:nvCxnSpPr>
        <p:spPr bwMode="auto">
          <a:xfrm rot="5400000">
            <a:off x="4781550" y="2152650"/>
            <a:ext cx="3048000" cy="37719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4942" name="AutoShape 142">
            <a:extLst>
              <a:ext uri="{FF2B5EF4-FFF2-40B4-BE49-F238E27FC236}">
                <a16:creationId xmlns:a16="http://schemas.microsoft.com/office/drawing/2014/main" id="{B1D8F3EC-7DB5-512E-286B-3584EE8CACE1}"/>
              </a:ext>
            </a:extLst>
          </p:cNvPr>
          <p:cNvCxnSpPr>
            <a:cxnSpLocks noChangeShapeType="1"/>
            <a:stCxn id="34838" idx="2"/>
            <a:endCxn id="204935" idx="3"/>
          </p:cNvCxnSpPr>
          <p:nvPr/>
        </p:nvCxnSpPr>
        <p:spPr bwMode="auto">
          <a:xfrm rot="5400000">
            <a:off x="4629150" y="2305050"/>
            <a:ext cx="2667000" cy="3086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4943" name="AutoShape 143">
            <a:extLst>
              <a:ext uri="{FF2B5EF4-FFF2-40B4-BE49-F238E27FC236}">
                <a16:creationId xmlns:a16="http://schemas.microsoft.com/office/drawing/2014/main" id="{13F58C69-A8B0-AFE6-5F8F-ECED7A998589}"/>
              </a:ext>
            </a:extLst>
          </p:cNvPr>
          <p:cNvCxnSpPr>
            <a:cxnSpLocks noChangeShapeType="1"/>
            <a:stCxn id="34837" idx="2"/>
            <a:endCxn id="204934" idx="3"/>
          </p:cNvCxnSpPr>
          <p:nvPr/>
        </p:nvCxnSpPr>
        <p:spPr bwMode="auto">
          <a:xfrm rot="5400000">
            <a:off x="4476750" y="2457450"/>
            <a:ext cx="2286000" cy="24003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44" name="Text Box 144">
            <a:extLst>
              <a:ext uri="{FF2B5EF4-FFF2-40B4-BE49-F238E27FC236}">
                <a16:creationId xmlns:a16="http://schemas.microsoft.com/office/drawing/2014/main" id="{5C6C63CA-E9BB-90E2-DA9A-2FB2D665C320}"/>
              </a:ext>
            </a:extLst>
          </p:cNvPr>
          <p:cNvSpPr txBox="1">
            <a:spLocks noChangeArrowheads="1"/>
          </p:cNvSpPr>
          <p:nvPr/>
        </p:nvSpPr>
        <p:spPr bwMode="auto">
          <a:xfrm rot="5400000">
            <a:off x="4102100" y="3552825"/>
            <a:ext cx="1946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sorted numbers</a:t>
            </a:r>
          </a:p>
        </p:txBody>
      </p:sp>
      <p:sp>
        <p:nvSpPr>
          <p:cNvPr id="204945" name="Line 145">
            <a:extLst>
              <a:ext uri="{FF2B5EF4-FFF2-40B4-BE49-F238E27FC236}">
                <a16:creationId xmlns:a16="http://schemas.microsoft.com/office/drawing/2014/main" id="{9A310D9D-02E0-40D2-DEF3-56017E09C752}"/>
              </a:ext>
            </a:extLst>
          </p:cNvPr>
          <p:cNvSpPr>
            <a:spLocks noChangeShapeType="1"/>
          </p:cNvSpPr>
          <p:nvPr/>
        </p:nvSpPr>
        <p:spPr bwMode="auto">
          <a:xfrm>
            <a:off x="4800600" y="2895600"/>
            <a:ext cx="0" cy="1676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938"/>
                                        </p:tgtEl>
                                        <p:attrNameLst>
                                          <p:attrName>style.visibility</p:attrName>
                                        </p:attrNameLst>
                                      </p:cBhvr>
                                      <p:to>
                                        <p:strVal val="visible"/>
                                      </p:to>
                                    </p:set>
                                    <p:animEffect transition="in" filter="blinds(horizontal)">
                                      <p:cBhvr>
                                        <p:cTn id="7" dur="500"/>
                                        <p:tgtEl>
                                          <p:spTgt spid="204938"/>
                                        </p:tgtEl>
                                      </p:cBhvr>
                                    </p:animEffect>
                                  </p:childTnLst>
                                </p:cTn>
                              </p:par>
                              <p:par>
                                <p:cTn id="8" presetID="3" presetClass="entr" presetSubtype="10" fill="hold" nodeType="withEffect">
                                  <p:stCondLst>
                                    <p:cond delay="0"/>
                                  </p:stCondLst>
                                  <p:childTnLst>
                                    <p:set>
                                      <p:cBhvr>
                                        <p:cTn id="9" dur="1" fill="hold">
                                          <p:stCondLst>
                                            <p:cond delay="0"/>
                                          </p:stCondLst>
                                        </p:cTn>
                                        <p:tgtEl>
                                          <p:spTgt spid="204931"/>
                                        </p:tgtEl>
                                        <p:attrNameLst>
                                          <p:attrName>style.visibility</p:attrName>
                                        </p:attrNameLst>
                                      </p:cBhvr>
                                      <p:to>
                                        <p:strVal val="visible"/>
                                      </p:to>
                                    </p:set>
                                    <p:animEffect transition="in" filter="blinds(horizontal)">
                                      <p:cBhvr>
                                        <p:cTn id="10" dur="500"/>
                                        <p:tgtEl>
                                          <p:spTgt spid="2049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4939"/>
                                        </p:tgtEl>
                                        <p:attrNameLst>
                                          <p:attrName>style.visibility</p:attrName>
                                        </p:attrNameLst>
                                      </p:cBhvr>
                                      <p:to>
                                        <p:strVal val="visible"/>
                                      </p:to>
                                    </p:set>
                                    <p:animEffect transition="in" filter="blinds(horizontal)">
                                      <p:cBhvr>
                                        <p:cTn id="15" dur="500"/>
                                        <p:tgtEl>
                                          <p:spTgt spid="204939"/>
                                        </p:tgtEl>
                                      </p:cBhvr>
                                    </p:animEffect>
                                  </p:childTnLst>
                                </p:cTn>
                              </p:par>
                              <p:par>
                                <p:cTn id="16" presetID="3" presetClass="entr" presetSubtype="10" fill="hold" nodeType="withEffect">
                                  <p:stCondLst>
                                    <p:cond delay="0"/>
                                  </p:stCondLst>
                                  <p:childTnLst>
                                    <p:set>
                                      <p:cBhvr>
                                        <p:cTn id="17" dur="1" fill="hold">
                                          <p:stCondLst>
                                            <p:cond delay="0"/>
                                          </p:stCondLst>
                                        </p:cTn>
                                        <p:tgtEl>
                                          <p:spTgt spid="204932"/>
                                        </p:tgtEl>
                                        <p:attrNameLst>
                                          <p:attrName>style.visibility</p:attrName>
                                        </p:attrNameLst>
                                      </p:cBhvr>
                                      <p:to>
                                        <p:strVal val="visible"/>
                                      </p:to>
                                    </p:set>
                                    <p:animEffect transition="in" filter="blinds(horizontal)">
                                      <p:cBhvr>
                                        <p:cTn id="18" dur="500"/>
                                        <p:tgtEl>
                                          <p:spTgt spid="20493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4940"/>
                                        </p:tgtEl>
                                        <p:attrNameLst>
                                          <p:attrName>style.visibility</p:attrName>
                                        </p:attrNameLst>
                                      </p:cBhvr>
                                      <p:to>
                                        <p:strVal val="visible"/>
                                      </p:to>
                                    </p:set>
                                    <p:animEffect transition="in" filter="blinds(horizontal)">
                                      <p:cBhvr>
                                        <p:cTn id="23" dur="500"/>
                                        <p:tgtEl>
                                          <p:spTgt spid="204940"/>
                                        </p:tgtEl>
                                      </p:cBhvr>
                                    </p:animEffect>
                                  </p:childTnLst>
                                </p:cTn>
                              </p:par>
                              <p:par>
                                <p:cTn id="24" presetID="3" presetClass="entr" presetSubtype="10" fill="hold" nodeType="withEffect">
                                  <p:stCondLst>
                                    <p:cond delay="0"/>
                                  </p:stCondLst>
                                  <p:childTnLst>
                                    <p:set>
                                      <p:cBhvr>
                                        <p:cTn id="25" dur="1" fill="hold">
                                          <p:stCondLst>
                                            <p:cond delay="0"/>
                                          </p:stCondLst>
                                        </p:cTn>
                                        <p:tgtEl>
                                          <p:spTgt spid="204933"/>
                                        </p:tgtEl>
                                        <p:attrNameLst>
                                          <p:attrName>style.visibility</p:attrName>
                                        </p:attrNameLst>
                                      </p:cBhvr>
                                      <p:to>
                                        <p:strVal val="visible"/>
                                      </p:to>
                                    </p:set>
                                    <p:animEffect transition="in" filter="blinds(horizontal)">
                                      <p:cBhvr>
                                        <p:cTn id="26" dur="500"/>
                                        <p:tgtEl>
                                          <p:spTgt spid="20493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04937"/>
                                        </p:tgtEl>
                                        <p:attrNameLst>
                                          <p:attrName>style.visibility</p:attrName>
                                        </p:attrNameLst>
                                      </p:cBhvr>
                                      <p:to>
                                        <p:strVal val="visible"/>
                                      </p:to>
                                    </p:set>
                                    <p:animEffect transition="in" filter="blinds(horizontal)">
                                      <p:cBhvr>
                                        <p:cTn id="31" dur="500"/>
                                        <p:tgtEl>
                                          <p:spTgt spid="204937"/>
                                        </p:tgtEl>
                                      </p:cBhvr>
                                    </p:animEffect>
                                  </p:childTnLst>
                                </p:cTn>
                              </p:par>
                              <p:par>
                                <p:cTn id="32" presetID="3" presetClass="entr" presetSubtype="10" fill="hold" nodeType="withEffect">
                                  <p:stCondLst>
                                    <p:cond delay="0"/>
                                  </p:stCondLst>
                                  <p:childTnLst>
                                    <p:set>
                                      <p:cBhvr>
                                        <p:cTn id="33" dur="1" fill="hold">
                                          <p:stCondLst>
                                            <p:cond delay="0"/>
                                          </p:stCondLst>
                                        </p:cTn>
                                        <p:tgtEl>
                                          <p:spTgt spid="204934"/>
                                        </p:tgtEl>
                                        <p:attrNameLst>
                                          <p:attrName>style.visibility</p:attrName>
                                        </p:attrNameLst>
                                      </p:cBhvr>
                                      <p:to>
                                        <p:strVal val="visible"/>
                                      </p:to>
                                    </p:set>
                                    <p:animEffect transition="in" filter="blinds(horizontal)">
                                      <p:cBhvr>
                                        <p:cTn id="34" dur="500"/>
                                        <p:tgtEl>
                                          <p:spTgt spid="204934"/>
                                        </p:tgtEl>
                                      </p:cBhvr>
                                    </p:animEffect>
                                  </p:childTnLst>
                                </p:cTn>
                              </p:par>
                              <p:par>
                                <p:cTn id="35" presetID="3" presetClass="entr" presetSubtype="10" fill="hold" nodeType="withEffect">
                                  <p:stCondLst>
                                    <p:cond delay="0"/>
                                  </p:stCondLst>
                                  <p:childTnLst>
                                    <p:set>
                                      <p:cBhvr>
                                        <p:cTn id="36" dur="1" fill="hold">
                                          <p:stCondLst>
                                            <p:cond delay="0"/>
                                          </p:stCondLst>
                                        </p:cTn>
                                        <p:tgtEl>
                                          <p:spTgt spid="204935"/>
                                        </p:tgtEl>
                                        <p:attrNameLst>
                                          <p:attrName>style.visibility</p:attrName>
                                        </p:attrNameLst>
                                      </p:cBhvr>
                                      <p:to>
                                        <p:strVal val="visible"/>
                                      </p:to>
                                    </p:set>
                                    <p:animEffect transition="in" filter="blinds(horizontal)">
                                      <p:cBhvr>
                                        <p:cTn id="37" dur="500"/>
                                        <p:tgtEl>
                                          <p:spTgt spid="204935"/>
                                        </p:tgtEl>
                                      </p:cBhvr>
                                    </p:animEffect>
                                  </p:childTnLst>
                                </p:cTn>
                              </p:par>
                              <p:par>
                                <p:cTn id="38" presetID="3" presetClass="entr" presetSubtype="10" fill="hold" nodeType="withEffect">
                                  <p:stCondLst>
                                    <p:cond delay="0"/>
                                  </p:stCondLst>
                                  <p:childTnLst>
                                    <p:set>
                                      <p:cBhvr>
                                        <p:cTn id="39" dur="1" fill="hold">
                                          <p:stCondLst>
                                            <p:cond delay="0"/>
                                          </p:stCondLst>
                                        </p:cTn>
                                        <p:tgtEl>
                                          <p:spTgt spid="204936"/>
                                        </p:tgtEl>
                                        <p:attrNameLst>
                                          <p:attrName>style.visibility</p:attrName>
                                        </p:attrNameLst>
                                      </p:cBhvr>
                                      <p:to>
                                        <p:strVal val="visible"/>
                                      </p:to>
                                    </p:set>
                                    <p:animEffect transition="in" filter="blinds(horizontal)">
                                      <p:cBhvr>
                                        <p:cTn id="40" dur="500"/>
                                        <p:tgtEl>
                                          <p:spTgt spid="204936"/>
                                        </p:tgtEl>
                                      </p:cBhvr>
                                    </p:animEffect>
                                  </p:childTnLst>
                                </p:cTn>
                              </p:par>
                              <p:par>
                                <p:cTn id="41" presetID="3" presetClass="entr" presetSubtype="10" fill="hold" nodeType="withEffect">
                                  <p:stCondLst>
                                    <p:cond delay="0"/>
                                  </p:stCondLst>
                                  <p:childTnLst>
                                    <p:set>
                                      <p:cBhvr>
                                        <p:cTn id="42" dur="1" fill="hold">
                                          <p:stCondLst>
                                            <p:cond delay="0"/>
                                          </p:stCondLst>
                                        </p:cTn>
                                        <p:tgtEl>
                                          <p:spTgt spid="204941"/>
                                        </p:tgtEl>
                                        <p:attrNameLst>
                                          <p:attrName>style.visibility</p:attrName>
                                        </p:attrNameLst>
                                      </p:cBhvr>
                                      <p:to>
                                        <p:strVal val="visible"/>
                                      </p:to>
                                    </p:set>
                                    <p:animEffect transition="in" filter="blinds(horizontal)">
                                      <p:cBhvr>
                                        <p:cTn id="43" dur="500"/>
                                        <p:tgtEl>
                                          <p:spTgt spid="204941"/>
                                        </p:tgtEl>
                                      </p:cBhvr>
                                    </p:animEffect>
                                  </p:childTnLst>
                                </p:cTn>
                              </p:par>
                              <p:par>
                                <p:cTn id="44" presetID="3" presetClass="entr" presetSubtype="10" fill="hold" nodeType="withEffect">
                                  <p:stCondLst>
                                    <p:cond delay="0"/>
                                  </p:stCondLst>
                                  <p:childTnLst>
                                    <p:set>
                                      <p:cBhvr>
                                        <p:cTn id="45" dur="1" fill="hold">
                                          <p:stCondLst>
                                            <p:cond delay="0"/>
                                          </p:stCondLst>
                                        </p:cTn>
                                        <p:tgtEl>
                                          <p:spTgt spid="204942"/>
                                        </p:tgtEl>
                                        <p:attrNameLst>
                                          <p:attrName>style.visibility</p:attrName>
                                        </p:attrNameLst>
                                      </p:cBhvr>
                                      <p:to>
                                        <p:strVal val="visible"/>
                                      </p:to>
                                    </p:set>
                                    <p:animEffect transition="in" filter="blinds(horizontal)">
                                      <p:cBhvr>
                                        <p:cTn id="46" dur="500"/>
                                        <p:tgtEl>
                                          <p:spTgt spid="204942"/>
                                        </p:tgtEl>
                                      </p:cBhvr>
                                    </p:animEffect>
                                  </p:childTnLst>
                                </p:cTn>
                              </p:par>
                              <p:par>
                                <p:cTn id="47" presetID="3" presetClass="entr" presetSubtype="10" fill="hold" nodeType="withEffect">
                                  <p:stCondLst>
                                    <p:cond delay="0"/>
                                  </p:stCondLst>
                                  <p:childTnLst>
                                    <p:set>
                                      <p:cBhvr>
                                        <p:cTn id="48" dur="1" fill="hold">
                                          <p:stCondLst>
                                            <p:cond delay="0"/>
                                          </p:stCondLst>
                                        </p:cTn>
                                        <p:tgtEl>
                                          <p:spTgt spid="204943"/>
                                        </p:tgtEl>
                                        <p:attrNameLst>
                                          <p:attrName>style.visibility</p:attrName>
                                        </p:attrNameLst>
                                      </p:cBhvr>
                                      <p:to>
                                        <p:strVal val="visible"/>
                                      </p:to>
                                    </p:set>
                                    <p:animEffect transition="in" filter="blinds(horizontal)">
                                      <p:cBhvr>
                                        <p:cTn id="49" dur="500"/>
                                        <p:tgtEl>
                                          <p:spTgt spid="204943"/>
                                        </p:tgtEl>
                                      </p:cBhvr>
                                    </p:animEffect>
                                  </p:childTnLst>
                                </p:cTn>
                              </p:par>
                              <p:par>
                                <p:cTn id="50" presetID="3" presetClass="entr" presetSubtype="10" fill="hold" nodeType="withEffect">
                                  <p:stCondLst>
                                    <p:cond delay="0"/>
                                  </p:stCondLst>
                                  <p:childTnLst>
                                    <p:set>
                                      <p:cBhvr>
                                        <p:cTn id="51" dur="1" fill="hold">
                                          <p:stCondLst>
                                            <p:cond delay="0"/>
                                          </p:stCondLst>
                                        </p:cTn>
                                        <p:tgtEl>
                                          <p:spTgt spid="204945"/>
                                        </p:tgtEl>
                                        <p:attrNameLst>
                                          <p:attrName>style.visibility</p:attrName>
                                        </p:attrNameLst>
                                      </p:cBhvr>
                                      <p:to>
                                        <p:strVal val="visible"/>
                                      </p:to>
                                    </p:set>
                                    <p:animEffect transition="in" filter="blinds(horizontal)">
                                      <p:cBhvr>
                                        <p:cTn id="52" dur="500"/>
                                        <p:tgtEl>
                                          <p:spTgt spid="204945"/>
                                        </p:tgtEl>
                                      </p:cBhvr>
                                    </p:animEffect>
                                  </p:childTnLst>
                                </p:cTn>
                              </p:par>
                              <p:par>
                                <p:cTn id="53" presetID="3" presetClass="entr" presetSubtype="10" fill="hold" nodeType="withEffect">
                                  <p:stCondLst>
                                    <p:cond delay="0"/>
                                  </p:stCondLst>
                                  <p:childTnLst>
                                    <p:set>
                                      <p:cBhvr>
                                        <p:cTn id="54" dur="1" fill="hold">
                                          <p:stCondLst>
                                            <p:cond delay="0"/>
                                          </p:stCondLst>
                                        </p:cTn>
                                        <p:tgtEl>
                                          <p:spTgt spid="204944"/>
                                        </p:tgtEl>
                                        <p:attrNameLst>
                                          <p:attrName>style.visibility</p:attrName>
                                        </p:attrNameLst>
                                      </p:cBhvr>
                                      <p:to>
                                        <p:strVal val="visible"/>
                                      </p:to>
                                    </p:set>
                                    <p:animEffect transition="in" filter="blinds(horizontal)">
                                      <p:cBhvr>
                                        <p:cTn id="55" dur="500"/>
                                        <p:tgtEl>
                                          <p:spTgt spid="204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1" grpId="0" animBg="1"/>
      <p:bldP spid="204932" grpId="0" animBg="1"/>
      <p:bldP spid="204933" grpId="0" animBg="1"/>
      <p:bldP spid="204934" grpId="0" animBg="1"/>
      <p:bldP spid="204935" grpId="0" animBg="1"/>
      <p:bldP spid="204936" grpId="0" animBg="1"/>
      <p:bldP spid="2049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960F97C0-84B0-E2B6-BE1A-A3DD3D0206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59B08F8-8615-4A50-BAEC-461039F6B837}" type="slidenum">
              <a:rPr lang="en-US" altLang="en-US" sz="1200" smtClean="0">
                <a:latin typeface="Garamond" panose="02020404030301010803" pitchFamily="18" charset="0"/>
              </a:rPr>
              <a:pPr>
                <a:spcBef>
                  <a:spcPct val="0"/>
                </a:spcBef>
                <a:buClrTx/>
                <a:buSzTx/>
                <a:buFontTx/>
                <a:buNone/>
              </a:pPr>
              <a:t>17</a:t>
            </a:fld>
            <a:endParaRPr lang="en-US" altLang="en-US" sz="1200">
              <a:latin typeface="Garamond" panose="02020404030301010803" pitchFamily="18" charset="0"/>
            </a:endParaRPr>
          </a:p>
        </p:txBody>
      </p:sp>
      <p:sp>
        <p:nvSpPr>
          <p:cNvPr id="36867" name="Rectangle 4">
            <a:extLst>
              <a:ext uri="{FF2B5EF4-FFF2-40B4-BE49-F238E27FC236}">
                <a16:creationId xmlns:a16="http://schemas.microsoft.com/office/drawing/2014/main" id="{9F0CB27A-440F-861E-EAC4-0C6569EC3491}"/>
              </a:ext>
            </a:extLst>
          </p:cNvPr>
          <p:cNvSpPr>
            <a:spLocks noGrp="1" noChangeArrowheads="1"/>
          </p:cNvSpPr>
          <p:nvPr>
            <p:ph type="title"/>
          </p:nvPr>
        </p:nvSpPr>
        <p:spPr>
          <a:noFill/>
        </p:spPr>
        <p:txBody>
          <a:bodyPr/>
          <a:lstStyle/>
          <a:p>
            <a:pPr eaLnBrk="1" hangingPunct="1"/>
            <a:r>
              <a:rPr lang="en-US" altLang="en-US" sz="3600"/>
              <a:t>Running time of Radix Sort</a:t>
            </a:r>
          </a:p>
        </p:txBody>
      </p:sp>
      <p:sp>
        <p:nvSpPr>
          <p:cNvPr id="36868" name="Text Box 9">
            <a:extLst>
              <a:ext uri="{FF2B5EF4-FFF2-40B4-BE49-F238E27FC236}">
                <a16:creationId xmlns:a16="http://schemas.microsoft.com/office/drawing/2014/main" id="{27DD2D44-F761-1C03-2BEA-B791F6A4D20A}"/>
              </a:ext>
            </a:extLst>
          </p:cNvPr>
          <p:cNvSpPr txBox="1">
            <a:spLocks noChangeArrowheads="1"/>
          </p:cNvSpPr>
          <p:nvPr/>
        </p:nvSpPr>
        <p:spPr bwMode="auto">
          <a:xfrm>
            <a:off x="4114800" y="1447800"/>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205836" name="Text Box 12">
            <a:extLst>
              <a:ext uri="{FF2B5EF4-FFF2-40B4-BE49-F238E27FC236}">
                <a16:creationId xmlns:a16="http://schemas.microsoft.com/office/drawing/2014/main" id="{F4F260A8-D042-E161-D4E3-D0B0060D890C}"/>
              </a:ext>
            </a:extLst>
          </p:cNvPr>
          <p:cNvSpPr txBox="1">
            <a:spLocks noChangeArrowheads="1"/>
          </p:cNvSpPr>
          <p:nvPr/>
        </p:nvSpPr>
        <p:spPr bwMode="auto">
          <a:xfrm>
            <a:off x="6618288" y="787400"/>
            <a:ext cx="211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 of times DS used</a:t>
            </a:r>
          </a:p>
        </p:txBody>
      </p:sp>
      <p:sp>
        <p:nvSpPr>
          <p:cNvPr id="36870" name="Rectangle 99">
            <a:extLst>
              <a:ext uri="{FF2B5EF4-FFF2-40B4-BE49-F238E27FC236}">
                <a16:creationId xmlns:a16="http://schemas.microsoft.com/office/drawing/2014/main" id="{2EA06441-6CEC-592B-2104-072DB9BDEDA0}"/>
              </a:ext>
            </a:extLst>
          </p:cNvPr>
          <p:cNvSpPr>
            <a:spLocks noChangeArrowheads="1"/>
          </p:cNvSpPr>
          <p:nvPr/>
        </p:nvSpPr>
        <p:spPr bwMode="auto">
          <a:xfrm>
            <a:off x="4267200" y="1066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36871" name="AutoShape 100">
            <a:extLst>
              <a:ext uri="{FF2B5EF4-FFF2-40B4-BE49-F238E27FC236}">
                <a16:creationId xmlns:a16="http://schemas.microsoft.com/office/drawing/2014/main" id="{4D375DDC-E4FF-316C-3B93-9E1FD200D78C}"/>
              </a:ext>
            </a:extLst>
          </p:cNvPr>
          <p:cNvCxnSpPr>
            <a:cxnSpLocks noChangeShapeType="1"/>
            <a:stCxn id="36870" idx="2"/>
            <a:endCxn id="36868" idx="0"/>
          </p:cNvCxnSpPr>
          <p:nvPr/>
        </p:nvCxnSpPr>
        <p:spPr bwMode="auto">
          <a:xfrm>
            <a:off x="4343400" y="1219200"/>
            <a:ext cx="0"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872" name="Rectangle 103">
            <a:extLst>
              <a:ext uri="{FF2B5EF4-FFF2-40B4-BE49-F238E27FC236}">
                <a16:creationId xmlns:a16="http://schemas.microsoft.com/office/drawing/2014/main" id="{C200E325-D401-FC23-3BF2-6CB0A8B21D28}"/>
              </a:ext>
            </a:extLst>
          </p:cNvPr>
          <p:cNvSpPr>
            <a:spLocks noChangeArrowheads="1"/>
          </p:cNvSpPr>
          <p:nvPr/>
        </p:nvSpPr>
        <p:spPr bwMode="auto">
          <a:xfrm>
            <a:off x="2743200" y="1981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873" name="Text Box 105">
            <a:extLst>
              <a:ext uri="{FF2B5EF4-FFF2-40B4-BE49-F238E27FC236}">
                <a16:creationId xmlns:a16="http://schemas.microsoft.com/office/drawing/2014/main" id="{028D8B4E-2438-5AE9-2FA3-49695C561152}"/>
              </a:ext>
            </a:extLst>
          </p:cNvPr>
          <p:cNvSpPr txBox="1">
            <a:spLocks noChangeArrowheads="1"/>
          </p:cNvSpPr>
          <p:nvPr/>
        </p:nvSpPr>
        <p:spPr bwMode="auto">
          <a:xfrm>
            <a:off x="2590800" y="2308225"/>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36874" name="Rectangle 106">
            <a:extLst>
              <a:ext uri="{FF2B5EF4-FFF2-40B4-BE49-F238E27FC236}">
                <a16:creationId xmlns:a16="http://schemas.microsoft.com/office/drawing/2014/main" id="{DD3696CC-4633-514C-9523-20CFCA91A667}"/>
              </a:ext>
            </a:extLst>
          </p:cNvPr>
          <p:cNvSpPr>
            <a:spLocks noChangeArrowheads="1"/>
          </p:cNvSpPr>
          <p:nvPr/>
        </p:nvSpPr>
        <p:spPr bwMode="auto">
          <a:xfrm>
            <a:off x="17526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875" name="Rectangle 107">
            <a:extLst>
              <a:ext uri="{FF2B5EF4-FFF2-40B4-BE49-F238E27FC236}">
                <a16:creationId xmlns:a16="http://schemas.microsoft.com/office/drawing/2014/main" id="{DA7ECDF7-CA47-06E5-B44D-EAD1407C4CF1}"/>
              </a:ext>
            </a:extLst>
          </p:cNvPr>
          <p:cNvSpPr>
            <a:spLocks noChangeArrowheads="1"/>
          </p:cNvSpPr>
          <p:nvPr/>
        </p:nvSpPr>
        <p:spPr bwMode="auto">
          <a:xfrm>
            <a:off x="38100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876" name="Rectangle 111">
            <a:extLst>
              <a:ext uri="{FF2B5EF4-FFF2-40B4-BE49-F238E27FC236}">
                <a16:creationId xmlns:a16="http://schemas.microsoft.com/office/drawing/2014/main" id="{E60B0F43-2700-AD1A-B954-65D968946E27}"/>
              </a:ext>
            </a:extLst>
          </p:cNvPr>
          <p:cNvSpPr>
            <a:spLocks noChangeArrowheads="1"/>
          </p:cNvSpPr>
          <p:nvPr/>
        </p:nvSpPr>
        <p:spPr bwMode="auto">
          <a:xfrm>
            <a:off x="5715000" y="19812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877" name="Text Box 112">
            <a:extLst>
              <a:ext uri="{FF2B5EF4-FFF2-40B4-BE49-F238E27FC236}">
                <a16:creationId xmlns:a16="http://schemas.microsoft.com/office/drawing/2014/main" id="{9D9AD11A-C94A-F635-5E1C-26EC80C40F13}"/>
              </a:ext>
            </a:extLst>
          </p:cNvPr>
          <p:cNvSpPr txBox="1">
            <a:spLocks noChangeArrowheads="1"/>
          </p:cNvSpPr>
          <p:nvPr/>
        </p:nvSpPr>
        <p:spPr bwMode="auto">
          <a:xfrm>
            <a:off x="5562600" y="2308225"/>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36878" name="Rectangle 113">
            <a:extLst>
              <a:ext uri="{FF2B5EF4-FFF2-40B4-BE49-F238E27FC236}">
                <a16:creationId xmlns:a16="http://schemas.microsoft.com/office/drawing/2014/main" id="{DD857FEC-7163-9E37-1DEC-B4938838BEE8}"/>
              </a:ext>
            </a:extLst>
          </p:cNvPr>
          <p:cNvSpPr>
            <a:spLocks noChangeArrowheads="1"/>
          </p:cNvSpPr>
          <p:nvPr/>
        </p:nvSpPr>
        <p:spPr bwMode="auto">
          <a:xfrm>
            <a:off x="47244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879" name="Rectangle 114">
            <a:extLst>
              <a:ext uri="{FF2B5EF4-FFF2-40B4-BE49-F238E27FC236}">
                <a16:creationId xmlns:a16="http://schemas.microsoft.com/office/drawing/2014/main" id="{5C48935B-4A02-5790-6B8D-07EB8932B2BF}"/>
              </a:ext>
            </a:extLst>
          </p:cNvPr>
          <p:cNvSpPr>
            <a:spLocks noChangeArrowheads="1"/>
          </p:cNvSpPr>
          <p:nvPr/>
        </p:nvSpPr>
        <p:spPr bwMode="auto">
          <a:xfrm>
            <a:off x="6781800" y="2895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5947" name="Text Box 123">
            <a:extLst>
              <a:ext uri="{FF2B5EF4-FFF2-40B4-BE49-F238E27FC236}">
                <a16:creationId xmlns:a16="http://schemas.microsoft.com/office/drawing/2014/main" id="{F7298ABC-0697-4BC0-0DDF-8EEB9909487C}"/>
              </a:ext>
            </a:extLst>
          </p:cNvPr>
          <p:cNvSpPr txBox="1">
            <a:spLocks noChangeArrowheads="1"/>
          </p:cNvSpPr>
          <p:nvPr/>
        </p:nvSpPr>
        <p:spPr bwMode="auto">
          <a:xfrm>
            <a:off x="8410575" y="1371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a:t>
            </a:r>
          </a:p>
        </p:txBody>
      </p:sp>
      <p:sp>
        <p:nvSpPr>
          <p:cNvPr id="205948" name="Text Box 124">
            <a:extLst>
              <a:ext uri="{FF2B5EF4-FFF2-40B4-BE49-F238E27FC236}">
                <a16:creationId xmlns:a16="http://schemas.microsoft.com/office/drawing/2014/main" id="{D7DABD4E-4729-6BEE-5DB4-B6E2FDA36470}"/>
              </a:ext>
            </a:extLst>
          </p:cNvPr>
          <p:cNvSpPr txBox="1">
            <a:spLocks noChangeArrowheads="1"/>
          </p:cNvSpPr>
          <p:nvPr/>
        </p:nvSpPr>
        <p:spPr bwMode="auto">
          <a:xfrm>
            <a:off x="8269288" y="2270125"/>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10</a:t>
            </a:r>
          </a:p>
        </p:txBody>
      </p:sp>
      <p:cxnSp>
        <p:nvCxnSpPr>
          <p:cNvPr id="36882" name="AutoShape 125">
            <a:extLst>
              <a:ext uri="{FF2B5EF4-FFF2-40B4-BE49-F238E27FC236}">
                <a16:creationId xmlns:a16="http://schemas.microsoft.com/office/drawing/2014/main" id="{9053857C-3CC4-B854-7005-11587689A97B}"/>
              </a:ext>
            </a:extLst>
          </p:cNvPr>
          <p:cNvCxnSpPr>
            <a:cxnSpLocks noChangeShapeType="1"/>
            <a:stCxn id="36868" idx="2"/>
            <a:endCxn id="36872" idx="0"/>
          </p:cNvCxnSpPr>
          <p:nvPr/>
        </p:nvCxnSpPr>
        <p:spPr bwMode="auto">
          <a:xfrm rot="5400000">
            <a:off x="3465512" y="1103313"/>
            <a:ext cx="231775" cy="1524000"/>
          </a:xfrm>
          <a:prstGeom prst="bentConnector3">
            <a:avLst>
              <a:gd name="adj1" fmla="val 4588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3" name="AutoShape 126">
            <a:extLst>
              <a:ext uri="{FF2B5EF4-FFF2-40B4-BE49-F238E27FC236}">
                <a16:creationId xmlns:a16="http://schemas.microsoft.com/office/drawing/2014/main" id="{22CB3EE2-ADE6-60F7-0666-1297C4AD67BA}"/>
              </a:ext>
            </a:extLst>
          </p:cNvPr>
          <p:cNvCxnSpPr>
            <a:cxnSpLocks noChangeShapeType="1"/>
            <a:stCxn id="36868" idx="2"/>
            <a:endCxn id="36876" idx="0"/>
          </p:cNvCxnSpPr>
          <p:nvPr/>
        </p:nvCxnSpPr>
        <p:spPr bwMode="auto">
          <a:xfrm rot="16200000" flipH="1">
            <a:off x="4951412" y="1141413"/>
            <a:ext cx="231775" cy="1447800"/>
          </a:xfrm>
          <a:prstGeom prst="bentConnector3">
            <a:avLst>
              <a:gd name="adj1" fmla="val 4588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4" name="AutoShape 127">
            <a:extLst>
              <a:ext uri="{FF2B5EF4-FFF2-40B4-BE49-F238E27FC236}">
                <a16:creationId xmlns:a16="http://schemas.microsoft.com/office/drawing/2014/main" id="{D7D74947-D79B-0EE8-8104-9464C88D932B}"/>
              </a:ext>
            </a:extLst>
          </p:cNvPr>
          <p:cNvCxnSpPr>
            <a:cxnSpLocks noChangeShapeType="1"/>
            <a:stCxn id="36872" idx="2"/>
            <a:endCxn id="36873" idx="0"/>
          </p:cNvCxnSpPr>
          <p:nvPr/>
        </p:nvCxnSpPr>
        <p:spPr bwMode="auto">
          <a:xfrm rot="5400000">
            <a:off x="2741612" y="2211388"/>
            <a:ext cx="1555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5" name="AutoShape 128">
            <a:extLst>
              <a:ext uri="{FF2B5EF4-FFF2-40B4-BE49-F238E27FC236}">
                <a16:creationId xmlns:a16="http://schemas.microsoft.com/office/drawing/2014/main" id="{9FB961C6-2678-8268-B78E-A078092CEC60}"/>
              </a:ext>
            </a:extLst>
          </p:cNvPr>
          <p:cNvCxnSpPr>
            <a:cxnSpLocks noChangeShapeType="1"/>
            <a:stCxn id="36876" idx="2"/>
            <a:endCxn id="36877" idx="0"/>
          </p:cNvCxnSpPr>
          <p:nvPr/>
        </p:nvCxnSpPr>
        <p:spPr bwMode="auto">
          <a:xfrm>
            <a:off x="5791200" y="2133600"/>
            <a:ext cx="0" cy="155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6" name="AutoShape 129">
            <a:extLst>
              <a:ext uri="{FF2B5EF4-FFF2-40B4-BE49-F238E27FC236}">
                <a16:creationId xmlns:a16="http://schemas.microsoft.com/office/drawing/2014/main" id="{BCA9073F-D2AF-156E-2EB6-449E4DC9A28B}"/>
              </a:ext>
            </a:extLst>
          </p:cNvPr>
          <p:cNvCxnSpPr>
            <a:cxnSpLocks noChangeShapeType="1"/>
            <a:stCxn id="36873" idx="2"/>
            <a:endCxn id="36874" idx="0"/>
          </p:cNvCxnSpPr>
          <p:nvPr/>
        </p:nvCxnSpPr>
        <p:spPr bwMode="auto">
          <a:xfrm rot="5400000">
            <a:off x="2181225" y="2257425"/>
            <a:ext cx="285750" cy="990600"/>
          </a:xfrm>
          <a:prstGeom prst="bentConnector3">
            <a:avLst>
              <a:gd name="adj1" fmla="val 4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7" name="AutoShape 130">
            <a:extLst>
              <a:ext uri="{FF2B5EF4-FFF2-40B4-BE49-F238E27FC236}">
                <a16:creationId xmlns:a16="http://schemas.microsoft.com/office/drawing/2014/main" id="{955F0F0E-AD5D-4612-B739-C3EDA30A04B4}"/>
              </a:ext>
            </a:extLst>
          </p:cNvPr>
          <p:cNvCxnSpPr>
            <a:cxnSpLocks noChangeShapeType="1"/>
            <a:stCxn id="36873" idx="2"/>
            <a:endCxn id="36875" idx="0"/>
          </p:cNvCxnSpPr>
          <p:nvPr/>
        </p:nvCxnSpPr>
        <p:spPr bwMode="auto">
          <a:xfrm rot="16200000" flipH="1">
            <a:off x="3209925" y="2219325"/>
            <a:ext cx="285750" cy="1066800"/>
          </a:xfrm>
          <a:prstGeom prst="bentConnector3">
            <a:avLst>
              <a:gd name="adj1" fmla="val 4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8" name="AutoShape 131">
            <a:extLst>
              <a:ext uri="{FF2B5EF4-FFF2-40B4-BE49-F238E27FC236}">
                <a16:creationId xmlns:a16="http://schemas.microsoft.com/office/drawing/2014/main" id="{4D1CB420-802F-49F9-DEF7-C946B43B51EB}"/>
              </a:ext>
            </a:extLst>
          </p:cNvPr>
          <p:cNvCxnSpPr>
            <a:cxnSpLocks noChangeShapeType="1"/>
            <a:stCxn id="36877" idx="2"/>
            <a:endCxn id="36878" idx="0"/>
          </p:cNvCxnSpPr>
          <p:nvPr/>
        </p:nvCxnSpPr>
        <p:spPr bwMode="auto">
          <a:xfrm rot="5400000">
            <a:off x="5153025" y="2257425"/>
            <a:ext cx="285750" cy="990600"/>
          </a:xfrm>
          <a:prstGeom prst="bentConnector3">
            <a:avLst>
              <a:gd name="adj1" fmla="val 4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89" name="AutoShape 132">
            <a:extLst>
              <a:ext uri="{FF2B5EF4-FFF2-40B4-BE49-F238E27FC236}">
                <a16:creationId xmlns:a16="http://schemas.microsoft.com/office/drawing/2014/main" id="{2BE1840F-7B44-4837-AD81-7833F12B014C}"/>
              </a:ext>
            </a:extLst>
          </p:cNvPr>
          <p:cNvCxnSpPr>
            <a:cxnSpLocks noChangeShapeType="1"/>
            <a:stCxn id="36877" idx="2"/>
            <a:endCxn id="36879" idx="0"/>
          </p:cNvCxnSpPr>
          <p:nvPr/>
        </p:nvCxnSpPr>
        <p:spPr bwMode="auto">
          <a:xfrm rot="16200000" flipH="1">
            <a:off x="6181725" y="2219325"/>
            <a:ext cx="285750" cy="1066800"/>
          </a:xfrm>
          <a:prstGeom prst="bentConnector3">
            <a:avLst>
              <a:gd name="adj1" fmla="val 4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90" name="Text Box 133">
            <a:extLst>
              <a:ext uri="{FF2B5EF4-FFF2-40B4-BE49-F238E27FC236}">
                <a16:creationId xmlns:a16="http://schemas.microsoft.com/office/drawing/2014/main" id="{6548286A-5133-9B0D-C84F-770492A18610}"/>
              </a:ext>
            </a:extLst>
          </p:cNvPr>
          <p:cNvSpPr txBox="1">
            <a:spLocks noChangeArrowheads="1"/>
          </p:cNvSpPr>
          <p:nvPr/>
        </p:nvSpPr>
        <p:spPr bwMode="auto">
          <a:xfrm>
            <a:off x="1600200" y="3222625"/>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36891" name="Rectangle 134">
            <a:extLst>
              <a:ext uri="{FF2B5EF4-FFF2-40B4-BE49-F238E27FC236}">
                <a16:creationId xmlns:a16="http://schemas.microsoft.com/office/drawing/2014/main" id="{FEE2D9F3-2703-D198-48D4-D1E7FAFD9801}"/>
              </a:ext>
            </a:extLst>
          </p:cNvPr>
          <p:cNvSpPr>
            <a:spLocks noChangeArrowheads="1"/>
          </p:cNvSpPr>
          <p:nvPr/>
        </p:nvSpPr>
        <p:spPr bwMode="auto">
          <a:xfrm>
            <a:off x="1447800" y="3733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892" name="Rectangle 135">
            <a:extLst>
              <a:ext uri="{FF2B5EF4-FFF2-40B4-BE49-F238E27FC236}">
                <a16:creationId xmlns:a16="http://schemas.microsoft.com/office/drawing/2014/main" id="{2A97AAE7-FB3E-75A9-51A8-3F2EA8F6D69D}"/>
              </a:ext>
            </a:extLst>
          </p:cNvPr>
          <p:cNvSpPr>
            <a:spLocks noChangeArrowheads="1"/>
          </p:cNvSpPr>
          <p:nvPr/>
        </p:nvSpPr>
        <p:spPr bwMode="auto">
          <a:xfrm>
            <a:off x="2057400" y="3733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36893" name="AutoShape 136">
            <a:extLst>
              <a:ext uri="{FF2B5EF4-FFF2-40B4-BE49-F238E27FC236}">
                <a16:creationId xmlns:a16="http://schemas.microsoft.com/office/drawing/2014/main" id="{A80CDB4A-7EC5-D955-D2AD-D418396C96AC}"/>
              </a:ext>
            </a:extLst>
          </p:cNvPr>
          <p:cNvCxnSpPr>
            <a:cxnSpLocks noChangeShapeType="1"/>
            <a:stCxn id="36890" idx="2"/>
            <a:endCxn id="36891" idx="0"/>
          </p:cNvCxnSpPr>
          <p:nvPr/>
        </p:nvCxnSpPr>
        <p:spPr bwMode="auto">
          <a:xfrm rot="5400000">
            <a:off x="1571625" y="3476625"/>
            <a:ext cx="209550" cy="304800"/>
          </a:xfrm>
          <a:prstGeom prst="bentConnector3">
            <a:avLst>
              <a:gd name="adj1" fmla="val 4545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94" name="AutoShape 137">
            <a:extLst>
              <a:ext uri="{FF2B5EF4-FFF2-40B4-BE49-F238E27FC236}">
                <a16:creationId xmlns:a16="http://schemas.microsoft.com/office/drawing/2014/main" id="{A150F413-8BE2-AB02-9834-A3F71F89E4EE}"/>
              </a:ext>
            </a:extLst>
          </p:cNvPr>
          <p:cNvCxnSpPr>
            <a:cxnSpLocks noChangeShapeType="1"/>
            <a:stCxn id="36890" idx="2"/>
            <a:endCxn id="36892" idx="0"/>
          </p:cNvCxnSpPr>
          <p:nvPr/>
        </p:nvCxnSpPr>
        <p:spPr bwMode="auto">
          <a:xfrm rot="16200000" flipH="1">
            <a:off x="1876425" y="3476625"/>
            <a:ext cx="209550" cy="304800"/>
          </a:xfrm>
          <a:prstGeom prst="bentConnector3">
            <a:avLst>
              <a:gd name="adj1" fmla="val 4545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895" name="Text Box 138">
            <a:extLst>
              <a:ext uri="{FF2B5EF4-FFF2-40B4-BE49-F238E27FC236}">
                <a16:creationId xmlns:a16="http://schemas.microsoft.com/office/drawing/2014/main" id="{049F2B58-3A96-523B-12CA-B3B0D2871C2A}"/>
              </a:ext>
            </a:extLst>
          </p:cNvPr>
          <p:cNvSpPr txBox="1">
            <a:spLocks noChangeArrowheads="1"/>
          </p:cNvSpPr>
          <p:nvPr/>
        </p:nvSpPr>
        <p:spPr bwMode="auto">
          <a:xfrm>
            <a:off x="3657600" y="3200400"/>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36896" name="Rectangle 139">
            <a:extLst>
              <a:ext uri="{FF2B5EF4-FFF2-40B4-BE49-F238E27FC236}">
                <a16:creationId xmlns:a16="http://schemas.microsoft.com/office/drawing/2014/main" id="{D78B46CC-B7D1-ED7B-454E-860946A745E7}"/>
              </a:ext>
            </a:extLst>
          </p:cNvPr>
          <p:cNvSpPr>
            <a:spLocks noChangeArrowheads="1"/>
          </p:cNvSpPr>
          <p:nvPr/>
        </p:nvSpPr>
        <p:spPr bwMode="auto">
          <a:xfrm>
            <a:off x="3505200" y="3733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897" name="Rectangle 140">
            <a:extLst>
              <a:ext uri="{FF2B5EF4-FFF2-40B4-BE49-F238E27FC236}">
                <a16:creationId xmlns:a16="http://schemas.microsoft.com/office/drawing/2014/main" id="{32A6758E-8C86-09B1-96C4-9B93F68A6F25}"/>
              </a:ext>
            </a:extLst>
          </p:cNvPr>
          <p:cNvSpPr>
            <a:spLocks noChangeArrowheads="1"/>
          </p:cNvSpPr>
          <p:nvPr/>
        </p:nvSpPr>
        <p:spPr bwMode="auto">
          <a:xfrm>
            <a:off x="4114800" y="3733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36898" name="AutoShape 141">
            <a:extLst>
              <a:ext uri="{FF2B5EF4-FFF2-40B4-BE49-F238E27FC236}">
                <a16:creationId xmlns:a16="http://schemas.microsoft.com/office/drawing/2014/main" id="{DB1CC3F2-09E4-9FEC-77A4-60CBB3DC9594}"/>
              </a:ext>
            </a:extLst>
          </p:cNvPr>
          <p:cNvCxnSpPr>
            <a:cxnSpLocks noChangeShapeType="1"/>
            <a:stCxn id="36895" idx="2"/>
            <a:endCxn id="36896" idx="0"/>
          </p:cNvCxnSpPr>
          <p:nvPr/>
        </p:nvCxnSpPr>
        <p:spPr bwMode="auto">
          <a:xfrm rot="5400000">
            <a:off x="3617912" y="3465513"/>
            <a:ext cx="231775" cy="304800"/>
          </a:xfrm>
          <a:prstGeom prst="bentConnector3">
            <a:avLst>
              <a:gd name="adj1" fmla="val 4588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899" name="AutoShape 142">
            <a:extLst>
              <a:ext uri="{FF2B5EF4-FFF2-40B4-BE49-F238E27FC236}">
                <a16:creationId xmlns:a16="http://schemas.microsoft.com/office/drawing/2014/main" id="{CD44A573-A73B-9A71-F798-B897460CCB8E}"/>
              </a:ext>
            </a:extLst>
          </p:cNvPr>
          <p:cNvCxnSpPr>
            <a:cxnSpLocks noChangeShapeType="1"/>
            <a:stCxn id="36895" idx="2"/>
            <a:endCxn id="36897" idx="0"/>
          </p:cNvCxnSpPr>
          <p:nvPr/>
        </p:nvCxnSpPr>
        <p:spPr bwMode="auto">
          <a:xfrm rot="16200000" flipH="1">
            <a:off x="3922712" y="3465513"/>
            <a:ext cx="231775" cy="304800"/>
          </a:xfrm>
          <a:prstGeom prst="bentConnector3">
            <a:avLst>
              <a:gd name="adj1" fmla="val 4588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900" name="Text Box 143">
            <a:extLst>
              <a:ext uri="{FF2B5EF4-FFF2-40B4-BE49-F238E27FC236}">
                <a16:creationId xmlns:a16="http://schemas.microsoft.com/office/drawing/2014/main" id="{81BB1E53-4299-02B6-3F19-2C0FBA084316}"/>
              </a:ext>
            </a:extLst>
          </p:cNvPr>
          <p:cNvSpPr txBox="1">
            <a:spLocks noChangeArrowheads="1"/>
          </p:cNvSpPr>
          <p:nvPr/>
        </p:nvSpPr>
        <p:spPr bwMode="auto">
          <a:xfrm>
            <a:off x="6629400" y="3222625"/>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36901" name="Rectangle 144">
            <a:extLst>
              <a:ext uri="{FF2B5EF4-FFF2-40B4-BE49-F238E27FC236}">
                <a16:creationId xmlns:a16="http://schemas.microsoft.com/office/drawing/2014/main" id="{E10F04D1-71FF-613E-FD54-B5E820147169}"/>
              </a:ext>
            </a:extLst>
          </p:cNvPr>
          <p:cNvSpPr>
            <a:spLocks noChangeArrowheads="1"/>
          </p:cNvSpPr>
          <p:nvPr/>
        </p:nvSpPr>
        <p:spPr bwMode="auto">
          <a:xfrm>
            <a:off x="6477000" y="3733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902" name="Rectangle 145">
            <a:extLst>
              <a:ext uri="{FF2B5EF4-FFF2-40B4-BE49-F238E27FC236}">
                <a16:creationId xmlns:a16="http://schemas.microsoft.com/office/drawing/2014/main" id="{72CC021E-DDA8-E48D-FCC4-DDAE0C884AF7}"/>
              </a:ext>
            </a:extLst>
          </p:cNvPr>
          <p:cNvSpPr>
            <a:spLocks noChangeArrowheads="1"/>
          </p:cNvSpPr>
          <p:nvPr/>
        </p:nvSpPr>
        <p:spPr bwMode="auto">
          <a:xfrm>
            <a:off x="7086600" y="3733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36903" name="AutoShape 146">
            <a:extLst>
              <a:ext uri="{FF2B5EF4-FFF2-40B4-BE49-F238E27FC236}">
                <a16:creationId xmlns:a16="http://schemas.microsoft.com/office/drawing/2014/main" id="{69F734EA-99F2-2414-2CB5-1A68AB888FF6}"/>
              </a:ext>
            </a:extLst>
          </p:cNvPr>
          <p:cNvCxnSpPr>
            <a:cxnSpLocks noChangeShapeType="1"/>
            <a:stCxn id="36900" idx="2"/>
            <a:endCxn id="36901" idx="0"/>
          </p:cNvCxnSpPr>
          <p:nvPr/>
        </p:nvCxnSpPr>
        <p:spPr bwMode="auto">
          <a:xfrm rot="5400000">
            <a:off x="6600825" y="3476625"/>
            <a:ext cx="209550" cy="304800"/>
          </a:xfrm>
          <a:prstGeom prst="bentConnector3">
            <a:avLst>
              <a:gd name="adj1" fmla="val 4545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04" name="AutoShape 147">
            <a:extLst>
              <a:ext uri="{FF2B5EF4-FFF2-40B4-BE49-F238E27FC236}">
                <a16:creationId xmlns:a16="http://schemas.microsoft.com/office/drawing/2014/main" id="{67726739-A161-9AC1-A7F3-BFA6DFC46340}"/>
              </a:ext>
            </a:extLst>
          </p:cNvPr>
          <p:cNvCxnSpPr>
            <a:cxnSpLocks noChangeShapeType="1"/>
            <a:stCxn id="36900" idx="2"/>
            <a:endCxn id="36902" idx="0"/>
          </p:cNvCxnSpPr>
          <p:nvPr/>
        </p:nvCxnSpPr>
        <p:spPr bwMode="auto">
          <a:xfrm rot="16200000" flipH="1">
            <a:off x="6905625" y="3476625"/>
            <a:ext cx="209550" cy="304800"/>
          </a:xfrm>
          <a:prstGeom prst="bentConnector3">
            <a:avLst>
              <a:gd name="adj1" fmla="val 4545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5972" name="Text Box 148">
            <a:extLst>
              <a:ext uri="{FF2B5EF4-FFF2-40B4-BE49-F238E27FC236}">
                <a16:creationId xmlns:a16="http://schemas.microsoft.com/office/drawing/2014/main" id="{8802FE4F-388F-70A8-0063-A61004A5EB7E}"/>
              </a:ext>
            </a:extLst>
          </p:cNvPr>
          <p:cNvSpPr txBox="1">
            <a:spLocks noChangeArrowheads="1"/>
          </p:cNvSpPr>
          <p:nvPr/>
        </p:nvSpPr>
        <p:spPr bwMode="auto">
          <a:xfrm>
            <a:off x="8128000" y="3124200"/>
            <a:ext cx="608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100</a:t>
            </a:r>
          </a:p>
        </p:txBody>
      </p:sp>
      <p:sp>
        <p:nvSpPr>
          <p:cNvPr id="205973" name="Text Box 149">
            <a:extLst>
              <a:ext uri="{FF2B5EF4-FFF2-40B4-BE49-F238E27FC236}">
                <a16:creationId xmlns:a16="http://schemas.microsoft.com/office/drawing/2014/main" id="{7361E84A-E992-6664-EFF1-27E50DC0C907}"/>
              </a:ext>
            </a:extLst>
          </p:cNvPr>
          <p:cNvSpPr txBox="1">
            <a:spLocks noChangeArrowheads="1"/>
          </p:cNvSpPr>
          <p:nvPr/>
        </p:nvSpPr>
        <p:spPr bwMode="auto">
          <a:xfrm>
            <a:off x="228600" y="1381125"/>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digit</a:t>
            </a:r>
            <a:r>
              <a:rPr lang="en-US" altLang="en-US" sz="1800" i="1"/>
              <a:t> </a:t>
            </a:r>
            <a:r>
              <a:rPr lang="en-US" altLang="en-US" sz="1800"/>
              <a:t>1</a:t>
            </a:r>
          </a:p>
        </p:txBody>
      </p:sp>
      <p:sp>
        <p:nvSpPr>
          <p:cNvPr id="205974" name="Text Box 150">
            <a:extLst>
              <a:ext uri="{FF2B5EF4-FFF2-40B4-BE49-F238E27FC236}">
                <a16:creationId xmlns:a16="http://schemas.microsoft.com/office/drawing/2014/main" id="{6E808BD4-03AB-86C0-4153-4BA1CB49E96F}"/>
              </a:ext>
            </a:extLst>
          </p:cNvPr>
          <p:cNvSpPr txBox="1">
            <a:spLocks noChangeArrowheads="1"/>
          </p:cNvSpPr>
          <p:nvPr/>
        </p:nvSpPr>
        <p:spPr bwMode="auto">
          <a:xfrm>
            <a:off x="228600" y="2209800"/>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digit</a:t>
            </a:r>
            <a:r>
              <a:rPr lang="en-US" altLang="en-US" sz="1800" i="1"/>
              <a:t> </a:t>
            </a:r>
            <a:r>
              <a:rPr lang="en-US" altLang="en-US" sz="1800"/>
              <a:t>2</a:t>
            </a:r>
          </a:p>
        </p:txBody>
      </p:sp>
      <p:sp>
        <p:nvSpPr>
          <p:cNvPr id="205975" name="Text Box 151">
            <a:extLst>
              <a:ext uri="{FF2B5EF4-FFF2-40B4-BE49-F238E27FC236}">
                <a16:creationId xmlns:a16="http://schemas.microsoft.com/office/drawing/2014/main" id="{E7EE779C-7826-6027-C599-1C2B35FE61F4}"/>
              </a:ext>
            </a:extLst>
          </p:cNvPr>
          <p:cNvSpPr txBox="1">
            <a:spLocks noChangeArrowheads="1"/>
          </p:cNvSpPr>
          <p:nvPr/>
        </p:nvSpPr>
        <p:spPr bwMode="auto">
          <a:xfrm>
            <a:off x="228600" y="3138488"/>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digit</a:t>
            </a:r>
            <a:r>
              <a:rPr lang="en-US" altLang="en-US" sz="1800" i="1"/>
              <a:t> </a:t>
            </a:r>
            <a:r>
              <a:rPr lang="en-US" altLang="en-US" sz="1800"/>
              <a:t>3</a:t>
            </a:r>
          </a:p>
        </p:txBody>
      </p:sp>
      <p:cxnSp>
        <p:nvCxnSpPr>
          <p:cNvPr id="36909" name="AutoShape 152">
            <a:extLst>
              <a:ext uri="{FF2B5EF4-FFF2-40B4-BE49-F238E27FC236}">
                <a16:creationId xmlns:a16="http://schemas.microsoft.com/office/drawing/2014/main" id="{C8F225CE-C9D2-1A96-DD9F-BE4DBE3A9953}"/>
              </a:ext>
            </a:extLst>
          </p:cNvPr>
          <p:cNvCxnSpPr>
            <a:cxnSpLocks noChangeShapeType="1"/>
            <a:stCxn id="36874" idx="2"/>
            <a:endCxn id="36890" idx="0"/>
          </p:cNvCxnSpPr>
          <p:nvPr/>
        </p:nvCxnSpPr>
        <p:spPr bwMode="auto">
          <a:xfrm>
            <a:off x="1828800" y="3048000"/>
            <a:ext cx="0" cy="155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0" name="AutoShape 153">
            <a:extLst>
              <a:ext uri="{FF2B5EF4-FFF2-40B4-BE49-F238E27FC236}">
                <a16:creationId xmlns:a16="http://schemas.microsoft.com/office/drawing/2014/main" id="{E2279CCD-6C93-7364-37EC-9B92EA7788DE}"/>
              </a:ext>
            </a:extLst>
          </p:cNvPr>
          <p:cNvCxnSpPr>
            <a:cxnSpLocks noChangeShapeType="1"/>
            <a:stCxn id="36875" idx="2"/>
            <a:endCxn id="36895" idx="0"/>
          </p:cNvCxnSpPr>
          <p:nvPr/>
        </p:nvCxnSpPr>
        <p:spPr bwMode="auto">
          <a:xfrm>
            <a:off x="3886200" y="3048000"/>
            <a:ext cx="0" cy="133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911" name="AutoShape 154">
            <a:extLst>
              <a:ext uri="{FF2B5EF4-FFF2-40B4-BE49-F238E27FC236}">
                <a16:creationId xmlns:a16="http://schemas.microsoft.com/office/drawing/2014/main" id="{770458CD-4FBE-A855-3374-37FFF980CF84}"/>
              </a:ext>
            </a:extLst>
          </p:cNvPr>
          <p:cNvCxnSpPr>
            <a:cxnSpLocks noChangeShapeType="1"/>
            <a:stCxn id="36879" idx="2"/>
            <a:endCxn id="36900" idx="0"/>
          </p:cNvCxnSpPr>
          <p:nvPr/>
        </p:nvCxnSpPr>
        <p:spPr bwMode="auto">
          <a:xfrm>
            <a:off x="6858000" y="3048000"/>
            <a:ext cx="0" cy="155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912" name="Text Box 157">
            <a:extLst>
              <a:ext uri="{FF2B5EF4-FFF2-40B4-BE49-F238E27FC236}">
                <a16:creationId xmlns:a16="http://schemas.microsoft.com/office/drawing/2014/main" id="{5ED930A5-CC43-A88D-54A6-C7A4F9243BA6}"/>
              </a:ext>
            </a:extLst>
          </p:cNvPr>
          <p:cNvSpPr txBox="1">
            <a:spLocks noChangeArrowheads="1"/>
          </p:cNvSpPr>
          <p:nvPr/>
        </p:nvSpPr>
        <p:spPr bwMode="auto">
          <a:xfrm>
            <a:off x="4572000" y="3222625"/>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36913" name="Rectangle 158">
            <a:extLst>
              <a:ext uri="{FF2B5EF4-FFF2-40B4-BE49-F238E27FC236}">
                <a16:creationId xmlns:a16="http://schemas.microsoft.com/office/drawing/2014/main" id="{3D1DAC0E-01E5-BCBA-3508-3BC8A4E30B28}"/>
              </a:ext>
            </a:extLst>
          </p:cNvPr>
          <p:cNvSpPr>
            <a:spLocks noChangeArrowheads="1"/>
          </p:cNvSpPr>
          <p:nvPr/>
        </p:nvSpPr>
        <p:spPr bwMode="auto">
          <a:xfrm>
            <a:off x="4419600" y="3733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914" name="Rectangle 159">
            <a:extLst>
              <a:ext uri="{FF2B5EF4-FFF2-40B4-BE49-F238E27FC236}">
                <a16:creationId xmlns:a16="http://schemas.microsoft.com/office/drawing/2014/main" id="{73FCFDAF-CDA9-72A7-C338-F88B068B7940}"/>
              </a:ext>
            </a:extLst>
          </p:cNvPr>
          <p:cNvSpPr>
            <a:spLocks noChangeArrowheads="1"/>
          </p:cNvSpPr>
          <p:nvPr/>
        </p:nvSpPr>
        <p:spPr bwMode="auto">
          <a:xfrm>
            <a:off x="5029200" y="37338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36915" name="AutoShape 160">
            <a:extLst>
              <a:ext uri="{FF2B5EF4-FFF2-40B4-BE49-F238E27FC236}">
                <a16:creationId xmlns:a16="http://schemas.microsoft.com/office/drawing/2014/main" id="{17B0736A-9296-0065-8C66-38BB5DA07B3A}"/>
              </a:ext>
            </a:extLst>
          </p:cNvPr>
          <p:cNvCxnSpPr>
            <a:cxnSpLocks noChangeShapeType="1"/>
            <a:stCxn id="36912" idx="2"/>
            <a:endCxn id="36913" idx="0"/>
          </p:cNvCxnSpPr>
          <p:nvPr/>
        </p:nvCxnSpPr>
        <p:spPr bwMode="auto">
          <a:xfrm rot="5400000">
            <a:off x="4543425" y="3476625"/>
            <a:ext cx="209550" cy="304800"/>
          </a:xfrm>
          <a:prstGeom prst="bentConnector3">
            <a:avLst>
              <a:gd name="adj1" fmla="val 4545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16" name="AutoShape 161">
            <a:extLst>
              <a:ext uri="{FF2B5EF4-FFF2-40B4-BE49-F238E27FC236}">
                <a16:creationId xmlns:a16="http://schemas.microsoft.com/office/drawing/2014/main" id="{773E50CC-09A9-4A90-E78E-059D3F451129}"/>
              </a:ext>
            </a:extLst>
          </p:cNvPr>
          <p:cNvCxnSpPr>
            <a:cxnSpLocks noChangeShapeType="1"/>
            <a:stCxn id="36912" idx="2"/>
            <a:endCxn id="36914" idx="0"/>
          </p:cNvCxnSpPr>
          <p:nvPr/>
        </p:nvCxnSpPr>
        <p:spPr bwMode="auto">
          <a:xfrm rot="16200000" flipH="1">
            <a:off x="4848225" y="3476625"/>
            <a:ext cx="209550" cy="304800"/>
          </a:xfrm>
          <a:prstGeom prst="bentConnector3">
            <a:avLst>
              <a:gd name="adj1" fmla="val 4545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17" name="AutoShape 162">
            <a:extLst>
              <a:ext uri="{FF2B5EF4-FFF2-40B4-BE49-F238E27FC236}">
                <a16:creationId xmlns:a16="http://schemas.microsoft.com/office/drawing/2014/main" id="{24E98F56-89CA-E04D-1837-D457E2DE9314}"/>
              </a:ext>
            </a:extLst>
          </p:cNvPr>
          <p:cNvCxnSpPr>
            <a:cxnSpLocks noChangeShapeType="1"/>
            <a:stCxn id="36878" idx="2"/>
            <a:endCxn id="36912" idx="0"/>
          </p:cNvCxnSpPr>
          <p:nvPr/>
        </p:nvCxnSpPr>
        <p:spPr bwMode="auto">
          <a:xfrm>
            <a:off x="4800600" y="3048000"/>
            <a:ext cx="0" cy="1555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6918" name="Text Box 163">
            <a:extLst>
              <a:ext uri="{FF2B5EF4-FFF2-40B4-BE49-F238E27FC236}">
                <a16:creationId xmlns:a16="http://schemas.microsoft.com/office/drawing/2014/main" id="{2EA5D9F8-7E18-1CD8-3A4B-07346E6724A2}"/>
              </a:ext>
            </a:extLst>
          </p:cNvPr>
          <p:cNvSpPr txBox="1">
            <a:spLocks noChangeArrowheads="1"/>
          </p:cNvSpPr>
          <p:nvPr/>
        </p:nvSpPr>
        <p:spPr bwMode="auto">
          <a:xfrm>
            <a:off x="1295400" y="4191000"/>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36919" name="Rectangle 164">
            <a:extLst>
              <a:ext uri="{FF2B5EF4-FFF2-40B4-BE49-F238E27FC236}">
                <a16:creationId xmlns:a16="http://schemas.microsoft.com/office/drawing/2014/main" id="{C85EB422-1B67-C151-1DF0-84EA5138CF7F}"/>
              </a:ext>
            </a:extLst>
          </p:cNvPr>
          <p:cNvSpPr>
            <a:spLocks noChangeArrowheads="1"/>
          </p:cNvSpPr>
          <p:nvPr/>
        </p:nvSpPr>
        <p:spPr bwMode="auto">
          <a:xfrm>
            <a:off x="1143000" y="4800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920" name="Rectangle 165">
            <a:extLst>
              <a:ext uri="{FF2B5EF4-FFF2-40B4-BE49-F238E27FC236}">
                <a16:creationId xmlns:a16="http://schemas.microsoft.com/office/drawing/2014/main" id="{0FDE2E09-DCBA-EEDE-E03B-02FF453AE864}"/>
              </a:ext>
            </a:extLst>
          </p:cNvPr>
          <p:cNvSpPr>
            <a:spLocks noChangeArrowheads="1"/>
          </p:cNvSpPr>
          <p:nvPr/>
        </p:nvSpPr>
        <p:spPr bwMode="auto">
          <a:xfrm>
            <a:off x="1752600" y="4800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36921" name="AutoShape 166">
            <a:extLst>
              <a:ext uri="{FF2B5EF4-FFF2-40B4-BE49-F238E27FC236}">
                <a16:creationId xmlns:a16="http://schemas.microsoft.com/office/drawing/2014/main" id="{17BE20DC-C474-EF69-2E80-7A872ABA3890}"/>
              </a:ext>
            </a:extLst>
          </p:cNvPr>
          <p:cNvCxnSpPr>
            <a:cxnSpLocks noChangeShapeType="1"/>
            <a:stCxn id="36918" idx="2"/>
            <a:endCxn id="36919" idx="0"/>
          </p:cNvCxnSpPr>
          <p:nvPr/>
        </p:nvCxnSpPr>
        <p:spPr bwMode="auto">
          <a:xfrm rot="5400000">
            <a:off x="1217612" y="4494213"/>
            <a:ext cx="307975" cy="304800"/>
          </a:xfrm>
          <a:prstGeom prst="bentConnector3">
            <a:avLst>
              <a:gd name="adj1" fmla="val 4690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22" name="AutoShape 167">
            <a:extLst>
              <a:ext uri="{FF2B5EF4-FFF2-40B4-BE49-F238E27FC236}">
                <a16:creationId xmlns:a16="http://schemas.microsoft.com/office/drawing/2014/main" id="{7FC92C0A-8549-B3EB-1797-07D464185A8A}"/>
              </a:ext>
            </a:extLst>
          </p:cNvPr>
          <p:cNvCxnSpPr>
            <a:cxnSpLocks noChangeShapeType="1"/>
            <a:stCxn id="36918" idx="2"/>
            <a:endCxn id="36920" idx="0"/>
          </p:cNvCxnSpPr>
          <p:nvPr/>
        </p:nvCxnSpPr>
        <p:spPr bwMode="auto">
          <a:xfrm rot="16200000" flipH="1">
            <a:off x="1522412" y="4494213"/>
            <a:ext cx="307975" cy="304800"/>
          </a:xfrm>
          <a:prstGeom prst="bentConnector3">
            <a:avLst>
              <a:gd name="adj1" fmla="val 4690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6923" name="Text Box 173">
            <a:extLst>
              <a:ext uri="{FF2B5EF4-FFF2-40B4-BE49-F238E27FC236}">
                <a16:creationId xmlns:a16="http://schemas.microsoft.com/office/drawing/2014/main" id="{8E911963-9F85-F0A9-2E44-DC444B87CE96}"/>
              </a:ext>
            </a:extLst>
          </p:cNvPr>
          <p:cNvSpPr txBox="1">
            <a:spLocks noChangeArrowheads="1"/>
          </p:cNvSpPr>
          <p:nvPr/>
        </p:nvSpPr>
        <p:spPr bwMode="auto">
          <a:xfrm>
            <a:off x="6934200" y="4213225"/>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36924" name="Rectangle 174">
            <a:extLst>
              <a:ext uri="{FF2B5EF4-FFF2-40B4-BE49-F238E27FC236}">
                <a16:creationId xmlns:a16="http://schemas.microsoft.com/office/drawing/2014/main" id="{9136199B-E9EC-17DF-8997-DFD8C3FFC2D1}"/>
              </a:ext>
            </a:extLst>
          </p:cNvPr>
          <p:cNvSpPr>
            <a:spLocks noChangeArrowheads="1"/>
          </p:cNvSpPr>
          <p:nvPr/>
        </p:nvSpPr>
        <p:spPr bwMode="auto">
          <a:xfrm>
            <a:off x="6781800" y="4800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6925" name="Rectangle 175">
            <a:extLst>
              <a:ext uri="{FF2B5EF4-FFF2-40B4-BE49-F238E27FC236}">
                <a16:creationId xmlns:a16="http://schemas.microsoft.com/office/drawing/2014/main" id="{3DCD200B-E6CB-7635-B6F4-785EEE1EAC4D}"/>
              </a:ext>
            </a:extLst>
          </p:cNvPr>
          <p:cNvSpPr>
            <a:spLocks noChangeArrowheads="1"/>
          </p:cNvSpPr>
          <p:nvPr/>
        </p:nvSpPr>
        <p:spPr bwMode="auto">
          <a:xfrm>
            <a:off x="7391400" y="4800600"/>
            <a:ext cx="152400" cy="152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36926" name="AutoShape 176">
            <a:extLst>
              <a:ext uri="{FF2B5EF4-FFF2-40B4-BE49-F238E27FC236}">
                <a16:creationId xmlns:a16="http://schemas.microsoft.com/office/drawing/2014/main" id="{5D97B2CF-4F29-3700-A8CE-42DC501DB7F4}"/>
              </a:ext>
            </a:extLst>
          </p:cNvPr>
          <p:cNvCxnSpPr>
            <a:cxnSpLocks noChangeShapeType="1"/>
            <a:stCxn id="36923" idx="2"/>
            <a:endCxn id="36924" idx="0"/>
          </p:cNvCxnSpPr>
          <p:nvPr/>
        </p:nvCxnSpPr>
        <p:spPr bwMode="auto">
          <a:xfrm rot="5400000">
            <a:off x="6867525" y="4505325"/>
            <a:ext cx="285750" cy="304800"/>
          </a:xfrm>
          <a:prstGeom prst="bentConnector3">
            <a:avLst>
              <a:gd name="adj1" fmla="val 4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27" name="AutoShape 177">
            <a:extLst>
              <a:ext uri="{FF2B5EF4-FFF2-40B4-BE49-F238E27FC236}">
                <a16:creationId xmlns:a16="http://schemas.microsoft.com/office/drawing/2014/main" id="{16A01CA0-CB01-D637-8A13-09E72E2FF4F0}"/>
              </a:ext>
            </a:extLst>
          </p:cNvPr>
          <p:cNvCxnSpPr>
            <a:cxnSpLocks noChangeShapeType="1"/>
            <a:stCxn id="36923" idx="2"/>
            <a:endCxn id="36925" idx="0"/>
          </p:cNvCxnSpPr>
          <p:nvPr/>
        </p:nvCxnSpPr>
        <p:spPr bwMode="auto">
          <a:xfrm rot="16200000" flipH="1">
            <a:off x="7172325" y="4505325"/>
            <a:ext cx="285750" cy="304800"/>
          </a:xfrm>
          <a:prstGeom prst="bentConnector3">
            <a:avLst>
              <a:gd name="adj1" fmla="val 4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28" name="AutoShape 189">
            <a:extLst>
              <a:ext uri="{FF2B5EF4-FFF2-40B4-BE49-F238E27FC236}">
                <a16:creationId xmlns:a16="http://schemas.microsoft.com/office/drawing/2014/main" id="{5D188155-1AE1-9D62-48E6-3F743C77C21A}"/>
              </a:ext>
            </a:extLst>
          </p:cNvPr>
          <p:cNvCxnSpPr>
            <a:cxnSpLocks noChangeShapeType="1"/>
            <a:stCxn id="36892" idx="2"/>
          </p:cNvCxnSpPr>
          <p:nvPr/>
        </p:nvCxnSpPr>
        <p:spPr bwMode="auto">
          <a:xfrm>
            <a:off x="2133600" y="3886200"/>
            <a:ext cx="0" cy="3810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6929" name="AutoShape 190">
            <a:extLst>
              <a:ext uri="{FF2B5EF4-FFF2-40B4-BE49-F238E27FC236}">
                <a16:creationId xmlns:a16="http://schemas.microsoft.com/office/drawing/2014/main" id="{C97C378B-E91F-AF83-EB0F-6F28D5B42DF7}"/>
              </a:ext>
            </a:extLst>
          </p:cNvPr>
          <p:cNvCxnSpPr>
            <a:cxnSpLocks noChangeShapeType="1"/>
            <a:stCxn id="36896" idx="2"/>
          </p:cNvCxnSpPr>
          <p:nvPr/>
        </p:nvCxnSpPr>
        <p:spPr bwMode="auto">
          <a:xfrm>
            <a:off x="3581400" y="3886200"/>
            <a:ext cx="0" cy="3810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6930" name="AutoShape 191">
            <a:extLst>
              <a:ext uri="{FF2B5EF4-FFF2-40B4-BE49-F238E27FC236}">
                <a16:creationId xmlns:a16="http://schemas.microsoft.com/office/drawing/2014/main" id="{3E20771B-EFA3-8AF6-CB46-DF35B884DA64}"/>
              </a:ext>
            </a:extLst>
          </p:cNvPr>
          <p:cNvCxnSpPr>
            <a:cxnSpLocks noChangeShapeType="1"/>
            <a:stCxn id="36897" idx="2"/>
          </p:cNvCxnSpPr>
          <p:nvPr/>
        </p:nvCxnSpPr>
        <p:spPr bwMode="auto">
          <a:xfrm>
            <a:off x="4191000" y="3886200"/>
            <a:ext cx="0" cy="3810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6931" name="AutoShape 192">
            <a:extLst>
              <a:ext uri="{FF2B5EF4-FFF2-40B4-BE49-F238E27FC236}">
                <a16:creationId xmlns:a16="http://schemas.microsoft.com/office/drawing/2014/main" id="{9403F1EA-23A0-90B2-A846-0D3581C5408A}"/>
              </a:ext>
            </a:extLst>
          </p:cNvPr>
          <p:cNvCxnSpPr>
            <a:cxnSpLocks noChangeShapeType="1"/>
            <a:stCxn id="36913" idx="2"/>
          </p:cNvCxnSpPr>
          <p:nvPr/>
        </p:nvCxnSpPr>
        <p:spPr bwMode="auto">
          <a:xfrm>
            <a:off x="4495800" y="3886200"/>
            <a:ext cx="0" cy="3810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6932" name="AutoShape 193">
            <a:extLst>
              <a:ext uri="{FF2B5EF4-FFF2-40B4-BE49-F238E27FC236}">
                <a16:creationId xmlns:a16="http://schemas.microsoft.com/office/drawing/2014/main" id="{B368AD16-3AAF-20F7-41D9-CA5992A5FE54}"/>
              </a:ext>
            </a:extLst>
          </p:cNvPr>
          <p:cNvCxnSpPr>
            <a:cxnSpLocks noChangeShapeType="1"/>
            <a:stCxn id="36914" idx="2"/>
          </p:cNvCxnSpPr>
          <p:nvPr/>
        </p:nvCxnSpPr>
        <p:spPr bwMode="auto">
          <a:xfrm>
            <a:off x="5105400" y="3886200"/>
            <a:ext cx="0" cy="3810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6933" name="AutoShape 194">
            <a:extLst>
              <a:ext uri="{FF2B5EF4-FFF2-40B4-BE49-F238E27FC236}">
                <a16:creationId xmlns:a16="http://schemas.microsoft.com/office/drawing/2014/main" id="{81B370DF-F4DD-E17C-9B82-071D81062D04}"/>
              </a:ext>
            </a:extLst>
          </p:cNvPr>
          <p:cNvCxnSpPr>
            <a:cxnSpLocks noChangeShapeType="1"/>
            <a:stCxn id="36901" idx="2"/>
          </p:cNvCxnSpPr>
          <p:nvPr/>
        </p:nvCxnSpPr>
        <p:spPr bwMode="auto">
          <a:xfrm>
            <a:off x="6553200" y="3886200"/>
            <a:ext cx="0" cy="38100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6934" name="AutoShape 195">
            <a:extLst>
              <a:ext uri="{FF2B5EF4-FFF2-40B4-BE49-F238E27FC236}">
                <a16:creationId xmlns:a16="http://schemas.microsoft.com/office/drawing/2014/main" id="{F717590D-7F5B-0CA1-7BCB-8F31FC8CEB5D}"/>
              </a:ext>
            </a:extLst>
          </p:cNvPr>
          <p:cNvCxnSpPr>
            <a:cxnSpLocks noChangeShapeType="1"/>
            <a:stCxn id="36891" idx="2"/>
            <a:endCxn id="36918" idx="0"/>
          </p:cNvCxnSpPr>
          <p:nvPr/>
        </p:nvCxnSpPr>
        <p:spPr bwMode="auto">
          <a:xfrm>
            <a:off x="1524000" y="3886200"/>
            <a:ext cx="0" cy="285750"/>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cxnSp>
        <p:nvCxnSpPr>
          <p:cNvPr id="36935" name="AutoShape 196">
            <a:extLst>
              <a:ext uri="{FF2B5EF4-FFF2-40B4-BE49-F238E27FC236}">
                <a16:creationId xmlns:a16="http://schemas.microsoft.com/office/drawing/2014/main" id="{290D93A9-D9F4-C9B9-CA98-C35FC3655A3A}"/>
              </a:ext>
            </a:extLst>
          </p:cNvPr>
          <p:cNvCxnSpPr>
            <a:cxnSpLocks noChangeShapeType="1"/>
            <a:stCxn id="36902" idx="2"/>
            <a:endCxn id="36923" idx="0"/>
          </p:cNvCxnSpPr>
          <p:nvPr/>
        </p:nvCxnSpPr>
        <p:spPr bwMode="auto">
          <a:xfrm>
            <a:off x="7162800" y="3886200"/>
            <a:ext cx="0" cy="307975"/>
          </a:xfrm>
          <a:prstGeom prst="straightConnector1">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206021" name="Text Box 197">
            <a:extLst>
              <a:ext uri="{FF2B5EF4-FFF2-40B4-BE49-F238E27FC236}">
                <a16:creationId xmlns:a16="http://schemas.microsoft.com/office/drawing/2014/main" id="{F33A5753-7DF5-D35A-EEC9-BE49B1D45A5E}"/>
              </a:ext>
            </a:extLst>
          </p:cNvPr>
          <p:cNvSpPr txBox="1">
            <a:spLocks noChangeArrowheads="1"/>
          </p:cNvSpPr>
          <p:nvPr/>
        </p:nvSpPr>
        <p:spPr bwMode="auto">
          <a:xfrm>
            <a:off x="228600" y="4191000"/>
            <a:ext cx="793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digit</a:t>
            </a:r>
            <a:r>
              <a:rPr lang="en-US" altLang="en-US" sz="1800" i="1"/>
              <a:t> d</a:t>
            </a:r>
            <a:endParaRPr lang="en-US" altLang="en-US" sz="1800"/>
          </a:p>
        </p:txBody>
      </p:sp>
      <p:cxnSp>
        <p:nvCxnSpPr>
          <p:cNvPr id="36937" name="AutoShape 198">
            <a:extLst>
              <a:ext uri="{FF2B5EF4-FFF2-40B4-BE49-F238E27FC236}">
                <a16:creationId xmlns:a16="http://schemas.microsoft.com/office/drawing/2014/main" id="{7F6F1BB1-07E4-5054-5036-9AB82039BA8F}"/>
              </a:ext>
            </a:extLst>
          </p:cNvPr>
          <p:cNvCxnSpPr>
            <a:cxnSpLocks noChangeShapeType="1"/>
            <a:stCxn id="36873" idx="3"/>
            <a:endCxn id="36877" idx="1"/>
          </p:cNvCxnSpPr>
          <p:nvPr/>
        </p:nvCxnSpPr>
        <p:spPr bwMode="auto">
          <a:xfrm>
            <a:off x="3067050" y="2449513"/>
            <a:ext cx="2476500" cy="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6938" name="AutoShape 199">
            <a:extLst>
              <a:ext uri="{FF2B5EF4-FFF2-40B4-BE49-F238E27FC236}">
                <a16:creationId xmlns:a16="http://schemas.microsoft.com/office/drawing/2014/main" id="{23511B2B-AFB2-7C09-EC3D-348D963D020B}"/>
              </a:ext>
            </a:extLst>
          </p:cNvPr>
          <p:cNvCxnSpPr>
            <a:cxnSpLocks noChangeShapeType="1"/>
            <a:stCxn id="36890" idx="3"/>
            <a:endCxn id="36895" idx="1"/>
          </p:cNvCxnSpPr>
          <p:nvPr/>
        </p:nvCxnSpPr>
        <p:spPr bwMode="auto">
          <a:xfrm flipV="1">
            <a:off x="2076450" y="3341688"/>
            <a:ext cx="1562100" cy="222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6939" name="AutoShape 200">
            <a:extLst>
              <a:ext uri="{FF2B5EF4-FFF2-40B4-BE49-F238E27FC236}">
                <a16:creationId xmlns:a16="http://schemas.microsoft.com/office/drawing/2014/main" id="{051C184A-3DCD-6289-5275-4E588A0ACD0E}"/>
              </a:ext>
            </a:extLst>
          </p:cNvPr>
          <p:cNvCxnSpPr>
            <a:cxnSpLocks noChangeShapeType="1"/>
            <a:stCxn id="36912" idx="3"/>
            <a:endCxn id="36900" idx="1"/>
          </p:cNvCxnSpPr>
          <p:nvPr/>
        </p:nvCxnSpPr>
        <p:spPr bwMode="auto">
          <a:xfrm>
            <a:off x="5048250" y="3363913"/>
            <a:ext cx="1562100" cy="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6940" name="AutoShape 201">
            <a:extLst>
              <a:ext uri="{FF2B5EF4-FFF2-40B4-BE49-F238E27FC236}">
                <a16:creationId xmlns:a16="http://schemas.microsoft.com/office/drawing/2014/main" id="{554FC51D-3303-44A9-C17D-9992B73EA2B4}"/>
              </a:ext>
            </a:extLst>
          </p:cNvPr>
          <p:cNvCxnSpPr>
            <a:cxnSpLocks noChangeShapeType="1"/>
            <a:stCxn id="36918" idx="3"/>
            <a:endCxn id="36923" idx="1"/>
          </p:cNvCxnSpPr>
          <p:nvPr/>
        </p:nvCxnSpPr>
        <p:spPr bwMode="auto">
          <a:xfrm>
            <a:off x="1771650" y="4332288"/>
            <a:ext cx="5143500" cy="22225"/>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206026" name="Text Box 202">
            <a:extLst>
              <a:ext uri="{FF2B5EF4-FFF2-40B4-BE49-F238E27FC236}">
                <a16:creationId xmlns:a16="http://schemas.microsoft.com/office/drawing/2014/main" id="{20F79000-9E29-C49F-C360-83533709AE41}"/>
              </a:ext>
            </a:extLst>
          </p:cNvPr>
          <p:cNvSpPr txBox="1">
            <a:spLocks noChangeArrowheads="1"/>
          </p:cNvSpPr>
          <p:nvPr/>
        </p:nvSpPr>
        <p:spPr bwMode="auto">
          <a:xfrm>
            <a:off x="8007350" y="4114800"/>
            <a:ext cx="752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10</a:t>
            </a:r>
            <a:r>
              <a:rPr lang="en-US" altLang="en-US" sz="2000" i="1" baseline="30000"/>
              <a:t>d </a:t>
            </a:r>
            <a:r>
              <a:rPr lang="en-US" altLang="en-US" sz="2000" baseline="30000"/>
              <a:t>-1</a:t>
            </a:r>
          </a:p>
        </p:txBody>
      </p:sp>
      <p:grpSp>
        <p:nvGrpSpPr>
          <p:cNvPr id="2" name="Group 205">
            <a:extLst>
              <a:ext uri="{FF2B5EF4-FFF2-40B4-BE49-F238E27FC236}">
                <a16:creationId xmlns:a16="http://schemas.microsoft.com/office/drawing/2014/main" id="{C039A4E7-A85A-37E7-B92E-A99E5D72DC2D}"/>
              </a:ext>
            </a:extLst>
          </p:cNvPr>
          <p:cNvGrpSpPr>
            <a:grpSpLocks/>
          </p:cNvGrpSpPr>
          <p:nvPr/>
        </p:nvGrpSpPr>
        <p:grpSpPr bwMode="auto">
          <a:xfrm>
            <a:off x="7835900" y="4251325"/>
            <a:ext cx="1003300" cy="396875"/>
            <a:chOff x="2776" y="3319"/>
            <a:chExt cx="632" cy="250"/>
          </a:xfrm>
        </p:grpSpPr>
        <p:sp>
          <p:nvSpPr>
            <p:cNvPr id="36949" name="Text Box 203">
              <a:extLst>
                <a:ext uri="{FF2B5EF4-FFF2-40B4-BE49-F238E27FC236}">
                  <a16:creationId xmlns:a16="http://schemas.microsoft.com/office/drawing/2014/main" id="{F6A6E519-D3E7-19BC-EEA5-AC04ECB0EDD8}"/>
                </a:ext>
              </a:extLst>
            </p:cNvPr>
            <p:cNvSpPr txBox="1">
              <a:spLocks noChangeArrowheads="1"/>
            </p:cNvSpPr>
            <p:nvPr/>
          </p:nvSpPr>
          <p:spPr bwMode="auto">
            <a:xfrm>
              <a:off x="2776" y="331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a:t>
              </a:r>
            </a:p>
          </p:txBody>
        </p:sp>
        <p:sp>
          <p:nvSpPr>
            <p:cNvPr id="36950" name="Line 204">
              <a:extLst>
                <a:ext uri="{FF2B5EF4-FFF2-40B4-BE49-F238E27FC236}">
                  <a16:creationId xmlns:a16="http://schemas.microsoft.com/office/drawing/2014/main" id="{E443B532-3AF8-33F7-09B0-A09BC624FBBE}"/>
                </a:ext>
              </a:extLst>
            </p:cNvPr>
            <p:cNvSpPr>
              <a:spLocks noChangeShapeType="1"/>
            </p:cNvSpPr>
            <p:nvPr/>
          </p:nvSpPr>
          <p:spPr bwMode="auto">
            <a:xfrm>
              <a:off x="2832" y="355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aphicFrame>
        <p:nvGraphicFramePr>
          <p:cNvPr id="206030" name="Object 206">
            <a:extLst>
              <a:ext uri="{FF2B5EF4-FFF2-40B4-BE49-F238E27FC236}">
                <a16:creationId xmlns:a16="http://schemas.microsoft.com/office/drawing/2014/main" id="{B4824721-9645-5542-BECD-CD6A13CD3CCA}"/>
              </a:ext>
            </a:extLst>
          </p:cNvPr>
          <p:cNvGraphicFramePr>
            <a:graphicFrameLocks noChangeAspect="1"/>
          </p:cNvGraphicFramePr>
          <p:nvPr/>
        </p:nvGraphicFramePr>
        <p:xfrm>
          <a:off x="2209800" y="5257800"/>
          <a:ext cx="2971800" cy="831850"/>
        </p:xfrm>
        <a:graphic>
          <a:graphicData uri="http://schemas.openxmlformats.org/presentationml/2006/ole">
            <mc:AlternateContent xmlns:mc="http://schemas.openxmlformats.org/markup-compatibility/2006">
              <mc:Choice xmlns:v="urn:schemas-microsoft-com:vml" Requires="v">
                <p:oleObj name="Equation" r:id="rId3" imgW="1586811" imgH="444307" progId="Equation.3">
                  <p:embed/>
                </p:oleObj>
              </mc:Choice>
              <mc:Fallback>
                <p:oleObj name="Equation" r:id="rId3" imgW="1586811" imgH="444307" progId="Equation.3">
                  <p:embed/>
                  <p:pic>
                    <p:nvPicPr>
                      <p:cNvPr id="0" name="Object 2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5257800"/>
                        <a:ext cx="2971800" cy="831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031" name="Line 207">
            <a:extLst>
              <a:ext uri="{FF2B5EF4-FFF2-40B4-BE49-F238E27FC236}">
                <a16:creationId xmlns:a16="http://schemas.microsoft.com/office/drawing/2014/main" id="{6B55EF1B-43F5-D90D-CAC0-72D2864BB6E9}"/>
              </a:ext>
            </a:extLst>
          </p:cNvPr>
          <p:cNvSpPr>
            <a:spLocks noChangeShapeType="1"/>
          </p:cNvSpPr>
          <p:nvPr/>
        </p:nvSpPr>
        <p:spPr bwMode="auto">
          <a:xfrm>
            <a:off x="6705600" y="1143000"/>
            <a:ext cx="198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6032" name="Text Box 208">
            <a:extLst>
              <a:ext uri="{FF2B5EF4-FFF2-40B4-BE49-F238E27FC236}">
                <a16:creationId xmlns:a16="http://schemas.microsoft.com/office/drawing/2014/main" id="{9588085B-3073-C94B-F2D9-E44C61D48619}"/>
              </a:ext>
            </a:extLst>
          </p:cNvPr>
          <p:cNvSpPr txBox="1">
            <a:spLocks noChangeArrowheads="1"/>
          </p:cNvSpPr>
          <p:nvPr/>
        </p:nvSpPr>
        <p:spPr bwMode="auto">
          <a:xfrm>
            <a:off x="6484938" y="5486400"/>
            <a:ext cx="1793875" cy="37623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exponential in </a:t>
            </a:r>
            <a:r>
              <a:rPr lang="en-US" altLang="en-US" sz="1800" i="1"/>
              <a:t>d</a:t>
            </a:r>
          </a:p>
        </p:txBody>
      </p:sp>
      <p:cxnSp>
        <p:nvCxnSpPr>
          <p:cNvPr id="206035" name="AutoShape 211">
            <a:extLst>
              <a:ext uri="{FF2B5EF4-FFF2-40B4-BE49-F238E27FC236}">
                <a16:creationId xmlns:a16="http://schemas.microsoft.com/office/drawing/2014/main" id="{F0530CB3-8D9D-098D-B979-810D72BD42A5}"/>
              </a:ext>
            </a:extLst>
          </p:cNvPr>
          <p:cNvCxnSpPr>
            <a:cxnSpLocks noChangeShapeType="1"/>
            <a:endCxn id="206032" idx="1"/>
          </p:cNvCxnSpPr>
          <p:nvPr/>
        </p:nvCxnSpPr>
        <p:spPr bwMode="auto">
          <a:xfrm>
            <a:off x="5181600" y="5673725"/>
            <a:ext cx="1303338"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6037" name="AutoShape 213">
            <a:extLst>
              <a:ext uri="{FF2B5EF4-FFF2-40B4-BE49-F238E27FC236}">
                <a16:creationId xmlns:a16="http://schemas.microsoft.com/office/drawing/2014/main" id="{EC487F7D-24EB-4286-E28A-5BC348B26C5A}"/>
              </a:ext>
            </a:extLst>
          </p:cNvPr>
          <p:cNvCxnSpPr>
            <a:cxnSpLocks noChangeShapeType="1"/>
          </p:cNvCxnSpPr>
          <p:nvPr/>
        </p:nvCxnSpPr>
        <p:spPr bwMode="auto">
          <a:xfrm rot="5400000">
            <a:off x="4821237" y="2112963"/>
            <a:ext cx="949325" cy="6172200"/>
          </a:xfrm>
          <a:prstGeom prst="bentConnector4">
            <a:avLst>
              <a:gd name="adj1" fmla="val 40130"/>
              <a:gd name="adj2" fmla="val 10370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6948" name="AutoShape 214">
            <a:extLst>
              <a:ext uri="{FF2B5EF4-FFF2-40B4-BE49-F238E27FC236}">
                <a16:creationId xmlns:a16="http://schemas.microsoft.com/office/drawing/2014/main" id="{9A827F3D-C52F-0039-72F3-E0571B1F74F4}"/>
              </a:ext>
            </a:extLst>
          </p:cNvPr>
          <p:cNvCxnSpPr>
            <a:cxnSpLocks noChangeShapeType="1"/>
            <a:stCxn id="36920" idx="3"/>
            <a:endCxn id="36924" idx="1"/>
          </p:cNvCxnSpPr>
          <p:nvPr/>
        </p:nvCxnSpPr>
        <p:spPr bwMode="auto">
          <a:xfrm>
            <a:off x="1905000" y="4876800"/>
            <a:ext cx="4876800" cy="0"/>
          </a:xfrm>
          <a:prstGeom prst="straightConnector1">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36"/>
                                        </p:tgtEl>
                                        <p:attrNameLst>
                                          <p:attrName>style.visibility</p:attrName>
                                        </p:attrNameLst>
                                      </p:cBhvr>
                                      <p:to>
                                        <p:strVal val="visible"/>
                                      </p:to>
                                    </p:set>
                                    <p:animEffect transition="in" filter="blinds(horizontal)">
                                      <p:cBhvr>
                                        <p:cTn id="7" dur="500"/>
                                        <p:tgtEl>
                                          <p:spTgt spid="205836"/>
                                        </p:tgtEl>
                                      </p:cBhvr>
                                    </p:animEffect>
                                  </p:childTnLst>
                                </p:cTn>
                              </p:par>
                              <p:par>
                                <p:cTn id="8" presetID="3" presetClass="entr" presetSubtype="10" fill="hold" nodeType="withEffect">
                                  <p:stCondLst>
                                    <p:cond delay="0"/>
                                  </p:stCondLst>
                                  <p:childTnLst>
                                    <p:set>
                                      <p:cBhvr>
                                        <p:cTn id="9" dur="1" fill="hold">
                                          <p:stCondLst>
                                            <p:cond delay="0"/>
                                          </p:stCondLst>
                                        </p:cTn>
                                        <p:tgtEl>
                                          <p:spTgt spid="206031"/>
                                        </p:tgtEl>
                                        <p:attrNameLst>
                                          <p:attrName>style.visibility</p:attrName>
                                        </p:attrNameLst>
                                      </p:cBhvr>
                                      <p:to>
                                        <p:strVal val="visible"/>
                                      </p:to>
                                    </p:set>
                                    <p:animEffect transition="in" filter="blinds(horizontal)">
                                      <p:cBhvr>
                                        <p:cTn id="10" dur="500"/>
                                        <p:tgtEl>
                                          <p:spTgt spid="2060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05973"/>
                                        </p:tgtEl>
                                        <p:attrNameLst>
                                          <p:attrName>style.visibility</p:attrName>
                                        </p:attrNameLst>
                                      </p:cBhvr>
                                      <p:to>
                                        <p:strVal val="visible"/>
                                      </p:to>
                                    </p:set>
                                    <p:animEffect transition="in" filter="blinds(horizontal)">
                                      <p:cBhvr>
                                        <p:cTn id="15" dur="500"/>
                                        <p:tgtEl>
                                          <p:spTgt spid="205973"/>
                                        </p:tgtEl>
                                      </p:cBhvr>
                                    </p:animEffect>
                                  </p:childTnLst>
                                </p:cTn>
                              </p:par>
                              <p:par>
                                <p:cTn id="16" presetID="3" presetClass="entr" presetSubtype="10" fill="hold" nodeType="withEffect">
                                  <p:stCondLst>
                                    <p:cond delay="0"/>
                                  </p:stCondLst>
                                  <p:childTnLst>
                                    <p:set>
                                      <p:cBhvr>
                                        <p:cTn id="17" dur="1" fill="hold">
                                          <p:stCondLst>
                                            <p:cond delay="0"/>
                                          </p:stCondLst>
                                        </p:cTn>
                                        <p:tgtEl>
                                          <p:spTgt spid="205947"/>
                                        </p:tgtEl>
                                        <p:attrNameLst>
                                          <p:attrName>style.visibility</p:attrName>
                                        </p:attrNameLst>
                                      </p:cBhvr>
                                      <p:to>
                                        <p:strVal val="visible"/>
                                      </p:to>
                                    </p:set>
                                    <p:animEffect transition="in" filter="blinds(horizontal)">
                                      <p:cBhvr>
                                        <p:cTn id="18" dur="500"/>
                                        <p:tgtEl>
                                          <p:spTgt spid="2059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5974"/>
                                        </p:tgtEl>
                                        <p:attrNameLst>
                                          <p:attrName>style.visibility</p:attrName>
                                        </p:attrNameLst>
                                      </p:cBhvr>
                                      <p:to>
                                        <p:strVal val="visible"/>
                                      </p:to>
                                    </p:set>
                                    <p:animEffect transition="in" filter="blinds(horizontal)">
                                      <p:cBhvr>
                                        <p:cTn id="23" dur="500"/>
                                        <p:tgtEl>
                                          <p:spTgt spid="205974"/>
                                        </p:tgtEl>
                                      </p:cBhvr>
                                    </p:animEffect>
                                  </p:childTnLst>
                                </p:cTn>
                              </p:par>
                              <p:par>
                                <p:cTn id="24" presetID="3" presetClass="entr" presetSubtype="10" fill="hold" nodeType="withEffect">
                                  <p:stCondLst>
                                    <p:cond delay="0"/>
                                  </p:stCondLst>
                                  <p:childTnLst>
                                    <p:set>
                                      <p:cBhvr>
                                        <p:cTn id="25" dur="1" fill="hold">
                                          <p:stCondLst>
                                            <p:cond delay="0"/>
                                          </p:stCondLst>
                                        </p:cTn>
                                        <p:tgtEl>
                                          <p:spTgt spid="205948"/>
                                        </p:tgtEl>
                                        <p:attrNameLst>
                                          <p:attrName>style.visibility</p:attrName>
                                        </p:attrNameLst>
                                      </p:cBhvr>
                                      <p:to>
                                        <p:strVal val="visible"/>
                                      </p:to>
                                    </p:set>
                                    <p:animEffect transition="in" filter="blinds(horizontal)">
                                      <p:cBhvr>
                                        <p:cTn id="26" dur="500"/>
                                        <p:tgtEl>
                                          <p:spTgt spid="20594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05975"/>
                                        </p:tgtEl>
                                        <p:attrNameLst>
                                          <p:attrName>style.visibility</p:attrName>
                                        </p:attrNameLst>
                                      </p:cBhvr>
                                      <p:to>
                                        <p:strVal val="visible"/>
                                      </p:to>
                                    </p:set>
                                    <p:animEffect transition="in" filter="blinds(horizontal)">
                                      <p:cBhvr>
                                        <p:cTn id="31" dur="500"/>
                                        <p:tgtEl>
                                          <p:spTgt spid="205975"/>
                                        </p:tgtEl>
                                      </p:cBhvr>
                                    </p:animEffect>
                                  </p:childTnLst>
                                </p:cTn>
                              </p:par>
                              <p:par>
                                <p:cTn id="32" presetID="3" presetClass="entr" presetSubtype="10" fill="hold" nodeType="withEffect">
                                  <p:stCondLst>
                                    <p:cond delay="0"/>
                                  </p:stCondLst>
                                  <p:childTnLst>
                                    <p:set>
                                      <p:cBhvr>
                                        <p:cTn id="33" dur="1" fill="hold">
                                          <p:stCondLst>
                                            <p:cond delay="0"/>
                                          </p:stCondLst>
                                        </p:cTn>
                                        <p:tgtEl>
                                          <p:spTgt spid="205972"/>
                                        </p:tgtEl>
                                        <p:attrNameLst>
                                          <p:attrName>style.visibility</p:attrName>
                                        </p:attrNameLst>
                                      </p:cBhvr>
                                      <p:to>
                                        <p:strVal val="visible"/>
                                      </p:to>
                                    </p:set>
                                    <p:animEffect transition="in" filter="blinds(horizontal)">
                                      <p:cBhvr>
                                        <p:cTn id="34" dur="500"/>
                                        <p:tgtEl>
                                          <p:spTgt spid="20597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06021"/>
                                        </p:tgtEl>
                                        <p:attrNameLst>
                                          <p:attrName>style.visibility</p:attrName>
                                        </p:attrNameLst>
                                      </p:cBhvr>
                                      <p:to>
                                        <p:strVal val="visible"/>
                                      </p:to>
                                    </p:set>
                                    <p:animEffect transition="in" filter="blinds(horizontal)">
                                      <p:cBhvr>
                                        <p:cTn id="39" dur="500"/>
                                        <p:tgtEl>
                                          <p:spTgt spid="206021"/>
                                        </p:tgtEl>
                                      </p:cBhvr>
                                    </p:animEffect>
                                  </p:childTnLst>
                                </p:cTn>
                              </p:par>
                              <p:par>
                                <p:cTn id="40" presetID="3" presetClass="entr" presetSubtype="10" fill="hold" nodeType="withEffect">
                                  <p:stCondLst>
                                    <p:cond delay="0"/>
                                  </p:stCondLst>
                                  <p:childTnLst>
                                    <p:set>
                                      <p:cBhvr>
                                        <p:cTn id="41" dur="1" fill="hold">
                                          <p:stCondLst>
                                            <p:cond delay="0"/>
                                          </p:stCondLst>
                                        </p:cTn>
                                        <p:tgtEl>
                                          <p:spTgt spid="206026"/>
                                        </p:tgtEl>
                                        <p:attrNameLst>
                                          <p:attrName>style.visibility</p:attrName>
                                        </p:attrNameLst>
                                      </p:cBhvr>
                                      <p:to>
                                        <p:strVal val="visible"/>
                                      </p:to>
                                    </p:set>
                                    <p:animEffect transition="in" filter="blinds(horizontal)">
                                      <p:cBhvr>
                                        <p:cTn id="42" dur="500"/>
                                        <p:tgtEl>
                                          <p:spTgt spid="20602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linds(horizontal)">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6037"/>
                                        </p:tgtEl>
                                        <p:attrNameLst>
                                          <p:attrName>style.visibility</p:attrName>
                                        </p:attrNameLst>
                                      </p:cBhvr>
                                      <p:to>
                                        <p:strVal val="visible"/>
                                      </p:to>
                                    </p:set>
                                    <p:animEffect transition="in" filter="blinds(horizontal)">
                                      <p:cBhvr>
                                        <p:cTn id="52" dur="500"/>
                                        <p:tgtEl>
                                          <p:spTgt spid="206037"/>
                                        </p:tgtEl>
                                      </p:cBhvr>
                                    </p:animEffect>
                                  </p:childTnLst>
                                </p:cTn>
                              </p:par>
                              <p:par>
                                <p:cTn id="53" presetID="3" presetClass="entr" presetSubtype="10" fill="hold" nodeType="withEffect">
                                  <p:stCondLst>
                                    <p:cond delay="0"/>
                                  </p:stCondLst>
                                  <p:childTnLst>
                                    <p:set>
                                      <p:cBhvr>
                                        <p:cTn id="54" dur="1" fill="hold">
                                          <p:stCondLst>
                                            <p:cond delay="0"/>
                                          </p:stCondLst>
                                        </p:cTn>
                                        <p:tgtEl>
                                          <p:spTgt spid="206030"/>
                                        </p:tgtEl>
                                        <p:attrNameLst>
                                          <p:attrName>style.visibility</p:attrName>
                                        </p:attrNameLst>
                                      </p:cBhvr>
                                      <p:to>
                                        <p:strVal val="visible"/>
                                      </p:to>
                                    </p:set>
                                    <p:animEffect transition="in" filter="blinds(horizontal)">
                                      <p:cBhvr>
                                        <p:cTn id="55" dur="500"/>
                                        <p:tgtEl>
                                          <p:spTgt spid="20603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206035"/>
                                        </p:tgtEl>
                                        <p:attrNameLst>
                                          <p:attrName>style.visibility</p:attrName>
                                        </p:attrNameLst>
                                      </p:cBhvr>
                                      <p:to>
                                        <p:strVal val="visible"/>
                                      </p:to>
                                    </p:set>
                                    <p:animEffect transition="in" filter="blinds(horizontal)">
                                      <p:cBhvr>
                                        <p:cTn id="60" dur="500"/>
                                        <p:tgtEl>
                                          <p:spTgt spid="206035"/>
                                        </p:tgtEl>
                                      </p:cBhvr>
                                    </p:animEffect>
                                  </p:childTnLst>
                                </p:cTn>
                              </p:par>
                              <p:par>
                                <p:cTn id="61" presetID="3" presetClass="entr" presetSubtype="10" fill="hold" nodeType="withEffect">
                                  <p:stCondLst>
                                    <p:cond delay="0"/>
                                  </p:stCondLst>
                                  <p:childTnLst>
                                    <p:set>
                                      <p:cBhvr>
                                        <p:cTn id="62" dur="1" fill="hold">
                                          <p:stCondLst>
                                            <p:cond delay="0"/>
                                          </p:stCondLst>
                                        </p:cTn>
                                        <p:tgtEl>
                                          <p:spTgt spid="206032"/>
                                        </p:tgtEl>
                                        <p:attrNameLst>
                                          <p:attrName>style.visibility</p:attrName>
                                        </p:attrNameLst>
                                      </p:cBhvr>
                                      <p:to>
                                        <p:strVal val="visible"/>
                                      </p:to>
                                    </p:set>
                                    <p:animEffect transition="in" filter="blinds(horizontal)">
                                      <p:cBhvr>
                                        <p:cTn id="63" dur="500"/>
                                        <p:tgtEl>
                                          <p:spTgt spid="206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6" grpId="0"/>
      <p:bldP spid="205947" grpId="0"/>
      <p:bldP spid="205948" grpId="0"/>
      <p:bldP spid="205972" grpId="0"/>
      <p:bldP spid="205973" grpId="0"/>
      <p:bldP spid="205974" grpId="0"/>
      <p:bldP spid="205975" grpId="0"/>
      <p:bldP spid="206021" grpId="0"/>
      <p:bldP spid="206026" grpId="0"/>
      <p:bldP spid="20603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BA5E8358-4F6B-5B2B-335B-992222D5B9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94FBBCD-CE66-4ABF-A765-78E58AA9483B}" type="slidenum">
              <a:rPr lang="en-US" altLang="en-US" sz="1200" smtClean="0">
                <a:latin typeface="Garamond" panose="02020404030301010803" pitchFamily="18" charset="0"/>
              </a:rPr>
              <a:pPr>
                <a:spcBef>
                  <a:spcPct val="0"/>
                </a:spcBef>
                <a:buClrTx/>
                <a:buSzTx/>
                <a:buFontTx/>
                <a:buNone/>
              </a:pPr>
              <a:t>18</a:t>
            </a:fld>
            <a:endParaRPr lang="en-US" altLang="en-US" sz="1200">
              <a:latin typeface="Garamond" panose="02020404030301010803" pitchFamily="18" charset="0"/>
            </a:endParaRPr>
          </a:p>
        </p:txBody>
      </p:sp>
      <p:sp>
        <p:nvSpPr>
          <p:cNvPr id="38915" name="Rectangle 2">
            <a:extLst>
              <a:ext uri="{FF2B5EF4-FFF2-40B4-BE49-F238E27FC236}">
                <a16:creationId xmlns:a16="http://schemas.microsoft.com/office/drawing/2014/main" id="{57E37441-51C2-20F4-BD58-ADF5D9DC4B70}"/>
              </a:ext>
            </a:extLst>
          </p:cNvPr>
          <p:cNvSpPr>
            <a:spLocks noGrp="1" noChangeArrowheads="1"/>
          </p:cNvSpPr>
          <p:nvPr>
            <p:ph type="title"/>
          </p:nvPr>
        </p:nvSpPr>
        <p:spPr/>
        <p:txBody>
          <a:bodyPr/>
          <a:lstStyle/>
          <a:p>
            <a:pPr eaLnBrk="1" hangingPunct="1"/>
            <a:r>
              <a:rPr lang="en-US" altLang="en-US" sz="3600"/>
              <a:t>IBM’s approach for Radix Sort</a:t>
            </a:r>
          </a:p>
        </p:txBody>
      </p:sp>
      <p:grpSp>
        <p:nvGrpSpPr>
          <p:cNvPr id="38916" name="Group 66">
            <a:extLst>
              <a:ext uri="{FF2B5EF4-FFF2-40B4-BE49-F238E27FC236}">
                <a16:creationId xmlns:a16="http://schemas.microsoft.com/office/drawing/2014/main" id="{6F74AAF8-46CF-8DF0-2745-71662346908A}"/>
              </a:ext>
            </a:extLst>
          </p:cNvPr>
          <p:cNvGrpSpPr>
            <a:grpSpLocks/>
          </p:cNvGrpSpPr>
          <p:nvPr/>
        </p:nvGrpSpPr>
        <p:grpSpPr bwMode="auto">
          <a:xfrm>
            <a:off x="457200" y="2133600"/>
            <a:ext cx="1981200" cy="1676400"/>
            <a:chOff x="432" y="816"/>
            <a:chExt cx="1248" cy="1056"/>
          </a:xfrm>
        </p:grpSpPr>
        <p:grpSp>
          <p:nvGrpSpPr>
            <p:cNvPr id="39028" name="Group 4">
              <a:extLst>
                <a:ext uri="{FF2B5EF4-FFF2-40B4-BE49-F238E27FC236}">
                  <a16:creationId xmlns:a16="http://schemas.microsoft.com/office/drawing/2014/main" id="{A3E67DA6-B38D-67AB-5166-97F9293911E8}"/>
                </a:ext>
              </a:extLst>
            </p:cNvPr>
            <p:cNvGrpSpPr>
              <a:grpSpLocks/>
            </p:cNvGrpSpPr>
            <p:nvPr/>
          </p:nvGrpSpPr>
          <p:grpSpPr bwMode="auto">
            <a:xfrm>
              <a:off x="936" y="816"/>
              <a:ext cx="240" cy="240"/>
              <a:chOff x="2112" y="1488"/>
              <a:chExt cx="624" cy="1488"/>
            </a:xfrm>
          </p:grpSpPr>
          <p:sp>
            <p:nvSpPr>
              <p:cNvPr id="39061" name="Line 5">
                <a:extLst>
                  <a:ext uri="{FF2B5EF4-FFF2-40B4-BE49-F238E27FC236}">
                    <a16:creationId xmlns:a16="http://schemas.microsoft.com/office/drawing/2014/main" id="{D27D2CE0-4A00-B2A0-0A01-C0894FFBEC86}"/>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62" name="Line 6">
                <a:extLst>
                  <a:ext uri="{FF2B5EF4-FFF2-40B4-BE49-F238E27FC236}">
                    <a16:creationId xmlns:a16="http://schemas.microsoft.com/office/drawing/2014/main" id="{3450BAD8-CF01-4BAB-A05F-4CC0501D1D6F}"/>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63" name="Line 7">
                <a:extLst>
                  <a:ext uri="{FF2B5EF4-FFF2-40B4-BE49-F238E27FC236}">
                    <a16:creationId xmlns:a16="http://schemas.microsoft.com/office/drawing/2014/main" id="{81F070C5-0D61-2B18-985B-047F3596A197}"/>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9029" name="Rectangle 8">
              <a:extLst>
                <a:ext uri="{FF2B5EF4-FFF2-40B4-BE49-F238E27FC236}">
                  <a16:creationId xmlns:a16="http://schemas.microsoft.com/office/drawing/2014/main" id="{68ED1576-56E3-63FE-0633-06CB2798B772}"/>
                </a:ext>
              </a:extLst>
            </p:cNvPr>
            <p:cNvSpPr>
              <a:spLocks noChangeArrowheads="1"/>
            </p:cNvSpPr>
            <p:nvPr/>
          </p:nvSpPr>
          <p:spPr bwMode="auto">
            <a:xfrm>
              <a:off x="984" y="816"/>
              <a:ext cx="144" cy="192"/>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39030" name="Text Box 9">
              <a:extLst>
                <a:ext uri="{FF2B5EF4-FFF2-40B4-BE49-F238E27FC236}">
                  <a16:creationId xmlns:a16="http://schemas.microsoft.com/office/drawing/2014/main" id="{A1819489-14EC-1026-47C3-0EF3AD8F1631}"/>
                </a:ext>
              </a:extLst>
            </p:cNvPr>
            <p:cNvSpPr txBox="1">
              <a:spLocks noChangeArrowheads="1"/>
            </p:cNvSpPr>
            <p:nvPr/>
          </p:nvSpPr>
          <p:spPr bwMode="auto">
            <a:xfrm>
              <a:off x="912" y="1200"/>
              <a:ext cx="288" cy="178"/>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grpSp>
          <p:nvGrpSpPr>
            <p:cNvPr id="39031" name="Group 30">
              <a:extLst>
                <a:ext uri="{FF2B5EF4-FFF2-40B4-BE49-F238E27FC236}">
                  <a16:creationId xmlns:a16="http://schemas.microsoft.com/office/drawing/2014/main" id="{F7FC5945-1540-DE58-866D-9BF50403CDC1}"/>
                </a:ext>
              </a:extLst>
            </p:cNvPr>
            <p:cNvGrpSpPr>
              <a:grpSpLocks/>
            </p:cNvGrpSpPr>
            <p:nvPr/>
          </p:nvGrpSpPr>
          <p:grpSpPr bwMode="auto">
            <a:xfrm>
              <a:off x="432" y="1632"/>
              <a:ext cx="240" cy="240"/>
              <a:chOff x="2112" y="1488"/>
              <a:chExt cx="624" cy="1488"/>
            </a:xfrm>
          </p:grpSpPr>
          <p:sp>
            <p:nvSpPr>
              <p:cNvPr id="39058" name="Line 31">
                <a:extLst>
                  <a:ext uri="{FF2B5EF4-FFF2-40B4-BE49-F238E27FC236}">
                    <a16:creationId xmlns:a16="http://schemas.microsoft.com/office/drawing/2014/main" id="{3EF619DC-399C-B807-2724-0353DB22B97F}"/>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59" name="Line 32">
                <a:extLst>
                  <a:ext uri="{FF2B5EF4-FFF2-40B4-BE49-F238E27FC236}">
                    <a16:creationId xmlns:a16="http://schemas.microsoft.com/office/drawing/2014/main" id="{4863F761-532F-2334-DD48-E44FDA805783}"/>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60" name="Line 33">
                <a:extLst>
                  <a:ext uri="{FF2B5EF4-FFF2-40B4-BE49-F238E27FC236}">
                    <a16:creationId xmlns:a16="http://schemas.microsoft.com/office/drawing/2014/main" id="{A7B901C5-EE22-6CCE-70F6-B1F760248846}"/>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9032" name="Rectangle 34">
              <a:extLst>
                <a:ext uri="{FF2B5EF4-FFF2-40B4-BE49-F238E27FC236}">
                  <a16:creationId xmlns:a16="http://schemas.microsoft.com/office/drawing/2014/main" id="{D53121E4-BAF7-FBE3-E170-6F82E4E39B5F}"/>
                </a:ext>
              </a:extLst>
            </p:cNvPr>
            <p:cNvSpPr>
              <a:spLocks noChangeArrowheads="1"/>
            </p:cNvSpPr>
            <p:nvPr/>
          </p:nvSpPr>
          <p:spPr bwMode="auto">
            <a:xfrm>
              <a:off x="480" y="1632"/>
              <a:ext cx="144" cy="192"/>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39033" name="Group 35">
              <a:extLst>
                <a:ext uri="{FF2B5EF4-FFF2-40B4-BE49-F238E27FC236}">
                  <a16:creationId xmlns:a16="http://schemas.microsoft.com/office/drawing/2014/main" id="{0261F61B-F63C-74DF-F134-6176B80F5752}"/>
                </a:ext>
              </a:extLst>
            </p:cNvPr>
            <p:cNvGrpSpPr>
              <a:grpSpLocks/>
            </p:cNvGrpSpPr>
            <p:nvPr/>
          </p:nvGrpSpPr>
          <p:grpSpPr bwMode="auto">
            <a:xfrm>
              <a:off x="720" y="1632"/>
              <a:ext cx="240" cy="240"/>
              <a:chOff x="2112" y="1488"/>
              <a:chExt cx="624" cy="1488"/>
            </a:xfrm>
          </p:grpSpPr>
          <p:sp>
            <p:nvSpPr>
              <p:cNvPr id="39055" name="Line 36">
                <a:extLst>
                  <a:ext uri="{FF2B5EF4-FFF2-40B4-BE49-F238E27FC236}">
                    <a16:creationId xmlns:a16="http://schemas.microsoft.com/office/drawing/2014/main" id="{4401BA44-C656-1A3D-0378-B31841B050AC}"/>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56" name="Line 37">
                <a:extLst>
                  <a:ext uri="{FF2B5EF4-FFF2-40B4-BE49-F238E27FC236}">
                    <a16:creationId xmlns:a16="http://schemas.microsoft.com/office/drawing/2014/main" id="{0AF46F71-99A6-FBA0-CE84-A60854F6D9EF}"/>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57" name="Line 38">
                <a:extLst>
                  <a:ext uri="{FF2B5EF4-FFF2-40B4-BE49-F238E27FC236}">
                    <a16:creationId xmlns:a16="http://schemas.microsoft.com/office/drawing/2014/main" id="{8D754125-CA7E-F7DE-06DE-597A0E2592CE}"/>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9034" name="Rectangle 39">
              <a:extLst>
                <a:ext uri="{FF2B5EF4-FFF2-40B4-BE49-F238E27FC236}">
                  <a16:creationId xmlns:a16="http://schemas.microsoft.com/office/drawing/2014/main" id="{D6F649D7-3C43-E259-110D-9F7B8651A99F}"/>
                </a:ext>
              </a:extLst>
            </p:cNvPr>
            <p:cNvSpPr>
              <a:spLocks noChangeArrowheads="1"/>
            </p:cNvSpPr>
            <p:nvPr/>
          </p:nvSpPr>
          <p:spPr bwMode="auto">
            <a:xfrm>
              <a:off x="768" y="1632"/>
              <a:ext cx="144" cy="192"/>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39035" name="Group 40">
              <a:extLst>
                <a:ext uri="{FF2B5EF4-FFF2-40B4-BE49-F238E27FC236}">
                  <a16:creationId xmlns:a16="http://schemas.microsoft.com/office/drawing/2014/main" id="{0CA279E7-E7EF-6D09-FABF-EFF99BA79FFE}"/>
                </a:ext>
              </a:extLst>
            </p:cNvPr>
            <p:cNvGrpSpPr>
              <a:grpSpLocks/>
            </p:cNvGrpSpPr>
            <p:nvPr/>
          </p:nvGrpSpPr>
          <p:grpSpPr bwMode="auto">
            <a:xfrm>
              <a:off x="1152" y="1632"/>
              <a:ext cx="240" cy="240"/>
              <a:chOff x="2112" y="1488"/>
              <a:chExt cx="624" cy="1488"/>
            </a:xfrm>
          </p:grpSpPr>
          <p:sp>
            <p:nvSpPr>
              <p:cNvPr id="39052" name="Line 41">
                <a:extLst>
                  <a:ext uri="{FF2B5EF4-FFF2-40B4-BE49-F238E27FC236}">
                    <a16:creationId xmlns:a16="http://schemas.microsoft.com/office/drawing/2014/main" id="{DDF473A2-B828-A099-DDF7-0AFE9F0B3824}"/>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53" name="Line 42">
                <a:extLst>
                  <a:ext uri="{FF2B5EF4-FFF2-40B4-BE49-F238E27FC236}">
                    <a16:creationId xmlns:a16="http://schemas.microsoft.com/office/drawing/2014/main" id="{63AAE85C-06F8-B626-77A9-A3D702CEA0F1}"/>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54" name="Line 43">
                <a:extLst>
                  <a:ext uri="{FF2B5EF4-FFF2-40B4-BE49-F238E27FC236}">
                    <a16:creationId xmlns:a16="http://schemas.microsoft.com/office/drawing/2014/main" id="{6C1F665D-6C5D-3C10-B6AE-A33D46062680}"/>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9036" name="Rectangle 44">
              <a:extLst>
                <a:ext uri="{FF2B5EF4-FFF2-40B4-BE49-F238E27FC236}">
                  <a16:creationId xmlns:a16="http://schemas.microsoft.com/office/drawing/2014/main" id="{B2D7CE11-1254-4896-923B-BC4E949F82B5}"/>
                </a:ext>
              </a:extLst>
            </p:cNvPr>
            <p:cNvSpPr>
              <a:spLocks noChangeArrowheads="1"/>
            </p:cNvSpPr>
            <p:nvPr/>
          </p:nvSpPr>
          <p:spPr bwMode="auto">
            <a:xfrm>
              <a:off x="1200" y="1632"/>
              <a:ext cx="144" cy="192"/>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39037" name="Group 45">
              <a:extLst>
                <a:ext uri="{FF2B5EF4-FFF2-40B4-BE49-F238E27FC236}">
                  <a16:creationId xmlns:a16="http://schemas.microsoft.com/office/drawing/2014/main" id="{EC6BA1F9-A693-D364-9B70-9DA8FD210B9B}"/>
                </a:ext>
              </a:extLst>
            </p:cNvPr>
            <p:cNvGrpSpPr>
              <a:grpSpLocks/>
            </p:cNvGrpSpPr>
            <p:nvPr/>
          </p:nvGrpSpPr>
          <p:grpSpPr bwMode="auto">
            <a:xfrm>
              <a:off x="1440" y="1632"/>
              <a:ext cx="240" cy="240"/>
              <a:chOff x="2112" y="1488"/>
              <a:chExt cx="624" cy="1488"/>
            </a:xfrm>
          </p:grpSpPr>
          <p:sp>
            <p:nvSpPr>
              <p:cNvPr id="39049" name="Line 46">
                <a:extLst>
                  <a:ext uri="{FF2B5EF4-FFF2-40B4-BE49-F238E27FC236}">
                    <a16:creationId xmlns:a16="http://schemas.microsoft.com/office/drawing/2014/main" id="{7547C9E8-1EC2-C7F9-CF4A-0C3D62D71D9C}"/>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50" name="Line 47">
                <a:extLst>
                  <a:ext uri="{FF2B5EF4-FFF2-40B4-BE49-F238E27FC236}">
                    <a16:creationId xmlns:a16="http://schemas.microsoft.com/office/drawing/2014/main" id="{766BFC49-8A40-3193-3631-8ED939981076}"/>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51" name="Line 48">
                <a:extLst>
                  <a:ext uri="{FF2B5EF4-FFF2-40B4-BE49-F238E27FC236}">
                    <a16:creationId xmlns:a16="http://schemas.microsoft.com/office/drawing/2014/main" id="{AA1E00EE-1DD2-76E0-9BA9-1F689A5179B4}"/>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9038" name="Rectangle 49">
              <a:extLst>
                <a:ext uri="{FF2B5EF4-FFF2-40B4-BE49-F238E27FC236}">
                  <a16:creationId xmlns:a16="http://schemas.microsoft.com/office/drawing/2014/main" id="{8EDC64A2-762A-7E27-02C5-1D826EA17326}"/>
                </a:ext>
              </a:extLst>
            </p:cNvPr>
            <p:cNvSpPr>
              <a:spLocks noChangeArrowheads="1"/>
            </p:cNvSpPr>
            <p:nvPr/>
          </p:nvSpPr>
          <p:spPr bwMode="auto">
            <a:xfrm>
              <a:off x="1488" y="1632"/>
              <a:ext cx="144" cy="192"/>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39039" name="AutoShape 50">
              <a:extLst>
                <a:ext uri="{FF2B5EF4-FFF2-40B4-BE49-F238E27FC236}">
                  <a16:creationId xmlns:a16="http://schemas.microsoft.com/office/drawing/2014/main" id="{F7B4293F-E7D9-F5C0-1A2F-0D7ED5A0B0A7}"/>
                </a:ext>
              </a:extLst>
            </p:cNvPr>
            <p:cNvCxnSpPr>
              <a:cxnSpLocks noChangeShapeType="1"/>
              <a:stCxn id="39029" idx="2"/>
              <a:endCxn id="39030" idx="0"/>
            </p:cNvCxnSpPr>
            <p:nvPr/>
          </p:nvCxnSpPr>
          <p:spPr bwMode="auto">
            <a:xfrm>
              <a:off x="1056" y="1008"/>
              <a:ext cx="0" cy="1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040" name="AutoShape 51">
              <a:extLst>
                <a:ext uri="{FF2B5EF4-FFF2-40B4-BE49-F238E27FC236}">
                  <a16:creationId xmlns:a16="http://schemas.microsoft.com/office/drawing/2014/main" id="{976083B8-75E7-2869-C9CD-429C6465CAFC}"/>
                </a:ext>
              </a:extLst>
            </p:cNvPr>
            <p:cNvCxnSpPr>
              <a:cxnSpLocks noChangeShapeType="1"/>
              <a:stCxn id="39030" idx="2"/>
              <a:endCxn id="39032" idx="0"/>
            </p:cNvCxnSpPr>
            <p:nvPr/>
          </p:nvCxnSpPr>
          <p:spPr bwMode="auto">
            <a:xfrm rot="5400000">
              <a:off x="683" y="1259"/>
              <a:ext cx="242" cy="504"/>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9041" name="AutoShape 52">
              <a:extLst>
                <a:ext uri="{FF2B5EF4-FFF2-40B4-BE49-F238E27FC236}">
                  <a16:creationId xmlns:a16="http://schemas.microsoft.com/office/drawing/2014/main" id="{6898F399-E97D-0F91-FB00-7B873133D367}"/>
                </a:ext>
              </a:extLst>
            </p:cNvPr>
            <p:cNvCxnSpPr>
              <a:cxnSpLocks noChangeShapeType="1"/>
              <a:stCxn id="39030" idx="2"/>
              <a:endCxn id="39034" idx="0"/>
            </p:cNvCxnSpPr>
            <p:nvPr/>
          </p:nvCxnSpPr>
          <p:spPr bwMode="auto">
            <a:xfrm rot="5400000">
              <a:off x="827" y="1403"/>
              <a:ext cx="242" cy="216"/>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9042" name="AutoShape 53">
              <a:extLst>
                <a:ext uri="{FF2B5EF4-FFF2-40B4-BE49-F238E27FC236}">
                  <a16:creationId xmlns:a16="http://schemas.microsoft.com/office/drawing/2014/main" id="{795FABED-3D5F-F75E-B9D9-DE05563BEF67}"/>
                </a:ext>
              </a:extLst>
            </p:cNvPr>
            <p:cNvCxnSpPr>
              <a:cxnSpLocks noChangeShapeType="1"/>
              <a:stCxn id="39030" idx="2"/>
              <a:endCxn id="39036" idx="0"/>
            </p:cNvCxnSpPr>
            <p:nvPr/>
          </p:nvCxnSpPr>
          <p:spPr bwMode="auto">
            <a:xfrm rot="16200000" flipH="1">
              <a:off x="1043" y="1403"/>
              <a:ext cx="242" cy="216"/>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9043" name="AutoShape 54">
              <a:extLst>
                <a:ext uri="{FF2B5EF4-FFF2-40B4-BE49-F238E27FC236}">
                  <a16:creationId xmlns:a16="http://schemas.microsoft.com/office/drawing/2014/main" id="{4463D3D5-7BD0-79B6-DC68-594598C9EF1B}"/>
                </a:ext>
              </a:extLst>
            </p:cNvPr>
            <p:cNvCxnSpPr>
              <a:cxnSpLocks noChangeShapeType="1"/>
              <a:stCxn id="39030" idx="2"/>
              <a:endCxn id="39038" idx="0"/>
            </p:cNvCxnSpPr>
            <p:nvPr/>
          </p:nvCxnSpPr>
          <p:spPr bwMode="auto">
            <a:xfrm rot="16200000" flipH="1">
              <a:off x="1187" y="1259"/>
              <a:ext cx="242" cy="504"/>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9044" name="Line 56">
              <a:extLst>
                <a:ext uri="{FF2B5EF4-FFF2-40B4-BE49-F238E27FC236}">
                  <a16:creationId xmlns:a16="http://schemas.microsoft.com/office/drawing/2014/main" id="{9C813B1B-6231-D21E-2696-2A4D6C159D4B}"/>
                </a:ext>
              </a:extLst>
            </p:cNvPr>
            <p:cNvSpPr>
              <a:spLocks noChangeShapeType="1"/>
            </p:cNvSpPr>
            <p:nvPr/>
          </p:nvSpPr>
          <p:spPr bwMode="auto">
            <a:xfrm>
              <a:off x="1008" y="1728"/>
              <a:ext cx="9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45" name="Text Box 57">
              <a:extLst>
                <a:ext uri="{FF2B5EF4-FFF2-40B4-BE49-F238E27FC236}">
                  <a16:creationId xmlns:a16="http://schemas.microsoft.com/office/drawing/2014/main" id="{0EA58F26-78AB-DCD2-2584-BD9F7A23B657}"/>
                </a:ext>
              </a:extLst>
            </p:cNvPr>
            <p:cNvSpPr txBox="1">
              <a:spLocks noChangeArrowheads="1"/>
            </p:cNvSpPr>
            <p:nvPr/>
          </p:nvSpPr>
          <p:spPr bwMode="auto">
            <a:xfrm>
              <a:off x="480" y="1344"/>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0</a:t>
              </a:r>
            </a:p>
          </p:txBody>
        </p:sp>
        <p:sp>
          <p:nvSpPr>
            <p:cNvPr id="39046" name="Text Box 58">
              <a:extLst>
                <a:ext uri="{FF2B5EF4-FFF2-40B4-BE49-F238E27FC236}">
                  <a16:creationId xmlns:a16="http://schemas.microsoft.com/office/drawing/2014/main" id="{7AD0CF48-65FA-D789-0BF7-E15287A1DFFA}"/>
                </a:ext>
              </a:extLst>
            </p:cNvPr>
            <p:cNvSpPr txBox="1">
              <a:spLocks noChangeArrowheads="1"/>
            </p:cNvSpPr>
            <p:nvPr/>
          </p:nvSpPr>
          <p:spPr bwMode="auto">
            <a:xfrm>
              <a:off x="743" y="1344"/>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1</a:t>
              </a:r>
            </a:p>
          </p:txBody>
        </p:sp>
        <p:sp>
          <p:nvSpPr>
            <p:cNvPr id="39047" name="Text Box 59">
              <a:extLst>
                <a:ext uri="{FF2B5EF4-FFF2-40B4-BE49-F238E27FC236}">
                  <a16:creationId xmlns:a16="http://schemas.microsoft.com/office/drawing/2014/main" id="{F5BC383C-3BB6-A0BE-4CA8-DF37C16FE9C4}"/>
                </a:ext>
              </a:extLst>
            </p:cNvPr>
            <p:cNvSpPr txBox="1">
              <a:spLocks noChangeArrowheads="1"/>
            </p:cNvSpPr>
            <p:nvPr/>
          </p:nvSpPr>
          <p:spPr bwMode="auto">
            <a:xfrm>
              <a:off x="1200" y="1344"/>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8</a:t>
              </a:r>
            </a:p>
          </p:txBody>
        </p:sp>
        <p:sp>
          <p:nvSpPr>
            <p:cNvPr id="39048" name="Text Box 60">
              <a:extLst>
                <a:ext uri="{FF2B5EF4-FFF2-40B4-BE49-F238E27FC236}">
                  <a16:creationId xmlns:a16="http://schemas.microsoft.com/office/drawing/2014/main" id="{82FE59B1-B181-44CE-D31E-25367725AD1A}"/>
                </a:ext>
              </a:extLst>
            </p:cNvPr>
            <p:cNvSpPr txBox="1">
              <a:spLocks noChangeArrowheads="1"/>
            </p:cNvSpPr>
            <p:nvPr/>
          </p:nvSpPr>
          <p:spPr bwMode="auto">
            <a:xfrm>
              <a:off x="1488" y="1344"/>
              <a:ext cx="16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9</a:t>
              </a:r>
            </a:p>
          </p:txBody>
        </p:sp>
      </p:grpSp>
      <p:sp>
        <p:nvSpPr>
          <p:cNvPr id="206910" name="Rectangle 62">
            <a:extLst>
              <a:ext uri="{FF2B5EF4-FFF2-40B4-BE49-F238E27FC236}">
                <a16:creationId xmlns:a16="http://schemas.microsoft.com/office/drawing/2014/main" id="{E9820B4E-9534-B5D4-8E6C-5CC8CEAFFFB0}"/>
              </a:ext>
            </a:extLst>
          </p:cNvPr>
          <p:cNvSpPr>
            <a:spLocks noChangeArrowheads="1"/>
          </p:cNvSpPr>
          <p:nvPr/>
        </p:nvSpPr>
        <p:spPr bwMode="auto">
          <a:xfrm>
            <a:off x="1333500" y="4038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11" name="Rectangle 63">
            <a:extLst>
              <a:ext uri="{FF2B5EF4-FFF2-40B4-BE49-F238E27FC236}">
                <a16:creationId xmlns:a16="http://schemas.microsoft.com/office/drawing/2014/main" id="{8C909D60-F57B-5EFF-C86F-959031FF5A10}"/>
              </a:ext>
            </a:extLst>
          </p:cNvPr>
          <p:cNvSpPr>
            <a:spLocks noChangeArrowheads="1"/>
          </p:cNvSpPr>
          <p:nvPr/>
        </p:nvSpPr>
        <p:spPr bwMode="auto">
          <a:xfrm>
            <a:off x="1333500" y="4419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12" name="Rectangle 64">
            <a:extLst>
              <a:ext uri="{FF2B5EF4-FFF2-40B4-BE49-F238E27FC236}">
                <a16:creationId xmlns:a16="http://schemas.microsoft.com/office/drawing/2014/main" id="{469E0183-0047-CBDF-F6A6-C79FE5DDF43A}"/>
              </a:ext>
            </a:extLst>
          </p:cNvPr>
          <p:cNvSpPr>
            <a:spLocks noChangeArrowheads="1"/>
          </p:cNvSpPr>
          <p:nvPr/>
        </p:nvSpPr>
        <p:spPr bwMode="auto">
          <a:xfrm>
            <a:off x="1333500" y="5029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13" name="Rectangle 65">
            <a:extLst>
              <a:ext uri="{FF2B5EF4-FFF2-40B4-BE49-F238E27FC236}">
                <a16:creationId xmlns:a16="http://schemas.microsoft.com/office/drawing/2014/main" id="{EF73A8B7-16DD-E389-1BE4-889119D47AE0}"/>
              </a:ext>
            </a:extLst>
          </p:cNvPr>
          <p:cNvSpPr>
            <a:spLocks noChangeArrowheads="1"/>
          </p:cNvSpPr>
          <p:nvPr/>
        </p:nvSpPr>
        <p:spPr bwMode="auto">
          <a:xfrm>
            <a:off x="1333500" y="5410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15" name="Line 67">
            <a:extLst>
              <a:ext uri="{FF2B5EF4-FFF2-40B4-BE49-F238E27FC236}">
                <a16:creationId xmlns:a16="http://schemas.microsoft.com/office/drawing/2014/main" id="{71952BB2-38E5-E7F0-968E-5EA5D017C677}"/>
              </a:ext>
            </a:extLst>
          </p:cNvPr>
          <p:cNvSpPr>
            <a:spLocks noChangeShapeType="1"/>
          </p:cNvSpPr>
          <p:nvPr/>
        </p:nvSpPr>
        <p:spPr bwMode="auto">
          <a:xfrm>
            <a:off x="1447800" y="47244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cxnSp>
        <p:nvCxnSpPr>
          <p:cNvPr id="206916" name="AutoShape 68">
            <a:extLst>
              <a:ext uri="{FF2B5EF4-FFF2-40B4-BE49-F238E27FC236}">
                <a16:creationId xmlns:a16="http://schemas.microsoft.com/office/drawing/2014/main" id="{66AF7D0E-9F53-B74E-3443-A0D28894DEA5}"/>
              </a:ext>
            </a:extLst>
          </p:cNvPr>
          <p:cNvCxnSpPr>
            <a:cxnSpLocks noChangeShapeType="1"/>
            <a:stCxn id="39032" idx="2"/>
            <a:endCxn id="206910" idx="1"/>
          </p:cNvCxnSpPr>
          <p:nvPr/>
        </p:nvCxnSpPr>
        <p:spPr bwMode="auto">
          <a:xfrm rot="16200000" flipH="1">
            <a:off x="762000" y="3619500"/>
            <a:ext cx="457200" cy="685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17" name="AutoShape 69">
            <a:extLst>
              <a:ext uri="{FF2B5EF4-FFF2-40B4-BE49-F238E27FC236}">
                <a16:creationId xmlns:a16="http://schemas.microsoft.com/office/drawing/2014/main" id="{9E775EDE-AC88-ACCD-12E4-D264103E425E}"/>
              </a:ext>
            </a:extLst>
          </p:cNvPr>
          <p:cNvCxnSpPr>
            <a:cxnSpLocks noChangeShapeType="1"/>
            <a:stCxn id="39034" idx="2"/>
            <a:endCxn id="206911" idx="1"/>
          </p:cNvCxnSpPr>
          <p:nvPr/>
        </p:nvCxnSpPr>
        <p:spPr bwMode="auto">
          <a:xfrm rot="16200000" flipH="1">
            <a:off x="800100" y="4038600"/>
            <a:ext cx="838200"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18" name="AutoShape 70">
            <a:extLst>
              <a:ext uri="{FF2B5EF4-FFF2-40B4-BE49-F238E27FC236}">
                <a16:creationId xmlns:a16="http://schemas.microsoft.com/office/drawing/2014/main" id="{DE35A062-EB04-269C-5714-BA5BE8E7FCCB}"/>
              </a:ext>
            </a:extLst>
          </p:cNvPr>
          <p:cNvCxnSpPr>
            <a:cxnSpLocks noChangeShapeType="1"/>
            <a:stCxn id="39036" idx="2"/>
            <a:endCxn id="206912" idx="3"/>
          </p:cNvCxnSpPr>
          <p:nvPr/>
        </p:nvCxnSpPr>
        <p:spPr bwMode="auto">
          <a:xfrm rot="5400000">
            <a:off x="952500" y="4343400"/>
            <a:ext cx="1447800"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19" name="AutoShape 71">
            <a:extLst>
              <a:ext uri="{FF2B5EF4-FFF2-40B4-BE49-F238E27FC236}">
                <a16:creationId xmlns:a16="http://schemas.microsoft.com/office/drawing/2014/main" id="{A1837662-B598-8313-8F32-CE00C5F98B4B}"/>
              </a:ext>
            </a:extLst>
          </p:cNvPr>
          <p:cNvCxnSpPr>
            <a:cxnSpLocks noChangeShapeType="1"/>
            <a:stCxn id="39038" idx="2"/>
            <a:endCxn id="206913" idx="3"/>
          </p:cNvCxnSpPr>
          <p:nvPr/>
        </p:nvCxnSpPr>
        <p:spPr bwMode="auto">
          <a:xfrm rot="5400000">
            <a:off x="990600" y="4305300"/>
            <a:ext cx="1828800" cy="685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8" name="Group 73">
            <a:extLst>
              <a:ext uri="{FF2B5EF4-FFF2-40B4-BE49-F238E27FC236}">
                <a16:creationId xmlns:a16="http://schemas.microsoft.com/office/drawing/2014/main" id="{C191D59D-452C-83D5-E96F-B70935058D62}"/>
              </a:ext>
            </a:extLst>
          </p:cNvPr>
          <p:cNvGrpSpPr>
            <a:grpSpLocks/>
          </p:cNvGrpSpPr>
          <p:nvPr/>
        </p:nvGrpSpPr>
        <p:grpSpPr bwMode="auto">
          <a:xfrm>
            <a:off x="4000500" y="2133600"/>
            <a:ext cx="381000" cy="381000"/>
            <a:chOff x="2112" y="1488"/>
            <a:chExt cx="624" cy="1488"/>
          </a:xfrm>
        </p:grpSpPr>
        <p:sp>
          <p:nvSpPr>
            <p:cNvPr id="39025" name="Line 74">
              <a:extLst>
                <a:ext uri="{FF2B5EF4-FFF2-40B4-BE49-F238E27FC236}">
                  <a16:creationId xmlns:a16="http://schemas.microsoft.com/office/drawing/2014/main" id="{36607ABF-0E77-DD3E-5F93-88DA90347279}"/>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26" name="Line 75">
              <a:extLst>
                <a:ext uri="{FF2B5EF4-FFF2-40B4-BE49-F238E27FC236}">
                  <a16:creationId xmlns:a16="http://schemas.microsoft.com/office/drawing/2014/main" id="{A2D94E49-FDCD-432E-1518-177CFF2E9B97}"/>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27" name="Line 76">
              <a:extLst>
                <a:ext uri="{FF2B5EF4-FFF2-40B4-BE49-F238E27FC236}">
                  <a16:creationId xmlns:a16="http://schemas.microsoft.com/office/drawing/2014/main" id="{D4F48E34-5566-9F83-178D-96618E7F9A65}"/>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25" name="Rectangle 77">
            <a:extLst>
              <a:ext uri="{FF2B5EF4-FFF2-40B4-BE49-F238E27FC236}">
                <a16:creationId xmlns:a16="http://schemas.microsoft.com/office/drawing/2014/main" id="{471D50AF-6CBF-2E8A-9104-B36C22C5E37A}"/>
              </a:ext>
            </a:extLst>
          </p:cNvPr>
          <p:cNvSpPr>
            <a:spLocks noChangeArrowheads="1"/>
          </p:cNvSpPr>
          <p:nvPr/>
        </p:nvSpPr>
        <p:spPr bwMode="auto">
          <a:xfrm>
            <a:off x="4076700" y="2133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26" name="Text Box 78">
            <a:extLst>
              <a:ext uri="{FF2B5EF4-FFF2-40B4-BE49-F238E27FC236}">
                <a16:creationId xmlns:a16="http://schemas.microsoft.com/office/drawing/2014/main" id="{02387D5B-DD94-ACC0-DC6F-7E0C096C0983}"/>
              </a:ext>
            </a:extLst>
          </p:cNvPr>
          <p:cNvSpPr txBox="1">
            <a:spLocks noChangeArrowheads="1"/>
          </p:cNvSpPr>
          <p:nvPr/>
        </p:nvSpPr>
        <p:spPr bwMode="auto">
          <a:xfrm>
            <a:off x="3962400" y="2743200"/>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grpSp>
        <p:nvGrpSpPr>
          <p:cNvPr id="9" name="Group 79">
            <a:extLst>
              <a:ext uri="{FF2B5EF4-FFF2-40B4-BE49-F238E27FC236}">
                <a16:creationId xmlns:a16="http://schemas.microsoft.com/office/drawing/2014/main" id="{FD8A625C-BA17-229B-4F77-28516EF4127A}"/>
              </a:ext>
            </a:extLst>
          </p:cNvPr>
          <p:cNvGrpSpPr>
            <a:grpSpLocks/>
          </p:cNvGrpSpPr>
          <p:nvPr/>
        </p:nvGrpSpPr>
        <p:grpSpPr bwMode="auto">
          <a:xfrm>
            <a:off x="3200400" y="3429000"/>
            <a:ext cx="381000" cy="381000"/>
            <a:chOff x="2112" y="1488"/>
            <a:chExt cx="624" cy="1488"/>
          </a:xfrm>
        </p:grpSpPr>
        <p:sp>
          <p:nvSpPr>
            <p:cNvPr id="39022" name="Line 80">
              <a:extLst>
                <a:ext uri="{FF2B5EF4-FFF2-40B4-BE49-F238E27FC236}">
                  <a16:creationId xmlns:a16="http://schemas.microsoft.com/office/drawing/2014/main" id="{26EB9D56-F584-5D59-7170-538E93A75367}"/>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23" name="Line 81">
              <a:extLst>
                <a:ext uri="{FF2B5EF4-FFF2-40B4-BE49-F238E27FC236}">
                  <a16:creationId xmlns:a16="http://schemas.microsoft.com/office/drawing/2014/main" id="{F096EDC1-898D-5B0E-FC18-F6B71AC459F9}"/>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24" name="Line 82">
              <a:extLst>
                <a:ext uri="{FF2B5EF4-FFF2-40B4-BE49-F238E27FC236}">
                  <a16:creationId xmlns:a16="http://schemas.microsoft.com/office/drawing/2014/main" id="{D0C79E07-E5C6-956F-B3AE-E955D27100F1}"/>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31" name="Rectangle 83">
            <a:extLst>
              <a:ext uri="{FF2B5EF4-FFF2-40B4-BE49-F238E27FC236}">
                <a16:creationId xmlns:a16="http://schemas.microsoft.com/office/drawing/2014/main" id="{A5EC3F02-ADCF-0ECE-6BD8-56D6E0C24716}"/>
              </a:ext>
            </a:extLst>
          </p:cNvPr>
          <p:cNvSpPr>
            <a:spLocks noChangeArrowheads="1"/>
          </p:cNvSpPr>
          <p:nvPr/>
        </p:nvSpPr>
        <p:spPr bwMode="auto">
          <a:xfrm>
            <a:off x="3276600" y="3429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10" name="Group 84">
            <a:extLst>
              <a:ext uri="{FF2B5EF4-FFF2-40B4-BE49-F238E27FC236}">
                <a16:creationId xmlns:a16="http://schemas.microsoft.com/office/drawing/2014/main" id="{E0AF5B91-EE0E-288B-06B8-289469F5301E}"/>
              </a:ext>
            </a:extLst>
          </p:cNvPr>
          <p:cNvGrpSpPr>
            <a:grpSpLocks/>
          </p:cNvGrpSpPr>
          <p:nvPr/>
        </p:nvGrpSpPr>
        <p:grpSpPr bwMode="auto">
          <a:xfrm>
            <a:off x="3657600" y="3429000"/>
            <a:ext cx="381000" cy="381000"/>
            <a:chOff x="2112" y="1488"/>
            <a:chExt cx="624" cy="1488"/>
          </a:xfrm>
        </p:grpSpPr>
        <p:sp>
          <p:nvSpPr>
            <p:cNvPr id="39019" name="Line 85">
              <a:extLst>
                <a:ext uri="{FF2B5EF4-FFF2-40B4-BE49-F238E27FC236}">
                  <a16:creationId xmlns:a16="http://schemas.microsoft.com/office/drawing/2014/main" id="{8FB5D3F1-663F-6698-5B89-7AE463F7AD7B}"/>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20" name="Line 86">
              <a:extLst>
                <a:ext uri="{FF2B5EF4-FFF2-40B4-BE49-F238E27FC236}">
                  <a16:creationId xmlns:a16="http://schemas.microsoft.com/office/drawing/2014/main" id="{E13C1E2E-1165-90B3-A35C-72F83B06BFF6}"/>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21" name="Line 87">
              <a:extLst>
                <a:ext uri="{FF2B5EF4-FFF2-40B4-BE49-F238E27FC236}">
                  <a16:creationId xmlns:a16="http://schemas.microsoft.com/office/drawing/2014/main" id="{31F7A54A-734B-0AD3-D375-82E0ED79896F}"/>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36" name="Rectangle 88">
            <a:extLst>
              <a:ext uri="{FF2B5EF4-FFF2-40B4-BE49-F238E27FC236}">
                <a16:creationId xmlns:a16="http://schemas.microsoft.com/office/drawing/2014/main" id="{9C2B93CC-7F35-8A0B-9635-5F4863F0160B}"/>
              </a:ext>
            </a:extLst>
          </p:cNvPr>
          <p:cNvSpPr>
            <a:spLocks noChangeArrowheads="1"/>
          </p:cNvSpPr>
          <p:nvPr/>
        </p:nvSpPr>
        <p:spPr bwMode="auto">
          <a:xfrm>
            <a:off x="3733800" y="3429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11" name="Group 89">
            <a:extLst>
              <a:ext uri="{FF2B5EF4-FFF2-40B4-BE49-F238E27FC236}">
                <a16:creationId xmlns:a16="http://schemas.microsoft.com/office/drawing/2014/main" id="{906C6A29-1A63-FF70-7E44-970049C01A3B}"/>
              </a:ext>
            </a:extLst>
          </p:cNvPr>
          <p:cNvGrpSpPr>
            <a:grpSpLocks/>
          </p:cNvGrpSpPr>
          <p:nvPr/>
        </p:nvGrpSpPr>
        <p:grpSpPr bwMode="auto">
          <a:xfrm>
            <a:off x="4343400" y="3429000"/>
            <a:ext cx="381000" cy="381000"/>
            <a:chOff x="2112" y="1488"/>
            <a:chExt cx="624" cy="1488"/>
          </a:xfrm>
        </p:grpSpPr>
        <p:sp>
          <p:nvSpPr>
            <p:cNvPr id="39016" name="Line 90">
              <a:extLst>
                <a:ext uri="{FF2B5EF4-FFF2-40B4-BE49-F238E27FC236}">
                  <a16:creationId xmlns:a16="http://schemas.microsoft.com/office/drawing/2014/main" id="{ED95809F-834F-E216-2129-EA58B889D3AB}"/>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17" name="Line 91">
              <a:extLst>
                <a:ext uri="{FF2B5EF4-FFF2-40B4-BE49-F238E27FC236}">
                  <a16:creationId xmlns:a16="http://schemas.microsoft.com/office/drawing/2014/main" id="{A124E504-4F50-7F9E-EAD8-E4C3D03FCE2B}"/>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18" name="Line 92">
              <a:extLst>
                <a:ext uri="{FF2B5EF4-FFF2-40B4-BE49-F238E27FC236}">
                  <a16:creationId xmlns:a16="http://schemas.microsoft.com/office/drawing/2014/main" id="{5443B9B9-A8C4-2825-2B4F-27C73C2038F9}"/>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41" name="Rectangle 93">
            <a:extLst>
              <a:ext uri="{FF2B5EF4-FFF2-40B4-BE49-F238E27FC236}">
                <a16:creationId xmlns:a16="http://schemas.microsoft.com/office/drawing/2014/main" id="{3ED0020B-CC83-29B8-17E1-22538787C550}"/>
              </a:ext>
            </a:extLst>
          </p:cNvPr>
          <p:cNvSpPr>
            <a:spLocks noChangeArrowheads="1"/>
          </p:cNvSpPr>
          <p:nvPr/>
        </p:nvSpPr>
        <p:spPr bwMode="auto">
          <a:xfrm>
            <a:off x="4419600" y="3429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12" name="Group 94">
            <a:extLst>
              <a:ext uri="{FF2B5EF4-FFF2-40B4-BE49-F238E27FC236}">
                <a16:creationId xmlns:a16="http://schemas.microsoft.com/office/drawing/2014/main" id="{704364AE-4E58-55E8-DC1E-3177D7C88172}"/>
              </a:ext>
            </a:extLst>
          </p:cNvPr>
          <p:cNvGrpSpPr>
            <a:grpSpLocks/>
          </p:cNvGrpSpPr>
          <p:nvPr/>
        </p:nvGrpSpPr>
        <p:grpSpPr bwMode="auto">
          <a:xfrm>
            <a:off x="4800600" y="3429000"/>
            <a:ext cx="381000" cy="381000"/>
            <a:chOff x="2112" y="1488"/>
            <a:chExt cx="624" cy="1488"/>
          </a:xfrm>
        </p:grpSpPr>
        <p:sp>
          <p:nvSpPr>
            <p:cNvPr id="39013" name="Line 95">
              <a:extLst>
                <a:ext uri="{FF2B5EF4-FFF2-40B4-BE49-F238E27FC236}">
                  <a16:creationId xmlns:a16="http://schemas.microsoft.com/office/drawing/2014/main" id="{887989E4-ECF7-7AEA-18E5-0DF603252326}"/>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14" name="Line 96">
              <a:extLst>
                <a:ext uri="{FF2B5EF4-FFF2-40B4-BE49-F238E27FC236}">
                  <a16:creationId xmlns:a16="http://schemas.microsoft.com/office/drawing/2014/main" id="{9289F362-F4E7-9850-1F9F-6B93785E33C4}"/>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15" name="Line 97">
              <a:extLst>
                <a:ext uri="{FF2B5EF4-FFF2-40B4-BE49-F238E27FC236}">
                  <a16:creationId xmlns:a16="http://schemas.microsoft.com/office/drawing/2014/main" id="{ED5B00EB-7420-6303-20DD-A97B84520118}"/>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46" name="Rectangle 98">
            <a:extLst>
              <a:ext uri="{FF2B5EF4-FFF2-40B4-BE49-F238E27FC236}">
                <a16:creationId xmlns:a16="http://schemas.microsoft.com/office/drawing/2014/main" id="{5CC40A6E-E257-FA28-3337-4DEC19696C81}"/>
              </a:ext>
            </a:extLst>
          </p:cNvPr>
          <p:cNvSpPr>
            <a:spLocks noChangeArrowheads="1"/>
          </p:cNvSpPr>
          <p:nvPr/>
        </p:nvSpPr>
        <p:spPr bwMode="auto">
          <a:xfrm>
            <a:off x="4876800" y="3429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206947" name="AutoShape 99">
            <a:extLst>
              <a:ext uri="{FF2B5EF4-FFF2-40B4-BE49-F238E27FC236}">
                <a16:creationId xmlns:a16="http://schemas.microsoft.com/office/drawing/2014/main" id="{E08EA724-87FA-9C22-021A-AA11B3E8E969}"/>
              </a:ext>
            </a:extLst>
          </p:cNvPr>
          <p:cNvCxnSpPr>
            <a:cxnSpLocks noChangeShapeType="1"/>
            <a:stCxn id="206925" idx="2"/>
            <a:endCxn id="206926" idx="0"/>
          </p:cNvCxnSpPr>
          <p:nvPr/>
        </p:nvCxnSpPr>
        <p:spPr bwMode="auto">
          <a:xfrm>
            <a:off x="4191000" y="2438400"/>
            <a:ext cx="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6948" name="AutoShape 100">
            <a:extLst>
              <a:ext uri="{FF2B5EF4-FFF2-40B4-BE49-F238E27FC236}">
                <a16:creationId xmlns:a16="http://schemas.microsoft.com/office/drawing/2014/main" id="{EA53AF85-2606-30D2-EF02-3561AED79808}"/>
              </a:ext>
            </a:extLst>
          </p:cNvPr>
          <p:cNvCxnSpPr>
            <a:cxnSpLocks noChangeShapeType="1"/>
            <a:stCxn id="206926" idx="2"/>
            <a:endCxn id="206931" idx="0"/>
          </p:cNvCxnSpPr>
          <p:nvPr/>
        </p:nvCxnSpPr>
        <p:spPr bwMode="auto">
          <a:xfrm rot="5400000">
            <a:off x="3598862" y="2836863"/>
            <a:ext cx="384175" cy="8001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49" name="AutoShape 101">
            <a:extLst>
              <a:ext uri="{FF2B5EF4-FFF2-40B4-BE49-F238E27FC236}">
                <a16:creationId xmlns:a16="http://schemas.microsoft.com/office/drawing/2014/main" id="{A55B7820-2D7D-C9B0-E79E-A780FE5D78FF}"/>
              </a:ext>
            </a:extLst>
          </p:cNvPr>
          <p:cNvCxnSpPr>
            <a:cxnSpLocks noChangeShapeType="1"/>
            <a:stCxn id="206926" idx="2"/>
            <a:endCxn id="206936" idx="0"/>
          </p:cNvCxnSpPr>
          <p:nvPr/>
        </p:nvCxnSpPr>
        <p:spPr bwMode="auto">
          <a:xfrm rot="5400000">
            <a:off x="3827462" y="3065463"/>
            <a:ext cx="384175" cy="3429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50" name="AutoShape 102">
            <a:extLst>
              <a:ext uri="{FF2B5EF4-FFF2-40B4-BE49-F238E27FC236}">
                <a16:creationId xmlns:a16="http://schemas.microsoft.com/office/drawing/2014/main" id="{1B7924B0-EFAA-DD18-8156-C12D69B558E2}"/>
              </a:ext>
            </a:extLst>
          </p:cNvPr>
          <p:cNvCxnSpPr>
            <a:cxnSpLocks noChangeShapeType="1"/>
            <a:stCxn id="206926" idx="2"/>
            <a:endCxn id="206941" idx="0"/>
          </p:cNvCxnSpPr>
          <p:nvPr/>
        </p:nvCxnSpPr>
        <p:spPr bwMode="auto">
          <a:xfrm rot="16200000" flipH="1">
            <a:off x="4170362" y="3065463"/>
            <a:ext cx="384175" cy="3429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51" name="AutoShape 103">
            <a:extLst>
              <a:ext uri="{FF2B5EF4-FFF2-40B4-BE49-F238E27FC236}">
                <a16:creationId xmlns:a16="http://schemas.microsoft.com/office/drawing/2014/main" id="{B876D313-B767-9CCE-7468-122E35AA0E1D}"/>
              </a:ext>
            </a:extLst>
          </p:cNvPr>
          <p:cNvCxnSpPr>
            <a:cxnSpLocks noChangeShapeType="1"/>
            <a:stCxn id="206926" idx="2"/>
            <a:endCxn id="206946" idx="0"/>
          </p:cNvCxnSpPr>
          <p:nvPr/>
        </p:nvCxnSpPr>
        <p:spPr bwMode="auto">
          <a:xfrm rot="16200000" flipH="1">
            <a:off x="4398962" y="2836863"/>
            <a:ext cx="384175" cy="8001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6952" name="Line 104">
            <a:extLst>
              <a:ext uri="{FF2B5EF4-FFF2-40B4-BE49-F238E27FC236}">
                <a16:creationId xmlns:a16="http://schemas.microsoft.com/office/drawing/2014/main" id="{887B31AF-B5B6-22B7-65D0-458818847784}"/>
              </a:ext>
            </a:extLst>
          </p:cNvPr>
          <p:cNvSpPr>
            <a:spLocks noChangeShapeType="1"/>
          </p:cNvSpPr>
          <p:nvPr/>
        </p:nvSpPr>
        <p:spPr bwMode="auto">
          <a:xfrm>
            <a:off x="4114800" y="3581400"/>
            <a:ext cx="152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6953" name="Text Box 105">
            <a:extLst>
              <a:ext uri="{FF2B5EF4-FFF2-40B4-BE49-F238E27FC236}">
                <a16:creationId xmlns:a16="http://schemas.microsoft.com/office/drawing/2014/main" id="{BE775283-D945-EB44-65F4-D11BA2C00B19}"/>
              </a:ext>
            </a:extLst>
          </p:cNvPr>
          <p:cNvSpPr txBox="1">
            <a:spLocks noChangeArrowheads="1"/>
          </p:cNvSpPr>
          <p:nvPr/>
        </p:nvSpPr>
        <p:spPr bwMode="auto">
          <a:xfrm>
            <a:off x="3276600" y="2971800"/>
            <a:ext cx="26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0</a:t>
            </a:r>
          </a:p>
        </p:txBody>
      </p:sp>
      <p:sp>
        <p:nvSpPr>
          <p:cNvPr id="206954" name="Text Box 106">
            <a:extLst>
              <a:ext uri="{FF2B5EF4-FFF2-40B4-BE49-F238E27FC236}">
                <a16:creationId xmlns:a16="http://schemas.microsoft.com/office/drawing/2014/main" id="{A520C46B-1E63-0D96-80FF-81BC0024745A}"/>
              </a:ext>
            </a:extLst>
          </p:cNvPr>
          <p:cNvSpPr txBox="1">
            <a:spLocks noChangeArrowheads="1"/>
          </p:cNvSpPr>
          <p:nvPr/>
        </p:nvSpPr>
        <p:spPr bwMode="auto">
          <a:xfrm>
            <a:off x="3694113" y="2971800"/>
            <a:ext cx="268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1</a:t>
            </a:r>
          </a:p>
        </p:txBody>
      </p:sp>
      <p:sp>
        <p:nvSpPr>
          <p:cNvPr id="206955" name="Text Box 107">
            <a:extLst>
              <a:ext uri="{FF2B5EF4-FFF2-40B4-BE49-F238E27FC236}">
                <a16:creationId xmlns:a16="http://schemas.microsoft.com/office/drawing/2014/main" id="{AC50B18E-D066-2000-9F65-836F04AE2AF8}"/>
              </a:ext>
            </a:extLst>
          </p:cNvPr>
          <p:cNvSpPr txBox="1">
            <a:spLocks noChangeArrowheads="1"/>
          </p:cNvSpPr>
          <p:nvPr/>
        </p:nvSpPr>
        <p:spPr bwMode="auto">
          <a:xfrm>
            <a:off x="4419600" y="2971800"/>
            <a:ext cx="26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8</a:t>
            </a:r>
          </a:p>
        </p:txBody>
      </p:sp>
      <p:sp>
        <p:nvSpPr>
          <p:cNvPr id="206956" name="Text Box 108">
            <a:extLst>
              <a:ext uri="{FF2B5EF4-FFF2-40B4-BE49-F238E27FC236}">
                <a16:creationId xmlns:a16="http://schemas.microsoft.com/office/drawing/2014/main" id="{9E4AC1FB-EAF7-302A-457F-FE81DA2B8A0A}"/>
              </a:ext>
            </a:extLst>
          </p:cNvPr>
          <p:cNvSpPr txBox="1">
            <a:spLocks noChangeArrowheads="1"/>
          </p:cNvSpPr>
          <p:nvPr/>
        </p:nvSpPr>
        <p:spPr bwMode="auto">
          <a:xfrm>
            <a:off x="4876800" y="2971800"/>
            <a:ext cx="26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9</a:t>
            </a:r>
          </a:p>
        </p:txBody>
      </p:sp>
      <p:sp>
        <p:nvSpPr>
          <p:cNvPr id="206957" name="Rectangle 109">
            <a:extLst>
              <a:ext uri="{FF2B5EF4-FFF2-40B4-BE49-F238E27FC236}">
                <a16:creationId xmlns:a16="http://schemas.microsoft.com/office/drawing/2014/main" id="{F4337E1D-7A88-6274-C588-BAE97A557967}"/>
              </a:ext>
            </a:extLst>
          </p:cNvPr>
          <p:cNvSpPr>
            <a:spLocks noChangeArrowheads="1"/>
          </p:cNvSpPr>
          <p:nvPr/>
        </p:nvSpPr>
        <p:spPr bwMode="auto">
          <a:xfrm>
            <a:off x="4076700" y="4038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58" name="Rectangle 110">
            <a:extLst>
              <a:ext uri="{FF2B5EF4-FFF2-40B4-BE49-F238E27FC236}">
                <a16:creationId xmlns:a16="http://schemas.microsoft.com/office/drawing/2014/main" id="{10D2644D-A8ED-F469-0477-1C60D3EF0D7A}"/>
              </a:ext>
            </a:extLst>
          </p:cNvPr>
          <p:cNvSpPr>
            <a:spLocks noChangeArrowheads="1"/>
          </p:cNvSpPr>
          <p:nvPr/>
        </p:nvSpPr>
        <p:spPr bwMode="auto">
          <a:xfrm>
            <a:off x="4076700" y="4419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59" name="Rectangle 111">
            <a:extLst>
              <a:ext uri="{FF2B5EF4-FFF2-40B4-BE49-F238E27FC236}">
                <a16:creationId xmlns:a16="http://schemas.microsoft.com/office/drawing/2014/main" id="{56530C1F-92D3-9898-09E6-9FF8161C4D0E}"/>
              </a:ext>
            </a:extLst>
          </p:cNvPr>
          <p:cNvSpPr>
            <a:spLocks noChangeArrowheads="1"/>
          </p:cNvSpPr>
          <p:nvPr/>
        </p:nvSpPr>
        <p:spPr bwMode="auto">
          <a:xfrm>
            <a:off x="4076700" y="5029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60" name="Rectangle 112">
            <a:extLst>
              <a:ext uri="{FF2B5EF4-FFF2-40B4-BE49-F238E27FC236}">
                <a16:creationId xmlns:a16="http://schemas.microsoft.com/office/drawing/2014/main" id="{D2C7FC9D-5BDF-1A5C-B07B-06915B0B9469}"/>
              </a:ext>
            </a:extLst>
          </p:cNvPr>
          <p:cNvSpPr>
            <a:spLocks noChangeArrowheads="1"/>
          </p:cNvSpPr>
          <p:nvPr/>
        </p:nvSpPr>
        <p:spPr bwMode="auto">
          <a:xfrm>
            <a:off x="4076700" y="5410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61" name="Line 113">
            <a:extLst>
              <a:ext uri="{FF2B5EF4-FFF2-40B4-BE49-F238E27FC236}">
                <a16:creationId xmlns:a16="http://schemas.microsoft.com/office/drawing/2014/main" id="{E9830339-334E-8DB0-7247-4E9DF8D67E64}"/>
              </a:ext>
            </a:extLst>
          </p:cNvPr>
          <p:cNvSpPr>
            <a:spLocks noChangeShapeType="1"/>
          </p:cNvSpPr>
          <p:nvPr/>
        </p:nvSpPr>
        <p:spPr bwMode="auto">
          <a:xfrm>
            <a:off x="4191000" y="47244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cxnSp>
        <p:nvCxnSpPr>
          <p:cNvPr id="206962" name="AutoShape 114">
            <a:extLst>
              <a:ext uri="{FF2B5EF4-FFF2-40B4-BE49-F238E27FC236}">
                <a16:creationId xmlns:a16="http://schemas.microsoft.com/office/drawing/2014/main" id="{98D1D949-CC1B-C5CB-4C7D-CDC551868B61}"/>
              </a:ext>
            </a:extLst>
          </p:cNvPr>
          <p:cNvCxnSpPr>
            <a:cxnSpLocks noChangeShapeType="1"/>
            <a:stCxn id="206931" idx="2"/>
            <a:endCxn id="206957" idx="1"/>
          </p:cNvCxnSpPr>
          <p:nvPr/>
        </p:nvCxnSpPr>
        <p:spPr bwMode="auto">
          <a:xfrm rot="16200000" flipH="1">
            <a:off x="3505200" y="3619500"/>
            <a:ext cx="457200" cy="685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63" name="AutoShape 115">
            <a:extLst>
              <a:ext uri="{FF2B5EF4-FFF2-40B4-BE49-F238E27FC236}">
                <a16:creationId xmlns:a16="http://schemas.microsoft.com/office/drawing/2014/main" id="{A2DA20C4-A819-1D4A-913A-3F73D79F552A}"/>
              </a:ext>
            </a:extLst>
          </p:cNvPr>
          <p:cNvCxnSpPr>
            <a:cxnSpLocks noChangeShapeType="1"/>
            <a:stCxn id="206936" idx="2"/>
            <a:endCxn id="206958" idx="1"/>
          </p:cNvCxnSpPr>
          <p:nvPr/>
        </p:nvCxnSpPr>
        <p:spPr bwMode="auto">
          <a:xfrm rot="16200000" flipH="1">
            <a:off x="3543300" y="4038600"/>
            <a:ext cx="838200"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64" name="AutoShape 116">
            <a:extLst>
              <a:ext uri="{FF2B5EF4-FFF2-40B4-BE49-F238E27FC236}">
                <a16:creationId xmlns:a16="http://schemas.microsoft.com/office/drawing/2014/main" id="{EBFC8871-F8C9-92C6-131D-5E2D9CACA449}"/>
              </a:ext>
            </a:extLst>
          </p:cNvPr>
          <p:cNvCxnSpPr>
            <a:cxnSpLocks noChangeShapeType="1"/>
            <a:stCxn id="206941" idx="2"/>
            <a:endCxn id="206959" idx="3"/>
          </p:cNvCxnSpPr>
          <p:nvPr/>
        </p:nvCxnSpPr>
        <p:spPr bwMode="auto">
          <a:xfrm rot="5400000">
            <a:off x="3695700" y="4343400"/>
            <a:ext cx="1447800"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65" name="AutoShape 117">
            <a:extLst>
              <a:ext uri="{FF2B5EF4-FFF2-40B4-BE49-F238E27FC236}">
                <a16:creationId xmlns:a16="http://schemas.microsoft.com/office/drawing/2014/main" id="{4F606A10-0F12-223F-C73A-54527654DE1E}"/>
              </a:ext>
            </a:extLst>
          </p:cNvPr>
          <p:cNvCxnSpPr>
            <a:cxnSpLocks noChangeShapeType="1"/>
            <a:stCxn id="206946" idx="2"/>
            <a:endCxn id="206960" idx="3"/>
          </p:cNvCxnSpPr>
          <p:nvPr/>
        </p:nvCxnSpPr>
        <p:spPr bwMode="auto">
          <a:xfrm rot="5400000">
            <a:off x="3733800" y="4305300"/>
            <a:ext cx="1828800" cy="685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13" name="Group 119">
            <a:extLst>
              <a:ext uri="{FF2B5EF4-FFF2-40B4-BE49-F238E27FC236}">
                <a16:creationId xmlns:a16="http://schemas.microsoft.com/office/drawing/2014/main" id="{301F4D70-988E-3B3B-8829-5D63D0E08463}"/>
              </a:ext>
            </a:extLst>
          </p:cNvPr>
          <p:cNvGrpSpPr>
            <a:grpSpLocks/>
          </p:cNvGrpSpPr>
          <p:nvPr/>
        </p:nvGrpSpPr>
        <p:grpSpPr bwMode="auto">
          <a:xfrm>
            <a:off x="7353300" y="2133600"/>
            <a:ext cx="381000" cy="381000"/>
            <a:chOff x="2112" y="1488"/>
            <a:chExt cx="624" cy="1488"/>
          </a:xfrm>
        </p:grpSpPr>
        <p:sp>
          <p:nvSpPr>
            <p:cNvPr id="39010" name="Line 120">
              <a:extLst>
                <a:ext uri="{FF2B5EF4-FFF2-40B4-BE49-F238E27FC236}">
                  <a16:creationId xmlns:a16="http://schemas.microsoft.com/office/drawing/2014/main" id="{73AB588E-D747-32DE-A85F-8D127A87A24D}"/>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11" name="Line 121">
              <a:extLst>
                <a:ext uri="{FF2B5EF4-FFF2-40B4-BE49-F238E27FC236}">
                  <a16:creationId xmlns:a16="http://schemas.microsoft.com/office/drawing/2014/main" id="{03045BA5-A979-71D5-EED3-48D0E6E92431}"/>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12" name="Line 122">
              <a:extLst>
                <a:ext uri="{FF2B5EF4-FFF2-40B4-BE49-F238E27FC236}">
                  <a16:creationId xmlns:a16="http://schemas.microsoft.com/office/drawing/2014/main" id="{CB26EC89-C379-01C9-0B61-763A2098B6C6}"/>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71" name="Rectangle 123">
            <a:extLst>
              <a:ext uri="{FF2B5EF4-FFF2-40B4-BE49-F238E27FC236}">
                <a16:creationId xmlns:a16="http://schemas.microsoft.com/office/drawing/2014/main" id="{780ED842-5E83-1972-DE78-7FC68BC85444}"/>
              </a:ext>
            </a:extLst>
          </p:cNvPr>
          <p:cNvSpPr>
            <a:spLocks noChangeArrowheads="1"/>
          </p:cNvSpPr>
          <p:nvPr/>
        </p:nvSpPr>
        <p:spPr bwMode="auto">
          <a:xfrm>
            <a:off x="7429500" y="2133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6972" name="Text Box 124">
            <a:extLst>
              <a:ext uri="{FF2B5EF4-FFF2-40B4-BE49-F238E27FC236}">
                <a16:creationId xmlns:a16="http://schemas.microsoft.com/office/drawing/2014/main" id="{07C11331-E243-6591-A463-7ECEC40F3BD6}"/>
              </a:ext>
            </a:extLst>
          </p:cNvPr>
          <p:cNvSpPr txBox="1">
            <a:spLocks noChangeArrowheads="1"/>
          </p:cNvSpPr>
          <p:nvPr/>
        </p:nvSpPr>
        <p:spPr bwMode="auto">
          <a:xfrm>
            <a:off x="7315200" y="2743200"/>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grpSp>
        <p:nvGrpSpPr>
          <p:cNvPr id="14" name="Group 125">
            <a:extLst>
              <a:ext uri="{FF2B5EF4-FFF2-40B4-BE49-F238E27FC236}">
                <a16:creationId xmlns:a16="http://schemas.microsoft.com/office/drawing/2014/main" id="{EFFE23B0-C764-63D7-0F8B-FF760A7F107E}"/>
              </a:ext>
            </a:extLst>
          </p:cNvPr>
          <p:cNvGrpSpPr>
            <a:grpSpLocks/>
          </p:cNvGrpSpPr>
          <p:nvPr/>
        </p:nvGrpSpPr>
        <p:grpSpPr bwMode="auto">
          <a:xfrm>
            <a:off x="6553200" y="3429000"/>
            <a:ext cx="381000" cy="381000"/>
            <a:chOff x="2112" y="1488"/>
            <a:chExt cx="624" cy="1488"/>
          </a:xfrm>
        </p:grpSpPr>
        <p:sp>
          <p:nvSpPr>
            <p:cNvPr id="39007" name="Line 126">
              <a:extLst>
                <a:ext uri="{FF2B5EF4-FFF2-40B4-BE49-F238E27FC236}">
                  <a16:creationId xmlns:a16="http://schemas.microsoft.com/office/drawing/2014/main" id="{B8A7E7A6-F272-FF71-DACA-A7C287D7E2BE}"/>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08" name="Line 127">
              <a:extLst>
                <a:ext uri="{FF2B5EF4-FFF2-40B4-BE49-F238E27FC236}">
                  <a16:creationId xmlns:a16="http://schemas.microsoft.com/office/drawing/2014/main" id="{C3ABDB6C-788D-5C9C-4557-98A24D5F3284}"/>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09" name="Line 128">
              <a:extLst>
                <a:ext uri="{FF2B5EF4-FFF2-40B4-BE49-F238E27FC236}">
                  <a16:creationId xmlns:a16="http://schemas.microsoft.com/office/drawing/2014/main" id="{B08534A6-FA0F-C9FA-818A-AFDF9E7FF027}"/>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77" name="Rectangle 129">
            <a:extLst>
              <a:ext uri="{FF2B5EF4-FFF2-40B4-BE49-F238E27FC236}">
                <a16:creationId xmlns:a16="http://schemas.microsoft.com/office/drawing/2014/main" id="{76DDAB51-BFF0-5D80-136E-40DED2D12A24}"/>
              </a:ext>
            </a:extLst>
          </p:cNvPr>
          <p:cNvSpPr>
            <a:spLocks noChangeArrowheads="1"/>
          </p:cNvSpPr>
          <p:nvPr/>
        </p:nvSpPr>
        <p:spPr bwMode="auto">
          <a:xfrm>
            <a:off x="6629400" y="3429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15" name="Group 130">
            <a:extLst>
              <a:ext uri="{FF2B5EF4-FFF2-40B4-BE49-F238E27FC236}">
                <a16:creationId xmlns:a16="http://schemas.microsoft.com/office/drawing/2014/main" id="{0E5D8217-04D3-EBF9-FDF4-3A59B800AD21}"/>
              </a:ext>
            </a:extLst>
          </p:cNvPr>
          <p:cNvGrpSpPr>
            <a:grpSpLocks/>
          </p:cNvGrpSpPr>
          <p:nvPr/>
        </p:nvGrpSpPr>
        <p:grpSpPr bwMode="auto">
          <a:xfrm>
            <a:off x="7010400" y="3429000"/>
            <a:ext cx="381000" cy="381000"/>
            <a:chOff x="2112" y="1488"/>
            <a:chExt cx="624" cy="1488"/>
          </a:xfrm>
        </p:grpSpPr>
        <p:sp>
          <p:nvSpPr>
            <p:cNvPr id="39004" name="Line 131">
              <a:extLst>
                <a:ext uri="{FF2B5EF4-FFF2-40B4-BE49-F238E27FC236}">
                  <a16:creationId xmlns:a16="http://schemas.microsoft.com/office/drawing/2014/main" id="{12D746AB-5B9C-36C3-C7ED-8702D68D41D8}"/>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05" name="Line 132">
              <a:extLst>
                <a:ext uri="{FF2B5EF4-FFF2-40B4-BE49-F238E27FC236}">
                  <a16:creationId xmlns:a16="http://schemas.microsoft.com/office/drawing/2014/main" id="{1034020F-DFA1-CDAF-B7CE-951DB6501131}"/>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06" name="Line 133">
              <a:extLst>
                <a:ext uri="{FF2B5EF4-FFF2-40B4-BE49-F238E27FC236}">
                  <a16:creationId xmlns:a16="http://schemas.microsoft.com/office/drawing/2014/main" id="{EB138FC2-5596-B4F5-8112-E9984C688B89}"/>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82" name="Rectangle 134">
            <a:extLst>
              <a:ext uri="{FF2B5EF4-FFF2-40B4-BE49-F238E27FC236}">
                <a16:creationId xmlns:a16="http://schemas.microsoft.com/office/drawing/2014/main" id="{04C99859-3E4E-F2B3-DD0C-31080A5368A3}"/>
              </a:ext>
            </a:extLst>
          </p:cNvPr>
          <p:cNvSpPr>
            <a:spLocks noChangeArrowheads="1"/>
          </p:cNvSpPr>
          <p:nvPr/>
        </p:nvSpPr>
        <p:spPr bwMode="auto">
          <a:xfrm>
            <a:off x="7086600" y="3429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16" name="Group 135">
            <a:extLst>
              <a:ext uri="{FF2B5EF4-FFF2-40B4-BE49-F238E27FC236}">
                <a16:creationId xmlns:a16="http://schemas.microsoft.com/office/drawing/2014/main" id="{CEF61B57-D352-3BDD-6875-A47FF8C2F4AC}"/>
              </a:ext>
            </a:extLst>
          </p:cNvPr>
          <p:cNvGrpSpPr>
            <a:grpSpLocks/>
          </p:cNvGrpSpPr>
          <p:nvPr/>
        </p:nvGrpSpPr>
        <p:grpSpPr bwMode="auto">
          <a:xfrm>
            <a:off x="7696200" y="3429000"/>
            <a:ext cx="381000" cy="381000"/>
            <a:chOff x="2112" y="1488"/>
            <a:chExt cx="624" cy="1488"/>
          </a:xfrm>
        </p:grpSpPr>
        <p:sp>
          <p:nvSpPr>
            <p:cNvPr id="39001" name="Line 136">
              <a:extLst>
                <a:ext uri="{FF2B5EF4-FFF2-40B4-BE49-F238E27FC236}">
                  <a16:creationId xmlns:a16="http://schemas.microsoft.com/office/drawing/2014/main" id="{7D73A9AB-517D-38FA-B693-2C6F1F5B2D4F}"/>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02" name="Line 137">
              <a:extLst>
                <a:ext uri="{FF2B5EF4-FFF2-40B4-BE49-F238E27FC236}">
                  <a16:creationId xmlns:a16="http://schemas.microsoft.com/office/drawing/2014/main" id="{65E7EE3B-B816-97B5-EB6B-652343F70471}"/>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03" name="Line 138">
              <a:extLst>
                <a:ext uri="{FF2B5EF4-FFF2-40B4-BE49-F238E27FC236}">
                  <a16:creationId xmlns:a16="http://schemas.microsoft.com/office/drawing/2014/main" id="{5D165C88-7FE1-567F-4A74-22EFCFF0B4ED}"/>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87" name="Rectangle 139">
            <a:extLst>
              <a:ext uri="{FF2B5EF4-FFF2-40B4-BE49-F238E27FC236}">
                <a16:creationId xmlns:a16="http://schemas.microsoft.com/office/drawing/2014/main" id="{C4BEA7A8-B2AF-4354-6986-A9612573CEAB}"/>
              </a:ext>
            </a:extLst>
          </p:cNvPr>
          <p:cNvSpPr>
            <a:spLocks noChangeArrowheads="1"/>
          </p:cNvSpPr>
          <p:nvPr/>
        </p:nvSpPr>
        <p:spPr bwMode="auto">
          <a:xfrm>
            <a:off x="7772400" y="3429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17" name="Group 140">
            <a:extLst>
              <a:ext uri="{FF2B5EF4-FFF2-40B4-BE49-F238E27FC236}">
                <a16:creationId xmlns:a16="http://schemas.microsoft.com/office/drawing/2014/main" id="{19476BD3-C8D3-CED2-0D24-1FDF664EA5D3}"/>
              </a:ext>
            </a:extLst>
          </p:cNvPr>
          <p:cNvGrpSpPr>
            <a:grpSpLocks/>
          </p:cNvGrpSpPr>
          <p:nvPr/>
        </p:nvGrpSpPr>
        <p:grpSpPr bwMode="auto">
          <a:xfrm>
            <a:off x="8153400" y="3429000"/>
            <a:ext cx="381000" cy="381000"/>
            <a:chOff x="2112" y="1488"/>
            <a:chExt cx="624" cy="1488"/>
          </a:xfrm>
        </p:grpSpPr>
        <p:sp>
          <p:nvSpPr>
            <p:cNvPr id="38998" name="Line 141">
              <a:extLst>
                <a:ext uri="{FF2B5EF4-FFF2-40B4-BE49-F238E27FC236}">
                  <a16:creationId xmlns:a16="http://schemas.microsoft.com/office/drawing/2014/main" id="{3FD2DA57-40D2-79D7-6AB6-AF83BBFB79D9}"/>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8999" name="Line 142">
              <a:extLst>
                <a:ext uri="{FF2B5EF4-FFF2-40B4-BE49-F238E27FC236}">
                  <a16:creationId xmlns:a16="http://schemas.microsoft.com/office/drawing/2014/main" id="{CC1F8A70-3F1A-821B-CA61-C48FF700A433}"/>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9000" name="Line 143">
              <a:extLst>
                <a:ext uri="{FF2B5EF4-FFF2-40B4-BE49-F238E27FC236}">
                  <a16:creationId xmlns:a16="http://schemas.microsoft.com/office/drawing/2014/main" id="{152EFCB4-2951-0EEA-95EF-069EE869A076}"/>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06992" name="Rectangle 144">
            <a:extLst>
              <a:ext uri="{FF2B5EF4-FFF2-40B4-BE49-F238E27FC236}">
                <a16:creationId xmlns:a16="http://schemas.microsoft.com/office/drawing/2014/main" id="{F9FAEA34-D228-C443-80D9-7FC7D59EB429}"/>
              </a:ext>
            </a:extLst>
          </p:cNvPr>
          <p:cNvSpPr>
            <a:spLocks noChangeArrowheads="1"/>
          </p:cNvSpPr>
          <p:nvPr/>
        </p:nvSpPr>
        <p:spPr bwMode="auto">
          <a:xfrm>
            <a:off x="8229600" y="3429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206993" name="AutoShape 145">
            <a:extLst>
              <a:ext uri="{FF2B5EF4-FFF2-40B4-BE49-F238E27FC236}">
                <a16:creationId xmlns:a16="http://schemas.microsoft.com/office/drawing/2014/main" id="{D31030FD-125F-C82C-25DB-C3007C6A49E2}"/>
              </a:ext>
            </a:extLst>
          </p:cNvPr>
          <p:cNvCxnSpPr>
            <a:cxnSpLocks noChangeShapeType="1"/>
            <a:stCxn id="206971" idx="2"/>
            <a:endCxn id="206972" idx="0"/>
          </p:cNvCxnSpPr>
          <p:nvPr/>
        </p:nvCxnSpPr>
        <p:spPr bwMode="auto">
          <a:xfrm>
            <a:off x="7543800" y="2438400"/>
            <a:ext cx="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6994" name="AutoShape 146">
            <a:extLst>
              <a:ext uri="{FF2B5EF4-FFF2-40B4-BE49-F238E27FC236}">
                <a16:creationId xmlns:a16="http://schemas.microsoft.com/office/drawing/2014/main" id="{46121B5D-1513-0BCF-6971-14140C1A3DE4}"/>
              </a:ext>
            </a:extLst>
          </p:cNvPr>
          <p:cNvCxnSpPr>
            <a:cxnSpLocks noChangeShapeType="1"/>
            <a:stCxn id="206972" idx="2"/>
            <a:endCxn id="206977" idx="0"/>
          </p:cNvCxnSpPr>
          <p:nvPr/>
        </p:nvCxnSpPr>
        <p:spPr bwMode="auto">
          <a:xfrm rot="5400000">
            <a:off x="6951662" y="2836863"/>
            <a:ext cx="384175" cy="8001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95" name="AutoShape 147">
            <a:extLst>
              <a:ext uri="{FF2B5EF4-FFF2-40B4-BE49-F238E27FC236}">
                <a16:creationId xmlns:a16="http://schemas.microsoft.com/office/drawing/2014/main" id="{623C6F24-0423-CDE2-A6E4-595D0BD9FEDD}"/>
              </a:ext>
            </a:extLst>
          </p:cNvPr>
          <p:cNvCxnSpPr>
            <a:cxnSpLocks noChangeShapeType="1"/>
            <a:stCxn id="206972" idx="2"/>
            <a:endCxn id="206982" idx="0"/>
          </p:cNvCxnSpPr>
          <p:nvPr/>
        </p:nvCxnSpPr>
        <p:spPr bwMode="auto">
          <a:xfrm rot="5400000">
            <a:off x="7180262" y="3065463"/>
            <a:ext cx="384175" cy="3429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96" name="AutoShape 148">
            <a:extLst>
              <a:ext uri="{FF2B5EF4-FFF2-40B4-BE49-F238E27FC236}">
                <a16:creationId xmlns:a16="http://schemas.microsoft.com/office/drawing/2014/main" id="{18DCD0DE-A629-39FA-44E2-BC3FC39CBC61}"/>
              </a:ext>
            </a:extLst>
          </p:cNvPr>
          <p:cNvCxnSpPr>
            <a:cxnSpLocks noChangeShapeType="1"/>
            <a:stCxn id="206972" idx="2"/>
            <a:endCxn id="206987" idx="0"/>
          </p:cNvCxnSpPr>
          <p:nvPr/>
        </p:nvCxnSpPr>
        <p:spPr bwMode="auto">
          <a:xfrm rot="16200000" flipH="1">
            <a:off x="7523162" y="3065463"/>
            <a:ext cx="384175" cy="3429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6997" name="AutoShape 149">
            <a:extLst>
              <a:ext uri="{FF2B5EF4-FFF2-40B4-BE49-F238E27FC236}">
                <a16:creationId xmlns:a16="http://schemas.microsoft.com/office/drawing/2014/main" id="{A8248EA6-3C3F-3572-20A5-C73439C011AB}"/>
              </a:ext>
            </a:extLst>
          </p:cNvPr>
          <p:cNvCxnSpPr>
            <a:cxnSpLocks noChangeShapeType="1"/>
            <a:stCxn id="206972" idx="2"/>
            <a:endCxn id="206992" idx="0"/>
          </p:cNvCxnSpPr>
          <p:nvPr/>
        </p:nvCxnSpPr>
        <p:spPr bwMode="auto">
          <a:xfrm rot="16200000" flipH="1">
            <a:off x="7751762" y="2836863"/>
            <a:ext cx="384175" cy="8001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6998" name="Line 150">
            <a:extLst>
              <a:ext uri="{FF2B5EF4-FFF2-40B4-BE49-F238E27FC236}">
                <a16:creationId xmlns:a16="http://schemas.microsoft.com/office/drawing/2014/main" id="{7DA085FF-E74B-FFC4-1F0E-E1C6AAB89A3D}"/>
              </a:ext>
            </a:extLst>
          </p:cNvPr>
          <p:cNvSpPr>
            <a:spLocks noChangeShapeType="1"/>
          </p:cNvSpPr>
          <p:nvPr/>
        </p:nvSpPr>
        <p:spPr bwMode="auto">
          <a:xfrm>
            <a:off x="7467600" y="3581400"/>
            <a:ext cx="152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6999" name="Text Box 151">
            <a:extLst>
              <a:ext uri="{FF2B5EF4-FFF2-40B4-BE49-F238E27FC236}">
                <a16:creationId xmlns:a16="http://schemas.microsoft.com/office/drawing/2014/main" id="{CB94132F-DF2E-00C9-C4EC-099DE0627561}"/>
              </a:ext>
            </a:extLst>
          </p:cNvPr>
          <p:cNvSpPr txBox="1">
            <a:spLocks noChangeArrowheads="1"/>
          </p:cNvSpPr>
          <p:nvPr/>
        </p:nvSpPr>
        <p:spPr bwMode="auto">
          <a:xfrm>
            <a:off x="6629400" y="2971800"/>
            <a:ext cx="26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0</a:t>
            </a:r>
          </a:p>
        </p:txBody>
      </p:sp>
      <p:sp>
        <p:nvSpPr>
          <p:cNvPr id="207000" name="Text Box 152">
            <a:extLst>
              <a:ext uri="{FF2B5EF4-FFF2-40B4-BE49-F238E27FC236}">
                <a16:creationId xmlns:a16="http://schemas.microsoft.com/office/drawing/2014/main" id="{1DFD5AFB-2B00-6492-F4A6-5FB3FC188365}"/>
              </a:ext>
            </a:extLst>
          </p:cNvPr>
          <p:cNvSpPr txBox="1">
            <a:spLocks noChangeArrowheads="1"/>
          </p:cNvSpPr>
          <p:nvPr/>
        </p:nvSpPr>
        <p:spPr bwMode="auto">
          <a:xfrm>
            <a:off x="7046913" y="2971800"/>
            <a:ext cx="268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1</a:t>
            </a:r>
          </a:p>
        </p:txBody>
      </p:sp>
      <p:sp>
        <p:nvSpPr>
          <p:cNvPr id="207001" name="Text Box 153">
            <a:extLst>
              <a:ext uri="{FF2B5EF4-FFF2-40B4-BE49-F238E27FC236}">
                <a16:creationId xmlns:a16="http://schemas.microsoft.com/office/drawing/2014/main" id="{484E2185-B485-4C97-7E2B-C6CA9AD6BA66}"/>
              </a:ext>
            </a:extLst>
          </p:cNvPr>
          <p:cNvSpPr txBox="1">
            <a:spLocks noChangeArrowheads="1"/>
          </p:cNvSpPr>
          <p:nvPr/>
        </p:nvSpPr>
        <p:spPr bwMode="auto">
          <a:xfrm>
            <a:off x="7772400" y="2971800"/>
            <a:ext cx="26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8</a:t>
            </a:r>
          </a:p>
        </p:txBody>
      </p:sp>
      <p:sp>
        <p:nvSpPr>
          <p:cNvPr id="207002" name="Text Box 154">
            <a:extLst>
              <a:ext uri="{FF2B5EF4-FFF2-40B4-BE49-F238E27FC236}">
                <a16:creationId xmlns:a16="http://schemas.microsoft.com/office/drawing/2014/main" id="{C772E1B6-6242-3171-D022-277437408C33}"/>
              </a:ext>
            </a:extLst>
          </p:cNvPr>
          <p:cNvSpPr txBox="1">
            <a:spLocks noChangeArrowheads="1"/>
          </p:cNvSpPr>
          <p:nvPr/>
        </p:nvSpPr>
        <p:spPr bwMode="auto">
          <a:xfrm>
            <a:off x="8229600" y="2971800"/>
            <a:ext cx="26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9</a:t>
            </a:r>
          </a:p>
        </p:txBody>
      </p:sp>
      <p:sp>
        <p:nvSpPr>
          <p:cNvPr id="207003" name="Rectangle 155">
            <a:extLst>
              <a:ext uri="{FF2B5EF4-FFF2-40B4-BE49-F238E27FC236}">
                <a16:creationId xmlns:a16="http://schemas.microsoft.com/office/drawing/2014/main" id="{7AFD59BF-97F9-1997-3A11-1C50FD98CF3A}"/>
              </a:ext>
            </a:extLst>
          </p:cNvPr>
          <p:cNvSpPr>
            <a:spLocks noChangeArrowheads="1"/>
          </p:cNvSpPr>
          <p:nvPr/>
        </p:nvSpPr>
        <p:spPr bwMode="auto">
          <a:xfrm>
            <a:off x="7429500" y="4038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7004" name="Rectangle 156">
            <a:extLst>
              <a:ext uri="{FF2B5EF4-FFF2-40B4-BE49-F238E27FC236}">
                <a16:creationId xmlns:a16="http://schemas.microsoft.com/office/drawing/2014/main" id="{7595B548-1F47-1CDB-7A12-B08E0D7A2C6D}"/>
              </a:ext>
            </a:extLst>
          </p:cNvPr>
          <p:cNvSpPr>
            <a:spLocks noChangeArrowheads="1"/>
          </p:cNvSpPr>
          <p:nvPr/>
        </p:nvSpPr>
        <p:spPr bwMode="auto">
          <a:xfrm>
            <a:off x="7429500" y="4419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7005" name="Rectangle 157">
            <a:extLst>
              <a:ext uri="{FF2B5EF4-FFF2-40B4-BE49-F238E27FC236}">
                <a16:creationId xmlns:a16="http://schemas.microsoft.com/office/drawing/2014/main" id="{F77DC7CB-BBF9-60B3-9CA6-3739F9658872}"/>
              </a:ext>
            </a:extLst>
          </p:cNvPr>
          <p:cNvSpPr>
            <a:spLocks noChangeArrowheads="1"/>
          </p:cNvSpPr>
          <p:nvPr/>
        </p:nvSpPr>
        <p:spPr bwMode="auto">
          <a:xfrm>
            <a:off x="7429500" y="5029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7006" name="Rectangle 158">
            <a:extLst>
              <a:ext uri="{FF2B5EF4-FFF2-40B4-BE49-F238E27FC236}">
                <a16:creationId xmlns:a16="http://schemas.microsoft.com/office/drawing/2014/main" id="{6B895579-7F9B-C2A9-674C-C0414FFCD444}"/>
              </a:ext>
            </a:extLst>
          </p:cNvPr>
          <p:cNvSpPr>
            <a:spLocks noChangeArrowheads="1"/>
          </p:cNvSpPr>
          <p:nvPr/>
        </p:nvSpPr>
        <p:spPr bwMode="auto">
          <a:xfrm>
            <a:off x="7429500" y="5410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07007" name="Line 159">
            <a:extLst>
              <a:ext uri="{FF2B5EF4-FFF2-40B4-BE49-F238E27FC236}">
                <a16:creationId xmlns:a16="http://schemas.microsoft.com/office/drawing/2014/main" id="{CC5DD443-C1F7-E775-66BE-F5B3DE388126}"/>
              </a:ext>
            </a:extLst>
          </p:cNvPr>
          <p:cNvSpPr>
            <a:spLocks noChangeShapeType="1"/>
          </p:cNvSpPr>
          <p:nvPr/>
        </p:nvSpPr>
        <p:spPr bwMode="auto">
          <a:xfrm>
            <a:off x="7543800" y="47244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cxnSp>
        <p:nvCxnSpPr>
          <p:cNvPr id="207008" name="AutoShape 160">
            <a:extLst>
              <a:ext uri="{FF2B5EF4-FFF2-40B4-BE49-F238E27FC236}">
                <a16:creationId xmlns:a16="http://schemas.microsoft.com/office/drawing/2014/main" id="{BAD71225-8B42-60D6-7348-2E4933230CD8}"/>
              </a:ext>
            </a:extLst>
          </p:cNvPr>
          <p:cNvCxnSpPr>
            <a:cxnSpLocks noChangeShapeType="1"/>
            <a:stCxn id="206977" idx="2"/>
            <a:endCxn id="207003" idx="1"/>
          </p:cNvCxnSpPr>
          <p:nvPr/>
        </p:nvCxnSpPr>
        <p:spPr bwMode="auto">
          <a:xfrm rot="16200000" flipH="1">
            <a:off x="6858000" y="3619500"/>
            <a:ext cx="457200" cy="685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009" name="AutoShape 161">
            <a:extLst>
              <a:ext uri="{FF2B5EF4-FFF2-40B4-BE49-F238E27FC236}">
                <a16:creationId xmlns:a16="http://schemas.microsoft.com/office/drawing/2014/main" id="{FDC31603-BEA2-6DCD-F2F6-43AEEF8E27B2}"/>
              </a:ext>
            </a:extLst>
          </p:cNvPr>
          <p:cNvCxnSpPr>
            <a:cxnSpLocks noChangeShapeType="1"/>
            <a:stCxn id="206982" idx="2"/>
            <a:endCxn id="207004" idx="1"/>
          </p:cNvCxnSpPr>
          <p:nvPr/>
        </p:nvCxnSpPr>
        <p:spPr bwMode="auto">
          <a:xfrm rot="16200000" flipH="1">
            <a:off x="6896100" y="4038600"/>
            <a:ext cx="838200"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010" name="AutoShape 162">
            <a:extLst>
              <a:ext uri="{FF2B5EF4-FFF2-40B4-BE49-F238E27FC236}">
                <a16:creationId xmlns:a16="http://schemas.microsoft.com/office/drawing/2014/main" id="{DA7BF320-FEB3-713E-17A0-5C3E11E3B6E3}"/>
              </a:ext>
            </a:extLst>
          </p:cNvPr>
          <p:cNvCxnSpPr>
            <a:cxnSpLocks noChangeShapeType="1"/>
            <a:stCxn id="206987" idx="2"/>
            <a:endCxn id="207005" idx="3"/>
          </p:cNvCxnSpPr>
          <p:nvPr/>
        </p:nvCxnSpPr>
        <p:spPr bwMode="auto">
          <a:xfrm rot="5400000">
            <a:off x="7048500" y="4343400"/>
            <a:ext cx="1447800"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011" name="AutoShape 163">
            <a:extLst>
              <a:ext uri="{FF2B5EF4-FFF2-40B4-BE49-F238E27FC236}">
                <a16:creationId xmlns:a16="http://schemas.microsoft.com/office/drawing/2014/main" id="{AACCAE58-799D-CB29-CBB7-DE6393892636}"/>
              </a:ext>
            </a:extLst>
          </p:cNvPr>
          <p:cNvCxnSpPr>
            <a:cxnSpLocks noChangeShapeType="1"/>
            <a:stCxn id="206992" idx="2"/>
            <a:endCxn id="207006" idx="3"/>
          </p:cNvCxnSpPr>
          <p:nvPr/>
        </p:nvCxnSpPr>
        <p:spPr bwMode="auto">
          <a:xfrm rot="5400000">
            <a:off x="7086600" y="4305300"/>
            <a:ext cx="1828800" cy="685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7015" name="Text Box 167">
            <a:extLst>
              <a:ext uri="{FF2B5EF4-FFF2-40B4-BE49-F238E27FC236}">
                <a16:creationId xmlns:a16="http://schemas.microsoft.com/office/drawing/2014/main" id="{5E5BDF83-7892-0D08-C44C-C1DD9876CEEF}"/>
              </a:ext>
            </a:extLst>
          </p:cNvPr>
          <p:cNvSpPr txBox="1">
            <a:spLocks noChangeArrowheads="1"/>
          </p:cNvSpPr>
          <p:nvPr/>
        </p:nvSpPr>
        <p:spPr bwMode="auto">
          <a:xfrm>
            <a:off x="762000" y="1143000"/>
            <a:ext cx="1789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separate wrt least</a:t>
            </a:r>
          </a:p>
          <a:p>
            <a:pPr algn="ctr" eaLnBrk="1" hangingPunct="1">
              <a:spcBef>
                <a:spcPct val="0"/>
              </a:spcBef>
              <a:buClrTx/>
              <a:buSzTx/>
              <a:buFontTx/>
              <a:buNone/>
            </a:pPr>
            <a:r>
              <a:rPr lang="en-US" altLang="en-US" sz="1600"/>
              <a:t>significant digit</a:t>
            </a:r>
          </a:p>
        </p:txBody>
      </p:sp>
      <p:sp>
        <p:nvSpPr>
          <p:cNvPr id="207016" name="Text Box 168">
            <a:extLst>
              <a:ext uri="{FF2B5EF4-FFF2-40B4-BE49-F238E27FC236}">
                <a16:creationId xmlns:a16="http://schemas.microsoft.com/office/drawing/2014/main" id="{F096D68E-0FBC-F0C5-65A7-3F43C07675EB}"/>
              </a:ext>
            </a:extLst>
          </p:cNvPr>
          <p:cNvSpPr txBox="1">
            <a:spLocks noChangeArrowheads="1"/>
          </p:cNvSpPr>
          <p:nvPr/>
        </p:nvSpPr>
        <p:spPr bwMode="auto">
          <a:xfrm>
            <a:off x="6623050" y="1143000"/>
            <a:ext cx="18018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separate wrt most</a:t>
            </a:r>
          </a:p>
          <a:p>
            <a:pPr algn="ctr" eaLnBrk="1" hangingPunct="1">
              <a:spcBef>
                <a:spcPct val="0"/>
              </a:spcBef>
              <a:buClrTx/>
              <a:buSzTx/>
              <a:buFontTx/>
              <a:buNone/>
            </a:pPr>
            <a:r>
              <a:rPr lang="en-US" altLang="en-US" sz="1600"/>
              <a:t>significant digit</a:t>
            </a:r>
          </a:p>
        </p:txBody>
      </p:sp>
      <p:sp>
        <p:nvSpPr>
          <p:cNvPr id="207019" name="Rectangle 171">
            <a:extLst>
              <a:ext uri="{FF2B5EF4-FFF2-40B4-BE49-F238E27FC236}">
                <a16:creationId xmlns:a16="http://schemas.microsoft.com/office/drawing/2014/main" id="{AAEA5693-A862-6976-D112-065CD7036DB4}"/>
              </a:ext>
            </a:extLst>
          </p:cNvPr>
          <p:cNvSpPr>
            <a:spLocks noChangeArrowheads="1"/>
          </p:cNvSpPr>
          <p:nvPr/>
        </p:nvSpPr>
        <p:spPr bwMode="auto">
          <a:xfrm>
            <a:off x="914400" y="3962400"/>
            <a:ext cx="1066800" cy="1828800"/>
          </a:xfrm>
          <a:prstGeom prst="rect">
            <a:avLst/>
          </a:prstGeom>
          <a:noFill/>
          <a:ln w="952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207021" name="AutoShape 173">
            <a:extLst>
              <a:ext uri="{FF2B5EF4-FFF2-40B4-BE49-F238E27FC236}">
                <a16:creationId xmlns:a16="http://schemas.microsoft.com/office/drawing/2014/main" id="{2B82B7C5-0F48-46CE-C782-207713380D76}"/>
              </a:ext>
            </a:extLst>
          </p:cNvPr>
          <p:cNvCxnSpPr>
            <a:cxnSpLocks noChangeShapeType="1"/>
            <a:stCxn id="207019" idx="2"/>
            <a:endCxn id="206925" idx="0"/>
          </p:cNvCxnSpPr>
          <p:nvPr/>
        </p:nvCxnSpPr>
        <p:spPr bwMode="auto">
          <a:xfrm rot="5400000" flipH="1" flipV="1">
            <a:off x="990600" y="2590800"/>
            <a:ext cx="3657600" cy="2743200"/>
          </a:xfrm>
          <a:prstGeom prst="bentConnector5">
            <a:avLst>
              <a:gd name="adj1" fmla="val -6250"/>
              <a:gd name="adj2" fmla="val 57639"/>
              <a:gd name="adj3" fmla="val 1062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7022" name="Text Box 174">
            <a:extLst>
              <a:ext uri="{FF2B5EF4-FFF2-40B4-BE49-F238E27FC236}">
                <a16:creationId xmlns:a16="http://schemas.microsoft.com/office/drawing/2014/main" id="{C2BECE3E-A0FC-32D5-4847-7C5FCDBAEA8B}"/>
              </a:ext>
            </a:extLst>
          </p:cNvPr>
          <p:cNvSpPr txBox="1">
            <a:spLocks noChangeArrowheads="1"/>
          </p:cNvSpPr>
          <p:nvPr/>
        </p:nvSpPr>
        <p:spPr bwMode="auto">
          <a:xfrm>
            <a:off x="2984500" y="1143000"/>
            <a:ext cx="2000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separate wrt next</a:t>
            </a:r>
          </a:p>
          <a:p>
            <a:pPr algn="ctr" eaLnBrk="1" hangingPunct="1">
              <a:spcBef>
                <a:spcPct val="0"/>
              </a:spcBef>
              <a:buClrTx/>
              <a:buSzTx/>
              <a:buFontTx/>
              <a:buNone/>
            </a:pPr>
            <a:r>
              <a:rPr lang="en-US" altLang="en-US" sz="1600"/>
              <a:t>least significant digit</a:t>
            </a:r>
          </a:p>
        </p:txBody>
      </p:sp>
      <p:sp>
        <p:nvSpPr>
          <p:cNvPr id="207023" name="Line 175">
            <a:extLst>
              <a:ext uri="{FF2B5EF4-FFF2-40B4-BE49-F238E27FC236}">
                <a16:creationId xmlns:a16="http://schemas.microsoft.com/office/drawing/2014/main" id="{C44973C2-F8AE-0E3E-7217-A0CF80FC8136}"/>
              </a:ext>
            </a:extLst>
          </p:cNvPr>
          <p:cNvSpPr>
            <a:spLocks noChangeShapeType="1"/>
          </p:cNvSpPr>
          <p:nvPr/>
        </p:nvSpPr>
        <p:spPr bwMode="auto">
          <a:xfrm>
            <a:off x="2743200" y="1143000"/>
            <a:ext cx="0" cy="480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7024" name="Line 176">
            <a:extLst>
              <a:ext uri="{FF2B5EF4-FFF2-40B4-BE49-F238E27FC236}">
                <a16:creationId xmlns:a16="http://schemas.microsoft.com/office/drawing/2014/main" id="{EABF862C-71BF-292B-7197-7DFE68DD43D4}"/>
              </a:ext>
            </a:extLst>
          </p:cNvPr>
          <p:cNvSpPr>
            <a:spLocks noChangeShapeType="1"/>
          </p:cNvSpPr>
          <p:nvPr/>
        </p:nvSpPr>
        <p:spPr bwMode="auto">
          <a:xfrm>
            <a:off x="5410200" y="1143000"/>
            <a:ext cx="0" cy="480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7025" name="Line 177">
            <a:extLst>
              <a:ext uri="{FF2B5EF4-FFF2-40B4-BE49-F238E27FC236}">
                <a16:creationId xmlns:a16="http://schemas.microsoft.com/office/drawing/2014/main" id="{FDA0201B-70AA-CA28-4331-295F3427E872}"/>
              </a:ext>
            </a:extLst>
          </p:cNvPr>
          <p:cNvSpPr>
            <a:spLocks noChangeShapeType="1"/>
          </p:cNvSpPr>
          <p:nvPr/>
        </p:nvSpPr>
        <p:spPr bwMode="auto">
          <a:xfrm>
            <a:off x="6400800" y="1143000"/>
            <a:ext cx="0" cy="480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7026" name="Line 178">
            <a:extLst>
              <a:ext uri="{FF2B5EF4-FFF2-40B4-BE49-F238E27FC236}">
                <a16:creationId xmlns:a16="http://schemas.microsoft.com/office/drawing/2014/main" id="{93B032E7-A0C1-64D6-BC83-3B740C822937}"/>
              </a:ext>
            </a:extLst>
          </p:cNvPr>
          <p:cNvSpPr>
            <a:spLocks noChangeShapeType="1"/>
          </p:cNvSpPr>
          <p:nvPr/>
        </p:nvSpPr>
        <p:spPr bwMode="auto">
          <a:xfrm>
            <a:off x="5562600" y="3505200"/>
            <a:ext cx="68580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07027" name="Rectangle 179">
            <a:extLst>
              <a:ext uri="{FF2B5EF4-FFF2-40B4-BE49-F238E27FC236}">
                <a16:creationId xmlns:a16="http://schemas.microsoft.com/office/drawing/2014/main" id="{E3995F6B-08B0-40DB-BD58-324A02F004DC}"/>
              </a:ext>
            </a:extLst>
          </p:cNvPr>
          <p:cNvSpPr>
            <a:spLocks noChangeArrowheads="1"/>
          </p:cNvSpPr>
          <p:nvPr/>
        </p:nvSpPr>
        <p:spPr bwMode="auto">
          <a:xfrm>
            <a:off x="3657600" y="3962400"/>
            <a:ext cx="1066800" cy="1828800"/>
          </a:xfrm>
          <a:prstGeom prst="rect">
            <a:avLst/>
          </a:prstGeom>
          <a:noFill/>
          <a:ln w="9525" algn="ctr">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207029" name="AutoShape 181">
            <a:extLst>
              <a:ext uri="{FF2B5EF4-FFF2-40B4-BE49-F238E27FC236}">
                <a16:creationId xmlns:a16="http://schemas.microsoft.com/office/drawing/2014/main" id="{2A0948C2-E035-3193-BFF0-8C69EA343FF1}"/>
              </a:ext>
            </a:extLst>
          </p:cNvPr>
          <p:cNvCxnSpPr>
            <a:cxnSpLocks noChangeShapeType="1"/>
            <a:stCxn id="207027" idx="2"/>
          </p:cNvCxnSpPr>
          <p:nvPr/>
        </p:nvCxnSpPr>
        <p:spPr bwMode="auto">
          <a:xfrm rot="5400000" flipH="1" flipV="1">
            <a:off x="4762500" y="4991100"/>
            <a:ext cx="228600" cy="1371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031" name="AutoShape 183">
            <a:extLst>
              <a:ext uri="{FF2B5EF4-FFF2-40B4-BE49-F238E27FC236}">
                <a16:creationId xmlns:a16="http://schemas.microsoft.com/office/drawing/2014/main" id="{94A62B89-CF24-12AB-D9A4-36895AB9C30C}"/>
              </a:ext>
            </a:extLst>
          </p:cNvPr>
          <p:cNvCxnSpPr>
            <a:cxnSpLocks noChangeShapeType="1"/>
            <a:endCxn id="206971" idx="0"/>
          </p:cNvCxnSpPr>
          <p:nvPr/>
        </p:nvCxnSpPr>
        <p:spPr bwMode="auto">
          <a:xfrm rot="5400000" flipH="1" flipV="1">
            <a:off x="5143500" y="3162300"/>
            <a:ext cx="3429000" cy="1371600"/>
          </a:xfrm>
          <a:prstGeom prst="bentConnector5">
            <a:avLst>
              <a:gd name="adj1" fmla="val -13009"/>
              <a:gd name="adj2" fmla="val 21176"/>
              <a:gd name="adj3" fmla="val 10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7015"/>
                                        </p:tgtEl>
                                        <p:attrNameLst>
                                          <p:attrName>style.visibility</p:attrName>
                                        </p:attrNameLst>
                                      </p:cBhvr>
                                      <p:to>
                                        <p:strVal val="visible"/>
                                      </p:to>
                                    </p:set>
                                    <p:animEffect transition="in" filter="blinds(horizontal)">
                                      <p:cBhvr>
                                        <p:cTn id="7" dur="500"/>
                                        <p:tgtEl>
                                          <p:spTgt spid="2070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6916"/>
                                        </p:tgtEl>
                                        <p:attrNameLst>
                                          <p:attrName>style.visibility</p:attrName>
                                        </p:attrNameLst>
                                      </p:cBhvr>
                                      <p:to>
                                        <p:strVal val="visible"/>
                                      </p:to>
                                    </p:set>
                                    <p:animEffect transition="in" filter="blinds(horizontal)">
                                      <p:cBhvr>
                                        <p:cTn id="12" dur="500"/>
                                        <p:tgtEl>
                                          <p:spTgt spid="206916"/>
                                        </p:tgtEl>
                                      </p:cBhvr>
                                    </p:animEffect>
                                  </p:childTnLst>
                                </p:cTn>
                              </p:par>
                              <p:par>
                                <p:cTn id="13" presetID="3" presetClass="entr" presetSubtype="10" fill="hold" nodeType="withEffect">
                                  <p:stCondLst>
                                    <p:cond delay="0"/>
                                  </p:stCondLst>
                                  <p:childTnLst>
                                    <p:set>
                                      <p:cBhvr>
                                        <p:cTn id="14" dur="1" fill="hold">
                                          <p:stCondLst>
                                            <p:cond delay="0"/>
                                          </p:stCondLst>
                                        </p:cTn>
                                        <p:tgtEl>
                                          <p:spTgt spid="206917"/>
                                        </p:tgtEl>
                                        <p:attrNameLst>
                                          <p:attrName>style.visibility</p:attrName>
                                        </p:attrNameLst>
                                      </p:cBhvr>
                                      <p:to>
                                        <p:strVal val="visible"/>
                                      </p:to>
                                    </p:set>
                                    <p:animEffect transition="in" filter="blinds(horizontal)">
                                      <p:cBhvr>
                                        <p:cTn id="15" dur="500"/>
                                        <p:tgtEl>
                                          <p:spTgt spid="206917"/>
                                        </p:tgtEl>
                                      </p:cBhvr>
                                    </p:animEffect>
                                  </p:childTnLst>
                                </p:cTn>
                              </p:par>
                              <p:par>
                                <p:cTn id="16" presetID="3" presetClass="entr" presetSubtype="10" fill="hold" nodeType="withEffect">
                                  <p:stCondLst>
                                    <p:cond delay="0"/>
                                  </p:stCondLst>
                                  <p:childTnLst>
                                    <p:set>
                                      <p:cBhvr>
                                        <p:cTn id="17" dur="1" fill="hold">
                                          <p:stCondLst>
                                            <p:cond delay="0"/>
                                          </p:stCondLst>
                                        </p:cTn>
                                        <p:tgtEl>
                                          <p:spTgt spid="206918"/>
                                        </p:tgtEl>
                                        <p:attrNameLst>
                                          <p:attrName>style.visibility</p:attrName>
                                        </p:attrNameLst>
                                      </p:cBhvr>
                                      <p:to>
                                        <p:strVal val="visible"/>
                                      </p:to>
                                    </p:set>
                                    <p:animEffect transition="in" filter="blinds(horizontal)">
                                      <p:cBhvr>
                                        <p:cTn id="18" dur="500"/>
                                        <p:tgtEl>
                                          <p:spTgt spid="206918"/>
                                        </p:tgtEl>
                                      </p:cBhvr>
                                    </p:animEffect>
                                  </p:childTnLst>
                                </p:cTn>
                              </p:par>
                              <p:par>
                                <p:cTn id="19" presetID="3" presetClass="entr" presetSubtype="10" fill="hold" nodeType="withEffect">
                                  <p:stCondLst>
                                    <p:cond delay="0"/>
                                  </p:stCondLst>
                                  <p:childTnLst>
                                    <p:set>
                                      <p:cBhvr>
                                        <p:cTn id="20" dur="1" fill="hold">
                                          <p:stCondLst>
                                            <p:cond delay="0"/>
                                          </p:stCondLst>
                                        </p:cTn>
                                        <p:tgtEl>
                                          <p:spTgt spid="206919"/>
                                        </p:tgtEl>
                                        <p:attrNameLst>
                                          <p:attrName>style.visibility</p:attrName>
                                        </p:attrNameLst>
                                      </p:cBhvr>
                                      <p:to>
                                        <p:strVal val="visible"/>
                                      </p:to>
                                    </p:set>
                                    <p:animEffect transition="in" filter="blinds(horizontal)">
                                      <p:cBhvr>
                                        <p:cTn id="21" dur="500"/>
                                        <p:tgtEl>
                                          <p:spTgt spid="206919"/>
                                        </p:tgtEl>
                                      </p:cBhvr>
                                    </p:animEffect>
                                  </p:childTnLst>
                                </p:cTn>
                              </p:par>
                              <p:par>
                                <p:cTn id="22" presetID="3" presetClass="entr" presetSubtype="10" fill="hold" nodeType="withEffect">
                                  <p:stCondLst>
                                    <p:cond delay="0"/>
                                  </p:stCondLst>
                                  <p:childTnLst>
                                    <p:set>
                                      <p:cBhvr>
                                        <p:cTn id="23" dur="1" fill="hold">
                                          <p:stCondLst>
                                            <p:cond delay="0"/>
                                          </p:stCondLst>
                                        </p:cTn>
                                        <p:tgtEl>
                                          <p:spTgt spid="206910"/>
                                        </p:tgtEl>
                                        <p:attrNameLst>
                                          <p:attrName>style.visibility</p:attrName>
                                        </p:attrNameLst>
                                      </p:cBhvr>
                                      <p:to>
                                        <p:strVal val="visible"/>
                                      </p:to>
                                    </p:set>
                                    <p:animEffect transition="in" filter="blinds(horizontal)">
                                      <p:cBhvr>
                                        <p:cTn id="24" dur="500"/>
                                        <p:tgtEl>
                                          <p:spTgt spid="206910"/>
                                        </p:tgtEl>
                                      </p:cBhvr>
                                    </p:animEffect>
                                  </p:childTnLst>
                                </p:cTn>
                              </p:par>
                              <p:par>
                                <p:cTn id="25" presetID="3" presetClass="entr" presetSubtype="10" fill="hold" nodeType="withEffect">
                                  <p:stCondLst>
                                    <p:cond delay="0"/>
                                  </p:stCondLst>
                                  <p:childTnLst>
                                    <p:set>
                                      <p:cBhvr>
                                        <p:cTn id="26" dur="1" fill="hold">
                                          <p:stCondLst>
                                            <p:cond delay="0"/>
                                          </p:stCondLst>
                                        </p:cTn>
                                        <p:tgtEl>
                                          <p:spTgt spid="206911"/>
                                        </p:tgtEl>
                                        <p:attrNameLst>
                                          <p:attrName>style.visibility</p:attrName>
                                        </p:attrNameLst>
                                      </p:cBhvr>
                                      <p:to>
                                        <p:strVal val="visible"/>
                                      </p:to>
                                    </p:set>
                                    <p:animEffect transition="in" filter="blinds(horizontal)">
                                      <p:cBhvr>
                                        <p:cTn id="27" dur="500"/>
                                        <p:tgtEl>
                                          <p:spTgt spid="206911"/>
                                        </p:tgtEl>
                                      </p:cBhvr>
                                    </p:animEffect>
                                  </p:childTnLst>
                                </p:cTn>
                              </p:par>
                              <p:par>
                                <p:cTn id="28" presetID="3" presetClass="entr" presetSubtype="10" fill="hold" nodeType="withEffect">
                                  <p:stCondLst>
                                    <p:cond delay="0"/>
                                  </p:stCondLst>
                                  <p:childTnLst>
                                    <p:set>
                                      <p:cBhvr>
                                        <p:cTn id="29" dur="1" fill="hold">
                                          <p:stCondLst>
                                            <p:cond delay="0"/>
                                          </p:stCondLst>
                                        </p:cTn>
                                        <p:tgtEl>
                                          <p:spTgt spid="206915"/>
                                        </p:tgtEl>
                                        <p:attrNameLst>
                                          <p:attrName>style.visibility</p:attrName>
                                        </p:attrNameLst>
                                      </p:cBhvr>
                                      <p:to>
                                        <p:strVal val="visible"/>
                                      </p:to>
                                    </p:set>
                                    <p:animEffect transition="in" filter="blinds(horizontal)">
                                      <p:cBhvr>
                                        <p:cTn id="30" dur="500"/>
                                        <p:tgtEl>
                                          <p:spTgt spid="206915"/>
                                        </p:tgtEl>
                                      </p:cBhvr>
                                    </p:animEffect>
                                  </p:childTnLst>
                                </p:cTn>
                              </p:par>
                              <p:par>
                                <p:cTn id="31" presetID="3" presetClass="entr" presetSubtype="10" fill="hold" nodeType="withEffect">
                                  <p:stCondLst>
                                    <p:cond delay="0"/>
                                  </p:stCondLst>
                                  <p:childTnLst>
                                    <p:set>
                                      <p:cBhvr>
                                        <p:cTn id="32" dur="1" fill="hold">
                                          <p:stCondLst>
                                            <p:cond delay="0"/>
                                          </p:stCondLst>
                                        </p:cTn>
                                        <p:tgtEl>
                                          <p:spTgt spid="206912"/>
                                        </p:tgtEl>
                                        <p:attrNameLst>
                                          <p:attrName>style.visibility</p:attrName>
                                        </p:attrNameLst>
                                      </p:cBhvr>
                                      <p:to>
                                        <p:strVal val="visible"/>
                                      </p:to>
                                    </p:set>
                                    <p:animEffect transition="in" filter="blinds(horizontal)">
                                      <p:cBhvr>
                                        <p:cTn id="33" dur="500"/>
                                        <p:tgtEl>
                                          <p:spTgt spid="206912"/>
                                        </p:tgtEl>
                                      </p:cBhvr>
                                    </p:animEffect>
                                  </p:childTnLst>
                                </p:cTn>
                              </p:par>
                              <p:par>
                                <p:cTn id="34" presetID="3" presetClass="entr" presetSubtype="10" fill="hold" nodeType="withEffect">
                                  <p:stCondLst>
                                    <p:cond delay="0"/>
                                  </p:stCondLst>
                                  <p:childTnLst>
                                    <p:set>
                                      <p:cBhvr>
                                        <p:cTn id="35" dur="1" fill="hold">
                                          <p:stCondLst>
                                            <p:cond delay="0"/>
                                          </p:stCondLst>
                                        </p:cTn>
                                        <p:tgtEl>
                                          <p:spTgt spid="206913"/>
                                        </p:tgtEl>
                                        <p:attrNameLst>
                                          <p:attrName>style.visibility</p:attrName>
                                        </p:attrNameLst>
                                      </p:cBhvr>
                                      <p:to>
                                        <p:strVal val="visible"/>
                                      </p:to>
                                    </p:set>
                                    <p:animEffect transition="in" filter="blinds(horizontal)">
                                      <p:cBhvr>
                                        <p:cTn id="36" dur="500"/>
                                        <p:tgtEl>
                                          <p:spTgt spid="2069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207019"/>
                                        </p:tgtEl>
                                        <p:attrNameLst>
                                          <p:attrName>style.visibility</p:attrName>
                                        </p:attrNameLst>
                                      </p:cBhvr>
                                      <p:to>
                                        <p:strVal val="visible"/>
                                      </p:to>
                                    </p:set>
                                    <p:animEffect transition="in" filter="blinds(horizontal)">
                                      <p:cBhvr>
                                        <p:cTn id="41" dur="500"/>
                                        <p:tgtEl>
                                          <p:spTgt spid="20701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07021"/>
                                        </p:tgtEl>
                                        <p:attrNameLst>
                                          <p:attrName>style.visibility</p:attrName>
                                        </p:attrNameLst>
                                      </p:cBhvr>
                                      <p:to>
                                        <p:strVal val="visible"/>
                                      </p:to>
                                    </p:set>
                                    <p:animEffect transition="in" filter="blinds(horizontal)">
                                      <p:cBhvr>
                                        <p:cTn id="46" dur="500"/>
                                        <p:tgtEl>
                                          <p:spTgt spid="207021"/>
                                        </p:tgtEl>
                                      </p:cBhvr>
                                    </p:animEffect>
                                  </p:childTnLst>
                                </p:cTn>
                              </p:par>
                              <p:par>
                                <p:cTn id="47" presetID="3" presetClass="entr" presetSubtype="10" fill="hold" nodeType="withEffect">
                                  <p:stCondLst>
                                    <p:cond delay="0"/>
                                  </p:stCondLst>
                                  <p:childTnLst>
                                    <p:set>
                                      <p:cBhvr>
                                        <p:cTn id="48" dur="1" fill="hold">
                                          <p:stCondLst>
                                            <p:cond delay="0"/>
                                          </p:stCondLst>
                                        </p:cTn>
                                        <p:tgtEl>
                                          <p:spTgt spid="206925"/>
                                        </p:tgtEl>
                                        <p:attrNameLst>
                                          <p:attrName>style.visibility</p:attrName>
                                        </p:attrNameLst>
                                      </p:cBhvr>
                                      <p:to>
                                        <p:strVal val="visible"/>
                                      </p:to>
                                    </p:set>
                                    <p:animEffect transition="in" filter="blinds(horizontal)">
                                      <p:cBhvr>
                                        <p:cTn id="49" dur="500"/>
                                        <p:tgtEl>
                                          <p:spTgt spid="206925"/>
                                        </p:tgtEl>
                                      </p:cBhvr>
                                    </p:animEffect>
                                  </p:childTnLst>
                                </p:cTn>
                              </p:par>
                              <p:par>
                                <p:cTn id="50" presetID="3" presetClass="entr" presetSubtype="1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par>
                                <p:cTn id="53" presetID="3" presetClass="entr" presetSubtype="10" fill="hold" nodeType="withEffect">
                                  <p:stCondLst>
                                    <p:cond delay="0"/>
                                  </p:stCondLst>
                                  <p:childTnLst>
                                    <p:set>
                                      <p:cBhvr>
                                        <p:cTn id="54" dur="1" fill="hold">
                                          <p:stCondLst>
                                            <p:cond delay="0"/>
                                          </p:stCondLst>
                                        </p:cTn>
                                        <p:tgtEl>
                                          <p:spTgt spid="207023"/>
                                        </p:tgtEl>
                                        <p:attrNameLst>
                                          <p:attrName>style.visibility</p:attrName>
                                        </p:attrNameLst>
                                      </p:cBhvr>
                                      <p:to>
                                        <p:strVal val="visible"/>
                                      </p:to>
                                    </p:set>
                                    <p:animEffect transition="in" filter="blinds(horizontal)">
                                      <p:cBhvr>
                                        <p:cTn id="55" dur="500"/>
                                        <p:tgtEl>
                                          <p:spTgt spid="2070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nodeType="clickEffect">
                                  <p:stCondLst>
                                    <p:cond delay="0"/>
                                  </p:stCondLst>
                                  <p:childTnLst>
                                    <p:set>
                                      <p:cBhvr>
                                        <p:cTn id="59" dur="1" fill="hold">
                                          <p:stCondLst>
                                            <p:cond delay="0"/>
                                          </p:stCondLst>
                                        </p:cTn>
                                        <p:tgtEl>
                                          <p:spTgt spid="206947"/>
                                        </p:tgtEl>
                                        <p:attrNameLst>
                                          <p:attrName>style.visibility</p:attrName>
                                        </p:attrNameLst>
                                      </p:cBhvr>
                                      <p:to>
                                        <p:strVal val="visible"/>
                                      </p:to>
                                    </p:set>
                                    <p:animEffect transition="in" filter="blinds(horizontal)">
                                      <p:cBhvr>
                                        <p:cTn id="60" dur="500"/>
                                        <p:tgtEl>
                                          <p:spTgt spid="206947"/>
                                        </p:tgtEl>
                                      </p:cBhvr>
                                    </p:animEffect>
                                  </p:childTnLst>
                                </p:cTn>
                              </p:par>
                              <p:par>
                                <p:cTn id="61" presetID="3" presetClass="entr" presetSubtype="10" fill="hold" nodeType="withEffect">
                                  <p:stCondLst>
                                    <p:cond delay="0"/>
                                  </p:stCondLst>
                                  <p:childTnLst>
                                    <p:set>
                                      <p:cBhvr>
                                        <p:cTn id="62" dur="1" fill="hold">
                                          <p:stCondLst>
                                            <p:cond delay="0"/>
                                          </p:stCondLst>
                                        </p:cTn>
                                        <p:tgtEl>
                                          <p:spTgt spid="206926"/>
                                        </p:tgtEl>
                                        <p:attrNameLst>
                                          <p:attrName>style.visibility</p:attrName>
                                        </p:attrNameLst>
                                      </p:cBhvr>
                                      <p:to>
                                        <p:strVal val="visible"/>
                                      </p:to>
                                    </p:set>
                                    <p:animEffect transition="in" filter="blinds(horizontal)">
                                      <p:cBhvr>
                                        <p:cTn id="63" dur="500"/>
                                        <p:tgtEl>
                                          <p:spTgt spid="20692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207022"/>
                                        </p:tgtEl>
                                        <p:attrNameLst>
                                          <p:attrName>style.visibility</p:attrName>
                                        </p:attrNameLst>
                                      </p:cBhvr>
                                      <p:to>
                                        <p:strVal val="visible"/>
                                      </p:to>
                                    </p:set>
                                    <p:animEffect transition="in" filter="blinds(horizontal)">
                                      <p:cBhvr>
                                        <p:cTn id="68" dur="500"/>
                                        <p:tgtEl>
                                          <p:spTgt spid="207022"/>
                                        </p:tgtEl>
                                      </p:cBhvr>
                                    </p:animEffect>
                                  </p:childTnLst>
                                </p:cTn>
                              </p:par>
                              <p:par>
                                <p:cTn id="69" presetID="3" presetClass="entr" presetSubtype="1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blinds(horizontal)">
                                      <p:cBhvr>
                                        <p:cTn id="71" dur="500"/>
                                        <p:tgtEl>
                                          <p:spTgt spid="9"/>
                                        </p:tgtEl>
                                      </p:cBhvr>
                                    </p:animEffect>
                                  </p:childTnLst>
                                </p:cTn>
                              </p:par>
                              <p:par>
                                <p:cTn id="72" presetID="3" presetClass="entr" presetSubtype="10" fill="hold" nodeType="withEffect">
                                  <p:stCondLst>
                                    <p:cond delay="0"/>
                                  </p:stCondLst>
                                  <p:childTnLst>
                                    <p:set>
                                      <p:cBhvr>
                                        <p:cTn id="73" dur="1" fill="hold">
                                          <p:stCondLst>
                                            <p:cond delay="0"/>
                                          </p:stCondLst>
                                        </p:cTn>
                                        <p:tgtEl>
                                          <p:spTgt spid="206931"/>
                                        </p:tgtEl>
                                        <p:attrNameLst>
                                          <p:attrName>style.visibility</p:attrName>
                                        </p:attrNameLst>
                                      </p:cBhvr>
                                      <p:to>
                                        <p:strVal val="visible"/>
                                      </p:to>
                                    </p:set>
                                    <p:animEffect transition="in" filter="blinds(horizontal)">
                                      <p:cBhvr>
                                        <p:cTn id="74" dur="500"/>
                                        <p:tgtEl>
                                          <p:spTgt spid="206931"/>
                                        </p:tgtEl>
                                      </p:cBhvr>
                                    </p:animEffect>
                                  </p:childTnLst>
                                </p:cTn>
                              </p:par>
                              <p:par>
                                <p:cTn id="75" presetID="3" presetClass="entr" presetSubtype="10"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blinds(horizontal)">
                                      <p:cBhvr>
                                        <p:cTn id="77" dur="500"/>
                                        <p:tgtEl>
                                          <p:spTgt spid="10"/>
                                        </p:tgtEl>
                                      </p:cBhvr>
                                    </p:animEffect>
                                  </p:childTnLst>
                                </p:cTn>
                              </p:par>
                              <p:par>
                                <p:cTn id="78" presetID="3" presetClass="entr" presetSubtype="10" fill="hold" nodeType="withEffect">
                                  <p:stCondLst>
                                    <p:cond delay="0"/>
                                  </p:stCondLst>
                                  <p:childTnLst>
                                    <p:set>
                                      <p:cBhvr>
                                        <p:cTn id="79" dur="1" fill="hold">
                                          <p:stCondLst>
                                            <p:cond delay="0"/>
                                          </p:stCondLst>
                                        </p:cTn>
                                        <p:tgtEl>
                                          <p:spTgt spid="206936"/>
                                        </p:tgtEl>
                                        <p:attrNameLst>
                                          <p:attrName>style.visibility</p:attrName>
                                        </p:attrNameLst>
                                      </p:cBhvr>
                                      <p:to>
                                        <p:strVal val="visible"/>
                                      </p:to>
                                    </p:set>
                                    <p:animEffect transition="in" filter="blinds(horizontal)">
                                      <p:cBhvr>
                                        <p:cTn id="80" dur="500"/>
                                        <p:tgtEl>
                                          <p:spTgt spid="206936"/>
                                        </p:tgtEl>
                                      </p:cBhvr>
                                    </p:animEffect>
                                  </p:childTnLst>
                                </p:cTn>
                              </p:par>
                              <p:par>
                                <p:cTn id="81" presetID="3" presetClass="entr" presetSubtype="1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blinds(horizontal)">
                                      <p:cBhvr>
                                        <p:cTn id="83" dur="500"/>
                                        <p:tgtEl>
                                          <p:spTgt spid="11"/>
                                        </p:tgtEl>
                                      </p:cBhvr>
                                    </p:animEffect>
                                  </p:childTnLst>
                                </p:cTn>
                              </p:par>
                              <p:par>
                                <p:cTn id="84" presetID="3" presetClass="entr" presetSubtype="10" fill="hold" nodeType="withEffect">
                                  <p:stCondLst>
                                    <p:cond delay="0"/>
                                  </p:stCondLst>
                                  <p:childTnLst>
                                    <p:set>
                                      <p:cBhvr>
                                        <p:cTn id="85" dur="1" fill="hold">
                                          <p:stCondLst>
                                            <p:cond delay="0"/>
                                          </p:stCondLst>
                                        </p:cTn>
                                        <p:tgtEl>
                                          <p:spTgt spid="206941"/>
                                        </p:tgtEl>
                                        <p:attrNameLst>
                                          <p:attrName>style.visibility</p:attrName>
                                        </p:attrNameLst>
                                      </p:cBhvr>
                                      <p:to>
                                        <p:strVal val="visible"/>
                                      </p:to>
                                    </p:set>
                                    <p:animEffect transition="in" filter="blinds(horizontal)">
                                      <p:cBhvr>
                                        <p:cTn id="86" dur="500"/>
                                        <p:tgtEl>
                                          <p:spTgt spid="206941"/>
                                        </p:tgtEl>
                                      </p:cBhvr>
                                    </p:animEffect>
                                  </p:childTnLst>
                                </p:cTn>
                              </p:par>
                              <p:par>
                                <p:cTn id="87" presetID="3"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blinds(horizontal)">
                                      <p:cBhvr>
                                        <p:cTn id="89" dur="500"/>
                                        <p:tgtEl>
                                          <p:spTgt spid="12"/>
                                        </p:tgtEl>
                                      </p:cBhvr>
                                    </p:animEffect>
                                  </p:childTnLst>
                                </p:cTn>
                              </p:par>
                              <p:par>
                                <p:cTn id="90" presetID="3" presetClass="entr" presetSubtype="10" fill="hold" nodeType="withEffect">
                                  <p:stCondLst>
                                    <p:cond delay="0"/>
                                  </p:stCondLst>
                                  <p:childTnLst>
                                    <p:set>
                                      <p:cBhvr>
                                        <p:cTn id="91" dur="1" fill="hold">
                                          <p:stCondLst>
                                            <p:cond delay="0"/>
                                          </p:stCondLst>
                                        </p:cTn>
                                        <p:tgtEl>
                                          <p:spTgt spid="206946"/>
                                        </p:tgtEl>
                                        <p:attrNameLst>
                                          <p:attrName>style.visibility</p:attrName>
                                        </p:attrNameLst>
                                      </p:cBhvr>
                                      <p:to>
                                        <p:strVal val="visible"/>
                                      </p:to>
                                    </p:set>
                                    <p:animEffect transition="in" filter="blinds(horizontal)">
                                      <p:cBhvr>
                                        <p:cTn id="92" dur="500"/>
                                        <p:tgtEl>
                                          <p:spTgt spid="206946"/>
                                        </p:tgtEl>
                                      </p:cBhvr>
                                    </p:animEffect>
                                  </p:childTnLst>
                                </p:cTn>
                              </p:par>
                              <p:par>
                                <p:cTn id="93" presetID="3" presetClass="entr" presetSubtype="10" fill="hold" nodeType="withEffect">
                                  <p:stCondLst>
                                    <p:cond delay="0"/>
                                  </p:stCondLst>
                                  <p:childTnLst>
                                    <p:set>
                                      <p:cBhvr>
                                        <p:cTn id="94" dur="1" fill="hold">
                                          <p:stCondLst>
                                            <p:cond delay="0"/>
                                          </p:stCondLst>
                                        </p:cTn>
                                        <p:tgtEl>
                                          <p:spTgt spid="206948"/>
                                        </p:tgtEl>
                                        <p:attrNameLst>
                                          <p:attrName>style.visibility</p:attrName>
                                        </p:attrNameLst>
                                      </p:cBhvr>
                                      <p:to>
                                        <p:strVal val="visible"/>
                                      </p:to>
                                    </p:set>
                                    <p:animEffect transition="in" filter="blinds(horizontal)">
                                      <p:cBhvr>
                                        <p:cTn id="95" dur="500"/>
                                        <p:tgtEl>
                                          <p:spTgt spid="206948"/>
                                        </p:tgtEl>
                                      </p:cBhvr>
                                    </p:animEffect>
                                  </p:childTnLst>
                                </p:cTn>
                              </p:par>
                              <p:par>
                                <p:cTn id="96" presetID="3" presetClass="entr" presetSubtype="10" fill="hold" nodeType="withEffect">
                                  <p:stCondLst>
                                    <p:cond delay="0"/>
                                  </p:stCondLst>
                                  <p:childTnLst>
                                    <p:set>
                                      <p:cBhvr>
                                        <p:cTn id="97" dur="1" fill="hold">
                                          <p:stCondLst>
                                            <p:cond delay="0"/>
                                          </p:stCondLst>
                                        </p:cTn>
                                        <p:tgtEl>
                                          <p:spTgt spid="206949"/>
                                        </p:tgtEl>
                                        <p:attrNameLst>
                                          <p:attrName>style.visibility</p:attrName>
                                        </p:attrNameLst>
                                      </p:cBhvr>
                                      <p:to>
                                        <p:strVal val="visible"/>
                                      </p:to>
                                    </p:set>
                                    <p:animEffect transition="in" filter="blinds(horizontal)">
                                      <p:cBhvr>
                                        <p:cTn id="98" dur="500"/>
                                        <p:tgtEl>
                                          <p:spTgt spid="206949"/>
                                        </p:tgtEl>
                                      </p:cBhvr>
                                    </p:animEffect>
                                  </p:childTnLst>
                                </p:cTn>
                              </p:par>
                              <p:par>
                                <p:cTn id="99" presetID="3" presetClass="entr" presetSubtype="10" fill="hold" nodeType="withEffect">
                                  <p:stCondLst>
                                    <p:cond delay="0"/>
                                  </p:stCondLst>
                                  <p:childTnLst>
                                    <p:set>
                                      <p:cBhvr>
                                        <p:cTn id="100" dur="1" fill="hold">
                                          <p:stCondLst>
                                            <p:cond delay="0"/>
                                          </p:stCondLst>
                                        </p:cTn>
                                        <p:tgtEl>
                                          <p:spTgt spid="206950"/>
                                        </p:tgtEl>
                                        <p:attrNameLst>
                                          <p:attrName>style.visibility</p:attrName>
                                        </p:attrNameLst>
                                      </p:cBhvr>
                                      <p:to>
                                        <p:strVal val="visible"/>
                                      </p:to>
                                    </p:set>
                                    <p:animEffect transition="in" filter="blinds(horizontal)">
                                      <p:cBhvr>
                                        <p:cTn id="101" dur="500"/>
                                        <p:tgtEl>
                                          <p:spTgt spid="206950"/>
                                        </p:tgtEl>
                                      </p:cBhvr>
                                    </p:animEffect>
                                  </p:childTnLst>
                                </p:cTn>
                              </p:par>
                              <p:par>
                                <p:cTn id="102" presetID="3" presetClass="entr" presetSubtype="10" fill="hold" nodeType="withEffect">
                                  <p:stCondLst>
                                    <p:cond delay="0"/>
                                  </p:stCondLst>
                                  <p:childTnLst>
                                    <p:set>
                                      <p:cBhvr>
                                        <p:cTn id="103" dur="1" fill="hold">
                                          <p:stCondLst>
                                            <p:cond delay="0"/>
                                          </p:stCondLst>
                                        </p:cTn>
                                        <p:tgtEl>
                                          <p:spTgt spid="206951"/>
                                        </p:tgtEl>
                                        <p:attrNameLst>
                                          <p:attrName>style.visibility</p:attrName>
                                        </p:attrNameLst>
                                      </p:cBhvr>
                                      <p:to>
                                        <p:strVal val="visible"/>
                                      </p:to>
                                    </p:set>
                                    <p:animEffect transition="in" filter="blinds(horizontal)">
                                      <p:cBhvr>
                                        <p:cTn id="104" dur="500"/>
                                        <p:tgtEl>
                                          <p:spTgt spid="206951"/>
                                        </p:tgtEl>
                                      </p:cBhvr>
                                    </p:animEffect>
                                  </p:childTnLst>
                                </p:cTn>
                              </p:par>
                              <p:par>
                                <p:cTn id="105" presetID="3" presetClass="entr" presetSubtype="10" fill="hold" nodeType="withEffect">
                                  <p:stCondLst>
                                    <p:cond delay="0"/>
                                  </p:stCondLst>
                                  <p:childTnLst>
                                    <p:set>
                                      <p:cBhvr>
                                        <p:cTn id="106" dur="1" fill="hold">
                                          <p:stCondLst>
                                            <p:cond delay="0"/>
                                          </p:stCondLst>
                                        </p:cTn>
                                        <p:tgtEl>
                                          <p:spTgt spid="206952"/>
                                        </p:tgtEl>
                                        <p:attrNameLst>
                                          <p:attrName>style.visibility</p:attrName>
                                        </p:attrNameLst>
                                      </p:cBhvr>
                                      <p:to>
                                        <p:strVal val="visible"/>
                                      </p:to>
                                    </p:set>
                                    <p:animEffect transition="in" filter="blinds(horizontal)">
                                      <p:cBhvr>
                                        <p:cTn id="107" dur="500"/>
                                        <p:tgtEl>
                                          <p:spTgt spid="206952"/>
                                        </p:tgtEl>
                                      </p:cBhvr>
                                    </p:animEffect>
                                  </p:childTnLst>
                                </p:cTn>
                              </p:par>
                              <p:par>
                                <p:cTn id="108" presetID="3" presetClass="entr" presetSubtype="10" fill="hold" nodeType="withEffect">
                                  <p:stCondLst>
                                    <p:cond delay="0"/>
                                  </p:stCondLst>
                                  <p:childTnLst>
                                    <p:set>
                                      <p:cBhvr>
                                        <p:cTn id="109" dur="1" fill="hold">
                                          <p:stCondLst>
                                            <p:cond delay="0"/>
                                          </p:stCondLst>
                                        </p:cTn>
                                        <p:tgtEl>
                                          <p:spTgt spid="206953"/>
                                        </p:tgtEl>
                                        <p:attrNameLst>
                                          <p:attrName>style.visibility</p:attrName>
                                        </p:attrNameLst>
                                      </p:cBhvr>
                                      <p:to>
                                        <p:strVal val="visible"/>
                                      </p:to>
                                    </p:set>
                                    <p:animEffect transition="in" filter="blinds(horizontal)">
                                      <p:cBhvr>
                                        <p:cTn id="110" dur="500"/>
                                        <p:tgtEl>
                                          <p:spTgt spid="206953"/>
                                        </p:tgtEl>
                                      </p:cBhvr>
                                    </p:animEffect>
                                  </p:childTnLst>
                                </p:cTn>
                              </p:par>
                              <p:par>
                                <p:cTn id="111" presetID="3" presetClass="entr" presetSubtype="10" fill="hold" nodeType="withEffect">
                                  <p:stCondLst>
                                    <p:cond delay="0"/>
                                  </p:stCondLst>
                                  <p:childTnLst>
                                    <p:set>
                                      <p:cBhvr>
                                        <p:cTn id="112" dur="1" fill="hold">
                                          <p:stCondLst>
                                            <p:cond delay="0"/>
                                          </p:stCondLst>
                                        </p:cTn>
                                        <p:tgtEl>
                                          <p:spTgt spid="206954"/>
                                        </p:tgtEl>
                                        <p:attrNameLst>
                                          <p:attrName>style.visibility</p:attrName>
                                        </p:attrNameLst>
                                      </p:cBhvr>
                                      <p:to>
                                        <p:strVal val="visible"/>
                                      </p:to>
                                    </p:set>
                                    <p:animEffect transition="in" filter="blinds(horizontal)">
                                      <p:cBhvr>
                                        <p:cTn id="113" dur="500"/>
                                        <p:tgtEl>
                                          <p:spTgt spid="206954"/>
                                        </p:tgtEl>
                                      </p:cBhvr>
                                    </p:animEffect>
                                  </p:childTnLst>
                                </p:cTn>
                              </p:par>
                              <p:par>
                                <p:cTn id="114" presetID="3" presetClass="entr" presetSubtype="10" fill="hold" nodeType="withEffect">
                                  <p:stCondLst>
                                    <p:cond delay="0"/>
                                  </p:stCondLst>
                                  <p:childTnLst>
                                    <p:set>
                                      <p:cBhvr>
                                        <p:cTn id="115" dur="1" fill="hold">
                                          <p:stCondLst>
                                            <p:cond delay="0"/>
                                          </p:stCondLst>
                                        </p:cTn>
                                        <p:tgtEl>
                                          <p:spTgt spid="206955"/>
                                        </p:tgtEl>
                                        <p:attrNameLst>
                                          <p:attrName>style.visibility</p:attrName>
                                        </p:attrNameLst>
                                      </p:cBhvr>
                                      <p:to>
                                        <p:strVal val="visible"/>
                                      </p:to>
                                    </p:set>
                                    <p:animEffect transition="in" filter="blinds(horizontal)">
                                      <p:cBhvr>
                                        <p:cTn id="116" dur="500"/>
                                        <p:tgtEl>
                                          <p:spTgt spid="206955"/>
                                        </p:tgtEl>
                                      </p:cBhvr>
                                    </p:animEffect>
                                  </p:childTnLst>
                                </p:cTn>
                              </p:par>
                              <p:par>
                                <p:cTn id="117" presetID="3" presetClass="entr" presetSubtype="10" fill="hold" nodeType="withEffect">
                                  <p:stCondLst>
                                    <p:cond delay="0"/>
                                  </p:stCondLst>
                                  <p:childTnLst>
                                    <p:set>
                                      <p:cBhvr>
                                        <p:cTn id="118" dur="1" fill="hold">
                                          <p:stCondLst>
                                            <p:cond delay="0"/>
                                          </p:stCondLst>
                                        </p:cTn>
                                        <p:tgtEl>
                                          <p:spTgt spid="206956"/>
                                        </p:tgtEl>
                                        <p:attrNameLst>
                                          <p:attrName>style.visibility</p:attrName>
                                        </p:attrNameLst>
                                      </p:cBhvr>
                                      <p:to>
                                        <p:strVal val="visible"/>
                                      </p:to>
                                    </p:set>
                                    <p:animEffect transition="in" filter="blinds(horizontal)">
                                      <p:cBhvr>
                                        <p:cTn id="119" dur="500"/>
                                        <p:tgtEl>
                                          <p:spTgt spid="206956"/>
                                        </p:tgtEl>
                                      </p:cBhvr>
                                    </p:animEffect>
                                  </p:childTnLst>
                                </p:cTn>
                              </p:par>
                              <p:par>
                                <p:cTn id="120" presetID="3" presetClass="entr" presetSubtype="10" fill="hold" nodeType="withEffect">
                                  <p:stCondLst>
                                    <p:cond delay="0"/>
                                  </p:stCondLst>
                                  <p:childTnLst>
                                    <p:set>
                                      <p:cBhvr>
                                        <p:cTn id="121" dur="1" fill="hold">
                                          <p:stCondLst>
                                            <p:cond delay="0"/>
                                          </p:stCondLst>
                                        </p:cTn>
                                        <p:tgtEl>
                                          <p:spTgt spid="206957"/>
                                        </p:tgtEl>
                                        <p:attrNameLst>
                                          <p:attrName>style.visibility</p:attrName>
                                        </p:attrNameLst>
                                      </p:cBhvr>
                                      <p:to>
                                        <p:strVal val="visible"/>
                                      </p:to>
                                    </p:set>
                                    <p:animEffect transition="in" filter="blinds(horizontal)">
                                      <p:cBhvr>
                                        <p:cTn id="122" dur="500"/>
                                        <p:tgtEl>
                                          <p:spTgt spid="206957"/>
                                        </p:tgtEl>
                                      </p:cBhvr>
                                    </p:animEffect>
                                  </p:childTnLst>
                                </p:cTn>
                              </p:par>
                              <p:par>
                                <p:cTn id="123" presetID="3" presetClass="entr" presetSubtype="10" fill="hold" nodeType="withEffect">
                                  <p:stCondLst>
                                    <p:cond delay="0"/>
                                  </p:stCondLst>
                                  <p:childTnLst>
                                    <p:set>
                                      <p:cBhvr>
                                        <p:cTn id="124" dur="1" fill="hold">
                                          <p:stCondLst>
                                            <p:cond delay="0"/>
                                          </p:stCondLst>
                                        </p:cTn>
                                        <p:tgtEl>
                                          <p:spTgt spid="206958"/>
                                        </p:tgtEl>
                                        <p:attrNameLst>
                                          <p:attrName>style.visibility</p:attrName>
                                        </p:attrNameLst>
                                      </p:cBhvr>
                                      <p:to>
                                        <p:strVal val="visible"/>
                                      </p:to>
                                    </p:set>
                                    <p:animEffect transition="in" filter="blinds(horizontal)">
                                      <p:cBhvr>
                                        <p:cTn id="125" dur="500"/>
                                        <p:tgtEl>
                                          <p:spTgt spid="206958"/>
                                        </p:tgtEl>
                                      </p:cBhvr>
                                    </p:animEffect>
                                  </p:childTnLst>
                                </p:cTn>
                              </p:par>
                              <p:par>
                                <p:cTn id="126" presetID="3" presetClass="entr" presetSubtype="10" fill="hold" nodeType="withEffect">
                                  <p:stCondLst>
                                    <p:cond delay="0"/>
                                  </p:stCondLst>
                                  <p:childTnLst>
                                    <p:set>
                                      <p:cBhvr>
                                        <p:cTn id="127" dur="1" fill="hold">
                                          <p:stCondLst>
                                            <p:cond delay="0"/>
                                          </p:stCondLst>
                                        </p:cTn>
                                        <p:tgtEl>
                                          <p:spTgt spid="206959"/>
                                        </p:tgtEl>
                                        <p:attrNameLst>
                                          <p:attrName>style.visibility</p:attrName>
                                        </p:attrNameLst>
                                      </p:cBhvr>
                                      <p:to>
                                        <p:strVal val="visible"/>
                                      </p:to>
                                    </p:set>
                                    <p:animEffect transition="in" filter="blinds(horizontal)">
                                      <p:cBhvr>
                                        <p:cTn id="128" dur="500"/>
                                        <p:tgtEl>
                                          <p:spTgt spid="206959"/>
                                        </p:tgtEl>
                                      </p:cBhvr>
                                    </p:animEffect>
                                  </p:childTnLst>
                                </p:cTn>
                              </p:par>
                              <p:par>
                                <p:cTn id="129" presetID="3" presetClass="entr" presetSubtype="10" fill="hold" nodeType="withEffect">
                                  <p:stCondLst>
                                    <p:cond delay="0"/>
                                  </p:stCondLst>
                                  <p:childTnLst>
                                    <p:set>
                                      <p:cBhvr>
                                        <p:cTn id="130" dur="1" fill="hold">
                                          <p:stCondLst>
                                            <p:cond delay="0"/>
                                          </p:stCondLst>
                                        </p:cTn>
                                        <p:tgtEl>
                                          <p:spTgt spid="206960"/>
                                        </p:tgtEl>
                                        <p:attrNameLst>
                                          <p:attrName>style.visibility</p:attrName>
                                        </p:attrNameLst>
                                      </p:cBhvr>
                                      <p:to>
                                        <p:strVal val="visible"/>
                                      </p:to>
                                    </p:set>
                                    <p:animEffect transition="in" filter="blinds(horizontal)">
                                      <p:cBhvr>
                                        <p:cTn id="131" dur="500"/>
                                        <p:tgtEl>
                                          <p:spTgt spid="206960"/>
                                        </p:tgtEl>
                                      </p:cBhvr>
                                    </p:animEffect>
                                  </p:childTnLst>
                                </p:cTn>
                              </p:par>
                              <p:par>
                                <p:cTn id="132" presetID="3" presetClass="entr" presetSubtype="10" fill="hold" nodeType="withEffect">
                                  <p:stCondLst>
                                    <p:cond delay="0"/>
                                  </p:stCondLst>
                                  <p:childTnLst>
                                    <p:set>
                                      <p:cBhvr>
                                        <p:cTn id="133" dur="1" fill="hold">
                                          <p:stCondLst>
                                            <p:cond delay="0"/>
                                          </p:stCondLst>
                                        </p:cTn>
                                        <p:tgtEl>
                                          <p:spTgt spid="206961"/>
                                        </p:tgtEl>
                                        <p:attrNameLst>
                                          <p:attrName>style.visibility</p:attrName>
                                        </p:attrNameLst>
                                      </p:cBhvr>
                                      <p:to>
                                        <p:strVal val="visible"/>
                                      </p:to>
                                    </p:set>
                                    <p:animEffect transition="in" filter="blinds(horizontal)">
                                      <p:cBhvr>
                                        <p:cTn id="134" dur="500"/>
                                        <p:tgtEl>
                                          <p:spTgt spid="206961"/>
                                        </p:tgtEl>
                                      </p:cBhvr>
                                    </p:animEffect>
                                  </p:childTnLst>
                                </p:cTn>
                              </p:par>
                              <p:par>
                                <p:cTn id="135" presetID="3" presetClass="entr" presetSubtype="10" fill="hold" nodeType="withEffect">
                                  <p:stCondLst>
                                    <p:cond delay="0"/>
                                  </p:stCondLst>
                                  <p:childTnLst>
                                    <p:set>
                                      <p:cBhvr>
                                        <p:cTn id="136" dur="1" fill="hold">
                                          <p:stCondLst>
                                            <p:cond delay="0"/>
                                          </p:stCondLst>
                                        </p:cTn>
                                        <p:tgtEl>
                                          <p:spTgt spid="206962"/>
                                        </p:tgtEl>
                                        <p:attrNameLst>
                                          <p:attrName>style.visibility</p:attrName>
                                        </p:attrNameLst>
                                      </p:cBhvr>
                                      <p:to>
                                        <p:strVal val="visible"/>
                                      </p:to>
                                    </p:set>
                                    <p:animEffect transition="in" filter="blinds(horizontal)">
                                      <p:cBhvr>
                                        <p:cTn id="137" dur="500"/>
                                        <p:tgtEl>
                                          <p:spTgt spid="206962"/>
                                        </p:tgtEl>
                                      </p:cBhvr>
                                    </p:animEffect>
                                  </p:childTnLst>
                                </p:cTn>
                              </p:par>
                              <p:par>
                                <p:cTn id="138" presetID="3" presetClass="entr" presetSubtype="10" fill="hold" nodeType="withEffect">
                                  <p:stCondLst>
                                    <p:cond delay="0"/>
                                  </p:stCondLst>
                                  <p:childTnLst>
                                    <p:set>
                                      <p:cBhvr>
                                        <p:cTn id="139" dur="1" fill="hold">
                                          <p:stCondLst>
                                            <p:cond delay="0"/>
                                          </p:stCondLst>
                                        </p:cTn>
                                        <p:tgtEl>
                                          <p:spTgt spid="206963"/>
                                        </p:tgtEl>
                                        <p:attrNameLst>
                                          <p:attrName>style.visibility</p:attrName>
                                        </p:attrNameLst>
                                      </p:cBhvr>
                                      <p:to>
                                        <p:strVal val="visible"/>
                                      </p:to>
                                    </p:set>
                                    <p:animEffect transition="in" filter="blinds(horizontal)">
                                      <p:cBhvr>
                                        <p:cTn id="140" dur="500"/>
                                        <p:tgtEl>
                                          <p:spTgt spid="206963"/>
                                        </p:tgtEl>
                                      </p:cBhvr>
                                    </p:animEffect>
                                  </p:childTnLst>
                                </p:cTn>
                              </p:par>
                              <p:par>
                                <p:cTn id="141" presetID="3" presetClass="entr" presetSubtype="10" fill="hold" nodeType="withEffect">
                                  <p:stCondLst>
                                    <p:cond delay="0"/>
                                  </p:stCondLst>
                                  <p:childTnLst>
                                    <p:set>
                                      <p:cBhvr>
                                        <p:cTn id="142" dur="1" fill="hold">
                                          <p:stCondLst>
                                            <p:cond delay="0"/>
                                          </p:stCondLst>
                                        </p:cTn>
                                        <p:tgtEl>
                                          <p:spTgt spid="206964"/>
                                        </p:tgtEl>
                                        <p:attrNameLst>
                                          <p:attrName>style.visibility</p:attrName>
                                        </p:attrNameLst>
                                      </p:cBhvr>
                                      <p:to>
                                        <p:strVal val="visible"/>
                                      </p:to>
                                    </p:set>
                                    <p:animEffect transition="in" filter="blinds(horizontal)">
                                      <p:cBhvr>
                                        <p:cTn id="143" dur="500"/>
                                        <p:tgtEl>
                                          <p:spTgt spid="206964"/>
                                        </p:tgtEl>
                                      </p:cBhvr>
                                    </p:animEffect>
                                  </p:childTnLst>
                                </p:cTn>
                              </p:par>
                              <p:par>
                                <p:cTn id="144" presetID="3" presetClass="entr" presetSubtype="10" fill="hold" nodeType="withEffect">
                                  <p:stCondLst>
                                    <p:cond delay="0"/>
                                  </p:stCondLst>
                                  <p:childTnLst>
                                    <p:set>
                                      <p:cBhvr>
                                        <p:cTn id="145" dur="1" fill="hold">
                                          <p:stCondLst>
                                            <p:cond delay="0"/>
                                          </p:stCondLst>
                                        </p:cTn>
                                        <p:tgtEl>
                                          <p:spTgt spid="206965"/>
                                        </p:tgtEl>
                                        <p:attrNameLst>
                                          <p:attrName>style.visibility</p:attrName>
                                        </p:attrNameLst>
                                      </p:cBhvr>
                                      <p:to>
                                        <p:strVal val="visible"/>
                                      </p:to>
                                    </p:set>
                                    <p:animEffect transition="in" filter="blinds(horizontal)">
                                      <p:cBhvr>
                                        <p:cTn id="146" dur="500"/>
                                        <p:tgtEl>
                                          <p:spTgt spid="206965"/>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3" presetClass="entr" presetSubtype="10" fill="hold" nodeType="clickEffect">
                                  <p:stCondLst>
                                    <p:cond delay="0"/>
                                  </p:stCondLst>
                                  <p:childTnLst>
                                    <p:set>
                                      <p:cBhvr>
                                        <p:cTn id="150" dur="1" fill="hold">
                                          <p:stCondLst>
                                            <p:cond delay="0"/>
                                          </p:stCondLst>
                                        </p:cTn>
                                        <p:tgtEl>
                                          <p:spTgt spid="207027"/>
                                        </p:tgtEl>
                                        <p:attrNameLst>
                                          <p:attrName>style.visibility</p:attrName>
                                        </p:attrNameLst>
                                      </p:cBhvr>
                                      <p:to>
                                        <p:strVal val="visible"/>
                                      </p:to>
                                    </p:set>
                                    <p:animEffect transition="in" filter="blinds(horizontal)">
                                      <p:cBhvr>
                                        <p:cTn id="151" dur="500"/>
                                        <p:tgtEl>
                                          <p:spTgt spid="207027"/>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3" presetClass="entr" presetSubtype="10" fill="hold" nodeType="clickEffect">
                                  <p:stCondLst>
                                    <p:cond delay="0"/>
                                  </p:stCondLst>
                                  <p:childTnLst>
                                    <p:set>
                                      <p:cBhvr>
                                        <p:cTn id="155" dur="1" fill="hold">
                                          <p:stCondLst>
                                            <p:cond delay="0"/>
                                          </p:stCondLst>
                                        </p:cTn>
                                        <p:tgtEl>
                                          <p:spTgt spid="207029"/>
                                        </p:tgtEl>
                                        <p:attrNameLst>
                                          <p:attrName>style.visibility</p:attrName>
                                        </p:attrNameLst>
                                      </p:cBhvr>
                                      <p:to>
                                        <p:strVal val="visible"/>
                                      </p:to>
                                    </p:set>
                                    <p:animEffect transition="in" filter="blinds(horizontal)">
                                      <p:cBhvr>
                                        <p:cTn id="156" dur="500"/>
                                        <p:tgtEl>
                                          <p:spTgt spid="207029"/>
                                        </p:tgtEl>
                                      </p:cBhvr>
                                    </p:animEffect>
                                  </p:childTnLst>
                                </p:cTn>
                              </p:par>
                              <p:par>
                                <p:cTn id="157" presetID="3" presetClass="entr" presetSubtype="10" fill="hold" nodeType="withEffect">
                                  <p:stCondLst>
                                    <p:cond delay="0"/>
                                  </p:stCondLst>
                                  <p:childTnLst>
                                    <p:set>
                                      <p:cBhvr>
                                        <p:cTn id="158" dur="1" fill="hold">
                                          <p:stCondLst>
                                            <p:cond delay="0"/>
                                          </p:stCondLst>
                                        </p:cTn>
                                        <p:tgtEl>
                                          <p:spTgt spid="207024"/>
                                        </p:tgtEl>
                                        <p:attrNameLst>
                                          <p:attrName>style.visibility</p:attrName>
                                        </p:attrNameLst>
                                      </p:cBhvr>
                                      <p:to>
                                        <p:strVal val="visible"/>
                                      </p:to>
                                    </p:set>
                                    <p:animEffect transition="in" filter="blinds(horizontal)">
                                      <p:cBhvr>
                                        <p:cTn id="159" dur="500"/>
                                        <p:tgtEl>
                                          <p:spTgt spid="207024"/>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3" presetClass="entr" presetSubtype="10" fill="hold" nodeType="clickEffect">
                                  <p:stCondLst>
                                    <p:cond delay="0"/>
                                  </p:stCondLst>
                                  <p:childTnLst>
                                    <p:set>
                                      <p:cBhvr>
                                        <p:cTn id="163" dur="1" fill="hold">
                                          <p:stCondLst>
                                            <p:cond delay="0"/>
                                          </p:stCondLst>
                                        </p:cTn>
                                        <p:tgtEl>
                                          <p:spTgt spid="207026"/>
                                        </p:tgtEl>
                                        <p:attrNameLst>
                                          <p:attrName>style.visibility</p:attrName>
                                        </p:attrNameLst>
                                      </p:cBhvr>
                                      <p:to>
                                        <p:strVal val="visible"/>
                                      </p:to>
                                    </p:set>
                                    <p:animEffect transition="in" filter="blinds(horizontal)">
                                      <p:cBhvr>
                                        <p:cTn id="164" dur="500"/>
                                        <p:tgtEl>
                                          <p:spTgt spid="20702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3" presetClass="entr" presetSubtype="10" fill="hold" nodeType="clickEffect">
                                  <p:stCondLst>
                                    <p:cond delay="0"/>
                                  </p:stCondLst>
                                  <p:childTnLst>
                                    <p:set>
                                      <p:cBhvr>
                                        <p:cTn id="168" dur="1" fill="hold">
                                          <p:stCondLst>
                                            <p:cond delay="0"/>
                                          </p:stCondLst>
                                        </p:cTn>
                                        <p:tgtEl>
                                          <p:spTgt spid="13"/>
                                        </p:tgtEl>
                                        <p:attrNameLst>
                                          <p:attrName>style.visibility</p:attrName>
                                        </p:attrNameLst>
                                      </p:cBhvr>
                                      <p:to>
                                        <p:strVal val="visible"/>
                                      </p:to>
                                    </p:set>
                                    <p:animEffect transition="in" filter="blinds(horizontal)">
                                      <p:cBhvr>
                                        <p:cTn id="169" dur="500"/>
                                        <p:tgtEl>
                                          <p:spTgt spid="13"/>
                                        </p:tgtEl>
                                      </p:cBhvr>
                                    </p:animEffect>
                                  </p:childTnLst>
                                </p:cTn>
                              </p:par>
                              <p:par>
                                <p:cTn id="170" presetID="3" presetClass="entr" presetSubtype="10" fill="hold" nodeType="withEffect">
                                  <p:stCondLst>
                                    <p:cond delay="0"/>
                                  </p:stCondLst>
                                  <p:childTnLst>
                                    <p:set>
                                      <p:cBhvr>
                                        <p:cTn id="171" dur="1" fill="hold">
                                          <p:stCondLst>
                                            <p:cond delay="0"/>
                                          </p:stCondLst>
                                        </p:cTn>
                                        <p:tgtEl>
                                          <p:spTgt spid="206971"/>
                                        </p:tgtEl>
                                        <p:attrNameLst>
                                          <p:attrName>style.visibility</p:attrName>
                                        </p:attrNameLst>
                                      </p:cBhvr>
                                      <p:to>
                                        <p:strVal val="visible"/>
                                      </p:to>
                                    </p:set>
                                    <p:animEffect transition="in" filter="blinds(horizontal)">
                                      <p:cBhvr>
                                        <p:cTn id="172" dur="500"/>
                                        <p:tgtEl>
                                          <p:spTgt spid="206971"/>
                                        </p:tgtEl>
                                      </p:cBhvr>
                                    </p:animEffect>
                                  </p:childTnLst>
                                </p:cTn>
                              </p:par>
                              <p:par>
                                <p:cTn id="173" presetID="3" presetClass="entr" presetSubtype="10" fill="hold" nodeType="withEffect">
                                  <p:stCondLst>
                                    <p:cond delay="0"/>
                                  </p:stCondLst>
                                  <p:childTnLst>
                                    <p:set>
                                      <p:cBhvr>
                                        <p:cTn id="174" dur="1" fill="hold">
                                          <p:stCondLst>
                                            <p:cond delay="0"/>
                                          </p:stCondLst>
                                        </p:cTn>
                                        <p:tgtEl>
                                          <p:spTgt spid="206972"/>
                                        </p:tgtEl>
                                        <p:attrNameLst>
                                          <p:attrName>style.visibility</p:attrName>
                                        </p:attrNameLst>
                                      </p:cBhvr>
                                      <p:to>
                                        <p:strVal val="visible"/>
                                      </p:to>
                                    </p:set>
                                    <p:animEffect transition="in" filter="blinds(horizontal)">
                                      <p:cBhvr>
                                        <p:cTn id="175" dur="500"/>
                                        <p:tgtEl>
                                          <p:spTgt spid="206972"/>
                                        </p:tgtEl>
                                      </p:cBhvr>
                                    </p:animEffect>
                                  </p:childTnLst>
                                </p:cTn>
                              </p:par>
                              <p:par>
                                <p:cTn id="176" presetID="3" presetClass="entr" presetSubtype="10" fill="hold" nodeType="withEffect">
                                  <p:stCondLst>
                                    <p:cond delay="0"/>
                                  </p:stCondLst>
                                  <p:childTnLst>
                                    <p:set>
                                      <p:cBhvr>
                                        <p:cTn id="177" dur="1" fill="hold">
                                          <p:stCondLst>
                                            <p:cond delay="0"/>
                                          </p:stCondLst>
                                        </p:cTn>
                                        <p:tgtEl>
                                          <p:spTgt spid="14"/>
                                        </p:tgtEl>
                                        <p:attrNameLst>
                                          <p:attrName>style.visibility</p:attrName>
                                        </p:attrNameLst>
                                      </p:cBhvr>
                                      <p:to>
                                        <p:strVal val="visible"/>
                                      </p:to>
                                    </p:set>
                                    <p:animEffect transition="in" filter="blinds(horizontal)">
                                      <p:cBhvr>
                                        <p:cTn id="178" dur="500"/>
                                        <p:tgtEl>
                                          <p:spTgt spid="14"/>
                                        </p:tgtEl>
                                      </p:cBhvr>
                                    </p:animEffect>
                                  </p:childTnLst>
                                </p:cTn>
                              </p:par>
                              <p:par>
                                <p:cTn id="179" presetID="3" presetClass="entr" presetSubtype="10" fill="hold" nodeType="withEffect">
                                  <p:stCondLst>
                                    <p:cond delay="0"/>
                                  </p:stCondLst>
                                  <p:childTnLst>
                                    <p:set>
                                      <p:cBhvr>
                                        <p:cTn id="180" dur="1" fill="hold">
                                          <p:stCondLst>
                                            <p:cond delay="0"/>
                                          </p:stCondLst>
                                        </p:cTn>
                                        <p:tgtEl>
                                          <p:spTgt spid="206977"/>
                                        </p:tgtEl>
                                        <p:attrNameLst>
                                          <p:attrName>style.visibility</p:attrName>
                                        </p:attrNameLst>
                                      </p:cBhvr>
                                      <p:to>
                                        <p:strVal val="visible"/>
                                      </p:to>
                                    </p:set>
                                    <p:animEffect transition="in" filter="blinds(horizontal)">
                                      <p:cBhvr>
                                        <p:cTn id="181" dur="500"/>
                                        <p:tgtEl>
                                          <p:spTgt spid="206977"/>
                                        </p:tgtEl>
                                      </p:cBhvr>
                                    </p:animEffect>
                                  </p:childTnLst>
                                </p:cTn>
                              </p:par>
                              <p:par>
                                <p:cTn id="182" presetID="3" presetClass="entr" presetSubtype="10" fill="hold" nodeType="withEffect">
                                  <p:stCondLst>
                                    <p:cond delay="0"/>
                                  </p:stCondLst>
                                  <p:childTnLst>
                                    <p:set>
                                      <p:cBhvr>
                                        <p:cTn id="183" dur="1" fill="hold">
                                          <p:stCondLst>
                                            <p:cond delay="0"/>
                                          </p:stCondLst>
                                        </p:cTn>
                                        <p:tgtEl>
                                          <p:spTgt spid="15"/>
                                        </p:tgtEl>
                                        <p:attrNameLst>
                                          <p:attrName>style.visibility</p:attrName>
                                        </p:attrNameLst>
                                      </p:cBhvr>
                                      <p:to>
                                        <p:strVal val="visible"/>
                                      </p:to>
                                    </p:set>
                                    <p:animEffect transition="in" filter="blinds(horizontal)">
                                      <p:cBhvr>
                                        <p:cTn id="184" dur="500"/>
                                        <p:tgtEl>
                                          <p:spTgt spid="15"/>
                                        </p:tgtEl>
                                      </p:cBhvr>
                                    </p:animEffect>
                                  </p:childTnLst>
                                </p:cTn>
                              </p:par>
                              <p:par>
                                <p:cTn id="185" presetID="3" presetClass="entr" presetSubtype="10" fill="hold" nodeType="withEffect">
                                  <p:stCondLst>
                                    <p:cond delay="0"/>
                                  </p:stCondLst>
                                  <p:childTnLst>
                                    <p:set>
                                      <p:cBhvr>
                                        <p:cTn id="186" dur="1" fill="hold">
                                          <p:stCondLst>
                                            <p:cond delay="0"/>
                                          </p:stCondLst>
                                        </p:cTn>
                                        <p:tgtEl>
                                          <p:spTgt spid="206982"/>
                                        </p:tgtEl>
                                        <p:attrNameLst>
                                          <p:attrName>style.visibility</p:attrName>
                                        </p:attrNameLst>
                                      </p:cBhvr>
                                      <p:to>
                                        <p:strVal val="visible"/>
                                      </p:to>
                                    </p:set>
                                    <p:animEffect transition="in" filter="blinds(horizontal)">
                                      <p:cBhvr>
                                        <p:cTn id="187" dur="500"/>
                                        <p:tgtEl>
                                          <p:spTgt spid="206982"/>
                                        </p:tgtEl>
                                      </p:cBhvr>
                                    </p:animEffect>
                                  </p:childTnLst>
                                </p:cTn>
                              </p:par>
                              <p:par>
                                <p:cTn id="188" presetID="3" presetClass="entr" presetSubtype="10" fill="hold" nodeType="withEffect">
                                  <p:stCondLst>
                                    <p:cond delay="0"/>
                                  </p:stCondLst>
                                  <p:childTnLst>
                                    <p:set>
                                      <p:cBhvr>
                                        <p:cTn id="189" dur="1" fill="hold">
                                          <p:stCondLst>
                                            <p:cond delay="0"/>
                                          </p:stCondLst>
                                        </p:cTn>
                                        <p:tgtEl>
                                          <p:spTgt spid="16"/>
                                        </p:tgtEl>
                                        <p:attrNameLst>
                                          <p:attrName>style.visibility</p:attrName>
                                        </p:attrNameLst>
                                      </p:cBhvr>
                                      <p:to>
                                        <p:strVal val="visible"/>
                                      </p:to>
                                    </p:set>
                                    <p:animEffect transition="in" filter="blinds(horizontal)">
                                      <p:cBhvr>
                                        <p:cTn id="190" dur="500"/>
                                        <p:tgtEl>
                                          <p:spTgt spid="16"/>
                                        </p:tgtEl>
                                      </p:cBhvr>
                                    </p:animEffect>
                                  </p:childTnLst>
                                </p:cTn>
                              </p:par>
                              <p:par>
                                <p:cTn id="191" presetID="3" presetClass="entr" presetSubtype="10" fill="hold" nodeType="withEffect">
                                  <p:stCondLst>
                                    <p:cond delay="0"/>
                                  </p:stCondLst>
                                  <p:childTnLst>
                                    <p:set>
                                      <p:cBhvr>
                                        <p:cTn id="192" dur="1" fill="hold">
                                          <p:stCondLst>
                                            <p:cond delay="0"/>
                                          </p:stCondLst>
                                        </p:cTn>
                                        <p:tgtEl>
                                          <p:spTgt spid="206987"/>
                                        </p:tgtEl>
                                        <p:attrNameLst>
                                          <p:attrName>style.visibility</p:attrName>
                                        </p:attrNameLst>
                                      </p:cBhvr>
                                      <p:to>
                                        <p:strVal val="visible"/>
                                      </p:to>
                                    </p:set>
                                    <p:animEffect transition="in" filter="blinds(horizontal)">
                                      <p:cBhvr>
                                        <p:cTn id="193" dur="500"/>
                                        <p:tgtEl>
                                          <p:spTgt spid="206987"/>
                                        </p:tgtEl>
                                      </p:cBhvr>
                                    </p:animEffect>
                                  </p:childTnLst>
                                </p:cTn>
                              </p:par>
                              <p:par>
                                <p:cTn id="194" presetID="3" presetClass="entr" presetSubtype="10" fill="hold" nodeType="withEffect">
                                  <p:stCondLst>
                                    <p:cond delay="0"/>
                                  </p:stCondLst>
                                  <p:childTnLst>
                                    <p:set>
                                      <p:cBhvr>
                                        <p:cTn id="195" dur="1" fill="hold">
                                          <p:stCondLst>
                                            <p:cond delay="0"/>
                                          </p:stCondLst>
                                        </p:cTn>
                                        <p:tgtEl>
                                          <p:spTgt spid="17"/>
                                        </p:tgtEl>
                                        <p:attrNameLst>
                                          <p:attrName>style.visibility</p:attrName>
                                        </p:attrNameLst>
                                      </p:cBhvr>
                                      <p:to>
                                        <p:strVal val="visible"/>
                                      </p:to>
                                    </p:set>
                                    <p:animEffect transition="in" filter="blinds(horizontal)">
                                      <p:cBhvr>
                                        <p:cTn id="196" dur="500"/>
                                        <p:tgtEl>
                                          <p:spTgt spid="17"/>
                                        </p:tgtEl>
                                      </p:cBhvr>
                                    </p:animEffect>
                                  </p:childTnLst>
                                </p:cTn>
                              </p:par>
                              <p:par>
                                <p:cTn id="197" presetID="3" presetClass="entr" presetSubtype="10" fill="hold" nodeType="withEffect">
                                  <p:stCondLst>
                                    <p:cond delay="0"/>
                                  </p:stCondLst>
                                  <p:childTnLst>
                                    <p:set>
                                      <p:cBhvr>
                                        <p:cTn id="198" dur="1" fill="hold">
                                          <p:stCondLst>
                                            <p:cond delay="0"/>
                                          </p:stCondLst>
                                        </p:cTn>
                                        <p:tgtEl>
                                          <p:spTgt spid="206992"/>
                                        </p:tgtEl>
                                        <p:attrNameLst>
                                          <p:attrName>style.visibility</p:attrName>
                                        </p:attrNameLst>
                                      </p:cBhvr>
                                      <p:to>
                                        <p:strVal val="visible"/>
                                      </p:to>
                                    </p:set>
                                    <p:animEffect transition="in" filter="blinds(horizontal)">
                                      <p:cBhvr>
                                        <p:cTn id="199" dur="500"/>
                                        <p:tgtEl>
                                          <p:spTgt spid="206992"/>
                                        </p:tgtEl>
                                      </p:cBhvr>
                                    </p:animEffect>
                                  </p:childTnLst>
                                </p:cTn>
                              </p:par>
                              <p:par>
                                <p:cTn id="200" presetID="3" presetClass="entr" presetSubtype="10" fill="hold" nodeType="withEffect">
                                  <p:stCondLst>
                                    <p:cond delay="0"/>
                                  </p:stCondLst>
                                  <p:childTnLst>
                                    <p:set>
                                      <p:cBhvr>
                                        <p:cTn id="201" dur="1" fill="hold">
                                          <p:stCondLst>
                                            <p:cond delay="0"/>
                                          </p:stCondLst>
                                        </p:cTn>
                                        <p:tgtEl>
                                          <p:spTgt spid="206993"/>
                                        </p:tgtEl>
                                        <p:attrNameLst>
                                          <p:attrName>style.visibility</p:attrName>
                                        </p:attrNameLst>
                                      </p:cBhvr>
                                      <p:to>
                                        <p:strVal val="visible"/>
                                      </p:to>
                                    </p:set>
                                    <p:animEffect transition="in" filter="blinds(horizontal)">
                                      <p:cBhvr>
                                        <p:cTn id="202" dur="500"/>
                                        <p:tgtEl>
                                          <p:spTgt spid="206993"/>
                                        </p:tgtEl>
                                      </p:cBhvr>
                                    </p:animEffect>
                                  </p:childTnLst>
                                </p:cTn>
                              </p:par>
                              <p:par>
                                <p:cTn id="203" presetID="3" presetClass="entr" presetSubtype="10" fill="hold" nodeType="withEffect">
                                  <p:stCondLst>
                                    <p:cond delay="0"/>
                                  </p:stCondLst>
                                  <p:childTnLst>
                                    <p:set>
                                      <p:cBhvr>
                                        <p:cTn id="204" dur="1" fill="hold">
                                          <p:stCondLst>
                                            <p:cond delay="0"/>
                                          </p:stCondLst>
                                        </p:cTn>
                                        <p:tgtEl>
                                          <p:spTgt spid="206994"/>
                                        </p:tgtEl>
                                        <p:attrNameLst>
                                          <p:attrName>style.visibility</p:attrName>
                                        </p:attrNameLst>
                                      </p:cBhvr>
                                      <p:to>
                                        <p:strVal val="visible"/>
                                      </p:to>
                                    </p:set>
                                    <p:animEffect transition="in" filter="blinds(horizontal)">
                                      <p:cBhvr>
                                        <p:cTn id="205" dur="500"/>
                                        <p:tgtEl>
                                          <p:spTgt spid="206994"/>
                                        </p:tgtEl>
                                      </p:cBhvr>
                                    </p:animEffect>
                                  </p:childTnLst>
                                </p:cTn>
                              </p:par>
                              <p:par>
                                <p:cTn id="206" presetID="3" presetClass="entr" presetSubtype="10" fill="hold" nodeType="withEffect">
                                  <p:stCondLst>
                                    <p:cond delay="0"/>
                                  </p:stCondLst>
                                  <p:childTnLst>
                                    <p:set>
                                      <p:cBhvr>
                                        <p:cTn id="207" dur="1" fill="hold">
                                          <p:stCondLst>
                                            <p:cond delay="0"/>
                                          </p:stCondLst>
                                        </p:cTn>
                                        <p:tgtEl>
                                          <p:spTgt spid="206995"/>
                                        </p:tgtEl>
                                        <p:attrNameLst>
                                          <p:attrName>style.visibility</p:attrName>
                                        </p:attrNameLst>
                                      </p:cBhvr>
                                      <p:to>
                                        <p:strVal val="visible"/>
                                      </p:to>
                                    </p:set>
                                    <p:animEffect transition="in" filter="blinds(horizontal)">
                                      <p:cBhvr>
                                        <p:cTn id="208" dur="500"/>
                                        <p:tgtEl>
                                          <p:spTgt spid="206995"/>
                                        </p:tgtEl>
                                      </p:cBhvr>
                                    </p:animEffect>
                                  </p:childTnLst>
                                </p:cTn>
                              </p:par>
                              <p:par>
                                <p:cTn id="209" presetID="3" presetClass="entr" presetSubtype="10" fill="hold" nodeType="withEffect">
                                  <p:stCondLst>
                                    <p:cond delay="0"/>
                                  </p:stCondLst>
                                  <p:childTnLst>
                                    <p:set>
                                      <p:cBhvr>
                                        <p:cTn id="210" dur="1" fill="hold">
                                          <p:stCondLst>
                                            <p:cond delay="0"/>
                                          </p:stCondLst>
                                        </p:cTn>
                                        <p:tgtEl>
                                          <p:spTgt spid="206996"/>
                                        </p:tgtEl>
                                        <p:attrNameLst>
                                          <p:attrName>style.visibility</p:attrName>
                                        </p:attrNameLst>
                                      </p:cBhvr>
                                      <p:to>
                                        <p:strVal val="visible"/>
                                      </p:to>
                                    </p:set>
                                    <p:animEffect transition="in" filter="blinds(horizontal)">
                                      <p:cBhvr>
                                        <p:cTn id="211" dur="500"/>
                                        <p:tgtEl>
                                          <p:spTgt spid="206996"/>
                                        </p:tgtEl>
                                      </p:cBhvr>
                                    </p:animEffect>
                                  </p:childTnLst>
                                </p:cTn>
                              </p:par>
                              <p:par>
                                <p:cTn id="212" presetID="3" presetClass="entr" presetSubtype="10" fill="hold" nodeType="withEffect">
                                  <p:stCondLst>
                                    <p:cond delay="0"/>
                                  </p:stCondLst>
                                  <p:childTnLst>
                                    <p:set>
                                      <p:cBhvr>
                                        <p:cTn id="213" dur="1" fill="hold">
                                          <p:stCondLst>
                                            <p:cond delay="0"/>
                                          </p:stCondLst>
                                        </p:cTn>
                                        <p:tgtEl>
                                          <p:spTgt spid="206997"/>
                                        </p:tgtEl>
                                        <p:attrNameLst>
                                          <p:attrName>style.visibility</p:attrName>
                                        </p:attrNameLst>
                                      </p:cBhvr>
                                      <p:to>
                                        <p:strVal val="visible"/>
                                      </p:to>
                                    </p:set>
                                    <p:animEffect transition="in" filter="blinds(horizontal)">
                                      <p:cBhvr>
                                        <p:cTn id="214" dur="500"/>
                                        <p:tgtEl>
                                          <p:spTgt spid="206997"/>
                                        </p:tgtEl>
                                      </p:cBhvr>
                                    </p:animEffect>
                                  </p:childTnLst>
                                </p:cTn>
                              </p:par>
                              <p:par>
                                <p:cTn id="215" presetID="3" presetClass="entr" presetSubtype="10" fill="hold" nodeType="withEffect">
                                  <p:stCondLst>
                                    <p:cond delay="0"/>
                                  </p:stCondLst>
                                  <p:childTnLst>
                                    <p:set>
                                      <p:cBhvr>
                                        <p:cTn id="216" dur="1" fill="hold">
                                          <p:stCondLst>
                                            <p:cond delay="0"/>
                                          </p:stCondLst>
                                        </p:cTn>
                                        <p:tgtEl>
                                          <p:spTgt spid="206998"/>
                                        </p:tgtEl>
                                        <p:attrNameLst>
                                          <p:attrName>style.visibility</p:attrName>
                                        </p:attrNameLst>
                                      </p:cBhvr>
                                      <p:to>
                                        <p:strVal val="visible"/>
                                      </p:to>
                                    </p:set>
                                    <p:animEffect transition="in" filter="blinds(horizontal)">
                                      <p:cBhvr>
                                        <p:cTn id="217" dur="500"/>
                                        <p:tgtEl>
                                          <p:spTgt spid="206998"/>
                                        </p:tgtEl>
                                      </p:cBhvr>
                                    </p:animEffect>
                                  </p:childTnLst>
                                </p:cTn>
                              </p:par>
                              <p:par>
                                <p:cTn id="218" presetID="3" presetClass="entr" presetSubtype="10" fill="hold" nodeType="withEffect">
                                  <p:stCondLst>
                                    <p:cond delay="0"/>
                                  </p:stCondLst>
                                  <p:childTnLst>
                                    <p:set>
                                      <p:cBhvr>
                                        <p:cTn id="219" dur="1" fill="hold">
                                          <p:stCondLst>
                                            <p:cond delay="0"/>
                                          </p:stCondLst>
                                        </p:cTn>
                                        <p:tgtEl>
                                          <p:spTgt spid="206999"/>
                                        </p:tgtEl>
                                        <p:attrNameLst>
                                          <p:attrName>style.visibility</p:attrName>
                                        </p:attrNameLst>
                                      </p:cBhvr>
                                      <p:to>
                                        <p:strVal val="visible"/>
                                      </p:to>
                                    </p:set>
                                    <p:animEffect transition="in" filter="blinds(horizontal)">
                                      <p:cBhvr>
                                        <p:cTn id="220" dur="500"/>
                                        <p:tgtEl>
                                          <p:spTgt spid="206999"/>
                                        </p:tgtEl>
                                      </p:cBhvr>
                                    </p:animEffect>
                                  </p:childTnLst>
                                </p:cTn>
                              </p:par>
                              <p:par>
                                <p:cTn id="221" presetID="3" presetClass="entr" presetSubtype="10" fill="hold" nodeType="withEffect">
                                  <p:stCondLst>
                                    <p:cond delay="0"/>
                                  </p:stCondLst>
                                  <p:childTnLst>
                                    <p:set>
                                      <p:cBhvr>
                                        <p:cTn id="222" dur="1" fill="hold">
                                          <p:stCondLst>
                                            <p:cond delay="0"/>
                                          </p:stCondLst>
                                        </p:cTn>
                                        <p:tgtEl>
                                          <p:spTgt spid="207000"/>
                                        </p:tgtEl>
                                        <p:attrNameLst>
                                          <p:attrName>style.visibility</p:attrName>
                                        </p:attrNameLst>
                                      </p:cBhvr>
                                      <p:to>
                                        <p:strVal val="visible"/>
                                      </p:to>
                                    </p:set>
                                    <p:animEffect transition="in" filter="blinds(horizontal)">
                                      <p:cBhvr>
                                        <p:cTn id="223" dur="500"/>
                                        <p:tgtEl>
                                          <p:spTgt spid="207000"/>
                                        </p:tgtEl>
                                      </p:cBhvr>
                                    </p:animEffect>
                                  </p:childTnLst>
                                </p:cTn>
                              </p:par>
                              <p:par>
                                <p:cTn id="224" presetID="3" presetClass="entr" presetSubtype="10" fill="hold" nodeType="withEffect">
                                  <p:stCondLst>
                                    <p:cond delay="0"/>
                                  </p:stCondLst>
                                  <p:childTnLst>
                                    <p:set>
                                      <p:cBhvr>
                                        <p:cTn id="225" dur="1" fill="hold">
                                          <p:stCondLst>
                                            <p:cond delay="0"/>
                                          </p:stCondLst>
                                        </p:cTn>
                                        <p:tgtEl>
                                          <p:spTgt spid="207001"/>
                                        </p:tgtEl>
                                        <p:attrNameLst>
                                          <p:attrName>style.visibility</p:attrName>
                                        </p:attrNameLst>
                                      </p:cBhvr>
                                      <p:to>
                                        <p:strVal val="visible"/>
                                      </p:to>
                                    </p:set>
                                    <p:animEffect transition="in" filter="blinds(horizontal)">
                                      <p:cBhvr>
                                        <p:cTn id="226" dur="500"/>
                                        <p:tgtEl>
                                          <p:spTgt spid="207001"/>
                                        </p:tgtEl>
                                      </p:cBhvr>
                                    </p:animEffect>
                                  </p:childTnLst>
                                </p:cTn>
                              </p:par>
                              <p:par>
                                <p:cTn id="227" presetID="3" presetClass="entr" presetSubtype="10" fill="hold" nodeType="withEffect">
                                  <p:stCondLst>
                                    <p:cond delay="0"/>
                                  </p:stCondLst>
                                  <p:childTnLst>
                                    <p:set>
                                      <p:cBhvr>
                                        <p:cTn id="228" dur="1" fill="hold">
                                          <p:stCondLst>
                                            <p:cond delay="0"/>
                                          </p:stCondLst>
                                        </p:cTn>
                                        <p:tgtEl>
                                          <p:spTgt spid="207002"/>
                                        </p:tgtEl>
                                        <p:attrNameLst>
                                          <p:attrName>style.visibility</p:attrName>
                                        </p:attrNameLst>
                                      </p:cBhvr>
                                      <p:to>
                                        <p:strVal val="visible"/>
                                      </p:to>
                                    </p:set>
                                    <p:animEffect transition="in" filter="blinds(horizontal)">
                                      <p:cBhvr>
                                        <p:cTn id="229" dur="500"/>
                                        <p:tgtEl>
                                          <p:spTgt spid="207002"/>
                                        </p:tgtEl>
                                      </p:cBhvr>
                                    </p:animEffect>
                                  </p:childTnLst>
                                </p:cTn>
                              </p:par>
                              <p:par>
                                <p:cTn id="230" presetID="3" presetClass="entr" presetSubtype="10" fill="hold" nodeType="withEffect">
                                  <p:stCondLst>
                                    <p:cond delay="0"/>
                                  </p:stCondLst>
                                  <p:childTnLst>
                                    <p:set>
                                      <p:cBhvr>
                                        <p:cTn id="231" dur="1" fill="hold">
                                          <p:stCondLst>
                                            <p:cond delay="0"/>
                                          </p:stCondLst>
                                        </p:cTn>
                                        <p:tgtEl>
                                          <p:spTgt spid="207003"/>
                                        </p:tgtEl>
                                        <p:attrNameLst>
                                          <p:attrName>style.visibility</p:attrName>
                                        </p:attrNameLst>
                                      </p:cBhvr>
                                      <p:to>
                                        <p:strVal val="visible"/>
                                      </p:to>
                                    </p:set>
                                    <p:animEffect transition="in" filter="blinds(horizontal)">
                                      <p:cBhvr>
                                        <p:cTn id="232" dur="500"/>
                                        <p:tgtEl>
                                          <p:spTgt spid="207003"/>
                                        </p:tgtEl>
                                      </p:cBhvr>
                                    </p:animEffect>
                                  </p:childTnLst>
                                </p:cTn>
                              </p:par>
                              <p:par>
                                <p:cTn id="233" presetID="3" presetClass="entr" presetSubtype="10" fill="hold" nodeType="withEffect">
                                  <p:stCondLst>
                                    <p:cond delay="0"/>
                                  </p:stCondLst>
                                  <p:childTnLst>
                                    <p:set>
                                      <p:cBhvr>
                                        <p:cTn id="234" dur="1" fill="hold">
                                          <p:stCondLst>
                                            <p:cond delay="0"/>
                                          </p:stCondLst>
                                        </p:cTn>
                                        <p:tgtEl>
                                          <p:spTgt spid="207004"/>
                                        </p:tgtEl>
                                        <p:attrNameLst>
                                          <p:attrName>style.visibility</p:attrName>
                                        </p:attrNameLst>
                                      </p:cBhvr>
                                      <p:to>
                                        <p:strVal val="visible"/>
                                      </p:to>
                                    </p:set>
                                    <p:animEffect transition="in" filter="blinds(horizontal)">
                                      <p:cBhvr>
                                        <p:cTn id="235" dur="500"/>
                                        <p:tgtEl>
                                          <p:spTgt spid="207004"/>
                                        </p:tgtEl>
                                      </p:cBhvr>
                                    </p:animEffect>
                                  </p:childTnLst>
                                </p:cTn>
                              </p:par>
                              <p:par>
                                <p:cTn id="236" presetID="3" presetClass="entr" presetSubtype="10" fill="hold" nodeType="withEffect">
                                  <p:stCondLst>
                                    <p:cond delay="0"/>
                                  </p:stCondLst>
                                  <p:childTnLst>
                                    <p:set>
                                      <p:cBhvr>
                                        <p:cTn id="237" dur="1" fill="hold">
                                          <p:stCondLst>
                                            <p:cond delay="0"/>
                                          </p:stCondLst>
                                        </p:cTn>
                                        <p:tgtEl>
                                          <p:spTgt spid="207005"/>
                                        </p:tgtEl>
                                        <p:attrNameLst>
                                          <p:attrName>style.visibility</p:attrName>
                                        </p:attrNameLst>
                                      </p:cBhvr>
                                      <p:to>
                                        <p:strVal val="visible"/>
                                      </p:to>
                                    </p:set>
                                    <p:animEffect transition="in" filter="blinds(horizontal)">
                                      <p:cBhvr>
                                        <p:cTn id="238" dur="500"/>
                                        <p:tgtEl>
                                          <p:spTgt spid="207005"/>
                                        </p:tgtEl>
                                      </p:cBhvr>
                                    </p:animEffect>
                                  </p:childTnLst>
                                </p:cTn>
                              </p:par>
                              <p:par>
                                <p:cTn id="239" presetID="3" presetClass="entr" presetSubtype="10" fill="hold" nodeType="withEffect">
                                  <p:stCondLst>
                                    <p:cond delay="0"/>
                                  </p:stCondLst>
                                  <p:childTnLst>
                                    <p:set>
                                      <p:cBhvr>
                                        <p:cTn id="240" dur="1" fill="hold">
                                          <p:stCondLst>
                                            <p:cond delay="0"/>
                                          </p:stCondLst>
                                        </p:cTn>
                                        <p:tgtEl>
                                          <p:spTgt spid="207006"/>
                                        </p:tgtEl>
                                        <p:attrNameLst>
                                          <p:attrName>style.visibility</p:attrName>
                                        </p:attrNameLst>
                                      </p:cBhvr>
                                      <p:to>
                                        <p:strVal val="visible"/>
                                      </p:to>
                                    </p:set>
                                    <p:animEffect transition="in" filter="blinds(horizontal)">
                                      <p:cBhvr>
                                        <p:cTn id="241" dur="500"/>
                                        <p:tgtEl>
                                          <p:spTgt spid="207006"/>
                                        </p:tgtEl>
                                      </p:cBhvr>
                                    </p:animEffect>
                                  </p:childTnLst>
                                </p:cTn>
                              </p:par>
                              <p:par>
                                <p:cTn id="242" presetID="3" presetClass="entr" presetSubtype="10" fill="hold" nodeType="withEffect">
                                  <p:stCondLst>
                                    <p:cond delay="0"/>
                                  </p:stCondLst>
                                  <p:childTnLst>
                                    <p:set>
                                      <p:cBhvr>
                                        <p:cTn id="243" dur="1" fill="hold">
                                          <p:stCondLst>
                                            <p:cond delay="0"/>
                                          </p:stCondLst>
                                        </p:cTn>
                                        <p:tgtEl>
                                          <p:spTgt spid="207007"/>
                                        </p:tgtEl>
                                        <p:attrNameLst>
                                          <p:attrName>style.visibility</p:attrName>
                                        </p:attrNameLst>
                                      </p:cBhvr>
                                      <p:to>
                                        <p:strVal val="visible"/>
                                      </p:to>
                                    </p:set>
                                    <p:animEffect transition="in" filter="blinds(horizontal)">
                                      <p:cBhvr>
                                        <p:cTn id="244" dur="500"/>
                                        <p:tgtEl>
                                          <p:spTgt spid="207007"/>
                                        </p:tgtEl>
                                      </p:cBhvr>
                                    </p:animEffect>
                                  </p:childTnLst>
                                </p:cTn>
                              </p:par>
                              <p:par>
                                <p:cTn id="245" presetID="3" presetClass="entr" presetSubtype="10" fill="hold" nodeType="withEffect">
                                  <p:stCondLst>
                                    <p:cond delay="0"/>
                                  </p:stCondLst>
                                  <p:childTnLst>
                                    <p:set>
                                      <p:cBhvr>
                                        <p:cTn id="246" dur="1" fill="hold">
                                          <p:stCondLst>
                                            <p:cond delay="0"/>
                                          </p:stCondLst>
                                        </p:cTn>
                                        <p:tgtEl>
                                          <p:spTgt spid="207008"/>
                                        </p:tgtEl>
                                        <p:attrNameLst>
                                          <p:attrName>style.visibility</p:attrName>
                                        </p:attrNameLst>
                                      </p:cBhvr>
                                      <p:to>
                                        <p:strVal val="visible"/>
                                      </p:to>
                                    </p:set>
                                    <p:animEffect transition="in" filter="blinds(horizontal)">
                                      <p:cBhvr>
                                        <p:cTn id="247" dur="500"/>
                                        <p:tgtEl>
                                          <p:spTgt spid="207008"/>
                                        </p:tgtEl>
                                      </p:cBhvr>
                                    </p:animEffect>
                                  </p:childTnLst>
                                </p:cTn>
                              </p:par>
                              <p:par>
                                <p:cTn id="248" presetID="3" presetClass="entr" presetSubtype="10" fill="hold" nodeType="withEffect">
                                  <p:stCondLst>
                                    <p:cond delay="0"/>
                                  </p:stCondLst>
                                  <p:childTnLst>
                                    <p:set>
                                      <p:cBhvr>
                                        <p:cTn id="249" dur="1" fill="hold">
                                          <p:stCondLst>
                                            <p:cond delay="0"/>
                                          </p:stCondLst>
                                        </p:cTn>
                                        <p:tgtEl>
                                          <p:spTgt spid="207009"/>
                                        </p:tgtEl>
                                        <p:attrNameLst>
                                          <p:attrName>style.visibility</p:attrName>
                                        </p:attrNameLst>
                                      </p:cBhvr>
                                      <p:to>
                                        <p:strVal val="visible"/>
                                      </p:to>
                                    </p:set>
                                    <p:animEffect transition="in" filter="blinds(horizontal)">
                                      <p:cBhvr>
                                        <p:cTn id="250" dur="500"/>
                                        <p:tgtEl>
                                          <p:spTgt spid="207009"/>
                                        </p:tgtEl>
                                      </p:cBhvr>
                                    </p:animEffect>
                                  </p:childTnLst>
                                </p:cTn>
                              </p:par>
                              <p:par>
                                <p:cTn id="251" presetID="3" presetClass="entr" presetSubtype="10" fill="hold" nodeType="withEffect">
                                  <p:stCondLst>
                                    <p:cond delay="0"/>
                                  </p:stCondLst>
                                  <p:childTnLst>
                                    <p:set>
                                      <p:cBhvr>
                                        <p:cTn id="252" dur="1" fill="hold">
                                          <p:stCondLst>
                                            <p:cond delay="0"/>
                                          </p:stCondLst>
                                        </p:cTn>
                                        <p:tgtEl>
                                          <p:spTgt spid="207010"/>
                                        </p:tgtEl>
                                        <p:attrNameLst>
                                          <p:attrName>style.visibility</p:attrName>
                                        </p:attrNameLst>
                                      </p:cBhvr>
                                      <p:to>
                                        <p:strVal val="visible"/>
                                      </p:to>
                                    </p:set>
                                    <p:animEffect transition="in" filter="blinds(horizontal)">
                                      <p:cBhvr>
                                        <p:cTn id="253" dur="500"/>
                                        <p:tgtEl>
                                          <p:spTgt spid="207010"/>
                                        </p:tgtEl>
                                      </p:cBhvr>
                                    </p:animEffect>
                                  </p:childTnLst>
                                </p:cTn>
                              </p:par>
                              <p:par>
                                <p:cTn id="254" presetID="3" presetClass="entr" presetSubtype="10" fill="hold" nodeType="withEffect">
                                  <p:stCondLst>
                                    <p:cond delay="0"/>
                                  </p:stCondLst>
                                  <p:childTnLst>
                                    <p:set>
                                      <p:cBhvr>
                                        <p:cTn id="255" dur="1" fill="hold">
                                          <p:stCondLst>
                                            <p:cond delay="0"/>
                                          </p:stCondLst>
                                        </p:cTn>
                                        <p:tgtEl>
                                          <p:spTgt spid="207011"/>
                                        </p:tgtEl>
                                        <p:attrNameLst>
                                          <p:attrName>style.visibility</p:attrName>
                                        </p:attrNameLst>
                                      </p:cBhvr>
                                      <p:to>
                                        <p:strVal val="visible"/>
                                      </p:to>
                                    </p:set>
                                    <p:animEffect transition="in" filter="blinds(horizontal)">
                                      <p:cBhvr>
                                        <p:cTn id="256" dur="500"/>
                                        <p:tgtEl>
                                          <p:spTgt spid="207011"/>
                                        </p:tgtEl>
                                      </p:cBhvr>
                                    </p:animEffect>
                                  </p:childTnLst>
                                </p:cTn>
                              </p:par>
                              <p:par>
                                <p:cTn id="257" presetID="3" presetClass="entr" presetSubtype="10" fill="hold" nodeType="withEffect">
                                  <p:stCondLst>
                                    <p:cond delay="0"/>
                                  </p:stCondLst>
                                  <p:childTnLst>
                                    <p:set>
                                      <p:cBhvr>
                                        <p:cTn id="258" dur="1" fill="hold">
                                          <p:stCondLst>
                                            <p:cond delay="0"/>
                                          </p:stCondLst>
                                        </p:cTn>
                                        <p:tgtEl>
                                          <p:spTgt spid="207016"/>
                                        </p:tgtEl>
                                        <p:attrNameLst>
                                          <p:attrName>style.visibility</p:attrName>
                                        </p:attrNameLst>
                                      </p:cBhvr>
                                      <p:to>
                                        <p:strVal val="visible"/>
                                      </p:to>
                                    </p:set>
                                    <p:animEffect transition="in" filter="blinds(horizontal)">
                                      <p:cBhvr>
                                        <p:cTn id="259" dur="500"/>
                                        <p:tgtEl>
                                          <p:spTgt spid="207016"/>
                                        </p:tgtEl>
                                      </p:cBhvr>
                                    </p:animEffect>
                                  </p:childTnLst>
                                </p:cTn>
                              </p:par>
                              <p:par>
                                <p:cTn id="260" presetID="3" presetClass="entr" presetSubtype="10" fill="hold" nodeType="withEffect">
                                  <p:stCondLst>
                                    <p:cond delay="0"/>
                                  </p:stCondLst>
                                  <p:childTnLst>
                                    <p:set>
                                      <p:cBhvr>
                                        <p:cTn id="261" dur="1" fill="hold">
                                          <p:stCondLst>
                                            <p:cond delay="0"/>
                                          </p:stCondLst>
                                        </p:cTn>
                                        <p:tgtEl>
                                          <p:spTgt spid="207031"/>
                                        </p:tgtEl>
                                        <p:attrNameLst>
                                          <p:attrName>style.visibility</p:attrName>
                                        </p:attrNameLst>
                                      </p:cBhvr>
                                      <p:to>
                                        <p:strVal val="visible"/>
                                      </p:to>
                                    </p:set>
                                    <p:animEffect transition="in" filter="blinds(horizontal)">
                                      <p:cBhvr>
                                        <p:cTn id="262" dur="500"/>
                                        <p:tgtEl>
                                          <p:spTgt spid="207031"/>
                                        </p:tgtEl>
                                      </p:cBhvr>
                                    </p:animEffect>
                                  </p:childTnLst>
                                </p:cTn>
                              </p:par>
                              <p:par>
                                <p:cTn id="263" presetID="3" presetClass="entr" presetSubtype="10" fill="hold" nodeType="withEffect">
                                  <p:stCondLst>
                                    <p:cond delay="0"/>
                                  </p:stCondLst>
                                  <p:childTnLst>
                                    <p:set>
                                      <p:cBhvr>
                                        <p:cTn id="264" dur="1" fill="hold">
                                          <p:stCondLst>
                                            <p:cond delay="0"/>
                                          </p:stCondLst>
                                        </p:cTn>
                                        <p:tgtEl>
                                          <p:spTgt spid="207025"/>
                                        </p:tgtEl>
                                        <p:attrNameLst>
                                          <p:attrName>style.visibility</p:attrName>
                                        </p:attrNameLst>
                                      </p:cBhvr>
                                      <p:to>
                                        <p:strVal val="visible"/>
                                      </p:to>
                                    </p:set>
                                    <p:animEffect transition="in" filter="blinds(horizontal)">
                                      <p:cBhvr>
                                        <p:cTn id="265" dur="500"/>
                                        <p:tgtEl>
                                          <p:spTgt spid="207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910" grpId="0" animBg="1"/>
      <p:bldP spid="206911" grpId="0" animBg="1"/>
      <p:bldP spid="206912" grpId="0" animBg="1"/>
      <p:bldP spid="206913" grpId="0" animBg="1"/>
      <p:bldP spid="206925" grpId="0" animBg="1"/>
      <p:bldP spid="206926" grpId="0" animBg="1"/>
      <p:bldP spid="206931" grpId="0" animBg="1"/>
      <p:bldP spid="206936" grpId="0" animBg="1"/>
      <p:bldP spid="206941" grpId="0" animBg="1"/>
      <p:bldP spid="206946" grpId="0" animBg="1"/>
      <p:bldP spid="206953" grpId="0"/>
      <p:bldP spid="206954" grpId="0"/>
      <p:bldP spid="206955" grpId="0"/>
      <p:bldP spid="206956" grpId="0"/>
      <p:bldP spid="206957" grpId="0" animBg="1"/>
      <p:bldP spid="206958" grpId="0" animBg="1"/>
      <p:bldP spid="206959" grpId="0" animBg="1"/>
      <p:bldP spid="206960" grpId="0" animBg="1"/>
      <p:bldP spid="206971" grpId="0" animBg="1"/>
      <p:bldP spid="206972" grpId="0" animBg="1"/>
      <p:bldP spid="206977" grpId="0" animBg="1"/>
      <p:bldP spid="206982" grpId="0" animBg="1"/>
      <p:bldP spid="206987" grpId="0" animBg="1"/>
      <p:bldP spid="206992" grpId="0" animBg="1"/>
      <p:bldP spid="206999" grpId="0"/>
      <p:bldP spid="207000" grpId="0"/>
      <p:bldP spid="207001" grpId="0"/>
      <p:bldP spid="207002" grpId="0"/>
      <p:bldP spid="207003" grpId="0" animBg="1"/>
      <p:bldP spid="207004" grpId="0" animBg="1"/>
      <p:bldP spid="207005" grpId="0" animBg="1"/>
      <p:bldP spid="207006" grpId="0" animBg="1"/>
      <p:bldP spid="207015" grpId="0"/>
      <p:bldP spid="207016" grpId="0"/>
      <p:bldP spid="207019" grpId="0" animBg="1"/>
      <p:bldP spid="207022" grpId="0"/>
      <p:bldP spid="2070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70BEE97C-C55C-E630-47BE-9923026EFD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52EB04C-FC56-4444-B62F-3FE16119D2C4}" type="slidenum">
              <a:rPr lang="en-US" altLang="en-US" sz="1200" smtClean="0">
                <a:latin typeface="Garamond" panose="02020404030301010803" pitchFamily="18" charset="0"/>
              </a:rPr>
              <a:pPr>
                <a:spcBef>
                  <a:spcPct val="0"/>
                </a:spcBef>
                <a:buClrTx/>
                <a:buSzTx/>
                <a:buFontTx/>
                <a:buNone/>
              </a:pPr>
              <a:t>19</a:t>
            </a:fld>
            <a:endParaRPr lang="en-US" altLang="en-US" sz="1200">
              <a:latin typeface="Garamond" panose="02020404030301010803" pitchFamily="18" charset="0"/>
            </a:endParaRPr>
          </a:p>
        </p:txBody>
      </p:sp>
      <p:sp>
        <p:nvSpPr>
          <p:cNvPr id="40963" name="Rectangle 2">
            <a:extLst>
              <a:ext uri="{FF2B5EF4-FFF2-40B4-BE49-F238E27FC236}">
                <a16:creationId xmlns:a16="http://schemas.microsoft.com/office/drawing/2014/main" id="{F108F240-9928-697B-2DA0-65CAA0C2C70C}"/>
              </a:ext>
            </a:extLst>
          </p:cNvPr>
          <p:cNvSpPr>
            <a:spLocks noGrp="1" noChangeArrowheads="1"/>
          </p:cNvSpPr>
          <p:nvPr>
            <p:ph type="title"/>
          </p:nvPr>
        </p:nvSpPr>
        <p:spPr/>
        <p:txBody>
          <a:bodyPr/>
          <a:lstStyle/>
          <a:p>
            <a:pPr eaLnBrk="1" hangingPunct="1"/>
            <a:r>
              <a:rPr lang="en-US" altLang="en-US" sz="3600"/>
              <a:t>Example run on IBM’s approach</a:t>
            </a:r>
          </a:p>
        </p:txBody>
      </p:sp>
      <p:sp>
        <p:nvSpPr>
          <p:cNvPr id="40964" name="Text Box 4">
            <a:extLst>
              <a:ext uri="{FF2B5EF4-FFF2-40B4-BE49-F238E27FC236}">
                <a16:creationId xmlns:a16="http://schemas.microsoft.com/office/drawing/2014/main" id="{4FE5B2D9-B8B4-366A-F067-3A32C98647C1}"/>
              </a:ext>
            </a:extLst>
          </p:cNvPr>
          <p:cNvSpPr txBox="1">
            <a:spLocks noChangeArrowheads="1"/>
          </p:cNvSpPr>
          <p:nvPr/>
        </p:nvSpPr>
        <p:spPr bwMode="auto">
          <a:xfrm>
            <a:off x="1579563" y="1981200"/>
            <a:ext cx="531812" cy="18129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32</a:t>
            </a:r>
            <a:r>
              <a:rPr lang="en-US" altLang="en-US" sz="1600" b="1">
                <a:solidFill>
                  <a:srgbClr val="FF0000"/>
                </a:solidFill>
              </a:rPr>
              <a:t>9</a:t>
            </a:r>
          </a:p>
          <a:p>
            <a:pPr algn="ctr" eaLnBrk="1" hangingPunct="1">
              <a:spcBef>
                <a:spcPct val="0"/>
              </a:spcBef>
              <a:buClrTx/>
              <a:buSzTx/>
              <a:buFontTx/>
              <a:buNone/>
            </a:pPr>
            <a:r>
              <a:rPr lang="en-US" altLang="en-US" sz="1600"/>
              <a:t>45</a:t>
            </a:r>
            <a:r>
              <a:rPr lang="en-US" altLang="en-US" sz="1600" b="1">
                <a:solidFill>
                  <a:srgbClr val="FF0000"/>
                </a:solidFill>
              </a:rPr>
              <a:t>7</a:t>
            </a:r>
          </a:p>
          <a:p>
            <a:pPr algn="ctr" eaLnBrk="1" hangingPunct="1">
              <a:spcBef>
                <a:spcPct val="0"/>
              </a:spcBef>
              <a:buClrTx/>
              <a:buSzTx/>
              <a:buFontTx/>
              <a:buNone/>
            </a:pPr>
            <a:r>
              <a:rPr lang="en-US" altLang="en-US" sz="1600"/>
              <a:t>65</a:t>
            </a:r>
            <a:r>
              <a:rPr lang="en-US" altLang="en-US" sz="1600" b="1">
                <a:solidFill>
                  <a:srgbClr val="FF0000"/>
                </a:solidFill>
              </a:rPr>
              <a:t>7</a:t>
            </a:r>
          </a:p>
          <a:p>
            <a:pPr algn="ctr" eaLnBrk="1" hangingPunct="1">
              <a:spcBef>
                <a:spcPct val="0"/>
              </a:spcBef>
              <a:buClrTx/>
              <a:buSzTx/>
              <a:buFontTx/>
              <a:buNone/>
            </a:pPr>
            <a:r>
              <a:rPr lang="en-US" altLang="en-US" sz="1600"/>
              <a:t>83</a:t>
            </a:r>
            <a:r>
              <a:rPr lang="en-US" altLang="en-US" sz="1600" b="1">
                <a:solidFill>
                  <a:srgbClr val="FF0000"/>
                </a:solidFill>
              </a:rPr>
              <a:t>9</a:t>
            </a:r>
          </a:p>
          <a:p>
            <a:pPr algn="ctr" eaLnBrk="1" hangingPunct="1">
              <a:spcBef>
                <a:spcPct val="0"/>
              </a:spcBef>
              <a:buClrTx/>
              <a:buSzTx/>
              <a:buFontTx/>
              <a:buNone/>
            </a:pPr>
            <a:r>
              <a:rPr lang="en-US" altLang="en-US" sz="1600"/>
              <a:t>43</a:t>
            </a:r>
            <a:r>
              <a:rPr lang="en-US" altLang="en-US" sz="1600" b="1">
                <a:solidFill>
                  <a:srgbClr val="FF0000"/>
                </a:solidFill>
              </a:rPr>
              <a:t>6</a:t>
            </a:r>
          </a:p>
          <a:p>
            <a:pPr algn="ctr" eaLnBrk="1" hangingPunct="1">
              <a:spcBef>
                <a:spcPct val="0"/>
              </a:spcBef>
              <a:buClrTx/>
              <a:buSzTx/>
              <a:buFontTx/>
              <a:buNone/>
            </a:pPr>
            <a:r>
              <a:rPr lang="en-US" altLang="en-US" sz="1600"/>
              <a:t>72</a:t>
            </a:r>
            <a:r>
              <a:rPr lang="en-US" altLang="en-US" sz="1600" b="1">
                <a:solidFill>
                  <a:srgbClr val="FF0000"/>
                </a:solidFill>
              </a:rPr>
              <a:t>0</a:t>
            </a:r>
          </a:p>
          <a:p>
            <a:pPr algn="ctr" eaLnBrk="1" hangingPunct="1">
              <a:spcBef>
                <a:spcPct val="0"/>
              </a:spcBef>
              <a:buClrTx/>
              <a:buSzTx/>
              <a:buFontTx/>
              <a:buNone/>
            </a:pPr>
            <a:r>
              <a:rPr lang="en-US" altLang="en-US" sz="1600"/>
              <a:t>35</a:t>
            </a:r>
            <a:r>
              <a:rPr lang="en-US" altLang="en-US" sz="1600" b="1">
                <a:solidFill>
                  <a:srgbClr val="FF0000"/>
                </a:solidFill>
              </a:rPr>
              <a:t>5</a:t>
            </a:r>
          </a:p>
        </p:txBody>
      </p:sp>
      <p:grpSp>
        <p:nvGrpSpPr>
          <p:cNvPr id="2" name="Group 10">
            <a:extLst>
              <a:ext uri="{FF2B5EF4-FFF2-40B4-BE49-F238E27FC236}">
                <a16:creationId xmlns:a16="http://schemas.microsoft.com/office/drawing/2014/main" id="{E03861A3-94F5-8E75-5CF1-05C23B8735AA}"/>
              </a:ext>
            </a:extLst>
          </p:cNvPr>
          <p:cNvGrpSpPr>
            <a:grpSpLocks/>
          </p:cNvGrpSpPr>
          <p:nvPr/>
        </p:nvGrpSpPr>
        <p:grpSpPr bwMode="auto">
          <a:xfrm>
            <a:off x="339725" y="4470400"/>
            <a:ext cx="3013075" cy="590550"/>
            <a:chOff x="214" y="2463"/>
            <a:chExt cx="1898" cy="372"/>
          </a:xfrm>
        </p:grpSpPr>
        <p:sp>
          <p:nvSpPr>
            <p:cNvPr id="41010" name="Text Box 5">
              <a:extLst>
                <a:ext uri="{FF2B5EF4-FFF2-40B4-BE49-F238E27FC236}">
                  <a16:creationId xmlns:a16="http://schemas.microsoft.com/office/drawing/2014/main" id="{0D6FA8AD-60C7-15D8-8B36-8676B66D1C2B}"/>
                </a:ext>
              </a:extLst>
            </p:cNvPr>
            <p:cNvSpPr txBox="1">
              <a:spLocks noChangeArrowheads="1"/>
            </p:cNvSpPr>
            <p:nvPr/>
          </p:nvSpPr>
          <p:spPr bwMode="auto">
            <a:xfrm>
              <a:off x="214" y="2463"/>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720</a:t>
              </a:r>
            </a:p>
          </p:txBody>
        </p:sp>
        <p:sp>
          <p:nvSpPr>
            <p:cNvPr id="41011" name="Text Box 6">
              <a:extLst>
                <a:ext uri="{FF2B5EF4-FFF2-40B4-BE49-F238E27FC236}">
                  <a16:creationId xmlns:a16="http://schemas.microsoft.com/office/drawing/2014/main" id="{DD486D48-BB6C-1517-58EA-3C3176222046}"/>
                </a:ext>
              </a:extLst>
            </p:cNvPr>
            <p:cNvSpPr txBox="1">
              <a:spLocks noChangeArrowheads="1"/>
            </p:cNvSpPr>
            <p:nvPr/>
          </p:nvSpPr>
          <p:spPr bwMode="auto">
            <a:xfrm>
              <a:off x="624" y="2463"/>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355</a:t>
              </a:r>
            </a:p>
          </p:txBody>
        </p:sp>
        <p:sp>
          <p:nvSpPr>
            <p:cNvPr id="41012" name="Text Box 7">
              <a:extLst>
                <a:ext uri="{FF2B5EF4-FFF2-40B4-BE49-F238E27FC236}">
                  <a16:creationId xmlns:a16="http://schemas.microsoft.com/office/drawing/2014/main" id="{C5E74BD9-72B6-AB33-9351-B20C1DF664B6}"/>
                </a:ext>
              </a:extLst>
            </p:cNvPr>
            <p:cNvSpPr txBox="1">
              <a:spLocks noChangeArrowheads="1"/>
            </p:cNvSpPr>
            <p:nvPr/>
          </p:nvSpPr>
          <p:spPr bwMode="auto">
            <a:xfrm>
              <a:off x="1008" y="2463"/>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436</a:t>
              </a:r>
            </a:p>
          </p:txBody>
        </p:sp>
        <p:sp>
          <p:nvSpPr>
            <p:cNvPr id="41013" name="Text Box 8">
              <a:extLst>
                <a:ext uri="{FF2B5EF4-FFF2-40B4-BE49-F238E27FC236}">
                  <a16:creationId xmlns:a16="http://schemas.microsoft.com/office/drawing/2014/main" id="{B057699B-8F5F-18A1-732D-04278D8E6773}"/>
                </a:ext>
              </a:extLst>
            </p:cNvPr>
            <p:cNvSpPr txBox="1">
              <a:spLocks noChangeArrowheads="1"/>
            </p:cNvSpPr>
            <p:nvPr/>
          </p:nvSpPr>
          <p:spPr bwMode="auto">
            <a:xfrm>
              <a:off x="1392" y="2463"/>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457</a:t>
              </a:r>
            </a:p>
            <a:p>
              <a:pPr algn="ctr" eaLnBrk="1" hangingPunct="1">
                <a:spcBef>
                  <a:spcPct val="0"/>
                </a:spcBef>
                <a:buClrTx/>
                <a:buSzTx/>
                <a:buFontTx/>
                <a:buNone/>
              </a:pPr>
              <a:r>
                <a:rPr lang="en-US" altLang="en-US" sz="1600"/>
                <a:t>657</a:t>
              </a:r>
            </a:p>
          </p:txBody>
        </p:sp>
        <p:sp>
          <p:nvSpPr>
            <p:cNvPr id="41014" name="Text Box 9">
              <a:extLst>
                <a:ext uri="{FF2B5EF4-FFF2-40B4-BE49-F238E27FC236}">
                  <a16:creationId xmlns:a16="http://schemas.microsoft.com/office/drawing/2014/main" id="{8B7DC0EE-4EE4-72FC-AFAF-12437B43A1DE}"/>
                </a:ext>
              </a:extLst>
            </p:cNvPr>
            <p:cNvSpPr txBox="1">
              <a:spLocks noChangeArrowheads="1"/>
            </p:cNvSpPr>
            <p:nvPr/>
          </p:nvSpPr>
          <p:spPr bwMode="auto">
            <a:xfrm>
              <a:off x="1777" y="2463"/>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329</a:t>
              </a:r>
            </a:p>
            <a:p>
              <a:pPr algn="ctr" eaLnBrk="1" hangingPunct="1">
                <a:spcBef>
                  <a:spcPct val="0"/>
                </a:spcBef>
                <a:buClrTx/>
                <a:buSzTx/>
                <a:buFontTx/>
                <a:buNone/>
              </a:pPr>
              <a:r>
                <a:rPr lang="en-US" altLang="en-US" sz="1600"/>
                <a:t>839</a:t>
              </a:r>
            </a:p>
          </p:txBody>
        </p:sp>
      </p:grpSp>
      <p:sp>
        <p:nvSpPr>
          <p:cNvPr id="207883" name="Text Box 11">
            <a:extLst>
              <a:ext uri="{FF2B5EF4-FFF2-40B4-BE49-F238E27FC236}">
                <a16:creationId xmlns:a16="http://schemas.microsoft.com/office/drawing/2014/main" id="{EAEC6322-D3C3-604C-A12A-3583210B4C5D}"/>
              </a:ext>
            </a:extLst>
          </p:cNvPr>
          <p:cNvSpPr txBox="1">
            <a:spLocks noChangeArrowheads="1"/>
          </p:cNvSpPr>
          <p:nvPr/>
        </p:nvSpPr>
        <p:spPr bwMode="auto">
          <a:xfrm>
            <a:off x="4305300" y="2008188"/>
            <a:ext cx="531813" cy="18129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a:t>
            </a:r>
            <a:r>
              <a:rPr lang="en-US" altLang="en-US" sz="1600" b="1">
                <a:solidFill>
                  <a:srgbClr val="FF0000"/>
                </a:solidFill>
              </a:rPr>
              <a:t>2</a:t>
            </a:r>
            <a:r>
              <a:rPr lang="en-US" altLang="en-US" sz="1600"/>
              <a:t>0</a:t>
            </a:r>
          </a:p>
          <a:p>
            <a:pPr algn="ctr" eaLnBrk="1" hangingPunct="1">
              <a:spcBef>
                <a:spcPct val="0"/>
              </a:spcBef>
              <a:buClrTx/>
              <a:buSzTx/>
              <a:buFontTx/>
              <a:buNone/>
            </a:pPr>
            <a:r>
              <a:rPr lang="en-US" altLang="en-US" sz="1600"/>
              <a:t>3</a:t>
            </a:r>
            <a:r>
              <a:rPr lang="en-US" altLang="en-US" sz="1600" b="1">
                <a:solidFill>
                  <a:srgbClr val="FF0000"/>
                </a:solidFill>
              </a:rPr>
              <a:t>5</a:t>
            </a:r>
            <a:r>
              <a:rPr lang="en-US" altLang="en-US" sz="1600"/>
              <a:t>5</a:t>
            </a:r>
          </a:p>
          <a:p>
            <a:pPr algn="ctr" eaLnBrk="1" hangingPunct="1">
              <a:spcBef>
                <a:spcPct val="0"/>
              </a:spcBef>
              <a:buClrTx/>
              <a:buSzTx/>
              <a:buFontTx/>
              <a:buNone/>
            </a:pPr>
            <a:r>
              <a:rPr lang="en-US" altLang="en-US" sz="1600"/>
              <a:t>4</a:t>
            </a:r>
            <a:r>
              <a:rPr lang="en-US" altLang="en-US" sz="1600" b="1">
                <a:solidFill>
                  <a:srgbClr val="FF0000"/>
                </a:solidFill>
              </a:rPr>
              <a:t>3</a:t>
            </a:r>
            <a:r>
              <a:rPr lang="en-US" altLang="en-US" sz="1600"/>
              <a:t>6</a:t>
            </a:r>
          </a:p>
          <a:p>
            <a:pPr algn="ctr" eaLnBrk="1" hangingPunct="1">
              <a:spcBef>
                <a:spcPct val="0"/>
              </a:spcBef>
              <a:buClrTx/>
              <a:buSzTx/>
              <a:buFontTx/>
              <a:buNone/>
            </a:pPr>
            <a:r>
              <a:rPr lang="en-US" altLang="en-US" sz="1600"/>
              <a:t>4</a:t>
            </a:r>
            <a:r>
              <a:rPr lang="en-US" altLang="en-US" sz="1600" b="1">
                <a:solidFill>
                  <a:srgbClr val="FF0000"/>
                </a:solidFill>
              </a:rPr>
              <a:t>5</a:t>
            </a:r>
            <a:r>
              <a:rPr lang="en-US" altLang="en-US" sz="1600"/>
              <a:t>7</a:t>
            </a:r>
          </a:p>
          <a:p>
            <a:pPr algn="ctr" eaLnBrk="1" hangingPunct="1">
              <a:spcBef>
                <a:spcPct val="0"/>
              </a:spcBef>
              <a:buClrTx/>
              <a:buSzTx/>
              <a:buFontTx/>
              <a:buNone/>
            </a:pPr>
            <a:r>
              <a:rPr lang="en-US" altLang="en-US" sz="1600"/>
              <a:t>6</a:t>
            </a:r>
            <a:r>
              <a:rPr lang="en-US" altLang="en-US" sz="1600" b="1">
                <a:solidFill>
                  <a:srgbClr val="FF0000"/>
                </a:solidFill>
              </a:rPr>
              <a:t>5</a:t>
            </a:r>
            <a:r>
              <a:rPr lang="en-US" altLang="en-US" sz="1600"/>
              <a:t>7</a:t>
            </a:r>
          </a:p>
          <a:p>
            <a:pPr algn="ctr" eaLnBrk="1" hangingPunct="1">
              <a:spcBef>
                <a:spcPct val="0"/>
              </a:spcBef>
              <a:buClrTx/>
              <a:buSzTx/>
              <a:buFontTx/>
              <a:buNone/>
            </a:pPr>
            <a:r>
              <a:rPr lang="en-US" altLang="en-US" sz="1600"/>
              <a:t>3</a:t>
            </a:r>
            <a:r>
              <a:rPr lang="en-US" altLang="en-US" sz="1600" b="1">
                <a:solidFill>
                  <a:srgbClr val="FF0000"/>
                </a:solidFill>
              </a:rPr>
              <a:t>2</a:t>
            </a:r>
            <a:r>
              <a:rPr lang="en-US" altLang="en-US" sz="1600"/>
              <a:t>9</a:t>
            </a:r>
          </a:p>
          <a:p>
            <a:pPr algn="ctr" eaLnBrk="1" hangingPunct="1">
              <a:spcBef>
                <a:spcPct val="0"/>
              </a:spcBef>
              <a:buClrTx/>
              <a:buSzTx/>
              <a:buFontTx/>
              <a:buNone/>
            </a:pPr>
            <a:r>
              <a:rPr lang="en-US" altLang="en-US" sz="1600"/>
              <a:t>8</a:t>
            </a:r>
            <a:r>
              <a:rPr lang="en-US" altLang="en-US" sz="1600" b="1">
                <a:solidFill>
                  <a:srgbClr val="FF0000"/>
                </a:solidFill>
              </a:rPr>
              <a:t>3</a:t>
            </a:r>
            <a:r>
              <a:rPr lang="en-US" altLang="en-US" sz="1600"/>
              <a:t>9</a:t>
            </a:r>
          </a:p>
        </p:txBody>
      </p:sp>
      <p:grpSp>
        <p:nvGrpSpPr>
          <p:cNvPr id="3" name="Group 16">
            <a:extLst>
              <a:ext uri="{FF2B5EF4-FFF2-40B4-BE49-F238E27FC236}">
                <a16:creationId xmlns:a16="http://schemas.microsoft.com/office/drawing/2014/main" id="{2BB0ED5F-7EB1-34AF-25D7-46BDFF841ACE}"/>
              </a:ext>
            </a:extLst>
          </p:cNvPr>
          <p:cNvGrpSpPr>
            <a:grpSpLocks/>
          </p:cNvGrpSpPr>
          <p:nvPr/>
        </p:nvGrpSpPr>
        <p:grpSpPr bwMode="auto">
          <a:xfrm>
            <a:off x="3695700" y="4470400"/>
            <a:ext cx="1751013" cy="835025"/>
            <a:chOff x="2304" y="2463"/>
            <a:chExt cx="1103" cy="526"/>
          </a:xfrm>
        </p:grpSpPr>
        <p:sp>
          <p:nvSpPr>
            <p:cNvPr id="41007" name="Text Box 12">
              <a:extLst>
                <a:ext uri="{FF2B5EF4-FFF2-40B4-BE49-F238E27FC236}">
                  <a16:creationId xmlns:a16="http://schemas.microsoft.com/office/drawing/2014/main" id="{160614A6-31DE-F745-8843-AD253B035FBE}"/>
                </a:ext>
              </a:extLst>
            </p:cNvPr>
            <p:cNvSpPr txBox="1">
              <a:spLocks noChangeArrowheads="1"/>
            </p:cNvSpPr>
            <p:nvPr/>
          </p:nvSpPr>
          <p:spPr bwMode="auto">
            <a:xfrm>
              <a:off x="2304" y="2463"/>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720</a:t>
              </a:r>
            </a:p>
            <a:p>
              <a:pPr algn="ctr" eaLnBrk="1" hangingPunct="1">
                <a:spcBef>
                  <a:spcPct val="0"/>
                </a:spcBef>
                <a:buClrTx/>
                <a:buSzTx/>
                <a:buFontTx/>
                <a:buNone/>
              </a:pPr>
              <a:r>
                <a:rPr lang="en-US" altLang="en-US" sz="1600"/>
                <a:t>329</a:t>
              </a:r>
            </a:p>
          </p:txBody>
        </p:sp>
        <p:sp>
          <p:nvSpPr>
            <p:cNvPr id="41008" name="Text Box 13">
              <a:extLst>
                <a:ext uri="{FF2B5EF4-FFF2-40B4-BE49-F238E27FC236}">
                  <a16:creationId xmlns:a16="http://schemas.microsoft.com/office/drawing/2014/main" id="{D78805B1-170B-9172-8836-EECA2FF4004F}"/>
                </a:ext>
              </a:extLst>
            </p:cNvPr>
            <p:cNvSpPr txBox="1">
              <a:spLocks noChangeArrowheads="1"/>
            </p:cNvSpPr>
            <p:nvPr/>
          </p:nvSpPr>
          <p:spPr bwMode="auto">
            <a:xfrm>
              <a:off x="2689" y="2463"/>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436</a:t>
              </a:r>
            </a:p>
            <a:p>
              <a:pPr algn="ctr" eaLnBrk="1" hangingPunct="1">
                <a:spcBef>
                  <a:spcPct val="0"/>
                </a:spcBef>
                <a:buClrTx/>
                <a:buSzTx/>
                <a:buFontTx/>
                <a:buNone/>
              </a:pPr>
              <a:r>
                <a:rPr lang="en-US" altLang="en-US" sz="1600"/>
                <a:t>839</a:t>
              </a:r>
            </a:p>
          </p:txBody>
        </p:sp>
        <p:sp>
          <p:nvSpPr>
            <p:cNvPr id="41009" name="Text Box 14">
              <a:extLst>
                <a:ext uri="{FF2B5EF4-FFF2-40B4-BE49-F238E27FC236}">
                  <a16:creationId xmlns:a16="http://schemas.microsoft.com/office/drawing/2014/main" id="{3E8000B2-DFAC-337D-73C5-B6D3F00FEF8F}"/>
                </a:ext>
              </a:extLst>
            </p:cNvPr>
            <p:cNvSpPr txBox="1">
              <a:spLocks noChangeArrowheads="1"/>
            </p:cNvSpPr>
            <p:nvPr/>
          </p:nvSpPr>
          <p:spPr bwMode="auto">
            <a:xfrm>
              <a:off x="3072" y="2463"/>
              <a:ext cx="335" cy="52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355</a:t>
              </a:r>
            </a:p>
            <a:p>
              <a:pPr algn="ctr" eaLnBrk="1" hangingPunct="1">
                <a:spcBef>
                  <a:spcPct val="0"/>
                </a:spcBef>
                <a:buClrTx/>
                <a:buSzTx/>
                <a:buFontTx/>
                <a:buNone/>
              </a:pPr>
              <a:r>
                <a:rPr lang="en-US" altLang="en-US" sz="1600"/>
                <a:t>457</a:t>
              </a:r>
            </a:p>
            <a:p>
              <a:pPr algn="ctr" eaLnBrk="1" hangingPunct="1">
                <a:spcBef>
                  <a:spcPct val="0"/>
                </a:spcBef>
                <a:buClrTx/>
                <a:buSzTx/>
                <a:buFontTx/>
                <a:buNone/>
              </a:pPr>
              <a:r>
                <a:rPr lang="en-US" altLang="en-US" sz="1600"/>
                <a:t>657</a:t>
              </a:r>
            </a:p>
          </p:txBody>
        </p:sp>
      </p:grpSp>
      <p:sp>
        <p:nvSpPr>
          <p:cNvPr id="207889" name="Text Box 17">
            <a:extLst>
              <a:ext uri="{FF2B5EF4-FFF2-40B4-BE49-F238E27FC236}">
                <a16:creationId xmlns:a16="http://schemas.microsoft.com/office/drawing/2014/main" id="{7FE94687-7E9B-AE5C-BE0F-B4BC0230BA36}"/>
              </a:ext>
            </a:extLst>
          </p:cNvPr>
          <p:cNvSpPr txBox="1">
            <a:spLocks noChangeArrowheads="1"/>
          </p:cNvSpPr>
          <p:nvPr/>
        </p:nvSpPr>
        <p:spPr bwMode="auto">
          <a:xfrm>
            <a:off x="7010400" y="2008188"/>
            <a:ext cx="531813" cy="18129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b="1">
                <a:solidFill>
                  <a:srgbClr val="FF0000"/>
                </a:solidFill>
              </a:rPr>
              <a:t>7</a:t>
            </a:r>
            <a:r>
              <a:rPr lang="en-US" altLang="en-US" sz="1600"/>
              <a:t>20</a:t>
            </a:r>
          </a:p>
          <a:p>
            <a:pPr algn="ctr" eaLnBrk="1" hangingPunct="1">
              <a:spcBef>
                <a:spcPct val="0"/>
              </a:spcBef>
              <a:buClrTx/>
              <a:buSzTx/>
              <a:buFontTx/>
              <a:buNone/>
            </a:pPr>
            <a:r>
              <a:rPr lang="en-US" altLang="en-US" sz="1600" b="1">
                <a:solidFill>
                  <a:srgbClr val="FF0000"/>
                </a:solidFill>
              </a:rPr>
              <a:t>3</a:t>
            </a:r>
            <a:r>
              <a:rPr lang="en-US" altLang="en-US" sz="1600"/>
              <a:t>29</a:t>
            </a:r>
          </a:p>
          <a:p>
            <a:pPr algn="ctr" eaLnBrk="1" hangingPunct="1">
              <a:spcBef>
                <a:spcPct val="0"/>
              </a:spcBef>
              <a:buClrTx/>
              <a:buSzTx/>
              <a:buFontTx/>
              <a:buNone/>
            </a:pPr>
            <a:r>
              <a:rPr lang="en-US" altLang="en-US" sz="1600" b="1">
                <a:solidFill>
                  <a:srgbClr val="FF0000"/>
                </a:solidFill>
              </a:rPr>
              <a:t>4</a:t>
            </a:r>
            <a:r>
              <a:rPr lang="en-US" altLang="en-US" sz="1600"/>
              <a:t>36</a:t>
            </a:r>
          </a:p>
          <a:p>
            <a:pPr algn="ctr" eaLnBrk="1" hangingPunct="1">
              <a:spcBef>
                <a:spcPct val="0"/>
              </a:spcBef>
              <a:buClrTx/>
              <a:buSzTx/>
              <a:buFontTx/>
              <a:buNone/>
            </a:pPr>
            <a:r>
              <a:rPr lang="en-US" altLang="en-US" sz="1600" b="1">
                <a:solidFill>
                  <a:srgbClr val="FF0000"/>
                </a:solidFill>
              </a:rPr>
              <a:t>8</a:t>
            </a:r>
            <a:r>
              <a:rPr lang="en-US" altLang="en-US" sz="1600"/>
              <a:t>39</a:t>
            </a:r>
          </a:p>
          <a:p>
            <a:pPr algn="ctr" eaLnBrk="1" hangingPunct="1">
              <a:spcBef>
                <a:spcPct val="0"/>
              </a:spcBef>
              <a:buClrTx/>
              <a:buSzTx/>
              <a:buFontTx/>
              <a:buNone/>
            </a:pPr>
            <a:r>
              <a:rPr lang="en-US" altLang="en-US" sz="1600" b="1">
                <a:solidFill>
                  <a:srgbClr val="FF0000"/>
                </a:solidFill>
              </a:rPr>
              <a:t>3</a:t>
            </a:r>
            <a:r>
              <a:rPr lang="en-US" altLang="en-US" sz="1600"/>
              <a:t>55</a:t>
            </a:r>
          </a:p>
          <a:p>
            <a:pPr algn="ctr" eaLnBrk="1" hangingPunct="1">
              <a:spcBef>
                <a:spcPct val="0"/>
              </a:spcBef>
              <a:buClrTx/>
              <a:buSzTx/>
              <a:buFontTx/>
              <a:buNone/>
            </a:pPr>
            <a:r>
              <a:rPr lang="en-US" altLang="en-US" sz="1600" b="1">
                <a:solidFill>
                  <a:srgbClr val="FF0000"/>
                </a:solidFill>
              </a:rPr>
              <a:t>4</a:t>
            </a:r>
            <a:r>
              <a:rPr lang="en-US" altLang="en-US" sz="1600"/>
              <a:t>57</a:t>
            </a:r>
          </a:p>
          <a:p>
            <a:pPr algn="ctr" eaLnBrk="1" hangingPunct="1">
              <a:spcBef>
                <a:spcPct val="0"/>
              </a:spcBef>
              <a:buClrTx/>
              <a:buSzTx/>
              <a:buFontTx/>
              <a:buNone/>
            </a:pPr>
            <a:r>
              <a:rPr lang="en-US" altLang="en-US" sz="1600" b="1">
                <a:solidFill>
                  <a:srgbClr val="FF0000"/>
                </a:solidFill>
              </a:rPr>
              <a:t>6</a:t>
            </a:r>
            <a:r>
              <a:rPr lang="en-US" altLang="en-US" sz="1600"/>
              <a:t>57</a:t>
            </a:r>
          </a:p>
        </p:txBody>
      </p:sp>
      <p:grpSp>
        <p:nvGrpSpPr>
          <p:cNvPr id="4" name="Group 23">
            <a:extLst>
              <a:ext uri="{FF2B5EF4-FFF2-40B4-BE49-F238E27FC236}">
                <a16:creationId xmlns:a16="http://schemas.microsoft.com/office/drawing/2014/main" id="{ACA7063E-AE48-6F73-DC3B-CEE940C3513F}"/>
              </a:ext>
            </a:extLst>
          </p:cNvPr>
          <p:cNvGrpSpPr>
            <a:grpSpLocks/>
          </p:cNvGrpSpPr>
          <p:nvPr/>
        </p:nvGrpSpPr>
        <p:grpSpPr bwMode="auto">
          <a:xfrm>
            <a:off x="5792788" y="4446588"/>
            <a:ext cx="2970212" cy="606425"/>
            <a:chOff x="3649" y="2448"/>
            <a:chExt cx="1871" cy="382"/>
          </a:xfrm>
        </p:grpSpPr>
        <p:sp>
          <p:nvSpPr>
            <p:cNvPr id="41002" name="Text Box 18">
              <a:extLst>
                <a:ext uri="{FF2B5EF4-FFF2-40B4-BE49-F238E27FC236}">
                  <a16:creationId xmlns:a16="http://schemas.microsoft.com/office/drawing/2014/main" id="{37B9BDCF-C64D-62F8-A9EB-C0D193B48670}"/>
                </a:ext>
              </a:extLst>
            </p:cNvPr>
            <p:cNvSpPr txBox="1">
              <a:spLocks noChangeArrowheads="1"/>
            </p:cNvSpPr>
            <p:nvPr/>
          </p:nvSpPr>
          <p:spPr bwMode="auto">
            <a:xfrm>
              <a:off x="3649" y="2458"/>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329</a:t>
              </a:r>
            </a:p>
            <a:p>
              <a:pPr algn="ctr" eaLnBrk="1" hangingPunct="1">
                <a:spcBef>
                  <a:spcPct val="0"/>
                </a:spcBef>
                <a:buClrTx/>
                <a:buSzTx/>
                <a:buFontTx/>
                <a:buNone/>
              </a:pPr>
              <a:r>
                <a:rPr lang="en-US" altLang="en-US" sz="1600"/>
                <a:t>355</a:t>
              </a:r>
            </a:p>
          </p:txBody>
        </p:sp>
        <p:sp>
          <p:nvSpPr>
            <p:cNvPr id="41003" name="Text Box 19">
              <a:extLst>
                <a:ext uri="{FF2B5EF4-FFF2-40B4-BE49-F238E27FC236}">
                  <a16:creationId xmlns:a16="http://schemas.microsoft.com/office/drawing/2014/main" id="{D1FACB19-5C4A-BB5A-C314-744F37020B15}"/>
                </a:ext>
              </a:extLst>
            </p:cNvPr>
            <p:cNvSpPr txBox="1">
              <a:spLocks noChangeArrowheads="1"/>
            </p:cNvSpPr>
            <p:nvPr/>
          </p:nvSpPr>
          <p:spPr bwMode="auto">
            <a:xfrm>
              <a:off x="4033" y="2448"/>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436</a:t>
              </a:r>
            </a:p>
            <a:p>
              <a:pPr algn="ctr" eaLnBrk="1" hangingPunct="1">
                <a:spcBef>
                  <a:spcPct val="0"/>
                </a:spcBef>
                <a:buClrTx/>
                <a:buSzTx/>
                <a:buFontTx/>
                <a:buNone/>
              </a:pPr>
              <a:r>
                <a:rPr lang="en-US" altLang="en-US" sz="1600"/>
                <a:t>457</a:t>
              </a:r>
            </a:p>
          </p:txBody>
        </p:sp>
        <p:sp>
          <p:nvSpPr>
            <p:cNvPr id="41004" name="Text Box 20">
              <a:extLst>
                <a:ext uri="{FF2B5EF4-FFF2-40B4-BE49-F238E27FC236}">
                  <a16:creationId xmlns:a16="http://schemas.microsoft.com/office/drawing/2014/main" id="{0E960331-382E-C866-B38E-A5E02F727DA3}"/>
                </a:ext>
              </a:extLst>
            </p:cNvPr>
            <p:cNvSpPr txBox="1">
              <a:spLocks noChangeArrowheads="1"/>
            </p:cNvSpPr>
            <p:nvPr/>
          </p:nvSpPr>
          <p:spPr bwMode="auto">
            <a:xfrm>
              <a:off x="4417" y="2448"/>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657</a:t>
              </a:r>
            </a:p>
          </p:txBody>
        </p:sp>
        <p:sp>
          <p:nvSpPr>
            <p:cNvPr id="41005" name="Text Box 21">
              <a:extLst>
                <a:ext uri="{FF2B5EF4-FFF2-40B4-BE49-F238E27FC236}">
                  <a16:creationId xmlns:a16="http://schemas.microsoft.com/office/drawing/2014/main" id="{4ED1CE92-9619-7892-BA89-EDB105D1F047}"/>
                </a:ext>
              </a:extLst>
            </p:cNvPr>
            <p:cNvSpPr txBox="1">
              <a:spLocks noChangeArrowheads="1"/>
            </p:cNvSpPr>
            <p:nvPr/>
          </p:nvSpPr>
          <p:spPr bwMode="auto">
            <a:xfrm>
              <a:off x="4801" y="2448"/>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720</a:t>
              </a:r>
            </a:p>
          </p:txBody>
        </p:sp>
        <p:sp>
          <p:nvSpPr>
            <p:cNvPr id="41006" name="Text Box 22">
              <a:extLst>
                <a:ext uri="{FF2B5EF4-FFF2-40B4-BE49-F238E27FC236}">
                  <a16:creationId xmlns:a16="http://schemas.microsoft.com/office/drawing/2014/main" id="{65BD985B-B0B5-BDF9-42EA-B08C23C8B56B}"/>
                </a:ext>
              </a:extLst>
            </p:cNvPr>
            <p:cNvSpPr txBox="1">
              <a:spLocks noChangeArrowheads="1"/>
            </p:cNvSpPr>
            <p:nvPr/>
          </p:nvSpPr>
          <p:spPr bwMode="auto">
            <a:xfrm>
              <a:off x="5185" y="2448"/>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839</a:t>
              </a:r>
            </a:p>
          </p:txBody>
        </p:sp>
      </p:grpSp>
      <p:sp>
        <p:nvSpPr>
          <p:cNvPr id="207901" name="Line 29">
            <a:extLst>
              <a:ext uri="{FF2B5EF4-FFF2-40B4-BE49-F238E27FC236}">
                <a16:creationId xmlns:a16="http://schemas.microsoft.com/office/drawing/2014/main" id="{9991906B-5A9D-47C1-C084-51F4E46B5C8D}"/>
              </a:ext>
            </a:extLst>
          </p:cNvPr>
          <p:cNvSpPr>
            <a:spLocks noChangeShapeType="1"/>
          </p:cNvSpPr>
          <p:nvPr/>
        </p:nvSpPr>
        <p:spPr bwMode="auto">
          <a:xfrm>
            <a:off x="5618163" y="1524000"/>
            <a:ext cx="20637" cy="381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7903" name="Line 31">
            <a:extLst>
              <a:ext uri="{FF2B5EF4-FFF2-40B4-BE49-F238E27FC236}">
                <a16:creationId xmlns:a16="http://schemas.microsoft.com/office/drawing/2014/main" id="{C90DC7EC-D2E4-1968-E828-099538321C1F}"/>
              </a:ext>
            </a:extLst>
          </p:cNvPr>
          <p:cNvSpPr>
            <a:spLocks noChangeShapeType="1"/>
          </p:cNvSpPr>
          <p:nvPr/>
        </p:nvSpPr>
        <p:spPr bwMode="auto">
          <a:xfrm>
            <a:off x="3505200" y="1524000"/>
            <a:ext cx="20638" cy="381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207904" name="AutoShape 32">
            <a:extLst>
              <a:ext uri="{FF2B5EF4-FFF2-40B4-BE49-F238E27FC236}">
                <a16:creationId xmlns:a16="http://schemas.microsoft.com/office/drawing/2014/main" id="{F0233A34-0B09-C190-990D-AAD26FBF9F02}"/>
              </a:ext>
            </a:extLst>
          </p:cNvPr>
          <p:cNvCxnSpPr>
            <a:cxnSpLocks noChangeShapeType="1"/>
            <a:stCxn id="40964" idx="2"/>
            <a:endCxn id="41010" idx="0"/>
          </p:cNvCxnSpPr>
          <p:nvPr/>
        </p:nvCxnSpPr>
        <p:spPr bwMode="auto">
          <a:xfrm rot="5400000">
            <a:off x="888206" y="3512344"/>
            <a:ext cx="676275" cy="123983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05" name="AutoShape 33">
            <a:extLst>
              <a:ext uri="{FF2B5EF4-FFF2-40B4-BE49-F238E27FC236}">
                <a16:creationId xmlns:a16="http://schemas.microsoft.com/office/drawing/2014/main" id="{A23CDB51-034F-5FEF-79A9-BFB66A744BD2}"/>
              </a:ext>
            </a:extLst>
          </p:cNvPr>
          <p:cNvCxnSpPr>
            <a:cxnSpLocks noChangeShapeType="1"/>
            <a:stCxn id="40964" idx="2"/>
            <a:endCxn id="41011" idx="0"/>
          </p:cNvCxnSpPr>
          <p:nvPr/>
        </p:nvCxnSpPr>
        <p:spPr bwMode="auto">
          <a:xfrm rot="5400000">
            <a:off x="1213644" y="3837781"/>
            <a:ext cx="676275" cy="5889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06" name="AutoShape 34">
            <a:extLst>
              <a:ext uri="{FF2B5EF4-FFF2-40B4-BE49-F238E27FC236}">
                <a16:creationId xmlns:a16="http://schemas.microsoft.com/office/drawing/2014/main" id="{8CD15337-416D-17DF-A8AF-C2BAA35B3BA7}"/>
              </a:ext>
            </a:extLst>
          </p:cNvPr>
          <p:cNvCxnSpPr>
            <a:cxnSpLocks noChangeShapeType="1"/>
            <a:stCxn id="40964" idx="2"/>
            <a:endCxn id="41012" idx="0"/>
          </p:cNvCxnSpPr>
          <p:nvPr/>
        </p:nvCxnSpPr>
        <p:spPr bwMode="auto">
          <a:xfrm rot="16200000" flipH="1">
            <a:off x="1518444" y="4121944"/>
            <a:ext cx="676275" cy="206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07" name="AutoShape 35">
            <a:extLst>
              <a:ext uri="{FF2B5EF4-FFF2-40B4-BE49-F238E27FC236}">
                <a16:creationId xmlns:a16="http://schemas.microsoft.com/office/drawing/2014/main" id="{5D1F3D02-4497-E775-E672-7AC2B0C41344}"/>
              </a:ext>
            </a:extLst>
          </p:cNvPr>
          <p:cNvCxnSpPr>
            <a:cxnSpLocks noChangeShapeType="1"/>
            <a:stCxn id="40964" idx="2"/>
            <a:endCxn id="41013" idx="0"/>
          </p:cNvCxnSpPr>
          <p:nvPr/>
        </p:nvCxnSpPr>
        <p:spPr bwMode="auto">
          <a:xfrm rot="16200000" flipH="1">
            <a:off x="1823244" y="3817144"/>
            <a:ext cx="676275" cy="6302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08" name="AutoShape 36">
            <a:extLst>
              <a:ext uri="{FF2B5EF4-FFF2-40B4-BE49-F238E27FC236}">
                <a16:creationId xmlns:a16="http://schemas.microsoft.com/office/drawing/2014/main" id="{FBB53688-B0EA-3863-BA70-877EB08605DD}"/>
              </a:ext>
            </a:extLst>
          </p:cNvPr>
          <p:cNvCxnSpPr>
            <a:cxnSpLocks noChangeShapeType="1"/>
            <a:stCxn id="40964" idx="2"/>
            <a:endCxn id="41014" idx="0"/>
          </p:cNvCxnSpPr>
          <p:nvPr/>
        </p:nvCxnSpPr>
        <p:spPr bwMode="auto">
          <a:xfrm rot="16200000" flipH="1">
            <a:off x="2128838" y="3511550"/>
            <a:ext cx="676275" cy="124142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09" name="AutoShape 37">
            <a:extLst>
              <a:ext uri="{FF2B5EF4-FFF2-40B4-BE49-F238E27FC236}">
                <a16:creationId xmlns:a16="http://schemas.microsoft.com/office/drawing/2014/main" id="{6126471D-7DE5-5474-DD54-062260C8019A}"/>
              </a:ext>
            </a:extLst>
          </p:cNvPr>
          <p:cNvCxnSpPr>
            <a:cxnSpLocks noChangeShapeType="1"/>
            <a:stCxn id="207883" idx="2"/>
            <a:endCxn id="41007" idx="0"/>
          </p:cNvCxnSpPr>
          <p:nvPr/>
        </p:nvCxnSpPr>
        <p:spPr bwMode="auto">
          <a:xfrm rot="5400000">
            <a:off x="3942556" y="3840957"/>
            <a:ext cx="649287" cy="609600"/>
          </a:xfrm>
          <a:prstGeom prst="bentConnector3">
            <a:avLst>
              <a:gd name="adj1" fmla="val 4988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10" name="AutoShape 38">
            <a:extLst>
              <a:ext uri="{FF2B5EF4-FFF2-40B4-BE49-F238E27FC236}">
                <a16:creationId xmlns:a16="http://schemas.microsoft.com/office/drawing/2014/main" id="{CF983501-E682-0F36-181D-70932712BE21}"/>
              </a:ext>
            </a:extLst>
          </p:cNvPr>
          <p:cNvCxnSpPr>
            <a:cxnSpLocks noChangeShapeType="1"/>
            <a:stCxn id="207883" idx="2"/>
            <a:endCxn id="41008" idx="0"/>
          </p:cNvCxnSpPr>
          <p:nvPr/>
        </p:nvCxnSpPr>
        <p:spPr bwMode="auto">
          <a:xfrm>
            <a:off x="4572000" y="3821113"/>
            <a:ext cx="1588" cy="649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7911" name="AutoShape 39">
            <a:extLst>
              <a:ext uri="{FF2B5EF4-FFF2-40B4-BE49-F238E27FC236}">
                <a16:creationId xmlns:a16="http://schemas.microsoft.com/office/drawing/2014/main" id="{8390F1CD-45B2-7DD5-8058-6D1485FB21FC}"/>
              </a:ext>
            </a:extLst>
          </p:cNvPr>
          <p:cNvCxnSpPr>
            <a:cxnSpLocks noChangeShapeType="1"/>
            <a:stCxn id="207883" idx="2"/>
            <a:endCxn id="41009" idx="0"/>
          </p:cNvCxnSpPr>
          <p:nvPr/>
        </p:nvCxnSpPr>
        <p:spPr bwMode="auto">
          <a:xfrm rot="16200000" flipH="1">
            <a:off x="4552156" y="3840957"/>
            <a:ext cx="649287" cy="609600"/>
          </a:xfrm>
          <a:prstGeom prst="bentConnector3">
            <a:avLst>
              <a:gd name="adj1" fmla="val 4988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12" name="AutoShape 40">
            <a:extLst>
              <a:ext uri="{FF2B5EF4-FFF2-40B4-BE49-F238E27FC236}">
                <a16:creationId xmlns:a16="http://schemas.microsoft.com/office/drawing/2014/main" id="{E1E0871E-24D8-64FA-07F3-257C6DE80C72}"/>
              </a:ext>
            </a:extLst>
          </p:cNvPr>
          <p:cNvCxnSpPr>
            <a:cxnSpLocks noChangeShapeType="1"/>
            <a:stCxn id="207889" idx="2"/>
            <a:endCxn id="41002" idx="0"/>
          </p:cNvCxnSpPr>
          <p:nvPr/>
        </p:nvCxnSpPr>
        <p:spPr bwMode="auto">
          <a:xfrm rot="5400000">
            <a:off x="6347619" y="3532982"/>
            <a:ext cx="641350" cy="121761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13" name="AutoShape 41">
            <a:extLst>
              <a:ext uri="{FF2B5EF4-FFF2-40B4-BE49-F238E27FC236}">
                <a16:creationId xmlns:a16="http://schemas.microsoft.com/office/drawing/2014/main" id="{C6A5A2B6-9B78-56DE-5875-227A346DFB5D}"/>
              </a:ext>
            </a:extLst>
          </p:cNvPr>
          <p:cNvCxnSpPr>
            <a:cxnSpLocks noChangeShapeType="1"/>
            <a:stCxn id="207889" idx="2"/>
            <a:endCxn id="41003" idx="0"/>
          </p:cNvCxnSpPr>
          <p:nvPr/>
        </p:nvCxnSpPr>
        <p:spPr bwMode="auto">
          <a:xfrm rot="5400000">
            <a:off x="6660356" y="3829845"/>
            <a:ext cx="625475" cy="60801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14" name="AutoShape 42">
            <a:extLst>
              <a:ext uri="{FF2B5EF4-FFF2-40B4-BE49-F238E27FC236}">
                <a16:creationId xmlns:a16="http://schemas.microsoft.com/office/drawing/2014/main" id="{C57B9536-7022-033A-F4CC-97119F0D3BB1}"/>
              </a:ext>
            </a:extLst>
          </p:cNvPr>
          <p:cNvCxnSpPr>
            <a:cxnSpLocks noChangeShapeType="1"/>
            <a:stCxn id="207889" idx="2"/>
            <a:endCxn id="41004" idx="0"/>
          </p:cNvCxnSpPr>
          <p:nvPr/>
        </p:nvCxnSpPr>
        <p:spPr bwMode="auto">
          <a:xfrm rot="16200000" flipH="1">
            <a:off x="6965156" y="4133057"/>
            <a:ext cx="625475" cy="158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16" name="AutoShape 44">
            <a:extLst>
              <a:ext uri="{FF2B5EF4-FFF2-40B4-BE49-F238E27FC236}">
                <a16:creationId xmlns:a16="http://schemas.microsoft.com/office/drawing/2014/main" id="{B85D0C81-7686-24BC-E111-7FCD64A3205A}"/>
              </a:ext>
            </a:extLst>
          </p:cNvPr>
          <p:cNvCxnSpPr>
            <a:cxnSpLocks noChangeShapeType="1"/>
            <a:stCxn id="207889" idx="2"/>
            <a:endCxn id="41005" idx="0"/>
          </p:cNvCxnSpPr>
          <p:nvPr/>
        </p:nvCxnSpPr>
        <p:spPr bwMode="auto">
          <a:xfrm rot="16200000" flipH="1">
            <a:off x="7269956" y="3828257"/>
            <a:ext cx="625475" cy="61118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7917" name="AutoShape 45">
            <a:extLst>
              <a:ext uri="{FF2B5EF4-FFF2-40B4-BE49-F238E27FC236}">
                <a16:creationId xmlns:a16="http://schemas.microsoft.com/office/drawing/2014/main" id="{EE153D87-A07B-2448-24F7-5CDBBA198C86}"/>
              </a:ext>
            </a:extLst>
          </p:cNvPr>
          <p:cNvCxnSpPr>
            <a:cxnSpLocks noChangeShapeType="1"/>
            <a:stCxn id="207889" idx="2"/>
            <a:endCxn id="41006" idx="0"/>
          </p:cNvCxnSpPr>
          <p:nvPr/>
        </p:nvCxnSpPr>
        <p:spPr bwMode="auto">
          <a:xfrm rot="16200000" flipH="1">
            <a:off x="7574756" y="3523457"/>
            <a:ext cx="625475" cy="122078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7919" name="Text Box 47">
            <a:extLst>
              <a:ext uri="{FF2B5EF4-FFF2-40B4-BE49-F238E27FC236}">
                <a16:creationId xmlns:a16="http://schemas.microsoft.com/office/drawing/2014/main" id="{C411AAEA-085C-DE5D-BBCD-5816EC1C7E78}"/>
              </a:ext>
            </a:extLst>
          </p:cNvPr>
          <p:cNvSpPr txBox="1">
            <a:spLocks noChangeArrowheads="1"/>
          </p:cNvSpPr>
          <p:nvPr/>
        </p:nvSpPr>
        <p:spPr bwMode="auto">
          <a:xfrm>
            <a:off x="457200"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207920" name="Text Box 48">
            <a:extLst>
              <a:ext uri="{FF2B5EF4-FFF2-40B4-BE49-F238E27FC236}">
                <a16:creationId xmlns:a16="http://schemas.microsoft.com/office/drawing/2014/main" id="{191A38D5-6AF8-27AF-B344-773D2602272B}"/>
              </a:ext>
            </a:extLst>
          </p:cNvPr>
          <p:cNvSpPr txBox="1">
            <a:spLocks noChangeArrowheads="1"/>
          </p:cNvSpPr>
          <p:nvPr/>
        </p:nvSpPr>
        <p:spPr bwMode="auto">
          <a:xfrm>
            <a:off x="10747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5</a:t>
            </a:r>
          </a:p>
        </p:txBody>
      </p:sp>
      <p:sp>
        <p:nvSpPr>
          <p:cNvPr id="207921" name="Text Box 49">
            <a:extLst>
              <a:ext uri="{FF2B5EF4-FFF2-40B4-BE49-F238E27FC236}">
                <a16:creationId xmlns:a16="http://schemas.microsoft.com/office/drawing/2014/main" id="{15B6537C-C224-DB05-5682-82179595C7F9}"/>
              </a:ext>
            </a:extLst>
          </p:cNvPr>
          <p:cNvSpPr txBox="1">
            <a:spLocks noChangeArrowheads="1"/>
          </p:cNvSpPr>
          <p:nvPr/>
        </p:nvSpPr>
        <p:spPr bwMode="auto">
          <a:xfrm>
            <a:off x="1828800"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6</a:t>
            </a:r>
          </a:p>
        </p:txBody>
      </p:sp>
      <p:sp>
        <p:nvSpPr>
          <p:cNvPr id="207922" name="Text Box 50">
            <a:extLst>
              <a:ext uri="{FF2B5EF4-FFF2-40B4-BE49-F238E27FC236}">
                <a16:creationId xmlns:a16="http://schemas.microsoft.com/office/drawing/2014/main" id="{1F138BA1-6B9B-6FA0-3DC7-F60D6EAC443A}"/>
              </a:ext>
            </a:extLst>
          </p:cNvPr>
          <p:cNvSpPr txBox="1">
            <a:spLocks noChangeArrowheads="1"/>
          </p:cNvSpPr>
          <p:nvPr/>
        </p:nvSpPr>
        <p:spPr bwMode="auto">
          <a:xfrm>
            <a:off x="2286000"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a:t>
            </a:r>
          </a:p>
        </p:txBody>
      </p:sp>
      <p:sp>
        <p:nvSpPr>
          <p:cNvPr id="207923" name="Text Box 51">
            <a:extLst>
              <a:ext uri="{FF2B5EF4-FFF2-40B4-BE49-F238E27FC236}">
                <a16:creationId xmlns:a16="http://schemas.microsoft.com/office/drawing/2014/main" id="{74DEF1A7-E378-C4EA-CC4F-55C701BE46C0}"/>
              </a:ext>
            </a:extLst>
          </p:cNvPr>
          <p:cNvSpPr txBox="1">
            <a:spLocks noChangeArrowheads="1"/>
          </p:cNvSpPr>
          <p:nvPr/>
        </p:nvSpPr>
        <p:spPr bwMode="auto">
          <a:xfrm>
            <a:off x="2895600"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9</a:t>
            </a:r>
          </a:p>
        </p:txBody>
      </p:sp>
      <p:sp>
        <p:nvSpPr>
          <p:cNvPr id="207924" name="Text Box 52">
            <a:extLst>
              <a:ext uri="{FF2B5EF4-FFF2-40B4-BE49-F238E27FC236}">
                <a16:creationId xmlns:a16="http://schemas.microsoft.com/office/drawing/2014/main" id="{CBBCFE23-B6C5-2A06-985E-8BDF10975D04}"/>
              </a:ext>
            </a:extLst>
          </p:cNvPr>
          <p:cNvSpPr txBox="1">
            <a:spLocks noChangeArrowheads="1"/>
          </p:cNvSpPr>
          <p:nvPr/>
        </p:nvSpPr>
        <p:spPr bwMode="auto">
          <a:xfrm>
            <a:off x="38179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2</a:t>
            </a:r>
          </a:p>
        </p:txBody>
      </p:sp>
      <p:sp>
        <p:nvSpPr>
          <p:cNvPr id="207925" name="Text Box 53">
            <a:extLst>
              <a:ext uri="{FF2B5EF4-FFF2-40B4-BE49-F238E27FC236}">
                <a16:creationId xmlns:a16="http://schemas.microsoft.com/office/drawing/2014/main" id="{A940A483-F772-CC1C-1F29-E4120D9510F8}"/>
              </a:ext>
            </a:extLst>
          </p:cNvPr>
          <p:cNvSpPr txBox="1">
            <a:spLocks noChangeArrowheads="1"/>
          </p:cNvSpPr>
          <p:nvPr/>
        </p:nvSpPr>
        <p:spPr bwMode="auto">
          <a:xfrm>
            <a:off x="45037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a:t>
            </a:r>
          </a:p>
        </p:txBody>
      </p:sp>
      <p:sp>
        <p:nvSpPr>
          <p:cNvPr id="207926" name="Text Box 54">
            <a:extLst>
              <a:ext uri="{FF2B5EF4-FFF2-40B4-BE49-F238E27FC236}">
                <a16:creationId xmlns:a16="http://schemas.microsoft.com/office/drawing/2014/main" id="{7C33B94B-B697-24F8-51E1-16AEEF020695}"/>
              </a:ext>
            </a:extLst>
          </p:cNvPr>
          <p:cNvSpPr txBox="1">
            <a:spLocks noChangeArrowheads="1"/>
          </p:cNvSpPr>
          <p:nvPr/>
        </p:nvSpPr>
        <p:spPr bwMode="auto">
          <a:xfrm>
            <a:off x="50371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5</a:t>
            </a:r>
          </a:p>
        </p:txBody>
      </p:sp>
      <p:sp>
        <p:nvSpPr>
          <p:cNvPr id="207927" name="Text Box 55">
            <a:extLst>
              <a:ext uri="{FF2B5EF4-FFF2-40B4-BE49-F238E27FC236}">
                <a16:creationId xmlns:a16="http://schemas.microsoft.com/office/drawing/2014/main" id="{519A82AA-4BAC-E754-3342-179EA14AEAA2}"/>
              </a:ext>
            </a:extLst>
          </p:cNvPr>
          <p:cNvSpPr txBox="1">
            <a:spLocks noChangeArrowheads="1"/>
          </p:cNvSpPr>
          <p:nvPr/>
        </p:nvSpPr>
        <p:spPr bwMode="auto">
          <a:xfrm>
            <a:off x="59515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a:t>
            </a:r>
          </a:p>
        </p:txBody>
      </p:sp>
      <p:sp>
        <p:nvSpPr>
          <p:cNvPr id="207928" name="Text Box 56">
            <a:extLst>
              <a:ext uri="{FF2B5EF4-FFF2-40B4-BE49-F238E27FC236}">
                <a16:creationId xmlns:a16="http://schemas.microsoft.com/office/drawing/2014/main" id="{55AC39A1-CD85-8C53-87FC-C549AD1A2FE1}"/>
              </a:ext>
            </a:extLst>
          </p:cNvPr>
          <p:cNvSpPr txBox="1">
            <a:spLocks noChangeArrowheads="1"/>
          </p:cNvSpPr>
          <p:nvPr/>
        </p:nvSpPr>
        <p:spPr bwMode="auto">
          <a:xfrm>
            <a:off x="6553200"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a:t>
            </a:r>
          </a:p>
        </p:txBody>
      </p:sp>
      <p:sp>
        <p:nvSpPr>
          <p:cNvPr id="207929" name="Text Box 57">
            <a:extLst>
              <a:ext uri="{FF2B5EF4-FFF2-40B4-BE49-F238E27FC236}">
                <a16:creationId xmlns:a16="http://schemas.microsoft.com/office/drawing/2014/main" id="{52EB38CB-ACC4-3808-9981-41262207E630}"/>
              </a:ext>
            </a:extLst>
          </p:cNvPr>
          <p:cNvSpPr txBox="1">
            <a:spLocks noChangeArrowheads="1"/>
          </p:cNvSpPr>
          <p:nvPr/>
        </p:nvSpPr>
        <p:spPr bwMode="auto">
          <a:xfrm>
            <a:off x="72469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6</a:t>
            </a:r>
          </a:p>
        </p:txBody>
      </p:sp>
      <p:sp>
        <p:nvSpPr>
          <p:cNvPr id="207930" name="Text Box 58">
            <a:extLst>
              <a:ext uri="{FF2B5EF4-FFF2-40B4-BE49-F238E27FC236}">
                <a16:creationId xmlns:a16="http://schemas.microsoft.com/office/drawing/2014/main" id="{6976FE32-2F16-8BB2-816E-59A29D6D5AF6}"/>
              </a:ext>
            </a:extLst>
          </p:cNvPr>
          <p:cNvSpPr txBox="1">
            <a:spLocks noChangeArrowheads="1"/>
          </p:cNvSpPr>
          <p:nvPr/>
        </p:nvSpPr>
        <p:spPr bwMode="auto">
          <a:xfrm>
            <a:off x="77803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a:t>
            </a:r>
          </a:p>
        </p:txBody>
      </p:sp>
      <p:sp>
        <p:nvSpPr>
          <p:cNvPr id="207931" name="Text Box 59">
            <a:extLst>
              <a:ext uri="{FF2B5EF4-FFF2-40B4-BE49-F238E27FC236}">
                <a16:creationId xmlns:a16="http://schemas.microsoft.com/office/drawing/2014/main" id="{7A179A25-C95E-97CA-6F8D-720E1B89A334}"/>
              </a:ext>
            </a:extLst>
          </p:cNvPr>
          <p:cNvSpPr txBox="1">
            <a:spLocks noChangeArrowheads="1"/>
          </p:cNvSpPr>
          <p:nvPr/>
        </p:nvSpPr>
        <p:spPr bwMode="auto">
          <a:xfrm>
            <a:off x="83899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8</a:t>
            </a:r>
          </a:p>
        </p:txBody>
      </p:sp>
      <p:sp>
        <p:nvSpPr>
          <p:cNvPr id="207932" name="Text Box 60">
            <a:extLst>
              <a:ext uri="{FF2B5EF4-FFF2-40B4-BE49-F238E27FC236}">
                <a16:creationId xmlns:a16="http://schemas.microsoft.com/office/drawing/2014/main" id="{9119B7EE-4AA9-EFB4-B7DA-793904C43163}"/>
              </a:ext>
            </a:extLst>
          </p:cNvPr>
          <p:cNvSpPr txBox="1">
            <a:spLocks noChangeArrowheads="1"/>
          </p:cNvSpPr>
          <p:nvPr/>
        </p:nvSpPr>
        <p:spPr bwMode="auto">
          <a:xfrm>
            <a:off x="990600" y="1143000"/>
            <a:ext cx="1789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separate wrt least</a:t>
            </a:r>
          </a:p>
          <a:p>
            <a:pPr algn="ctr" eaLnBrk="1" hangingPunct="1">
              <a:spcBef>
                <a:spcPct val="0"/>
              </a:spcBef>
              <a:buClrTx/>
              <a:buSzTx/>
              <a:buFontTx/>
              <a:buNone/>
            </a:pPr>
            <a:r>
              <a:rPr lang="en-US" altLang="en-US" sz="1600"/>
              <a:t>significant digit</a:t>
            </a:r>
          </a:p>
        </p:txBody>
      </p:sp>
      <p:sp>
        <p:nvSpPr>
          <p:cNvPr id="207933" name="Text Box 61">
            <a:extLst>
              <a:ext uri="{FF2B5EF4-FFF2-40B4-BE49-F238E27FC236}">
                <a16:creationId xmlns:a16="http://schemas.microsoft.com/office/drawing/2014/main" id="{AF88C323-8EEF-226F-EA69-1B4036E0CA54}"/>
              </a:ext>
            </a:extLst>
          </p:cNvPr>
          <p:cNvSpPr txBox="1">
            <a:spLocks noChangeArrowheads="1"/>
          </p:cNvSpPr>
          <p:nvPr/>
        </p:nvSpPr>
        <p:spPr bwMode="auto">
          <a:xfrm>
            <a:off x="3517900" y="1143000"/>
            <a:ext cx="2000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separate wrt next</a:t>
            </a:r>
          </a:p>
          <a:p>
            <a:pPr algn="ctr" eaLnBrk="1" hangingPunct="1">
              <a:spcBef>
                <a:spcPct val="0"/>
              </a:spcBef>
              <a:buClrTx/>
              <a:buSzTx/>
              <a:buFontTx/>
              <a:buNone/>
            </a:pPr>
            <a:r>
              <a:rPr lang="en-US" altLang="en-US" sz="1600"/>
              <a:t>least significant digit</a:t>
            </a:r>
          </a:p>
        </p:txBody>
      </p:sp>
      <p:sp>
        <p:nvSpPr>
          <p:cNvPr id="207934" name="Text Box 62">
            <a:extLst>
              <a:ext uri="{FF2B5EF4-FFF2-40B4-BE49-F238E27FC236}">
                <a16:creationId xmlns:a16="http://schemas.microsoft.com/office/drawing/2014/main" id="{B1820496-35F5-CDAD-38ED-5A7786EBCD87}"/>
              </a:ext>
            </a:extLst>
          </p:cNvPr>
          <p:cNvSpPr txBox="1">
            <a:spLocks noChangeArrowheads="1"/>
          </p:cNvSpPr>
          <p:nvPr/>
        </p:nvSpPr>
        <p:spPr bwMode="auto">
          <a:xfrm>
            <a:off x="6196013" y="1143000"/>
            <a:ext cx="18589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separate wrt most </a:t>
            </a:r>
          </a:p>
          <a:p>
            <a:pPr algn="ctr" eaLnBrk="1" hangingPunct="1">
              <a:spcBef>
                <a:spcPct val="0"/>
              </a:spcBef>
              <a:buClrTx/>
              <a:buSzTx/>
              <a:buFontTx/>
              <a:buNone/>
            </a:pPr>
            <a:r>
              <a:rPr lang="en-US" altLang="en-US" sz="1600"/>
              <a:t>significant digit</a:t>
            </a:r>
          </a:p>
        </p:txBody>
      </p:sp>
      <p:sp>
        <p:nvSpPr>
          <p:cNvPr id="207938" name="Text Box 66">
            <a:extLst>
              <a:ext uri="{FF2B5EF4-FFF2-40B4-BE49-F238E27FC236}">
                <a16:creationId xmlns:a16="http://schemas.microsoft.com/office/drawing/2014/main" id="{5ECF81B2-03C3-9BEB-1038-926EDB63B92C}"/>
              </a:ext>
            </a:extLst>
          </p:cNvPr>
          <p:cNvSpPr txBox="1">
            <a:spLocks noChangeArrowheads="1"/>
          </p:cNvSpPr>
          <p:nvPr/>
        </p:nvSpPr>
        <p:spPr bwMode="auto">
          <a:xfrm>
            <a:off x="2840038" y="5638800"/>
            <a:ext cx="3560762" cy="3460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329 | 355 | 436 | 457 | 657 | 720 | 839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7932"/>
                                        </p:tgtEl>
                                        <p:attrNameLst>
                                          <p:attrName>style.visibility</p:attrName>
                                        </p:attrNameLst>
                                      </p:cBhvr>
                                      <p:to>
                                        <p:strVal val="visible"/>
                                      </p:to>
                                    </p:set>
                                    <p:animEffect transition="in" filter="blinds(horizontal)">
                                      <p:cBhvr>
                                        <p:cTn id="7" dur="500"/>
                                        <p:tgtEl>
                                          <p:spTgt spid="207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207904"/>
                                        </p:tgtEl>
                                        <p:attrNameLst>
                                          <p:attrName>style.visibility</p:attrName>
                                        </p:attrNameLst>
                                      </p:cBhvr>
                                      <p:to>
                                        <p:strVal val="visible"/>
                                      </p:to>
                                    </p:set>
                                    <p:animEffect transition="in" filter="blinds(horizontal)">
                                      <p:cBhvr>
                                        <p:cTn id="15" dur="500"/>
                                        <p:tgtEl>
                                          <p:spTgt spid="207904"/>
                                        </p:tgtEl>
                                      </p:cBhvr>
                                    </p:animEffect>
                                  </p:childTnLst>
                                </p:cTn>
                              </p:par>
                              <p:par>
                                <p:cTn id="16" presetID="3" presetClass="entr" presetSubtype="10" fill="hold" nodeType="withEffect">
                                  <p:stCondLst>
                                    <p:cond delay="0"/>
                                  </p:stCondLst>
                                  <p:childTnLst>
                                    <p:set>
                                      <p:cBhvr>
                                        <p:cTn id="17" dur="1" fill="hold">
                                          <p:stCondLst>
                                            <p:cond delay="0"/>
                                          </p:stCondLst>
                                        </p:cTn>
                                        <p:tgtEl>
                                          <p:spTgt spid="207905"/>
                                        </p:tgtEl>
                                        <p:attrNameLst>
                                          <p:attrName>style.visibility</p:attrName>
                                        </p:attrNameLst>
                                      </p:cBhvr>
                                      <p:to>
                                        <p:strVal val="visible"/>
                                      </p:to>
                                    </p:set>
                                    <p:animEffect transition="in" filter="blinds(horizontal)">
                                      <p:cBhvr>
                                        <p:cTn id="18" dur="500"/>
                                        <p:tgtEl>
                                          <p:spTgt spid="207905"/>
                                        </p:tgtEl>
                                      </p:cBhvr>
                                    </p:animEffect>
                                  </p:childTnLst>
                                </p:cTn>
                              </p:par>
                              <p:par>
                                <p:cTn id="19" presetID="3" presetClass="entr" presetSubtype="10" fill="hold" nodeType="withEffect">
                                  <p:stCondLst>
                                    <p:cond delay="0"/>
                                  </p:stCondLst>
                                  <p:childTnLst>
                                    <p:set>
                                      <p:cBhvr>
                                        <p:cTn id="20" dur="1" fill="hold">
                                          <p:stCondLst>
                                            <p:cond delay="0"/>
                                          </p:stCondLst>
                                        </p:cTn>
                                        <p:tgtEl>
                                          <p:spTgt spid="207906"/>
                                        </p:tgtEl>
                                        <p:attrNameLst>
                                          <p:attrName>style.visibility</p:attrName>
                                        </p:attrNameLst>
                                      </p:cBhvr>
                                      <p:to>
                                        <p:strVal val="visible"/>
                                      </p:to>
                                    </p:set>
                                    <p:animEffect transition="in" filter="blinds(horizontal)">
                                      <p:cBhvr>
                                        <p:cTn id="21" dur="500"/>
                                        <p:tgtEl>
                                          <p:spTgt spid="207906"/>
                                        </p:tgtEl>
                                      </p:cBhvr>
                                    </p:animEffect>
                                  </p:childTnLst>
                                </p:cTn>
                              </p:par>
                              <p:par>
                                <p:cTn id="22" presetID="3" presetClass="entr" presetSubtype="10" fill="hold" nodeType="withEffect">
                                  <p:stCondLst>
                                    <p:cond delay="0"/>
                                  </p:stCondLst>
                                  <p:childTnLst>
                                    <p:set>
                                      <p:cBhvr>
                                        <p:cTn id="23" dur="1" fill="hold">
                                          <p:stCondLst>
                                            <p:cond delay="0"/>
                                          </p:stCondLst>
                                        </p:cTn>
                                        <p:tgtEl>
                                          <p:spTgt spid="207907"/>
                                        </p:tgtEl>
                                        <p:attrNameLst>
                                          <p:attrName>style.visibility</p:attrName>
                                        </p:attrNameLst>
                                      </p:cBhvr>
                                      <p:to>
                                        <p:strVal val="visible"/>
                                      </p:to>
                                    </p:set>
                                    <p:animEffect transition="in" filter="blinds(horizontal)">
                                      <p:cBhvr>
                                        <p:cTn id="24" dur="500"/>
                                        <p:tgtEl>
                                          <p:spTgt spid="207907"/>
                                        </p:tgtEl>
                                      </p:cBhvr>
                                    </p:animEffect>
                                  </p:childTnLst>
                                </p:cTn>
                              </p:par>
                              <p:par>
                                <p:cTn id="25" presetID="3" presetClass="entr" presetSubtype="10" fill="hold" nodeType="withEffect">
                                  <p:stCondLst>
                                    <p:cond delay="0"/>
                                  </p:stCondLst>
                                  <p:childTnLst>
                                    <p:set>
                                      <p:cBhvr>
                                        <p:cTn id="26" dur="1" fill="hold">
                                          <p:stCondLst>
                                            <p:cond delay="0"/>
                                          </p:stCondLst>
                                        </p:cTn>
                                        <p:tgtEl>
                                          <p:spTgt spid="207908"/>
                                        </p:tgtEl>
                                        <p:attrNameLst>
                                          <p:attrName>style.visibility</p:attrName>
                                        </p:attrNameLst>
                                      </p:cBhvr>
                                      <p:to>
                                        <p:strVal val="visible"/>
                                      </p:to>
                                    </p:set>
                                    <p:animEffect transition="in" filter="blinds(horizontal)">
                                      <p:cBhvr>
                                        <p:cTn id="27" dur="500"/>
                                        <p:tgtEl>
                                          <p:spTgt spid="207908"/>
                                        </p:tgtEl>
                                      </p:cBhvr>
                                    </p:animEffect>
                                  </p:childTnLst>
                                </p:cTn>
                              </p:par>
                              <p:par>
                                <p:cTn id="28" presetID="3" presetClass="entr" presetSubtype="10" fill="hold" nodeType="withEffect">
                                  <p:stCondLst>
                                    <p:cond delay="0"/>
                                  </p:stCondLst>
                                  <p:childTnLst>
                                    <p:set>
                                      <p:cBhvr>
                                        <p:cTn id="29" dur="1" fill="hold">
                                          <p:stCondLst>
                                            <p:cond delay="0"/>
                                          </p:stCondLst>
                                        </p:cTn>
                                        <p:tgtEl>
                                          <p:spTgt spid="207919"/>
                                        </p:tgtEl>
                                        <p:attrNameLst>
                                          <p:attrName>style.visibility</p:attrName>
                                        </p:attrNameLst>
                                      </p:cBhvr>
                                      <p:to>
                                        <p:strVal val="visible"/>
                                      </p:to>
                                    </p:set>
                                    <p:animEffect transition="in" filter="blinds(horizontal)">
                                      <p:cBhvr>
                                        <p:cTn id="30" dur="500"/>
                                        <p:tgtEl>
                                          <p:spTgt spid="207919"/>
                                        </p:tgtEl>
                                      </p:cBhvr>
                                    </p:animEffect>
                                  </p:childTnLst>
                                </p:cTn>
                              </p:par>
                              <p:par>
                                <p:cTn id="31" presetID="3" presetClass="entr" presetSubtype="10" fill="hold" nodeType="withEffect">
                                  <p:stCondLst>
                                    <p:cond delay="0"/>
                                  </p:stCondLst>
                                  <p:childTnLst>
                                    <p:set>
                                      <p:cBhvr>
                                        <p:cTn id="32" dur="1" fill="hold">
                                          <p:stCondLst>
                                            <p:cond delay="0"/>
                                          </p:stCondLst>
                                        </p:cTn>
                                        <p:tgtEl>
                                          <p:spTgt spid="207920"/>
                                        </p:tgtEl>
                                        <p:attrNameLst>
                                          <p:attrName>style.visibility</p:attrName>
                                        </p:attrNameLst>
                                      </p:cBhvr>
                                      <p:to>
                                        <p:strVal val="visible"/>
                                      </p:to>
                                    </p:set>
                                    <p:animEffect transition="in" filter="blinds(horizontal)">
                                      <p:cBhvr>
                                        <p:cTn id="33" dur="500"/>
                                        <p:tgtEl>
                                          <p:spTgt spid="207920"/>
                                        </p:tgtEl>
                                      </p:cBhvr>
                                    </p:animEffect>
                                  </p:childTnLst>
                                </p:cTn>
                              </p:par>
                              <p:par>
                                <p:cTn id="34" presetID="3" presetClass="entr" presetSubtype="10" fill="hold" nodeType="withEffect">
                                  <p:stCondLst>
                                    <p:cond delay="0"/>
                                  </p:stCondLst>
                                  <p:childTnLst>
                                    <p:set>
                                      <p:cBhvr>
                                        <p:cTn id="35" dur="1" fill="hold">
                                          <p:stCondLst>
                                            <p:cond delay="0"/>
                                          </p:stCondLst>
                                        </p:cTn>
                                        <p:tgtEl>
                                          <p:spTgt spid="207921"/>
                                        </p:tgtEl>
                                        <p:attrNameLst>
                                          <p:attrName>style.visibility</p:attrName>
                                        </p:attrNameLst>
                                      </p:cBhvr>
                                      <p:to>
                                        <p:strVal val="visible"/>
                                      </p:to>
                                    </p:set>
                                    <p:animEffect transition="in" filter="blinds(horizontal)">
                                      <p:cBhvr>
                                        <p:cTn id="36" dur="500"/>
                                        <p:tgtEl>
                                          <p:spTgt spid="207921"/>
                                        </p:tgtEl>
                                      </p:cBhvr>
                                    </p:animEffect>
                                  </p:childTnLst>
                                </p:cTn>
                              </p:par>
                              <p:par>
                                <p:cTn id="37" presetID="3" presetClass="entr" presetSubtype="10" fill="hold" nodeType="withEffect">
                                  <p:stCondLst>
                                    <p:cond delay="0"/>
                                  </p:stCondLst>
                                  <p:childTnLst>
                                    <p:set>
                                      <p:cBhvr>
                                        <p:cTn id="38" dur="1" fill="hold">
                                          <p:stCondLst>
                                            <p:cond delay="0"/>
                                          </p:stCondLst>
                                        </p:cTn>
                                        <p:tgtEl>
                                          <p:spTgt spid="207922"/>
                                        </p:tgtEl>
                                        <p:attrNameLst>
                                          <p:attrName>style.visibility</p:attrName>
                                        </p:attrNameLst>
                                      </p:cBhvr>
                                      <p:to>
                                        <p:strVal val="visible"/>
                                      </p:to>
                                    </p:set>
                                    <p:animEffect transition="in" filter="blinds(horizontal)">
                                      <p:cBhvr>
                                        <p:cTn id="39" dur="500"/>
                                        <p:tgtEl>
                                          <p:spTgt spid="207922"/>
                                        </p:tgtEl>
                                      </p:cBhvr>
                                    </p:animEffect>
                                  </p:childTnLst>
                                </p:cTn>
                              </p:par>
                              <p:par>
                                <p:cTn id="40" presetID="3" presetClass="entr" presetSubtype="10" fill="hold" nodeType="withEffect">
                                  <p:stCondLst>
                                    <p:cond delay="0"/>
                                  </p:stCondLst>
                                  <p:childTnLst>
                                    <p:set>
                                      <p:cBhvr>
                                        <p:cTn id="41" dur="1" fill="hold">
                                          <p:stCondLst>
                                            <p:cond delay="0"/>
                                          </p:stCondLst>
                                        </p:cTn>
                                        <p:tgtEl>
                                          <p:spTgt spid="207923"/>
                                        </p:tgtEl>
                                        <p:attrNameLst>
                                          <p:attrName>style.visibility</p:attrName>
                                        </p:attrNameLst>
                                      </p:cBhvr>
                                      <p:to>
                                        <p:strVal val="visible"/>
                                      </p:to>
                                    </p:set>
                                    <p:animEffect transition="in" filter="blinds(horizontal)">
                                      <p:cBhvr>
                                        <p:cTn id="42" dur="500"/>
                                        <p:tgtEl>
                                          <p:spTgt spid="2079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7903"/>
                                        </p:tgtEl>
                                        <p:attrNameLst>
                                          <p:attrName>style.visibility</p:attrName>
                                        </p:attrNameLst>
                                      </p:cBhvr>
                                      <p:to>
                                        <p:strVal val="visible"/>
                                      </p:to>
                                    </p:set>
                                    <p:animEffect transition="in" filter="blinds(horizontal)">
                                      <p:cBhvr>
                                        <p:cTn id="47" dur="500"/>
                                        <p:tgtEl>
                                          <p:spTgt spid="207903"/>
                                        </p:tgtEl>
                                      </p:cBhvr>
                                    </p:animEffect>
                                  </p:childTnLst>
                                </p:cTn>
                              </p:par>
                              <p:par>
                                <p:cTn id="48" presetID="3" presetClass="entr" presetSubtype="10" fill="hold" nodeType="withEffect">
                                  <p:stCondLst>
                                    <p:cond delay="0"/>
                                  </p:stCondLst>
                                  <p:childTnLst>
                                    <p:set>
                                      <p:cBhvr>
                                        <p:cTn id="49" dur="1" fill="hold">
                                          <p:stCondLst>
                                            <p:cond delay="0"/>
                                          </p:stCondLst>
                                        </p:cTn>
                                        <p:tgtEl>
                                          <p:spTgt spid="207883"/>
                                        </p:tgtEl>
                                        <p:attrNameLst>
                                          <p:attrName>style.visibility</p:attrName>
                                        </p:attrNameLst>
                                      </p:cBhvr>
                                      <p:to>
                                        <p:strVal val="visible"/>
                                      </p:to>
                                    </p:set>
                                    <p:animEffect transition="in" filter="blinds(horizontal)">
                                      <p:cBhvr>
                                        <p:cTn id="50" dur="500"/>
                                        <p:tgtEl>
                                          <p:spTgt spid="20788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07933"/>
                                        </p:tgtEl>
                                        <p:attrNameLst>
                                          <p:attrName>style.visibility</p:attrName>
                                        </p:attrNameLst>
                                      </p:cBhvr>
                                      <p:to>
                                        <p:strVal val="visible"/>
                                      </p:to>
                                    </p:set>
                                    <p:animEffect transition="in" filter="blinds(horizontal)">
                                      <p:cBhvr>
                                        <p:cTn id="55" dur="500"/>
                                        <p:tgtEl>
                                          <p:spTgt spid="207933"/>
                                        </p:tgtEl>
                                      </p:cBhvr>
                                    </p:animEffect>
                                  </p:childTnLst>
                                </p:cTn>
                              </p:par>
                              <p:par>
                                <p:cTn id="56" presetID="3" presetClass="entr" presetSubtype="1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linds(horizontal)">
                                      <p:cBhvr>
                                        <p:cTn id="58" dur="500"/>
                                        <p:tgtEl>
                                          <p:spTgt spid="3"/>
                                        </p:tgtEl>
                                      </p:cBhvr>
                                    </p:animEffect>
                                  </p:childTnLst>
                                </p:cTn>
                              </p:par>
                              <p:par>
                                <p:cTn id="59" presetID="3" presetClass="entr" presetSubtype="10" fill="hold" nodeType="withEffect">
                                  <p:stCondLst>
                                    <p:cond delay="0"/>
                                  </p:stCondLst>
                                  <p:childTnLst>
                                    <p:set>
                                      <p:cBhvr>
                                        <p:cTn id="60" dur="1" fill="hold">
                                          <p:stCondLst>
                                            <p:cond delay="0"/>
                                          </p:stCondLst>
                                        </p:cTn>
                                        <p:tgtEl>
                                          <p:spTgt spid="207924"/>
                                        </p:tgtEl>
                                        <p:attrNameLst>
                                          <p:attrName>style.visibility</p:attrName>
                                        </p:attrNameLst>
                                      </p:cBhvr>
                                      <p:to>
                                        <p:strVal val="visible"/>
                                      </p:to>
                                    </p:set>
                                    <p:animEffect transition="in" filter="blinds(horizontal)">
                                      <p:cBhvr>
                                        <p:cTn id="61" dur="500"/>
                                        <p:tgtEl>
                                          <p:spTgt spid="207924"/>
                                        </p:tgtEl>
                                      </p:cBhvr>
                                    </p:animEffect>
                                  </p:childTnLst>
                                </p:cTn>
                              </p:par>
                              <p:par>
                                <p:cTn id="62" presetID="3" presetClass="entr" presetSubtype="10" fill="hold" nodeType="withEffect">
                                  <p:stCondLst>
                                    <p:cond delay="0"/>
                                  </p:stCondLst>
                                  <p:childTnLst>
                                    <p:set>
                                      <p:cBhvr>
                                        <p:cTn id="63" dur="1" fill="hold">
                                          <p:stCondLst>
                                            <p:cond delay="0"/>
                                          </p:stCondLst>
                                        </p:cTn>
                                        <p:tgtEl>
                                          <p:spTgt spid="207909"/>
                                        </p:tgtEl>
                                        <p:attrNameLst>
                                          <p:attrName>style.visibility</p:attrName>
                                        </p:attrNameLst>
                                      </p:cBhvr>
                                      <p:to>
                                        <p:strVal val="visible"/>
                                      </p:to>
                                    </p:set>
                                    <p:animEffect transition="in" filter="blinds(horizontal)">
                                      <p:cBhvr>
                                        <p:cTn id="64" dur="500"/>
                                        <p:tgtEl>
                                          <p:spTgt spid="207909"/>
                                        </p:tgtEl>
                                      </p:cBhvr>
                                    </p:animEffect>
                                  </p:childTnLst>
                                </p:cTn>
                              </p:par>
                              <p:par>
                                <p:cTn id="65" presetID="3" presetClass="entr" presetSubtype="10" fill="hold" nodeType="withEffect">
                                  <p:stCondLst>
                                    <p:cond delay="0"/>
                                  </p:stCondLst>
                                  <p:childTnLst>
                                    <p:set>
                                      <p:cBhvr>
                                        <p:cTn id="66" dur="1" fill="hold">
                                          <p:stCondLst>
                                            <p:cond delay="0"/>
                                          </p:stCondLst>
                                        </p:cTn>
                                        <p:tgtEl>
                                          <p:spTgt spid="207925"/>
                                        </p:tgtEl>
                                        <p:attrNameLst>
                                          <p:attrName>style.visibility</p:attrName>
                                        </p:attrNameLst>
                                      </p:cBhvr>
                                      <p:to>
                                        <p:strVal val="visible"/>
                                      </p:to>
                                    </p:set>
                                    <p:animEffect transition="in" filter="blinds(horizontal)">
                                      <p:cBhvr>
                                        <p:cTn id="67" dur="500"/>
                                        <p:tgtEl>
                                          <p:spTgt spid="207925"/>
                                        </p:tgtEl>
                                      </p:cBhvr>
                                    </p:animEffect>
                                  </p:childTnLst>
                                </p:cTn>
                              </p:par>
                              <p:par>
                                <p:cTn id="68" presetID="3" presetClass="entr" presetSubtype="10" fill="hold" nodeType="withEffect">
                                  <p:stCondLst>
                                    <p:cond delay="0"/>
                                  </p:stCondLst>
                                  <p:childTnLst>
                                    <p:set>
                                      <p:cBhvr>
                                        <p:cTn id="69" dur="1" fill="hold">
                                          <p:stCondLst>
                                            <p:cond delay="0"/>
                                          </p:stCondLst>
                                        </p:cTn>
                                        <p:tgtEl>
                                          <p:spTgt spid="207910"/>
                                        </p:tgtEl>
                                        <p:attrNameLst>
                                          <p:attrName>style.visibility</p:attrName>
                                        </p:attrNameLst>
                                      </p:cBhvr>
                                      <p:to>
                                        <p:strVal val="visible"/>
                                      </p:to>
                                    </p:set>
                                    <p:animEffect transition="in" filter="blinds(horizontal)">
                                      <p:cBhvr>
                                        <p:cTn id="70" dur="500"/>
                                        <p:tgtEl>
                                          <p:spTgt spid="207910"/>
                                        </p:tgtEl>
                                      </p:cBhvr>
                                    </p:animEffect>
                                  </p:childTnLst>
                                </p:cTn>
                              </p:par>
                              <p:par>
                                <p:cTn id="71" presetID="3" presetClass="entr" presetSubtype="10" fill="hold" nodeType="withEffect">
                                  <p:stCondLst>
                                    <p:cond delay="0"/>
                                  </p:stCondLst>
                                  <p:childTnLst>
                                    <p:set>
                                      <p:cBhvr>
                                        <p:cTn id="72" dur="1" fill="hold">
                                          <p:stCondLst>
                                            <p:cond delay="0"/>
                                          </p:stCondLst>
                                        </p:cTn>
                                        <p:tgtEl>
                                          <p:spTgt spid="207911"/>
                                        </p:tgtEl>
                                        <p:attrNameLst>
                                          <p:attrName>style.visibility</p:attrName>
                                        </p:attrNameLst>
                                      </p:cBhvr>
                                      <p:to>
                                        <p:strVal val="visible"/>
                                      </p:to>
                                    </p:set>
                                    <p:animEffect transition="in" filter="blinds(horizontal)">
                                      <p:cBhvr>
                                        <p:cTn id="73" dur="500"/>
                                        <p:tgtEl>
                                          <p:spTgt spid="207911"/>
                                        </p:tgtEl>
                                      </p:cBhvr>
                                    </p:animEffect>
                                  </p:childTnLst>
                                </p:cTn>
                              </p:par>
                              <p:par>
                                <p:cTn id="74" presetID="3" presetClass="entr" presetSubtype="10" fill="hold" nodeType="withEffect">
                                  <p:stCondLst>
                                    <p:cond delay="0"/>
                                  </p:stCondLst>
                                  <p:childTnLst>
                                    <p:set>
                                      <p:cBhvr>
                                        <p:cTn id="75" dur="1" fill="hold">
                                          <p:stCondLst>
                                            <p:cond delay="0"/>
                                          </p:stCondLst>
                                        </p:cTn>
                                        <p:tgtEl>
                                          <p:spTgt spid="207926"/>
                                        </p:tgtEl>
                                        <p:attrNameLst>
                                          <p:attrName>style.visibility</p:attrName>
                                        </p:attrNameLst>
                                      </p:cBhvr>
                                      <p:to>
                                        <p:strVal val="visible"/>
                                      </p:to>
                                    </p:set>
                                    <p:animEffect transition="in" filter="blinds(horizontal)">
                                      <p:cBhvr>
                                        <p:cTn id="76" dur="500"/>
                                        <p:tgtEl>
                                          <p:spTgt spid="20792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207889"/>
                                        </p:tgtEl>
                                        <p:attrNameLst>
                                          <p:attrName>style.visibility</p:attrName>
                                        </p:attrNameLst>
                                      </p:cBhvr>
                                      <p:to>
                                        <p:strVal val="visible"/>
                                      </p:to>
                                    </p:set>
                                    <p:animEffect transition="in" filter="blinds(horizontal)">
                                      <p:cBhvr>
                                        <p:cTn id="81" dur="500"/>
                                        <p:tgtEl>
                                          <p:spTgt spid="207889"/>
                                        </p:tgtEl>
                                      </p:cBhvr>
                                    </p:animEffect>
                                  </p:childTnLst>
                                </p:cTn>
                              </p:par>
                              <p:par>
                                <p:cTn id="82" presetID="3" presetClass="entr" presetSubtype="10" fill="hold" nodeType="withEffect">
                                  <p:stCondLst>
                                    <p:cond delay="0"/>
                                  </p:stCondLst>
                                  <p:childTnLst>
                                    <p:set>
                                      <p:cBhvr>
                                        <p:cTn id="83" dur="1" fill="hold">
                                          <p:stCondLst>
                                            <p:cond delay="0"/>
                                          </p:stCondLst>
                                        </p:cTn>
                                        <p:tgtEl>
                                          <p:spTgt spid="207901"/>
                                        </p:tgtEl>
                                        <p:attrNameLst>
                                          <p:attrName>style.visibility</p:attrName>
                                        </p:attrNameLst>
                                      </p:cBhvr>
                                      <p:to>
                                        <p:strVal val="visible"/>
                                      </p:to>
                                    </p:set>
                                    <p:animEffect transition="in" filter="blinds(horizontal)">
                                      <p:cBhvr>
                                        <p:cTn id="84" dur="500"/>
                                        <p:tgtEl>
                                          <p:spTgt spid="20790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207934"/>
                                        </p:tgtEl>
                                        <p:attrNameLst>
                                          <p:attrName>style.visibility</p:attrName>
                                        </p:attrNameLst>
                                      </p:cBhvr>
                                      <p:to>
                                        <p:strVal val="visible"/>
                                      </p:to>
                                    </p:set>
                                    <p:animEffect transition="in" filter="blinds(horizontal)">
                                      <p:cBhvr>
                                        <p:cTn id="89" dur="500"/>
                                        <p:tgtEl>
                                          <p:spTgt spid="207934"/>
                                        </p:tgtEl>
                                      </p:cBhvr>
                                    </p:animEffect>
                                  </p:childTnLst>
                                </p:cTn>
                              </p:par>
                              <p:par>
                                <p:cTn id="90" presetID="3" presetClass="entr" presetSubtype="10" fill="hold" nodeType="with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blinds(horizontal)">
                                      <p:cBhvr>
                                        <p:cTn id="92" dur="500"/>
                                        <p:tgtEl>
                                          <p:spTgt spid="4"/>
                                        </p:tgtEl>
                                      </p:cBhvr>
                                    </p:animEffect>
                                  </p:childTnLst>
                                </p:cTn>
                              </p:par>
                              <p:par>
                                <p:cTn id="93" presetID="3" presetClass="entr" presetSubtype="10" fill="hold" nodeType="withEffect">
                                  <p:stCondLst>
                                    <p:cond delay="0"/>
                                  </p:stCondLst>
                                  <p:childTnLst>
                                    <p:set>
                                      <p:cBhvr>
                                        <p:cTn id="94" dur="1" fill="hold">
                                          <p:stCondLst>
                                            <p:cond delay="0"/>
                                          </p:stCondLst>
                                        </p:cTn>
                                        <p:tgtEl>
                                          <p:spTgt spid="207912"/>
                                        </p:tgtEl>
                                        <p:attrNameLst>
                                          <p:attrName>style.visibility</p:attrName>
                                        </p:attrNameLst>
                                      </p:cBhvr>
                                      <p:to>
                                        <p:strVal val="visible"/>
                                      </p:to>
                                    </p:set>
                                    <p:animEffect transition="in" filter="blinds(horizontal)">
                                      <p:cBhvr>
                                        <p:cTn id="95" dur="500"/>
                                        <p:tgtEl>
                                          <p:spTgt spid="207912"/>
                                        </p:tgtEl>
                                      </p:cBhvr>
                                    </p:animEffect>
                                  </p:childTnLst>
                                </p:cTn>
                              </p:par>
                              <p:par>
                                <p:cTn id="96" presetID="3" presetClass="entr" presetSubtype="10" fill="hold" nodeType="withEffect">
                                  <p:stCondLst>
                                    <p:cond delay="0"/>
                                  </p:stCondLst>
                                  <p:childTnLst>
                                    <p:set>
                                      <p:cBhvr>
                                        <p:cTn id="97" dur="1" fill="hold">
                                          <p:stCondLst>
                                            <p:cond delay="0"/>
                                          </p:stCondLst>
                                        </p:cTn>
                                        <p:tgtEl>
                                          <p:spTgt spid="207913"/>
                                        </p:tgtEl>
                                        <p:attrNameLst>
                                          <p:attrName>style.visibility</p:attrName>
                                        </p:attrNameLst>
                                      </p:cBhvr>
                                      <p:to>
                                        <p:strVal val="visible"/>
                                      </p:to>
                                    </p:set>
                                    <p:animEffect transition="in" filter="blinds(horizontal)">
                                      <p:cBhvr>
                                        <p:cTn id="98" dur="500"/>
                                        <p:tgtEl>
                                          <p:spTgt spid="207913"/>
                                        </p:tgtEl>
                                      </p:cBhvr>
                                    </p:animEffect>
                                  </p:childTnLst>
                                </p:cTn>
                              </p:par>
                              <p:par>
                                <p:cTn id="99" presetID="3" presetClass="entr" presetSubtype="10" fill="hold" nodeType="withEffect">
                                  <p:stCondLst>
                                    <p:cond delay="0"/>
                                  </p:stCondLst>
                                  <p:childTnLst>
                                    <p:set>
                                      <p:cBhvr>
                                        <p:cTn id="100" dur="1" fill="hold">
                                          <p:stCondLst>
                                            <p:cond delay="0"/>
                                          </p:stCondLst>
                                        </p:cTn>
                                        <p:tgtEl>
                                          <p:spTgt spid="207914"/>
                                        </p:tgtEl>
                                        <p:attrNameLst>
                                          <p:attrName>style.visibility</p:attrName>
                                        </p:attrNameLst>
                                      </p:cBhvr>
                                      <p:to>
                                        <p:strVal val="visible"/>
                                      </p:to>
                                    </p:set>
                                    <p:animEffect transition="in" filter="blinds(horizontal)">
                                      <p:cBhvr>
                                        <p:cTn id="101" dur="500"/>
                                        <p:tgtEl>
                                          <p:spTgt spid="207914"/>
                                        </p:tgtEl>
                                      </p:cBhvr>
                                    </p:animEffect>
                                  </p:childTnLst>
                                </p:cTn>
                              </p:par>
                              <p:par>
                                <p:cTn id="102" presetID="3" presetClass="entr" presetSubtype="10" fill="hold" nodeType="withEffect">
                                  <p:stCondLst>
                                    <p:cond delay="0"/>
                                  </p:stCondLst>
                                  <p:childTnLst>
                                    <p:set>
                                      <p:cBhvr>
                                        <p:cTn id="103" dur="1" fill="hold">
                                          <p:stCondLst>
                                            <p:cond delay="0"/>
                                          </p:stCondLst>
                                        </p:cTn>
                                        <p:tgtEl>
                                          <p:spTgt spid="207916"/>
                                        </p:tgtEl>
                                        <p:attrNameLst>
                                          <p:attrName>style.visibility</p:attrName>
                                        </p:attrNameLst>
                                      </p:cBhvr>
                                      <p:to>
                                        <p:strVal val="visible"/>
                                      </p:to>
                                    </p:set>
                                    <p:animEffect transition="in" filter="blinds(horizontal)">
                                      <p:cBhvr>
                                        <p:cTn id="104" dur="500"/>
                                        <p:tgtEl>
                                          <p:spTgt spid="207916"/>
                                        </p:tgtEl>
                                      </p:cBhvr>
                                    </p:animEffect>
                                  </p:childTnLst>
                                </p:cTn>
                              </p:par>
                              <p:par>
                                <p:cTn id="105" presetID="3" presetClass="entr" presetSubtype="10" fill="hold" nodeType="withEffect">
                                  <p:stCondLst>
                                    <p:cond delay="0"/>
                                  </p:stCondLst>
                                  <p:childTnLst>
                                    <p:set>
                                      <p:cBhvr>
                                        <p:cTn id="106" dur="1" fill="hold">
                                          <p:stCondLst>
                                            <p:cond delay="0"/>
                                          </p:stCondLst>
                                        </p:cTn>
                                        <p:tgtEl>
                                          <p:spTgt spid="207917"/>
                                        </p:tgtEl>
                                        <p:attrNameLst>
                                          <p:attrName>style.visibility</p:attrName>
                                        </p:attrNameLst>
                                      </p:cBhvr>
                                      <p:to>
                                        <p:strVal val="visible"/>
                                      </p:to>
                                    </p:set>
                                    <p:animEffect transition="in" filter="blinds(horizontal)">
                                      <p:cBhvr>
                                        <p:cTn id="107" dur="500"/>
                                        <p:tgtEl>
                                          <p:spTgt spid="207917"/>
                                        </p:tgtEl>
                                      </p:cBhvr>
                                    </p:animEffect>
                                  </p:childTnLst>
                                </p:cTn>
                              </p:par>
                              <p:par>
                                <p:cTn id="108" presetID="3" presetClass="entr" presetSubtype="10" fill="hold" nodeType="withEffect">
                                  <p:stCondLst>
                                    <p:cond delay="0"/>
                                  </p:stCondLst>
                                  <p:childTnLst>
                                    <p:set>
                                      <p:cBhvr>
                                        <p:cTn id="109" dur="1" fill="hold">
                                          <p:stCondLst>
                                            <p:cond delay="0"/>
                                          </p:stCondLst>
                                        </p:cTn>
                                        <p:tgtEl>
                                          <p:spTgt spid="207931"/>
                                        </p:tgtEl>
                                        <p:attrNameLst>
                                          <p:attrName>style.visibility</p:attrName>
                                        </p:attrNameLst>
                                      </p:cBhvr>
                                      <p:to>
                                        <p:strVal val="visible"/>
                                      </p:to>
                                    </p:set>
                                    <p:animEffect transition="in" filter="blinds(horizontal)">
                                      <p:cBhvr>
                                        <p:cTn id="110" dur="500"/>
                                        <p:tgtEl>
                                          <p:spTgt spid="207931"/>
                                        </p:tgtEl>
                                      </p:cBhvr>
                                    </p:animEffect>
                                  </p:childTnLst>
                                </p:cTn>
                              </p:par>
                              <p:par>
                                <p:cTn id="111" presetID="3" presetClass="entr" presetSubtype="10" fill="hold" nodeType="withEffect">
                                  <p:stCondLst>
                                    <p:cond delay="0"/>
                                  </p:stCondLst>
                                  <p:childTnLst>
                                    <p:set>
                                      <p:cBhvr>
                                        <p:cTn id="112" dur="1" fill="hold">
                                          <p:stCondLst>
                                            <p:cond delay="0"/>
                                          </p:stCondLst>
                                        </p:cTn>
                                        <p:tgtEl>
                                          <p:spTgt spid="207930"/>
                                        </p:tgtEl>
                                        <p:attrNameLst>
                                          <p:attrName>style.visibility</p:attrName>
                                        </p:attrNameLst>
                                      </p:cBhvr>
                                      <p:to>
                                        <p:strVal val="visible"/>
                                      </p:to>
                                    </p:set>
                                    <p:animEffect transition="in" filter="blinds(horizontal)">
                                      <p:cBhvr>
                                        <p:cTn id="113" dur="500"/>
                                        <p:tgtEl>
                                          <p:spTgt spid="207930"/>
                                        </p:tgtEl>
                                      </p:cBhvr>
                                    </p:animEffect>
                                  </p:childTnLst>
                                </p:cTn>
                              </p:par>
                              <p:par>
                                <p:cTn id="114" presetID="3" presetClass="entr" presetSubtype="10" fill="hold" nodeType="withEffect">
                                  <p:stCondLst>
                                    <p:cond delay="0"/>
                                  </p:stCondLst>
                                  <p:childTnLst>
                                    <p:set>
                                      <p:cBhvr>
                                        <p:cTn id="115" dur="1" fill="hold">
                                          <p:stCondLst>
                                            <p:cond delay="0"/>
                                          </p:stCondLst>
                                        </p:cTn>
                                        <p:tgtEl>
                                          <p:spTgt spid="207929"/>
                                        </p:tgtEl>
                                        <p:attrNameLst>
                                          <p:attrName>style.visibility</p:attrName>
                                        </p:attrNameLst>
                                      </p:cBhvr>
                                      <p:to>
                                        <p:strVal val="visible"/>
                                      </p:to>
                                    </p:set>
                                    <p:animEffect transition="in" filter="blinds(horizontal)">
                                      <p:cBhvr>
                                        <p:cTn id="116" dur="500"/>
                                        <p:tgtEl>
                                          <p:spTgt spid="207929"/>
                                        </p:tgtEl>
                                      </p:cBhvr>
                                    </p:animEffect>
                                  </p:childTnLst>
                                </p:cTn>
                              </p:par>
                              <p:par>
                                <p:cTn id="117" presetID="3" presetClass="entr" presetSubtype="10" fill="hold" nodeType="withEffect">
                                  <p:stCondLst>
                                    <p:cond delay="0"/>
                                  </p:stCondLst>
                                  <p:childTnLst>
                                    <p:set>
                                      <p:cBhvr>
                                        <p:cTn id="118" dur="1" fill="hold">
                                          <p:stCondLst>
                                            <p:cond delay="0"/>
                                          </p:stCondLst>
                                        </p:cTn>
                                        <p:tgtEl>
                                          <p:spTgt spid="207928"/>
                                        </p:tgtEl>
                                        <p:attrNameLst>
                                          <p:attrName>style.visibility</p:attrName>
                                        </p:attrNameLst>
                                      </p:cBhvr>
                                      <p:to>
                                        <p:strVal val="visible"/>
                                      </p:to>
                                    </p:set>
                                    <p:animEffect transition="in" filter="blinds(horizontal)">
                                      <p:cBhvr>
                                        <p:cTn id="119" dur="500"/>
                                        <p:tgtEl>
                                          <p:spTgt spid="207928"/>
                                        </p:tgtEl>
                                      </p:cBhvr>
                                    </p:animEffect>
                                  </p:childTnLst>
                                </p:cTn>
                              </p:par>
                              <p:par>
                                <p:cTn id="120" presetID="3" presetClass="entr" presetSubtype="10" fill="hold" nodeType="withEffect">
                                  <p:stCondLst>
                                    <p:cond delay="0"/>
                                  </p:stCondLst>
                                  <p:childTnLst>
                                    <p:set>
                                      <p:cBhvr>
                                        <p:cTn id="121" dur="1" fill="hold">
                                          <p:stCondLst>
                                            <p:cond delay="0"/>
                                          </p:stCondLst>
                                        </p:cTn>
                                        <p:tgtEl>
                                          <p:spTgt spid="207927"/>
                                        </p:tgtEl>
                                        <p:attrNameLst>
                                          <p:attrName>style.visibility</p:attrName>
                                        </p:attrNameLst>
                                      </p:cBhvr>
                                      <p:to>
                                        <p:strVal val="visible"/>
                                      </p:to>
                                    </p:set>
                                    <p:animEffect transition="in" filter="blinds(horizontal)">
                                      <p:cBhvr>
                                        <p:cTn id="122" dur="500"/>
                                        <p:tgtEl>
                                          <p:spTgt spid="20792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nodeType="clickEffect">
                                  <p:stCondLst>
                                    <p:cond delay="0"/>
                                  </p:stCondLst>
                                  <p:childTnLst>
                                    <p:set>
                                      <p:cBhvr>
                                        <p:cTn id="126" dur="1" fill="hold">
                                          <p:stCondLst>
                                            <p:cond delay="0"/>
                                          </p:stCondLst>
                                        </p:cTn>
                                        <p:tgtEl>
                                          <p:spTgt spid="207938"/>
                                        </p:tgtEl>
                                        <p:attrNameLst>
                                          <p:attrName>style.visibility</p:attrName>
                                        </p:attrNameLst>
                                      </p:cBhvr>
                                      <p:to>
                                        <p:strVal val="visible"/>
                                      </p:to>
                                    </p:set>
                                    <p:animEffect transition="in" filter="blinds(horizontal)">
                                      <p:cBhvr>
                                        <p:cTn id="127" dur="500"/>
                                        <p:tgtEl>
                                          <p:spTgt spid="207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3" grpId="0" animBg="1"/>
      <p:bldP spid="207889" grpId="0" animBg="1"/>
      <p:bldP spid="207919" grpId="0"/>
      <p:bldP spid="207920" grpId="0"/>
      <p:bldP spid="207921" grpId="0"/>
      <p:bldP spid="207922" grpId="0"/>
      <p:bldP spid="207923" grpId="0"/>
      <p:bldP spid="207924" grpId="0"/>
      <p:bldP spid="207925" grpId="0"/>
      <p:bldP spid="207926" grpId="0"/>
      <p:bldP spid="207927" grpId="0"/>
      <p:bldP spid="207928" grpId="0"/>
      <p:bldP spid="207929" grpId="0"/>
      <p:bldP spid="207930" grpId="0"/>
      <p:bldP spid="207931" grpId="0"/>
      <p:bldP spid="207932" grpId="0"/>
      <p:bldP spid="207933" grpId="0"/>
      <p:bldP spid="207934" grpId="0"/>
      <p:bldP spid="2079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04B88796-280D-0FAC-469D-F90D65FE21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B3CE8CC-79F2-449F-91F2-7CB3668BA6F1}" type="slidenum">
              <a:rPr lang="en-US" altLang="en-US" sz="1200" smtClean="0">
                <a:latin typeface="Garamond" panose="02020404030301010803" pitchFamily="18" charset="0"/>
              </a:rPr>
              <a:pPr>
                <a:spcBef>
                  <a:spcPct val="0"/>
                </a:spcBef>
                <a:buClrTx/>
                <a:buSzTx/>
                <a:buFontTx/>
                <a:buNone/>
              </a:pPr>
              <a:t>2</a:t>
            </a:fld>
            <a:endParaRPr lang="en-US" altLang="en-US" sz="1200">
              <a:latin typeface="Garamond" panose="02020404030301010803" pitchFamily="18" charset="0"/>
            </a:endParaRPr>
          </a:p>
        </p:txBody>
      </p:sp>
      <p:sp>
        <p:nvSpPr>
          <p:cNvPr id="6147" name="Rectangle 4">
            <a:extLst>
              <a:ext uri="{FF2B5EF4-FFF2-40B4-BE49-F238E27FC236}">
                <a16:creationId xmlns:a16="http://schemas.microsoft.com/office/drawing/2014/main" id="{81760696-0D32-4470-E693-15AA084349FF}"/>
              </a:ext>
            </a:extLst>
          </p:cNvPr>
          <p:cNvSpPr>
            <a:spLocks noChangeArrowheads="1"/>
          </p:cNvSpPr>
          <p:nvPr/>
        </p:nvSpPr>
        <p:spPr bwMode="auto">
          <a:xfrm>
            <a:off x="457200" y="305435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STABILITY OF SORTING ALGORITHMS</a:t>
            </a:r>
          </a:p>
        </p:txBody>
      </p:sp>
      <p:sp>
        <p:nvSpPr>
          <p:cNvPr id="6148" name="Freeform 5">
            <a:extLst>
              <a:ext uri="{FF2B5EF4-FFF2-40B4-BE49-F238E27FC236}">
                <a16:creationId xmlns:a16="http://schemas.microsoft.com/office/drawing/2014/main" id="{970CAB9E-DED1-8CE0-1AB9-3092A2813AEB}"/>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FBDBCAF6-6085-4E1F-B91C-7F50663D4E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B3188FE-C380-4870-ACE2-777665B5FB2D}" type="slidenum">
              <a:rPr lang="en-US" altLang="en-US" sz="1200" smtClean="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
        <p:nvSpPr>
          <p:cNvPr id="43011" name="Rectangle 3">
            <a:extLst>
              <a:ext uri="{FF2B5EF4-FFF2-40B4-BE49-F238E27FC236}">
                <a16:creationId xmlns:a16="http://schemas.microsoft.com/office/drawing/2014/main" id="{A882169F-5897-301A-5743-A2A587A96A6B}"/>
              </a:ext>
            </a:extLst>
          </p:cNvPr>
          <p:cNvSpPr>
            <a:spLocks noGrp="1" noChangeArrowheads="1"/>
          </p:cNvSpPr>
          <p:nvPr>
            <p:ph type="body" idx="1"/>
          </p:nvPr>
        </p:nvSpPr>
        <p:spPr>
          <a:xfrm>
            <a:off x="457200" y="1565275"/>
            <a:ext cx="8229600" cy="4530725"/>
          </a:xfrm>
        </p:spPr>
        <p:txBody>
          <a:bodyPr/>
          <a:lstStyle/>
          <a:p>
            <a:pPr eaLnBrk="1" hangingPunct="1"/>
            <a:r>
              <a:rPr lang="en-US" altLang="en-US" sz="2400"/>
              <a:t>The digit sorter is executed </a:t>
            </a:r>
            <a:r>
              <a:rPr lang="en-US" altLang="en-US" sz="2400" i="1"/>
              <a:t>d</a:t>
            </a:r>
            <a:r>
              <a:rPr lang="en-US" altLang="en-US" sz="2400"/>
              <a:t> times.</a:t>
            </a:r>
          </a:p>
          <a:p>
            <a:pPr eaLnBrk="1" hangingPunct="1"/>
            <a:endParaRPr lang="en-US" altLang="en-US" sz="800"/>
          </a:p>
          <a:p>
            <a:pPr eaLnBrk="1" hangingPunct="1"/>
            <a:r>
              <a:rPr lang="en-US" altLang="en-US" sz="2400"/>
              <a:t>The pseudo code for this approach of radix sort:</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Note that </a:t>
            </a:r>
            <a:r>
              <a:rPr lang="en-US" altLang="en-US" sz="2400" b="1">
                <a:latin typeface="Courier New" panose="02070309020205020404" pitchFamily="49" charset="0"/>
              </a:rPr>
              <a:t>SomeSortingAlgorithm</a:t>
            </a:r>
            <a:r>
              <a:rPr lang="en-US" altLang="en-US" sz="2400"/>
              <a:t> represents the separation of</a:t>
            </a:r>
            <a:r>
              <a:rPr lang="tr-TR" altLang="en-US" sz="2400"/>
              <a:t>,</a:t>
            </a:r>
            <a:r>
              <a:rPr lang="en-US" altLang="en-US" sz="2400"/>
              <a:t> and combining the intermediate piles.</a:t>
            </a:r>
            <a:endParaRPr lang="en-US" altLang="en-US" sz="800"/>
          </a:p>
        </p:txBody>
      </p:sp>
      <p:sp>
        <p:nvSpPr>
          <p:cNvPr id="43012" name="Rectangle 4">
            <a:extLst>
              <a:ext uri="{FF2B5EF4-FFF2-40B4-BE49-F238E27FC236}">
                <a16:creationId xmlns:a16="http://schemas.microsoft.com/office/drawing/2014/main" id="{3A8F9F94-1161-E8DF-5297-5C236740B322}"/>
              </a:ext>
            </a:extLst>
          </p:cNvPr>
          <p:cNvSpPr>
            <a:spLocks noGrp="1" noChangeArrowheads="1"/>
          </p:cNvSpPr>
          <p:nvPr>
            <p:ph type="title"/>
          </p:nvPr>
        </p:nvSpPr>
        <p:spPr>
          <a:noFill/>
        </p:spPr>
        <p:txBody>
          <a:bodyPr/>
          <a:lstStyle/>
          <a:p>
            <a:pPr eaLnBrk="1" hangingPunct="1"/>
            <a:r>
              <a:rPr lang="en-US" altLang="en-US" sz="3600"/>
              <a:t>IBM’s approach for Radix Sort</a:t>
            </a:r>
          </a:p>
        </p:txBody>
      </p:sp>
      <p:sp>
        <p:nvSpPr>
          <p:cNvPr id="43013" name="Rectangle 5">
            <a:extLst>
              <a:ext uri="{FF2B5EF4-FFF2-40B4-BE49-F238E27FC236}">
                <a16:creationId xmlns:a16="http://schemas.microsoft.com/office/drawing/2014/main" id="{6D702890-0BB3-903A-494B-AD3A16F22A37}"/>
              </a:ext>
            </a:extLst>
          </p:cNvPr>
          <p:cNvSpPr>
            <a:spLocks noChangeArrowheads="1"/>
          </p:cNvSpPr>
          <p:nvPr/>
        </p:nvSpPr>
        <p:spPr bwMode="auto">
          <a:xfrm>
            <a:off x="1981200" y="2784475"/>
            <a:ext cx="49530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Radix-Sort(A,d) { </a:t>
            </a:r>
          </a:p>
          <a:p>
            <a:pPr eaLnBrk="1" hangingPunct="1">
              <a:buFont typeface="Wingdings" panose="05000000000000000000" pitchFamily="2" charset="2"/>
              <a:buNone/>
            </a:pPr>
            <a:r>
              <a:rPr lang="en-US" altLang="en-US" sz="1800" b="1"/>
              <a:t>    for (i=d; i &gt;= 1; i--)         SomeSortingAlgorithm(A, on digit i);</a:t>
            </a:r>
          </a:p>
          <a:p>
            <a:pPr eaLnBrk="1" hangingPunct="1">
              <a:buFont typeface="Wingdings" panose="05000000000000000000" pitchFamily="2" charset="2"/>
              <a:buNone/>
            </a:pPr>
            <a:r>
              <a:rPr lang="en-US" altLang="en-US" sz="1800" b="1"/>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B89199F6-3E3F-5510-9CF0-B7D55125AB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C362941-3C12-4A3E-A9A8-D298B281FD22}" type="slidenum">
              <a:rPr lang="en-US" altLang="en-US" sz="1200" smtClean="0">
                <a:latin typeface="Garamond" panose="02020404030301010803" pitchFamily="18" charset="0"/>
              </a:rPr>
              <a:pPr>
                <a:spcBef>
                  <a:spcPct val="0"/>
                </a:spcBef>
                <a:buClrTx/>
                <a:buSzTx/>
                <a:buFontTx/>
                <a:buNone/>
              </a:pPr>
              <a:t>21</a:t>
            </a:fld>
            <a:endParaRPr lang="en-US" altLang="en-US" sz="1200">
              <a:latin typeface="Garamond" panose="02020404030301010803" pitchFamily="18" charset="0"/>
            </a:endParaRPr>
          </a:p>
        </p:txBody>
      </p:sp>
      <p:sp>
        <p:nvSpPr>
          <p:cNvPr id="45059" name="Rectangle 4">
            <a:extLst>
              <a:ext uri="{FF2B5EF4-FFF2-40B4-BE49-F238E27FC236}">
                <a16:creationId xmlns:a16="http://schemas.microsoft.com/office/drawing/2014/main" id="{BB79F8DB-DCB7-9BEA-2ACC-4C90E960D7AA}"/>
              </a:ext>
            </a:extLst>
          </p:cNvPr>
          <p:cNvSpPr>
            <a:spLocks noGrp="1" noChangeArrowheads="1"/>
          </p:cNvSpPr>
          <p:nvPr>
            <p:ph type="body" idx="1"/>
          </p:nvPr>
        </p:nvSpPr>
        <p:spPr>
          <a:xfrm>
            <a:off x="457200" y="1336675"/>
            <a:ext cx="8229600" cy="4530725"/>
          </a:xfrm>
          <a:noFill/>
        </p:spPr>
        <p:txBody>
          <a:bodyPr/>
          <a:lstStyle/>
          <a:p>
            <a:pPr eaLnBrk="1" hangingPunct="1"/>
            <a:r>
              <a:rPr lang="en-US" altLang="en-US" sz="2400"/>
              <a:t>During a call to </a:t>
            </a:r>
            <a:r>
              <a:rPr lang="en-US" altLang="en-US" sz="2400" b="1"/>
              <a:t>SomeSortingAlgorithm</a:t>
            </a:r>
            <a:r>
              <a:rPr lang="en-US" altLang="en-US" sz="2400"/>
              <a:t> on digit </a:t>
            </a:r>
            <a:r>
              <a:rPr lang="en-US" altLang="en-US" sz="2400" i="1"/>
              <a:t>i</a:t>
            </a:r>
            <a:r>
              <a:rPr lang="en-US" altLang="en-US" sz="2400"/>
              <a:t>, the other digits are satellite information that will be carried with the number.</a:t>
            </a:r>
          </a:p>
          <a:p>
            <a:pPr eaLnBrk="1" hangingPunct="1"/>
            <a:endParaRPr lang="en-US" altLang="en-US" sz="2400"/>
          </a:p>
          <a:p>
            <a:pPr eaLnBrk="1" hangingPunct="1"/>
            <a:r>
              <a:rPr lang="en-US" altLang="en-US" sz="2400"/>
              <a:t>Further note that, </a:t>
            </a:r>
            <a:r>
              <a:rPr lang="en-US" altLang="en-US" sz="2400" b="1"/>
              <a:t>SomeSortingAlgorithm</a:t>
            </a:r>
            <a:r>
              <a:rPr lang="en-US" altLang="en-US" sz="2400"/>
              <a:t> must be a stable algorithm.</a:t>
            </a:r>
          </a:p>
          <a:p>
            <a:pPr eaLnBrk="1" hangingPunct="1"/>
            <a:endParaRPr lang="en-US" altLang="en-US" sz="2400"/>
          </a:p>
          <a:p>
            <a:pPr eaLnBrk="1" hangingPunct="1"/>
            <a:r>
              <a:rPr lang="en-US" altLang="en-US" sz="2400"/>
              <a:t>Otherwise the algorithm does not work.</a:t>
            </a:r>
          </a:p>
        </p:txBody>
      </p:sp>
      <p:sp>
        <p:nvSpPr>
          <p:cNvPr id="45060" name="Rectangle 5">
            <a:extLst>
              <a:ext uri="{FF2B5EF4-FFF2-40B4-BE49-F238E27FC236}">
                <a16:creationId xmlns:a16="http://schemas.microsoft.com/office/drawing/2014/main" id="{59737826-CFE7-E681-B333-FFE842ED398E}"/>
              </a:ext>
            </a:extLst>
          </p:cNvPr>
          <p:cNvSpPr>
            <a:spLocks noGrp="1" noChangeArrowheads="1"/>
          </p:cNvSpPr>
          <p:nvPr>
            <p:ph type="title"/>
          </p:nvPr>
        </p:nvSpPr>
        <p:spPr>
          <a:noFill/>
        </p:spPr>
        <p:txBody>
          <a:bodyPr/>
          <a:lstStyle/>
          <a:p>
            <a:pPr eaLnBrk="1" hangingPunct="1"/>
            <a:r>
              <a:rPr lang="en-US" altLang="en-US" sz="3600"/>
              <a:t>IBM’s approach for Radix Sort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ADFC0B40-C84B-0D49-8DDF-329356132E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3833D34-83A9-4A95-8F5C-2DBC81E70D84}" type="slidenum">
              <a:rPr lang="en-US" altLang="en-US" sz="1200" smtClean="0">
                <a:latin typeface="Garamond" panose="02020404030301010803" pitchFamily="18" charset="0"/>
              </a:rPr>
              <a:pPr>
                <a:spcBef>
                  <a:spcPct val="0"/>
                </a:spcBef>
                <a:buClrTx/>
                <a:buSzTx/>
                <a:buFontTx/>
                <a:buNone/>
              </a:pPr>
              <a:t>22</a:t>
            </a:fld>
            <a:endParaRPr lang="en-US" altLang="en-US" sz="1200">
              <a:latin typeface="Garamond" panose="02020404030301010803" pitchFamily="18" charset="0"/>
            </a:endParaRPr>
          </a:p>
        </p:txBody>
      </p:sp>
      <p:sp>
        <p:nvSpPr>
          <p:cNvPr id="47107" name="Rectangle 2">
            <a:extLst>
              <a:ext uri="{FF2B5EF4-FFF2-40B4-BE49-F238E27FC236}">
                <a16:creationId xmlns:a16="http://schemas.microsoft.com/office/drawing/2014/main" id="{2569F1A6-8DCC-2526-96CB-65391C1CE6D0}"/>
              </a:ext>
            </a:extLst>
          </p:cNvPr>
          <p:cNvSpPr>
            <a:spLocks noGrp="1" noChangeArrowheads="1"/>
          </p:cNvSpPr>
          <p:nvPr>
            <p:ph type="title"/>
          </p:nvPr>
        </p:nvSpPr>
        <p:spPr/>
        <p:txBody>
          <a:bodyPr/>
          <a:lstStyle/>
          <a:p>
            <a:pPr eaLnBrk="1" hangingPunct="1"/>
            <a:r>
              <a:rPr lang="en-US" altLang="en-US" sz="3600"/>
              <a:t>Analysis of Radix Sort</a:t>
            </a:r>
          </a:p>
        </p:txBody>
      </p:sp>
      <p:sp>
        <p:nvSpPr>
          <p:cNvPr id="47108" name="Rectangle 3">
            <a:extLst>
              <a:ext uri="{FF2B5EF4-FFF2-40B4-BE49-F238E27FC236}">
                <a16:creationId xmlns:a16="http://schemas.microsoft.com/office/drawing/2014/main" id="{1D2591E2-330B-1115-B4AC-9A4B1BB62E03}"/>
              </a:ext>
            </a:extLst>
          </p:cNvPr>
          <p:cNvSpPr>
            <a:spLocks noGrp="1" noChangeArrowheads="1"/>
          </p:cNvSpPr>
          <p:nvPr>
            <p:ph type="body" idx="1"/>
          </p:nvPr>
        </p:nvSpPr>
        <p:spPr/>
        <p:txBody>
          <a:bodyPr/>
          <a:lstStyle/>
          <a:p>
            <a:pPr eaLnBrk="1" hangingPunct="1"/>
            <a:r>
              <a:rPr lang="en-US" altLang="en-US" sz="2400"/>
              <a:t>The running time of radix sort depends on the intermediate sorting algorithm used.</a:t>
            </a:r>
          </a:p>
          <a:p>
            <a:pPr eaLnBrk="1" hangingPunct="1"/>
            <a:endParaRPr lang="en-US" altLang="en-US" sz="800"/>
          </a:p>
          <a:p>
            <a:pPr eaLnBrk="1" hangingPunct="1"/>
            <a:r>
              <a:rPr lang="en-US" altLang="en-US" sz="2400"/>
              <a:t>Since a stable sorting algorithm is needed, let us suppose that Counting Sort is used as the intermediate sorting algorithm.</a:t>
            </a:r>
          </a:p>
          <a:p>
            <a:pPr eaLnBrk="1" hangingPunct="1"/>
            <a:endParaRPr lang="en-US" altLang="en-US" sz="800"/>
          </a:p>
          <a:p>
            <a:pPr eaLnBrk="1" hangingPunct="1"/>
            <a:r>
              <a:rPr lang="en-US" altLang="en-US" sz="2400"/>
              <a:t>Suppose each digit is in the range 1..</a:t>
            </a:r>
            <a:r>
              <a:rPr lang="en-US" altLang="en-US" sz="2400" i="1"/>
              <a:t>k</a:t>
            </a:r>
          </a:p>
          <a:p>
            <a:pPr eaLnBrk="1" hangingPunct="1"/>
            <a:endParaRPr lang="en-US" altLang="en-US" sz="800" i="1"/>
          </a:p>
          <a:p>
            <a:pPr eaLnBrk="1" hangingPunct="1"/>
            <a:r>
              <a:rPr lang="en-US" altLang="en-US" sz="2400"/>
              <a:t>So each call to Counting Sort costs </a:t>
            </a:r>
            <a:r>
              <a:rPr lang="en-US" altLang="en-US" sz="2400" i="1"/>
              <a:t>O</a:t>
            </a:r>
            <a:r>
              <a:rPr lang="en-US" altLang="en-US" sz="2400"/>
              <a:t>(</a:t>
            </a:r>
            <a:r>
              <a:rPr lang="en-US" altLang="en-US" sz="2400" i="1"/>
              <a:t>k</a:t>
            </a:r>
            <a:r>
              <a:rPr lang="en-US" altLang="en-US" sz="2400"/>
              <a:t>+</a:t>
            </a:r>
            <a:r>
              <a:rPr lang="en-US" altLang="en-US" sz="2400" i="1"/>
              <a:t>n</a:t>
            </a:r>
            <a:r>
              <a:rPr lang="en-US" altLang="en-US" sz="2400"/>
              <a:t>)</a:t>
            </a:r>
          </a:p>
          <a:p>
            <a:pPr eaLnBrk="1" hangingPunct="1"/>
            <a:endParaRPr lang="en-US" altLang="en-US" sz="900"/>
          </a:p>
          <a:p>
            <a:pPr eaLnBrk="1" hangingPunct="1"/>
            <a:r>
              <a:rPr lang="en-US" altLang="en-US" sz="2400"/>
              <a:t>Since, it will be called </a:t>
            </a:r>
            <a:r>
              <a:rPr lang="en-US" altLang="en-US" sz="2400" i="1"/>
              <a:t>d</a:t>
            </a:r>
            <a:r>
              <a:rPr lang="en-US" altLang="en-US" sz="2400"/>
              <a:t> times, the total running time is</a:t>
            </a:r>
          </a:p>
          <a:p>
            <a:pPr algn="ctr" eaLnBrk="1" hangingPunct="1">
              <a:buFont typeface="Wingdings" panose="05000000000000000000" pitchFamily="2" charset="2"/>
              <a:buNone/>
            </a:pPr>
            <a:r>
              <a:rPr lang="en-US" altLang="en-US" sz="2400" i="1"/>
              <a:t>O</a:t>
            </a:r>
            <a:r>
              <a:rPr lang="en-US" altLang="en-US" sz="2400"/>
              <a:t>(</a:t>
            </a:r>
            <a:r>
              <a:rPr lang="en-US" altLang="en-US" sz="2400" i="1"/>
              <a:t>d(k</a:t>
            </a:r>
            <a:r>
              <a:rPr lang="en-US" altLang="en-US" sz="2400"/>
              <a:t>+</a:t>
            </a:r>
            <a:r>
              <a:rPr lang="en-US" altLang="en-US" sz="2400" i="1"/>
              <a:t>n)</a:t>
            </a:r>
            <a:r>
              <a:rPr lang="en-US" altLang="en-US" sz="240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F830884C-0E24-992E-968C-E035ABD1B5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B15CAD3-4A76-4F3B-9DE3-0B195609BE50}" type="slidenum">
              <a:rPr lang="en-US" altLang="en-US" sz="1200" smtClean="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sp>
        <p:nvSpPr>
          <p:cNvPr id="49155" name="Rectangle 2">
            <a:extLst>
              <a:ext uri="{FF2B5EF4-FFF2-40B4-BE49-F238E27FC236}">
                <a16:creationId xmlns:a16="http://schemas.microsoft.com/office/drawing/2014/main" id="{8B85DE0A-ED9B-4B8A-DB23-49B26B10B0A9}"/>
              </a:ext>
            </a:extLst>
          </p:cNvPr>
          <p:cNvSpPr>
            <a:spLocks noGrp="1" noChangeArrowheads="1"/>
          </p:cNvSpPr>
          <p:nvPr>
            <p:ph type="title"/>
          </p:nvPr>
        </p:nvSpPr>
        <p:spPr/>
        <p:txBody>
          <a:bodyPr/>
          <a:lstStyle/>
          <a:p>
            <a:pPr eaLnBrk="1" hangingPunct="1"/>
            <a:r>
              <a:rPr lang="en-US" altLang="en-US" sz="3600"/>
              <a:t>Correctness of Radix Sort</a:t>
            </a:r>
          </a:p>
        </p:txBody>
      </p:sp>
      <p:sp>
        <p:nvSpPr>
          <p:cNvPr id="49156" name="Rectangle 3">
            <a:extLst>
              <a:ext uri="{FF2B5EF4-FFF2-40B4-BE49-F238E27FC236}">
                <a16:creationId xmlns:a16="http://schemas.microsoft.com/office/drawing/2014/main" id="{A59DCB11-022F-0250-7951-363C4A00EE07}"/>
              </a:ext>
            </a:extLst>
          </p:cNvPr>
          <p:cNvSpPr>
            <a:spLocks noGrp="1" noChangeArrowheads="1"/>
          </p:cNvSpPr>
          <p:nvPr>
            <p:ph type="body" idx="1"/>
          </p:nvPr>
        </p:nvSpPr>
        <p:spPr/>
        <p:txBody>
          <a:bodyPr/>
          <a:lstStyle/>
          <a:p>
            <a:pPr eaLnBrk="1" hangingPunct="1"/>
            <a:r>
              <a:rPr lang="en-US" altLang="en-US" sz="2400"/>
              <a:t>It can be shown by using induction on </a:t>
            </a:r>
            <a:r>
              <a:rPr lang="en-US" altLang="en-US" sz="2400" i="1"/>
              <a:t>d.</a:t>
            </a:r>
          </a:p>
          <a:p>
            <a:pPr eaLnBrk="1" hangingPunct="1"/>
            <a:endParaRPr lang="en-US" altLang="en-US" sz="2400" i="1"/>
          </a:p>
          <a:p>
            <a:pPr eaLnBrk="1" hangingPunct="1"/>
            <a:r>
              <a:rPr lang="en-US" altLang="en-US" sz="2400"/>
              <a:t>When </a:t>
            </a:r>
            <a:r>
              <a:rPr lang="en-US" altLang="en-US" sz="2400" i="1"/>
              <a:t>d</a:t>
            </a:r>
            <a:r>
              <a:rPr lang="en-US" altLang="en-US" sz="2400"/>
              <a:t>=1, it is obvious:</a:t>
            </a:r>
          </a:p>
        </p:txBody>
      </p:sp>
      <p:grpSp>
        <p:nvGrpSpPr>
          <p:cNvPr id="2" name="Group 5">
            <a:extLst>
              <a:ext uri="{FF2B5EF4-FFF2-40B4-BE49-F238E27FC236}">
                <a16:creationId xmlns:a16="http://schemas.microsoft.com/office/drawing/2014/main" id="{D4ACCD9B-2D37-391E-C3A3-BB04168B1922}"/>
              </a:ext>
            </a:extLst>
          </p:cNvPr>
          <p:cNvGrpSpPr>
            <a:grpSpLocks/>
          </p:cNvGrpSpPr>
          <p:nvPr/>
        </p:nvGrpSpPr>
        <p:grpSpPr bwMode="auto">
          <a:xfrm>
            <a:off x="5372100" y="2514600"/>
            <a:ext cx="381000" cy="381000"/>
            <a:chOff x="2112" y="1488"/>
            <a:chExt cx="624" cy="1488"/>
          </a:xfrm>
        </p:grpSpPr>
        <p:sp>
          <p:nvSpPr>
            <p:cNvPr id="49206" name="Line 6">
              <a:extLst>
                <a:ext uri="{FF2B5EF4-FFF2-40B4-BE49-F238E27FC236}">
                  <a16:creationId xmlns:a16="http://schemas.microsoft.com/office/drawing/2014/main" id="{21729923-8778-5F9D-088F-DC403E7B21E4}"/>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207" name="Line 7">
              <a:extLst>
                <a:ext uri="{FF2B5EF4-FFF2-40B4-BE49-F238E27FC236}">
                  <a16:creationId xmlns:a16="http://schemas.microsoft.com/office/drawing/2014/main" id="{610BAC92-AB7D-AB09-5EF9-FEA9CA6F66BB}"/>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208" name="Line 8">
              <a:extLst>
                <a:ext uri="{FF2B5EF4-FFF2-40B4-BE49-F238E27FC236}">
                  <a16:creationId xmlns:a16="http://schemas.microsoft.com/office/drawing/2014/main" id="{921D9CB2-A786-F309-08BC-F612462BEB69}"/>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13001" name="Rectangle 9">
            <a:extLst>
              <a:ext uri="{FF2B5EF4-FFF2-40B4-BE49-F238E27FC236}">
                <a16:creationId xmlns:a16="http://schemas.microsoft.com/office/drawing/2014/main" id="{F2DDB964-635D-4228-F892-B43F2E23D693}"/>
              </a:ext>
            </a:extLst>
          </p:cNvPr>
          <p:cNvSpPr>
            <a:spLocks noChangeArrowheads="1"/>
          </p:cNvSpPr>
          <p:nvPr/>
        </p:nvSpPr>
        <p:spPr bwMode="auto">
          <a:xfrm>
            <a:off x="5448300" y="2514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13002" name="Text Box 10">
            <a:extLst>
              <a:ext uri="{FF2B5EF4-FFF2-40B4-BE49-F238E27FC236}">
                <a16:creationId xmlns:a16="http://schemas.microsoft.com/office/drawing/2014/main" id="{F7E65B2C-13B6-75D5-EC91-DA72407098FF}"/>
              </a:ext>
            </a:extLst>
          </p:cNvPr>
          <p:cNvSpPr txBox="1">
            <a:spLocks noChangeArrowheads="1"/>
          </p:cNvSpPr>
          <p:nvPr/>
        </p:nvSpPr>
        <p:spPr bwMode="auto">
          <a:xfrm>
            <a:off x="5334000" y="3124200"/>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grpSp>
        <p:nvGrpSpPr>
          <p:cNvPr id="3" name="Group 11">
            <a:extLst>
              <a:ext uri="{FF2B5EF4-FFF2-40B4-BE49-F238E27FC236}">
                <a16:creationId xmlns:a16="http://schemas.microsoft.com/office/drawing/2014/main" id="{1343BBBF-0122-DBB3-9CB9-2CE9CD4A2D22}"/>
              </a:ext>
            </a:extLst>
          </p:cNvPr>
          <p:cNvGrpSpPr>
            <a:grpSpLocks/>
          </p:cNvGrpSpPr>
          <p:nvPr/>
        </p:nvGrpSpPr>
        <p:grpSpPr bwMode="auto">
          <a:xfrm>
            <a:off x="4572000" y="3810000"/>
            <a:ext cx="381000" cy="381000"/>
            <a:chOff x="2112" y="1488"/>
            <a:chExt cx="624" cy="1488"/>
          </a:xfrm>
        </p:grpSpPr>
        <p:sp>
          <p:nvSpPr>
            <p:cNvPr id="49203" name="Line 12">
              <a:extLst>
                <a:ext uri="{FF2B5EF4-FFF2-40B4-BE49-F238E27FC236}">
                  <a16:creationId xmlns:a16="http://schemas.microsoft.com/office/drawing/2014/main" id="{669A7359-19E8-A729-8AC6-0154152A2765}"/>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204" name="Line 13">
              <a:extLst>
                <a:ext uri="{FF2B5EF4-FFF2-40B4-BE49-F238E27FC236}">
                  <a16:creationId xmlns:a16="http://schemas.microsoft.com/office/drawing/2014/main" id="{92FC5F46-DED4-6290-64B7-80AD6BA83872}"/>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205" name="Line 14">
              <a:extLst>
                <a:ext uri="{FF2B5EF4-FFF2-40B4-BE49-F238E27FC236}">
                  <a16:creationId xmlns:a16="http://schemas.microsoft.com/office/drawing/2014/main" id="{293FF4D4-42F6-1918-FDA0-A27527B669EE}"/>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13007" name="Rectangle 15">
            <a:extLst>
              <a:ext uri="{FF2B5EF4-FFF2-40B4-BE49-F238E27FC236}">
                <a16:creationId xmlns:a16="http://schemas.microsoft.com/office/drawing/2014/main" id="{4248CC1D-1ADB-4959-0A26-0BC268A80E95}"/>
              </a:ext>
            </a:extLst>
          </p:cNvPr>
          <p:cNvSpPr>
            <a:spLocks noChangeArrowheads="1"/>
          </p:cNvSpPr>
          <p:nvPr/>
        </p:nvSpPr>
        <p:spPr bwMode="auto">
          <a:xfrm>
            <a:off x="4648200" y="3810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4" name="Group 16">
            <a:extLst>
              <a:ext uri="{FF2B5EF4-FFF2-40B4-BE49-F238E27FC236}">
                <a16:creationId xmlns:a16="http://schemas.microsoft.com/office/drawing/2014/main" id="{7F40762E-F32C-F7F5-28BB-CBBEFEA7BDE2}"/>
              </a:ext>
            </a:extLst>
          </p:cNvPr>
          <p:cNvGrpSpPr>
            <a:grpSpLocks/>
          </p:cNvGrpSpPr>
          <p:nvPr/>
        </p:nvGrpSpPr>
        <p:grpSpPr bwMode="auto">
          <a:xfrm>
            <a:off x="5029200" y="3810000"/>
            <a:ext cx="381000" cy="381000"/>
            <a:chOff x="2112" y="1488"/>
            <a:chExt cx="624" cy="1488"/>
          </a:xfrm>
        </p:grpSpPr>
        <p:sp>
          <p:nvSpPr>
            <p:cNvPr id="49200" name="Line 17">
              <a:extLst>
                <a:ext uri="{FF2B5EF4-FFF2-40B4-BE49-F238E27FC236}">
                  <a16:creationId xmlns:a16="http://schemas.microsoft.com/office/drawing/2014/main" id="{F0A6F12C-C6E4-E4CB-6E6F-7E02AC459037}"/>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201" name="Line 18">
              <a:extLst>
                <a:ext uri="{FF2B5EF4-FFF2-40B4-BE49-F238E27FC236}">
                  <a16:creationId xmlns:a16="http://schemas.microsoft.com/office/drawing/2014/main" id="{7E7C07C9-AC3E-AD11-459C-905460E95A17}"/>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202" name="Line 19">
              <a:extLst>
                <a:ext uri="{FF2B5EF4-FFF2-40B4-BE49-F238E27FC236}">
                  <a16:creationId xmlns:a16="http://schemas.microsoft.com/office/drawing/2014/main" id="{9BF8DF0A-F2A3-9344-7403-28976FAB78B8}"/>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13012" name="Rectangle 20">
            <a:extLst>
              <a:ext uri="{FF2B5EF4-FFF2-40B4-BE49-F238E27FC236}">
                <a16:creationId xmlns:a16="http://schemas.microsoft.com/office/drawing/2014/main" id="{2D40390B-ADD4-E94A-97C0-1E418C689C46}"/>
              </a:ext>
            </a:extLst>
          </p:cNvPr>
          <p:cNvSpPr>
            <a:spLocks noChangeArrowheads="1"/>
          </p:cNvSpPr>
          <p:nvPr/>
        </p:nvSpPr>
        <p:spPr bwMode="auto">
          <a:xfrm>
            <a:off x="5105400" y="3810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5" name="Group 21">
            <a:extLst>
              <a:ext uri="{FF2B5EF4-FFF2-40B4-BE49-F238E27FC236}">
                <a16:creationId xmlns:a16="http://schemas.microsoft.com/office/drawing/2014/main" id="{1ECA7B6B-1892-ED8B-2688-37F874022039}"/>
              </a:ext>
            </a:extLst>
          </p:cNvPr>
          <p:cNvGrpSpPr>
            <a:grpSpLocks/>
          </p:cNvGrpSpPr>
          <p:nvPr/>
        </p:nvGrpSpPr>
        <p:grpSpPr bwMode="auto">
          <a:xfrm>
            <a:off x="5715000" y="3810000"/>
            <a:ext cx="381000" cy="381000"/>
            <a:chOff x="2112" y="1488"/>
            <a:chExt cx="624" cy="1488"/>
          </a:xfrm>
        </p:grpSpPr>
        <p:sp>
          <p:nvSpPr>
            <p:cNvPr id="49197" name="Line 22">
              <a:extLst>
                <a:ext uri="{FF2B5EF4-FFF2-40B4-BE49-F238E27FC236}">
                  <a16:creationId xmlns:a16="http://schemas.microsoft.com/office/drawing/2014/main" id="{48CDFC56-9F2C-226D-9E5B-F8E59E11F65E}"/>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198" name="Line 23">
              <a:extLst>
                <a:ext uri="{FF2B5EF4-FFF2-40B4-BE49-F238E27FC236}">
                  <a16:creationId xmlns:a16="http://schemas.microsoft.com/office/drawing/2014/main" id="{9071D372-DEB1-3F65-0431-8FA305EABE93}"/>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199" name="Line 24">
              <a:extLst>
                <a:ext uri="{FF2B5EF4-FFF2-40B4-BE49-F238E27FC236}">
                  <a16:creationId xmlns:a16="http://schemas.microsoft.com/office/drawing/2014/main" id="{7D0699AF-5A14-2022-A88D-CDD76E67E534}"/>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13017" name="Rectangle 25">
            <a:extLst>
              <a:ext uri="{FF2B5EF4-FFF2-40B4-BE49-F238E27FC236}">
                <a16:creationId xmlns:a16="http://schemas.microsoft.com/office/drawing/2014/main" id="{5F37281E-083B-FCF1-F0AF-76B9FFF43B2C}"/>
              </a:ext>
            </a:extLst>
          </p:cNvPr>
          <p:cNvSpPr>
            <a:spLocks noChangeArrowheads="1"/>
          </p:cNvSpPr>
          <p:nvPr/>
        </p:nvSpPr>
        <p:spPr bwMode="auto">
          <a:xfrm>
            <a:off x="5791200" y="3810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6" name="Group 26">
            <a:extLst>
              <a:ext uri="{FF2B5EF4-FFF2-40B4-BE49-F238E27FC236}">
                <a16:creationId xmlns:a16="http://schemas.microsoft.com/office/drawing/2014/main" id="{6F4B00F1-B70D-FBDA-A3D8-9666B2625D5F}"/>
              </a:ext>
            </a:extLst>
          </p:cNvPr>
          <p:cNvGrpSpPr>
            <a:grpSpLocks/>
          </p:cNvGrpSpPr>
          <p:nvPr/>
        </p:nvGrpSpPr>
        <p:grpSpPr bwMode="auto">
          <a:xfrm>
            <a:off x="6172200" y="3810000"/>
            <a:ext cx="381000" cy="381000"/>
            <a:chOff x="2112" y="1488"/>
            <a:chExt cx="624" cy="1488"/>
          </a:xfrm>
        </p:grpSpPr>
        <p:sp>
          <p:nvSpPr>
            <p:cNvPr id="49194" name="Line 27">
              <a:extLst>
                <a:ext uri="{FF2B5EF4-FFF2-40B4-BE49-F238E27FC236}">
                  <a16:creationId xmlns:a16="http://schemas.microsoft.com/office/drawing/2014/main" id="{465CE5AF-200B-0CAE-1B6E-C3337A8F8575}"/>
                </a:ext>
              </a:extLst>
            </p:cNvPr>
            <p:cNvSpPr>
              <a:spLocks noChangeShapeType="1"/>
            </p:cNvSpPr>
            <p:nvPr/>
          </p:nvSpPr>
          <p:spPr bwMode="auto">
            <a:xfrm>
              <a:off x="2112"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195" name="Line 28">
              <a:extLst>
                <a:ext uri="{FF2B5EF4-FFF2-40B4-BE49-F238E27FC236}">
                  <a16:creationId xmlns:a16="http://schemas.microsoft.com/office/drawing/2014/main" id="{3663518C-2D67-03B5-5C44-A44874C9C22B}"/>
                </a:ext>
              </a:extLst>
            </p:cNvPr>
            <p:cNvSpPr>
              <a:spLocks noChangeShapeType="1"/>
            </p:cNvSpPr>
            <p:nvPr/>
          </p:nvSpPr>
          <p:spPr bwMode="auto">
            <a:xfrm>
              <a:off x="2112"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9196" name="Line 29">
              <a:extLst>
                <a:ext uri="{FF2B5EF4-FFF2-40B4-BE49-F238E27FC236}">
                  <a16:creationId xmlns:a16="http://schemas.microsoft.com/office/drawing/2014/main" id="{5F65C829-6048-3998-D23F-AB29AD08A2AA}"/>
                </a:ext>
              </a:extLst>
            </p:cNvPr>
            <p:cNvSpPr>
              <a:spLocks noChangeShapeType="1"/>
            </p:cNvSpPr>
            <p:nvPr/>
          </p:nvSpPr>
          <p:spPr bwMode="auto">
            <a:xfrm flipV="1">
              <a:off x="2736" y="1488"/>
              <a:ext cx="0"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213022" name="Rectangle 30">
            <a:extLst>
              <a:ext uri="{FF2B5EF4-FFF2-40B4-BE49-F238E27FC236}">
                <a16:creationId xmlns:a16="http://schemas.microsoft.com/office/drawing/2014/main" id="{4045BA51-CD53-24DA-F1D1-68457ED39668}"/>
              </a:ext>
            </a:extLst>
          </p:cNvPr>
          <p:cNvSpPr>
            <a:spLocks noChangeArrowheads="1"/>
          </p:cNvSpPr>
          <p:nvPr/>
        </p:nvSpPr>
        <p:spPr bwMode="auto">
          <a:xfrm>
            <a:off x="6248400" y="38100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213023" name="AutoShape 31">
            <a:extLst>
              <a:ext uri="{FF2B5EF4-FFF2-40B4-BE49-F238E27FC236}">
                <a16:creationId xmlns:a16="http://schemas.microsoft.com/office/drawing/2014/main" id="{15C4338A-70B0-4C5E-C1E5-D2E1379F2106}"/>
              </a:ext>
            </a:extLst>
          </p:cNvPr>
          <p:cNvCxnSpPr>
            <a:cxnSpLocks noChangeShapeType="1"/>
            <a:stCxn id="213001" idx="2"/>
            <a:endCxn id="213002" idx="0"/>
          </p:cNvCxnSpPr>
          <p:nvPr/>
        </p:nvCxnSpPr>
        <p:spPr bwMode="auto">
          <a:xfrm>
            <a:off x="5562600" y="2819400"/>
            <a:ext cx="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3024" name="AutoShape 32">
            <a:extLst>
              <a:ext uri="{FF2B5EF4-FFF2-40B4-BE49-F238E27FC236}">
                <a16:creationId xmlns:a16="http://schemas.microsoft.com/office/drawing/2014/main" id="{9ADC3B06-2730-042E-FD82-983EA1E51056}"/>
              </a:ext>
            </a:extLst>
          </p:cNvPr>
          <p:cNvCxnSpPr>
            <a:cxnSpLocks noChangeShapeType="1"/>
            <a:stCxn id="213002" idx="2"/>
            <a:endCxn id="213007" idx="0"/>
          </p:cNvCxnSpPr>
          <p:nvPr/>
        </p:nvCxnSpPr>
        <p:spPr bwMode="auto">
          <a:xfrm rot="5400000">
            <a:off x="4970462" y="3217863"/>
            <a:ext cx="384175" cy="8001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3025" name="AutoShape 33">
            <a:extLst>
              <a:ext uri="{FF2B5EF4-FFF2-40B4-BE49-F238E27FC236}">
                <a16:creationId xmlns:a16="http://schemas.microsoft.com/office/drawing/2014/main" id="{A1127CD7-D88F-676D-4F96-284CD723F81A}"/>
              </a:ext>
            </a:extLst>
          </p:cNvPr>
          <p:cNvCxnSpPr>
            <a:cxnSpLocks noChangeShapeType="1"/>
            <a:stCxn id="213002" idx="2"/>
            <a:endCxn id="213012" idx="0"/>
          </p:cNvCxnSpPr>
          <p:nvPr/>
        </p:nvCxnSpPr>
        <p:spPr bwMode="auto">
          <a:xfrm rot="5400000">
            <a:off x="5199062" y="3446463"/>
            <a:ext cx="384175" cy="3429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3026" name="AutoShape 34">
            <a:extLst>
              <a:ext uri="{FF2B5EF4-FFF2-40B4-BE49-F238E27FC236}">
                <a16:creationId xmlns:a16="http://schemas.microsoft.com/office/drawing/2014/main" id="{E6DE140C-7779-E97F-CFA0-0AD94CE3725C}"/>
              </a:ext>
            </a:extLst>
          </p:cNvPr>
          <p:cNvCxnSpPr>
            <a:cxnSpLocks noChangeShapeType="1"/>
            <a:stCxn id="213002" idx="2"/>
            <a:endCxn id="213017" idx="0"/>
          </p:cNvCxnSpPr>
          <p:nvPr/>
        </p:nvCxnSpPr>
        <p:spPr bwMode="auto">
          <a:xfrm rot="16200000" flipH="1">
            <a:off x="5541962" y="3446463"/>
            <a:ext cx="384175" cy="3429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3027" name="AutoShape 35">
            <a:extLst>
              <a:ext uri="{FF2B5EF4-FFF2-40B4-BE49-F238E27FC236}">
                <a16:creationId xmlns:a16="http://schemas.microsoft.com/office/drawing/2014/main" id="{7113FFCB-59BC-6F70-1200-FC402FE60394}"/>
              </a:ext>
            </a:extLst>
          </p:cNvPr>
          <p:cNvCxnSpPr>
            <a:cxnSpLocks noChangeShapeType="1"/>
            <a:stCxn id="213002" idx="2"/>
            <a:endCxn id="213022" idx="0"/>
          </p:cNvCxnSpPr>
          <p:nvPr/>
        </p:nvCxnSpPr>
        <p:spPr bwMode="auto">
          <a:xfrm rot="16200000" flipH="1">
            <a:off x="5770562" y="3217863"/>
            <a:ext cx="384175" cy="800100"/>
          </a:xfrm>
          <a:prstGeom prst="bentConnector3">
            <a:avLst>
              <a:gd name="adj1" fmla="val 4751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13028" name="Line 36">
            <a:extLst>
              <a:ext uri="{FF2B5EF4-FFF2-40B4-BE49-F238E27FC236}">
                <a16:creationId xmlns:a16="http://schemas.microsoft.com/office/drawing/2014/main" id="{61096AD8-02AD-E4F9-21AD-5AC09D36ACBF}"/>
              </a:ext>
            </a:extLst>
          </p:cNvPr>
          <p:cNvSpPr>
            <a:spLocks noChangeShapeType="1"/>
          </p:cNvSpPr>
          <p:nvPr/>
        </p:nvSpPr>
        <p:spPr bwMode="auto">
          <a:xfrm>
            <a:off x="5486400" y="3962400"/>
            <a:ext cx="152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13029" name="Text Box 37">
            <a:extLst>
              <a:ext uri="{FF2B5EF4-FFF2-40B4-BE49-F238E27FC236}">
                <a16:creationId xmlns:a16="http://schemas.microsoft.com/office/drawing/2014/main" id="{E85FEEF1-1E6A-67B3-02F8-D03D501BD600}"/>
              </a:ext>
            </a:extLst>
          </p:cNvPr>
          <p:cNvSpPr txBox="1">
            <a:spLocks noChangeArrowheads="1"/>
          </p:cNvSpPr>
          <p:nvPr/>
        </p:nvSpPr>
        <p:spPr bwMode="auto">
          <a:xfrm>
            <a:off x="4648200" y="3352800"/>
            <a:ext cx="26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0</a:t>
            </a:r>
          </a:p>
        </p:txBody>
      </p:sp>
      <p:sp>
        <p:nvSpPr>
          <p:cNvPr id="213030" name="Text Box 38">
            <a:extLst>
              <a:ext uri="{FF2B5EF4-FFF2-40B4-BE49-F238E27FC236}">
                <a16:creationId xmlns:a16="http://schemas.microsoft.com/office/drawing/2014/main" id="{D53580DC-6E80-AE08-9E19-9134914473A9}"/>
              </a:ext>
            </a:extLst>
          </p:cNvPr>
          <p:cNvSpPr txBox="1">
            <a:spLocks noChangeArrowheads="1"/>
          </p:cNvSpPr>
          <p:nvPr/>
        </p:nvSpPr>
        <p:spPr bwMode="auto">
          <a:xfrm>
            <a:off x="5065713" y="3352800"/>
            <a:ext cx="268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1</a:t>
            </a:r>
          </a:p>
        </p:txBody>
      </p:sp>
      <p:sp>
        <p:nvSpPr>
          <p:cNvPr id="213031" name="Text Box 39">
            <a:extLst>
              <a:ext uri="{FF2B5EF4-FFF2-40B4-BE49-F238E27FC236}">
                <a16:creationId xmlns:a16="http://schemas.microsoft.com/office/drawing/2014/main" id="{BB102A39-FE5B-0A86-9A74-A599E0C36BBF}"/>
              </a:ext>
            </a:extLst>
          </p:cNvPr>
          <p:cNvSpPr txBox="1">
            <a:spLocks noChangeArrowheads="1"/>
          </p:cNvSpPr>
          <p:nvPr/>
        </p:nvSpPr>
        <p:spPr bwMode="auto">
          <a:xfrm>
            <a:off x="5791200" y="3352800"/>
            <a:ext cx="26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8</a:t>
            </a:r>
          </a:p>
        </p:txBody>
      </p:sp>
      <p:sp>
        <p:nvSpPr>
          <p:cNvPr id="213032" name="Text Box 40">
            <a:extLst>
              <a:ext uri="{FF2B5EF4-FFF2-40B4-BE49-F238E27FC236}">
                <a16:creationId xmlns:a16="http://schemas.microsoft.com/office/drawing/2014/main" id="{46715243-C8B5-D5C1-80B4-FBC15E515826}"/>
              </a:ext>
            </a:extLst>
          </p:cNvPr>
          <p:cNvSpPr txBox="1">
            <a:spLocks noChangeArrowheads="1"/>
          </p:cNvSpPr>
          <p:nvPr/>
        </p:nvSpPr>
        <p:spPr bwMode="auto">
          <a:xfrm>
            <a:off x="6248400" y="3352800"/>
            <a:ext cx="268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200"/>
              <a:t>9</a:t>
            </a:r>
          </a:p>
        </p:txBody>
      </p:sp>
      <p:sp>
        <p:nvSpPr>
          <p:cNvPr id="213033" name="Rectangle 41">
            <a:extLst>
              <a:ext uri="{FF2B5EF4-FFF2-40B4-BE49-F238E27FC236}">
                <a16:creationId xmlns:a16="http://schemas.microsoft.com/office/drawing/2014/main" id="{12DA90D3-2888-04CC-E682-0664EC6FBB1A}"/>
              </a:ext>
            </a:extLst>
          </p:cNvPr>
          <p:cNvSpPr>
            <a:spLocks noChangeArrowheads="1"/>
          </p:cNvSpPr>
          <p:nvPr/>
        </p:nvSpPr>
        <p:spPr bwMode="auto">
          <a:xfrm>
            <a:off x="5448300" y="4419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13034" name="Rectangle 42">
            <a:extLst>
              <a:ext uri="{FF2B5EF4-FFF2-40B4-BE49-F238E27FC236}">
                <a16:creationId xmlns:a16="http://schemas.microsoft.com/office/drawing/2014/main" id="{6BFFFA4E-506C-C4F7-916C-8E60C83CE763}"/>
              </a:ext>
            </a:extLst>
          </p:cNvPr>
          <p:cNvSpPr>
            <a:spLocks noChangeArrowheads="1"/>
          </p:cNvSpPr>
          <p:nvPr/>
        </p:nvSpPr>
        <p:spPr bwMode="auto">
          <a:xfrm>
            <a:off x="5448300" y="48006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13035" name="Rectangle 43">
            <a:extLst>
              <a:ext uri="{FF2B5EF4-FFF2-40B4-BE49-F238E27FC236}">
                <a16:creationId xmlns:a16="http://schemas.microsoft.com/office/drawing/2014/main" id="{41C63400-564F-0A7D-7F6A-59DF23CB974A}"/>
              </a:ext>
            </a:extLst>
          </p:cNvPr>
          <p:cNvSpPr>
            <a:spLocks noChangeArrowheads="1"/>
          </p:cNvSpPr>
          <p:nvPr/>
        </p:nvSpPr>
        <p:spPr bwMode="auto">
          <a:xfrm>
            <a:off x="5448300" y="5410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13036" name="Rectangle 44">
            <a:extLst>
              <a:ext uri="{FF2B5EF4-FFF2-40B4-BE49-F238E27FC236}">
                <a16:creationId xmlns:a16="http://schemas.microsoft.com/office/drawing/2014/main" id="{283162B6-B8D2-F79F-7557-F28146660A91}"/>
              </a:ext>
            </a:extLst>
          </p:cNvPr>
          <p:cNvSpPr>
            <a:spLocks noChangeArrowheads="1"/>
          </p:cNvSpPr>
          <p:nvPr/>
        </p:nvSpPr>
        <p:spPr bwMode="auto">
          <a:xfrm>
            <a:off x="5448300" y="5791200"/>
            <a:ext cx="228600" cy="304800"/>
          </a:xfrm>
          <a:prstGeom prst="rect">
            <a:avLst/>
          </a:prstGeom>
          <a:solidFill>
            <a:schemeClr val="accent1"/>
          </a:solidFill>
          <a:ln w="9525" algn="ctr">
            <a:solidFill>
              <a:schemeClr val="tx1"/>
            </a:solidFill>
            <a:miter lim="800000"/>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13037" name="Line 45">
            <a:extLst>
              <a:ext uri="{FF2B5EF4-FFF2-40B4-BE49-F238E27FC236}">
                <a16:creationId xmlns:a16="http://schemas.microsoft.com/office/drawing/2014/main" id="{6D0BFAC5-0DB7-1BBC-EA75-4DF08E5A4399}"/>
              </a:ext>
            </a:extLst>
          </p:cNvPr>
          <p:cNvSpPr>
            <a:spLocks noChangeShapeType="1"/>
          </p:cNvSpPr>
          <p:nvPr/>
        </p:nvSpPr>
        <p:spPr bwMode="auto">
          <a:xfrm>
            <a:off x="5562600" y="51054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cxnSp>
        <p:nvCxnSpPr>
          <p:cNvPr id="213038" name="AutoShape 46">
            <a:extLst>
              <a:ext uri="{FF2B5EF4-FFF2-40B4-BE49-F238E27FC236}">
                <a16:creationId xmlns:a16="http://schemas.microsoft.com/office/drawing/2014/main" id="{0DB284F3-DED2-B3DE-E4B7-0028E493C7EB}"/>
              </a:ext>
            </a:extLst>
          </p:cNvPr>
          <p:cNvCxnSpPr>
            <a:cxnSpLocks noChangeShapeType="1"/>
            <a:stCxn id="213007" idx="2"/>
            <a:endCxn id="213033" idx="1"/>
          </p:cNvCxnSpPr>
          <p:nvPr/>
        </p:nvCxnSpPr>
        <p:spPr bwMode="auto">
          <a:xfrm rot="16200000" flipH="1">
            <a:off x="4876800" y="4000500"/>
            <a:ext cx="457200" cy="685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3039" name="AutoShape 47">
            <a:extLst>
              <a:ext uri="{FF2B5EF4-FFF2-40B4-BE49-F238E27FC236}">
                <a16:creationId xmlns:a16="http://schemas.microsoft.com/office/drawing/2014/main" id="{DF680223-4DA1-6DC0-6A70-8DD645C0EBE7}"/>
              </a:ext>
            </a:extLst>
          </p:cNvPr>
          <p:cNvCxnSpPr>
            <a:cxnSpLocks noChangeShapeType="1"/>
            <a:stCxn id="213012" idx="2"/>
            <a:endCxn id="213034" idx="1"/>
          </p:cNvCxnSpPr>
          <p:nvPr/>
        </p:nvCxnSpPr>
        <p:spPr bwMode="auto">
          <a:xfrm rot="16200000" flipH="1">
            <a:off x="4914900" y="4419600"/>
            <a:ext cx="838200"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3040" name="AutoShape 48">
            <a:extLst>
              <a:ext uri="{FF2B5EF4-FFF2-40B4-BE49-F238E27FC236}">
                <a16:creationId xmlns:a16="http://schemas.microsoft.com/office/drawing/2014/main" id="{8368DA2D-4D1D-5ED8-540B-CC72092B83C0}"/>
              </a:ext>
            </a:extLst>
          </p:cNvPr>
          <p:cNvCxnSpPr>
            <a:cxnSpLocks noChangeShapeType="1"/>
            <a:stCxn id="213017" idx="2"/>
            <a:endCxn id="213035" idx="3"/>
          </p:cNvCxnSpPr>
          <p:nvPr/>
        </p:nvCxnSpPr>
        <p:spPr bwMode="auto">
          <a:xfrm rot="5400000">
            <a:off x="5067300" y="4724400"/>
            <a:ext cx="1447800" cy="228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3041" name="AutoShape 49">
            <a:extLst>
              <a:ext uri="{FF2B5EF4-FFF2-40B4-BE49-F238E27FC236}">
                <a16:creationId xmlns:a16="http://schemas.microsoft.com/office/drawing/2014/main" id="{70745D7C-D09A-CFCC-6A5B-CDAFE0EC52BB}"/>
              </a:ext>
            </a:extLst>
          </p:cNvPr>
          <p:cNvCxnSpPr>
            <a:cxnSpLocks noChangeShapeType="1"/>
            <a:stCxn id="213022" idx="2"/>
            <a:endCxn id="213036" idx="3"/>
          </p:cNvCxnSpPr>
          <p:nvPr/>
        </p:nvCxnSpPr>
        <p:spPr bwMode="auto">
          <a:xfrm rot="5400000">
            <a:off x="5105400" y="4686300"/>
            <a:ext cx="1828800" cy="6858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13043" name="Text Box 51">
            <a:extLst>
              <a:ext uri="{FF2B5EF4-FFF2-40B4-BE49-F238E27FC236}">
                <a16:creationId xmlns:a16="http://schemas.microsoft.com/office/drawing/2014/main" id="{C92DEF7F-37AA-82D8-B07E-264D02D2B760}"/>
              </a:ext>
            </a:extLst>
          </p:cNvPr>
          <p:cNvSpPr txBox="1">
            <a:spLocks noChangeArrowheads="1"/>
          </p:cNvSpPr>
          <p:nvPr/>
        </p:nvSpPr>
        <p:spPr bwMode="auto">
          <a:xfrm>
            <a:off x="6458239" y="2000071"/>
            <a:ext cx="26981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dirty="0"/>
              <a:t>single digit numbers</a:t>
            </a:r>
            <a:endParaRPr lang="tr-TR" altLang="en-US" sz="1800" dirty="0"/>
          </a:p>
          <a:p>
            <a:pPr algn="ctr" eaLnBrk="1" hangingPunct="1">
              <a:spcBef>
                <a:spcPct val="0"/>
              </a:spcBef>
              <a:buClrTx/>
              <a:buSzTx/>
              <a:buFontTx/>
              <a:buNone/>
            </a:pPr>
            <a:r>
              <a:rPr lang="tr-TR" altLang="en-US" sz="1800" dirty="0"/>
              <a:t>(</a:t>
            </a:r>
            <a:r>
              <a:rPr lang="tr-TR" altLang="en-US" sz="1800" dirty="0" err="1"/>
              <a:t>or</a:t>
            </a:r>
            <a:r>
              <a:rPr lang="tr-TR" altLang="en-US" sz="1800" dirty="0"/>
              <a:t> </a:t>
            </a:r>
            <a:r>
              <a:rPr lang="tr-TR" altLang="en-US" sz="1800" dirty="0" err="1"/>
              <a:t>consider</a:t>
            </a:r>
            <a:r>
              <a:rPr lang="tr-TR" altLang="en-US" sz="1800" dirty="0"/>
              <a:t> </a:t>
            </a:r>
            <a:r>
              <a:rPr lang="tr-TR" altLang="en-US" sz="1800" dirty="0" err="1"/>
              <a:t>all</a:t>
            </a:r>
            <a:r>
              <a:rPr lang="tr-TR" altLang="en-US" sz="1800" dirty="0"/>
              <a:t> </a:t>
            </a:r>
            <a:r>
              <a:rPr lang="tr-TR" altLang="en-US" sz="1800" dirty="0" err="1"/>
              <a:t>previous</a:t>
            </a:r>
            <a:r>
              <a:rPr lang="tr-TR" altLang="en-US" sz="1800" dirty="0"/>
              <a:t> </a:t>
            </a:r>
          </a:p>
          <a:p>
            <a:pPr algn="ctr" eaLnBrk="1" hangingPunct="1">
              <a:spcBef>
                <a:spcPct val="0"/>
              </a:spcBef>
              <a:buClrTx/>
              <a:buSzTx/>
              <a:buFontTx/>
              <a:buNone/>
            </a:pPr>
            <a:r>
              <a:rPr lang="tr-TR" altLang="en-US" sz="1800" dirty="0" err="1"/>
              <a:t>digits</a:t>
            </a:r>
            <a:r>
              <a:rPr lang="tr-TR" altLang="en-US" sz="1800" dirty="0"/>
              <a:t> as </a:t>
            </a:r>
            <a:r>
              <a:rPr lang="tr-TR" altLang="en-US" sz="1800" dirty="0" err="1"/>
              <a:t>satellite</a:t>
            </a:r>
            <a:r>
              <a:rPr lang="tr-TR" altLang="en-US" sz="1800" dirty="0"/>
              <a:t> </a:t>
            </a:r>
          </a:p>
          <a:p>
            <a:pPr algn="ctr" eaLnBrk="1" hangingPunct="1">
              <a:spcBef>
                <a:spcPct val="0"/>
              </a:spcBef>
              <a:buClrTx/>
              <a:buSzTx/>
              <a:buFontTx/>
              <a:buNone/>
            </a:pPr>
            <a:r>
              <a:rPr lang="tr-TR" altLang="en-US" sz="1800" dirty="0" err="1"/>
              <a:t>İnformation</a:t>
            </a:r>
            <a:r>
              <a:rPr lang="tr-TR" altLang="en-US" sz="1800" dirty="0"/>
              <a:t>)</a:t>
            </a:r>
            <a:endParaRPr lang="en-US" altLang="en-US" sz="1800" dirty="0"/>
          </a:p>
        </p:txBody>
      </p:sp>
      <p:cxnSp>
        <p:nvCxnSpPr>
          <p:cNvPr id="213044" name="AutoShape 52">
            <a:extLst>
              <a:ext uri="{FF2B5EF4-FFF2-40B4-BE49-F238E27FC236}">
                <a16:creationId xmlns:a16="http://schemas.microsoft.com/office/drawing/2014/main" id="{DCE8A659-A781-90AF-6B20-291F04E0D01F}"/>
              </a:ext>
            </a:extLst>
          </p:cNvPr>
          <p:cNvCxnSpPr>
            <a:cxnSpLocks noChangeShapeType="1"/>
            <a:stCxn id="213001" idx="3"/>
            <a:endCxn id="213043" idx="1"/>
          </p:cNvCxnSpPr>
          <p:nvPr/>
        </p:nvCxnSpPr>
        <p:spPr bwMode="auto">
          <a:xfrm flipV="1">
            <a:off x="5676900" y="2600236"/>
            <a:ext cx="781339" cy="66764"/>
          </a:xfrm>
          <a:prstGeom prst="bentConnector3">
            <a:avLst>
              <a:gd name="adj1" fmla="val 50000"/>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213045" name="Text Box 53">
            <a:extLst>
              <a:ext uri="{FF2B5EF4-FFF2-40B4-BE49-F238E27FC236}">
                <a16:creationId xmlns:a16="http://schemas.microsoft.com/office/drawing/2014/main" id="{63B08F83-FFEE-BD3E-6BDB-03E60E9CE473}"/>
              </a:ext>
            </a:extLst>
          </p:cNvPr>
          <p:cNvSpPr txBox="1">
            <a:spLocks noChangeArrowheads="1"/>
          </p:cNvSpPr>
          <p:nvPr/>
        </p:nvSpPr>
        <p:spPr bwMode="auto">
          <a:xfrm>
            <a:off x="3657600" y="3276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0’s</a:t>
            </a:r>
          </a:p>
        </p:txBody>
      </p:sp>
      <p:sp>
        <p:nvSpPr>
          <p:cNvPr id="213046" name="Text Box 54">
            <a:extLst>
              <a:ext uri="{FF2B5EF4-FFF2-40B4-BE49-F238E27FC236}">
                <a16:creationId xmlns:a16="http://schemas.microsoft.com/office/drawing/2014/main" id="{B995E68C-1F2F-48ED-99AC-DCB87CBEBEFD}"/>
              </a:ext>
            </a:extLst>
          </p:cNvPr>
          <p:cNvSpPr txBox="1">
            <a:spLocks noChangeArrowheads="1"/>
          </p:cNvSpPr>
          <p:nvPr/>
        </p:nvSpPr>
        <p:spPr bwMode="auto">
          <a:xfrm>
            <a:off x="6915150" y="32766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9’s</a:t>
            </a:r>
          </a:p>
        </p:txBody>
      </p:sp>
      <p:cxnSp>
        <p:nvCxnSpPr>
          <p:cNvPr id="213049" name="AutoShape 57">
            <a:extLst>
              <a:ext uri="{FF2B5EF4-FFF2-40B4-BE49-F238E27FC236}">
                <a16:creationId xmlns:a16="http://schemas.microsoft.com/office/drawing/2014/main" id="{654F15AF-E369-5D4E-D467-E5A34C3EFEA9}"/>
              </a:ext>
            </a:extLst>
          </p:cNvPr>
          <p:cNvCxnSpPr>
            <a:cxnSpLocks noChangeShapeType="1"/>
            <a:stCxn id="213007" idx="1"/>
            <a:endCxn id="213045" idx="3"/>
          </p:cNvCxnSpPr>
          <p:nvPr/>
        </p:nvCxnSpPr>
        <p:spPr bwMode="auto">
          <a:xfrm rot="10800000">
            <a:off x="4133850" y="3460750"/>
            <a:ext cx="514350" cy="501650"/>
          </a:xfrm>
          <a:prstGeom prst="bentConnector3">
            <a:avLst>
              <a:gd name="adj1" fmla="val 50000"/>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213050" name="AutoShape 58">
            <a:extLst>
              <a:ext uri="{FF2B5EF4-FFF2-40B4-BE49-F238E27FC236}">
                <a16:creationId xmlns:a16="http://schemas.microsoft.com/office/drawing/2014/main" id="{3DF8302A-7819-A36D-9011-C41A65769FE5}"/>
              </a:ext>
            </a:extLst>
          </p:cNvPr>
          <p:cNvCxnSpPr>
            <a:cxnSpLocks noChangeShapeType="1"/>
            <a:stCxn id="213022" idx="3"/>
            <a:endCxn id="213046" idx="1"/>
          </p:cNvCxnSpPr>
          <p:nvPr/>
        </p:nvCxnSpPr>
        <p:spPr bwMode="auto">
          <a:xfrm flipV="1">
            <a:off x="6477000" y="3460750"/>
            <a:ext cx="438150" cy="501650"/>
          </a:xfrm>
          <a:prstGeom prst="bentConnector3">
            <a:avLst>
              <a:gd name="adj1" fmla="val 50000"/>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213051" name="AutoShape 59">
            <a:extLst>
              <a:ext uri="{FF2B5EF4-FFF2-40B4-BE49-F238E27FC236}">
                <a16:creationId xmlns:a16="http://schemas.microsoft.com/office/drawing/2014/main" id="{0E3E2AC7-6A46-D16F-7E09-B55E0322C26A}"/>
              </a:ext>
            </a:extLst>
          </p:cNvPr>
          <p:cNvSpPr>
            <a:spLocks noChangeArrowheads="1"/>
          </p:cNvSpPr>
          <p:nvPr/>
        </p:nvSpPr>
        <p:spPr bwMode="auto">
          <a:xfrm>
            <a:off x="7162800" y="5486400"/>
            <a:ext cx="381000" cy="381000"/>
          </a:xfrm>
          <a:prstGeom prst="smileyFace">
            <a:avLst>
              <a:gd name="adj" fmla="val 4653"/>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3001"/>
                                        </p:tgtEl>
                                        <p:attrNameLst>
                                          <p:attrName>style.visibility</p:attrName>
                                        </p:attrNameLst>
                                      </p:cBhvr>
                                      <p:to>
                                        <p:strVal val="visible"/>
                                      </p:to>
                                    </p:set>
                                    <p:animEffect transition="in" filter="blinds(horizontal)">
                                      <p:cBhvr>
                                        <p:cTn id="7" dur="500"/>
                                        <p:tgtEl>
                                          <p:spTgt spid="213001"/>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par>
                                <p:cTn id="11" presetID="3" presetClass="entr" presetSubtype="10" fill="hold" nodeType="withEffect">
                                  <p:stCondLst>
                                    <p:cond delay="0"/>
                                  </p:stCondLst>
                                  <p:childTnLst>
                                    <p:set>
                                      <p:cBhvr>
                                        <p:cTn id="12" dur="1" fill="hold">
                                          <p:stCondLst>
                                            <p:cond delay="0"/>
                                          </p:stCondLst>
                                        </p:cTn>
                                        <p:tgtEl>
                                          <p:spTgt spid="213044"/>
                                        </p:tgtEl>
                                        <p:attrNameLst>
                                          <p:attrName>style.visibility</p:attrName>
                                        </p:attrNameLst>
                                      </p:cBhvr>
                                      <p:to>
                                        <p:strVal val="visible"/>
                                      </p:to>
                                    </p:set>
                                    <p:animEffect transition="in" filter="blinds(horizontal)">
                                      <p:cBhvr>
                                        <p:cTn id="13" dur="500"/>
                                        <p:tgtEl>
                                          <p:spTgt spid="213044"/>
                                        </p:tgtEl>
                                      </p:cBhvr>
                                    </p:animEffect>
                                  </p:childTnLst>
                                </p:cTn>
                              </p:par>
                              <p:par>
                                <p:cTn id="14" presetID="3" presetClass="entr" presetSubtype="10" fill="hold" nodeType="withEffect">
                                  <p:stCondLst>
                                    <p:cond delay="0"/>
                                  </p:stCondLst>
                                  <p:childTnLst>
                                    <p:set>
                                      <p:cBhvr>
                                        <p:cTn id="15" dur="1" fill="hold">
                                          <p:stCondLst>
                                            <p:cond delay="0"/>
                                          </p:stCondLst>
                                        </p:cTn>
                                        <p:tgtEl>
                                          <p:spTgt spid="213043"/>
                                        </p:tgtEl>
                                        <p:attrNameLst>
                                          <p:attrName>style.visibility</p:attrName>
                                        </p:attrNameLst>
                                      </p:cBhvr>
                                      <p:to>
                                        <p:strVal val="visible"/>
                                      </p:to>
                                    </p:set>
                                    <p:animEffect transition="in" filter="blinds(horizontal)">
                                      <p:cBhvr>
                                        <p:cTn id="16" dur="500"/>
                                        <p:tgtEl>
                                          <p:spTgt spid="2130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13023"/>
                                        </p:tgtEl>
                                        <p:attrNameLst>
                                          <p:attrName>style.visibility</p:attrName>
                                        </p:attrNameLst>
                                      </p:cBhvr>
                                      <p:to>
                                        <p:strVal val="visible"/>
                                      </p:to>
                                    </p:set>
                                    <p:animEffect transition="in" filter="blinds(horizontal)">
                                      <p:cBhvr>
                                        <p:cTn id="21" dur="500"/>
                                        <p:tgtEl>
                                          <p:spTgt spid="213023"/>
                                        </p:tgtEl>
                                      </p:cBhvr>
                                    </p:animEffect>
                                  </p:childTnLst>
                                </p:cTn>
                              </p:par>
                              <p:par>
                                <p:cTn id="22" presetID="3" presetClass="entr" presetSubtype="10" fill="hold" nodeType="withEffect">
                                  <p:stCondLst>
                                    <p:cond delay="0"/>
                                  </p:stCondLst>
                                  <p:childTnLst>
                                    <p:set>
                                      <p:cBhvr>
                                        <p:cTn id="23" dur="1" fill="hold">
                                          <p:stCondLst>
                                            <p:cond delay="0"/>
                                          </p:stCondLst>
                                        </p:cTn>
                                        <p:tgtEl>
                                          <p:spTgt spid="213002"/>
                                        </p:tgtEl>
                                        <p:attrNameLst>
                                          <p:attrName>style.visibility</p:attrName>
                                        </p:attrNameLst>
                                      </p:cBhvr>
                                      <p:to>
                                        <p:strVal val="visible"/>
                                      </p:to>
                                    </p:set>
                                    <p:animEffect transition="in" filter="blinds(horizontal)">
                                      <p:cBhvr>
                                        <p:cTn id="24" dur="500"/>
                                        <p:tgtEl>
                                          <p:spTgt spid="21300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par>
                                <p:cTn id="30" presetID="3" presetClass="entr" presetSubtype="10" fill="hold" nodeType="withEffect">
                                  <p:stCondLst>
                                    <p:cond delay="0"/>
                                  </p:stCondLst>
                                  <p:childTnLst>
                                    <p:set>
                                      <p:cBhvr>
                                        <p:cTn id="31" dur="1" fill="hold">
                                          <p:stCondLst>
                                            <p:cond delay="0"/>
                                          </p:stCondLst>
                                        </p:cTn>
                                        <p:tgtEl>
                                          <p:spTgt spid="213007"/>
                                        </p:tgtEl>
                                        <p:attrNameLst>
                                          <p:attrName>style.visibility</p:attrName>
                                        </p:attrNameLst>
                                      </p:cBhvr>
                                      <p:to>
                                        <p:strVal val="visible"/>
                                      </p:to>
                                    </p:set>
                                    <p:animEffect transition="in" filter="blinds(horizontal)">
                                      <p:cBhvr>
                                        <p:cTn id="32" dur="500"/>
                                        <p:tgtEl>
                                          <p:spTgt spid="213007"/>
                                        </p:tgtEl>
                                      </p:cBhvr>
                                    </p:animEffect>
                                  </p:childTnLst>
                                </p:cTn>
                              </p:par>
                              <p:par>
                                <p:cTn id="33" presetID="3" presetClass="entr" presetSubtype="1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par>
                                <p:cTn id="36" presetID="3" presetClass="entr" presetSubtype="10" fill="hold" nodeType="withEffect">
                                  <p:stCondLst>
                                    <p:cond delay="0"/>
                                  </p:stCondLst>
                                  <p:childTnLst>
                                    <p:set>
                                      <p:cBhvr>
                                        <p:cTn id="37" dur="1" fill="hold">
                                          <p:stCondLst>
                                            <p:cond delay="0"/>
                                          </p:stCondLst>
                                        </p:cTn>
                                        <p:tgtEl>
                                          <p:spTgt spid="213012"/>
                                        </p:tgtEl>
                                        <p:attrNameLst>
                                          <p:attrName>style.visibility</p:attrName>
                                        </p:attrNameLst>
                                      </p:cBhvr>
                                      <p:to>
                                        <p:strVal val="visible"/>
                                      </p:to>
                                    </p:set>
                                    <p:animEffect transition="in" filter="blinds(horizontal)">
                                      <p:cBhvr>
                                        <p:cTn id="38" dur="500"/>
                                        <p:tgtEl>
                                          <p:spTgt spid="213012"/>
                                        </p:tgtEl>
                                      </p:cBhvr>
                                    </p:animEffect>
                                  </p:childTnLst>
                                </p:cTn>
                              </p:par>
                              <p:par>
                                <p:cTn id="39" presetID="3" presetClass="entr" presetSubtype="1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horizontal)">
                                      <p:cBhvr>
                                        <p:cTn id="41" dur="500"/>
                                        <p:tgtEl>
                                          <p:spTgt spid="5"/>
                                        </p:tgtEl>
                                      </p:cBhvr>
                                    </p:animEffect>
                                  </p:childTnLst>
                                </p:cTn>
                              </p:par>
                              <p:par>
                                <p:cTn id="42" presetID="3" presetClass="entr" presetSubtype="10" fill="hold" nodeType="withEffect">
                                  <p:stCondLst>
                                    <p:cond delay="0"/>
                                  </p:stCondLst>
                                  <p:childTnLst>
                                    <p:set>
                                      <p:cBhvr>
                                        <p:cTn id="43" dur="1" fill="hold">
                                          <p:stCondLst>
                                            <p:cond delay="0"/>
                                          </p:stCondLst>
                                        </p:cTn>
                                        <p:tgtEl>
                                          <p:spTgt spid="213017"/>
                                        </p:tgtEl>
                                        <p:attrNameLst>
                                          <p:attrName>style.visibility</p:attrName>
                                        </p:attrNameLst>
                                      </p:cBhvr>
                                      <p:to>
                                        <p:strVal val="visible"/>
                                      </p:to>
                                    </p:set>
                                    <p:animEffect transition="in" filter="blinds(horizontal)">
                                      <p:cBhvr>
                                        <p:cTn id="44" dur="500"/>
                                        <p:tgtEl>
                                          <p:spTgt spid="213017"/>
                                        </p:tgtEl>
                                      </p:cBhvr>
                                    </p:animEffect>
                                  </p:childTnLst>
                                </p:cTn>
                              </p:par>
                              <p:par>
                                <p:cTn id="45" presetID="3" presetClass="entr" presetSubtype="1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par>
                                <p:cTn id="48" presetID="3" presetClass="entr" presetSubtype="10" fill="hold" nodeType="withEffect">
                                  <p:stCondLst>
                                    <p:cond delay="0"/>
                                  </p:stCondLst>
                                  <p:childTnLst>
                                    <p:set>
                                      <p:cBhvr>
                                        <p:cTn id="49" dur="1" fill="hold">
                                          <p:stCondLst>
                                            <p:cond delay="0"/>
                                          </p:stCondLst>
                                        </p:cTn>
                                        <p:tgtEl>
                                          <p:spTgt spid="213022"/>
                                        </p:tgtEl>
                                        <p:attrNameLst>
                                          <p:attrName>style.visibility</p:attrName>
                                        </p:attrNameLst>
                                      </p:cBhvr>
                                      <p:to>
                                        <p:strVal val="visible"/>
                                      </p:to>
                                    </p:set>
                                    <p:animEffect transition="in" filter="blinds(horizontal)">
                                      <p:cBhvr>
                                        <p:cTn id="50" dur="500"/>
                                        <p:tgtEl>
                                          <p:spTgt spid="213022"/>
                                        </p:tgtEl>
                                      </p:cBhvr>
                                    </p:animEffect>
                                  </p:childTnLst>
                                </p:cTn>
                              </p:par>
                              <p:par>
                                <p:cTn id="51" presetID="3" presetClass="entr" presetSubtype="10" fill="hold" nodeType="withEffect">
                                  <p:stCondLst>
                                    <p:cond delay="0"/>
                                  </p:stCondLst>
                                  <p:childTnLst>
                                    <p:set>
                                      <p:cBhvr>
                                        <p:cTn id="52" dur="1" fill="hold">
                                          <p:stCondLst>
                                            <p:cond delay="0"/>
                                          </p:stCondLst>
                                        </p:cTn>
                                        <p:tgtEl>
                                          <p:spTgt spid="213024"/>
                                        </p:tgtEl>
                                        <p:attrNameLst>
                                          <p:attrName>style.visibility</p:attrName>
                                        </p:attrNameLst>
                                      </p:cBhvr>
                                      <p:to>
                                        <p:strVal val="visible"/>
                                      </p:to>
                                    </p:set>
                                    <p:animEffect transition="in" filter="blinds(horizontal)">
                                      <p:cBhvr>
                                        <p:cTn id="53" dur="500"/>
                                        <p:tgtEl>
                                          <p:spTgt spid="213024"/>
                                        </p:tgtEl>
                                      </p:cBhvr>
                                    </p:animEffect>
                                  </p:childTnLst>
                                </p:cTn>
                              </p:par>
                              <p:par>
                                <p:cTn id="54" presetID="3" presetClass="entr" presetSubtype="10" fill="hold" nodeType="withEffect">
                                  <p:stCondLst>
                                    <p:cond delay="0"/>
                                  </p:stCondLst>
                                  <p:childTnLst>
                                    <p:set>
                                      <p:cBhvr>
                                        <p:cTn id="55" dur="1" fill="hold">
                                          <p:stCondLst>
                                            <p:cond delay="0"/>
                                          </p:stCondLst>
                                        </p:cTn>
                                        <p:tgtEl>
                                          <p:spTgt spid="213025"/>
                                        </p:tgtEl>
                                        <p:attrNameLst>
                                          <p:attrName>style.visibility</p:attrName>
                                        </p:attrNameLst>
                                      </p:cBhvr>
                                      <p:to>
                                        <p:strVal val="visible"/>
                                      </p:to>
                                    </p:set>
                                    <p:animEffect transition="in" filter="blinds(horizontal)">
                                      <p:cBhvr>
                                        <p:cTn id="56" dur="500"/>
                                        <p:tgtEl>
                                          <p:spTgt spid="213025"/>
                                        </p:tgtEl>
                                      </p:cBhvr>
                                    </p:animEffect>
                                  </p:childTnLst>
                                </p:cTn>
                              </p:par>
                              <p:par>
                                <p:cTn id="57" presetID="3" presetClass="entr" presetSubtype="10" fill="hold" nodeType="withEffect">
                                  <p:stCondLst>
                                    <p:cond delay="0"/>
                                  </p:stCondLst>
                                  <p:childTnLst>
                                    <p:set>
                                      <p:cBhvr>
                                        <p:cTn id="58" dur="1" fill="hold">
                                          <p:stCondLst>
                                            <p:cond delay="0"/>
                                          </p:stCondLst>
                                        </p:cTn>
                                        <p:tgtEl>
                                          <p:spTgt spid="213026"/>
                                        </p:tgtEl>
                                        <p:attrNameLst>
                                          <p:attrName>style.visibility</p:attrName>
                                        </p:attrNameLst>
                                      </p:cBhvr>
                                      <p:to>
                                        <p:strVal val="visible"/>
                                      </p:to>
                                    </p:set>
                                    <p:animEffect transition="in" filter="blinds(horizontal)">
                                      <p:cBhvr>
                                        <p:cTn id="59" dur="500"/>
                                        <p:tgtEl>
                                          <p:spTgt spid="213026"/>
                                        </p:tgtEl>
                                      </p:cBhvr>
                                    </p:animEffect>
                                  </p:childTnLst>
                                </p:cTn>
                              </p:par>
                              <p:par>
                                <p:cTn id="60" presetID="3" presetClass="entr" presetSubtype="10" fill="hold" nodeType="withEffect">
                                  <p:stCondLst>
                                    <p:cond delay="0"/>
                                  </p:stCondLst>
                                  <p:childTnLst>
                                    <p:set>
                                      <p:cBhvr>
                                        <p:cTn id="61" dur="1" fill="hold">
                                          <p:stCondLst>
                                            <p:cond delay="0"/>
                                          </p:stCondLst>
                                        </p:cTn>
                                        <p:tgtEl>
                                          <p:spTgt spid="213027"/>
                                        </p:tgtEl>
                                        <p:attrNameLst>
                                          <p:attrName>style.visibility</p:attrName>
                                        </p:attrNameLst>
                                      </p:cBhvr>
                                      <p:to>
                                        <p:strVal val="visible"/>
                                      </p:to>
                                    </p:set>
                                    <p:animEffect transition="in" filter="blinds(horizontal)">
                                      <p:cBhvr>
                                        <p:cTn id="62" dur="500"/>
                                        <p:tgtEl>
                                          <p:spTgt spid="213027"/>
                                        </p:tgtEl>
                                      </p:cBhvr>
                                    </p:animEffect>
                                  </p:childTnLst>
                                </p:cTn>
                              </p:par>
                              <p:par>
                                <p:cTn id="63" presetID="3" presetClass="entr" presetSubtype="10" fill="hold" nodeType="withEffect">
                                  <p:stCondLst>
                                    <p:cond delay="0"/>
                                  </p:stCondLst>
                                  <p:childTnLst>
                                    <p:set>
                                      <p:cBhvr>
                                        <p:cTn id="64" dur="1" fill="hold">
                                          <p:stCondLst>
                                            <p:cond delay="0"/>
                                          </p:stCondLst>
                                        </p:cTn>
                                        <p:tgtEl>
                                          <p:spTgt spid="213028"/>
                                        </p:tgtEl>
                                        <p:attrNameLst>
                                          <p:attrName>style.visibility</p:attrName>
                                        </p:attrNameLst>
                                      </p:cBhvr>
                                      <p:to>
                                        <p:strVal val="visible"/>
                                      </p:to>
                                    </p:set>
                                    <p:animEffect transition="in" filter="blinds(horizontal)">
                                      <p:cBhvr>
                                        <p:cTn id="65" dur="500"/>
                                        <p:tgtEl>
                                          <p:spTgt spid="213028"/>
                                        </p:tgtEl>
                                      </p:cBhvr>
                                    </p:animEffect>
                                  </p:childTnLst>
                                </p:cTn>
                              </p:par>
                              <p:par>
                                <p:cTn id="66" presetID="3" presetClass="entr" presetSubtype="10" fill="hold" nodeType="withEffect">
                                  <p:stCondLst>
                                    <p:cond delay="0"/>
                                  </p:stCondLst>
                                  <p:childTnLst>
                                    <p:set>
                                      <p:cBhvr>
                                        <p:cTn id="67" dur="1" fill="hold">
                                          <p:stCondLst>
                                            <p:cond delay="0"/>
                                          </p:stCondLst>
                                        </p:cTn>
                                        <p:tgtEl>
                                          <p:spTgt spid="213029"/>
                                        </p:tgtEl>
                                        <p:attrNameLst>
                                          <p:attrName>style.visibility</p:attrName>
                                        </p:attrNameLst>
                                      </p:cBhvr>
                                      <p:to>
                                        <p:strVal val="visible"/>
                                      </p:to>
                                    </p:set>
                                    <p:animEffect transition="in" filter="blinds(horizontal)">
                                      <p:cBhvr>
                                        <p:cTn id="68" dur="500"/>
                                        <p:tgtEl>
                                          <p:spTgt spid="213029"/>
                                        </p:tgtEl>
                                      </p:cBhvr>
                                    </p:animEffect>
                                  </p:childTnLst>
                                </p:cTn>
                              </p:par>
                              <p:par>
                                <p:cTn id="69" presetID="3" presetClass="entr" presetSubtype="10" fill="hold" nodeType="withEffect">
                                  <p:stCondLst>
                                    <p:cond delay="0"/>
                                  </p:stCondLst>
                                  <p:childTnLst>
                                    <p:set>
                                      <p:cBhvr>
                                        <p:cTn id="70" dur="1" fill="hold">
                                          <p:stCondLst>
                                            <p:cond delay="0"/>
                                          </p:stCondLst>
                                        </p:cTn>
                                        <p:tgtEl>
                                          <p:spTgt spid="213030"/>
                                        </p:tgtEl>
                                        <p:attrNameLst>
                                          <p:attrName>style.visibility</p:attrName>
                                        </p:attrNameLst>
                                      </p:cBhvr>
                                      <p:to>
                                        <p:strVal val="visible"/>
                                      </p:to>
                                    </p:set>
                                    <p:animEffect transition="in" filter="blinds(horizontal)">
                                      <p:cBhvr>
                                        <p:cTn id="71" dur="500"/>
                                        <p:tgtEl>
                                          <p:spTgt spid="213030"/>
                                        </p:tgtEl>
                                      </p:cBhvr>
                                    </p:animEffect>
                                  </p:childTnLst>
                                </p:cTn>
                              </p:par>
                              <p:par>
                                <p:cTn id="72" presetID="3" presetClass="entr" presetSubtype="10" fill="hold" nodeType="withEffect">
                                  <p:stCondLst>
                                    <p:cond delay="0"/>
                                  </p:stCondLst>
                                  <p:childTnLst>
                                    <p:set>
                                      <p:cBhvr>
                                        <p:cTn id="73" dur="1" fill="hold">
                                          <p:stCondLst>
                                            <p:cond delay="0"/>
                                          </p:stCondLst>
                                        </p:cTn>
                                        <p:tgtEl>
                                          <p:spTgt spid="213031"/>
                                        </p:tgtEl>
                                        <p:attrNameLst>
                                          <p:attrName>style.visibility</p:attrName>
                                        </p:attrNameLst>
                                      </p:cBhvr>
                                      <p:to>
                                        <p:strVal val="visible"/>
                                      </p:to>
                                    </p:set>
                                    <p:animEffect transition="in" filter="blinds(horizontal)">
                                      <p:cBhvr>
                                        <p:cTn id="74" dur="500"/>
                                        <p:tgtEl>
                                          <p:spTgt spid="213031"/>
                                        </p:tgtEl>
                                      </p:cBhvr>
                                    </p:animEffect>
                                  </p:childTnLst>
                                </p:cTn>
                              </p:par>
                              <p:par>
                                <p:cTn id="75" presetID="3" presetClass="entr" presetSubtype="10" fill="hold" nodeType="withEffect">
                                  <p:stCondLst>
                                    <p:cond delay="0"/>
                                  </p:stCondLst>
                                  <p:childTnLst>
                                    <p:set>
                                      <p:cBhvr>
                                        <p:cTn id="76" dur="1" fill="hold">
                                          <p:stCondLst>
                                            <p:cond delay="0"/>
                                          </p:stCondLst>
                                        </p:cTn>
                                        <p:tgtEl>
                                          <p:spTgt spid="213032"/>
                                        </p:tgtEl>
                                        <p:attrNameLst>
                                          <p:attrName>style.visibility</p:attrName>
                                        </p:attrNameLst>
                                      </p:cBhvr>
                                      <p:to>
                                        <p:strVal val="visible"/>
                                      </p:to>
                                    </p:set>
                                    <p:animEffect transition="in" filter="blinds(horizontal)">
                                      <p:cBhvr>
                                        <p:cTn id="77" dur="500"/>
                                        <p:tgtEl>
                                          <p:spTgt spid="21303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213049"/>
                                        </p:tgtEl>
                                        <p:attrNameLst>
                                          <p:attrName>style.visibility</p:attrName>
                                        </p:attrNameLst>
                                      </p:cBhvr>
                                      <p:to>
                                        <p:strVal val="visible"/>
                                      </p:to>
                                    </p:set>
                                    <p:animEffect transition="in" filter="blinds(horizontal)">
                                      <p:cBhvr>
                                        <p:cTn id="82" dur="500"/>
                                        <p:tgtEl>
                                          <p:spTgt spid="213049"/>
                                        </p:tgtEl>
                                      </p:cBhvr>
                                    </p:animEffect>
                                  </p:childTnLst>
                                </p:cTn>
                              </p:par>
                              <p:par>
                                <p:cTn id="83" presetID="3" presetClass="entr" presetSubtype="10" fill="hold" nodeType="withEffect">
                                  <p:stCondLst>
                                    <p:cond delay="0"/>
                                  </p:stCondLst>
                                  <p:childTnLst>
                                    <p:set>
                                      <p:cBhvr>
                                        <p:cTn id="84" dur="1" fill="hold">
                                          <p:stCondLst>
                                            <p:cond delay="0"/>
                                          </p:stCondLst>
                                        </p:cTn>
                                        <p:tgtEl>
                                          <p:spTgt spid="213045"/>
                                        </p:tgtEl>
                                        <p:attrNameLst>
                                          <p:attrName>style.visibility</p:attrName>
                                        </p:attrNameLst>
                                      </p:cBhvr>
                                      <p:to>
                                        <p:strVal val="visible"/>
                                      </p:to>
                                    </p:set>
                                    <p:animEffect transition="in" filter="blinds(horizontal)">
                                      <p:cBhvr>
                                        <p:cTn id="85" dur="500"/>
                                        <p:tgtEl>
                                          <p:spTgt spid="213045"/>
                                        </p:tgtEl>
                                      </p:cBhvr>
                                    </p:animEffect>
                                  </p:childTnLst>
                                </p:cTn>
                              </p:par>
                              <p:par>
                                <p:cTn id="86" presetID="3" presetClass="entr" presetSubtype="10" fill="hold" nodeType="withEffect">
                                  <p:stCondLst>
                                    <p:cond delay="0"/>
                                  </p:stCondLst>
                                  <p:childTnLst>
                                    <p:set>
                                      <p:cBhvr>
                                        <p:cTn id="87" dur="1" fill="hold">
                                          <p:stCondLst>
                                            <p:cond delay="0"/>
                                          </p:stCondLst>
                                        </p:cTn>
                                        <p:tgtEl>
                                          <p:spTgt spid="213050"/>
                                        </p:tgtEl>
                                        <p:attrNameLst>
                                          <p:attrName>style.visibility</p:attrName>
                                        </p:attrNameLst>
                                      </p:cBhvr>
                                      <p:to>
                                        <p:strVal val="visible"/>
                                      </p:to>
                                    </p:set>
                                    <p:animEffect transition="in" filter="blinds(horizontal)">
                                      <p:cBhvr>
                                        <p:cTn id="88" dur="500"/>
                                        <p:tgtEl>
                                          <p:spTgt spid="213050"/>
                                        </p:tgtEl>
                                      </p:cBhvr>
                                    </p:animEffect>
                                  </p:childTnLst>
                                </p:cTn>
                              </p:par>
                              <p:par>
                                <p:cTn id="89" presetID="3" presetClass="entr" presetSubtype="10" fill="hold" nodeType="withEffect">
                                  <p:stCondLst>
                                    <p:cond delay="0"/>
                                  </p:stCondLst>
                                  <p:childTnLst>
                                    <p:set>
                                      <p:cBhvr>
                                        <p:cTn id="90" dur="1" fill="hold">
                                          <p:stCondLst>
                                            <p:cond delay="0"/>
                                          </p:stCondLst>
                                        </p:cTn>
                                        <p:tgtEl>
                                          <p:spTgt spid="213046"/>
                                        </p:tgtEl>
                                        <p:attrNameLst>
                                          <p:attrName>style.visibility</p:attrName>
                                        </p:attrNameLst>
                                      </p:cBhvr>
                                      <p:to>
                                        <p:strVal val="visible"/>
                                      </p:to>
                                    </p:set>
                                    <p:animEffect transition="in" filter="blinds(horizontal)">
                                      <p:cBhvr>
                                        <p:cTn id="91" dur="500"/>
                                        <p:tgtEl>
                                          <p:spTgt spid="213046"/>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nodeType="clickEffect">
                                  <p:stCondLst>
                                    <p:cond delay="0"/>
                                  </p:stCondLst>
                                  <p:childTnLst>
                                    <p:set>
                                      <p:cBhvr>
                                        <p:cTn id="95" dur="1" fill="hold">
                                          <p:stCondLst>
                                            <p:cond delay="0"/>
                                          </p:stCondLst>
                                        </p:cTn>
                                        <p:tgtEl>
                                          <p:spTgt spid="213038"/>
                                        </p:tgtEl>
                                        <p:attrNameLst>
                                          <p:attrName>style.visibility</p:attrName>
                                        </p:attrNameLst>
                                      </p:cBhvr>
                                      <p:to>
                                        <p:strVal val="visible"/>
                                      </p:to>
                                    </p:set>
                                    <p:animEffect transition="in" filter="blinds(horizontal)">
                                      <p:cBhvr>
                                        <p:cTn id="96" dur="500"/>
                                        <p:tgtEl>
                                          <p:spTgt spid="213038"/>
                                        </p:tgtEl>
                                      </p:cBhvr>
                                    </p:animEffect>
                                  </p:childTnLst>
                                </p:cTn>
                              </p:par>
                              <p:par>
                                <p:cTn id="97" presetID="3" presetClass="entr" presetSubtype="10" fill="hold" nodeType="withEffect">
                                  <p:stCondLst>
                                    <p:cond delay="0"/>
                                  </p:stCondLst>
                                  <p:childTnLst>
                                    <p:set>
                                      <p:cBhvr>
                                        <p:cTn id="98" dur="1" fill="hold">
                                          <p:stCondLst>
                                            <p:cond delay="0"/>
                                          </p:stCondLst>
                                        </p:cTn>
                                        <p:tgtEl>
                                          <p:spTgt spid="213039"/>
                                        </p:tgtEl>
                                        <p:attrNameLst>
                                          <p:attrName>style.visibility</p:attrName>
                                        </p:attrNameLst>
                                      </p:cBhvr>
                                      <p:to>
                                        <p:strVal val="visible"/>
                                      </p:to>
                                    </p:set>
                                    <p:animEffect transition="in" filter="blinds(horizontal)">
                                      <p:cBhvr>
                                        <p:cTn id="99" dur="500"/>
                                        <p:tgtEl>
                                          <p:spTgt spid="213039"/>
                                        </p:tgtEl>
                                      </p:cBhvr>
                                    </p:animEffect>
                                  </p:childTnLst>
                                </p:cTn>
                              </p:par>
                              <p:par>
                                <p:cTn id="100" presetID="3" presetClass="entr" presetSubtype="10" fill="hold" nodeType="withEffect">
                                  <p:stCondLst>
                                    <p:cond delay="0"/>
                                  </p:stCondLst>
                                  <p:childTnLst>
                                    <p:set>
                                      <p:cBhvr>
                                        <p:cTn id="101" dur="1" fill="hold">
                                          <p:stCondLst>
                                            <p:cond delay="0"/>
                                          </p:stCondLst>
                                        </p:cTn>
                                        <p:tgtEl>
                                          <p:spTgt spid="213040"/>
                                        </p:tgtEl>
                                        <p:attrNameLst>
                                          <p:attrName>style.visibility</p:attrName>
                                        </p:attrNameLst>
                                      </p:cBhvr>
                                      <p:to>
                                        <p:strVal val="visible"/>
                                      </p:to>
                                    </p:set>
                                    <p:animEffect transition="in" filter="blinds(horizontal)">
                                      <p:cBhvr>
                                        <p:cTn id="102" dur="500"/>
                                        <p:tgtEl>
                                          <p:spTgt spid="213040"/>
                                        </p:tgtEl>
                                      </p:cBhvr>
                                    </p:animEffect>
                                  </p:childTnLst>
                                </p:cTn>
                              </p:par>
                              <p:par>
                                <p:cTn id="103" presetID="3" presetClass="entr" presetSubtype="10" fill="hold" nodeType="withEffect">
                                  <p:stCondLst>
                                    <p:cond delay="0"/>
                                  </p:stCondLst>
                                  <p:childTnLst>
                                    <p:set>
                                      <p:cBhvr>
                                        <p:cTn id="104" dur="1" fill="hold">
                                          <p:stCondLst>
                                            <p:cond delay="0"/>
                                          </p:stCondLst>
                                        </p:cTn>
                                        <p:tgtEl>
                                          <p:spTgt spid="213041"/>
                                        </p:tgtEl>
                                        <p:attrNameLst>
                                          <p:attrName>style.visibility</p:attrName>
                                        </p:attrNameLst>
                                      </p:cBhvr>
                                      <p:to>
                                        <p:strVal val="visible"/>
                                      </p:to>
                                    </p:set>
                                    <p:animEffect transition="in" filter="blinds(horizontal)">
                                      <p:cBhvr>
                                        <p:cTn id="105" dur="500"/>
                                        <p:tgtEl>
                                          <p:spTgt spid="213041"/>
                                        </p:tgtEl>
                                      </p:cBhvr>
                                    </p:animEffect>
                                  </p:childTnLst>
                                </p:cTn>
                              </p:par>
                              <p:par>
                                <p:cTn id="106" presetID="3" presetClass="entr" presetSubtype="10" fill="hold" nodeType="withEffect">
                                  <p:stCondLst>
                                    <p:cond delay="0"/>
                                  </p:stCondLst>
                                  <p:childTnLst>
                                    <p:set>
                                      <p:cBhvr>
                                        <p:cTn id="107" dur="1" fill="hold">
                                          <p:stCondLst>
                                            <p:cond delay="0"/>
                                          </p:stCondLst>
                                        </p:cTn>
                                        <p:tgtEl>
                                          <p:spTgt spid="213037"/>
                                        </p:tgtEl>
                                        <p:attrNameLst>
                                          <p:attrName>style.visibility</p:attrName>
                                        </p:attrNameLst>
                                      </p:cBhvr>
                                      <p:to>
                                        <p:strVal val="visible"/>
                                      </p:to>
                                    </p:set>
                                    <p:animEffect transition="in" filter="blinds(horizontal)">
                                      <p:cBhvr>
                                        <p:cTn id="108" dur="500"/>
                                        <p:tgtEl>
                                          <p:spTgt spid="213037"/>
                                        </p:tgtEl>
                                      </p:cBhvr>
                                    </p:animEffect>
                                  </p:childTnLst>
                                </p:cTn>
                              </p:par>
                              <p:par>
                                <p:cTn id="109" presetID="3" presetClass="entr" presetSubtype="10" fill="hold" nodeType="withEffect">
                                  <p:stCondLst>
                                    <p:cond delay="0"/>
                                  </p:stCondLst>
                                  <p:childTnLst>
                                    <p:set>
                                      <p:cBhvr>
                                        <p:cTn id="110" dur="1" fill="hold">
                                          <p:stCondLst>
                                            <p:cond delay="0"/>
                                          </p:stCondLst>
                                        </p:cTn>
                                        <p:tgtEl>
                                          <p:spTgt spid="213033"/>
                                        </p:tgtEl>
                                        <p:attrNameLst>
                                          <p:attrName>style.visibility</p:attrName>
                                        </p:attrNameLst>
                                      </p:cBhvr>
                                      <p:to>
                                        <p:strVal val="visible"/>
                                      </p:to>
                                    </p:set>
                                    <p:animEffect transition="in" filter="blinds(horizontal)">
                                      <p:cBhvr>
                                        <p:cTn id="111" dur="500"/>
                                        <p:tgtEl>
                                          <p:spTgt spid="213033"/>
                                        </p:tgtEl>
                                      </p:cBhvr>
                                    </p:animEffect>
                                  </p:childTnLst>
                                </p:cTn>
                              </p:par>
                              <p:par>
                                <p:cTn id="112" presetID="3" presetClass="entr" presetSubtype="10" fill="hold" nodeType="withEffect">
                                  <p:stCondLst>
                                    <p:cond delay="0"/>
                                  </p:stCondLst>
                                  <p:childTnLst>
                                    <p:set>
                                      <p:cBhvr>
                                        <p:cTn id="113" dur="1" fill="hold">
                                          <p:stCondLst>
                                            <p:cond delay="0"/>
                                          </p:stCondLst>
                                        </p:cTn>
                                        <p:tgtEl>
                                          <p:spTgt spid="213034"/>
                                        </p:tgtEl>
                                        <p:attrNameLst>
                                          <p:attrName>style.visibility</p:attrName>
                                        </p:attrNameLst>
                                      </p:cBhvr>
                                      <p:to>
                                        <p:strVal val="visible"/>
                                      </p:to>
                                    </p:set>
                                    <p:animEffect transition="in" filter="blinds(horizontal)">
                                      <p:cBhvr>
                                        <p:cTn id="114" dur="500"/>
                                        <p:tgtEl>
                                          <p:spTgt spid="213034"/>
                                        </p:tgtEl>
                                      </p:cBhvr>
                                    </p:animEffect>
                                  </p:childTnLst>
                                </p:cTn>
                              </p:par>
                              <p:par>
                                <p:cTn id="115" presetID="3" presetClass="entr" presetSubtype="10" fill="hold" nodeType="withEffect">
                                  <p:stCondLst>
                                    <p:cond delay="0"/>
                                  </p:stCondLst>
                                  <p:childTnLst>
                                    <p:set>
                                      <p:cBhvr>
                                        <p:cTn id="116" dur="1" fill="hold">
                                          <p:stCondLst>
                                            <p:cond delay="0"/>
                                          </p:stCondLst>
                                        </p:cTn>
                                        <p:tgtEl>
                                          <p:spTgt spid="213035"/>
                                        </p:tgtEl>
                                        <p:attrNameLst>
                                          <p:attrName>style.visibility</p:attrName>
                                        </p:attrNameLst>
                                      </p:cBhvr>
                                      <p:to>
                                        <p:strVal val="visible"/>
                                      </p:to>
                                    </p:set>
                                    <p:animEffect transition="in" filter="blinds(horizontal)">
                                      <p:cBhvr>
                                        <p:cTn id="117" dur="500"/>
                                        <p:tgtEl>
                                          <p:spTgt spid="213035"/>
                                        </p:tgtEl>
                                      </p:cBhvr>
                                    </p:animEffect>
                                  </p:childTnLst>
                                </p:cTn>
                              </p:par>
                              <p:par>
                                <p:cTn id="118" presetID="3" presetClass="entr" presetSubtype="10" fill="hold" nodeType="withEffect">
                                  <p:stCondLst>
                                    <p:cond delay="0"/>
                                  </p:stCondLst>
                                  <p:childTnLst>
                                    <p:set>
                                      <p:cBhvr>
                                        <p:cTn id="119" dur="1" fill="hold">
                                          <p:stCondLst>
                                            <p:cond delay="0"/>
                                          </p:stCondLst>
                                        </p:cTn>
                                        <p:tgtEl>
                                          <p:spTgt spid="213036"/>
                                        </p:tgtEl>
                                        <p:attrNameLst>
                                          <p:attrName>style.visibility</p:attrName>
                                        </p:attrNameLst>
                                      </p:cBhvr>
                                      <p:to>
                                        <p:strVal val="visible"/>
                                      </p:to>
                                    </p:set>
                                    <p:animEffect transition="in" filter="blinds(horizontal)">
                                      <p:cBhvr>
                                        <p:cTn id="120" dur="500"/>
                                        <p:tgtEl>
                                          <p:spTgt spid="21303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nodeType="clickEffect">
                                  <p:stCondLst>
                                    <p:cond delay="0"/>
                                  </p:stCondLst>
                                  <p:childTnLst>
                                    <p:set>
                                      <p:cBhvr>
                                        <p:cTn id="124" dur="1" fill="hold">
                                          <p:stCondLst>
                                            <p:cond delay="0"/>
                                          </p:stCondLst>
                                        </p:cTn>
                                        <p:tgtEl>
                                          <p:spTgt spid="213051"/>
                                        </p:tgtEl>
                                        <p:attrNameLst>
                                          <p:attrName>style.visibility</p:attrName>
                                        </p:attrNameLst>
                                      </p:cBhvr>
                                      <p:to>
                                        <p:strVal val="visible"/>
                                      </p:to>
                                    </p:set>
                                    <p:animEffect transition="in" filter="blinds(horizontal)">
                                      <p:cBhvr>
                                        <p:cTn id="125" dur="500"/>
                                        <p:tgtEl>
                                          <p:spTgt spid="213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1" grpId="0" animBg="1"/>
      <p:bldP spid="213002" grpId="0" animBg="1"/>
      <p:bldP spid="213007" grpId="0" animBg="1"/>
      <p:bldP spid="213012" grpId="0" animBg="1"/>
      <p:bldP spid="213017" grpId="0" animBg="1"/>
      <p:bldP spid="213022" grpId="0" animBg="1"/>
      <p:bldP spid="213029" grpId="0"/>
      <p:bldP spid="213030" grpId="0"/>
      <p:bldP spid="213031" grpId="0"/>
      <p:bldP spid="213032" grpId="0"/>
      <p:bldP spid="213033" grpId="0" animBg="1"/>
      <p:bldP spid="213034" grpId="0" animBg="1"/>
      <p:bldP spid="213035" grpId="0" animBg="1"/>
      <p:bldP spid="213036" grpId="0" animBg="1"/>
      <p:bldP spid="213043" grpId="0"/>
      <p:bldP spid="213045" grpId="0"/>
      <p:bldP spid="213046" grpId="0"/>
      <p:bldP spid="2130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D2AD1D65-2C90-B59B-CC0D-F131E283A2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B3E9220-E1B5-4B8E-8C43-621C2AAD9A55}" type="slidenum">
              <a:rPr lang="en-US" altLang="en-US" sz="1200" smtClean="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sp>
        <p:nvSpPr>
          <p:cNvPr id="51203" name="Rectangle 4">
            <a:extLst>
              <a:ext uri="{FF2B5EF4-FFF2-40B4-BE49-F238E27FC236}">
                <a16:creationId xmlns:a16="http://schemas.microsoft.com/office/drawing/2014/main" id="{6F8B30E4-264C-9399-25ED-72ED3174CD40}"/>
              </a:ext>
            </a:extLst>
          </p:cNvPr>
          <p:cNvSpPr>
            <a:spLocks noGrp="1" noChangeArrowheads="1"/>
          </p:cNvSpPr>
          <p:nvPr>
            <p:ph type="title"/>
          </p:nvPr>
        </p:nvSpPr>
        <p:spPr>
          <a:noFill/>
        </p:spPr>
        <p:txBody>
          <a:bodyPr/>
          <a:lstStyle/>
          <a:p>
            <a:pPr eaLnBrk="1" hangingPunct="1"/>
            <a:r>
              <a:rPr lang="en-US" altLang="en-US" sz="3600"/>
              <a:t>Correctness of Radix Sort</a:t>
            </a:r>
          </a:p>
        </p:txBody>
      </p:sp>
      <p:sp>
        <p:nvSpPr>
          <p:cNvPr id="51204" name="Rectangle 5">
            <a:extLst>
              <a:ext uri="{FF2B5EF4-FFF2-40B4-BE49-F238E27FC236}">
                <a16:creationId xmlns:a16="http://schemas.microsoft.com/office/drawing/2014/main" id="{1D922AAB-4773-AFA5-6FFC-A6FA4823E7C7}"/>
              </a:ext>
            </a:extLst>
          </p:cNvPr>
          <p:cNvSpPr>
            <a:spLocks noGrp="1" noChangeArrowheads="1"/>
          </p:cNvSpPr>
          <p:nvPr>
            <p:ph type="body" idx="1"/>
          </p:nvPr>
        </p:nvSpPr>
        <p:spPr>
          <a:noFill/>
        </p:spPr>
        <p:txBody>
          <a:bodyPr/>
          <a:lstStyle/>
          <a:p>
            <a:pPr eaLnBrk="1" hangingPunct="1"/>
            <a:r>
              <a:rPr lang="en-US" altLang="en-US" sz="2400"/>
              <a:t>Assume it is correct for </a:t>
            </a:r>
            <a:r>
              <a:rPr lang="en-US" altLang="en-US" sz="2400" i="1"/>
              <a:t>m</a:t>
            </a:r>
            <a:r>
              <a:rPr lang="en-US" altLang="en-US" sz="2400"/>
              <a:t> and show that it works for </a:t>
            </a:r>
            <a:r>
              <a:rPr lang="en-US" altLang="en-US" sz="2400" i="1"/>
              <a:t>m</a:t>
            </a:r>
            <a:r>
              <a:rPr lang="en-US" altLang="en-US" sz="2400"/>
              <a:t>+1</a:t>
            </a:r>
            <a:endParaRPr lang="en-US" altLang="en-US" sz="2400" i="1"/>
          </a:p>
          <a:p>
            <a:pPr eaLnBrk="1" hangingPunct="1"/>
            <a:endParaRPr lang="en-US" altLang="en-US" sz="2400" i="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B2F98AF6-6273-39F1-4FE6-255BE2C927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423429-A472-42ED-B886-42C79ABBE963}" type="slidenum">
              <a:rPr lang="en-US" altLang="en-US" sz="1200" smtClean="0">
                <a:latin typeface="Garamond" panose="02020404030301010803" pitchFamily="18" charset="0"/>
              </a:rPr>
              <a:pPr>
                <a:spcBef>
                  <a:spcPct val="0"/>
                </a:spcBef>
                <a:buClrTx/>
                <a:buSzTx/>
                <a:buFontTx/>
                <a:buNone/>
              </a:pPr>
              <a:t>25</a:t>
            </a:fld>
            <a:endParaRPr lang="en-US" altLang="en-US" sz="1200">
              <a:latin typeface="Garamond" panose="02020404030301010803" pitchFamily="18" charset="0"/>
            </a:endParaRPr>
          </a:p>
        </p:txBody>
      </p:sp>
      <p:sp>
        <p:nvSpPr>
          <p:cNvPr id="53251" name="Rectangle 2">
            <a:extLst>
              <a:ext uri="{FF2B5EF4-FFF2-40B4-BE49-F238E27FC236}">
                <a16:creationId xmlns:a16="http://schemas.microsoft.com/office/drawing/2014/main" id="{8EE27B60-5297-1E67-EB27-A10C7DE42269}"/>
              </a:ext>
            </a:extLst>
          </p:cNvPr>
          <p:cNvSpPr>
            <a:spLocks noGrp="1" noChangeArrowheads="1"/>
          </p:cNvSpPr>
          <p:nvPr>
            <p:ph type="title"/>
          </p:nvPr>
        </p:nvSpPr>
        <p:spPr/>
        <p:txBody>
          <a:bodyPr/>
          <a:lstStyle/>
          <a:p>
            <a:pPr eaLnBrk="1" hangingPunct="1"/>
            <a:r>
              <a:rPr lang="en-US" altLang="en-US" sz="3600"/>
              <a:t>Example run on IBM’s approach</a:t>
            </a:r>
          </a:p>
        </p:txBody>
      </p:sp>
      <p:sp>
        <p:nvSpPr>
          <p:cNvPr id="53252" name="Text Box 4">
            <a:extLst>
              <a:ext uri="{FF2B5EF4-FFF2-40B4-BE49-F238E27FC236}">
                <a16:creationId xmlns:a16="http://schemas.microsoft.com/office/drawing/2014/main" id="{88BC3629-0476-CC5B-7BE8-939A2CC18D90}"/>
              </a:ext>
            </a:extLst>
          </p:cNvPr>
          <p:cNvSpPr txBox="1">
            <a:spLocks noChangeArrowheads="1"/>
          </p:cNvSpPr>
          <p:nvPr/>
        </p:nvSpPr>
        <p:spPr bwMode="auto">
          <a:xfrm>
            <a:off x="1316038" y="1981200"/>
            <a:ext cx="531812" cy="18129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329</a:t>
            </a:r>
          </a:p>
          <a:p>
            <a:pPr algn="ctr" eaLnBrk="1" hangingPunct="1">
              <a:spcBef>
                <a:spcPct val="0"/>
              </a:spcBef>
              <a:buClrTx/>
              <a:buSzTx/>
              <a:buFontTx/>
              <a:buNone/>
            </a:pPr>
            <a:r>
              <a:rPr lang="en-US" altLang="en-US" sz="1600"/>
              <a:t>457</a:t>
            </a:r>
          </a:p>
          <a:p>
            <a:pPr algn="ctr" eaLnBrk="1" hangingPunct="1">
              <a:spcBef>
                <a:spcPct val="0"/>
              </a:spcBef>
              <a:buClrTx/>
              <a:buSzTx/>
              <a:buFontTx/>
              <a:buNone/>
            </a:pPr>
            <a:r>
              <a:rPr lang="en-US" altLang="en-US" sz="1600"/>
              <a:t>657</a:t>
            </a:r>
          </a:p>
          <a:p>
            <a:pPr algn="ctr" eaLnBrk="1" hangingPunct="1">
              <a:spcBef>
                <a:spcPct val="0"/>
              </a:spcBef>
              <a:buClrTx/>
              <a:buSzTx/>
              <a:buFontTx/>
              <a:buNone/>
            </a:pPr>
            <a:r>
              <a:rPr lang="en-US" altLang="en-US" sz="1600"/>
              <a:t>839</a:t>
            </a:r>
          </a:p>
          <a:p>
            <a:pPr algn="ctr" eaLnBrk="1" hangingPunct="1">
              <a:spcBef>
                <a:spcPct val="0"/>
              </a:spcBef>
              <a:buClrTx/>
              <a:buSzTx/>
              <a:buFontTx/>
              <a:buNone/>
            </a:pPr>
            <a:r>
              <a:rPr lang="en-US" altLang="en-US" sz="1600"/>
              <a:t>436</a:t>
            </a:r>
          </a:p>
          <a:p>
            <a:pPr algn="ctr" eaLnBrk="1" hangingPunct="1">
              <a:spcBef>
                <a:spcPct val="0"/>
              </a:spcBef>
              <a:buClrTx/>
              <a:buSzTx/>
              <a:buFontTx/>
              <a:buNone/>
            </a:pPr>
            <a:r>
              <a:rPr lang="en-US" altLang="en-US" sz="1600"/>
              <a:t>720</a:t>
            </a:r>
          </a:p>
          <a:p>
            <a:pPr algn="ctr" eaLnBrk="1" hangingPunct="1">
              <a:spcBef>
                <a:spcPct val="0"/>
              </a:spcBef>
              <a:buClrTx/>
              <a:buSzTx/>
              <a:buFontTx/>
              <a:buNone/>
            </a:pPr>
            <a:r>
              <a:rPr lang="en-US" altLang="en-US" sz="1600"/>
              <a:t>355</a:t>
            </a:r>
          </a:p>
        </p:txBody>
      </p:sp>
      <p:grpSp>
        <p:nvGrpSpPr>
          <p:cNvPr id="53253" name="Group 10">
            <a:extLst>
              <a:ext uri="{FF2B5EF4-FFF2-40B4-BE49-F238E27FC236}">
                <a16:creationId xmlns:a16="http://schemas.microsoft.com/office/drawing/2014/main" id="{0D3640E4-1B64-5D59-F56A-A140D066338A}"/>
              </a:ext>
            </a:extLst>
          </p:cNvPr>
          <p:cNvGrpSpPr>
            <a:grpSpLocks/>
          </p:cNvGrpSpPr>
          <p:nvPr/>
        </p:nvGrpSpPr>
        <p:grpSpPr bwMode="auto">
          <a:xfrm>
            <a:off x="76200" y="4470400"/>
            <a:ext cx="3013075" cy="590550"/>
            <a:chOff x="214" y="2463"/>
            <a:chExt cx="1898" cy="372"/>
          </a:xfrm>
        </p:grpSpPr>
        <p:sp>
          <p:nvSpPr>
            <p:cNvPr id="53299" name="Text Box 5">
              <a:extLst>
                <a:ext uri="{FF2B5EF4-FFF2-40B4-BE49-F238E27FC236}">
                  <a16:creationId xmlns:a16="http://schemas.microsoft.com/office/drawing/2014/main" id="{3A317337-27A5-3C9E-4FA6-7E5EA1B3BFE6}"/>
                </a:ext>
              </a:extLst>
            </p:cNvPr>
            <p:cNvSpPr txBox="1">
              <a:spLocks noChangeArrowheads="1"/>
            </p:cNvSpPr>
            <p:nvPr/>
          </p:nvSpPr>
          <p:spPr bwMode="auto">
            <a:xfrm>
              <a:off x="214" y="2463"/>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720</a:t>
              </a:r>
            </a:p>
          </p:txBody>
        </p:sp>
        <p:sp>
          <p:nvSpPr>
            <p:cNvPr id="53300" name="Text Box 6">
              <a:extLst>
                <a:ext uri="{FF2B5EF4-FFF2-40B4-BE49-F238E27FC236}">
                  <a16:creationId xmlns:a16="http://schemas.microsoft.com/office/drawing/2014/main" id="{FE7570C8-63A6-9697-F6B1-0ED559DFE86F}"/>
                </a:ext>
              </a:extLst>
            </p:cNvPr>
            <p:cNvSpPr txBox="1">
              <a:spLocks noChangeArrowheads="1"/>
            </p:cNvSpPr>
            <p:nvPr/>
          </p:nvSpPr>
          <p:spPr bwMode="auto">
            <a:xfrm>
              <a:off x="624" y="2463"/>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355</a:t>
              </a:r>
            </a:p>
          </p:txBody>
        </p:sp>
        <p:sp>
          <p:nvSpPr>
            <p:cNvPr id="53301" name="Text Box 7">
              <a:extLst>
                <a:ext uri="{FF2B5EF4-FFF2-40B4-BE49-F238E27FC236}">
                  <a16:creationId xmlns:a16="http://schemas.microsoft.com/office/drawing/2014/main" id="{78C8BA34-2AB9-A5AC-CD24-C0EFAE1F70E0}"/>
                </a:ext>
              </a:extLst>
            </p:cNvPr>
            <p:cNvSpPr txBox="1">
              <a:spLocks noChangeArrowheads="1"/>
            </p:cNvSpPr>
            <p:nvPr/>
          </p:nvSpPr>
          <p:spPr bwMode="auto">
            <a:xfrm>
              <a:off x="1008" y="2463"/>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436</a:t>
              </a:r>
            </a:p>
          </p:txBody>
        </p:sp>
        <p:sp>
          <p:nvSpPr>
            <p:cNvPr id="53302" name="Text Box 8">
              <a:extLst>
                <a:ext uri="{FF2B5EF4-FFF2-40B4-BE49-F238E27FC236}">
                  <a16:creationId xmlns:a16="http://schemas.microsoft.com/office/drawing/2014/main" id="{8260C434-033D-7686-9C29-2FC1A7FF0130}"/>
                </a:ext>
              </a:extLst>
            </p:cNvPr>
            <p:cNvSpPr txBox="1">
              <a:spLocks noChangeArrowheads="1"/>
            </p:cNvSpPr>
            <p:nvPr/>
          </p:nvSpPr>
          <p:spPr bwMode="auto">
            <a:xfrm>
              <a:off x="1392" y="2463"/>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457</a:t>
              </a:r>
            </a:p>
            <a:p>
              <a:pPr algn="ctr" eaLnBrk="1" hangingPunct="1">
                <a:spcBef>
                  <a:spcPct val="0"/>
                </a:spcBef>
                <a:buClrTx/>
                <a:buSzTx/>
                <a:buFontTx/>
                <a:buNone/>
              </a:pPr>
              <a:r>
                <a:rPr lang="en-US" altLang="en-US" sz="1600"/>
                <a:t>657</a:t>
              </a:r>
            </a:p>
          </p:txBody>
        </p:sp>
        <p:sp>
          <p:nvSpPr>
            <p:cNvPr id="53303" name="Text Box 9">
              <a:extLst>
                <a:ext uri="{FF2B5EF4-FFF2-40B4-BE49-F238E27FC236}">
                  <a16:creationId xmlns:a16="http://schemas.microsoft.com/office/drawing/2014/main" id="{BF2F5159-EA51-8092-2010-B4D1A823EE51}"/>
                </a:ext>
              </a:extLst>
            </p:cNvPr>
            <p:cNvSpPr txBox="1">
              <a:spLocks noChangeArrowheads="1"/>
            </p:cNvSpPr>
            <p:nvPr/>
          </p:nvSpPr>
          <p:spPr bwMode="auto">
            <a:xfrm>
              <a:off x="1777" y="2463"/>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329</a:t>
              </a:r>
            </a:p>
            <a:p>
              <a:pPr algn="ctr" eaLnBrk="1" hangingPunct="1">
                <a:spcBef>
                  <a:spcPct val="0"/>
                </a:spcBef>
                <a:buClrTx/>
                <a:buSzTx/>
                <a:buFontTx/>
                <a:buNone/>
              </a:pPr>
              <a:r>
                <a:rPr lang="en-US" altLang="en-US" sz="1600"/>
                <a:t>839</a:t>
              </a:r>
            </a:p>
          </p:txBody>
        </p:sp>
      </p:grpSp>
      <p:sp>
        <p:nvSpPr>
          <p:cNvPr id="53254" name="Text Box 11">
            <a:extLst>
              <a:ext uri="{FF2B5EF4-FFF2-40B4-BE49-F238E27FC236}">
                <a16:creationId xmlns:a16="http://schemas.microsoft.com/office/drawing/2014/main" id="{A10F9D8B-F72F-AA93-31D8-661820B6E1BE}"/>
              </a:ext>
            </a:extLst>
          </p:cNvPr>
          <p:cNvSpPr txBox="1">
            <a:spLocks noChangeArrowheads="1"/>
          </p:cNvSpPr>
          <p:nvPr/>
        </p:nvSpPr>
        <p:spPr bwMode="auto">
          <a:xfrm>
            <a:off x="3848100" y="2008188"/>
            <a:ext cx="531813" cy="18129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72</a:t>
            </a:r>
            <a:r>
              <a:rPr lang="en-US" altLang="en-US" sz="1600">
                <a:solidFill>
                  <a:srgbClr val="FF0000"/>
                </a:solidFill>
              </a:rPr>
              <a:t>0</a:t>
            </a:r>
          </a:p>
          <a:p>
            <a:pPr algn="ctr" eaLnBrk="1" hangingPunct="1">
              <a:spcBef>
                <a:spcPct val="0"/>
              </a:spcBef>
              <a:buClrTx/>
              <a:buSzTx/>
              <a:buFontTx/>
              <a:buNone/>
            </a:pPr>
            <a:r>
              <a:rPr lang="en-US" altLang="en-US" sz="1600"/>
              <a:t>35</a:t>
            </a:r>
            <a:r>
              <a:rPr lang="en-US" altLang="en-US" sz="1600">
                <a:solidFill>
                  <a:srgbClr val="FF0000"/>
                </a:solidFill>
              </a:rPr>
              <a:t>5</a:t>
            </a:r>
          </a:p>
          <a:p>
            <a:pPr algn="ctr" eaLnBrk="1" hangingPunct="1">
              <a:spcBef>
                <a:spcPct val="0"/>
              </a:spcBef>
              <a:buClrTx/>
              <a:buSzTx/>
              <a:buFontTx/>
              <a:buNone/>
            </a:pPr>
            <a:r>
              <a:rPr lang="en-US" altLang="en-US" sz="1600"/>
              <a:t>43</a:t>
            </a:r>
            <a:r>
              <a:rPr lang="en-US" altLang="en-US" sz="1600">
                <a:solidFill>
                  <a:srgbClr val="FF0000"/>
                </a:solidFill>
              </a:rPr>
              <a:t>6</a:t>
            </a:r>
          </a:p>
          <a:p>
            <a:pPr algn="ctr" eaLnBrk="1" hangingPunct="1">
              <a:spcBef>
                <a:spcPct val="0"/>
              </a:spcBef>
              <a:buClrTx/>
              <a:buSzTx/>
              <a:buFontTx/>
              <a:buNone/>
            </a:pPr>
            <a:r>
              <a:rPr lang="en-US" altLang="en-US" sz="1600"/>
              <a:t>45</a:t>
            </a:r>
            <a:r>
              <a:rPr lang="en-US" altLang="en-US" sz="1600">
                <a:solidFill>
                  <a:srgbClr val="FF0000"/>
                </a:solidFill>
              </a:rPr>
              <a:t>7</a:t>
            </a:r>
          </a:p>
          <a:p>
            <a:pPr algn="ctr" eaLnBrk="1" hangingPunct="1">
              <a:spcBef>
                <a:spcPct val="0"/>
              </a:spcBef>
              <a:buClrTx/>
              <a:buSzTx/>
              <a:buFontTx/>
              <a:buNone/>
            </a:pPr>
            <a:r>
              <a:rPr lang="en-US" altLang="en-US" sz="1600"/>
              <a:t>65</a:t>
            </a:r>
            <a:r>
              <a:rPr lang="en-US" altLang="en-US" sz="1600">
                <a:solidFill>
                  <a:srgbClr val="FF0000"/>
                </a:solidFill>
              </a:rPr>
              <a:t>7</a:t>
            </a:r>
          </a:p>
          <a:p>
            <a:pPr algn="ctr" eaLnBrk="1" hangingPunct="1">
              <a:spcBef>
                <a:spcPct val="0"/>
              </a:spcBef>
              <a:buClrTx/>
              <a:buSzTx/>
              <a:buFontTx/>
              <a:buNone/>
            </a:pPr>
            <a:r>
              <a:rPr lang="en-US" altLang="en-US" sz="1600"/>
              <a:t>32</a:t>
            </a:r>
            <a:r>
              <a:rPr lang="en-US" altLang="en-US" sz="1600">
                <a:solidFill>
                  <a:srgbClr val="FF0000"/>
                </a:solidFill>
              </a:rPr>
              <a:t>9</a:t>
            </a:r>
          </a:p>
          <a:p>
            <a:pPr algn="ctr" eaLnBrk="1" hangingPunct="1">
              <a:spcBef>
                <a:spcPct val="0"/>
              </a:spcBef>
              <a:buClrTx/>
              <a:buSzTx/>
              <a:buFontTx/>
              <a:buNone/>
            </a:pPr>
            <a:r>
              <a:rPr lang="en-US" altLang="en-US" sz="1600"/>
              <a:t>83</a:t>
            </a:r>
            <a:r>
              <a:rPr lang="en-US" altLang="en-US" sz="1600">
                <a:solidFill>
                  <a:srgbClr val="FF0000"/>
                </a:solidFill>
              </a:rPr>
              <a:t>9</a:t>
            </a:r>
          </a:p>
        </p:txBody>
      </p:sp>
      <p:grpSp>
        <p:nvGrpSpPr>
          <p:cNvPr id="53255" name="Group 16">
            <a:extLst>
              <a:ext uri="{FF2B5EF4-FFF2-40B4-BE49-F238E27FC236}">
                <a16:creationId xmlns:a16="http://schemas.microsoft.com/office/drawing/2014/main" id="{F916E780-4464-BA01-9250-F36A9D839BBE}"/>
              </a:ext>
            </a:extLst>
          </p:cNvPr>
          <p:cNvGrpSpPr>
            <a:grpSpLocks/>
          </p:cNvGrpSpPr>
          <p:nvPr/>
        </p:nvGrpSpPr>
        <p:grpSpPr bwMode="auto">
          <a:xfrm>
            <a:off x="3238500" y="4470400"/>
            <a:ext cx="1751013" cy="835025"/>
            <a:chOff x="2304" y="2463"/>
            <a:chExt cx="1103" cy="526"/>
          </a:xfrm>
        </p:grpSpPr>
        <p:sp>
          <p:nvSpPr>
            <p:cNvPr id="53296" name="Text Box 12">
              <a:extLst>
                <a:ext uri="{FF2B5EF4-FFF2-40B4-BE49-F238E27FC236}">
                  <a16:creationId xmlns:a16="http://schemas.microsoft.com/office/drawing/2014/main" id="{EF15EC32-0150-B944-4545-DA950228ACEE}"/>
                </a:ext>
              </a:extLst>
            </p:cNvPr>
            <p:cNvSpPr txBox="1">
              <a:spLocks noChangeArrowheads="1"/>
            </p:cNvSpPr>
            <p:nvPr/>
          </p:nvSpPr>
          <p:spPr bwMode="auto">
            <a:xfrm>
              <a:off x="2304" y="2463"/>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720</a:t>
              </a:r>
            </a:p>
            <a:p>
              <a:pPr algn="ctr" eaLnBrk="1" hangingPunct="1">
                <a:spcBef>
                  <a:spcPct val="0"/>
                </a:spcBef>
                <a:buClrTx/>
                <a:buSzTx/>
                <a:buFontTx/>
                <a:buNone/>
              </a:pPr>
              <a:r>
                <a:rPr lang="en-US" altLang="en-US" sz="1600"/>
                <a:t>329</a:t>
              </a:r>
            </a:p>
          </p:txBody>
        </p:sp>
        <p:sp>
          <p:nvSpPr>
            <p:cNvPr id="53297" name="Text Box 13">
              <a:extLst>
                <a:ext uri="{FF2B5EF4-FFF2-40B4-BE49-F238E27FC236}">
                  <a16:creationId xmlns:a16="http://schemas.microsoft.com/office/drawing/2014/main" id="{FF91AA13-D980-6AB0-9D79-542364BEC0DD}"/>
                </a:ext>
              </a:extLst>
            </p:cNvPr>
            <p:cNvSpPr txBox="1">
              <a:spLocks noChangeArrowheads="1"/>
            </p:cNvSpPr>
            <p:nvPr/>
          </p:nvSpPr>
          <p:spPr bwMode="auto">
            <a:xfrm>
              <a:off x="2689" y="2463"/>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436</a:t>
              </a:r>
            </a:p>
            <a:p>
              <a:pPr algn="ctr" eaLnBrk="1" hangingPunct="1">
                <a:spcBef>
                  <a:spcPct val="0"/>
                </a:spcBef>
                <a:buClrTx/>
                <a:buSzTx/>
                <a:buFontTx/>
                <a:buNone/>
              </a:pPr>
              <a:r>
                <a:rPr lang="en-US" altLang="en-US" sz="1600"/>
                <a:t>839</a:t>
              </a:r>
            </a:p>
          </p:txBody>
        </p:sp>
        <p:sp>
          <p:nvSpPr>
            <p:cNvPr id="53298" name="Text Box 14">
              <a:extLst>
                <a:ext uri="{FF2B5EF4-FFF2-40B4-BE49-F238E27FC236}">
                  <a16:creationId xmlns:a16="http://schemas.microsoft.com/office/drawing/2014/main" id="{F58B9B46-41F9-55D5-ACFF-26F59AC603FB}"/>
                </a:ext>
              </a:extLst>
            </p:cNvPr>
            <p:cNvSpPr txBox="1">
              <a:spLocks noChangeArrowheads="1"/>
            </p:cNvSpPr>
            <p:nvPr/>
          </p:nvSpPr>
          <p:spPr bwMode="auto">
            <a:xfrm>
              <a:off x="3072" y="2463"/>
              <a:ext cx="335" cy="52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355</a:t>
              </a:r>
            </a:p>
            <a:p>
              <a:pPr algn="ctr" eaLnBrk="1" hangingPunct="1">
                <a:spcBef>
                  <a:spcPct val="0"/>
                </a:spcBef>
                <a:buClrTx/>
                <a:buSzTx/>
                <a:buFontTx/>
                <a:buNone/>
              </a:pPr>
              <a:r>
                <a:rPr lang="en-US" altLang="en-US" sz="1600"/>
                <a:t>457</a:t>
              </a:r>
            </a:p>
            <a:p>
              <a:pPr algn="ctr" eaLnBrk="1" hangingPunct="1">
                <a:spcBef>
                  <a:spcPct val="0"/>
                </a:spcBef>
                <a:buClrTx/>
                <a:buSzTx/>
                <a:buFontTx/>
                <a:buNone/>
              </a:pPr>
              <a:r>
                <a:rPr lang="en-US" altLang="en-US" sz="1600"/>
                <a:t>657</a:t>
              </a:r>
            </a:p>
          </p:txBody>
        </p:sp>
      </p:grpSp>
      <p:sp>
        <p:nvSpPr>
          <p:cNvPr id="53256" name="Text Box 17">
            <a:extLst>
              <a:ext uri="{FF2B5EF4-FFF2-40B4-BE49-F238E27FC236}">
                <a16:creationId xmlns:a16="http://schemas.microsoft.com/office/drawing/2014/main" id="{C54200DF-EAA5-A3DA-292E-0C1C6587197B}"/>
              </a:ext>
            </a:extLst>
          </p:cNvPr>
          <p:cNvSpPr txBox="1">
            <a:spLocks noChangeArrowheads="1"/>
          </p:cNvSpPr>
          <p:nvPr/>
        </p:nvSpPr>
        <p:spPr bwMode="auto">
          <a:xfrm>
            <a:off x="6477000" y="2008188"/>
            <a:ext cx="531813" cy="181292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a:t>
            </a:r>
            <a:r>
              <a:rPr lang="en-US" altLang="en-US" sz="1600">
                <a:solidFill>
                  <a:srgbClr val="FF0000"/>
                </a:solidFill>
              </a:rPr>
              <a:t>20</a:t>
            </a:r>
          </a:p>
          <a:p>
            <a:pPr algn="ctr" eaLnBrk="1" hangingPunct="1">
              <a:spcBef>
                <a:spcPct val="0"/>
              </a:spcBef>
              <a:buClrTx/>
              <a:buSzTx/>
              <a:buFontTx/>
              <a:buNone/>
            </a:pPr>
            <a:r>
              <a:rPr lang="en-US" altLang="en-US" sz="1600"/>
              <a:t>3</a:t>
            </a:r>
            <a:r>
              <a:rPr lang="en-US" altLang="en-US" sz="1600">
                <a:solidFill>
                  <a:srgbClr val="FF0000"/>
                </a:solidFill>
              </a:rPr>
              <a:t>29</a:t>
            </a:r>
          </a:p>
          <a:p>
            <a:pPr algn="ctr" eaLnBrk="1" hangingPunct="1">
              <a:spcBef>
                <a:spcPct val="0"/>
              </a:spcBef>
              <a:buClrTx/>
              <a:buSzTx/>
              <a:buFontTx/>
              <a:buNone/>
            </a:pPr>
            <a:r>
              <a:rPr lang="en-US" altLang="en-US" sz="1600"/>
              <a:t>4</a:t>
            </a:r>
            <a:r>
              <a:rPr lang="en-US" altLang="en-US" sz="1600">
                <a:solidFill>
                  <a:srgbClr val="FF0000"/>
                </a:solidFill>
              </a:rPr>
              <a:t>36</a:t>
            </a:r>
          </a:p>
          <a:p>
            <a:pPr algn="ctr" eaLnBrk="1" hangingPunct="1">
              <a:spcBef>
                <a:spcPct val="0"/>
              </a:spcBef>
              <a:buClrTx/>
              <a:buSzTx/>
              <a:buFontTx/>
              <a:buNone/>
            </a:pPr>
            <a:r>
              <a:rPr lang="en-US" altLang="en-US" sz="1600"/>
              <a:t>8</a:t>
            </a:r>
            <a:r>
              <a:rPr lang="en-US" altLang="en-US" sz="1600">
                <a:solidFill>
                  <a:srgbClr val="FF0000"/>
                </a:solidFill>
              </a:rPr>
              <a:t>39</a:t>
            </a:r>
          </a:p>
          <a:p>
            <a:pPr algn="ctr" eaLnBrk="1" hangingPunct="1">
              <a:spcBef>
                <a:spcPct val="0"/>
              </a:spcBef>
              <a:buClrTx/>
              <a:buSzTx/>
              <a:buFontTx/>
              <a:buNone/>
            </a:pPr>
            <a:r>
              <a:rPr lang="en-US" altLang="en-US" sz="1600"/>
              <a:t>3</a:t>
            </a:r>
            <a:r>
              <a:rPr lang="en-US" altLang="en-US" sz="1600">
                <a:solidFill>
                  <a:srgbClr val="FF0000"/>
                </a:solidFill>
              </a:rPr>
              <a:t>55</a:t>
            </a:r>
          </a:p>
          <a:p>
            <a:pPr algn="ctr" eaLnBrk="1" hangingPunct="1">
              <a:spcBef>
                <a:spcPct val="0"/>
              </a:spcBef>
              <a:buClrTx/>
              <a:buSzTx/>
              <a:buFontTx/>
              <a:buNone/>
            </a:pPr>
            <a:r>
              <a:rPr lang="en-US" altLang="en-US" sz="1600"/>
              <a:t>4</a:t>
            </a:r>
            <a:r>
              <a:rPr lang="en-US" altLang="en-US" sz="1600">
                <a:solidFill>
                  <a:srgbClr val="FF0000"/>
                </a:solidFill>
              </a:rPr>
              <a:t>57</a:t>
            </a:r>
          </a:p>
          <a:p>
            <a:pPr algn="ctr" eaLnBrk="1" hangingPunct="1">
              <a:spcBef>
                <a:spcPct val="0"/>
              </a:spcBef>
              <a:buClrTx/>
              <a:buSzTx/>
              <a:buFontTx/>
              <a:buNone/>
            </a:pPr>
            <a:r>
              <a:rPr lang="en-US" altLang="en-US" sz="1600"/>
              <a:t>6</a:t>
            </a:r>
            <a:r>
              <a:rPr lang="en-US" altLang="en-US" sz="1600">
                <a:solidFill>
                  <a:srgbClr val="FF0000"/>
                </a:solidFill>
              </a:rPr>
              <a:t>57</a:t>
            </a:r>
          </a:p>
        </p:txBody>
      </p:sp>
      <p:grpSp>
        <p:nvGrpSpPr>
          <p:cNvPr id="53257" name="Group 23">
            <a:extLst>
              <a:ext uri="{FF2B5EF4-FFF2-40B4-BE49-F238E27FC236}">
                <a16:creationId xmlns:a16="http://schemas.microsoft.com/office/drawing/2014/main" id="{E3916072-3B89-1131-2C0C-BCBCE6EBC67F}"/>
              </a:ext>
            </a:extLst>
          </p:cNvPr>
          <p:cNvGrpSpPr>
            <a:grpSpLocks/>
          </p:cNvGrpSpPr>
          <p:nvPr/>
        </p:nvGrpSpPr>
        <p:grpSpPr bwMode="auto">
          <a:xfrm>
            <a:off x="5259388" y="4446588"/>
            <a:ext cx="2970212" cy="606425"/>
            <a:chOff x="3649" y="2448"/>
            <a:chExt cx="1871" cy="382"/>
          </a:xfrm>
        </p:grpSpPr>
        <p:sp>
          <p:nvSpPr>
            <p:cNvPr id="53291" name="Text Box 18">
              <a:extLst>
                <a:ext uri="{FF2B5EF4-FFF2-40B4-BE49-F238E27FC236}">
                  <a16:creationId xmlns:a16="http://schemas.microsoft.com/office/drawing/2014/main" id="{F4B86A12-31F0-6F35-4931-FC16D703B675}"/>
                </a:ext>
              </a:extLst>
            </p:cNvPr>
            <p:cNvSpPr txBox="1">
              <a:spLocks noChangeArrowheads="1"/>
            </p:cNvSpPr>
            <p:nvPr/>
          </p:nvSpPr>
          <p:spPr bwMode="auto">
            <a:xfrm>
              <a:off x="3649" y="2458"/>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329</a:t>
              </a:r>
            </a:p>
            <a:p>
              <a:pPr algn="ctr" eaLnBrk="1" hangingPunct="1">
                <a:spcBef>
                  <a:spcPct val="0"/>
                </a:spcBef>
                <a:buClrTx/>
                <a:buSzTx/>
                <a:buFontTx/>
                <a:buNone/>
              </a:pPr>
              <a:r>
                <a:rPr lang="en-US" altLang="en-US" sz="1600"/>
                <a:t>355</a:t>
              </a:r>
            </a:p>
          </p:txBody>
        </p:sp>
        <p:sp>
          <p:nvSpPr>
            <p:cNvPr id="53292" name="Text Box 19">
              <a:extLst>
                <a:ext uri="{FF2B5EF4-FFF2-40B4-BE49-F238E27FC236}">
                  <a16:creationId xmlns:a16="http://schemas.microsoft.com/office/drawing/2014/main" id="{3DD44B53-DB28-C62E-833C-5057424DFF44}"/>
                </a:ext>
              </a:extLst>
            </p:cNvPr>
            <p:cNvSpPr txBox="1">
              <a:spLocks noChangeArrowheads="1"/>
            </p:cNvSpPr>
            <p:nvPr/>
          </p:nvSpPr>
          <p:spPr bwMode="auto">
            <a:xfrm>
              <a:off x="4033" y="2448"/>
              <a:ext cx="335" cy="37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436</a:t>
              </a:r>
            </a:p>
            <a:p>
              <a:pPr algn="ctr" eaLnBrk="1" hangingPunct="1">
                <a:spcBef>
                  <a:spcPct val="0"/>
                </a:spcBef>
                <a:buClrTx/>
                <a:buSzTx/>
                <a:buFontTx/>
                <a:buNone/>
              </a:pPr>
              <a:r>
                <a:rPr lang="en-US" altLang="en-US" sz="1600"/>
                <a:t>457</a:t>
              </a:r>
            </a:p>
          </p:txBody>
        </p:sp>
        <p:sp>
          <p:nvSpPr>
            <p:cNvPr id="53293" name="Text Box 20">
              <a:extLst>
                <a:ext uri="{FF2B5EF4-FFF2-40B4-BE49-F238E27FC236}">
                  <a16:creationId xmlns:a16="http://schemas.microsoft.com/office/drawing/2014/main" id="{DDA2E14A-E21E-613D-B4E6-11172D1285EA}"/>
                </a:ext>
              </a:extLst>
            </p:cNvPr>
            <p:cNvSpPr txBox="1">
              <a:spLocks noChangeArrowheads="1"/>
            </p:cNvSpPr>
            <p:nvPr/>
          </p:nvSpPr>
          <p:spPr bwMode="auto">
            <a:xfrm>
              <a:off x="4417" y="2448"/>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657</a:t>
              </a:r>
            </a:p>
          </p:txBody>
        </p:sp>
        <p:sp>
          <p:nvSpPr>
            <p:cNvPr id="53294" name="Text Box 21">
              <a:extLst>
                <a:ext uri="{FF2B5EF4-FFF2-40B4-BE49-F238E27FC236}">
                  <a16:creationId xmlns:a16="http://schemas.microsoft.com/office/drawing/2014/main" id="{0C21A1FB-6C67-7551-6184-C6FA3B8B6E84}"/>
                </a:ext>
              </a:extLst>
            </p:cNvPr>
            <p:cNvSpPr txBox="1">
              <a:spLocks noChangeArrowheads="1"/>
            </p:cNvSpPr>
            <p:nvPr/>
          </p:nvSpPr>
          <p:spPr bwMode="auto">
            <a:xfrm>
              <a:off x="4801" y="2448"/>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720</a:t>
              </a:r>
            </a:p>
          </p:txBody>
        </p:sp>
        <p:sp>
          <p:nvSpPr>
            <p:cNvPr id="53295" name="Text Box 22">
              <a:extLst>
                <a:ext uri="{FF2B5EF4-FFF2-40B4-BE49-F238E27FC236}">
                  <a16:creationId xmlns:a16="http://schemas.microsoft.com/office/drawing/2014/main" id="{E23901B7-E16E-0ECF-E794-46E4E4259486}"/>
                </a:ext>
              </a:extLst>
            </p:cNvPr>
            <p:cNvSpPr txBox="1">
              <a:spLocks noChangeArrowheads="1"/>
            </p:cNvSpPr>
            <p:nvPr/>
          </p:nvSpPr>
          <p:spPr bwMode="auto">
            <a:xfrm>
              <a:off x="5185" y="2448"/>
              <a:ext cx="335"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839</a:t>
              </a:r>
            </a:p>
          </p:txBody>
        </p:sp>
      </p:grpSp>
      <p:sp>
        <p:nvSpPr>
          <p:cNvPr id="53258" name="Line 29">
            <a:extLst>
              <a:ext uri="{FF2B5EF4-FFF2-40B4-BE49-F238E27FC236}">
                <a16:creationId xmlns:a16="http://schemas.microsoft.com/office/drawing/2014/main" id="{0CF245A4-6BFB-206C-D4E4-6E364B63BCD5}"/>
              </a:ext>
            </a:extLst>
          </p:cNvPr>
          <p:cNvSpPr>
            <a:spLocks noChangeShapeType="1"/>
          </p:cNvSpPr>
          <p:nvPr/>
        </p:nvSpPr>
        <p:spPr bwMode="auto">
          <a:xfrm>
            <a:off x="5160963" y="1524000"/>
            <a:ext cx="20637" cy="381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3259" name="Line 31">
            <a:extLst>
              <a:ext uri="{FF2B5EF4-FFF2-40B4-BE49-F238E27FC236}">
                <a16:creationId xmlns:a16="http://schemas.microsoft.com/office/drawing/2014/main" id="{22BF5DC5-972F-B852-E062-7814C7DBB7A7}"/>
              </a:ext>
            </a:extLst>
          </p:cNvPr>
          <p:cNvSpPr>
            <a:spLocks noChangeShapeType="1"/>
          </p:cNvSpPr>
          <p:nvPr/>
        </p:nvSpPr>
        <p:spPr bwMode="auto">
          <a:xfrm>
            <a:off x="3124200" y="1524000"/>
            <a:ext cx="20638" cy="381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53260" name="AutoShape 32">
            <a:extLst>
              <a:ext uri="{FF2B5EF4-FFF2-40B4-BE49-F238E27FC236}">
                <a16:creationId xmlns:a16="http://schemas.microsoft.com/office/drawing/2014/main" id="{1D970F84-6E63-8180-C8C2-EAA20399EFD6}"/>
              </a:ext>
            </a:extLst>
          </p:cNvPr>
          <p:cNvCxnSpPr>
            <a:cxnSpLocks noChangeShapeType="1"/>
            <a:stCxn id="53252" idx="2"/>
            <a:endCxn id="53299" idx="0"/>
          </p:cNvCxnSpPr>
          <p:nvPr/>
        </p:nvCxnSpPr>
        <p:spPr bwMode="auto">
          <a:xfrm rot="5400000">
            <a:off x="624681" y="3512344"/>
            <a:ext cx="676275" cy="123983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61" name="AutoShape 33">
            <a:extLst>
              <a:ext uri="{FF2B5EF4-FFF2-40B4-BE49-F238E27FC236}">
                <a16:creationId xmlns:a16="http://schemas.microsoft.com/office/drawing/2014/main" id="{05C0BD51-7B49-F460-993E-14ED09060FF7}"/>
              </a:ext>
            </a:extLst>
          </p:cNvPr>
          <p:cNvCxnSpPr>
            <a:cxnSpLocks noChangeShapeType="1"/>
            <a:stCxn id="53252" idx="2"/>
            <a:endCxn id="53300" idx="0"/>
          </p:cNvCxnSpPr>
          <p:nvPr/>
        </p:nvCxnSpPr>
        <p:spPr bwMode="auto">
          <a:xfrm rot="5400000">
            <a:off x="950119" y="3837781"/>
            <a:ext cx="676275" cy="5889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62" name="AutoShape 34">
            <a:extLst>
              <a:ext uri="{FF2B5EF4-FFF2-40B4-BE49-F238E27FC236}">
                <a16:creationId xmlns:a16="http://schemas.microsoft.com/office/drawing/2014/main" id="{6169B104-E427-F824-8886-1D902DD77EB3}"/>
              </a:ext>
            </a:extLst>
          </p:cNvPr>
          <p:cNvCxnSpPr>
            <a:cxnSpLocks noChangeShapeType="1"/>
            <a:stCxn id="53252" idx="2"/>
            <a:endCxn id="53301" idx="0"/>
          </p:cNvCxnSpPr>
          <p:nvPr/>
        </p:nvCxnSpPr>
        <p:spPr bwMode="auto">
          <a:xfrm rot="16200000" flipH="1">
            <a:off x="1254919" y="4121944"/>
            <a:ext cx="676275" cy="206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63" name="AutoShape 35">
            <a:extLst>
              <a:ext uri="{FF2B5EF4-FFF2-40B4-BE49-F238E27FC236}">
                <a16:creationId xmlns:a16="http://schemas.microsoft.com/office/drawing/2014/main" id="{39BC63BD-95DB-91DC-6274-8F45BD8E54DD}"/>
              </a:ext>
            </a:extLst>
          </p:cNvPr>
          <p:cNvCxnSpPr>
            <a:cxnSpLocks noChangeShapeType="1"/>
            <a:stCxn id="53252" idx="2"/>
            <a:endCxn id="53302" idx="0"/>
          </p:cNvCxnSpPr>
          <p:nvPr/>
        </p:nvCxnSpPr>
        <p:spPr bwMode="auto">
          <a:xfrm rot="16200000" flipH="1">
            <a:off x="1559719" y="3817144"/>
            <a:ext cx="676275" cy="6302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64" name="AutoShape 36">
            <a:extLst>
              <a:ext uri="{FF2B5EF4-FFF2-40B4-BE49-F238E27FC236}">
                <a16:creationId xmlns:a16="http://schemas.microsoft.com/office/drawing/2014/main" id="{58228973-D1F8-04B1-5F15-F15859A1D332}"/>
              </a:ext>
            </a:extLst>
          </p:cNvPr>
          <p:cNvCxnSpPr>
            <a:cxnSpLocks noChangeShapeType="1"/>
            <a:stCxn id="53252" idx="2"/>
            <a:endCxn id="53303" idx="0"/>
          </p:cNvCxnSpPr>
          <p:nvPr/>
        </p:nvCxnSpPr>
        <p:spPr bwMode="auto">
          <a:xfrm rot="16200000" flipH="1">
            <a:off x="1865313" y="3511550"/>
            <a:ext cx="676275" cy="124142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65" name="AutoShape 37">
            <a:extLst>
              <a:ext uri="{FF2B5EF4-FFF2-40B4-BE49-F238E27FC236}">
                <a16:creationId xmlns:a16="http://schemas.microsoft.com/office/drawing/2014/main" id="{7930E77E-6BE3-6B77-E654-5B4F52F281BD}"/>
              </a:ext>
            </a:extLst>
          </p:cNvPr>
          <p:cNvCxnSpPr>
            <a:cxnSpLocks noChangeShapeType="1"/>
            <a:stCxn id="53254" idx="2"/>
            <a:endCxn id="53296" idx="0"/>
          </p:cNvCxnSpPr>
          <p:nvPr/>
        </p:nvCxnSpPr>
        <p:spPr bwMode="auto">
          <a:xfrm rot="5400000">
            <a:off x="3485356" y="3840957"/>
            <a:ext cx="649287" cy="609600"/>
          </a:xfrm>
          <a:prstGeom prst="bentConnector3">
            <a:avLst>
              <a:gd name="adj1" fmla="val 4988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66" name="AutoShape 38">
            <a:extLst>
              <a:ext uri="{FF2B5EF4-FFF2-40B4-BE49-F238E27FC236}">
                <a16:creationId xmlns:a16="http://schemas.microsoft.com/office/drawing/2014/main" id="{EBCA799F-EAD0-DAA1-820F-A31AD7D313C2}"/>
              </a:ext>
            </a:extLst>
          </p:cNvPr>
          <p:cNvCxnSpPr>
            <a:cxnSpLocks noChangeShapeType="1"/>
            <a:stCxn id="53254" idx="2"/>
            <a:endCxn id="53297" idx="0"/>
          </p:cNvCxnSpPr>
          <p:nvPr/>
        </p:nvCxnSpPr>
        <p:spPr bwMode="auto">
          <a:xfrm>
            <a:off x="4114800" y="3821113"/>
            <a:ext cx="1588" cy="649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7" name="AutoShape 39">
            <a:extLst>
              <a:ext uri="{FF2B5EF4-FFF2-40B4-BE49-F238E27FC236}">
                <a16:creationId xmlns:a16="http://schemas.microsoft.com/office/drawing/2014/main" id="{763EC999-F767-6C5B-FCF9-00CDF7C38426}"/>
              </a:ext>
            </a:extLst>
          </p:cNvPr>
          <p:cNvCxnSpPr>
            <a:cxnSpLocks noChangeShapeType="1"/>
            <a:stCxn id="53254" idx="2"/>
            <a:endCxn id="53298" idx="0"/>
          </p:cNvCxnSpPr>
          <p:nvPr/>
        </p:nvCxnSpPr>
        <p:spPr bwMode="auto">
          <a:xfrm rot="16200000" flipH="1">
            <a:off x="4094956" y="3840957"/>
            <a:ext cx="649287" cy="609600"/>
          </a:xfrm>
          <a:prstGeom prst="bentConnector3">
            <a:avLst>
              <a:gd name="adj1" fmla="val 4988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68" name="AutoShape 40">
            <a:extLst>
              <a:ext uri="{FF2B5EF4-FFF2-40B4-BE49-F238E27FC236}">
                <a16:creationId xmlns:a16="http://schemas.microsoft.com/office/drawing/2014/main" id="{12B1F24C-35C2-12D5-973D-7B46036F2F6B}"/>
              </a:ext>
            </a:extLst>
          </p:cNvPr>
          <p:cNvCxnSpPr>
            <a:cxnSpLocks noChangeShapeType="1"/>
            <a:stCxn id="53256" idx="2"/>
            <a:endCxn id="53291" idx="0"/>
          </p:cNvCxnSpPr>
          <p:nvPr/>
        </p:nvCxnSpPr>
        <p:spPr bwMode="auto">
          <a:xfrm rot="5400000">
            <a:off x="5814219" y="3532982"/>
            <a:ext cx="641350" cy="121761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69" name="AutoShape 41">
            <a:extLst>
              <a:ext uri="{FF2B5EF4-FFF2-40B4-BE49-F238E27FC236}">
                <a16:creationId xmlns:a16="http://schemas.microsoft.com/office/drawing/2014/main" id="{7724622C-0FAC-CEC4-00F8-28D2B25643B3}"/>
              </a:ext>
            </a:extLst>
          </p:cNvPr>
          <p:cNvCxnSpPr>
            <a:cxnSpLocks noChangeShapeType="1"/>
            <a:stCxn id="53256" idx="2"/>
            <a:endCxn id="53292" idx="0"/>
          </p:cNvCxnSpPr>
          <p:nvPr/>
        </p:nvCxnSpPr>
        <p:spPr bwMode="auto">
          <a:xfrm rot="5400000">
            <a:off x="6126956" y="3829845"/>
            <a:ext cx="625475" cy="60801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70" name="AutoShape 42">
            <a:extLst>
              <a:ext uri="{FF2B5EF4-FFF2-40B4-BE49-F238E27FC236}">
                <a16:creationId xmlns:a16="http://schemas.microsoft.com/office/drawing/2014/main" id="{CA476621-1964-AB84-A136-1C867F15A8E2}"/>
              </a:ext>
            </a:extLst>
          </p:cNvPr>
          <p:cNvCxnSpPr>
            <a:cxnSpLocks noChangeShapeType="1"/>
            <a:stCxn id="53256" idx="2"/>
            <a:endCxn id="53293" idx="0"/>
          </p:cNvCxnSpPr>
          <p:nvPr/>
        </p:nvCxnSpPr>
        <p:spPr bwMode="auto">
          <a:xfrm rot="16200000" flipH="1">
            <a:off x="6431756" y="4133057"/>
            <a:ext cx="625475" cy="158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71" name="AutoShape 44">
            <a:extLst>
              <a:ext uri="{FF2B5EF4-FFF2-40B4-BE49-F238E27FC236}">
                <a16:creationId xmlns:a16="http://schemas.microsoft.com/office/drawing/2014/main" id="{4627ABC5-9527-3D83-113B-21EA635C28FA}"/>
              </a:ext>
            </a:extLst>
          </p:cNvPr>
          <p:cNvCxnSpPr>
            <a:cxnSpLocks noChangeShapeType="1"/>
            <a:stCxn id="53256" idx="2"/>
            <a:endCxn id="53294" idx="0"/>
          </p:cNvCxnSpPr>
          <p:nvPr/>
        </p:nvCxnSpPr>
        <p:spPr bwMode="auto">
          <a:xfrm rot="16200000" flipH="1">
            <a:off x="6736556" y="3828257"/>
            <a:ext cx="625475" cy="61118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3272" name="AutoShape 45">
            <a:extLst>
              <a:ext uri="{FF2B5EF4-FFF2-40B4-BE49-F238E27FC236}">
                <a16:creationId xmlns:a16="http://schemas.microsoft.com/office/drawing/2014/main" id="{0C137C4F-3E47-2F9C-47B2-D5FEAA86C963}"/>
              </a:ext>
            </a:extLst>
          </p:cNvPr>
          <p:cNvCxnSpPr>
            <a:cxnSpLocks noChangeShapeType="1"/>
            <a:stCxn id="53256" idx="2"/>
            <a:endCxn id="53295" idx="0"/>
          </p:cNvCxnSpPr>
          <p:nvPr/>
        </p:nvCxnSpPr>
        <p:spPr bwMode="auto">
          <a:xfrm rot="16200000" flipH="1">
            <a:off x="7041356" y="3523457"/>
            <a:ext cx="625475" cy="122078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3273" name="Text Box 47">
            <a:extLst>
              <a:ext uri="{FF2B5EF4-FFF2-40B4-BE49-F238E27FC236}">
                <a16:creationId xmlns:a16="http://schemas.microsoft.com/office/drawing/2014/main" id="{010C0EF1-41E6-A79D-B2E6-5A19B7421CD4}"/>
              </a:ext>
            </a:extLst>
          </p:cNvPr>
          <p:cNvSpPr txBox="1">
            <a:spLocks noChangeArrowheads="1"/>
          </p:cNvSpPr>
          <p:nvPr/>
        </p:nvSpPr>
        <p:spPr bwMode="auto">
          <a:xfrm>
            <a:off x="193675"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53274" name="Text Box 48">
            <a:extLst>
              <a:ext uri="{FF2B5EF4-FFF2-40B4-BE49-F238E27FC236}">
                <a16:creationId xmlns:a16="http://schemas.microsoft.com/office/drawing/2014/main" id="{8C2FE727-9742-A919-D307-1E3DD8507C8D}"/>
              </a:ext>
            </a:extLst>
          </p:cNvPr>
          <p:cNvSpPr txBox="1">
            <a:spLocks noChangeArrowheads="1"/>
          </p:cNvSpPr>
          <p:nvPr/>
        </p:nvSpPr>
        <p:spPr bwMode="auto">
          <a:xfrm>
            <a:off x="811213"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5</a:t>
            </a:r>
          </a:p>
        </p:txBody>
      </p:sp>
      <p:sp>
        <p:nvSpPr>
          <p:cNvPr id="53275" name="Text Box 49">
            <a:extLst>
              <a:ext uri="{FF2B5EF4-FFF2-40B4-BE49-F238E27FC236}">
                <a16:creationId xmlns:a16="http://schemas.microsoft.com/office/drawing/2014/main" id="{247A3F69-6014-529A-5953-E56167DE55CC}"/>
              </a:ext>
            </a:extLst>
          </p:cNvPr>
          <p:cNvSpPr txBox="1">
            <a:spLocks noChangeArrowheads="1"/>
          </p:cNvSpPr>
          <p:nvPr/>
        </p:nvSpPr>
        <p:spPr bwMode="auto">
          <a:xfrm>
            <a:off x="1565275"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6</a:t>
            </a:r>
          </a:p>
        </p:txBody>
      </p:sp>
      <p:sp>
        <p:nvSpPr>
          <p:cNvPr id="53276" name="Text Box 50">
            <a:extLst>
              <a:ext uri="{FF2B5EF4-FFF2-40B4-BE49-F238E27FC236}">
                <a16:creationId xmlns:a16="http://schemas.microsoft.com/office/drawing/2014/main" id="{0658FC3F-D80C-3AC4-090C-380F636BC36E}"/>
              </a:ext>
            </a:extLst>
          </p:cNvPr>
          <p:cNvSpPr txBox="1">
            <a:spLocks noChangeArrowheads="1"/>
          </p:cNvSpPr>
          <p:nvPr/>
        </p:nvSpPr>
        <p:spPr bwMode="auto">
          <a:xfrm>
            <a:off x="2022475"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a:t>
            </a:r>
          </a:p>
        </p:txBody>
      </p:sp>
      <p:sp>
        <p:nvSpPr>
          <p:cNvPr id="53277" name="Text Box 51">
            <a:extLst>
              <a:ext uri="{FF2B5EF4-FFF2-40B4-BE49-F238E27FC236}">
                <a16:creationId xmlns:a16="http://schemas.microsoft.com/office/drawing/2014/main" id="{9E4D43FF-F04E-8015-BD76-84D7D3BAD652}"/>
              </a:ext>
            </a:extLst>
          </p:cNvPr>
          <p:cNvSpPr txBox="1">
            <a:spLocks noChangeArrowheads="1"/>
          </p:cNvSpPr>
          <p:nvPr/>
        </p:nvSpPr>
        <p:spPr bwMode="auto">
          <a:xfrm>
            <a:off x="2632075"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9</a:t>
            </a:r>
          </a:p>
        </p:txBody>
      </p:sp>
      <p:sp>
        <p:nvSpPr>
          <p:cNvPr id="53278" name="Text Box 52">
            <a:extLst>
              <a:ext uri="{FF2B5EF4-FFF2-40B4-BE49-F238E27FC236}">
                <a16:creationId xmlns:a16="http://schemas.microsoft.com/office/drawing/2014/main" id="{457780C1-462E-9D30-31D0-662F34A76BD1}"/>
              </a:ext>
            </a:extLst>
          </p:cNvPr>
          <p:cNvSpPr txBox="1">
            <a:spLocks noChangeArrowheads="1"/>
          </p:cNvSpPr>
          <p:nvPr/>
        </p:nvSpPr>
        <p:spPr bwMode="auto">
          <a:xfrm>
            <a:off x="33607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2</a:t>
            </a:r>
          </a:p>
        </p:txBody>
      </p:sp>
      <p:sp>
        <p:nvSpPr>
          <p:cNvPr id="53279" name="Text Box 53">
            <a:extLst>
              <a:ext uri="{FF2B5EF4-FFF2-40B4-BE49-F238E27FC236}">
                <a16:creationId xmlns:a16="http://schemas.microsoft.com/office/drawing/2014/main" id="{98631B5B-C917-2A14-579B-5714D74E1E73}"/>
              </a:ext>
            </a:extLst>
          </p:cNvPr>
          <p:cNvSpPr txBox="1">
            <a:spLocks noChangeArrowheads="1"/>
          </p:cNvSpPr>
          <p:nvPr/>
        </p:nvSpPr>
        <p:spPr bwMode="auto">
          <a:xfrm>
            <a:off x="40465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a:t>
            </a:r>
          </a:p>
        </p:txBody>
      </p:sp>
      <p:sp>
        <p:nvSpPr>
          <p:cNvPr id="53280" name="Text Box 54">
            <a:extLst>
              <a:ext uri="{FF2B5EF4-FFF2-40B4-BE49-F238E27FC236}">
                <a16:creationId xmlns:a16="http://schemas.microsoft.com/office/drawing/2014/main" id="{75BDF6BC-3F9E-641D-7B50-9EA24EE336EE}"/>
              </a:ext>
            </a:extLst>
          </p:cNvPr>
          <p:cNvSpPr txBox="1">
            <a:spLocks noChangeArrowheads="1"/>
          </p:cNvSpPr>
          <p:nvPr/>
        </p:nvSpPr>
        <p:spPr bwMode="auto">
          <a:xfrm>
            <a:off x="45799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5</a:t>
            </a:r>
          </a:p>
        </p:txBody>
      </p:sp>
      <p:sp>
        <p:nvSpPr>
          <p:cNvPr id="53281" name="Text Box 55">
            <a:extLst>
              <a:ext uri="{FF2B5EF4-FFF2-40B4-BE49-F238E27FC236}">
                <a16:creationId xmlns:a16="http://schemas.microsoft.com/office/drawing/2014/main" id="{BD581ED3-966A-0DF8-4EA9-E887D8D68806}"/>
              </a:ext>
            </a:extLst>
          </p:cNvPr>
          <p:cNvSpPr txBox="1">
            <a:spLocks noChangeArrowheads="1"/>
          </p:cNvSpPr>
          <p:nvPr/>
        </p:nvSpPr>
        <p:spPr bwMode="auto">
          <a:xfrm>
            <a:off x="54181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3</a:t>
            </a:r>
          </a:p>
        </p:txBody>
      </p:sp>
      <p:sp>
        <p:nvSpPr>
          <p:cNvPr id="53282" name="Text Box 56">
            <a:extLst>
              <a:ext uri="{FF2B5EF4-FFF2-40B4-BE49-F238E27FC236}">
                <a16:creationId xmlns:a16="http://schemas.microsoft.com/office/drawing/2014/main" id="{0AD44840-6FF2-3038-D9DD-21F07D81EB7B}"/>
              </a:ext>
            </a:extLst>
          </p:cNvPr>
          <p:cNvSpPr txBox="1">
            <a:spLocks noChangeArrowheads="1"/>
          </p:cNvSpPr>
          <p:nvPr/>
        </p:nvSpPr>
        <p:spPr bwMode="auto">
          <a:xfrm>
            <a:off x="6019800" y="3836988"/>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4</a:t>
            </a:r>
          </a:p>
        </p:txBody>
      </p:sp>
      <p:sp>
        <p:nvSpPr>
          <p:cNvPr id="53283" name="Text Box 57">
            <a:extLst>
              <a:ext uri="{FF2B5EF4-FFF2-40B4-BE49-F238E27FC236}">
                <a16:creationId xmlns:a16="http://schemas.microsoft.com/office/drawing/2014/main" id="{8E654459-26F0-36B8-4F06-6A667F2F97C7}"/>
              </a:ext>
            </a:extLst>
          </p:cNvPr>
          <p:cNvSpPr txBox="1">
            <a:spLocks noChangeArrowheads="1"/>
          </p:cNvSpPr>
          <p:nvPr/>
        </p:nvSpPr>
        <p:spPr bwMode="auto">
          <a:xfrm>
            <a:off x="67135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6</a:t>
            </a:r>
          </a:p>
        </p:txBody>
      </p:sp>
      <p:sp>
        <p:nvSpPr>
          <p:cNvPr id="53284" name="Text Box 58">
            <a:extLst>
              <a:ext uri="{FF2B5EF4-FFF2-40B4-BE49-F238E27FC236}">
                <a16:creationId xmlns:a16="http://schemas.microsoft.com/office/drawing/2014/main" id="{6239B21B-2B14-90D6-FA6A-415C28994124}"/>
              </a:ext>
            </a:extLst>
          </p:cNvPr>
          <p:cNvSpPr txBox="1">
            <a:spLocks noChangeArrowheads="1"/>
          </p:cNvSpPr>
          <p:nvPr/>
        </p:nvSpPr>
        <p:spPr bwMode="auto">
          <a:xfrm>
            <a:off x="72469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7</a:t>
            </a:r>
          </a:p>
        </p:txBody>
      </p:sp>
      <p:sp>
        <p:nvSpPr>
          <p:cNvPr id="53285" name="Text Box 59">
            <a:extLst>
              <a:ext uri="{FF2B5EF4-FFF2-40B4-BE49-F238E27FC236}">
                <a16:creationId xmlns:a16="http://schemas.microsoft.com/office/drawing/2014/main" id="{C406B7FE-BEF2-9FFC-98E8-8821405958C7}"/>
              </a:ext>
            </a:extLst>
          </p:cNvPr>
          <p:cNvSpPr txBox="1">
            <a:spLocks noChangeArrowheads="1"/>
          </p:cNvSpPr>
          <p:nvPr/>
        </p:nvSpPr>
        <p:spPr bwMode="auto">
          <a:xfrm>
            <a:off x="7856538" y="3836988"/>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8</a:t>
            </a:r>
          </a:p>
        </p:txBody>
      </p:sp>
      <p:sp>
        <p:nvSpPr>
          <p:cNvPr id="53286" name="Text Box 60">
            <a:extLst>
              <a:ext uri="{FF2B5EF4-FFF2-40B4-BE49-F238E27FC236}">
                <a16:creationId xmlns:a16="http://schemas.microsoft.com/office/drawing/2014/main" id="{6B0E9D83-9A0F-C5DC-F2A5-C8AD6621F532}"/>
              </a:ext>
            </a:extLst>
          </p:cNvPr>
          <p:cNvSpPr txBox="1">
            <a:spLocks noChangeArrowheads="1"/>
          </p:cNvSpPr>
          <p:nvPr/>
        </p:nvSpPr>
        <p:spPr bwMode="auto">
          <a:xfrm>
            <a:off x="727075" y="1143000"/>
            <a:ext cx="1789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separate wrt least</a:t>
            </a:r>
          </a:p>
          <a:p>
            <a:pPr algn="ctr" eaLnBrk="1" hangingPunct="1">
              <a:spcBef>
                <a:spcPct val="0"/>
              </a:spcBef>
              <a:buClrTx/>
              <a:buSzTx/>
              <a:buFontTx/>
              <a:buNone/>
            </a:pPr>
            <a:r>
              <a:rPr lang="en-US" altLang="en-US" sz="1600"/>
              <a:t>significant digit</a:t>
            </a:r>
          </a:p>
        </p:txBody>
      </p:sp>
      <p:sp>
        <p:nvSpPr>
          <p:cNvPr id="53287" name="Text Box 61">
            <a:extLst>
              <a:ext uri="{FF2B5EF4-FFF2-40B4-BE49-F238E27FC236}">
                <a16:creationId xmlns:a16="http://schemas.microsoft.com/office/drawing/2014/main" id="{39220CE6-9CC3-ECA9-9137-5E318E4973D8}"/>
              </a:ext>
            </a:extLst>
          </p:cNvPr>
          <p:cNvSpPr txBox="1">
            <a:spLocks noChangeArrowheads="1"/>
          </p:cNvSpPr>
          <p:nvPr/>
        </p:nvSpPr>
        <p:spPr bwMode="auto">
          <a:xfrm>
            <a:off x="3060700" y="1143000"/>
            <a:ext cx="2000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separate wrt next</a:t>
            </a:r>
          </a:p>
          <a:p>
            <a:pPr algn="ctr" eaLnBrk="1" hangingPunct="1">
              <a:spcBef>
                <a:spcPct val="0"/>
              </a:spcBef>
              <a:buClrTx/>
              <a:buSzTx/>
              <a:buFontTx/>
              <a:buNone/>
            </a:pPr>
            <a:r>
              <a:rPr lang="en-US" altLang="en-US" sz="1600"/>
              <a:t>least significant digit</a:t>
            </a:r>
          </a:p>
        </p:txBody>
      </p:sp>
      <p:sp>
        <p:nvSpPr>
          <p:cNvPr id="53288" name="Text Box 62">
            <a:extLst>
              <a:ext uri="{FF2B5EF4-FFF2-40B4-BE49-F238E27FC236}">
                <a16:creationId xmlns:a16="http://schemas.microsoft.com/office/drawing/2014/main" id="{B4D57826-E726-DE46-0C5D-268CADD67D75}"/>
              </a:ext>
            </a:extLst>
          </p:cNvPr>
          <p:cNvSpPr txBox="1">
            <a:spLocks noChangeArrowheads="1"/>
          </p:cNvSpPr>
          <p:nvPr/>
        </p:nvSpPr>
        <p:spPr bwMode="auto">
          <a:xfrm>
            <a:off x="5662613" y="1143000"/>
            <a:ext cx="185896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separate wrt most </a:t>
            </a:r>
          </a:p>
          <a:p>
            <a:pPr algn="ctr" eaLnBrk="1" hangingPunct="1">
              <a:spcBef>
                <a:spcPct val="0"/>
              </a:spcBef>
              <a:buClrTx/>
              <a:buSzTx/>
              <a:buFontTx/>
              <a:buNone/>
            </a:pPr>
            <a:r>
              <a:rPr lang="en-US" altLang="en-US" sz="1600"/>
              <a:t>significant digit</a:t>
            </a:r>
          </a:p>
        </p:txBody>
      </p:sp>
      <p:sp>
        <p:nvSpPr>
          <p:cNvPr id="53289" name="Line 29">
            <a:extLst>
              <a:ext uri="{FF2B5EF4-FFF2-40B4-BE49-F238E27FC236}">
                <a16:creationId xmlns:a16="http://schemas.microsoft.com/office/drawing/2014/main" id="{586788DD-4AA7-4468-7E58-452499F75BE8}"/>
              </a:ext>
            </a:extLst>
          </p:cNvPr>
          <p:cNvSpPr>
            <a:spLocks noChangeShapeType="1"/>
          </p:cNvSpPr>
          <p:nvPr/>
        </p:nvSpPr>
        <p:spPr bwMode="auto">
          <a:xfrm>
            <a:off x="8285163" y="1524000"/>
            <a:ext cx="20637" cy="3810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3290" name="Text Box 17">
            <a:extLst>
              <a:ext uri="{FF2B5EF4-FFF2-40B4-BE49-F238E27FC236}">
                <a16:creationId xmlns:a16="http://schemas.microsoft.com/office/drawing/2014/main" id="{10DF32EB-7C28-8BE9-E7D3-9A5718A73223}"/>
              </a:ext>
            </a:extLst>
          </p:cNvPr>
          <p:cNvSpPr txBox="1">
            <a:spLocks noChangeArrowheads="1"/>
          </p:cNvSpPr>
          <p:nvPr/>
        </p:nvSpPr>
        <p:spPr bwMode="auto">
          <a:xfrm>
            <a:off x="8462963" y="1997075"/>
            <a:ext cx="525462" cy="1816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000"/>
                </a:solidFill>
              </a:rPr>
              <a:t>329</a:t>
            </a:r>
          </a:p>
          <a:p>
            <a:pPr algn="ctr" eaLnBrk="1" hangingPunct="1">
              <a:spcBef>
                <a:spcPct val="0"/>
              </a:spcBef>
              <a:buClrTx/>
              <a:buSzTx/>
              <a:buFontTx/>
              <a:buNone/>
            </a:pPr>
            <a:r>
              <a:rPr lang="en-US" altLang="en-US" sz="1600">
                <a:solidFill>
                  <a:srgbClr val="FF0000"/>
                </a:solidFill>
              </a:rPr>
              <a:t>355</a:t>
            </a:r>
          </a:p>
          <a:p>
            <a:pPr algn="ctr" eaLnBrk="1" hangingPunct="1">
              <a:spcBef>
                <a:spcPct val="0"/>
              </a:spcBef>
              <a:buClrTx/>
              <a:buSzTx/>
              <a:buFontTx/>
              <a:buNone/>
            </a:pPr>
            <a:r>
              <a:rPr lang="en-US" altLang="en-US" sz="1600">
                <a:solidFill>
                  <a:srgbClr val="FF0000"/>
                </a:solidFill>
              </a:rPr>
              <a:t>436</a:t>
            </a:r>
          </a:p>
          <a:p>
            <a:pPr algn="ctr" eaLnBrk="1" hangingPunct="1">
              <a:spcBef>
                <a:spcPct val="0"/>
              </a:spcBef>
              <a:buClrTx/>
              <a:buSzTx/>
              <a:buFontTx/>
              <a:buNone/>
            </a:pPr>
            <a:r>
              <a:rPr lang="en-US" altLang="en-US" sz="1600">
                <a:solidFill>
                  <a:srgbClr val="FF0000"/>
                </a:solidFill>
              </a:rPr>
              <a:t>457</a:t>
            </a:r>
          </a:p>
          <a:p>
            <a:pPr algn="ctr" eaLnBrk="1" hangingPunct="1">
              <a:spcBef>
                <a:spcPct val="0"/>
              </a:spcBef>
              <a:buClrTx/>
              <a:buSzTx/>
              <a:buFontTx/>
              <a:buNone/>
            </a:pPr>
            <a:r>
              <a:rPr lang="en-US" altLang="en-US" sz="1600">
                <a:solidFill>
                  <a:srgbClr val="FF0000"/>
                </a:solidFill>
              </a:rPr>
              <a:t>657</a:t>
            </a:r>
            <a:endParaRPr lang="tr-TR" altLang="en-US" sz="1600">
              <a:solidFill>
                <a:srgbClr val="FF0000"/>
              </a:solidFill>
            </a:endParaRPr>
          </a:p>
          <a:p>
            <a:pPr algn="ctr" eaLnBrk="1" hangingPunct="1">
              <a:spcBef>
                <a:spcPct val="0"/>
              </a:spcBef>
              <a:buClrTx/>
              <a:buSzTx/>
              <a:buFontTx/>
              <a:buNone/>
            </a:pPr>
            <a:r>
              <a:rPr lang="en-US" altLang="en-US" sz="1600">
                <a:solidFill>
                  <a:srgbClr val="FF0000"/>
                </a:solidFill>
              </a:rPr>
              <a:t>720</a:t>
            </a:r>
            <a:endParaRPr lang="tr-TR" altLang="en-US" sz="1600">
              <a:solidFill>
                <a:srgbClr val="FF0000"/>
              </a:solidFill>
            </a:endParaRPr>
          </a:p>
          <a:p>
            <a:pPr algn="ctr" eaLnBrk="1" hangingPunct="1">
              <a:spcBef>
                <a:spcPct val="0"/>
              </a:spcBef>
              <a:buClrTx/>
              <a:buSzTx/>
              <a:buFontTx/>
              <a:buNone/>
            </a:pPr>
            <a:r>
              <a:rPr lang="en-US" altLang="en-US" sz="1600">
                <a:solidFill>
                  <a:srgbClr val="FF0000"/>
                </a:solidFill>
              </a:rPr>
              <a:t>839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CA9D94EA-BA26-68FC-208B-29CB9E2C99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F0934CF-CCD8-42CA-A34E-2CDCF0B23366}" type="slidenum">
              <a:rPr lang="en-US" altLang="en-US" sz="1200" smtClean="0">
                <a:latin typeface="Garamond" panose="02020404030301010803" pitchFamily="18" charset="0"/>
              </a:rPr>
              <a:pPr>
                <a:spcBef>
                  <a:spcPct val="0"/>
                </a:spcBef>
                <a:buClrTx/>
                <a:buSzTx/>
                <a:buFontTx/>
                <a:buNone/>
              </a:pPr>
              <a:t>26</a:t>
            </a:fld>
            <a:endParaRPr lang="en-US" altLang="en-US" sz="1200">
              <a:latin typeface="Garamond" panose="02020404030301010803" pitchFamily="18" charset="0"/>
            </a:endParaRPr>
          </a:p>
        </p:txBody>
      </p:sp>
      <p:sp>
        <p:nvSpPr>
          <p:cNvPr id="55299" name="Rectangle 4">
            <a:extLst>
              <a:ext uri="{FF2B5EF4-FFF2-40B4-BE49-F238E27FC236}">
                <a16:creationId xmlns:a16="http://schemas.microsoft.com/office/drawing/2014/main" id="{EFB84964-6F9D-B65F-3F77-8299FF21D03C}"/>
              </a:ext>
            </a:extLst>
          </p:cNvPr>
          <p:cNvSpPr>
            <a:spLocks noGrp="1" noChangeArrowheads="1"/>
          </p:cNvSpPr>
          <p:nvPr>
            <p:ph type="title"/>
          </p:nvPr>
        </p:nvSpPr>
        <p:spPr>
          <a:noFill/>
        </p:spPr>
        <p:txBody>
          <a:bodyPr/>
          <a:lstStyle/>
          <a:p>
            <a:pPr eaLnBrk="1" hangingPunct="1"/>
            <a:r>
              <a:rPr lang="en-US" altLang="en-US" sz="3600"/>
              <a:t>Correctness of Radix Sort</a:t>
            </a:r>
          </a:p>
        </p:txBody>
      </p:sp>
      <p:sp>
        <p:nvSpPr>
          <p:cNvPr id="55300" name="Rectangle 5">
            <a:extLst>
              <a:ext uri="{FF2B5EF4-FFF2-40B4-BE49-F238E27FC236}">
                <a16:creationId xmlns:a16="http://schemas.microsoft.com/office/drawing/2014/main" id="{44832805-6211-E436-2737-16B122195CCD}"/>
              </a:ext>
            </a:extLst>
          </p:cNvPr>
          <p:cNvSpPr>
            <a:spLocks noGrp="1" noChangeArrowheads="1"/>
          </p:cNvSpPr>
          <p:nvPr>
            <p:ph type="body" idx="1"/>
          </p:nvPr>
        </p:nvSpPr>
        <p:spPr>
          <a:noFill/>
        </p:spPr>
        <p:txBody>
          <a:bodyPr/>
          <a:lstStyle/>
          <a:p>
            <a:pPr eaLnBrk="1" hangingPunct="1"/>
            <a:r>
              <a:rPr lang="en-US" altLang="en-US" sz="2400"/>
              <a:t>Assume it is correct for </a:t>
            </a:r>
            <a:r>
              <a:rPr lang="en-US" altLang="en-US" sz="2400" i="1"/>
              <a:t>m</a:t>
            </a:r>
            <a:r>
              <a:rPr lang="en-US" altLang="en-US" sz="2400"/>
              <a:t> and show that it works for </a:t>
            </a:r>
            <a:r>
              <a:rPr lang="en-US" altLang="en-US" sz="2400" i="1"/>
              <a:t>m</a:t>
            </a:r>
            <a:r>
              <a:rPr lang="en-US" altLang="en-US" sz="2400"/>
              <a:t>+1</a:t>
            </a:r>
            <a:endParaRPr lang="en-US" altLang="en-US" sz="2400" i="1"/>
          </a:p>
          <a:p>
            <a:pPr eaLnBrk="1" hangingPunct="1"/>
            <a:endParaRPr lang="en-US" altLang="en-US" sz="2400" i="1"/>
          </a:p>
          <a:p>
            <a:pPr eaLnBrk="1" hangingPunct="1"/>
            <a:r>
              <a:rPr lang="en-US" altLang="en-US" sz="2400"/>
              <a:t>Let us consider two numbers in the bin after the first </a:t>
            </a:r>
            <a:r>
              <a:rPr lang="en-US" altLang="en-US" sz="2400" i="1"/>
              <a:t>m</a:t>
            </a:r>
            <a:r>
              <a:rPr lang="en-US" altLang="en-US" sz="2400"/>
              <a:t> passes:</a:t>
            </a:r>
          </a:p>
        </p:txBody>
      </p:sp>
      <p:grpSp>
        <p:nvGrpSpPr>
          <p:cNvPr id="55301" name="Group 64">
            <a:extLst>
              <a:ext uri="{FF2B5EF4-FFF2-40B4-BE49-F238E27FC236}">
                <a16:creationId xmlns:a16="http://schemas.microsoft.com/office/drawing/2014/main" id="{23CB7455-8891-A0E6-099C-4143EBF8CE9A}"/>
              </a:ext>
            </a:extLst>
          </p:cNvPr>
          <p:cNvGrpSpPr>
            <a:grpSpLocks/>
          </p:cNvGrpSpPr>
          <p:nvPr/>
        </p:nvGrpSpPr>
        <p:grpSpPr bwMode="auto">
          <a:xfrm>
            <a:off x="2286000" y="4038600"/>
            <a:ext cx="1447800" cy="411163"/>
            <a:chOff x="1296" y="2688"/>
            <a:chExt cx="912" cy="259"/>
          </a:xfrm>
        </p:grpSpPr>
        <p:sp>
          <p:nvSpPr>
            <p:cNvPr id="55322" name="Rectangle 58">
              <a:extLst>
                <a:ext uri="{FF2B5EF4-FFF2-40B4-BE49-F238E27FC236}">
                  <a16:creationId xmlns:a16="http://schemas.microsoft.com/office/drawing/2014/main" id="{425D6792-6BED-3749-4824-5F1E82A8C11D}"/>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5323" name="Text Box 59">
              <a:extLst>
                <a:ext uri="{FF2B5EF4-FFF2-40B4-BE49-F238E27FC236}">
                  <a16:creationId xmlns:a16="http://schemas.microsoft.com/office/drawing/2014/main" id="{812C3371-FC1D-B693-BADE-7CADE7E59A26}"/>
                </a:ext>
              </a:extLst>
            </p:cNvPr>
            <p:cNvSpPr txBox="1">
              <a:spLocks noChangeArrowheads="1"/>
            </p:cNvSpPr>
            <p:nvPr/>
          </p:nvSpPr>
          <p:spPr bwMode="auto">
            <a:xfrm>
              <a:off x="1344" y="2688"/>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1</a:t>
              </a:r>
            </a:p>
          </p:txBody>
        </p:sp>
        <p:sp>
          <p:nvSpPr>
            <p:cNvPr id="55324" name="Text Box 60">
              <a:extLst>
                <a:ext uri="{FF2B5EF4-FFF2-40B4-BE49-F238E27FC236}">
                  <a16:creationId xmlns:a16="http://schemas.microsoft.com/office/drawing/2014/main" id="{A0358040-4D92-FF9C-ED93-ABE3012167D5}"/>
                </a:ext>
              </a:extLst>
            </p:cNvPr>
            <p:cNvSpPr txBox="1">
              <a:spLocks noChangeArrowheads="1"/>
            </p:cNvSpPr>
            <p:nvPr/>
          </p:nvSpPr>
          <p:spPr bwMode="auto">
            <a:xfrm>
              <a:off x="1810" y="2688"/>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1</a:t>
              </a:r>
            </a:p>
          </p:txBody>
        </p:sp>
        <p:sp>
          <p:nvSpPr>
            <p:cNvPr id="55325" name="Rectangle 63">
              <a:extLst>
                <a:ext uri="{FF2B5EF4-FFF2-40B4-BE49-F238E27FC236}">
                  <a16:creationId xmlns:a16="http://schemas.microsoft.com/office/drawing/2014/main" id="{BA672AB9-4C5B-6DBD-8038-405736C20D4B}"/>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5302" name="Group 65">
            <a:extLst>
              <a:ext uri="{FF2B5EF4-FFF2-40B4-BE49-F238E27FC236}">
                <a16:creationId xmlns:a16="http://schemas.microsoft.com/office/drawing/2014/main" id="{034F6CD8-B21A-4394-7053-D2A0371384C0}"/>
              </a:ext>
            </a:extLst>
          </p:cNvPr>
          <p:cNvGrpSpPr>
            <a:grpSpLocks/>
          </p:cNvGrpSpPr>
          <p:nvPr/>
        </p:nvGrpSpPr>
        <p:grpSpPr bwMode="auto">
          <a:xfrm>
            <a:off x="2286000" y="4953000"/>
            <a:ext cx="1447800" cy="411163"/>
            <a:chOff x="1296" y="2688"/>
            <a:chExt cx="912" cy="259"/>
          </a:xfrm>
        </p:grpSpPr>
        <p:sp>
          <p:nvSpPr>
            <p:cNvPr id="55318" name="Rectangle 66">
              <a:extLst>
                <a:ext uri="{FF2B5EF4-FFF2-40B4-BE49-F238E27FC236}">
                  <a16:creationId xmlns:a16="http://schemas.microsoft.com/office/drawing/2014/main" id="{DD0FEFAB-83B8-3C70-9ABB-79D016887E68}"/>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5319" name="Text Box 67">
              <a:extLst>
                <a:ext uri="{FF2B5EF4-FFF2-40B4-BE49-F238E27FC236}">
                  <a16:creationId xmlns:a16="http://schemas.microsoft.com/office/drawing/2014/main" id="{23054CB9-98F0-DF33-448E-DB9D2FFEE428}"/>
                </a:ext>
              </a:extLst>
            </p:cNvPr>
            <p:cNvSpPr txBox="1">
              <a:spLocks noChangeArrowheads="1"/>
            </p:cNvSpPr>
            <p:nvPr/>
          </p:nvSpPr>
          <p:spPr bwMode="auto">
            <a:xfrm>
              <a:off x="1344" y="2688"/>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2</a:t>
              </a:r>
            </a:p>
          </p:txBody>
        </p:sp>
        <p:sp>
          <p:nvSpPr>
            <p:cNvPr id="55320" name="Text Box 68">
              <a:extLst>
                <a:ext uri="{FF2B5EF4-FFF2-40B4-BE49-F238E27FC236}">
                  <a16:creationId xmlns:a16="http://schemas.microsoft.com/office/drawing/2014/main" id="{C5990573-50FA-DEF4-0A62-C8D9CA11BA7B}"/>
                </a:ext>
              </a:extLst>
            </p:cNvPr>
            <p:cNvSpPr txBox="1">
              <a:spLocks noChangeArrowheads="1"/>
            </p:cNvSpPr>
            <p:nvPr/>
          </p:nvSpPr>
          <p:spPr bwMode="auto">
            <a:xfrm>
              <a:off x="1810" y="2688"/>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2</a:t>
              </a:r>
            </a:p>
          </p:txBody>
        </p:sp>
        <p:sp>
          <p:nvSpPr>
            <p:cNvPr id="55321" name="Rectangle 69">
              <a:extLst>
                <a:ext uri="{FF2B5EF4-FFF2-40B4-BE49-F238E27FC236}">
                  <a16:creationId xmlns:a16="http://schemas.microsoft.com/office/drawing/2014/main" id="{E67994AE-6831-5776-F925-F3886B432694}"/>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5303" name="Group 74">
            <a:extLst>
              <a:ext uri="{FF2B5EF4-FFF2-40B4-BE49-F238E27FC236}">
                <a16:creationId xmlns:a16="http://schemas.microsoft.com/office/drawing/2014/main" id="{34AB0CFB-B98F-FD64-6634-ECD2631A9F54}"/>
              </a:ext>
            </a:extLst>
          </p:cNvPr>
          <p:cNvGrpSpPr>
            <a:grpSpLocks/>
          </p:cNvGrpSpPr>
          <p:nvPr/>
        </p:nvGrpSpPr>
        <p:grpSpPr bwMode="auto">
          <a:xfrm>
            <a:off x="2209800" y="3429000"/>
            <a:ext cx="1600200" cy="2438400"/>
            <a:chOff x="1248" y="2160"/>
            <a:chExt cx="1008" cy="1536"/>
          </a:xfrm>
        </p:grpSpPr>
        <p:sp>
          <p:nvSpPr>
            <p:cNvPr id="55315" name="Line 70">
              <a:extLst>
                <a:ext uri="{FF2B5EF4-FFF2-40B4-BE49-F238E27FC236}">
                  <a16:creationId xmlns:a16="http://schemas.microsoft.com/office/drawing/2014/main" id="{47F1D429-2744-99A1-DC69-A7840A69CB64}"/>
                </a:ext>
              </a:extLst>
            </p:cNvPr>
            <p:cNvSpPr>
              <a:spLocks noChangeShapeType="1"/>
            </p:cNvSpPr>
            <p:nvPr/>
          </p:nvSpPr>
          <p:spPr bwMode="auto">
            <a:xfrm>
              <a:off x="1248"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5316" name="Line 71">
              <a:extLst>
                <a:ext uri="{FF2B5EF4-FFF2-40B4-BE49-F238E27FC236}">
                  <a16:creationId xmlns:a16="http://schemas.microsoft.com/office/drawing/2014/main" id="{0F55ED04-7016-39FE-607A-6224D7F9AE2D}"/>
                </a:ext>
              </a:extLst>
            </p:cNvPr>
            <p:cNvSpPr>
              <a:spLocks noChangeShapeType="1"/>
            </p:cNvSpPr>
            <p:nvPr/>
          </p:nvSpPr>
          <p:spPr bwMode="auto">
            <a:xfrm>
              <a:off x="124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5317" name="Line 73">
              <a:extLst>
                <a:ext uri="{FF2B5EF4-FFF2-40B4-BE49-F238E27FC236}">
                  <a16:creationId xmlns:a16="http://schemas.microsoft.com/office/drawing/2014/main" id="{215F8D05-A4FF-655B-A7CD-36FB065608BB}"/>
                </a:ext>
              </a:extLst>
            </p:cNvPr>
            <p:cNvSpPr>
              <a:spLocks noChangeShapeType="1"/>
            </p:cNvSpPr>
            <p:nvPr/>
          </p:nvSpPr>
          <p:spPr bwMode="auto">
            <a:xfrm>
              <a:off x="2256"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55304" name="Text Box 75">
            <a:extLst>
              <a:ext uri="{FF2B5EF4-FFF2-40B4-BE49-F238E27FC236}">
                <a16:creationId xmlns:a16="http://schemas.microsoft.com/office/drawing/2014/main" id="{EADD7D7B-297A-132F-6760-6D7D760FAE42}"/>
              </a:ext>
            </a:extLst>
          </p:cNvPr>
          <p:cNvSpPr txBox="1">
            <a:spLocks noChangeArrowheads="1"/>
          </p:cNvSpPr>
          <p:nvPr/>
        </p:nvSpPr>
        <p:spPr bwMode="auto">
          <a:xfrm rot="-1536186">
            <a:off x="2590800" y="3200400"/>
            <a:ext cx="1390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last </a:t>
            </a:r>
            <a:r>
              <a:rPr lang="en-US" altLang="en-US" sz="1800" i="1"/>
              <a:t>m</a:t>
            </a:r>
            <a:r>
              <a:rPr lang="en-US" altLang="en-US" sz="1800"/>
              <a:t> digits</a:t>
            </a:r>
          </a:p>
        </p:txBody>
      </p:sp>
      <p:sp>
        <p:nvSpPr>
          <p:cNvPr id="55305" name="Text Box 76">
            <a:extLst>
              <a:ext uri="{FF2B5EF4-FFF2-40B4-BE49-F238E27FC236}">
                <a16:creationId xmlns:a16="http://schemas.microsoft.com/office/drawing/2014/main" id="{793F4E51-3750-9127-6029-1DC45D0ACA30}"/>
              </a:ext>
            </a:extLst>
          </p:cNvPr>
          <p:cNvSpPr txBox="1">
            <a:spLocks noChangeArrowheads="1"/>
          </p:cNvSpPr>
          <p:nvPr/>
        </p:nvSpPr>
        <p:spPr bwMode="auto">
          <a:xfrm>
            <a:off x="685800" y="4572000"/>
            <a:ext cx="1236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i="1"/>
              <a:t>m</a:t>
            </a:r>
            <a:r>
              <a:rPr lang="en-US" altLang="en-US" sz="1800"/>
              <a:t>+1</a:t>
            </a:r>
            <a:r>
              <a:rPr lang="en-US" altLang="en-US" sz="1800" baseline="30000"/>
              <a:t>st</a:t>
            </a:r>
            <a:r>
              <a:rPr lang="en-US" altLang="en-US" sz="1800"/>
              <a:t> digit</a:t>
            </a:r>
          </a:p>
        </p:txBody>
      </p:sp>
      <p:sp>
        <p:nvSpPr>
          <p:cNvPr id="55306" name="AutoShape 77">
            <a:extLst>
              <a:ext uri="{FF2B5EF4-FFF2-40B4-BE49-F238E27FC236}">
                <a16:creationId xmlns:a16="http://schemas.microsoft.com/office/drawing/2014/main" id="{00F85424-97F9-5DEF-E488-8B63E5816A3F}"/>
              </a:ext>
            </a:extLst>
          </p:cNvPr>
          <p:cNvSpPr>
            <a:spLocks/>
          </p:cNvSpPr>
          <p:nvPr/>
        </p:nvSpPr>
        <p:spPr bwMode="auto">
          <a:xfrm rot="5400000">
            <a:off x="3124200" y="3352800"/>
            <a:ext cx="228600" cy="990600"/>
          </a:xfrm>
          <a:prstGeom prst="leftBrace">
            <a:avLst>
              <a:gd name="adj1" fmla="val 36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55307" name="AutoShape 78">
            <a:extLst>
              <a:ext uri="{FF2B5EF4-FFF2-40B4-BE49-F238E27FC236}">
                <a16:creationId xmlns:a16="http://schemas.microsoft.com/office/drawing/2014/main" id="{0AF8F524-BB83-EEFE-4B8C-F57A3FA65A14}"/>
              </a:ext>
            </a:extLst>
          </p:cNvPr>
          <p:cNvCxnSpPr>
            <a:cxnSpLocks noChangeShapeType="1"/>
            <a:stCxn id="55323" idx="1"/>
            <a:endCxn id="55305" idx="0"/>
          </p:cNvCxnSpPr>
          <p:nvPr/>
        </p:nvCxnSpPr>
        <p:spPr bwMode="auto">
          <a:xfrm rot="10800000" flipV="1">
            <a:off x="1304925" y="4237038"/>
            <a:ext cx="1057275" cy="334962"/>
          </a:xfrm>
          <a:prstGeom prst="bentConnector2">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55308" name="AutoShape 79">
            <a:extLst>
              <a:ext uri="{FF2B5EF4-FFF2-40B4-BE49-F238E27FC236}">
                <a16:creationId xmlns:a16="http://schemas.microsoft.com/office/drawing/2014/main" id="{A2DAA55C-4C37-D681-60CE-ECB62412EEAB}"/>
              </a:ext>
            </a:extLst>
          </p:cNvPr>
          <p:cNvCxnSpPr>
            <a:cxnSpLocks noChangeShapeType="1"/>
            <a:stCxn id="55319" idx="1"/>
            <a:endCxn id="55305" idx="2"/>
          </p:cNvCxnSpPr>
          <p:nvPr/>
        </p:nvCxnSpPr>
        <p:spPr bwMode="auto">
          <a:xfrm rot="10800000">
            <a:off x="1304925" y="4938713"/>
            <a:ext cx="1057275" cy="212725"/>
          </a:xfrm>
          <a:prstGeom prst="bentConnector2">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55309" name="Line 80">
            <a:extLst>
              <a:ext uri="{FF2B5EF4-FFF2-40B4-BE49-F238E27FC236}">
                <a16:creationId xmlns:a16="http://schemas.microsoft.com/office/drawing/2014/main" id="{19C17F13-353F-79F8-E51A-9FDD809CD111}"/>
              </a:ext>
            </a:extLst>
          </p:cNvPr>
          <p:cNvSpPr>
            <a:spLocks noChangeShapeType="1"/>
          </p:cNvSpPr>
          <p:nvPr/>
        </p:nvSpPr>
        <p:spPr bwMode="auto">
          <a:xfrm>
            <a:off x="2514600" y="34290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5310" name="Line 81">
            <a:extLst>
              <a:ext uri="{FF2B5EF4-FFF2-40B4-BE49-F238E27FC236}">
                <a16:creationId xmlns:a16="http://schemas.microsoft.com/office/drawing/2014/main" id="{F6571A01-C928-82EB-BAA3-F1E617C76D28}"/>
              </a:ext>
            </a:extLst>
          </p:cNvPr>
          <p:cNvSpPr>
            <a:spLocks noChangeShapeType="1"/>
          </p:cNvSpPr>
          <p:nvPr/>
        </p:nvSpPr>
        <p:spPr bwMode="auto">
          <a:xfrm>
            <a:off x="2514600" y="4495800"/>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5311" name="Line 82">
            <a:extLst>
              <a:ext uri="{FF2B5EF4-FFF2-40B4-BE49-F238E27FC236}">
                <a16:creationId xmlns:a16="http://schemas.microsoft.com/office/drawing/2014/main" id="{4A7128EC-CA75-A3F4-8570-9F955103EBDC}"/>
              </a:ext>
            </a:extLst>
          </p:cNvPr>
          <p:cNvSpPr>
            <a:spLocks noChangeShapeType="1"/>
          </p:cNvSpPr>
          <p:nvPr/>
        </p:nvSpPr>
        <p:spPr bwMode="auto">
          <a:xfrm>
            <a:off x="2514600" y="5410200"/>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5312" name="Text Box 83">
            <a:extLst>
              <a:ext uri="{FF2B5EF4-FFF2-40B4-BE49-F238E27FC236}">
                <a16:creationId xmlns:a16="http://schemas.microsoft.com/office/drawing/2014/main" id="{B543D411-BD28-0947-29C3-8530D045E5C3}"/>
              </a:ext>
            </a:extLst>
          </p:cNvPr>
          <p:cNvSpPr txBox="1">
            <a:spLocks noChangeArrowheads="1"/>
          </p:cNvSpPr>
          <p:nvPr/>
        </p:nvSpPr>
        <p:spPr bwMode="auto">
          <a:xfrm>
            <a:off x="4075113" y="3413125"/>
            <a:ext cx="4635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by induction hypothesis: x</a:t>
            </a:r>
            <a:r>
              <a:rPr lang="en-US" altLang="en-US" sz="2000" baseline="-25000"/>
              <a:t>1</a:t>
            </a:r>
            <a:r>
              <a:rPr lang="en-US" altLang="en-US" sz="2000"/>
              <a:t> </a:t>
            </a:r>
            <a:r>
              <a:rPr lang="en-US" altLang="en-US" sz="2000">
                <a:cs typeface="Arial" panose="020B0604020202020204" pitchFamily="34" charset="0"/>
              </a:rPr>
              <a:t>≤ x</a:t>
            </a:r>
            <a:r>
              <a:rPr lang="en-US" altLang="en-US" sz="2000" baseline="-25000">
                <a:cs typeface="Arial" panose="020B0604020202020204" pitchFamily="34" charset="0"/>
              </a:rPr>
              <a:t>2</a:t>
            </a:r>
          </a:p>
          <a:p>
            <a:pPr algn="ctr" eaLnBrk="1" hangingPunct="1">
              <a:spcBef>
                <a:spcPct val="0"/>
              </a:spcBef>
              <a:buClrTx/>
              <a:buSzTx/>
              <a:buFontTx/>
              <a:buNone/>
            </a:pPr>
            <a:r>
              <a:rPr lang="en-US" altLang="en-US" sz="2000">
                <a:cs typeface="Arial" panose="020B0604020202020204" pitchFamily="34" charset="0"/>
              </a:rPr>
              <a:t>(it has to sort </a:t>
            </a:r>
            <a:r>
              <a:rPr lang="en-US" altLang="en-US" sz="2000" i="1">
                <a:cs typeface="Arial" panose="020B0604020202020204" pitchFamily="34" charset="0"/>
              </a:rPr>
              <a:t>m</a:t>
            </a:r>
            <a:r>
              <a:rPr lang="en-US" altLang="en-US" sz="2000">
                <a:cs typeface="Arial" panose="020B0604020202020204" pitchFamily="34" charset="0"/>
              </a:rPr>
              <a:t> digit numbers correctly)</a:t>
            </a:r>
          </a:p>
        </p:txBody>
      </p:sp>
      <p:sp>
        <p:nvSpPr>
          <p:cNvPr id="55313" name="Text Box 84">
            <a:extLst>
              <a:ext uri="{FF2B5EF4-FFF2-40B4-BE49-F238E27FC236}">
                <a16:creationId xmlns:a16="http://schemas.microsoft.com/office/drawing/2014/main" id="{8E9132BE-8F0A-7546-7C84-1EC60E3585B3}"/>
              </a:ext>
            </a:extLst>
          </p:cNvPr>
          <p:cNvSpPr txBox="1">
            <a:spLocks noChangeArrowheads="1"/>
          </p:cNvSpPr>
          <p:nvPr/>
        </p:nvSpPr>
        <p:spPr bwMode="auto">
          <a:xfrm>
            <a:off x="4773613" y="4540250"/>
            <a:ext cx="2693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71475" indent="-37147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There can be 3 cases:</a:t>
            </a:r>
            <a:endParaRPr lang="en-US" altLang="en-US" sz="2000" baseline="-25000">
              <a:cs typeface="Arial" panose="020B0604020202020204" pitchFamily="34" charset="0"/>
            </a:endParaRPr>
          </a:p>
        </p:txBody>
      </p:sp>
      <p:sp>
        <p:nvSpPr>
          <p:cNvPr id="55314" name="Text Box 85">
            <a:extLst>
              <a:ext uri="{FF2B5EF4-FFF2-40B4-BE49-F238E27FC236}">
                <a16:creationId xmlns:a16="http://schemas.microsoft.com/office/drawing/2014/main" id="{8969A814-1708-2A6A-256F-A13F22FE1042}"/>
              </a:ext>
            </a:extLst>
          </p:cNvPr>
          <p:cNvSpPr txBox="1">
            <a:spLocks noChangeArrowheads="1"/>
          </p:cNvSpPr>
          <p:nvPr/>
        </p:nvSpPr>
        <p:spPr bwMode="auto">
          <a:xfrm>
            <a:off x="5105400" y="4556125"/>
            <a:ext cx="12573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71475" indent="-371475">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000"/>
          </a:p>
          <a:p>
            <a:pPr eaLnBrk="1" hangingPunct="1">
              <a:spcBef>
                <a:spcPct val="0"/>
              </a:spcBef>
              <a:buClrTx/>
              <a:buSzTx/>
              <a:buFontTx/>
              <a:buAutoNum type="romanLcPeriod"/>
            </a:pPr>
            <a:r>
              <a:rPr lang="en-US" altLang="en-US" sz="2000">
                <a:cs typeface="Arial" panose="020B0604020202020204" pitchFamily="34" charset="0"/>
              </a:rPr>
              <a:t>k</a:t>
            </a:r>
            <a:r>
              <a:rPr lang="en-US" altLang="en-US" sz="2000" baseline="-25000">
                <a:cs typeface="Arial" panose="020B0604020202020204" pitchFamily="34" charset="0"/>
              </a:rPr>
              <a:t>1 </a:t>
            </a:r>
            <a:r>
              <a:rPr lang="en-US" altLang="en-US" sz="2000">
                <a:cs typeface="Arial" panose="020B0604020202020204" pitchFamily="34" charset="0"/>
              </a:rPr>
              <a:t>= k</a:t>
            </a:r>
            <a:r>
              <a:rPr lang="en-US" altLang="en-US" sz="2000" baseline="-25000">
                <a:cs typeface="Arial" panose="020B0604020202020204" pitchFamily="34" charset="0"/>
              </a:rPr>
              <a:t>2</a:t>
            </a:r>
          </a:p>
          <a:p>
            <a:pPr eaLnBrk="1" hangingPunct="1">
              <a:spcBef>
                <a:spcPct val="0"/>
              </a:spcBef>
              <a:buClrTx/>
              <a:buSzTx/>
              <a:buFontTx/>
              <a:buAutoNum type="romanLcPeriod"/>
            </a:pPr>
            <a:r>
              <a:rPr lang="en-US" altLang="en-US" sz="2000">
                <a:cs typeface="Arial" panose="020B0604020202020204" pitchFamily="34" charset="0"/>
              </a:rPr>
              <a:t>k</a:t>
            </a:r>
            <a:r>
              <a:rPr lang="en-US" altLang="en-US" sz="2000" baseline="-25000">
                <a:cs typeface="Arial" panose="020B0604020202020204" pitchFamily="34" charset="0"/>
              </a:rPr>
              <a:t>1 </a:t>
            </a:r>
            <a:r>
              <a:rPr lang="en-US" altLang="en-US" sz="2000">
                <a:cs typeface="Arial" panose="020B0604020202020204" pitchFamily="34" charset="0"/>
              </a:rPr>
              <a:t>&lt; k</a:t>
            </a:r>
            <a:r>
              <a:rPr lang="en-US" altLang="en-US" sz="2000" baseline="-25000">
                <a:cs typeface="Arial" panose="020B0604020202020204" pitchFamily="34" charset="0"/>
              </a:rPr>
              <a:t>2</a:t>
            </a:r>
          </a:p>
          <a:p>
            <a:pPr eaLnBrk="1" hangingPunct="1">
              <a:spcBef>
                <a:spcPct val="0"/>
              </a:spcBef>
              <a:buClrTx/>
              <a:buSzTx/>
              <a:buFontTx/>
              <a:buAutoNum type="romanLcPeriod"/>
            </a:pPr>
            <a:r>
              <a:rPr lang="en-US" altLang="en-US" sz="2000">
                <a:cs typeface="Arial" panose="020B0604020202020204" pitchFamily="34" charset="0"/>
              </a:rPr>
              <a:t>k</a:t>
            </a:r>
            <a:r>
              <a:rPr lang="en-US" altLang="en-US" sz="2000" baseline="-25000">
                <a:cs typeface="Arial" panose="020B0604020202020204" pitchFamily="34" charset="0"/>
              </a:rPr>
              <a:t>1 </a:t>
            </a:r>
            <a:r>
              <a:rPr lang="en-US" altLang="en-US" sz="2000">
                <a:cs typeface="Arial" panose="020B0604020202020204" pitchFamily="34" charset="0"/>
              </a:rPr>
              <a:t>&gt; k</a:t>
            </a:r>
            <a:r>
              <a:rPr lang="en-US" altLang="en-US" sz="2000" baseline="-25000">
                <a:cs typeface="Arial" panose="020B0604020202020204" pitchFamily="34" charset="0"/>
              </a:rPr>
              <a:t>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CF1B4A0E-28B3-8245-FB42-6E8B0D8C6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9C05FFC-9F45-48BD-A4F1-6B6DA63FC638}" type="slidenum">
              <a:rPr lang="en-US" altLang="en-US" sz="1200" smtClean="0">
                <a:latin typeface="Garamond" panose="02020404030301010803" pitchFamily="18" charset="0"/>
              </a:rPr>
              <a:pPr>
                <a:spcBef>
                  <a:spcPct val="0"/>
                </a:spcBef>
                <a:buClrTx/>
                <a:buSzTx/>
                <a:buFontTx/>
                <a:buNone/>
              </a:pPr>
              <a:t>27</a:t>
            </a:fld>
            <a:endParaRPr lang="en-US" altLang="en-US" sz="1200">
              <a:latin typeface="Garamond" panose="02020404030301010803" pitchFamily="18" charset="0"/>
            </a:endParaRPr>
          </a:p>
        </p:txBody>
      </p:sp>
      <p:sp>
        <p:nvSpPr>
          <p:cNvPr id="57347" name="Rectangle 31">
            <a:extLst>
              <a:ext uri="{FF2B5EF4-FFF2-40B4-BE49-F238E27FC236}">
                <a16:creationId xmlns:a16="http://schemas.microsoft.com/office/drawing/2014/main" id="{417B690A-6B3F-9400-32E9-43FF4C4F3882}"/>
              </a:ext>
            </a:extLst>
          </p:cNvPr>
          <p:cNvSpPr>
            <a:spLocks noGrp="1" noChangeArrowheads="1"/>
          </p:cNvSpPr>
          <p:nvPr>
            <p:ph type="title"/>
          </p:nvPr>
        </p:nvSpPr>
        <p:spPr>
          <a:noFill/>
        </p:spPr>
        <p:txBody>
          <a:bodyPr/>
          <a:lstStyle/>
          <a:p>
            <a:pPr eaLnBrk="1" hangingPunct="1"/>
            <a:r>
              <a:rPr lang="en-US" altLang="en-US" sz="3600"/>
              <a:t>Correctness of Radix Sort</a:t>
            </a:r>
          </a:p>
        </p:txBody>
      </p:sp>
      <p:sp>
        <p:nvSpPr>
          <p:cNvPr id="57348" name="Rectangle 32">
            <a:extLst>
              <a:ext uri="{FF2B5EF4-FFF2-40B4-BE49-F238E27FC236}">
                <a16:creationId xmlns:a16="http://schemas.microsoft.com/office/drawing/2014/main" id="{099390E7-76EA-BB82-33EF-847737DD142C}"/>
              </a:ext>
            </a:extLst>
          </p:cNvPr>
          <p:cNvSpPr>
            <a:spLocks noGrp="1" noChangeArrowheads="1"/>
          </p:cNvSpPr>
          <p:nvPr>
            <p:ph type="body" idx="1"/>
          </p:nvPr>
        </p:nvSpPr>
        <p:spPr>
          <a:xfrm>
            <a:off x="457200" y="1336675"/>
            <a:ext cx="8229600" cy="4530725"/>
          </a:xfrm>
          <a:noFill/>
        </p:spPr>
        <p:txBody>
          <a:bodyPr/>
          <a:lstStyle/>
          <a:p>
            <a:pPr eaLnBrk="1" hangingPunct="1"/>
            <a:r>
              <a:rPr lang="en-US" altLang="en-US" sz="2400" dirty="0"/>
              <a:t>Case i: k</a:t>
            </a:r>
            <a:r>
              <a:rPr lang="en-US" altLang="en-US" sz="2400" baseline="-25000" dirty="0"/>
              <a:t>1</a:t>
            </a:r>
            <a:r>
              <a:rPr lang="en-US" altLang="en-US" sz="2400" dirty="0"/>
              <a:t>=k</a:t>
            </a:r>
            <a:r>
              <a:rPr lang="en-US" altLang="en-US" sz="2400" baseline="-25000" dirty="0"/>
              <a:t>2 </a:t>
            </a:r>
            <a:r>
              <a:rPr lang="en-US" altLang="en-US" sz="2400" dirty="0"/>
              <a:t>which means</a:t>
            </a:r>
          </a:p>
          <a:p>
            <a:pPr eaLnBrk="1" hangingPunct="1">
              <a:buNone/>
            </a:pPr>
            <a:r>
              <a:rPr lang="en-US" altLang="en-US" sz="2400" dirty="0"/>
              <a:t>        k</a:t>
            </a:r>
            <a:r>
              <a:rPr lang="en-US" altLang="en-US" sz="2400" baseline="-25000" dirty="0"/>
              <a:t>1</a:t>
            </a:r>
            <a:r>
              <a:rPr lang="en-US" altLang="en-US" sz="2400" dirty="0"/>
              <a:t>x</a:t>
            </a:r>
            <a:r>
              <a:rPr lang="en-US" altLang="en-US" sz="2400" baseline="-25000" dirty="0"/>
              <a:t>1</a:t>
            </a:r>
            <a:r>
              <a:rPr lang="en-US" altLang="en-US" sz="2400" dirty="0"/>
              <a:t> </a:t>
            </a:r>
            <a:r>
              <a:rPr lang="en-US" altLang="en-US" sz="2400" dirty="0">
                <a:cs typeface="Arial" panose="020B0604020202020204" pitchFamily="34" charset="0"/>
              </a:rPr>
              <a:t>≤ k</a:t>
            </a:r>
            <a:r>
              <a:rPr lang="en-US" altLang="en-US" sz="2400" baseline="-25000" dirty="0">
                <a:cs typeface="Arial" panose="020B0604020202020204" pitchFamily="34" charset="0"/>
              </a:rPr>
              <a:t>2</a:t>
            </a:r>
            <a:r>
              <a:rPr lang="en-US" altLang="en-US" sz="2400" dirty="0">
                <a:cs typeface="Arial" panose="020B0604020202020204" pitchFamily="34" charset="0"/>
              </a:rPr>
              <a:t>x</a:t>
            </a:r>
            <a:r>
              <a:rPr lang="en-US" altLang="en-US" sz="2400" baseline="-25000" dirty="0">
                <a:cs typeface="Arial" panose="020B0604020202020204" pitchFamily="34" charset="0"/>
              </a:rPr>
              <a:t>2</a:t>
            </a:r>
            <a:br>
              <a:rPr lang="tr-TR" altLang="en-US" sz="2400" baseline="-25000" dirty="0">
                <a:cs typeface="Arial" panose="020B0604020202020204" pitchFamily="34" charset="0"/>
              </a:rPr>
            </a:br>
            <a:r>
              <a:rPr lang="tr-TR" altLang="en-US" sz="2400" dirty="0"/>
              <a:t>	(since </a:t>
            </a:r>
            <a:r>
              <a:rPr lang="en-US" altLang="en-US" sz="2400" dirty="0"/>
              <a:t>x</a:t>
            </a:r>
            <a:r>
              <a:rPr lang="en-US" altLang="en-US" sz="2400" baseline="-25000" dirty="0"/>
              <a:t>1</a:t>
            </a:r>
            <a:r>
              <a:rPr lang="tr-TR" altLang="en-US" sz="2400" dirty="0"/>
              <a:t> </a:t>
            </a:r>
            <a:r>
              <a:rPr lang="tr-TR" altLang="en-US" sz="2400" dirty="0" err="1"/>
              <a:t>comes</a:t>
            </a:r>
            <a:r>
              <a:rPr lang="tr-TR" altLang="en-US" sz="2400" dirty="0"/>
              <a:t> </a:t>
            </a:r>
            <a:r>
              <a:rPr lang="tr-TR" altLang="en-US" sz="2400" dirty="0" err="1"/>
              <a:t>before</a:t>
            </a:r>
            <a:r>
              <a:rPr lang="tr-TR" altLang="en-US" sz="2400" dirty="0"/>
              <a:t> </a:t>
            </a:r>
            <a:r>
              <a:rPr lang="en-US" altLang="en-US" sz="2400" dirty="0"/>
              <a:t>x</a:t>
            </a:r>
            <a:r>
              <a:rPr lang="tr-TR" altLang="en-US" sz="2400" baseline="-25000" dirty="0"/>
              <a:t>2</a:t>
            </a:r>
            <a:r>
              <a:rPr lang="tr-TR" altLang="en-US" sz="2400" dirty="0"/>
              <a:t>, </a:t>
            </a:r>
            <a:br>
              <a:rPr lang="tr-TR" altLang="en-US" sz="2400" dirty="0"/>
            </a:br>
            <a:r>
              <a:rPr lang="tr-TR" altLang="en-US" sz="2400" dirty="0"/>
              <a:t>	  </a:t>
            </a:r>
            <a:r>
              <a:rPr lang="tr-TR" altLang="en-US" sz="2400" dirty="0" err="1"/>
              <a:t>we</a:t>
            </a:r>
            <a:r>
              <a:rPr lang="tr-TR" altLang="en-US" sz="2400" dirty="0"/>
              <a:t> </a:t>
            </a:r>
            <a:r>
              <a:rPr lang="tr-TR" altLang="en-US" sz="2400" dirty="0" err="1"/>
              <a:t>know</a:t>
            </a:r>
            <a:r>
              <a:rPr lang="tr-TR" altLang="en-US" sz="2400" dirty="0"/>
              <a:t> </a:t>
            </a:r>
            <a:r>
              <a:rPr lang="en-US" altLang="en-US" sz="2400" dirty="0"/>
              <a:t>x</a:t>
            </a:r>
            <a:r>
              <a:rPr lang="en-US" altLang="en-US" sz="2400" baseline="-25000" dirty="0"/>
              <a:t>1</a:t>
            </a:r>
            <a:r>
              <a:rPr lang="en-US" altLang="en-US" sz="2400" dirty="0"/>
              <a:t> </a:t>
            </a:r>
            <a:r>
              <a:rPr lang="en-US" altLang="en-US" sz="2400" dirty="0">
                <a:cs typeface="Arial" panose="020B0604020202020204" pitchFamily="34" charset="0"/>
              </a:rPr>
              <a:t>≤ x</a:t>
            </a:r>
            <a:r>
              <a:rPr lang="en-US" altLang="en-US" sz="2400" baseline="-25000" dirty="0">
                <a:cs typeface="Arial" panose="020B0604020202020204" pitchFamily="34" charset="0"/>
              </a:rPr>
              <a:t>2</a:t>
            </a:r>
            <a:r>
              <a:rPr lang="tr-TR" altLang="en-US" sz="2400" baseline="-25000" dirty="0">
                <a:cs typeface="Arial" panose="020B0604020202020204" pitchFamily="34" charset="0"/>
              </a:rPr>
              <a:t> </a:t>
            </a:r>
            <a:r>
              <a:rPr lang="tr-TR" altLang="en-US" sz="2400" dirty="0"/>
              <a:t>)</a:t>
            </a:r>
          </a:p>
          <a:p>
            <a:pPr eaLnBrk="1" hangingPunct="1"/>
            <a:endParaRPr lang="en-US" altLang="en-US" sz="2400" dirty="0"/>
          </a:p>
          <a:p>
            <a:pPr eaLnBrk="1" hangingPunct="1"/>
            <a:r>
              <a:rPr lang="en-US" altLang="en-US" sz="2400" dirty="0"/>
              <a:t>DS will put them into the same bin</a:t>
            </a:r>
          </a:p>
          <a:p>
            <a:pPr eaLnBrk="1" hangingPunct="1"/>
            <a:endParaRPr lang="en-US" altLang="en-US" sz="2400" dirty="0"/>
          </a:p>
          <a:p>
            <a:pPr eaLnBrk="1" hangingPunct="1"/>
            <a:r>
              <a:rPr lang="en-US" altLang="en-US" sz="2400" dirty="0"/>
              <a:t>Since intermediate sorting</a:t>
            </a:r>
          </a:p>
          <a:p>
            <a:pPr eaLnBrk="1" hangingPunct="1">
              <a:buFont typeface="Wingdings" panose="05000000000000000000" pitchFamily="2" charset="2"/>
              <a:buNone/>
            </a:pPr>
            <a:r>
              <a:rPr lang="en-US" altLang="en-US" sz="2400" dirty="0"/>
              <a:t>    algorithm is stable, </a:t>
            </a:r>
          </a:p>
          <a:p>
            <a:pPr eaLnBrk="1" hangingPunct="1">
              <a:buFont typeface="Wingdings" panose="05000000000000000000" pitchFamily="2" charset="2"/>
              <a:buNone/>
            </a:pPr>
            <a:r>
              <a:rPr lang="en-US" altLang="en-US" sz="2400" dirty="0"/>
              <a:t>    k</a:t>
            </a:r>
            <a:r>
              <a:rPr lang="en-US" altLang="en-US" sz="2400" baseline="-25000" dirty="0"/>
              <a:t>1</a:t>
            </a:r>
            <a:r>
              <a:rPr lang="en-US" altLang="en-US" sz="2400" dirty="0"/>
              <a:t>x</a:t>
            </a:r>
            <a:r>
              <a:rPr lang="en-US" altLang="en-US" sz="2400" baseline="-25000" dirty="0"/>
              <a:t>1</a:t>
            </a:r>
            <a:r>
              <a:rPr lang="en-US" altLang="en-US" sz="2400" dirty="0"/>
              <a:t> </a:t>
            </a:r>
            <a:r>
              <a:rPr lang="en-US" altLang="en-US" sz="2400" dirty="0">
                <a:cs typeface="Arial" panose="020B0604020202020204" pitchFamily="34" charset="0"/>
              </a:rPr>
              <a:t>will appear before k</a:t>
            </a:r>
            <a:r>
              <a:rPr lang="en-US" altLang="en-US" sz="2400" baseline="-25000" dirty="0">
                <a:cs typeface="Arial" panose="020B0604020202020204" pitchFamily="34" charset="0"/>
              </a:rPr>
              <a:t>2</a:t>
            </a:r>
            <a:r>
              <a:rPr lang="en-US" altLang="en-US" sz="2400" dirty="0">
                <a:cs typeface="Arial" panose="020B0604020202020204" pitchFamily="34" charset="0"/>
              </a:rPr>
              <a:t>x</a:t>
            </a:r>
            <a:r>
              <a:rPr lang="en-US" altLang="en-US" sz="2400" baseline="-25000" dirty="0">
                <a:cs typeface="Arial" panose="020B0604020202020204" pitchFamily="34" charset="0"/>
              </a:rPr>
              <a:t>2</a:t>
            </a:r>
            <a:endParaRPr lang="en-US" altLang="en-US" sz="2400" baseline="-25000" dirty="0"/>
          </a:p>
          <a:p>
            <a:pPr eaLnBrk="1" hangingPunct="1">
              <a:buFont typeface="Wingdings" panose="05000000000000000000" pitchFamily="2" charset="2"/>
              <a:buNone/>
            </a:pPr>
            <a:r>
              <a:rPr lang="en-US" altLang="en-US" sz="2400" dirty="0"/>
              <a:t>    in this common bin.</a:t>
            </a:r>
          </a:p>
        </p:txBody>
      </p:sp>
      <p:grpSp>
        <p:nvGrpSpPr>
          <p:cNvPr id="57349" name="Group 93">
            <a:extLst>
              <a:ext uri="{FF2B5EF4-FFF2-40B4-BE49-F238E27FC236}">
                <a16:creationId xmlns:a16="http://schemas.microsoft.com/office/drawing/2014/main" id="{48CD3E4D-6CE4-787A-1E9C-1D563BA637DD}"/>
              </a:ext>
            </a:extLst>
          </p:cNvPr>
          <p:cNvGrpSpPr>
            <a:grpSpLocks/>
          </p:cNvGrpSpPr>
          <p:nvPr/>
        </p:nvGrpSpPr>
        <p:grpSpPr bwMode="auto">
          <a:xfrm>
            <a:off x="6248400" y="1295400"/>
            <a:ext cx="1447800" cy="1905000"/>
            <a:chOff x="2352" y="816"/>
            <a:chExt cx="1008" cy="1392"/>
          </a:xfrm>
        </p:grpSpPr>
        <p:grpSp>
          <p:nvGrpSpPr>
            <p:cNvPr id="57382" name="Group 33">
              <a:extLst>
                <a:ext uri="{FF2B5EF4-FFF2-40B4-BE49-F238E27FC236}">
                  <a16:creationId xmlns:a16="http://schemas.microsoft.com/office/drawing/2014/main" id="{5DDDB30B-B1C8-E6EA-2D90-3FFB390D43A7}"/>
                </a:ext>
              </a:extLst>
            </p:cNvPr>
            <p:cNvGrpSpPr>
              <a:grpSpLocks/>
            </p:cNvGrpSpPr>
            <p:nvPr/>
          </p:nvGrpSpPr>
          <p:grpSpPr bwMode="auto">
            <a:xfrm>
              <a:off x="2400" y="1056"/>
              <a:ext cx="912" cy="290"/>
              <a:chOff x="1296" y="2688"/>
              <a:chExt cx="912" cy="290"/>
            </a:xfrm>
          </p:grpSpPr>
          <p:sp>
            <p:nvSpPr>
              <p:cNvPr id="57395" name="Rectangle 34">
                <a:extLst>
                  <a:ext uri="{FF2B5EF4-FFF2-40B4-BE49-F238E27FC236}">
                    <a16:creationId xmlns:a16="http://schemas.microsoft.com/office/drawing/2014/main" id="{71B290D1-FDA7-1BB7-5563-F601591E1972}"/>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7396" name="Text Box 35">
                <a:extLst>
                  <a:ext uri="{FF2B5EF4-FFF2-40B4-BE49-F238E27FC236}">
                    <a16:creationId xmlns:a16="http://schemas.microsoft.com/office/drawing/2014/main" id="{1297BB4D-317B-6A40-8EB6-B232D37CD557}"/>
                  </a:ext>
                </a:extLst>
              </p:cNvPr>
              <p:cNvSpPr txBox="1">
                <a:spLocks noChangeArrowheads="1"/>
              </p:cNvSpPr>
              <p:nvPr/>
            </p:nvSpPr>
            <p:spPr bwMode="auto">
              <a:xfrm>
                <a:off x="1331" y="2688"/>
                <a:ext cx="2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1</a:t>
                </a:r>
              </a:p>
            </p:txBody>
          </p:sp>
          <p:sp>
            <p:nvSpPr>
              <p:cNvPr id="57397" name="Text Box 36">
                <a:extLst>
                  <a:ext uri="{FF2B5EF4-FFF2-40B4-BE49-F238E27FC236}">
                    <a16:creationId xmlns:a16="http://schemas.microsoft.com/office/drawing/2014/main" id="{A64FAD58-DAA1-37B3-9E8E-DAA6120B566F}"/>
                  </a:ext>
                </a:extLst>
              </p:cNvPr>
              <p:cNvSpPr txBox="1">
                <a:spLocks noChangeArrowheads="1"/>
              </p:cNvSpPr>
              <p:nvPr/>
            </p:nvSpPr>
            <p:spPr bwMode="auto">
              <a:xfrm>
                <a:off x="1797" y="2688"/>
                <a:ext cx="2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1</a:t>
                </a:r>
              </a:p>
            </p:txBody>
          </p:sp>
          <p:sp>
            <p:nvSpPr>
              <p:cNvPr id="57398" name="Rectangle 37">
                <a:extLst>
                  <a:ext uri="{FF2B5EF4-FFF2-40B4-BE49-F238E27FC236}">
                    <a16:creationId xmlns:a16="http://schemas.microsoft.com/office/drawing/2014/main" id="{C74C4011-0840-222F-9FFE-8D2FF9A62C26}"/>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7383" name="Group 38">
              <a:extLst>
                <a:ext uri="{FF2B5EF4-FFF2-40B4-BE49-F238E27FC236}">
                  <a16:creationId xmlns:a16="http://schemas.microsoft.com/office/drawing/2014/main" id="{50E884D2-3EDB-C41F-3927-B2BCFF925B26}"/>
                </a:ext>
              </a:extLst>
            </p:cNvPr>
            <p:cNvGrpSpPr>
              <a:grpSpLocks/>
            </p:cNvGrpSpPr>
            <p:nvPr/>
          </p:nvGrpSpPr>
          <p:grpSpPr bwMode="auto">
            <a:xfrm>
              <a:off x="2400" y="1632"/>
              <a:ext cx="912" cy="289"/>
              <a:chOff x="1296" y="2688"/>
              <a:chExt cx="912" cy="289"/>
            </a:xfrm>
          </p:grpSpPr>
          <p:sp>
            <p:nvSpPr>
              <p:cNvPr id="57391" name="Rectangle 39">
                <a:extLst>
                  <a:ext uri="{FF2B5EF4-FFF2-40B4-BE49-F238E27FC236}">
                    <a16:creationId xmlns:a16="http://schemas.microsoft.com/office/drawing/2014/main" id="{E0CD4B07-101B-A449-4FB3-F02C219BF407}"/>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7392" name="Text Box 40">
                <a:extLst>
                  <a:ext uri="{FF2B5EF4-FFF2-40B4-BE49-F238E27FC236}">
                    <a16:creationId xmlns:a16="http://schemas.microsoft.com/office/drawing/2014/main" id="{989FF8A9-DC68-9B32-4079-5FAB69374955}"/>
                  </a:ext>
                </a:extLst>
              </p:cNvPr>
              <p:cNvSpPr txBox="1">
                <a:spLocks noChangeArrowheads="1"/>
              </p:cNvSpPr>
              <p:nvPr/>
            </p:nvSpPr>
            <p:spPr bwMode="auto">
              <a:xfrm>
                <a:off x="1331"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2</a:t>
                </a:r>
              </a:p>
            </p:txBody>
          </p:sp>
          <p:sp>
            <p:nvSpPr>
              <p:cNvPr id="57393" name="Text Box 41">
                <a:extLst>
                  <a:ext uri="{FF2B5EF4-FFF2-40B4-BE49-F238E27FC236}">
                    <a16:creationId xmlns:a16="http://schemas.microsoft.com/office/drawing/2014/main" id="{D7BBEEE6-AE05-5279-4925-A13A7EBD0165}"/>
                  </a:ext>
                </a:extLst>
              </p:cNvPr>
              <p:cNvSpPr txBox="1">
                <a:spLocks noChangeArrowheads="1"/>
              </p:cNvSpPr>
              <p:nvPr/>
            </p:nvSpPr>
            <p:spPr bwMode="auto">
              <a:xfrm>
                <a:off x="1797"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2</a:t>
                </a:r>
              </a:p>
            </p:txBody>
          </p:sp>
          <p:sp>
            <p:nvSpPr>
              <p:cNvPr id="57394" name="Rectangle 42">
                <a:extLst>
                  <a:ext uri="{FF2B5EF4-FFF2-40B4-BE49-F238E27FC236}">
                    <a16:creationId xmlns:a16="http://schemas.microsoft.com/office/drawing/2014/main" id="{1376E86B-FA3F-3D77-B3FA-75480C6DCEC7}"/>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7384" name="Group 43">
              <a:extLst>
                <a:ext uri="{FF2B5EF4-FFF2-40B4-BE49-F238E27FC236}">
                  <a16:creationId xmlns:a16="http://schemas.microsoft.com/office/drawing/2014/main" id="{7E9708AB-262A-ACC1-571E-B39914EAAC36}"/>
                </a:ext>
              </a:extLst>
            </p:cNvPr>
            <p:cNvGrpSpPr>
              <a:grpSpLocks/>
            </p:cNvGrpSpPr>
            <p:nvPr/>
          </p:nvGrpSpPr>
          <p:grpSpPr bwMode="auto">
            <a:xfrm>
              <a:off x="2352" y="816"/>
              <a:ext cx="1008" cy="1392"/>
              <a:chOff x="1248" y="2160"/>
              <a:chExt cx="1008" cy="1536"/>
            </a:xfrm>
          </p:grpSpPr>
          <p:sp>
            <p:nvSpPr>
              <p:cNvPr id="57388" name="Line 44">
                <a:extLst>
                  <a:ext uri="{FF2B5EF4-FFF2-40B4-BE49-F238E27FC236}">
                    <a16:creationId xmlns:a16="http://schemas.microsoft.com/office/drawing/2014/main" id="{5EA3AA00-2B1F-1285-5ECA-9F1185026102}"/>
                  </a:ext>
                </a:extLst>
              </p:cNvPr>
              <p:cNvSpPr>
                <a:spLocks noChangeShapeType="1"/>
              </p:cNvSpPr>
              <p:nvPr/>
            </p:nvSpPr>
            <p:spPr bwMode="auto">
              <a:xfrm>
                <a:off x="1248"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7389" name="Line 45">
                <a:extLst>
                  <a:ext uri="{FF2B5EF4-FFF2-40B4-BE49-F238E27FC236}">
                    <a16:creationId xmlns:a16="http://schemas.microsoft.com/office/drawing/2014/main" id="{400A689A-A33F-3867-9325-1A8726039711}"/>
                  </a:ext>
                </a:extLst>
              </p:cNvPr>
              <p:cNvSpPr>
                <a:spLocks noChangeShapeType="1"/>
              </p:cNvSpPr>
              <p:nvPr/>
            </p:nvSpPr>
            <p:spPr bwMode="auto">
              <a:xfrm>
                <a:off x="124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7390" name="Line 46">
                <a:extLst>
                  <a:ext uri="{FF2B5EF4-FFF2-40B4-BE49-F238E27FC236}">
                    <a16:creationId xmlns:a16="http://schemas.microsoft.com/office/drawing/2014/main" id="{3E4798DB-34AA-F41F-EA24-73827F55270E}"/>
                  </a:ext>
                </a:extLst>
              </p:cNvPr>
              <p:cNvSpPr>
                <a:spLocks noChangeShapeType="1"/>
              </p:cNvSpPr>
              <p:nvPr/>
            </p:nvSpPr>
            <p:spPr bwMode="auto">
              <a:xfrm>
                <a:off x="2256"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57385" name="Line 52">
              <a:extLst>
                <a:ext uri="{FF2B5EF4-FFF2-40B4-BE49-F238E27FC236}">
                  <a16:creationId xmlns:a16="http://schemas.microsoft.com/office/drawing/2014/main" id="{ACD23BD0-91AA-BA32-BC95-CA0FA00EE248}"/>
                </a:ext>
              </a:extLst>
            </p:cNvPr>
            <p:cNvSpPr>
              <a:spLocks noChangeShapeType="1"/>
            </p:cNvSpPr>
            <p:nvPr/>
          </p:nvSpPr>
          <p:spPr bwMode="auto">
            <a:xfrm>
              <a:off x="2544" y="816"/>
              <a:ext cx="0" cy="1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86" name="Line 53">
              <a:extLst>
                <a:ext uri="{FF2B5EF4-FFF2-40B4-BE49-F238E27FC236}">
                  <a16:creationId xmlns:a16="http://schemas.microsoft.com/office/drawing/2014/main" id="{F46D46D1-E3C0-3C95-D087-24151DA36128}"/>
                </a:ext>
              </a:extLst>
            </p:cNvPr>
            <p:cNvSpPr>
              <a:spLocks noChangeShapeType="1"/>
            </p:cNvSpPr>
            <p:nvPr/>
          </p:nvSpPr>
          <p:spPr bwMode="auto">
            <a:xfrm>
              <a:off x="2544" y="1344"/>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87" name="Line 54">
              <a:extLst>
                <a:ext uri="{FF2B5EF4-FFF2-40B4-BE49-F238E27FC236}">
                  <a16:creationId xmlns:a16="http://schemas.microsoft.com/office/drawing/2014/main" id="{CCDA46BB-072E-C583-C6F0-4D4AA8E43A4B}"/>
                </a:ext>
              </a:extLst>
            </p:cNvPr>
            <p:cNvSpPr>
              <a:spLocks noChangeShapeType="1"/>
            </p:cNvSpPr>
            <p:nvPr/>
          </p:nvSpPr>
          <p:spPr bwMode="auto">
            <a:xfrm>
              <a:off x="2544" y="1920"/>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7366" name="Group 95">
            <a:extLst>
              <a:ext uri="{FF2B5EF4-FFF2-40B4-BE49-F238E27FC236}">
                <a16:creationId xmlns:a16="http://schemas.microsoft.com/office/drawing/2014/main" id="{959C382F-AC30-AB2A-B079-781C54122D21}"/>
              </a:ext>
            </a:extLst>
          </p:cNvPr>
          <p:cNvGrpSpPr>
            <a:grpSpLocks/>
          </p:cNvGrpSpPr>
          <p:nvPr/>
        </p:nvGrpSpPr>
        <p:grpSpPr bwMode="auto">
          <a:xfrm>
            <a:off x="6316663" y="4367213"/>
            <a:ext cx="1311275" cy="396875"/>
            <a:chOff x="1296" y="2688"/>
            <a:chExt cx="912" cy="290"/>
          </a:xfrm>
        </p:grpSpPr>
        <p:sp>
          <p:nvSpPr>
            <p:cNvPr id="57378" name="Rectangle 96">
              <a:extLst>
                <a:ext uri="{FF2B5EF4-FFF2-40B4-BE49-F238E27FC236}">
                  <a16:creationId xmlns:a16="http://schemas.microsoft.com/office/drawing/2014/main" id="{CFA9D9F8-B726-7087-BF6D-B38DD55BAA9A}"/>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7379" name="Text Box 97">
              <a:extLst>
                <a:ext uri="{FF2B5EF4-FFF2-40B4-BE49-F238E27FC236}">
                  <a16:creationId xmlns:a16="http://schemas.microsoft.com/office/drawing/2014/main" id="{23F170A3-49AC-4084-1C3E-173A594C784D}"/>
                </a:ext>
              </a:extLst>
            </p:cNvPr>
            <p:cNvSpPr txBox="1">
              <a:spLocks noChangeArrowheads="1"/>
            </p:cNvSpPr>
            <p:nvPr/>
          </p:nvSpPr>
          <p:spPr bwMode="auto">
            <a:xfrm>
              <a:off x="1331" y="2688"/>
              <a:ext cx="2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1</a:t>
              </a:r>
            </a:p>
          </p:txBody>
        </p:sp>
        <p:sp>
          <p:nvSpPr>
            <p:cNvPr id="57380" name="Text Box 98">
              <a:extLst>
                <a:ext uri="{FF2B5EF4-FFF2-40B4-BE49-F238E27FC236}">
                  <a16:creationId xmlns:a16="http://schemas.microsoft.com/office/drawing/2014/main" id="{60A5D53B-FA00-CD01-0B91-81EB07FD1583}"/>
                </a:ext>
              </a:extLst>
            </p:cNvPr>
            <p:cNvSpPr txBox="1">
              <a:spLocks noChangeArrowheads="1"/>
            </p:cNvSpPr>
            <p:nvPr/>
          </p:nvSpPr>
          <p:spPr bwMode="auto">
            <a:xfrm>
              <a:off x="1797" y="2688"/>
              <a:ext cx="2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1</a:t>
              </a:r>
            </a:p>
          </p:txBody>
        </p:sp>
        <p:sp>
          <p:nvSpPr>
            <p:cNvPr id="57381" name="Rectangle 99">
              <a:extLst>
                <a:ext uri="{FF2B5EF4-FFF2-40B4-BE49-F238E27FC236}">
                  <a16:creationId xmlns:a16="http://schemas.microsoft.com/office/drawing/2014/main" id="{5AF68293-0E52-2558-3C6D-9D39A33209D3}"/>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7367" name="Group 100">
            <a:extLst>
              <a:ext uri="{FF2B5EF4-FFF2-40B4-BE49-F238E27FC236}">
                <a16:creationId xmlns:a16="http://schemas.microsoft.com/office/drawing/2014/main" id="{2B76DB51-FAA6-914F-C5B6-B67EDDA5A065}"/>
              </a:ext>
            </a:extLst>
          </p:cNvPr>
          <p:cNvGrpSpPr>
            <a:grpSpLocks/>
          </p:cNvGrpSpPr>
          <p:nvPr/>
        </p:nvGrpSpPr>
        <p:grpSpPr bwMode="auto">
          <a:xfrm>
            <a:off x="6316663" y="5154613"/>
            <a:ext cx="1311275" cy="396875"/>
            <a:chOff x="1296" y="2688"/>
            <a:chExt cx="912" cy="289"/>
          </a:xfrm>
        </p:grpSpPr>
        <p:sp>
          <p:nvSpPr>
            <p:cNvPr id="57374" name="Rectangle 101">
              <a:extLst>
                <a:ext uri="{FF2B5EF4-FFF2-40B4-BE49-F238E27FC236}">
                  <a16:creationId xmlns:a16="http://schemas.microsoft.com/office/drawing/2014/main" id="{0F7A4C44-318F-0485-0885-526EF3EA5BDB}"/>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7375" name="Text Box 102">
              <a:extLst>
                <a:ext uri="{FF2B5EF4-FFF2-40B4-BE49-F238E27FC236}">
                  <a16:creationId xmlns:a16="http://schemas.microsoft.com/office/drawing/2014/main" id="{8D51009F-C9F2-5108-4609-B56712E3E5F4}"/>
                </a:ext>
              </a:extLst>
            </p:cNvPr>
            <p:cNvSpPr txBox="1">
              <a:spLocks noChangeArrowheads="1"/>
            </p:cNvSpPr>
            <p:nvPr/>
          </p:nvSpPr>
          <p:spPr bwMode="auto">
            <a:xfrm>
              <a:off x="1331"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2</a:t>
              </a:r>
            </a:p>
          </p:txBody>
        </p:sp>
        <p:sp>
          <p:nvSpPr>
            <p:cNvPr id="57376" name="Text Box 103">
              <a:extLst>
                <a:ext uri="{FF2B5EF4-FFF2-40B4-BE49-F238E27FC236}">
                  <a16:creationId xmlns:a16="http://schemas.microsoft.com/office/drawing/2014/main" id="{0328610A-84D8-6887-4F4C-75A1B1F32EC7}"/>
                </a:ext>
              </a:extLst>
            </p:cNvPr>
            <p:cNvSpPr txBox="1">
              <a:spLocks noChangeArrowheads="1"/>
            </p:cNvSpPr>
            <p:nvPr/>
          </p:nvSpPr>
          <p:spPr bwMode="auto">
            <a:xfrm>
              <a:off x="1797"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2</a:t>
              </a:r>
            </a:p>
          </p:txBody>
        </p:sp>
        <p:sp>
          <p:nvSpPr>
            <p:cNvPr id="57377" name="Rectangle 104">
              <a:extLst>
                <a:ext uri="{FF2B5EF4-FFF2-40B4-BE49-F238E27FC236}">
                  <a16:creationId xmlns:a16="http://schemas.microsoft.com/office/drawing/2014/main" id="{BB0DB85A-EF7A-8A48-B6B4-E5C5F7CFCAB5}"/>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7368" name="Group 105">
            <a:extLst>
              <a:ext uri="{FF2B5EF4-FFF2-40B4-BE49-F238E27FC236}">
                <a16:creationId xmlns:a16="http://schemas.microsoft.com/office/drawing/2014/main" id="{25140A5A-188A-EAEC-1899-151FA108D869}"/>
              </a:ext>
            </a:extLst>
          </p:cNvPr>
          <p:cNvGrpSpPr>
            <a:grpSpLocks/>
          </p:cNvGrpSpPr>
          <p:nvPr/>
        </p:nvGrpSpPr>
        <p:grpSpPr bwMode="auto">
          <a:xfrm>
            <a:off x="6248400" y="4038600"/>
            <a:ext cx="1447800" cy="1905000"/>
            <a:chOff x="1248" y="2160"/>
            <a:chExt cx="1008" cy="1536"/>
          </a:xfrm>
        </p:grpSpPr>
        <p:sp>
          <p:nvSpPr>
            <p:cNvPr id="2" name="Line 106">
              <a:extLst>
                <a:ext uri="{FF2B5EF4-FFF2-40B4-BE49-F238E27FC236}">
                  <a16:creationId xmlns:a16="http://schemas.microsoft.com/office/drawing/2014/main" id="{CFDAA5E8-769E-823E-B029-7219744A7C96}"/>
                </a:ext>
              </a:extLst>
            </p:cNvPr>
            <p:cNvSpPr>
              <a:spLocks noChangeShapeType="1"/>
            </p:cNvSpPr>
            <p:nvPr/>
          </p:nvSpPr>
          <p:spPr bwMode="auto">
            <a:xfrm>
              <a:off x="1248"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7372" name="Line 107">
              <a:extLst>
                <a:ext uri="{FF2B5EF4-FFF2-40B4-BE49-F238E27FC236}">
                  <a16:creationId xmlns:a16="http://schemas.microsoft.com/office/drawing/2014/main" id="{2C423143-040B-6E96-F04E-C0A1E6826560}"/>
                </a:ext>
              </a:extLst>
            </p:cNvPr>
            <p:cNvSpPr>
              <a:spLocks noChangeShapeType="1"/>
            </p:cNvSpPr>
            <p:nvPr/>
          </p:nvSpPr>
          <p:spPr bwMode="auto">
            <a:xfrm>
              <a:off x="124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7373" name="Line 108">
              <a:extLst>
                <a:ext uri="{FF2B5EF4-FFF2-40B4-BE49-F238E27FC236}">
                  <a16:creationId xmlns:a16="http://schemas.microsoft.com/office/drawing/2014/main" id="{3600F804-FE88-24C2-575C-CCA539E722D3}"/>
                </a:ext>
              </a:extLst>
            </p:cNvPr>
            <p:cNvSpPr>
              <a:spLocks noChangeShapeType="1"/>
            </p:cNvSpPr>
            <p:nvPr/>
          </p:nvSpPr>
          <p:spPr bwMode="auto">
            <a:xfrm>
              <a:off x="2256"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57369" name="Line 109">
            <a:extLst>
              <a:ext uri="{FF2B5EF4-FFF2-40B4-BE49-F238E27FC236}">
                <a16:creationId xmlns:a16="http://schemas.microsoft.com/office/drawing/2014/main" id="{B9A04612-CC28-C860-A637-DF3516983F14}"/>
              </a:ext>
            </a:extLst>
          </p:cNvPr>
          <p:cNvSpPr>
            <a:spLocks noChangeShapeType="1"/>
          </p:cNvSpPr>
          <p:nvPr/>
        </p:nvSpPr>
        <p:spPr bwMode="auto">
          <a:xfrm>
            <a:off x="6524625" y="4038600"/>
            <a:ext cx="0" cy="2635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70" name="Line 110">
            <a:extLst>
              <a:ext uri="{FF2B5EF4-FFF2-40B4-BE49-F238E27FC236}">
                <a16:creationId xmlns:a16="http://schemas.microsoft.com/office/drawing/2014/main" id="{C45E31D7-7A2E-670E-45B4-9680990CBB70}"/>
              </a:ext>
            </a:extLst>
          </p:cNvPr>
          <p:cNvSpPr>
            <a:spLocks noChangeShapeType="1"/>
          </p:cNvSpPr>
          <p:nvPr/>
        </p:nvSpPr>
        <p:spPr bwMode="auto">
          <a:xfrm>
            <a:off x="6524625" y="4760913"/>
            <a:ext cx="0" cy="328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71" name="Line 111">
            <a:extLst>
              <a:ext uri="{FF2B5EF4-FFF2-40B4-BE49-F238E27FC236}">
                <a16:creationId xmlns:a16="http://schemas.microsoft.com/office/drawing/2014/main" id="{67DB069F-CD95-1C55-D9F4-2844C3D497DD}"/>
              </a:ext>
            </a:extLst>
          </p:cNvPr>
          <p:cNvSpPr>
            <a:spLocks noChangeShapeType="1"/>
          </p:cNvSpPr>
          <p:nvPr/>
        </p:nvSpPr>
        <p:spPr bwMode="auto">
          <a:xfrm>
            <a:off x="6524625" y="5551488"/>
            <a:ext cx="0" cy="3270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7351" name="Text Box 112">
            <a:extLst>
              <a:ext uri="{FF2B5EF4-FFF2-40B4-BE49-F238E27FC236}">
                <a16:creationId xmlns:a16="http://schemas.microsoft.com/office/drawing/2014/main" id="{6464BC05-CA2A-D0DC-AADB-46FD6F449077}"/>
              </a:ext>
            </a:extLst>
          </p:cNvPr>
          <p:cNvSpPr txBox="1">
            <a:spLocks noChangeArrowheads="1"/>
          </p:cNvSpPr>
          <p:nvPr/>
        </p:nvSpPr>
        <p:spPr bwMode="auto">
          <a:xfrm>
            <a:off x="6781800" y="3429000"/>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cxnSp>
        <p:nvCxnSpPr>
          <p:cNvPr id="57352" name="AutoShape 116">
            <a:extLst>
              <a:ext uri="{FF2B5EF4-FFF2-40B4-BE49-F238E27FC236}">
                <a16:creationId xmlns:a16="http://schemas.microsoft.com/office/drawing/2014/main" id="{FB97700B-8E8A-780D-7E89-6DCE025B3100}"/>
              </a:ext>
            </a:extLst>
          </p:cNvPr>
          <p:cNvCxnSpPr>
            <a:cxnSpLocks noChangeShapeType="1"/>
            <a:stCxn id="57351" idx="2"/>
          </p:cNvCxnSpPr>
          <p:nvPr/>
        </p:nvCxnSpPr>
        <p:spPr bwMode="auto">
          <a:xfrm rot="5400000">
            <a:off x="6170612" y="3275013"/>
            <a:ext cx="384175" cy="1295400"/>
          </a:xfrm>
          <a:prstGeom prst="bentConnector3">
            <a:avLst>
              <a:gd name="adj1" fmla="val 47519"/>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7353" name="AutoShape 117">
            <a:extLst>
              <a:ext uri="{FF2B5EF4-FFF2-40B4-BE49-F238E27FC236}">
                <a16:creationId xmlns:a16="http://schemas.microsoft.com/office/drawing/2014/main" id="{C900DEBC-63EA-22DE-D731-CA8B483BBD1B}"/>
              </a:ext>
            </a:extLst>
          </p:cNvPr>
          <p:cNvCxnSpPr>
            <a:cxnSpLocks noChangeShapeType="1"/>
            <a:stCxn id="57351" idx="2"/>
          </p:cNvCxnSpPr>
          <p:nvPr/>
        </p:nvCxnSpPr>
        <p:spPr bwMode="auto">
          <a:xfrm rot="16200000" flipH="1">
            <a:off x="7427912" y="3313113"/>
            <a:ext cx="384175" cy="1219200"/>
          </a:xfrm>
          <a:prstGeom prst="bentConnector3">
            <a:avLst>
              <a:gd name="adj1" fmla="val 47519"/>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7354" name="AutoShape 118">
            <a:extLst>
              <a:ext uri="{FF2B5EF4-FFF2-40B4-BE49-F238E27FC236}">
                <a16:creationId xmlns:a16="http://schemas.microsoft.com/office/drawing/2014/main" id="{7305698B-E53A-D40A-00BE-BBDC223B71FF}"/>
              </a:ext>
            </a:extLst>
          </p:cNvPr>
          <p:cNvCxnSpPr>
            <a:cxnSpLocks noChangeShapeType="1"/>
            <a:stCxn id="57351" idx="2"/>
          </p:cNvCxnSpPr>
          <p:nvPr/>
        </p:nvCxnSpPr>
        <p:spPr bwMode="auto">
          <a:xfrm rot="5400000">
            <a:off x="6742112" y="3998913"/>
            <a:ext cx="53657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55" name="Rectangle 119">
            <a:extLst>
              <a:ext uri="{FF2B5EF4-FFF2-40B4-BE49-F238E27FC236}">
                <a16:creationId xmlns:a16="http://schemas.microsoft.com/office/drawing/2014/main" id="{10F73373-634D-3D27-4028-72D99DFE6EA3}"/>
              </a:ext>
            </a:extLst>
          </p:cNvPr>
          <p:cNvSpPr>
            <a:spLocks noChangeArrowheads="1"/>
          </p:cNvSpPr>
          <p:nvPr/>
        </p:nvSpPr>
        <p:spPr bwMode="auto">
          <a:xfrm>
            <a:off x="6934200" y="38862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k</a:t>
            </a:r>
            <a:r>
              <a:rPr lang="en-US" altLang="en-US" sz="1600" baseline="-25000"/>
              <a:t>1</a:t>
            </a:r>
            <a:r>
              <a:rPr lang="en-US" altLang="en-US" sz="1600"/>
              <a:t>=k</a:t>
            </a:r>
            <a:r>
              <a:rPr lang="en-US" altLang="en-US" sz="1600" baseline="-25000"/>
              <a:t>2</a:t>
            </a:r>
          </a:p>
        </p:txBody>
      </p:sp>
      <p:grpSp>
        <p:nvGrpSpPr>
          <p:cNvPr id="57356" name="Group 124">
            <a:extLst>
              <a:ext uri="{FF2B5EF4-FFF2-40B4-BE49-F238E27FC236}">
                <a16:creationId xmlns:a16="http://schemas.microsoft.com/office/drawing/2014/main" id="{3F279D83-A37F-A5D9-B620-7D154FBBDF98}"/>
              </a:ext>
            </a:extLst>
          </p:cNvPr>
          <p:cNvGrpSpPr>
            <a:grpSpLocks/>
          </p:cNvGrpSpPr>
          <p:nvPr/>
        </p:nvGrpSpPr>
        <p:grpSpPr bwMode="auto">
          <a:xfrm>
            <a:off x="5486400" y="4038600"/>
            <a:ext cx="381000" cy="457200"/>
            <a:chOff x="1872" y="2592"/>
            <a:chExt cx="240" cy="288"/>
          </a:xfrm>
        </p:grpSpPr>
        <p:sp>
          <p:nvSpPr>
            <p:cNvPr id="3" name="Line 120">
              <a:extLst>
                <a:ext uri="{FF2B5EF4-FFF2-40B4-BE49-F238E27FC236}">
                  <a16:creationId xmlns:a16="http://schemas.microsoft.com/office/drawing/2014/main" id="{01F4A394-5196-BAF5-8A21-7F278B1162CA}"/>
                </a:ext>
              </a:extLst>
            </p:cNvPr>
            <p:cNvSpPr>
              <a:spLocks noChangeShapeType="1"/>
            </p:cNvSpPr>
            <p:nvPr/>
          </p:nvSpPr>
          <p:spPr bwMode="auto">
            <a:xfrm>
              <a:off x="187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 name="Line 121">
              <a:extLst>
                <a:ext uri="{FF2B5EF4-FFF2-40B4-BE49-F238E27FC236}">
                  <a16:creationId xmlns:a16="http://schemas.microsoft.com/office/drawing/2014/main" id="{4ABDC809-F335-B695-1EE9-D8CC4173DC9F}"/>
                </a:ext>
              </a:extLst>
            </p:cNvPr>
            <p:cNvSpPr>
              <a:spLocks noChangeShapeType="1"/>
            </p:cNvSpPr>
            <p:nvPr/>
          </p:nvSpPr>
          <p:spPr bwMode="auto">
            <a:xfrm>
              <a:off x="1872" y="288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 name="Line 123">
              <a:extLst>
                <a:ext uri="{FF2B5EF4-FFF2-40B4-BE49-F238E27FC236}">
                  <a16:creationId xmlns:a16="http://schemas.microsoft.com/office/drawing/2014/main" id="{C426D921-840D-0066-3236-65B7BB7FCAE3}"/>
                </a:ext>
              </a:extLst>
            </p:cNvPr>
            <p:cNvSpPr>
              <a:spLocks noChangeShapeType="1"/>
            </p:cNvSpPr>
            <p:nvPr/>
          </p:nvSpPr>
          <p:spPr bwMode="auto">
            <a:xfrm>
              <a:off x="211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57357" name="Group 125">
            <a:extLst>
              <a:ext uri="{FF2B5EF4-FFF2-40B4-BE49-F238E27FC236}">
                <a16:creationId xmlns:a16="http://schemas.microsoft.com/office/drawing/2014/main" id="{26CD86AC-9F19-A7A3-AFC0-03F2F3F67DCE}"/>
              </a:ext>
            </a:extLst>
          </p:cNvPr>
          <p:cNvGrpSpPr>
            <a:grpSpLocks/>
          </p:cNvGrpSpPr>
          <p:nvPr/>
        </p:nvGrpSpPr>
        <p:grpSpPr bwMode="auto">
          <a:xfrm>
            <a:off x="8001000" y="4038600"/>
            <a:ext cx="381000" cy="457200"/>
            <a:chOff x="1872" y="2592"/>
            <a:chExt cx="240" cy="288"/>
          </a:xfrm>
        </p:grpSpPr>
        <p:sp>
          <p:nvSpPr>
            <p:cNvPr id="57365" name="Line 126">
              <a:extLst>
                <a:ext uri="{FF2B5EF4-FFF2-40B4-BE49-F238E27FC236}">
                  <a16:creationId xmlns:a16="http://schemas.microsoft.com/office/drawing/2014/main" id="{AB8CFCEF-3F7E-6C7E-F44E-DE3D92D278B1}"/>
                </a:ext>
              </a:extLst>
            </p:cNvPr>
            <p:cNvSpPr>
              <a:spLocks noChangeShapeType="1"/>
            </p:cNvSpPr>
            <p:nvPr/>
          </p:nvSpPr>
          <p:spPr bwMode="auto">
            <a:xfrm>
              <a:off x="187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 name="Line 127">
              <a:extLst>
                <a:ext uri="{FF2B5EF4-FFF2-40B4-BE49-F238E27FC236}">
                  <a16:creationId xmlns:a16="http://schemas.microsoft.com/office/drawing/2014/main" id="{D07B32C2-89CB-5641-3D62-D9BEB9A5437C}"/>
                </a:ext>
              </a:extLst>
            </p:cNvPr>
            <p:cNvSpPr>
              <a:spLocks noChangeShapeType="1"/>
            </p:cNvSpPr>
            <p:nvPr/>
          </p:nvSpPr>
          <p:spPr bwMode="auto">
            <a:xfrm>
              <a:off x="1872" y="288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 name="Line 128">
              <a:extLst>
                <a:ext uri="{FF2B5EF4-FFF2-40B4-BE49-F238E27FC236}">
                  <a16:creationId xmlns:a16="http://schemas.microsoft.com/office/drawing/2014/main" id="{A8179149-32AF-83C1-5728-96CE9780A447}"/>
                </a:ext>
              </a:extLst>
            </p:cNvPr>
            <p:cNvSpPr>
              <a:spLocks noChangeShapeType="1"/>
            </p:cNvSpPr>
            <p:nvPr/>
          </p:nvSpPr>
          <p:spPr bwMode="auto">
            <a:xfrm>
              <a:off x="211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57358" name="Line 129">
            <a:extLst>
              <a:ext uri="{FF2B5EF4-FFF2-40B4-BE49-F238E27FC236}">
                <a16:creationId xmlns:a16="http://schemas.microsoft.com/office/drawing/2014/main" id="{C5E1A050-AAD0-5D92-BB0A-86593E36F4E7}"/>
              </a:ext>
            </a:extLst>
          </p:cNvPr>
          <p:cNvSpPr>
            <a:spLocks noChangeShapeType="1"/>
          </p:cNvSpPr>
          <p:nvPr/>
        </p:nvSpPr>
        <p:spPr bwMode="auto">
          <a:xfrm>
            <a:off x="7010400" y="3200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57359" name="AutoShape 130">
            <a:extLst>
              <a:ext uri="{FF2B5EF4-FFF2-40B4-BE49-F238E27FC236}">
                <a16:creationId xmlns:a16="http://schemas.microsoft.com/office/drawing/2014/main" id="{D3E94F2D-4F4A-B211-D517-DFB0C674678D}"/>
              </a:ext>
            </a:extLst>
          </p:cNvPr>
          <p:cNvSpPr>
            <a:spLocks noChangeArrowheads="1"/>
          </p:cNvSpPr>
          <p:nvPr/>
        </p:nvSpPr>
        <p:spPr bwMode="auto">
          <a:xfrm>
            <a:off x="4440937" y="5715000"/>
            <a:ext cx="381000" cy="381000"/>
          </a:xfrm>
          <a:prstGeom prst="smileyFace">
            <a:avLst>
              <a:gd name="adj" fmla="val 4653"/>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348">
                                            <p:txEl>
                                              <p:pRg st="3" end="3"/>
                                            </p:txEl>
                                          </p:spTgt>
                                        </p:tgtEl>
                                        <p:attrNameLst>
                                          <p:attrName>style.visibility</p:attrName>
                                        </p:attrNameLst>
                                      </p:cBhvr>
                                      <p:to>
                                        <p:strVal val="visible"/>
                                      </p:to>
                                    </p:set>
                                    <p:animEffect transition="in" filter="fade">
                                      <p:cBhvr>
                                        <p:cTn id="7" dur="500"/>
                                        <p:tgtEl>
                                          <p:spTgt spid="5734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7358"/>
                                        </p:tgtEl>
                                        <p:attrNameLst>
                                          <p:attrName>style.visibility</p:attrName>
                                        </p:attrNameLst>
                                      </p:cBhvr>
                                      <p:to>
                                        <p:strVal val="visible"/>
                                      </p:to>
                                    </p:set>
                                    <p:animEffect transition="in" filter="fade">
                                      <p:cBhvr>
                                        <p:cTn id="10" dur="500"/>
                                        <p:tgtEl>
                                          <p:spTgt spid="57358"/>
                                        </p:tgtEl>
                                      </p:cBhvr>
                                    </p:animEffect>
                                  </p:childTnLst>
                                </p:cTn>
                              </p:par>
                              <p:par>
                                <p:cTn id="11" presetID="10" presetClass="entr" presetSubtype="0" fill="hold" nodeType="withEffect">
                                  <p:stCondLst>
                                    <p:cond delay="0"/>
                                  </p:stCondLst>
                                  <p:childTnLst>
                                    <p:set>
                                      <p:cBhvr>
                                        <p:cTn id="12" dur="1" fill="hold">
                                          <p:stCondLst>
                                            <p:cond delay="0"/>
                                          </p:stCondLst>
                                        </p:cTn>
                                        <p:tgtEl>
                                          <p:spTgt spid="57351"/>
                                        </p:tgtEl>
                                        <p:attrNameLst>
                                          <p:attrName>style.visibility</p:attrName>
                                        </p:attrNameLst>
                                      </p:cBhvr>
                                      <p:to>
                                        <p:strVal val="visible"/>
                                      </p:to>
                                    </p:set>
                                    <p:animEffect transition="in" filter="fade">
                                      <p:cBhvr>
                                        <p:cTn id="13" dur="500"/>
                                        <p:tgtEl>
                                          <p:spTgt spid="57351"/>
                                        </p:tgtEl>
                                      </p:cBhvr>
                                    </p:animEffect>
                                  </p:childTnLst>
                                </p:cTn>
                              </p:par>
                              <p:par>
                                <p:cTn id="14" presetID="10" presetClass="entr" presetSubtype="0" fill="hold" nodeType="withEffect">
                                  <p:stCondLst>
                                    <p:cond delay="0"/>
                                  </p:stCondLst>
                                  <p:childTnLst>
                                    <p:set>
                                      <p:cBhvr>
                                        <p:cTn id="15" dur="1" fill="hold">
                                          <p:stCondLst>
                                            <p:cond delay="0"/>
                                          </p:stCondLst>
                                        </p:cTn>
                                        <p:tgtEl>
                                          <p:spTgt spid="57352"/>
                                        </p:tgtEl>
                                        <p:attrNameLst>
                                          <p:attrName>style.visibility</p:attrName>
                                        </p:attrNameLst>
                                      </p:cBhvr>
                                      <p:to>
                                        <p:strVal val="visible"/>
                                      </p:to>
                                    </p:set>
                                    <p:animEffect transition="in" filter="fade">
                                      <p:cBhvr>
                                        <p:cTn id="16" dur="500"/>
                                        <p:tgtEl>
                                          <p:spTgt spid="57352"/>
                                        </p:tgtEl>
                                      </p:cBhvr>
                                    </p:animEffect>
                                  </p:childTnLst>
                                </p:cTn>
                              </p:par>
                              <p:par>
                                <p:cTn id="17" presetID="10" presetClass="entr" presetSubtype="0" fill="hold" nodeType="withEffect">
                                  <p:stCondLst>
                                    <p:cond delay="0"/>
                                  </p:stCondLst>
                                  <p:childTnLst>
                                    <p:set>
                                      <p:cBhvr>
                                        <p:cTn id="18" dur="1" fill="hold">
                                          <p:stCondLst>
                                            <p:cond delay="0"/>
                                          </p:stCondLst>
                                        </p:cTn>
                                        <p:tgtEl>
                                          <p:spTgt spid="57354"/>
                                        </p:tgtEl>
                                        <p:attrNameLst>
                                          <p:attrName>style.visibility</p:attrName>
                                        </p:attrNameLst>
                                      </p:cBhvr>
                                      <p:to>
                                        <p:strVal val="visible"/>
                                      </p:to>
                                    </p:set>
                                    <p:animEffect transition="in" filter="fade">
                                      <p:cBhvr>
                                        <p:cTn id="19" dur="500"/>
                                        <p:tgtEl>
                                          <p:spTgt spid="57354"/>
                                        </p:tgtEl>
                                      </p:cBhvr>
                                    </p:animEffect>
                                  </p:childTnLst>
                                </p:cTn>
                              </p:par>
                              <p:par>
                                <p:cTn id="20" presetID="10" presetClass="entr" presetSubtype="0" fill="hold" nodeType="withEffect">
                                  <p:stCondLst>
                                    <p:cond delay="0"/>
                                  </p:stCondLst>
                                  <p:childTnLst>
                                    <p:set>
                                      <p:cBhvr>
                                        <p:cTn id="21" dur="1" fill="hold">
                                          <p:stCondLst>
                                            <p:cond delay="0"/>
                                          </p:stCondLst>
                                        </p:cTn>
                                        <p:tgtEl>
                                          <p:spTgt spid="57355"/>
                                        </p:tgtEl>
                                        <p:attrNameLst>
                                          <p:attrName>style.visibility</p:attrName>
                                        </p:attrNameLst>
                                      </p:cBhvr>
                                      <p:to>
                                        <p:strVal val="visible"/>
                                      </p:to>
                                    </p:set>
                                    <p:animEffect transition="in" filter="fade">
                                      <p:cBhvr>
                                        <p:cTn id="22" dur="500"/>
                                        <p:tgtEl>
                                          <p:spTgt spid="57355"/>
                                        </p:tgtEl>
                                      </p:cBhvr>
                                    </p:animEffect>
                                  </p:childTnLst>
                                </p:cTn>
                              </p:par>
                              <p:par>
                                <p:cTn id="23" presetID="10" presetClass="entr" presetSubtype="0" fill="hold" nodeType="withEffect">
                                  <p:stCondLst>
                                    <p:cond delay="0"/>
                                  </p:stCondLst>
                                  <p:childTnLst>
                                    <p:set>
                                      <p:cBhvr>
                                        <p:cTn id="24" dur="1" fill="hold">
                                          <p:stCondLst>
                                            <p:cond delay="0"/>
                                          </p:stCondLst>
                                        </p:cTn>
                                        <p:tgtEl>
                                          <p:spTgt spid="57356"/>
                                        </p:tgtEl>
                                        <p:attrNameLst>
                                          <p:attrName>style.visibility</p:attrName>
                                        </p:attrNameLst>
                                      </p:cBhvr>
                                      <p:to>
                                        <p:strVal val="visible"/>
                                      </p:to>
                                    </p:set>
                                    <p:animEffect transition="in" filter="fade">
                                      <p:cBhvr>
                                        <p:cTn id="25" dur="500"/>
                                        <p:tgtEl>
                                          <p:spTgt spid="57356"/>
                                        </p:tgtEl>
                                      </p:cBhvr>
                                    </p:animEffect>
                                  </p:childTnLst>
                                </p:cTn>
                              </p:par>
                              <p:par>
                                <p:cTn id="26" presetID="10" presetClass="entr" presetSubtype="0" fill="hold" nodeType="withEffect">
                                  <p:stCondLst>
                                    <p:cond delay="0"/>
                                  </p:stCondLst>
                                  <p:childTnLst>
                                    <p:set>
                                      <p:cBhvr>
                                        <p:cTn id="27" dur="1" fill="hold">
                                          <p:stCondLst>
                                            <p:cond delay="0"/>
                                          </p:stCondLst>
                                        </p:cTn>
                                        <p:tgtEl>
                                          <p:spTgt spid="57357"/>
                                        </p:tgtEl>
                                        <p:attrNameLst>
                                          <p:attrName>style.visibility</p:attrName>
                                        </p:attrNameLst>
                                      </p:cBhvr>
                                      <p:to>
                                        <p:strVal val="visible"/>
                                      </p:to>
                                    </p:set>
                                    <p:animEffect transition="in" filter="fade">
                                      <p:cBhvr>
                                        <p:cTn id="28" dur="500"/>
                                        <p:tgtEl>
                                          <p:spTgt spid="57357"/>
                                        </p:tgtEl>
                                      </p:cBhvr>
                                    </p:animEffect>
                                  </p:childTnLst>
                                </p:cTn>
                              </p:par>
                              <p:par>
                                <p:cTn id="29" presetID="10" presetClass="entr" presetSubtype="0" fill="hold" nodeType="withEffect">
                                  <p:stCondLst>
                                    <p:cond delay="0"/>
                                  </p:stCondLst>
                                  <p:childTnLst>
                                    <p:set>
                                      <p:cBhvr>
                                        <p:cTn id="30" dur="1" fill="hold">
                                          <p:stCondLst>
                                            <p:cond delay="0"/>
                                          </p:stCondLst>
                                        </p:cTn>
                                        <p:tgtEl>
                                          <p:spTgt spid="57368"/>
                                        </p:tgtEl>
                                        <p:attrNameLst>
                                          <p:attrName>style.visibility</p:attrName>
                                        </p:attrNameLst>
                                      </p:cBhvr>
                                      <p:to>
                                        <p:strVal val="visible"/>
                                      </p:to>
                                    </p:set>
                                    <p:animEffect transition="in" filter="fade">
                                      <p:cBhvr>
                                        <p:cTn id="31" dur="500"/>
                                        <p:tgtEl>
                                          <p:spTgt spid="57368"/>
                                        </p:tgtEl>
                                      </p:cBhvr>
                                    </p:animEffect>
                                  </p:childTnLst>
                                </p:cTn>
                              </p:par>
                              <p:par>
                                <p:cTn id="32" presetID="10" presetClass="entr" presetSubtype="0" fill="hold" nodeType="withEffect">
                                  <p:stCondLst>
                                    <p:cond delay="0"/>
                                  </p:stCondLst>
                                  <p:childTnLst>
                                    <p:set>
                                      <p:cBhvr>
                                        <p:cTn id="33" dur="1" fill="hold">
                                          <p:stCondLst>
                                            <p:cond delay="0"/>
                                          </p:stCondLst>
                                        </p:cTn>
                                        <p:tgtEl>
                                          <p:spTgt spid="57353"/>
                                        </p:tgtEl>
                                        <p:attrNameLst>
                                          <p:attrName>style.visibility</p:attrName>
                                        </p:attrNameLst>
                                      </p:cBhvr>
                                      <p:to>
                                        <p:strVal val="visible"/>
                                      </p:to>
                                    </p:set>
                                    <p:animEffect transition="in" filter="fade">
                                      <p:cBhvr>
                                        <p:cTn id="34" dur="500"/>
                                        <p:tgtEl>
                                          <p:spTgt spid="5735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57371"/>
                                        </p:tgtEl>
                                        <p:attrNameLst>
                                          <p:attrName>style.visibility</p:attrName>
                                        </p:attrNameLst>
                                      </p:cBhvr>
                                      <p:to>
                                        <p:strVal val="visible"/>
                                      </p:to>
                                    </p:set>
                                    <p:animEffect transition="in" filter="fade">
                                      <p:cBhvr>
                                        <p:cTn id="39" dur="500"/>
                                        <p:tgtEl>
                                          <p:spTgt spid="57371"/>
                                        </p:tgtEl>
                                      </p:cBhvr>
                                    </p:animEffect>
                                  </p:childTnLst>
                                </p:cTn>
                              </p:par>
                              <p:par>
                                <p:cTn id="40" presetID="10" presetClass="entr" presetSubtype="0" fill="hold" nodeType="withEffect">
                                  <p:stCondLst>
                                    <p:cond delay="0"/>
                                  </p:stCondLst>
                                  <p:childTnLst>
                                    <p:set>
                                      <p:cBhvr>
                                        <p:cTn id="41" dur="1" fill="hold">
                                          <p:stCondLst>
                                            <p:cond delay="0"/>
                                          </p:stCondLst>
                                        </p:cTn>
                                        <p:tgtEl>
                                          <p:spTgt spid="57367"/>
                                        </p:tgtEl>
                                        <p:attrNameLst>
                                          <p:attrName>style.visibility</p:attrName>
                                        </p:attrNameLst>
                                      </p:cBhvr>
                                      <p:to>
                                        <p:strVal val="visible"/>
                                      </p:to>
                                    </p:set>
                                    <p:animEffect transition="in" filter="fade">
                                      <p:cBhvr>
                                        <p:cTn id="42" dur="500"/>
                                        <p:tgtEl>
                                          <p:spTgt spid="573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57370"/>
                                        </p:tgtEl>
                                        <p:attrNameLst>
                                          <p:attrName>style.visibility</p:attrName>
                                        </p:attrNameLst>
                                      </p:cBhvr>
                                      <p:to>
                                        <p:strVal val="visible"/>
                                      </p:to>
                                    </p:set>
                                    <p:animEffect transition="in" filter="fade">
                                      <p:cBhvr>
                                        <p:cTn id="47" dur="500"/>
                                        <p:tgtEl>
                                          <p:spTgt spid="57370"/>
                                        </p:tgtEl>
                                      </p:cBhvr>
                                    </p:animEffect>
                                  </p:childTnLst>
                                </p:cTn>
                              </p:par>
                              <p:par>
                                <p:cTn id="48" presetID="10" presetClass="entr" presetSubtype="0" fill="hold" nodeType="withEffect">
                                  <p:stCondLst>
                                    <p:cond delay="0"/>
                                  </p:stCondLst>
                                  <p:childTnLst>
                                    <p:set>
                                      <p:cBhvr>
                                        <p:cTn id="49" dur="1" fill="hold">
                                          <p:stCondLst>
                                            <p:cond delay="0"/>
                                          </p:stCondLst>
                                        </p:cTn>
                                        <p:tgtEl>
                                          <p:spTgt spid="57366"/>
                                        </p:tgtEl>
                                        <p:attrNameLst>
                                          <p:attrName>style.visibility</p:attrName>
                                        </p:attrNameLst>
                                      </p:cBhvr>
                                      <p:to>
                                        <p:strVal val="visible"/>
                                      </p:to>
                                    </p:set>
                                    <p:animEffect transition="in" filter="fade">
                                      <p:cBhvr>
                                        <p:cTn id="50" dur="500"/>
                                        <p:tgtEl>
                                          <p:spTgt spid="5736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57369"/>
                                        </p:tgtEl>
                                        <p:attrNameLst>
                                          <p:attrName>style.visibility</p:attrName>
                                        </p:attrNameLst>
                                      </p:cBhvr>
                                      <p:to>
                                        <p:strVal val="visible"/>
                                      </p:to>
                                    </p:set>
                                    <p:animEffect transition="in" filter="fade">
                                      <p:cBhvr>
                                        <p:cTn id="55" dur="500"/>
                                        <p:tgtEl>
                                          <p:spTgt spid="5736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nodeType="clickEffect">
                                  <p:stCondLst>
                                    <p:cond delay="0"/>
                                  </p:stCondLst>
                                  <p:childTnLst>
                                    <p:set>
                                      <p:cBhvr>
                                        <p:cTn id="59" dur="1" fill="hold">
                                          <p:stCondLst>
                                            <p:cond delay="0"/>
                                          </p:stCondLst>
                                        </p:cTn>
                                        <p:tgtEl>
                                          <p:spTgt spid="57348">
                                            <p:txEl>
                                              <p:pRg st="5" end="5"/>
                                            </p:txEl>
                                          </p:spTgt>
                                        </p:tgtEl>
                                        <p:attrNameLst>
                                          <p:attrName>style.visibility</p:attrName>
                                        </p:attrNameLst>
                                      </p:cBhvr>
                                      <p:to>
                                        <p:strVal val="visible"/>
                                      </p:to>
                                    </p:set>
                                    <p:animEffect transition="in" filter="fade">
                                      <p:cBhvr>
                                        <p:cTn id="60" dur="500"/>
                                        <p:tgtEl>
                                          <p:spTgt spid="57348">
                                            <p:txEl>
                                              <p:pRg st="5" end="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7348">
                                            <p:txEl>
                                              <p:pRg st="6" end="6"/>
                                            </p:txEl>
                                          </p:spTgt>
                                        </p:tgtEl>
                                        <p:attrNameLst>
                                          <p:attrName>style.visibility</p:attrName>
                                        </p:attrNameLst>
                                      </p:cBhvr>
                                      <p:to>
                                        <p:strVal val="visible"/>
                                      </p:to>
                                    </p:set>
                                    <p:animEffect transition="in" filter="fade">
                                      <p:cBhvr>
                                        <p:cTn id="63" dur="500"/>
                                        <p:tgtEl>
                                          <p:spTgt spid="57348">
                                            <p:txEl>
                                              <p:pRg st="6" end="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7348">
                                            <p:txEl>
                                              <p:pRg st="7" end="7"/>
                                            </p:txEl>
                                          </p:spTgt>
                                        </p:tgtEl>
                                        <p:attrNameLst>
                                          <p:attrName>style.visibility</p:attrName>
                                        </p:attrNameLst>
                                      </p:cBhvr>
                                      <p:to>
                                        <p:strVal val="visible"/>
                                      </p:to>
                                    </p:set>
                                    <p:animEffect transition="in" filter="fade">
                                      <p:cBhvr>
                                        <p:cTn id="66" dur="500"/>
                                        <p:tgtEl>
                                          <p:spTgt spid="57348">
                                            <p:txEl>
                                              <p:pRg st="7" end="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7348">
                                            <p:txEl>
                                              <p:pRg st="8" end="8"/>
                                            </p:txEl>
                                          </p:spTgt>
                                        </p:tgtEl>
                                        <p:attrNameLst>
                                          <p:attrName>style.visibility</p:attrName>
                                        </p:attrNameLst>
                                      </p:cBhvr>
                                      <p:to>
                                        <p:strVal val="visible"/>
                                      </p:to>
                                    </p:set>
                                    <p:animEffect transition="in" filter="fade">
                                      <p:cBhvr>
                                        <p:cTn id="69" dur="500"/>
                                        <p:tgtEl>
                                          <p:spTgt spid="57348">
                                            <p:txEl>
                                              <p:pRg st="8" end="8"/>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nodeType="clickEffect">
                                  <p:stCondLst>
                                    <p:cond delay="0"/>
                                  </p:stCondLst>
                                  <p:childTnLst>
                                    <p:set>
                                      <p:cBhvr>
                                        <p:cTn id="73" dur="1" fill="hold">
                                          <p:stCondLst>
                                            <p:cond delay="0"/>
                                          </p:stCondLst>
                                        </p:cTn>
                                        <p:tgtEl>
                                          <p:spTgt spid="57359"/>
                                        </p:tgtEl>
                                        <p:attrNameLst>
                                          <p:attrName>style.visibility</p:attrName>
                                        </p:attrNameLst>
                                      </p:cBhvr>
                                      <p:to>
                                        <p:strVal val="visible"/>
                                      </p:to>
                                    </p:set>
                                    <p:animEffect transition="in" filter="fade">
                                      <p:cBhvr>
                                        <p:cTn id="74" dur="500"/>
                                        <p:tgtEl>
                                          <p:spTgt spid="57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uiExpand="1" build="p"/>
      <p:bldP spid="57351" grpId="0" uiExpand="1" animBg="1"/>
      <p:bldP spid="57355" grpId="0" uiExpand="1"/>
      <p:bldP spid="5735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D526B359-8A08-D55B-1D53-638A337DC6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171A3BB-5250-4808-A3D2-F4B9FD50FAE0}" type="slidenum">
              <a:rPr lang="en-US" altLang="en-US" sz="1200" smtClean="0">
                <a:latin typeface="Garamond" panose="02020404030301010803" pitchFamily="18" charset="0"/>
              </a:rPr>
              <a:pPr>
                <a:spcBef>
                  <a:spcPct val="0"/>
                </a:spcBef>
                <a:buClrTx/>
                <a:buSzTx/>
                <a:buFontTx/>
                <a:buNone/>
              </a:pPr>
              <a:t>28</a:t>
            </a:fld>
            <a:endParaRPr lang="en-US" altLang="en-US" sz="1200">
              <a:latin typeface="Garamond" panose="02020404030301010803" pitchFamily="18" charset="0"/>
            </a:endParaRPr>
          </a:p>
        </p:txBody>
      </p:sp>
      <p:sp>
        <p:nvSpPr>
          <p:cNvPr id="59395" name="Rectangle 4">
            <a:extLst>
              <a:ext uri="{FF2B5EF4-FFF2-40B4-BE49-F238E27FC236}">
                <a16:creationId xmlns:a16="http://schemas.microsoft.com/office/drawing/2014/main" id="{34FA04FE-51F1-2551-2B4D-CDFA4F54BA31}"/>
              </a:ext>
            </a:extLst>
          </p:cNvPr>
          <p:cNvSpPr>
            <a:spLocks noGrp="1" noChangeArrowheads="1"/>
          </p:cNvSpPr>
          <p:nvPr>
            <p:ph type="title"/>
          </p:nvPr>
        </p:nvSpPr>
        <p:spPr>
          <a:noFill/>
        </p:spPr>
        <p:txBody>
          <a:bodyPr/>
          <a:lstStyle/>
          <a:p>
            <a:pPr eaLnBrk="1" hangingPunct="1"/>
            <a:r>
              <a:rPr lang="en-US" altLang="en-US" sz="3600"/>
              <a:t>Correctness of Radix Sort</a:t>
            </a:r>
          </a:p>
        </p:txBody>
      </p:sp>
      <p:sp>
        <p:nvSpPr>
          <p:cNvPr id="59396" name="Rectangle 5">
            <a:extLst>
              <a:ext uri="{FF2B5EF4-FFF2-40B4-BE49-F238E27FC236}">
                <a16:creationId xmlns:a16="http://schemas.microsoft.com/office/drawing/2014/main" id="{C8CF2F40-1D13-8432-D3B1-267F81546BF3}"/>
              </a:ext>
            </a:extLst>
          </p:cNvPr>
          <p:cNvSpPr>
            <a:spLocks noGrp="1" noChangeArrowheads="1"/>
          </p:cNvSpPr>
          <p:nvPr>
            <p:ph type="body" idx="1"/>
          </p:nvPr>
        </p:nvSpPr>
        <p:spPr>
          <a:xfrm>
            <a:off x="457200" y="1336675"/>
            <a:ext cx="8229600" cy="4530725"/>
          </a:xfrm>
          <a:noFill/>
        </p:spPr>
        <p:txBody>
          <a:bodyPr/>
          <a:lstStyle/>
          <a:p>
            <a:pPr eaLnBrk="1" hangingPunct="1"/>
            <a:r>
              <a:rPr lang="en-US" altLang="en-US" sz="2400"/>
              <a:t>Case ii: k</a:t>
            </a:r>
            <a:r>
              <a:rPr lang="en-US" altLang="en-US" sz="2400" baseline="-25000"/>
              <a:t>1</a:t>
            </a:r>
            <a:r>
              <a:rPr lang="en-US" altLang="en-US" sz="2400"/>
              <a:t> &lt; k</a:t>
            </a:r>
            <a:r>
              <a:rPr lang="en-US" altLang="en-US" sz="2400" baseline="-25000"/>
              <a:t>2</a:t>
            </a:r>
            <a:r>
              <a:rPr lang="en-US" altLang="en-US" sz="2400"/>
              <a:t> which means</a:t>
            </a:r>
          </a:p>
          <a:p>
            <a:pPr eaLnBrk="1" hangingPunct="1">
              <a:buFont typeface="Wingdings" panose="05000000000000000000" pitchFamily="2" charset="2"/>
              <a:buNone/>
            </a:pPr>
            <a:r>
              <a:rPr lang="en-US" altLang="en-US" sz="2400"/>
              <a:t>        k</a:t>
            </a:r>
            <a:r>
              <a:rPr lang="en-US" altLang="en-US" sz="2400" baseline="-25000"/>
              <a:t>1</a:t>
            </a:r>
            <a:r>
              <a:rPr lang="en-US" altLang="en-US" sz="2400"/>
              <a:t>x</a:t>
            </a:r>
            <a:r>
              <a:rPr lang="en-US" altLang="en-US" sz="2400" baseline="-25000"/>
              <a:t>1</a:t>
            </a:r>
            <a:r>
              <a:rPr lang="en-US" altLang="en-US" sz="2400"/>
              <a:t> &lt; k</a:t>
            </a:r>
            <a:r>
              <a:rPr lang="en-US" altLang="en-US" sz="2400" baseline="-25000"/>
              <a:t>2</a:t>
            </a:r>
            <a:r>
              <a:rPr lang="en-US" altLang="en-US" sz="2400"/>
              <a:t>x</a:t>
            </a:r>
            <a:r>
              <a:rPr lang="en-US" altLang="en-US" sz="2400" baseline="-25000"/>
              <a:t>2</a:t>
            </a:r>
          </a:p>
          <a:p>
            <a:pPr eaLnBrk="1" hangingPunct="1"/>
            <a:endParaRPr lang="en-US" altLang="en-US" sz="800"/>
          </a:p>
          <a:p>
            <a:pPr eaLnBrk="1" hangingPunct="1"/>
            <a:r>
              <a:rPr lang="en-US" altLang="en-US" sz="2400"/>
              <a:t>DS will put them into different bins</a:t>
            </a:r>
          </a:p>
          <a:p>
            <a:pPr eaLnBrk="1" hangingPunct="1"/>
            <a:endParaRPr lang="en-US" altLang="en-US" sz="800"/>
          </a:p>
          <a:p>
            <a:pPr eaLnBrk="1" hangingPunct="1"/>
            <a:r>
              <a:rPr lang="en-US" altLang="en-US" sz="2400"/>
              <a:t>The bin for k</a:t>
            </a:r>
            <a:r>
              <a:rPr lang="en-US" altLang="en-US" sz="2400" baseline="-25000"/>
              <a:t>1</a:t>
            </a:r>
            <a:r>
              <a:rPr lang="en-US" altLang="en-US" sz="2400"/>
              <a:t>x</a:t>
            </a:r>
            <a:r>
              <a:rPr lang="en-US" altLang="en-US" sz="2400" baseline="-25000"/>
              <a:t>1</a:t>
            </a:r>
            <a:r>
              <a:rPr lang="en-US" altLang="en-US" sz="2400"/>
              <a:t> will be</a:t>
            </a:r>
          </a:p>
          <a:p>
            <a:pPr eaLnBrk="1" hangingPunct="1">
              <a:buFont typeface="Wingdings" panose="05000000000000000000" pitchFamily="2" charset="2"/>
              <a:buNone/>
            </a:pPr>
            <a:r>
              <a:rPr lang="en-US" altLang="en-US" sz="2400"/>
              <a:t>    to the left of the bin</a:t>
            </a:r>
          </a:p>
          <a:p>
            <a:pPr eaLnBrk="1" hangingPunct="1">
              <a:buFont typeface="Wingdings" panose="05000000000000000000" pitchFamily="2" charset="2"/>
              <a:buNone/>
            </a:pPr>
            <a:r>
              <a:rPr lang="en-US" altLang="en-US" sz="2400"/>
              <a:t>    for k</a:t>
            </a:r>
            <a:r>
              <a:rPr lang="en-US" altLang="en-US" sz="2400" baseline="-25000"/>
              <a:t>2</a:t>
            </a:r>
            <a:r>
              <a:rPr lang="en-US" altLang="en-US" sz="2400"/>
              <a:t>x</a:t>
            </a:r>
            <a:r>
              <a:rPr lang="en-US" altLang="en-US" sz="2400" baseline="-25000"/>
              <a:t>2</a:t>
            </a:r>
            <a:endParaRPr lang="en-US" altLang="en-US" sz="2400"/>
          </a:p>
          <a:p>
            <a:pPr eaLnBrk="1" hangingPunct="1"/>
            <a:r>
              <a:rPr lang="en-US" altLang="en-US" sz="2400"/>
              <a:t>When the piles are</a:t>
            </a:r>
          </a:p>
          <a:p>
            <a:pPr eaLnBrk="1" hangingPunct="1">
              <a:buFont typeface="Wingdings" panose="05000000000000000000" pitchFamily="2" charset="2"/>
              <a:buNone/>
            </a:pPr>
            <a:r>
              <a:rPr lang="en-US" altLang="en-US" sz="2400"/>
              <a:t>    combined, k</a:t>
            </a:r>
            <a:r>
              <a:rPr lang="en-US" altLang="en-US" sz="2400" baseline="-25000"/>
              <a:t>1</a:t>
            </a:r>
            <a:r>
              <a:rPr lang="en-US" altLang="en-US" sz="2400"/>
              <a:t>x</a:t>
            </a:r>
            <a:r>
              <a:rPr lang="en-US" altLang="en-US" sz="2400" baseline="-25000"/>
              <a:t>1</a:t>
            </a:r>
            <a:r>
              <a:rPr lang="en-US" altLang="en-US" sz="2400"/>
              <a:t> will </a:t>
            </a:r>
          </a:p>
          <a:p>
            <a:pPr eaLnBrk="1" hangingPunct="1">
              <a:buFont typeface="Wingdings" panose="05000000000000000000" pitchFamily="2" charset="2"/>
              <a:buNone/>
            </a:pPr>
            <a:r>
              <a:rPr lang="en-US" altLang="en-US" sz="2400"/>
              <a:t>    appear before k</a:t>
            </a:r>
            <a:r>
              <a:rPr lang="en-US" altLang="en-US" sz="2400" baseline="-25000"/>
              <a:t>2</a:t>
            </a:r>
            <a:r>
              <a:rPr lang="en-US" altLang="en-US" sz="2400"/>
              <a:t>x</a:t>
            </a:r>
            <a:r>
              <a:rPr lang="en-US" altLang="en-US" sz="2400" baseline="-25000"/>
              <a:t>2</a:t>
            </a:r>
          </a:p>
        </p:txBody>
      </p:sp>
      <p:grpSp>
        <p:nvGrpSpPr>
          <p:cNvPr id="59397" name="Group 6">
            <a:extLst>
              <a:ext uri="{FF2B5EF4-FFF2-40B4-BE49-F238E27FC236}">
                <a16:creationId xmlns:a16="http://schemas.microsoft.com/office/drawing/2014/main" id="{8FD2958C-8E88-6C03-BB69-91E580A143B5}"/>
              </a:ext>
            </a:extLst>
          </p:cNvPr>
          <p:cNvGrpSpPr>
            <a:grpSpLocks/>
          </p:cNvGrpSpPr>
          <p:nvPr/>
        </p:nvGrpSpPr>
        <p:grpSpPr bwMode="auto">
          <a:xfrm>
            <a:off x="6248400" y="1295400"/>
            <a:ext cx="1447800" cy="1905000"/>
            <a:chOff x="2352" y="816"/>
            <a:chExt cx="1008" cy="1392"/>
          </a:xfrm>
        </p:grpSpPr>
        <p:grpSp>
          <p:nvGrpSpPr>
            <p:cNvPr id="59437" name="Group 7">
              <a:extLst>
                <a:ext uri="{FF2B5EF4-FFF2-40B4-BE49-F238E27FC236}">
                  <a16:creationId xmlns:a16="http://schemas.microsoft.com/office/drawing/2014/main" id="{E3B4DA06-B2BD-84F9-DD97-F1C46E9F49C3}"/>
                </a:ext>
              </a:extLst>
            </p:cNvPr>
            <p:cNvGrpSpPr>
              <a:grpSpLocks/>
            </p:cNvGrpSpPr>
            <p:nvPr/>
          </p:nvGrpSpPr>
          <p:grpSpPr bwMode="auto">
            <a:xfrm>
              <a:off x="2400" y="1056"/>
              <a:ext cx="912" cy="290"/>
              <a:chOff x="1296" y="2688"/>
              <a:chExt cx="912" cy="290"/>
            </a:xfrm>
          </p:grpSpPr>
          <p:sp>
            <p:nvSpPr>
              <p:cNvPr id="59450" name="Rectangle 8">
                <a:extLst>
                  <a:ext uri="{FF2B5EF4-FFF2-40B4-BE49-F238E27FC236}">
                    <a16:creationId xmlns:a16="http://schemas.microsoft.com/office/drawing/2014/main" id="{D3CB3D07-8E5D-BF9C-FFAD-F30CCF14AD24}"/>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9451" name="Text Box 9">
                <a:extLst>
                  <a:ext uri="{FF2B5EF4-FFF2-40B4-BE49-F238E27FC236}">
                    <a16:creationId xmlns:a16="http://schemas.microsoft.com/office/drawing/2014/main" id="{7B53FC5F-D332-ADB5-4D48-982E75258A15}"/>
                  </a:ext>
                </a:extLst>
              </p:cNvPr>
              <p:cNvSpPr txBox="1">
                <a:spLocks noChangeArrowheads="1"/>
              </p:cNvSpPr>
              <p:nvPr/>
            </p:nvSpPr>
            <p:spPr bwMode="auto">
              <a:xfrm>
                <a:off x="1331" y="2688"/>
                <a:ext cx="2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1</a:t>
                </a:r>
              </a:p>
            </p:txBody>
          </p:sp>
          <p:sp>
            <p:nvSpPr>
              <p:cNvPr id="59452" name="Text Box 10">
                <a:extLst>
                  <a:ext uri="{FF2B5EF4-FFF2-40B4-BE49-F238E27FC236}">
                    <a16:creationId xmlns:a16="http://schemas.microsoft.com/office/drawing/2014/main" id="{9FB1493B-B0BF-B3BE-53A4-ABC80818BF97}"/>
                  </a:ext>
                </a:extLst>
              </p:cNvPr>
              <p:cNvSpPr txBox="1">
                <a:spLocks noChangeArrowheads="1"/>
              </p:cNvSpPr>
              <p:nvPr/>
            </p:nvSpPr>
            <p:spPr bwMode="auto">
              <a:xfrm>
                <a:off x="1797" y="2688"/>
                <a:ext cx="2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1</a:t>
                </a:r>
              </a:p>
            </p:txBody>
          </p:sp>
          <p:sp>
            <p:nvSpPr>
              <p:cNvPr id="59453" name="Rectangle 11">
                <a:extLst>
                  <a:ext uri="{FF2B5EF4-FFF2-40B4-BE49-F238E27FC236}">
                    <a16:creationId xmlns:a16="http://schemas.microsoft.com/office/drawing/2014/main" id="{48D24991-E31A-D7DE-592D-0A61116775C4}"/>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9438" name="Group 12">
              <a:extLst>
                <a:ext uri="{FF2B5EF4-FFF2-40B4-BE49-F238E27FC236}">
                  <a16:creationId xmlns:a16="http://schemas.microsoft.com/office/drawing/2014/main" id="{781F078C-BAA0-ACDA-6DAE-84BB851A7F9A}"/>
                </a:ext>
              </a:extLst>
            </p:cNvPr>
            <p:cNvGrpSpPr>
              <a:grpSpLocks/>
            </p:cNvGrpSpPr>
            <p:nvPr/>
          </p:nvGrpSpPr>
          <p:grpSpPr bwMode="auto">
            <a:xfrm>
              <a:off x="2400" y="1632"/>
              <a:ext cx="912" cy="289"/>
              <a:chOff x="1296" y="2688"/>
              <a:chExt cx="912" cy="289"/>
            </a:xfrm>
          </p:grpSpPr>
          <p:sp>
            <p:nvSpPr>
              <p:cNvPr id="59446" name="Rectangle 13">
                <a:extLst>
                  <a:ext uri="{FF2B5EF4-FFF2-40B4-BE49-F238E27FC236}">
                    <a16:creationId xmlns:a16="http://schemas.microsoft.com/office/drawing/2014/main" id="{4E5C35A4-F0B8-4873-558F-2F406D6CEBC4}"/>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9447" name="Text Box 14">
                <a:extLst>
                  <a:ext uri="{FF2B5EF4-FFF2-40B4-BE49-F238E27FC236}">
                    <a16:creationId xmlns:a16="http://schemas.microsoft.com/office/drawing/2014/main" id="{68EA838B-5E3A-F13C-7806-CF5698EB7736}"/>
                  </a:ext>
                </a:extLst>
              </p:cNvPr>
              <p:cNvSpPr txBox="1">
                <a:spLocks noChangeArrowheads="1"/>
              </p:cNvSpPr>
              <p:nvPr/>
            </p:nvSpPr>
            <p:spPr bwMode="auto">
              <a:xfrm>
                <a:off x="1331"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2</a:t>
                </a:r>
              </a:p>
            </p:txBody>
          </p:sp>
          <p:sp>
            <p:nvSpPr>
              <p:cNvPr id="59448" name="Text Box 15">
                <a:extLst>
                  <a:ext uri="{FF2B5EF4-FFF2-40B4-BE49-F238E27FC236}">
                    <a16:creationId xmlns:a16="http://schemas.microsoft.com/office/drawing/2014/main" id="{F9F83B5D-CAD4-DCF0-C817-2EC7D3013422}"/>
                  </a:ext>
                </a:extLst>
              </p:cNvPr>
              <p:cNvSpPr txBox="1">
                <a:spLocks noChangeArrowheads="1"/>
              </p:cNvSpPr>
              <p:nvPr/>
            </p:nvSpPr>
            <p:spPr bwMode="auto">
              <a:xfrm>
                <a:off x="1797"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2</a:t>
                </a:r>
              </a:p>
            </p:txBody>
          </p:sp>
          <p:sp>
            <p:nvSpPr>
              <p:cNvPr id="59449" name="Rectangle 16">
                <a:extLst>
                  <a:ext uri="{FF2B5EF4-FFF2-40B4-BE49-F238E27FC236}">
                    <a16:creationId xmlns:a16="http://schemas.microsoft.com/office/drawing/2014/main" id="{8378744E-D395-958C-E298-3256F25A62BF}"/>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9439" name="Group 17">
              <a:extLst>
                <a:ext uri="{FF2B5EF4-FFF2-40B4-BE49-F238E27FC236}">
                  <a16:creationId xmlns:a16="http://schemas.microsoft.com/office/drawing/2014/main" id="{B590FBEE-94CB-97D3-5B75-E831FF5A8D41}"/>
                </a:ext>
              </a:extLst>
            </p:cNvPr>
            <p:cNvGrpSpPr>
              <a:grpSpLocks/>
            </p:cNvGrpSpPr>
            <p:nvPr/>
          </p:nvGrpSpPr>
          <p:grpSpPr bwMode="auto">
            <a:xfrm>
              <a:off x="2352" y="816"/>
              <a:ext cx="1008" cy="1392"/>
              <a:chOff x="1248" y="2160"/>
              <a:chExt cx="1008" cy="1536"/>
            </a:xfrm>
          </p:grpSpPr>
          <p:sp>
            <p:nvSpPr>
              <p:cNvPr id="59443" name="Line 18">
                <a:extLst>
                  <a:ext uri="{FF2B5EF4-FFF2-40B4-BE49-F238E27FC236}">
                    <a16:creationId xmlns:a16="http://schemas.microsoft.com/office/drawing/2014/main" id="{B0FB5FC3-9D65-1F02-F0AC-6A91FB51330F}"/>
                  </a:ext>
                </a:extLst>
              </p:cNvPr>
              <p:cNvSpPr>
                <a:spLocks noChangeShapeType="1"/>
              </p:cNvSpPr>
              <p:nvPr/>
            </p:nvSpPr>
            <p:spPr bwMode="auto">
              <a:xfrm>
                <a:off x="1248"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9444" name="Line 19">
                <a:extLst>
                  <a:ext uri="{FF2B5EF4-FFF2-40B4-BE49-F238E27FC236}">
                    <a16:creationId xmlns:a16="http://schemas.microsoft.com/office/drawing/2014/main" id="{7A2B03A9-587F-5012-E637-55E37D9A8E32}"/>
                  </a:ext>
                </a:extLst>
              </p:cNvPr>
              <p:cNvSpPr>
                <a:spLocks noChangeShapeType="1"/>
              </p:cNvSpPr>
              <p:nvPr/>
            </p:nvSpPr>
            <p:spPr bwMode="auto">
              <a:xfrm>
                <a:off x="124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9445" name="Line 20">
                <a:extLst>
                  <a:ext uri="{FF2B5EF4-FFF2-40B4-BE49-F238E27FC236}">
                    <a16:creationId xmlns:a16="http://schemas.microsoft.com/office/drawing/2014/main" id="{910D603C-5EE9-4AA4-5FF4-E261CB9F08D1}"/>
                  </a:ext>
                </a:extLst>
              </p:cNvPr>
              <p:cNvSpPr>
                <a:spLocks noChangeShapeType="1"/>
              </p:cNvSpPr>
              <p:nvPr/>
            </p:nvSpPr>
            <p:spPr bwMode="auto">
              <a:xfrm>
                <a:off x="2256"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59440" name="Line 21">
              <a:extLst>
                <a:ext uri="{FF2B5EF4-FFF2-40B4-BE49-F238E27FC236}">
                  <a16:creationId xmlns:a16="http://schemas.microsoft.com/office/drawing/2014/main" id="{754EBBA5-0F9E-EE8A-250D-01453DE71308}"/>
                </a:ext>
              </a:extLst>
            </p:cNvPr>
            <p:cNvSpPr>
              <a:spLocks noChangeShapeType="1"/>
            </p:cNvSpPr>
            <p:nvPr/>
          </p:nvSpPr>
          <p:spPr bwMode="auto">
            <a:xfrm>
              <a:off x="2544" y="816"/>
              <a:ext cx="0" cy="1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9441" name="Line 22">
              <a:extLst>
                <a:ext uri="{FF2B5EF4-FFF2-40B4-BE49-F238E27FC236}">
                  <a16:creationId xmlns:a16="http://schemas.microsoft.com/office/drawing/2014/main" id="{621A7C6E-D776-7452-032F-3250C4DB376D}"/>
                </a:ext>
              </a:extLst>
            </p:cNvPr>
            <p:cNvSpPr>
              <a:spLocks noChangeShapeType="1"/>
            </p:cNvSpPr>
            <p:nvPr/>
          </p:nvSpPr>
          <p:spPr bwMode="auto">
            <a:xfrm>
              <a:off x="2544" y="1344"/>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9442" name="Line 23">
              <a:extLst>
                <a:ext uri="{FF2B5EF4-FFF2-40B4-BE49-F238E27FC236}">
                  <a16:creationId xmlns:a16="http://schemas.microsoft.com/office/drawing/2014/main" id="{F9FA9AB9-E637-7F94-86AF-F9D9399E4295}"/>
                </a:ext>
              </a:extLst>
            </p:cNvPr>
            <p:cNvSpPr>
              <a:spLocks noChangeShapeType="1"/>
            </p:cNvSpPr>
            <p:nvPr/>
          </p:nvSpPr>
          <p:spPr bwMode="auto">
            <a:xfrm>
              <a:off x="2544" y="1920"/>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59429" name="Group 30">
            <a:extLst>
              <a:ext uri="{FF2B5EF4-FFF2-40B4-BE49-F238E27FC236}">
                <a16:creationId xmlns:a16="http://schemas.microsoft.com/office/drawing/2014/main" id="{40925B57-CFBA-D1C7-AF92-8A4BE4355A68}"/>
              </a:ext>
            </a:extLst>
          </p:cNvPr>
          <p:cNvGrpSpPr>
            <a:grpSpLocks/>
          </p:cNvGrpSpPr>
          <p:nvPr/>
        </p:nvGrpSpPr>
        <p:grpSpPr bwMode="auto">
          <a:xfrm>
            <a:off x="7002463" y="4545013"/>
            <a:ext cx="1311275" cy="396875"/>
            <a:chOff x="1296" y="2688"/>
            <a:chExt cx="912" cy="289"/>
          </a:xfrm>
        </p:grpSpPr>
        <p:sp>
          <p:nvSpPr>
            <p:cNvPr id="59433" name="Rectangle 31">
              <a:extLst>
                <a:ext uri="{FF2B5EF4-FFF2-40B4-BE49-F238E27FC236}">
                  <a16:creationId xmlns:a16="http://schemas.microsoft.com/office/drawing/2014/main" id="{62747202-FFF2-6CC6-80FB-91E09DC12964}"/>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9434" name="Text Box 32">
              <a:extLst>
                <a:ext uri="{FF2B5EF4-FFF2-40B4-BE49-F238E27FC236}">
                  <a16:creationId xmlns:a16="http://schemas.microsoft.com/office/drawing/2014/main" id="{F5616771-70FF-DF6D-230E-81F1894AB15B}"/>
                </a:ext>
              </a:extLst>
            </p:cNvPr>
            <p:cNvSpPr txBox="1">
              <a:spLocks noChangeArrowheads="1"/>
            </p:cNvSpPr>
            <p:nvPr/>
          </p:nvSpPr>
          <p:spPr bwMode="auto">
            <a:xfrm>
              <a:off x="1331"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2</a:t>
              </a:r>
            </a:p>
          </p:txBody>
        </p:sp>
        <p:sp>
          <p:nvSpPr>
            <p:cNvPr id="59435" name="Text Box 33">
              <a:extLst>
                <a:ext uri="{FF2B5EF4-FFF2-40B4-BE49-F238E27FC236}">
                  <a16:creationId xmlns:a16="http://schemas.microsoft.com/office/drawing/2014/main" id="{79762825-DD62-4FEE-A428-64EF2D4EA040}"/>
                </a:ext>
              </a:extLst>
            </p:cNvPr>
            <p:cNvSpPr txBox="1">
              <a:spLocks noChangeArrowheads="1"/>
            </p:cNvSpPr>
            <p:nvPr/>
          </p:nvSpPr>
          <p:spPr bwMode="auto">
            <a:xfrm>
              <a:off x="1797"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2</a:t>
              </a:r>
            </a:p>
          </p:txBody>
        </p:sp>
        <p:sp>
          <p:nvSpPr>
            <p:cNvPr id="59436" name="Rectangle 34">
              <a:extLst>
                <a:ext uri="{FF2B5EF4-FFF2-40B4-BE49-F238E27FC236}">
                  <a16:creationId xmlns:a16="http://schemas.microsoft.com/office/drawing/2014/main" id="{EA455907-02AD-3592-5C26-D1248B0AD3AB}"/>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9430" name="Group 35">
            <a:extLst>
              <a:ext uri="{FF2B5EF4-FFF2-40B4-BE49-F238E27FC236}">
                <a16:creationId xmlns:a16="http://schemas.microsoft.com/office/drawing/2014/main" id="{C9C8B608-D8F5-0FC0-A4E2-F9CDF8261BDC}"/>
              </a:ext>
            </a:extLst>
          </p:cNvPr>
          <p:cNvGrpSpPr>
            <a:grpSpLocks/>
          </p:cNvGrpSpPr>
          <p:nvPr/>
        </p:nvGrpSpPr>
        <p:grpSpPr bwMode="auto">
          <a:xfrm>
            <a:off x="6934200" y="4038600"/>
            <a:ext cx="1447800" cy="1295400"/>
            <a:chOff x="1248" y="2160"/>
            <a:chExt cx="1008" cy="1536"/>
          </a:xfrm>
        </p:grpSpPr>
        <p:sp>
          <p:nvSpPr>
            <p:cNvPr id="2" name="Line 36">
              <a:extLst>
                <a:ext uri="{FF2B5EF4-FFF2-40B4-BE49-F238E27FC236}">
                  <a16:creationId xmlns:a16="http://schemas.microsoft.com/office/drawing/2014/main" id="{6CD57B43-CEC3-B572-4283-4518C083ACB5}"/>
                </a:ext>
              </a:extLst>
            </p:cNvPr>
            <p:cNvSpPr>
              <a:spLocks noChangeShapeType="1"/>
            </p:cNvSpPr>
            <p:nvPr/>
          </p:nvSpPr>
          <p:spPr bwMode="auto">
            <a:xfrm>
              <a:off x="1248"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 name="Line 37">
              <a:extLst>
                <a:ext uri="{FF2B5EF4-FFF2-40B4-BE49-F238E27FC236}">
                  <a16:creationId xmlns:a16="http://schemas.microsoft.com/office/drawing/2014/main" id="{A44B8D3E-A038-C373-8E88-DD3F80DB4AD1}"/>
                </a:ext>
              </a:extLst>
            </p:cNvPr>
            <p:cNvSpPr>
              <a:spLocks noChangeShapeType="1"/>
            </p:cNvSpPr>
            <p:nvPr/>
          </p:nvSpPr>
          <p:spPr bwMode="auto">
            <a:xfrm>
              <a:off x="124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 name="Line 38">
              <a:extLst>
                <a:ext uri="{FF2B5EF4-FFF2-40B4-BE49-F238E27FC236}">
                  <a16:creationId xmlns:a16="http://schemas.microsoft.com/office/drawing/2014/main" id="{4F37458F-638F-891C-5A6F-34A2BABD62F4}"/>
                </a:ext>
              </a:extLst>
            </p:cNvPr>
            <p:cNvSpPr>
              <a:spLocks noChangeShapeType="1"/>
            </p:cNvSpPr>
            <p:nvPr/>
          </p:nvSpPr>
          <p:spPr bwMode="auto">
            <a:xfrm>
              <a:off x="2256"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59431" name="Line 40">
            <a:extLst>
              <a:ext uri="{FF2B5EF4-FFF2-40B4-BE49-F238E27FC236}">
                <a16:creationId xmlns:a16="http://schemas.microsoft.com/office/drawing/2014/main" id="{3D5F20A2-1C96-24D1-ED6A-F593B70EDE0E}"/>
              </a:ext>
            </a:extLst>
          </p:cNvPr>
          <p:cNvSpPr>
            <a:spLocks noChangeShapeType="1"/>
          </p:cNvSpPr>
          <p:nvPr/>
        </p:nvSpPr>
        <p:spPr bwMode="auto">
          <a:xfrm>
            <a:off x="7210425" y="4151313"/>
            <a:ext cx="0" cy="328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9432" name="Line 41">
            <a:extLst>
              <a:ext uri="{FF2B5EF4-FFF2-40B4-BE49-F238E27FC236}">
                <a16:creationId xmlns:a16="http://schemas.microsoft.com/office/drawing/2014/main" id="{AAAC869B-39EC-1BAC-5ADF-05A53AFEFC4B}"/>
              </a:ext>
            </a:extLst>
          </p:cNvPr>
          <p:cNvSpPr>
            <a:spLocks noChangeShapeType="1"/>
          </p:cNvSpPr>
          <p:nvPr/>
        </p:nvSpPr>
        <p:spPr bwMode="auto">
          <a:xfrm>
            <a:off x="7210425" y="4940300"/>
            <a:ext cx="0" cy="3286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9399" name="Text Box 42">
            <a:extLst>
              <a:ext uri="{FF2B5EF4-FFF2-40B4-BE49-F238E27FC236}">
                <a16:creationId xmlns:a16="http://schemas.microsoft.com/office/drawing/2014/main" id="{1AD6399A-6474-3A2A-C02F-62AFFBDBCDCB}"/>
              </a:ext>
            </a:extLst>
          </p:cNvPr>
          <p:cNvSpPr txBox="1">
            <a:spLocks noChangeArrowheads="1"/>
          </p:cNvSpPr>
          <p:nvPr/>
        </p:nvSpPr>
        <p:spPr bwMode="auto">
          <a:xfrm>
            <a:off x="6781800" y="3429000"/>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59400" name="Rectangle 46">
            <a:extLst>
              <a:ext uri="{FF2B5EF4-FFF2-40B4-BE49-F238E27FC236}">
                <a16:creationId xmlns:a16="http://schemas.microsoft.com/office/drawing/2014/main" id="{DF106991-D542-C11F-3A8E-A16C007E3909}"/>
              </a:ext>
            </a:extLst>
          </p:cNvPr>
          <p:cNvSpPr>
            <a:spLocks noChangeArrowheads="1"/>
          </p:cNvSpPr>
          <p:nvPr/>
        </p:nvSpPr>
        <p:spPr bwMode="auto">
          <a:xfrm>
            <a:off x="5181600" y="39624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k</a:t>
            </a:r>
            <a:r>
              <a:rPr lang="en-US" altLang="en-US" sz="1600" baseline="-25000"/>
              <a:t>1</a:t>
            </a:r>
          </a:p>
        </p:txBody>
      </p:sp>
      <p:grpSp>
        <p:nvGrpSpPr>
          <p:cNvPr id="59401" name="Group 47">
            <a:extLst>
              <a:ext uri="{FF2B5EF4-FFF2-40B4-BE49-F238E27FC236}">
                <a16:creationId xmlns:a16="http://schemas.microsoft.com/office/drawing/2014/main" id="{1E0495A5-A0A3-B66D-7B6F-E4338CEB29BC}"/>
              </a:ext>
            </a:extLst>
          </p:cNvPr>
          <p:cNvGrpSpPr>
            <a:grpSpLocks/>
          </p:cNvGrpSpPr>
          <p:nvPr/>
        </p:nvGrpSpPr>
        <p:grpSpPr bwMode="auto">
          <a:xfrm>
            <a:off x="4343400" y="4038600"/>
            <a:ext cx="381000" cy="457200"/>
            <a:chOff x="1872" y="2592"/>
            <a:chExt cx="240" cy="288"/>
          </a:xfrm>
        </p:grpSpPr>
        <p:sp>
          <p:nvSpPr>
            <p:cNvPr id="59427" name="Line 48">
              <a:extLst>
                <a:ext uri="{FF2B5EF4-FFF2-40B4-BE49-F238E27FC236}">
                  <a16:creationId xmlns:a16="http://schemas.microsoft.com/office/drawing/2014/main" id="{1F1D9F56-42E2-75A2-3553-6E6B0E65B45C}"/>
                </a:ext>
              </a:extLst>
            </p:cNvPr>
            <p:cNvSpPr>
              <a:spLocks noChangeShapeType="1"/>
            </p:cNvSpPr>
            <p:nvPr/>
          </p:nvSpPr>
          <p:spPr bwMode="auto">
            <a:xfrm>
              <a:off x="187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9428" name="Line 49">
              <a:extLst>
                <a:ext uri="{FF2B5EF4-FFF2-40B4-BE49-F238E27FC236}">
                  <a16:creationId xmlns:a16="http://schemas.microsoft.com/office/drawing/2014/main" id="{657DAE73-F809-7FBA-5C49-BD1B172F0289}"/>
                </a:ext>
              </a:extLst>
            </p:cNvPr>
            <p:cNvSpPr>
              <a:spLocks noChangeShapeType="1"/>
            </p:cNvSpPr>
            <p:nvPr/>
          </p:nvSpPr>
          <p:spPr bwMode="auto">
            <a:xfrm>
              <a:off x="1872" y="288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 name="Line 50">
              <a:extLst>
                <a:ext uri="{FF2B5EF4-FFF2-40B4-BE49-F238E27FC236}">
                  <a16:creationId xmlns:a16="http://schemas.microsoft.com/office/drawing/2014/main" id="{77BBE673-5989-1769-BD37-B7FC5262C4F8}"/>
                </a:ext>
              </a:extLst>
            </p:cNvPr>
            <p:cNvSpPr>
              <a:spLocks noChangeShapeType="1"/>
            </p:cNvSpPr>
            <p:nvPr/>
          </p:nvSpPr>
          <p:spPr bwMode="auto">
            <a:xfrm>
              <a:off x="211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59402" name="Group 51">
            <a:extLst>
              <a:ext uri="{FF2B5EF4-FFF2-40B4-BE49-F238E27FC236}">
                <a16:creationId xmlns:a16="http://schemas.microsoft.com/office/drawing/2014/main" id="{C7BD4063-72D8-A7A0-CC52-200C51F1D56E}"/>
              </a:ext>
            </a:extLst>
          </p:cNvPr>
          <p:cNvGrpSpPr>
            <a:grpSpLocks/>
          </p:cNvGrpSpPr>
          <p:nvPr/>
        </p:nvGrpSpPr>
        <p:grpSpPr bwMode="auto">
          <a:xfrm>
            <a:off x="8534400" y="4038600"/>
            <a:ext cx="381000" cy="457200"/>
            <a:chOff x="1872" y="2592"/>
            <a:chExt cx="240" cy="288"/>
          </a:xfrm>
        </p:grpSpPr>
        <p:sp>
          <p:nvSpPr>
            <p:cNvPr id="59424" name="Line 52">
              <a:extLst>
                <a:ext uri="{FF2B5EF4-FFF2-40B4-BE49-F238E27FC236}">
                  <a16:creationId xmlns:a16="http://schemas.microsoft.com/office/drawing/2014/main" id="{4353CC7A-EC25-B82B-83C9-DB64015F01DF}"/>
                </a:ext>
              </a:extLst>
            </p:cNvPr>
            <p:cNvSpPr>
              <a:spLocks noChangeShapeType="1"/>
            </p:cNvSpPr>
            <p:nvPr/>
          </p:nvSpPr>
          <p:spPr bwMode="auto">
            <a:xfrm>
              <a:off x="187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9425" name="Line 53">
              <a:extLst>
                <a:ext uri="{FF2B5EF4-FFF2-40B4-BE49-F238E27FC236}">
                  <a16:creationId xmlns:a16="http://schemas.microsoft.com/office/drawing/2014/main" id="{FDB8464F-B1DA-15EE-8360-852DEBA22892}"/>
                </a:ext>
              </a:extLst>
            </p:cNvPr>
            <p:cNvSpPr>
              <a:spLocks noChangeShapeType="1"/>
            </p:cNvSpPr>
            <p:nvPr/>
          </p:nvSpPr>
          <p:spPr bwMode="auto">
            <a:xfrm>
              <a:off x="1872" y="288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9426" name="Line 54">
              <a:extLst>
                <a:ext uri="{FF2B5EF4-FFF2-40B4-BE49-F238E27FC236}">
                  <a16:creationId xmlns:a16="http://schemas.microsoft.com/office/drawing/2014/main" id="{EC1241F2-B591-65E2-A51F-4FB2708AF48C}"/>
                </a:ext>
              </a:extLst>
            </p:cNvPr>
            <p:cNvSpPr>
              <a:spLocks noChangeShapeType="1"/>
            </p:cNvSpPr>
            <p:nvPr/>
          </p:nvSpPr>
          <p:spPr bwMode="auto">
            <a:xfrm>
              <a:off x="211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59403" name="Line 55">
            <a:extLst>
              <a:ext uri="{FF2B5EF4-FFF2-40B4-BE49-F238E27FC236}">
                <a16:creationId xmlns:a16="http://schemas.microsoft.com/office/drawing/2014/main" id="{ADEE89FC-13B2-8BE4-80BA-92B26241E2BF}"/>
              </a:ext>
            </a:extLst>
          </p:cNvPr>
          <p:cNvSpPr>
            <a:spLocks noChangeShapeType="1"/>
          </p:cNvSpPr>
          <p:nvPr/>
        </p:nvSpPr>
        <p:spPr bwMode="auto">
          <a:xfrm>
            <a:off x="7010400" y="3200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59407" name="AutoShape 56">
            <a:extLst>
              <a:ext uri="{FF2B5EF4-FFF2-40B4-BE49-F238E27FC236}">
                <a16:creationId xmlns:a16="http://schemas.microsoft.com/office/drawing/2014/main" id="{B1FC7FC5-F0D9-0C18-431C-75E993CE6542}"/>
              </a:ext>
            </a:extLst>
          </p:cNvPr>
          <p:cNvSpPr>
            <a:spLocks noChangeArrowheads="1"/>
          </p:cNvSpPr>
          <p:nvPr/>
        </p:nvSpPr>
        <p:spPr bwMode="auto">
          <a:xfrm>
            <a:off x="8229600" y="5638800"/>
            <a:ext cx="381000" cy="381000"/>
          </a:xfrm>
          <a:prstGeom prst="smileyFace">
            <a:avLst>
              <a:gd name="adj" fmla="val 4653"/>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9405" name="Rectangle 57">
            <a:extLst>
              <a:ext uri="{FF2B5EF4-FFF2-40B4-BE49-F238E27FC236}">
                <a16:creationId xmlns:a16="http://schemas.microsoft.com/office/drawing/2014/main" id="{774E603B-1802-4BFC-CE63-7C7F7200E2A7}"/>
              </a:ext>
            </a:extLst>
          </p:cNvPr>
          <p:cNvSpPr>
            <a:spLocks noChangeArrowheads="1"/>
          </p:cNvSpPr>
          <p:nvPr/>
        </p:nvSpPr>
        <p:spPr bwMode="auto">
          <a:xfrm>
            <a:off x="7543800" y="39624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k</a:t>
            </a:r>
            <a:r>
              <a:rPr lang="en-US" altLang="en-US" sz="1600" baseline="-25000"/>
              <a:t>2</a:t>
            </a:r>
          </a:p>
        </p:txBody>
      </p:sp>
      <p:grpSp>
        <p:nvGrpSpPr>
          <p:cNvPr id="59412" name="Group 60">
            <a:extLst>
              <a:ext uri="{FF2B5EF4-FFF2-40B4-BE49-F238E27FC236}">
                <a16:creationId xmlns:a16="http://schemas.microsoft.com/office/drawing/2014/main" id="{0455D572-B1D6-3DA9-D352-751A7C58C087}"/>
              </a:ext>
            </a:extLst>
          </p:cNvPr>
          <p:cNvGrpSpPr>
            <a:grpSpLocks/>
          </p:cNvGrpSpPr>
          <p:nvPr/>
        </p:nvGrpSpPr>
        <p:grpSpPr bwMode="auto">
          <a:xfrm>
            <a:off x="5097463" y="4545013"/>
            <a:ext cx="1311275" cy="396875"/>
            <a:chOff x="1296" y="2688"/>
            <a:chExt cx="912" cy="289"/>
          </a:xfrm>
        </p:grpSpPr>
        <p:sp>
          <p:nvSpPr>
            <p:cNvPr id="59420" name="Rectangle 61">
              <a:extLst>
                <a:ext uri="{FF2B5EF4-FFF2-40B4-BE49-F238E27FC236}">
                  <a16:creationId xmlns:a16="http://schemas.microsoft.com/office/drawing/2014/main" id="{1BE9AD3F-EF4D-EDE1-12A3-34E5A369B3A3}"/>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59421" name="Text Box 62">
              <a:extLst>
                <a:ext uri="{FF2B5EF4-FFF2-40B4-BE49-F238E27FC236}">
                  <a16:creationId xmlns:a16="http://schemas.microsoft.com/office/drawing/2014/main" id="{F8EB2E3C-71A0-B8E8-BC4A-0391C2624820}"/>
                </a:ext>
              </a:extLst>
            </p:cNvPr>
            <p:cNvSpPr txBox="1">
              <a:spLocks noChangeArrowheads="1"/>
            </p:cNvSpPr>
            <p:nvPr/>
          </p:nvSpPr>
          <p:spPr bwMode="auto">
            <a:xfrm>
              <a:off x="1331"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1</a:t>
              </a:r>
            </a:p>
          </p:txBody>
        </p:sp>
        <p:sp>
          <p:nvSpPr>
            <p:cNvPr id="59422" name="Text Box 63">
              <a:extLst>
                <a:ext uri="{FF2B5EF4-FFF2-40B4-BE49-F238E27FC236}">
                  <a16:creationId xmlns:a16="http://schemas.microsoft.com/office/drawing/2014/main" id="{0BDE4770-4A28-E496-A3C3-FCFEBAC2703E}"/>
                </a:ext>
              </a:extLst>
            </p:cNvPr>
            <p:cNvSpPr txBox="1">
              <a:spLocks noChangeArrowheads="1"/>
            </p:cNvSpPr>
            <p:nvPr/>
          </p:nvSpPr>
          <p:spPr bwMode="auto">
            <a:xfrm>
              <a:off x="1797"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1</a:t>
              </a:r>
            </a:p>
          </p:txBody>
        </p:sp>
        <p:sp>
          <p:nvSpPr>
            <p:cNvPr id="59423" name="Rectangle 64">
              <a:extLst>
                <a:ext uri="{FF2B5EF4-FFF2-40B4-BE49-F238E27FC236}">
                  <a16:creationId xmlns:a16="http://schemas.microsoft.com/office/drawing/2014/main" id="{83E672C1-6681-45F3-CABC-AEA447F60CFA}"/>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59413" name="Group 65">
            <a:extLst>
              <a:ext uri="{FF2B5EF4-FFF2-40B4-BE49-F238E27FC236}">
                <a16:creationId xmlns:a16="http://schemas.microsoft.com/office/drawing/2014/main" id="{E261FF2A-9EF9-343B-BE66-228C1F8A565A}"/>
              </a:ext>
            </a:extLst>
          </p:cNvPr>
          <p:cNvGrpSpPr>
            <a:grpSpLocks/>
          </p:cNvGrpSpPr>
          <p:nvPr/>
        </p:nvGrpSpPr>
        <p:grpSpPr bwMode="auto">
          <a:xfrm>
            <a:off x="5029200" y="4038600"/>
            <a:ext cx="1447800" cy="1295400"/>
            <a:chOff x="1248" y="2160"/>
            <a:chExt cx="1008" cy="1536"/>
          </a:xfrm>
        </p:grpSpPr>
        <p:sp>
          <p:nvSpPr>
            <p:cNvPr id="59417" name="Line 66">
              <a:extLst>
                <a:ext uri="{FF2B5EF4-FFF2-40B4-BE49-F238E27FC236}">
                  <a16:creationId xmlns:a16="http://schemas.microsoft.com/office/drawing/2014/main" id="{77B8B44E-6BE0-0DD7-D0FF-9AFAB7972C28}"/>
                </a:ext>
              </a:extLst>
            </p:cNvPr>
            <p:cNvSpPr>
              <a:spLocks noChangeShapeType="1"/>
            </p:cNvSpPr>
            <p:nvPr/>
          </p:nvSpPr>
          <p:spPr bwMode="auto">
            <a:xfrm>
              <a:off x="1248"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9418" name="Line 67">
              <a:extLst>
                <a:ext uri="{FF2B5EF4-FFF2-40B4-BE49-F238E27FC236}">
                  <a16:creationId xmlns:a16="http://schemas.microsoft.com/office/drawing/2014/main" id="{783D5043-853C-F6E4-5A8E-A08B59F65C1D}"/>
                </a:ext>
              </a:extLst>
            </p:cNvPr>
            <p:cNvSpPr>
              <a:spLocks noChangeShapeType="1"/>
            </p:cNvSpPr>
            <p:nvPr/>
          </p:nvSpPr>
          <p:spPr bwMode="auto">
            <a:xfrm>
              <a:off x="124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9419" name="Line 68">
              <a:extLst>
                <a:ext uri="{FF2B5EF4-FFF2-40B4-BE49-F238E27FC236}">
                  <a16:creationId xmlns:a16="http://schemas.microsoft.com/office/drawing/2014/main" id="{D01BAB03-AB61-E3C5-28A6-4BD14887FC8C}"/>
                </a:ext>
              </a:extLst>
            </p:cNvPr>
            <p:cNvSpPr>
              <a:spLocks noChangeShapeType="1"/>
            </p:cNvSpPr>
            <p:nvPr/>
          </p:nvSpPr>
          <p:spPr bwMode="auto">
            <a:xfrm>
              <a:off x="2256"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59414" name="Line 69">
            <a:extLst>
              <a:ext uri="{FF2B5EF4-FFF2-40B4-BE49-F238E27FC236}">
                <a16:creationId xmlns:a16="http://schemas.microsoft.com/office/drawing/2014/main" id="{08FFCDF9-35C3-71C1-5043-9F3BFD19B1E4}"/>
              </a:ext>
            </a:extLst>
          </p:cNvPr>
          <p:cNvSpPr>
            <a:spLocks noChangeShapeType="1"/>
          </p:cNvSpPr>
          <p:nvPr/>
        </p:nvSpPr>
        <p:spPr bwMode="auto">
          <a:xfrm>
            <a:off x="5305425" y="4151313"/>
            <a:ext cx="0" cy="328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9415" name="Line 70">
            <a:extLst>
              <a:ext uri="{FF2B5EF4-FFF2-40B4-BE49-F238E27FC236}">
                <a16:creationId xmlns:a16="http://schemas.microsoft.com/office/drawing/2014/main" id="{BBC72B0F-D689-B3BD-E276-21D5E64A02A3}"/>
              </a:ext>
            </a:extLst>
          </p:cNvPr>
          <p:cNvSpPr>
            <a:spLocks noChangeShapeType="1"/>
          </p:cNvSpPr>
          <p:nvPr/>
        </p:nvSpPr>
        <p:spPr bwMode="auto">
          <a:xfrm>
            <a:off x="5305425" y="4940300"/>
            <a:ext cx="0" cy="32861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6" name="AutoShape 75">
            <a:extLst>
              <a:ext uri="{FF2B5EF4-FFF2-40B4-BE49-F238E27FC236}">
                <a16:creationId xmlns:a16="http://schemas.microsoft.com/office/drawing/2014/main" id="{12C8B932-7602-E101-8003-FEFE92498870}"/>
              </a:ext>
            </a:extLst>
          </p:cNvPr>
          <p:cNvCxnSpPr>
            <a:cxnSpLocks noChangeShapeType="1"/>
          </p:cNvCxnSpPr>
          <p:nvPr/>
        </p:nvCxnSpPr>
        <p:spPr bwMode="auto">
          <a:xfrm rot="5400000">
            <a:off x="5541962" y="2722563"/>
            <a:ext cx="460375" cy="2476500"/>
          </a:xfrm>
          <a:prstGeom prst="bentConnector3">
            <a:avLst>
              <a:gd name="adj1" fmla="val 47931"/>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9408" name="AutoShape 76">
            <a:extLst>
              <a:ext uri="{FF2B5EF4-FFF2-40B4-BE49-F238E27FC236}">
                <a16:creationId xmlns:a16="http://schemas.microsoft.com/office/drawing/2014/main" id="{7FC7E57C-F482-BD74-BC95-1325108F37B3}"/>
              </a:ext>
            </a:extLst>
          </p:cNvPr>
          <p:cNvCxnSpPr>
            <a:cxnSpLocks noChangeShapeType="1"/>
            <a:stCxn id="59399" idx="2"/>
          </p:cNvCxnSpPr>
          <p:nvPr/>
        </p:nvCxnSpPr>
        <p:spPr bwMode="auto">
          <a:xfrm rot="5400000">
            <a:off x="6151562" y="3332163"/>
            <a:ext cx="460375" cy="1257300"/>
          </a:xfrm>
          <a:prstGeom prst="bentConnector3">
            <a:avLst>
              <a:gd name="adj1" fmla="val 4793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9409" name="AutoShape 77">
            <a:extLst>
              <a:ext uri="{FF2B5EF4-FFF2-40B4-BE49-F238E27FC236}">
                <a16:creationId xmlns:a16="http://schemas.microsoft.com/office/drawing/2014/main" id="{1BBCBA4A-88D8-4FE3-EDEA-B567A7F5AA37}"/>
              </a:ext>
            </a:extLst>
          </p:cNvPr>
          <p:cNvCxnSpPr>
            <a:cxnSpLocks noChangeShapeType="1"/>
            <a:stCxn id="59399" idx="2"/>
          </p:cNvCxnSpPr>
          <p:nvPr/>
        </p:nvCxnSpPr>
        <p:spPr bwMode="auto">
          <a:xfrm rot="16200000" flipH="1">
            <a:off x="7142162" y="3598863"/>
            <a:ext cx="460375" cy="723900"/>
          </a:xfrm>
          <a:prstGeom prst="bentConnector3">
            <a:avLst>
              <a:gd name="adj1" fmla="val 4793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59410" name="AutoShape 78">
            <a:extLst>
              <a:ext uri="{FF2B5EF4-FFF2-40B4-BE49-F238E27FC236}">
                <a16:creationId xmlns:a16="http://schemas.microsoft.com/office/drawing/2014/main" id="{D26A5F14-BCD2-1CC4-70EE-41E74A834CE9}"/>
              </a:ext>
            </a:extLst>
          </p:cNvPr>
          <p:cNvCxnSpPr>
            <a:cxnSpLocks noChangeShapeType="1"/>
            <a:stCxn id="59399" idx="2"/>
          </p:cNvCxnSpPr>
          <p:nvPr/>
        </p:nvCxnSpPr>
        <p:spPr bwMode="auto">
          <a:xfrm rot="16200000" flipH="1">
            <a:off x="7637462" y="3103563"/>
            <a:ext cx="460375" cy="1714500"/>
          </a:xfrm>
          <a:prstGeom prst="bentConnector3">
            <a:avLst>
              <a:gd name="adj1" fmla="val 47931"/>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animEffect transition="in" filter="fade">
                                      <p:cBhvr>
                                        <p:cTn id="7" dur="500"/>
                                        <p:tgtEl>
                                          <p:spTgt spid="5939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9403"/>
                                        </p:tgtEl>
                                        <p:attrNameLst>
                                          <p:attrName>style.visibility</p:attrName>
                                        </p:attrNameLst>
                                      </p:cBhvr>
                                      <p:to>
                                        <p:strVal val="visible"/>
                                      </p:to>
                                    </p:set>
                                    <p:animEffect transition="in" filter="fade">
                                      <p:cBhvr>
                                        <p:cTn id="10" dur="500"/>
                                        <p:tgtEl>
                                          <p:spTgt spid="59403"/>
                                        </p:tgtEl>
                                      </p:cBhvr>
                                    </p:animEffect>
                                  </p:childTnLst>
                                </p:cTn>
                              </p:par>
                              <p:par>
                                <p:cTn id="11" presetID="10" presetClass="entr" presetSubtype="0" fill="hold" nodeType="withEffect">
                                  <p:stCondLst>
                                    <p:cond delay="0"/>
                                  </p:stCondLst>
                                  <p:childTnLst>
                                    <p:set>
                                      <p:cBhvr>
                                        <p:cTn id="12" dur="1" fill="hold">
                                          <p:stCondLst>
                                            <p:cond delay="0"/>
                                          </p:stCondLst>
                                        </p:cTn>
                                        <p:tgtEl>
                                          <p:spTgt spid="59399"/>
                                        </p:tgtEl>
                                        <p:attrNameLst>
                                          <p:attrName>style.visibility</p:attrName>
                                        </p:attrNameLst>
                                      </p:cBhvr>
                                      <p:to>
                                        <p:strVal val="visible"/>
                                      </p:to>
                                    </p:set>
                                    <p:animEffect transition="in" filter="fade">
                                      <p:cBhvr>
                                        <p:cTn id="13" dur="500"/>
                                        <p:tgtEl>
                                          <p:spTgt spid="59399"/>
                                        </p:tgtEl>
                                      </p:cBhvr>
                                    </p:animEffect>
                                  </p:childTnLst>
                                </p:cTn>
                              </p:par>
                              <p:par>
                                <p:cTn id="14" presetID="10" presetClass="entr" presetSubtype="0" fill="hold" nodeType="withEffect">
                                  <p:stCondLst>
                                    <p:cond delay="0"/>
                                  </p:stCondLst>
                                  <p:childTnLst>
                                    <p:set>
                                      <p:cBhvr>
                                        <p:cTn id="15" dur="1" fill="hold">
                                          <p:stCondLst>
                                            <p:cond delay="0"/>
                                          </p:stCondLst>
                                        </p:cTn>
                                        <p:tgtEl>
                                          <p:spTgt spid="59401"/>
                                        </p:tgtEl>
                                        <p:attrNameLst>
                                          <p:attrName>style.visibility</p:attrName>
                                        </p:attrNameLst>
                                      </p:cBhvr>
                                      <p:to>
                                        <p:strVal val="visible"/>
                                      </p:to>
                                    </p:set>
                                    <p:animEffect transition="in" filter="fade">
                                      <p:cBhvr>
                                        <p:cTn id="16" dur="500"/>
                                        <p:tgtEl>
                                          <p:spTgt spid="59401"/>
                                        </p:tgtEl>
                                      </p:cBhvr>
                                    </p:animEffect>
                                  </p:childTnLst>
                                </p:cTn>
                              </p:par>
                              <p:par>
                                <p:cTn id="17" presetID="10" presetClass="entr" presetSubtype="0" fill="hold" nodeType="withEffect">
                                  <p:stCondLst>
                                    <p:cond delay="0"/>
                                  </p:stCondLst>
                                  <p:childTnLst>
                                    <p:set>
                                      <p:cBhvr>
                                        <p:cTn id="18" dur="1" fill="hold">
                                          <p:stCondLst>
                                            <p:cond delay="0"/>
                                          </p:stCondLst>
                                        </p:cTn>
                                        <p:tgtEl>
                                          <p:spTgt spid="59413"/>
                                        </p:tgtEl>
                                        <p:attrNameLst>
                                          <p:attrName>style.visibility</p:attrName>
                                        </p:attrNameLst>
                                      </p:cBhvr>
                                      <p:to>
                                        <p:strVal val="visible"/>
                                      </p:to>
                                    </p:set>
                                    <p:animEffect transition="in" filter="fade">
                                      <p:cBhvr>
                                        <p:cTn id="19" dur="500"/>
                                        <p:tgtEl>
                                          <p:spTgt spid="59413"/>
                                        </p:tgtEl>
                                      </p:cBhvr>
                                    </p:animEffect>
                                  </p:childTnLst>
                                </p:cTn>
                              </p:par>
                              <p:par>
                                <p:cTn id="20" presetID="10" presetClass="entr" presetSubtype="0" fill="hold" nodeType="withEffect">
                                  <p:stCondLst>
                                    <p:cond delay="0"/>
                                  </p:stCondLst>
                                  <p:childTnLst>
                                    <p:set>
                                      <p:cBhvr>
                                        <p:cTn id="21" dur="1" fill="hold">
                                          <p:stCondLst>
                                            <p:cond delay="0"/>
                                          </p:stCondLst>
                                        </p:cTn>
                                        <p:tgtEl>
                                          <p:spTgt spid="59402"/>
                                        </p:tgtEl>
                                        <p:attrNameLst>
                                          <p:attrName>style.visibility</p:attrName>
                                        </p:attrNameLst>
                                      </p:cBhvr>
                                      <p:to>
                                        <p:strVal val="visible"/>
                                      </p:to>
                                    </p:set>
                                    <p:animEffect transition="in" filter="fade">
                                      <p:cBhvr>
                                        <p:cTn id="22" dur="500"/>
                                        <p:tgtEl>
                                          <p:spTgt spid="59402"/>
                                        </p:tgtEl>
                                      </p:cBhvr>
                                    </p:animEffect>
                                  </p:childTnLst>
                                </p:cTn>
                              </p:par>
                              <p:par>
                                <p:cTn id="23" presetID="10" presetClass="entr" presetSubtype="0" fill="hold" nodeType="withEffect">
                                  <p:stCondLst>
                                    <p:cond delay="0"/>
                                  </p:stCondLst>
                                  <p:childTnLst>
                                    <p:set>
                                      <p:cBhvr>
                                        <p:cTn id="24" dur="1" fill="hold">
                                          <p:stCondLst>
                                            <p:cond delay="0"/>
                                          </p:stCondLst>
                                        </p:cTn>
                                        <p:tgtEl>
                                          <p:spTgt spid="59405"/>
                                        </p:tgtEl>
                                        <p:attrNameLst>
                                          <p:attrName>style.visibility</p:attrName>
                                        </p:attrNameLst>
                                      </p:cBhvr>
                                      <p:to>
                                        <p:strVal val="visible"/>
                                      </p:to>
                                    </p:set>
                                    <p:animEffect transition="in" filter="fade">
                                      <p:cBhvr>
                                        <p:cTn id="25" dur="500"/>
                                        <p:tgtEl>
                                          <p:spTgt spid="59405"/>
                                        </p:tgtEl>
                                      </p:cBhvr>
                                    </p:animEffect>
                                  </p:childTnLst>
                                </p:cTn>
                              </p:par>
                              <p:par>
                                <p:cTn id="26" presetID="10" presetClass="entr" presetSubtype="0" fill="hold" nodeType="withEffect">
                                  <p:stCondLst>
                                    <p:cond delay="0"/>
                                  </p:stCondLst>
                                  <p:childTnLst>
                                    <p:set>
                                      <p:cBhvr>
                                        <p:cTn id="27" dur="1" fill="hold">
                                          <p:stCondLst>
                                            <p:cond delay="0"/>
                                          </p:stCondLst>
                                        </p:cTn>
                                        <p:tgtEl>
                                          <p:spTgt spid="59409"/>
                                        </p:tgtEl>
                                        <p:attrNameLst>
                                          <p:attrName>style.visibility</p:attrName>
                                        </p:attrNameLst>
                                      </p:cBhvr>
                                      <p:to>
                                        <p:strVal val="visible"/>
                                      </p:to>
                                    </p:set>
                                    <p:animEffect transition="in" filter="fade">
                                      <p:cBhvr>
                                        <p:cTn id="28" dur="500"/>
                                        <p:tgtEl>
                                          <p:spTgt spid="59409"/>
                                        </p:tgtEl>
                                      </p:cBhvr>
                                    </p:animEffect>
                                  </p:childTnLst>
                                </p:cTn>
                              </p:par>
                              <p:par>
                                <p:cTn id="29" presetID="10" presetClass="entr" presetSubtype="0" fill="hold" nodeType="withEffect">
                                  <p:stCondLst>
                                    <p:cond delay="0"/>
                                  </p:stCondLst>
                                  <p:childTnLst>
                                    <p:set>
                                      <p:cBhvr>
                                        <p:cTn id="30" dur="1" fill="hold">
                                          <p:stCondLst>
                                            <p:cond delay="0"/>
                                          </p:stCondLst>
                                        </p:cTn>
                                        <p:tgtEl>
                                          <p:spTgt spid="59410"/>
                                        </p:tgtEl>
                                        <p:attrNameLst>
                                          <p:attrName>style.visibility</p:attrName>
                                        </p:attrNameLst>
                                      </p:cBhvr>
                                      <p:to>
                                        <p:strVal val="visible"/>
                                      </p:to>
                                    </p:set>
                                    <p:animEffect transition="in" filter="fade">
                                      <p:cBhvr>
                                        <p:cTn id="31" dur="500"/>
                                        <p:tgtEl>
                                          <p:spTgt spid="59410"/>
                                        </p:tgtEl>
                                      </p:cBhvr>
                                    </p:animEffect>
                                  </p:childTnLst>
                                </p:cTn>
                              </p:par>
                              <p:par>
                                <p:cTn id="32" presetID="10" presetClass="entr" presetSubtype="0" fill="hold" nodeType="withEffect">
                                  <p:stCondLst>
                                    <p:cond delay="0"/>
                                  </p:stCondLst>
                                  <p:childTnLst>
                                    <p:set>
                                      <p:cBhvr>
                                        <p:cTn id="33" dur="1" fill="hold">
                                          <p:stCondLst>
                                            <p:cond delay="0"/>
                                          </p:stCondLst>
                                        </p:cTn>
                                        <p:tgtEl>
                                          <p:spTgt spid="59400"/>
                                        </p:tgtEl>
                                        <p:attrNameLst>
                                          <p:attrName>style.visibility</p:attrName>
                                        </p:attrNameLst>
                                      </p:cBhvr>
                                      <p:to>
                                        <p:strVal val="visible"/>
                                      </p:to>
                                    </p:set>
                                    <p:animEffect transition="in" filter="fade">
                                      <p:cBhvr>
                                        <p:cTn id="34" dur="500"/>
                                        <p:tgtEl>
                                          <p:spTgt spid="59400"/>
                                        </p:tgtEl>
                                      </p:cBhvr>
                                    </p:animEffect>
                                  </p:childTnLst>
                                </p:cTn>
                              </p:par>
                              <p:par>
                                <p:cTn id="35" presetID="10" presetClass="entr" presetSubtype="0" fill="hold" nodeType="withEffect">
                                  <p:stCondLst>
                                    <p:cond delay="0"/>
                                  </p:stCondLst>
                                  <p:childTnLst>
                                    <p:set>
                                      <p:cBhvr>
                                        <p:cTn id="36" dur="1" fill="hold">
                                          <p:stCondLst>
                                            <p:cond delay="0"/>
                                          </p:stCondLst>
                                        </p:cTn>
                                        <p:tgtEl>
                                          <p:spTgt spid="59408"/>
                                        </p:tgtEl>
                                        <p:attrNameLst>
                                          <p:attrName>style.visibility</p:attrName>
                                        </p:attrNameLst>
                                      </p:cBhvr>
                                      <p:to>
                                        <p:strVal val="visible"/>
                                      </p:to>
                                    </p:set>
                                    <p:animEffect transition="in" filter="fade">
                                      <p:cBhvr>
                                        <p:cTn id="37" dur="500"/>
                                        <p:tgtEl>
                                          <p:spTgt spid="59408"/>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nodeType="withEffect">
                                  <p:stCondLst>
                                    <p:cond delay="0"/>
                                  </p:stCondLst>
                                  <p:childTnLst>
                                    <p:set>
                                      <p:cBhvr>
                                        <p:cTn id="42" dur="1" fill="hold">
                                          <p:stCondLst>
                                            <p:cond delay="0"/>
                                          </p:stCondLst>
                                        </p:cTn>
                                        <p:tgtEl>
                                          <p:spTgt spid="59430"/>
                                        </p:tgtEl>
                                        <p:attrNameLst>
                                          <p:attrName>style.visibility</p:attrName>
                                        </p:attrNameLst>
                                      </p:cBhvr>
                                      <p:to>
                                        <p:strVal val="visible"/>
                                      </p:to>
                                    </p:set>
                                    <p:animEffect transition="in" filter="fade">
                                      <p:cBhvr>
                                        <p:cTn id="43" dur="500"/>
                                        <p:tgtEl>
                                          <p:spTgt spid="5943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59396">
                                            <p:txEl>
                                              <p:pRg st="5" end="5"/>
                                            </p:txEl>
                                          </p:spTgt>
                                        </p:tgtEl>
                                        <p:attrNameLst>
                                          <p:attrName>style.visibility</p:attrName>
                                        </p:attrNameLst>
                                      </p:cBhvr>
                                      <p:to>
                                        <p:strVal val="visible"/>
                                      </p:to>
                                    </p:set>
                                    <p:animEffect transition="in" filter="fade">
                                      <p:cBhvr>
                                        <p:cTn id="48" dur="500"/>
                                        <p:tgtEl>
                                          <p:spTgt spid="59396">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9396">
                                            <p:txEl>
                                              <p:pRg st="6" end="6"/>
                                            </p:txEl>
                                          </p:spTgt>
                                        </p:tgtEl>
                                        <p:attrNameLst>
                                          <p:attrName>style.visibility</p:attrName>
                                        </p:attrNameLst>
                                      </p:cBhvr>
                                      <p:to>
                                        <p:strVal val="visible"/>
                                      </p:to>
                                    </p:set>
                                    <p:animEffect transition="in" filter="fade">
                                      <p:cBhvr>
                                        <p:cTn id="51" dur="500"/>
                                        <p:tgtEl>
                                          <p:spTgt spid="59396">
                                            <p:txEl>
                                              <p:pRg st="6" end="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9396">
                                            <p:txEl>
                                              <p:pRg st="7" end="7"/>
                                            </p:txEl>
                                          </p:spTgt>
                                        </p:tgtEl>
                                        <p:attrNameLst>
                                          <p:attrName>style.visibility</p:attrName>
                                        </p:attrNameLst>
                                      </p:cBhvr>
                                      <p:to>
                                        <p:strVal val="visible"/>
                                      </p:to>
                                    </p:set>
                                    <p:animEffect transition="in" filter="fade">
                                      <p:cBhvr>
                                        <p:cTn id="54" dur="500"/>
                                        <p:tgtEl>
                                          <p:spTgt spid="59396">
                                            <p:txEl>
                                              <p:pRg st="7" end="7"/>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59396">
                                            <p:txEl>
                                              <p:pRg st="8" end="8"/>
                                            </p:txEl>
                                          </p:spTgt>
                                        </p:tgtEl>
                                        <p:attrNameLst>
                                          <p:attrName>style.visibility</p:attrName>
                                        </p:attrNameLst>
                                      </p:cBhvr>
                                      <p:to>
                                        <p:strVal val="visible"/>
                                      </p:to>
                                    </p:set>
                                    <p:animEffect transition="in" filter="fade">
                                      <p:cBhvr>
                                        <p:cTn id="59" dur="500"/>
                                        <p:tgtEl>
                                          <p:spTgt spid="59396">
                                            <p:txEl>
                                              <p:pRg st="8" end="8"/>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9415"/>
                                        </p:tgtEl>
                                        <p:attrNameLst>
                                          <p:attrName>style.visibility</p:attrName>
                                        </p:attrNameLst>
                                      </p:cBhvr>
                                      <p:to>
                                        <p:strVal val="visible"/>
                                      </p:to>
                                    </p:set>
                                    <p:animEffect transition="in" filter="fade">
                                      <p:cBhvr>
                                        <p:cTn id="62" dur="500"/>
                                        <p:tgtEl>
                                          <p:spTgt spid="59415"/>
                                        </p:tgtEl>
                                      </p:cBhvr>
                                    </p:animEffect>
                                  </p:childTnLst>
                                </p:cTn>
                              </p:par>
                              <p:par>
                                <p:cTn id="63" presetID="10" presetClass="entr" presetSubtype="0" fill="hold" nodeType="withEffect">
                                  <p:stCondLst>
                                    <p:cond delay="0"/>
                                  </p:stCondLst>
                                  <p:childTnLst>
                                    <p:set>
                                      <p:cBhvr>
                                        <p:cTn id="64" dur="1" fill="hold">
                                          <p:stCondLst>
                                            <p:cond delay="0"/>
                                          </p:stCondLst>
                                        </p:cTn>
                                        <p:tgtEl>
                                          <p:spTgt spid="59412"/>
                                        </p:tgtEl>
                                        <p:attrNameLst>
                                          <p:attrName>style.visibility</p:attrName>
                                        </p:attrNameLst>
                                      </p:cBhvr>
                                      <p:to>
                                        <p:strVal val="visible"/>
                                      </p:to>
                                    </p:set>
                                    <p:animEffect transition="in" filter="fade">
                                      <p:cBhvr>
                                        <p:cTn id="65" dur="500"/>
                                        <p:tgtEl>
                                          <p:spTgt spid="59412"/>
                                        </p:tgtEl>
                                      </p:cBhvr>
                                    </p:animEffect>
                                  </p:childTnLst>
                                </p:cTn>
                              </p:par>
                              <p:par>
                                <p:cTn id="66" presetID="10" presetClass="entr" presetSubtype="0" fill="hold" nodeType="withEffect">
                                  <p:stCondLst>
                                    <p:cond delay="0"/>
                                  </p:stCondLst>
                                  <p:childTnLst>
                                    <p:set>
                                      <p:cBhvr>
                                        <p:cTn id="67" dur="1" fill="hold">
                                          <p:stCondLst>
                                            <p:cond delay="0"/>
                                          </p:stCondLst>
                                        </p:cTn>
                                        <p:tgtEl>
                                          <p:spTgt spid="59414"/>
                                        </p:tgtEl>
                                        <p:attrNameLst>
                                          <p:attrName>style.visibility</p:attrName>
                                        </p:attrNameLst>
                                      </p:cBhvr>
                                      <p:to>
                                        <p:strVal val="visible"/>
                                      </p:to>
                                    </p:set>
                                    <p:animEffect transition="in" filter="fade">
                                      <p:cBhvr>
                                        <p:cTn id="68" dur="500"/>
                                        <p:tgtEl>
                                          <p:spTgt spid="59414"/>
                                        </p:tgtEl>
                                      </p:cBhvr>
                                    </p:animEffect>
                                  </p:childTnLst>
                                </p:cTn>
                              </p:par>
                              <p:par>
                                <p:cTn id="69" presetID="10" presetClass="entr" presetSubtype="0" fill="hold" nodeType="withEffect">
                                  <p:stCondLst>
                                    <p:cond delay="0"/>
                                  </p:stCondLst>
                                  <p:childTnLst>
                                    <p:set>
                                      <p:cBhvr>
                                        <p:cTn id="70" dur="1" fill="hold">
                                          <p:stCondLst>
                                            <p:cond delay="0"/>
                                          </p:stCondLst>
                                        </p:cTn>
                                        <p:tgtEl>
                                          <p:spTgt spid="59432"/>
                                        </p:tgtEl>
                                        <p:attrNameLst>
                                          <p:attrName>style.visibility</p:attrName>
                                        </p:attrNameLst>
                                      </p:cBhvr>
                                      <p:to>
                                        <p:strVal val="visible"/>
                                      </p:to>
                                    </p:set>
                                    <p:animEffect transition="in" filter="fade">
                                      <p:cBhvr>
                                        <p:cTn id="71" dur="500"/>
                                        <p:tgtEl>
                                          <p:spTgt spid="59432"/>
                                        </p:tgtEl>
                                      </p:cBhvr>
                                    </p:animEffect>
                                  </p:childTnLst>
                                </p:cTn>
                              </p:par>
                              <p:par>
                                <p:cTn id="72" presetID="10" presetClass="entr" presetSubtype="0" fill="hold" nodeType="withEffect">
                                  <p:stCondLst>
                                    <p:cond delay="0"/>
                                  </p:stCondLst>
                                  <p:childTnLst>
                                    <p:set>
                                      <p:cBhvr>
                                        <p:cTn id="73" dur="1" fill="hold">
                                          <p:stCondLst>
                                            <p:cond delay="0"/>
                                          </p:stCondLst>
                                        </p:cTn>
                                        <p:tgtEl>
                                          <p:spTgt spid="59429"/>
                                        </p:tgtEl>
                                        <p:attrNameLst>
                                          <p:attrName>style.visibility</p:attrName>
                                        </p:attrNameLst>
                                      </p:cBhvr>
                                      <p:to>
                                        <p:strVal val="visible"/>
                                      </p:to>
                                    </p:set>
                                    <p:animEffect transition="in" filter="fade">
                                      <p:cBhvr>
                                        <p:cTn id="74" dur="500"/>
                                        <p:tgtEl>
                                          <p:spTgt spid="59429"/>
                                        </p:tgtEl>
                                      </p:cBhvr>
                                    </p:animEffect>
                                  </p:childTnLst>
                                </p:cTn>
                              </p:par>
                              <p:par>
                                <p:cTn id="75" presetID="10" presetClass="entr" presetSubtype="0" fill="hold" nodeType="withEffect">
                                  <p:stCondLst>
                                    <p:cond delay="0"/>
                                  </p:stCondLst>
                                  <p:childTnLst>
                                    <p:set>
                                      <p:cBhvr>
                                        <p:cTn id="76" dur="1" fill="hold">
                                          <p:stCondLst>
                                            <p:cond delay="0"/>
                                          </p:stCondLst>
                                        </p:cTn>
                                        <p:tgtEl>
                                          <p:spTgt spid="59431"/>
                                        </p:tgtEl>
                                        <p:attrNameLst>
                                          <p:attrName>style.visibility</p:attrName>
                                        </p:attrNameLst>
                                      </p:cBhvr>
                                      <p:to>
                                        <p:strVal val="visible"/>
                                      </p:to>
                                    </p:set>
                                    <p:animEffect transition="in" filter="fade">
                                      <p:cBhvr>
                                        <p:cTn id="77" dur="500"/>
                                        <p:tgtEl>
                                          <p:spTgt spid="59431"/>
                                        </p:tgtEl>
                                      </p:cBhvr>
                                    </p:animEffect>
                                  </p:childTnLst>
                                </p:cTn>
                              </p:par>
                              <p:par>
                                <p:cTn id="78" presetID="10" presetClass="entr" presetSubtype="0" fill="hold" nodeType="withEffect">
                                  <p:stCondLst>
                                    <p:cond delay="0"/>
                                  </p:stCondLst>
                                  <p:childTnLst>
                                    <p:set>
                                      <p:cBhvr>
                                        <p:cTn id="79" dur="1" fill="hold">
                                          <p:stCondLst>
                                            <p:cond delay="0"/>
                                          </p:stCondLst>
                                        </p:cTn>
                                        <p:tgtEl>
                                          <p:spTgt spid="59396">
                                            <p:txEl>
                                              <p:pRg st="9" end="9"/>
                                            </p:txEl>
                                          </p:spTgt>
                                        </p:tgtEl>
                                        <p:attrNameLst>
                                          <p:attrName>style.visibility</p:attrName>
                                        </p:attrNameLst>
                                      </p:cBhvr>
                                      <p:to>
                                        <p:strVal val="visible"/>
                                      </p:to>
                                    </p:set>
                                    <p:animEffect transition="in" filter="fade">
                                      <p:cBhvr>
                                        <p:cTn id="80" dur="500"/>
                                        <p:tgtEl>
                                          <p:spTgt spid="59396">
                                            <p:txEl>
                                              <p:pRg st="9" end="9"/>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9396">
                                            <p:txEl>
                                              <p:pRg st="10" end="10"/>
                                            </p:txEl>
                                          </p:spTgt>
                                        </p:tgtEl>
                                        <p:attrNameLst>
                                          <p:attrName>style.visibility</p:attrName>
                                        </p:attrNameLst>
                                      </p:cBhvr>
                                      <p:to>
                                        <p:strVal val="visible"/>
                                      </p:to>
                                    </p:set>
                                    <p:animEffect transition="in" filter="fade">
                                      <p:cBhvr>
                                        <p:cTn id="83" dur="500"/>
                                        <p:tgtEl>
                                          <p:spTgt spid="593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59400" grpId="0"/>
      <p:bldP spid="5940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4EEBE5D5-A7DA-A24D-25AB-57FEABFEAE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163A5AE-BB6A-4E3C-9F44-6519EC33C354}" type="slidenum">
              <a:rPr lang="en-US" altLang="en-US" sz="1200" smtClean="0">
                <a:latin typeface="Garamond" panose="02020404030301010803" pitchFamily="18" charset="0"/>
              </a:rPr>
              <a:pPr>
                <a:spcBef>
                  <a:spcPct val="0"/>
                </a:spcBef>
                <a:buClrTx/>
                <a:buSzTx/>
                <a:buFontTx/>
                <a:buNone/>
              </a:pPr>
              <a:t>29</a:t>
            </a:fld>
            <a:endParaRPr lang="en-US" altLang="en-US" sz="1200">
              <a:latin typeface="Garamond" panose="02020404030301010803" pitchFamily="18" charset="0"/>
            </a:endParaRPr>
          </a:p>
        </p:txBody>
      </p:sp>
      <p:sp>
        <p:nvSpPr>
          <p:cNvPr id="61443" name="Rectangle 4">
            <a:extLst>
              <a:ext uri="{FF2B5EF4-FFF2-40B4-BE49-F238E27FC236}">
                <a16:creationId xmlns:a16="http://schemas.microsoft.com/office/drawing/2014/main" id="{1F4A7384-1DF9-2954-1B5C-97C1EC4FD712}"/>
              </a:ext>
            </a:extLst>
          </p:cNvPr>
          <p:cNvSpPr>
            <a:spLocks noGrp="1" noChangeArrowheads="1"/>
          </p:cNvSpPr>
          <p:nvPr>
            <p:ph type="title"/>
          </p:nvPr>
        </p:nvSpPr>
        <p:spPr>
          <a:noFill/>
        </p:spPr>
        <p:txBody>
          <a:bodyPr/>
          <a:lstStyle/>
          <a:p>
            <a:pPr eaLnBrk="1" hangingPunct="1"/>
            <a:r>
              <a:rPr lang="en-US" altLang="en-US" sz="3600"/>
              <a:t>Correctness of Radix Sort</a:t>
            </a:r>
          </a:p>
        </p:txBody>
      </p:sp>
      <p:sp>
        <p:nvSpPr>
          <p:cNvPr id="61444" name="Rectangle 5">
            <a:extLst>
              <a:ext uri="{FF2B5EF4-FFF2-40B4-BE49-F238E27FC236}">
                <a16:creationId xmlns:a16="http://schemas.microsoft.com/office/drawing/2014/main" id="{555B242D-02F5-AA3F-6394-CC0CF6D6F896}"/>
              </a:ext>
            </a:extLst>
          </p:cNvPr>
          <p:cNvSpPr>
            <a:spLocks noGrp="1" noChangeArrowheads="1"/>
          </p:cNvSpPr>
          <p:nvPr>
            <p:ph type="body" idx="1"/>
          </p:nvPr>
        </p:nvSpPr>
        <p:spPr>
          <a:xfrm>
            <a:off x="457200" y="1336675"/>
            <a:ext cx="8229600" cy="4530725"/>
          </a:xfrm>
          <a:noFill/>
        </p:spPr>
        <p:txBody>
          <a:bodyPr/>
          <a:lstStyle/>
          <a:p>
            <a:pPr eaLnBrk="1" hangingPunct="1"/>
            <a:r>
              <a:rPr lang="en-US" altLang="en-US" sz="2400"/>
              <a:t>Case iii: k</a:t>
            </a:r>
            <a:r>
              <a:rPr lang="en-US" altLang="en-US" sz="2400" baseline="-25000"/>
              <a:t>1</a:t>
            </a:r>
            <a:r>
              <a:rPr lang="en-US" altLang="en-US" sz="2400"/>
              <a:t> &gt; k</a:t>
            </a:r>
            <a:r>
              <a:rPr lang="en-US" altLang="en-US" sz="2400" baseline="-25000"/>
              <a:t>2</a:t>
            </a:r>
            <a:r>
              <a:rPr lang="en-US" altLang="en-US" sz="2400"/>
              <a:t> which means</a:t>
            </a:r>
          </a:p>
          <a:p>
            <a:pPr eaLnBrk="1" hangingPunct="1">
              <a:buFont typeface="Wingdings" panose="05000000000000000000" pitchFamily="2" charset="2"/>
              <a:buNone/>
            </a:pPr>
            <a:r>
              <a:rPr lang="en-US" altLang="en-US" sz="2400"/>
              <a:t>        k</a:t>
            </a:r>
            <a:r>
              <a:rPr lang="en-US" altLang="en-US" sz="2400" baseline="-25000"/>
              <a:t>1</a:t>
            </a:r>
            <a:r>
              <a:rPr lang="en-US" altLang="en-US" sz="2400"/>
              <a:t>x</a:t>
            </a:r>
            <a:r>
              <a:rPr lang="en-US" altLang="en-US" sz="2400" baseline="-25000"/>
              <a:t>1</a:t>
            </a:r>
            <a:r>
              <a:rPr lang="en-US" altLang="en-US" sz="2400"/>
              <a:t> &gt; k</a:t>
            </a:r>
            <a:r>
              <a:rPr lang="en-US" altLang="en-US" sz="2400" baseline="-25000"/>
              <a:t>2</a:t>
            </a:r>
            <a:r>
              <a:rPr lang="en-US" altLang="en-US" sz="2400"/>
              <a:t>x</a:t>
            </a:r>
            <a:r>
              <a:rPr lang="en-US" altLang="en-US" sz="2400" baseline="-25000"/>
              <a:t>2</a:t>
            </a:r>
          </a:p>
          <a:p>
            <a:pPr eaLnBrk="1" hangingPunct="1"/>
            <a:endParaRPr lang="en-US" altLang="en-US" sz="800"/>
          </a:p>
          <a:p>
            <a:pPr eaLnBrk="1" hangingPunct="1"/>
            <a:r>
              <a:rPr lang="en-US" altLang="en-US" sz="2400"/>
              <a:t>DS will put them into different bins</a:t>
            </a:r>
          </a:p>
          <a:p>
            <a:pPr eaLnBrk="1" hangingPunct="1"/>
            <a:endParaRPr lang="en-US" altLang="en-US" sz="800"/>
          </a:p>
          <a:p>
            <a:pPr eaLnBrk="1" hangingPunct="1"/>
            <a:r>
              <a:rPr lang="en-US" altLang="en-US" sz="2400"/>
              <a:t>The bin for k</a:t>
            </a:r>
            <a:r>
              <a:rPr lang="en-US" altLang="en-US" sz="2400" baseline="-25000"/>
              <a:t>1</a:t>
            </a:r>
            <a:r>
              <a:rPr lang="en-US" altLang="en-US" sz="2400"/>
              <a:t>x</a:t>
            </a:r>
            <a:r>
              <a:rPr lang="en-US" altLang="en-US" sz="2400" baseline="-25000"/>
              <a:t>1</a:t>
            </a:r>
            <a:r>
              <a:rPr lang="en-US" altLang="en-US" sz="2400"/>
              <a:t> will be</a:t>
            </a:r>
          </a:p>
          <a:p>
            <a:pPr eaLnBrk="1" hangingPunct="1">
              <a:buFont typeface="Wingdings" panose="05000000000000000000" pitchFamily="2" charset="2"/>
              <a:buNone/>
            </a:pPr>
            <a:r>
              <a:rPr lang="en-US" altLang="en-US" sz="2400"/>
              <a:t>    to the right of the bin</a:t>
            </a:r>
          </a:p>
          <a:p>
            <a:pPr eaLnBrk="1" hangingPunct="1">
              <a:buFont typeface="Wingdings" panose="05000000000000000000" pitchFamily="2" charset="2"/>
              <a:buNone/>
            </a:pPr>
            <a:r>
              <a:rPr lang="en-US" altLang="en-US" sz="2400"/>
              <a:t>    for k</a:t>
            </a:r>
            <a:r>
              <a:rPr lang="en-US" altLang="en-US" sz="2400" baseline="-25000"/>
              <a:t>2</a:t>
            </a:r>
            <a:r>
              <a:rPr lang="en-US" altLang="en-US" sz="2400"/>
              <a:t>x</a:t>
            </a:r>
            <a:r>
              <a:rPr lang="en-US" altLang="en-US" sz="2400" baseline="-25000"/>
              <a:t>2</a:t>
            </a:r>
          </a:p>
          <a:p>
            <a:pPr eaLnBrk="1" hangingPunct="1"/>
            <a:endParaRPr lang="en-US" altLang="en-US" sz="800"/>
          </a:p>
          <a:p>
            <a:pPr eaLnBrk="1" hangingPunct="1"/>
            <a:r>
              <a:rPr lang="en-US" altLang="en-US" sz="2400"/>
              <a:t>When the piles are</a:t>
            </a:r>
          </a:p>
          <a:p>
            <a:pPr eaLnBrk="1" hangingPunct="1">
              <a:buFont typeface="Wingdings" panose="05000000000000000000" pitchFamily="2" charset="2"/>
              <a:buNone/>
            </a:pPr>
            <a:r>
              <a:rPr lang="en-US" altLang="en-US" sz="2400"/>
              <a:t>    combined, k</a:t>
            </a:r>
            <a:r>
              <a:rPr lang="en-US" altLang="en-US" sz="2400" baseline="-25000"/>
              <a:t>1</a:t>
            </a:r>
            <a:r>
              <a:rPr lang="en-US" altLang="en-US" sz="2400"/>
              <a:t>x</a:t>
            </a:r>
            <a:r>
              <a:rPr lang="en-US" altLang="en-US" sz="2400" baseline="-25000"/>
              <a:t>1</a:t>
            </a:r>
            <a:r>
              <a:rPr lang="en-US" altLang="en-US" sz="2400"/>
              <a:t> will </a:t>
            </a:r>
          </a:p>
          <a:p>
            <a:pPr eaLnBrk="1" hangingPunct="1">
              <a:buFont typeface="Wingdings" panose="05000000000000000000" pitchFamily="2" charset="2"/>
              <a:buNone/>
            </a:pPr>
            <a:r>
              <a:rPr lang="en-US" altLang="en-US" sz="2400"/>
              <a:t>    appear after k</a:t>
            </a:r>
            <a:r>
              <a:rPr lang="en-US" altLang="en-US" sz="2400" baseline="-25000"/>
              <a:t>2</a:t>
            </a:r>
            <a:r>
              <a:rPr lang="en-US" altLang="en-US" sz="2400"/>
              <a:t>x</a:t>
            </a:r>
            <a:r>
              <a:rPr lang="en-US" altLang="en-US" sz="2400" baseline="-25000"/>
              <a:t>2</a:t>
            </a:r>
          </a:p>
        </p:txBody>
      </p:sp>
      <p:grpSp>
        <p:nvGrpSpPr>
          <p:cNvPr id="61445" name="Group 6">
            <a:extLst>
              <a:ext uri="{FF2B5EF4-FFF2-40B4-BE49-F238E27FC236}">
                <a16:creationId xmlns:a16="http://schemas.microsoft.com/office/drawing/2014/main" id="{5F7BB274-CE34-3DDB-DC69-E14D67438B83}"/>
              </a:ext>
            </a:extLst>
          </p:cNvPr>
          <p:cNvGrpSpPr>
            <a:grpSpLocks/>
          </p:cNvGrpSpPr>
          <p:nvPr/>
        </p:nvGrpSpPr>
        <p:grpSpPr bwMode="auto">
          <a:xfrm>
            <a:off x="6248400" y="1295400"/>
            <a:ext cx="1447800" cy="1905000"/>
            <a:chOff x="2352" y="816"/>
            <a:chExt cx="1008" cy="1392"/>
          </a:xfrm>
        </p:grpSpPr>
        <p:grpSp>
          <p:nvGrpSpPr>
            <p:cNvPr id="61487" name="Group 7">
              <a:extLst>
                <a:ext uri="{FF2B5EF4-FFF2-40B4-BE49-F238E27FC236}">
                  <a16:creationId xmlns:a16="http://schemas.microsoft.com/office/drawing/2014/main" id="{A7DF9766-8023-7230-3907-5BFBAEE239F6}"/>
                </a:ext>
              </a:extLst>
            </p:cNvPr>
            <p:cNvGrpSpPr>
              <a:grpSpLocks/>
            </p:cNvGrpSpPr>
            <p:nvPr/>
          </p:nvGrpSpPr>
          <p:grpSpPr bwMode="auto">
            <a:xfrm>
              <a:off x="2400" y="1056"/>
              <a:ext cx="912" cy="290"/>
              <a:chOff x="1296" y="2688"/>
              <a:chExt cx="912" cy="290"/>
            </a:xfrm>
          </p:grpSpPr>
          <p:sp>
            <p:nvSpPr>
              <p:cNvPr id="61500" name="Rectangle 8">
                <a:extLst>
                  <a:ext uri="{FF2B5EF4-FFF2-40B4-BE49-F238E27FC236}">
                    <a16:creationId xmlns:a16="http://schemas.microsoft.com/office/drawing/2014/main" id="{B012DA16-17D7-2195-BC06-BCBC04A6321B}"/>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61501" name="Text Box 9">
                <a:extLst>
                  <a:ext uri="{FF2B5EF4-FFF2-40B4-BE49-F238E27FC236}">
                    <a16:creationId xmlns:a16="http://schemas.microsoft.com/office/drawing/2014/main" id="{F3F0A3BE-9210-E166-8F4B-1C0502374B31}"/>
                  </a:ext>
                </a:extLst>
              </p:cNvPr>
              <p:cNvSpPr txBox="1">
                <a:spLocks noChangeArrowheads="1"/>
              </p:cNvSpPr>
              <p:nvPr/>
            </p:nvSpPr>
            <p:spPr bwMode="auto">
              <a:xfrm>
                <a:off x="1331" y="2688"/>
                <a:ext cx="2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1</a:t>
                </a:r>
              </a:p>
            </p:txBody>
          </p:sp>
          <p:sp>
            <p:nvSpPr>
              <p:cNvPr id="61502" name="Text Box 10">
                <a:extLst>
                  <a:ext uri="{FF2B5EF4-FFF2-40B4-BE49-F238E27FC236}">
                    <a16:creationId xmlns:a16="http://schemas.microsoft.com/office/drawing/2014/main" id="{0C40BB58-FF0A-01C3-37F5-41B715A98A71}"/>
                  </a:ext>
                </a:extLst>
              </p:cNvPr>
              <p:cNvSpPr txBox="1">
                <a:spLocks noChangeArrowheads="1"/>
              </p:cNvSpPr>
              <p:nvPr/>
            </p:nvSpPr>
            <p:spPr bwMode="auto">
              <a:xfrm>
                <a:off x="1797" y="2688"/>
                <a:ext cx="281"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1</a:t>
                </a:r>
              </a:p>
            </p:txBody>
          </p:sp>
          <p:sp>
            <p:nvSpPr>
              <p:cNvPr id="61503" name="Rectangle 11">
                <a:extLst>
                  <a:ext uri="{FF2B5EF4-FFF2-40B4-BE49-F238E27FC236}">
                    <a16:creationId xmlns:a16="http://schemas.microsoft.com/office/drawing/2014/main" id="{64753901-8E33-6C10-056C-5EF748C3D1D0}"/>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61488" name="Group 12">
              <a:extLst>
                <a:ext uri="{FF2B5EF4-FFF2-40B4-BE49-F238E27FC236}">
                  <a16:creationId xmlns:a16="http://schemas.microsoft.com/office/drawing/2014/main" id="{136DFF9E-CE9B-2AB4-E84C-D4EA170D5AAE}"/>
                </a:ext>
              </a:extLst>
            </p:cNvPr>
            <p:cNvGrpSpPr>
              <a:grpSpLocks/>
            </p:cNvGrpSpPr>
            <p:nvPr/>
          </p:nvGrpSpPr>
          <p:grpSpPr bwMode="auto">
            <a:xfrm>
              <a:off x="2400" y="1632"/>
              <a:ext cx="912" cy="289"/>
              <a:chOff x="1296" y="2688"/>
              <a:chExt cx="912" cy="289"/>
            </a:xfrm>
          </p:grpSpPr>
          <p:sp>
            <p:nvSpPr>
              <p:cNvPr id="61496" name="Rectangle 13">
                <a:extLst>
                  <a:ext uri="{FF2B5EF4-FFF2-40B4-BE49-F238E27FC236}">
                    <a16:creationId xmlns:a16="http://schemas.microsoft.com/office/drawing/2014/main" id="{6D448622-201A-856C-B361-042FB021D790}"/>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61497" name="Text Box 14">
                <a:extLst>
                  <a:ext uri="{FF2B5EF4-FFF2-40B4-BE49-F238E27FC236}">
                    <a16:creationId xmlns:a16="http://schemas.microsoft.com/office/drawing/2014/main" id="{6EF3714A-F4BE-86A4-0659-54D373C5C094}"/>
                  </a:ext>
                </a:extLst>
              </p:cNvPr>
              <p:cNvSpPr txBox="1">
                <a:spLocks noChangeArrowheads="1"/>
              </p:cNvSpPr>
              <p:nvPr/>
            </p:nvSpPr>
            <p:spPr bwMode="auto">
              <a:xfrm>
                <a:off x="1331"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2</a:t>
                </a:r>
              </a:p>
            </p:txBody>
          </p:sp>
          <p:sp>
            <p:nvSpPr>
              <p:cNvPr id="61498" name="Text Box 15">
                <a:extLst>
                  <a:ext uri="{FF2B5EF4-FFF2-40B4-BE49-F238E27FC236}">
                    <a16:creationId xmlns:a16="http://schemas.microsoft.com/office/drawing/2014/main" id="{8904B668-5B9A-542C-0B49-B88D0D98F86F}"/>
                  </a:ext>
                </a:extLst>
              </p:cNvPr>
              <p:cNvSpPr txBox="1">
                <a:spLocks noChangeArrowheads="1"/>
              </p:cNvSpPr>
              <p:nvPr/>
            </p:nvSpPr>
            <p:spPr bwMode="auto">
              <a:xfrm>
                <a:off x="1797"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2</a:t>
                </a:r>
              </a:p>
            </p:txBody>
          </p:sp>
          <p:sp>
            <p:nvSpPr>
              <p:cNvPr id="61499" name="Rectangle 16">
                <a:extLst>
                  <a:ext uri="{FF2B5EF4-FFF2-40B4-BE49-F238E27FC236}">
                    <a16:creationId xmlns:a16="http://schemas.microsoft.com/office/drawing/2014/main" id="{DB144BA3-3BF5-5ABC-7947-B3663EB13FAA}"/>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61489" name="Group 17">
              <a:extLst>
                <a:ext uri="{FF2B5EF4-FFF2-40B4-BE49-F238E27FC236}">
                  <a16:creationId xmlns:a16="http://schemas.microsoft.com/office/drawing/2014/main" id="{64C7CD71-42A5-716A-14F4-67179C266A3F}"/>
                </a:ext>
              </a:extLst>
            </p:cNvPr>
            <p:cNvGrpSpPr>
              <a:grpSpLocks/>
            </p:cNvGrpSpPr>
            <p:nvPr/>
          </p:nvGrpSpPr>
          <p:grpSpPr bwMode="auto">
            <a:xfrm>
              <a:off x="2352" y="816"/>
              <a:ext cx="1008" cy="1392"/>
              <a:chOff x="1248" y="2160"/>
              <a:chExt cx="1008" cy="1536"/>
            </a:xfrm>
          </p:grpSpPr>
          <p:sp>
            <p:nvSpPr>
              <p:cNvPr id="61493" name="Line 18">
                <a:extLst>
                  <a:ext uri="{FF2B5EF4-FFF2-40B4-BE49-F238E27FC236}">
                    <a16:creationId xmlns:a16="http://schemas.microsoft.com/office/drawing/2014/main" id="{F890C7BD-02A9-A9E1-38E3-CC152F8C7EEA}"/>
                  </a:ext>
                </a:extLst>
              </p:cNvPr>
              <p:cNvSpPr>
                <a:spLocks noChangeShapeType="1"/>
              </p:cNvSpPr>
              <p:nvPr/>
            </p:nvSpPr>
            <p:spPr bwMode="auto">
              <a:xfrm>
                <a:off x="1248"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94" name="Line 19">
                <a:extLst>
                  <a:ext uri="{FF2B5EF4-FFF2-40B4-BE49-F238E27FC236}">
                    <a16:creationId xmlns:a16="http://schemas.microsoft.com/office/drawing/2014/main" id="{61D8F8E7-AF89-1D24-81CA-BA879667FC0C}"/>
                  </a:ext>
                </a:extLst>
              </p:cNvPr>
              <p:cNvSpPr>
                <a:spLocks noChangeShapeType="1"/>
              </p:cNvSpPr>
              <p:nvPr/>
            </p:nvSpPr>
            <p:spPr bwMode="auto">
              <a:xfrm>
                <a:off x="124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95" name="Line 20">
                <a:extLst>
                  <a:ext uri="{FF2B5EF4-FFF2-40B4-BE49-F238E27FC236}">
                    <a16:creationId xmlns:a16="http://schemas.microsoft.com/office/drawing/2014/main" id="{C03EC0A6-7EB7-3ACD-6DB2-D8DA96C8C5B4}"/>
                  </a:ext>
                </a:extLst>
              </p:cNvPr>
              <p:cNvSpPr>
                <a:spLocks noChangeShapeType="1"/>
              </p:cNvSpPr>
              <p:nvPr/>
            </p:nvSpPr>
            <p:spPr bwMode="auto">
              <a:xfrm>
                <a:off x="2256"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61490" name="Line 21">
              <a:extLst>
                <a:ext uri="{FF2B5EF4-FFF2-40B4-BE49-F238E27FC236}">
                  <a16:creationId xmlns:a16="http://schemas.microsoft.com/office/drawing/2014/main" id="{1C9699D4-8486-0F21-6A54-7C6EC201A513}"/>
                </a:ext>
              </a:extLst>
            </p:cNvPr>
            <p:cNvSpPr>
              <a:spLocks noChangeShapeType="1"/>
            </p:cNvSpPr>
            <p:nvPr/>
          </p:nvSpPr>
          <p:spPr bwMode="auto">
            <a:xfrm>
              <a:off x="2544" y="816"/>
              <a:ext cx="0" cy="1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1491" name="Line 22">
              <a:extLst>
                <a:ext uri="{FF2B5EF4-FFF2-40B4-BE49-F238E27FC236}">
                  <a16:creationId xmlns:a16="http://schemas.microsoft.com/office/drawing/2014/main" id="{3B2A43CE-5F29-5A26-04FE-8C5B96866C58}"/>
                </a:ext>
              </a:extLst>
            </p:cNvPr>
            <p:cNvSpPr>
              <a:spLocks noChangeShapeType="1"/>
            </p:cNvSpPr>
            <p:nvPr/>
          </p:nvSpPr>
          <p:spPr bwMode="auto">
            <a:xfrm>
              <a:off x="2544" y="1344"/>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1492" name="Line 23">
              <a:extLst>
                <a:ext uri="{FF2B5EF4-FFF2-40B4-BE49-F238E27FC236}">
                  <a16:creationId xmlns:a16="http://schemas.microsoft.com/office/drawing/2014/main" id="{7F80A577-CF30-FDDB-8EB6-0365BF44A0E1}"/>
                </a:ext>
              </a:extLst>
            </p:cNvPr>
            <p:cNvSpPr>
              <a:spLocks noChangeShapeType="1"/>
            </p:cNvSpPr>
            <p:nvPr/>
          </p:nvSpPr>
          <p:spPr bwMode="auto">
            <a:xfrm>
              <a:off x="2544" y="1920"/>
              <a:ext cx="0" cy="2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61446" name="Group 24">
            <a:extLst>
              <a:ext uri="{FF2B5EF4-FFF2-40B4-BE49-F238E27FC236}">
                <a16:creationId xmlns:a16="http://schemas.microsoft.com/office/drawing/2014/main" id="{7526202B-8012-6BE1-F342-778EE669AD8C}"/>
              </a:ext>
            </a:extLst>
          </p:cNvPr>
          <p:cNvGrpSpPr>
            <a:grpSpLocks/>
          </p:cNvGrpSpPr>
          <p:nvPr/>
        </p:nvGrpSpPr>
        <p:grpSpPr bwMode="auto">
          <a:xfrm>
            <a:off x="6934200" y="4038600"/>
            <a:ext cx="1447800" cy="1295400"/>
            <a:chOff x="3984" y="2928"/>
            <a:chExt cx="912" cy="816"/>
          </a:xfrm>
        </p:grpSpPr>
        <p:grpSp>
          <p:nvGrpSpPr>
            <p:cNvPr id="61476" name="Group 25">
              <a:extLst>
                <a:ext uri="{FF2B5EF4-FFF2-40B4-BE49-F238E27FC236}">
                  <a16:creationId xmlns:a16="http://schemas.microsoft.com/office/drawing/2014/main" id="{C59C7E22-E286-C1FA-D9B7-65FC693A5D45}"/>
                </a:ext>
              </a:extLst>
            </p:cNvPr>
            <p:cNvGrpSpPr>
              <a:grpSpLocks/>
            </p:cNvGrpSpPr>
            <p:nvPr/>
          </p:nvGrpSpPr>
          <p:grpSpPr bwMode="auto">
            <a:xfrm>
              <a:off x="4027" y="3247"/>
              <a:ext cx="826" cy="250"/>
              <a:chOff x="1296" y="2688"/>
              <a:chExt cx="912" cy="289"/>
            </a:xfrm>
          </p:grpSpPr>
          <p:sp>
            <p:nvSpPr>
              <p:cNvPr id="61483" name="Rectangle 26">
                <a:extLst>
                  <a:ext uri="{FF2B5EF4-FFF2-40B4-BE49-F238E27FC236}">
                    <a16:creationId xmlns:a16="http://schemas.microsoft.com/office/drawing/2014/main" id="{98B85D8C-C811-5ACC-13AC-04B014C0FF19}"/>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61484" name="Text Box 27">
                <a:extLst>
                  <a:ext uri="{FF2B5EF4-FFF2-40B4-BE49-F238E27FC236}">
                    <a16:creationId xmlns:a16="http://schemas.microsoft.com/office/drawing/2014/main" id="{9B7B56E0-EB2A-8BE8-D35F-68EFCFE3A35B}"/>
                  </a:ext>
                </a:extLst>
              </p:cNvPr>
              <p:cNvSpPr txBox="1">
                <a:spLocks noChangeArrowheads="1"/>
              </p:cNvSpPr>
              <p:nvPr/>
            </p:nvSpPr>
            <p:spPr bwMode="auto">
              <a:xfrm>
                <a:off x="1331"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1</a:t>
                </a:r>
              </a:p>
            </p:txBody>
          </p:sp>
          <p:sp>
            <p:nvSpPr>
              <p:cNvPr id="61485" name="Text Box 28">
                <a:extLst>
                  <a:ext uri="{FF2B5EF4-FFF2-40B4-BE49-F238E27FC236}">
                    <a16:creationId xmlns:a16="http://schemas.microsoft.com/office/drawing/2014/main" id="{34941E57-FC49-AFD0-CAF7-6D84AEF0E8DD}"/>
                  </a:ext>
                </a:extLst>
              </p:cNvPr>
              <p:cNvSpPr txBox="1">
                <a:spLocks noChangeArrowheads="1"/>
              </p:cNvSpPr>
              <p:nvPr/>
            </p:nvSpPr>
            <p:spPr bwMode="auto">
              <a:xfrm>
                <a:off x="1797"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1</a:t>
                </a:r>
              </a:p>
            </p:txBody>
          </p:sp>
          <p:sp>
            <p:nvSpPr>
              <p:cNvPr id="61486" name="Rectangle 29">
                <a:extLst>
                  <a:ext uri="{FF2B5EF4-FFF2-40B4-BE49-F238E27FC236}">
                    <a16:creationId xmlns:a16="http://schemas.microsoft.com/office/drawing/2014/main" id="{948B60DB-58BF-5C1D-441B-7AC7B1840825}"/>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61477" name="Group 30">
              <a:extLst>
                <a:ext uri="{FF2B5EF4-FFF2-40B4-BE49-F238E27FC236}">
                  <a16:creationId xmlns:a16="http://schemas.microsoft.com/office/drawing/2014/main" id="{94F18DE6-526D-EF2E-A93D-61AB0BB2AFD1}"/>
                </a:ext>
              </a:extLst>
            </p:cNvPr>
            <p:cNvGrpSpPr>
              <a:grpSpLocks/>
            </p:cNvGrpSpPr>
            <p:nvPr/>
          </p:nvGrpSpPr>
          <p:grpSpPr bwMode="auto">
            <a:xfrm>
              <a:off x="3984" y="2928"/>
              <a:ext cx="912" cy="816"/>
              <a:chOff x="1248" y="2160"/>
              <a:chExt cx="1008" cy="1536"/>
            </a:xfrm>
          </p:grpSpPr>
          <p:sp>
            <p:nvSpPr>
              <p:cNvPr id="61480" name="Line 31">
                <a:extLst>
                  <a:ext uri="{FF2B5EF4-FFF2-40B4-BE49-F238E27FC236}">
                    <a16:creationId xmlns:a16="http://schemas.microsoft.com/office/drawing/2014/main" id="{9C2FE4A9-99AC-3160-6B03-5391315BA199}"/>
                  </a:ext>
                </a:extLst>
              </p:cNvPr>
              <p:cNvSpPr>
                <a:spLocks noChangeShapeType="1"/>
              </p:cNvSpPr>
              <p:nvPr/>
            </p:nvSpPr>
            <p:spPr bwMode="auto">
              <a:xfrm>
                <a:off x="1248"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81" name="Line 32">
                <a:extLst>
                  <a:ext uri="{FF2B5EF4-FFF2-40B4-BE49-F238E27FC236}">
                    <a16:creationId xmlns:a16="http://schemas.microsoft.com/office/drawing/2014/main" id="{13FCFD6E-48BF-8488-16F4-CCF5221DF4C7}"/>
                  </a:ext>
                </a:extLst>
              </p:cNvPr>
              <p:cNvSpPr>
                <a:spLocks noChangeShapeType="1"/>
              </p:cNvSpPr>
              <p:nvPr/>
            </p:nvSpPr>
            <p:spPr bwMode="auto">
              <a:xfrm>
                <a:off x="124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82" name="Line 33">
                <a:extLst>
                  <a:ext uri="{FF2B5EF4-FFF2-40B4-BE49-F238E27FC236}">
                    <a16:creationId xmlns:a16="http://schemas.microsoft.com/office/drawing/2014/main" id="{332A943B-854F-D989-3E31-511D244DADCF}"/>
                  </a:ext>
                </a:extLst>
              </p:cNvPr>
              <p:cNvSpPr>
                <a:spLocks noChangeShapeType="1"/>
              </p:cNvSpPr>
              <p:nvPr/>
            </p:nvSpPr>
            <p:spPr bwMode="auto">
              <a:xfrm>
                <a:off x="2256"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61478" name="Line 34">
              <a:extLst>
                <a:ext uri="{FF2B5EF4-FFF2-40B4-BE49-F238E27FC236}">
                  <a16:creationId xmlns:a16="http://schemas.microsoft.com/office/drawing/2014/main" id="{B804F568-28C7-36CA-C659-FABA4E1A0F10}"/>
                </a:ext>
              </a:extLst>
            </p:cNvPr>
            <p:cNvSpPr>
              <a:spLocks noChangeShapeType="1"/>
            </p:cNvSpPr>
            <p:nvPr/>
          </p:nvSpPr>
          <p:spPr bwMode="auto">
            <a:xfrm>
              <a:off x="4158" y="2999"/>
              <a:ext cx="0" cy="20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1479" name="Line 35">
              <a:extLst>
                <a:ext uri="{FF2B5EF4-FFF2-40B4-BE49-F238E27FC236}">
                  <a16:creationId xmlns:a16="http://schemas.microsoft.com/office/drawing/2014/main" id="{AE8D53AB-D6CD-765F-6235-BC0340B27C33}"/>
                </a:ext>
              </a:extLst>
            </p:cNvPr>
            <p:cNvSpPr>
              <a:spLocks noChangeShapeType="1"/>
            </p:cNvSpPr>
            <p:nvPr/>
          </p:nvSpPr>
          <p:spPr bwMode="auto">
            <a:xfrm>
              <a:off x="4158" y="3496"/>
              <a:ext cx="0" cy="20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61447" name="Text Box 36">
            <a:extLst>
              <a:ext uri="{FF2B5EF4-FFF2-40B4-BE49-F238E27FC236}">
                <a16:creationId xmlns:a16="http://schemas.microsoft.com/office/drawing/2014/main" id="{0E8E3727-FCBF-47DC-E31C-0F93BE45FDE3}"/>
              </a:ext>
            </a:extLst>
          </p:cNvPr>
          <p:cNvSpPr txBox="1">
            <a:spLocks noChangeArrowheads="1"/>
          </p:cNvSpPr>
          <p:nvPr/>
        </p:nvSpPr>
        <p:spPr bwMode="auto">
          <a:xfrm>
            <a:off x="6781800" y="3429000"/>
            <a:ext cx="457200" cy="282575"/>
          </a:xfrm>
          <a:prstGeom prst="rect">
            <a:avLst/>
          </a:prstGeom>
          <a:noFill/>
          <a:ln w="38100" cmpd="dbl"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000"/>
              <a:t>DS</a:t>
            </a:r>
          </a:p>
        </p:txBody>
      </p:sp>
      <p:sp>
        <p:nvSpPr>
          <p:cNvPr id="61448" name="Rectangle 37">
            <a:extLst>
              <a:ext uri="{FF2B5EF4-FFF2-40B4-BE49-F238E27FC236}">
                <a16:creationId xmlns:a16="http://schemas.microsoft.com/office/drawing/2014/main" id="{CE84F593-8275-15C3-49F4-FE0AA291D98D}"/>
              </a:ext>
            </a:extLst>
          </p:cNvPr>
          <p:cNvSpPr>
            <a:spLocks noChangeArrowheads="1"/>
          </p:cNvSpPr>
          <p:nvPr/>
        </p:nvSpPr>
        <p:spPr bwMode="auto">
          <a:xfrm>
            <a:off x="5181600" y="39624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k</a:t>
            </a:r>
            <a:r>
              <a:rPr lang="en-US" altLang="en-US" sz="1600" baseline="-25000"/>
              <a:t>2</a:t>
            </a:r>
          </a:p>
        </p:txBody>
      </p:sp>
      <p:grpSp>
        <p:nvGrpSpPr>
          <p:cNvPr id="61449" name="Group 38">
            <a:extLst>
              <a:ext uri="{FF2B5EF4-FFF2-40B4-BE49-F238E27FC236}">
                <a16:creationId xmlns:a16="http://schemas.microsoft.com/office/drawing/2014/main" id="{01D427D5-F61D-DB80-BADE-F2B308F931D0}"/>
              </a:ext>
            </a:extLst>
          </p:cNvPr>
          <p:cNvGrpSpPr>
            <a:grpSpLocks/>
          </p:cNvGrpSpPr>
          <p:nvPr/>
        </p:nvGrpSpPr>
        <p:grpSpPr bwMode="auto">
          <a:xfrm>
            <a:off x="4343400" y="4038600"/>
            <a:ext cx="381000" cy="457200"/>
            <a:chOff x="1872" y="2592"/>
            <a:chExt cx="240" cy="288"/>
          </a:xfrm>
        </p:grpSpPr>
        <p:sp>
          <p:nvSpPr>
            <p:cNvPr id="61473" name="Line 39">
              <a:extLst>
                <a:ext uri="{FF2B5EF4-FFF2-40B4-BE49-F238E27FC236}">
                  <a16:creationId xmlns:a16="http://schemas.microsoft.com/office/drawing/2014/main" id="{81D3326E-6F10-DB26-A34D-B1A6F1524ECE}"/>
                </a:ext>
              </a:extLst>
            </p:cNvPr>
            <p:cNvSpPr>
              <a:spLocks noChangeShapeType="1"/>
            </p:cNvSpPr>
            <p:nvPr/>
          </p:nvSpPr>
          <p:spPr bwMode="auto">
            <a:xfrm>
              <a:off x="187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74" name="Line 40">
              <a:extLst>
                <a:ext uri="{FF2B5EF4-FFF2-40B4-BE49-F238E27FC236}">
                  <a16:creationId xmlns:a16="http://schemas.microsoft.com/office/drawing/2014/main" id="{2EF6A728-9E4A-CE55-BB4F-5C9988490D87}"/>
                </a:ext>
              </a:extLst>
            </p:cNvPr>
            <p:cNvSpPr>
              <a:spLocks noChangeShapeType="1"/>
            </p:cNvSpPr>
            <p:nvPr/>
          </p:nvSpPr>
          <p:spPr bwMode="auto">
            <a:xfrm>
              <a:off x="1872" y="288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75" name="Line 41">
              <a:extLst>
                <a:ext uri="{FF2B5EF4-FFF2-40B4-BE49-F238E27FC236}">
                  <a16:creationId xmlns:a16="http://schemas.microsoft.com/office/drawing/2014/main" id="{EF5B355E-F3EB-3C76-5B98-774FDF970EB0}"/>
                </a:ext>
              </a:extLst>
            </p:cNvPr>
            <p:cNvSpPr>
              <a:spLocks noChangeShapeType="1"/>
            </p:cNvSpPr>
            <p:nvPr/>
          </p:nvSpPr>
          <p:spPr bwMode="auto">
            <a:xfrm>
              <a:off x="211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61450" name="Group 42">
            <a:extLst>
              <a:ext uri="{FF2B5EF4-FFF2-40B4-BE49-F238E27FC236}">
                <a16:creationId xmlns:a16="http://schemas.microsoft.com/office/drawing/2014/main" id="{1B00E698-D390-12E9-9D9E-1C8BBF3565E6}"/>
              </a:ext>
            </a:extLst>
          </p:cNvPr>
          <p:cNvGrpSpPr>
            <a:grpSpLocks/>
          </p:cNvGrpSpPr>
          <p:nvPr/>
        </p:nvGrpSpPr>
        <p:grpSpPr bwMode="auto">
          <a:xfrm>
            <a:off x="8534400" y="4038600"/>
            <a:ext cx="381000" cy="457200"/>
            <a:chOff x="1872" y="2592"/>
            <a:chExt cx="240" cy="288"/>
          </a:xfrm>
        </p:grpSpPr>
        <p:sp>
          <p:nvSpPr>
            <p:cNvPr id="61470" name="Line 43">
              <a:extLst>
                <a:ext uri="{FF2B5EF4-FFF2-40B4-BE49-F238E27FC236}">
                  <a16:creationId xmlns:a16="http://schemas.microsoft.com/office/drawing/2014/main" id="{7F4DF0FA-6084-DF59-CED1-8FC1CCE3F572}"/>
                </a:ext>
              </a:extLst>
            </p:cNvPr>
            <p:cNvSpPr>
              <a:spLocks noChangeShapeType="1"/>
            </p:cNvSpPr>
            <p:nvPr/>
          </p:nvSpPr>
          <p:spPr bwMode="auto">
            <a:xfrm>
              <a:off x="187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71" name="Line 44">
              <a:extLst>
                <a:ext uri="{FF2B5EF4-FFF2-40B4-BE49-F238E27FC236}">
                  <a16:creationId xmlns:a16="http://schemas.microsoft.com/office/drawing/2014/main" id="{CBC7039F-D53C-1A81-5098-37514BE7705D}"/>
                </a:ext>
              </a:extLst>
            </p:cNvPr>
            <p:cNvSpPr>
              <a:spLocks noChangeShapeType="1"/>
            </p:cNvSpPr>
            <p:nvPr/>
          </p:nvSpPr>
          <p:spPr bwMode="auto">
            <a:xfrm>
              <a:off x="1872" y="288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72" name="Line 45">
              <a:extLst>
                <a:ext uri="{FF2B5EF4-FFF2-40B4-BE49-F238E27FC236}">
                  <a16:creationId xmlns:a16="http://schemas.microsoft.com/office/drawing/2014/main" id="{3CD1E7CB-19F5-5E77-B714-BEE337C9E865}"/>
                </a:ext>
              </a:extLst>
            </p:cNvPr>
            <p:cNvSpPr>
              <a:spLocks noChangeShapeType="1"/>
            </p:cNvSpPr>
            <p:nvPr/>
          </p:nvSpPr>
          <p:spPr bwMode="auto">
            <a:xfrm>
              <a:off x="2112" y="25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61451" name="Line 46">
            <a:extLst>
              <a:ext uri="{FF2B5EF4-FFF2-40B4-BE49-F238E27FC236}">
                <a16:creationId xmlns:a16="http://schemas.microsoft.com/office/drawing/2014/main" id="{0BAE6D75-E71B-CFE5-40F8-5225C53448F6}"/>
              </a:ext>
            </a:extLst>
          </p:cNvPr>
          <p:cNvSpPr>
            <a:spLocks noChangeShapeType="1"/>
          </p:cNvSpPr>
          <p:nvPr/>
        </p:nvSpPr>
        <p:spPr bwMode="auto">
          <a:xfrm>
            <a:off x="7010400" y="3200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52" name="AutoShape 47">
            <a:extLst>
              <a:ext uri="{FF2B5EF4-FFF2-40B4-BE49-F238E27FC236}">
                <a16:creationId xmlns:a16="http://schemas.microsoft.com/office/drawing/2014/main" id="{5D74A74E-E125-87AC-A950-0E10EB6CC62E}"/>
              </a:ext>
            </a:extLst>
          </p:cNvPr>
          <p:cNvSpPr>
            <a:spLocks noChangeArrowheads="1"/>
          </p:cNvSpPr>
          <p:nvPr/>
        </p:nvSpPr>
        <p:spPr bwMode="auto">
          <a:xfrm>
            <a:off x="8229600" y="5638800"/>
            <a:ext cx="381000" cy="381000"/>
          </a:xfrm>
          <a:prstGeom prst="smileyFace">
            <a:avLst>
              <a:gd name="adj" fmla="val 4653"/>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61453" name="Rectangle 48">
            <a:extLst>
              <a:ext uri="{FF2B5EF4-FFF2-40B4-BE49-F238E27FC236}">
                <a16:creationId xmlns:a16="http://schemas.microsoft.com/office/drawing/2014/main" id="{C7F44CC7-2808-BB63-7574-BA399E135E8D}"/>
              </a:ext>
            </a:extLst>
          </p:cNvPr>
          <p:cNvSpPr>
            <a:spLocks noChangeArrowheads="1"/>
          </p:cNvSpPr>
          <p:nvPr/>
        </p:nvSpPr>
        <p:spPr bwMode="auto">
          <a:xfrm>
            <a:off x="7543800" y="39624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k</a:t>
            </a:r>
            <a:r>
              <a:rPr lang="en-US" altLang="en-US" sz="1600" baseline="-25000"/>
              <a:t>1</a:t>
            </a:r>
          </a:p>
        </p:txBody>
      </p:sp>
      <p:grpSp>
        <p:nvGrpSpPr>
          <p:cNvPr id="61454" name="Group 49">
            <a:extLst>
              <a:ext uri="{FF2B5EF4-FFF2-40B4-BE49-F238E27FC236}">
                <a16:creationId xmlns:a16="http://schemas.microsoft.com/office/drawing/2014/main" id="{5FFC822F-7069-C48C-82B4-FEF4FCBB8B9D}"/>
              </a:ext>
            </a:extLst>
          </p:cNvPr>
          <p:cNvGrpSpPr>
            <a:grpSpLocks/>
          </p:cNvGrpSpPr>
          <p:nvPr/>
        </p:nvGrpSpPr>
        <p:grpSpPr bwMode="auto">
          <a:xfrm>
            <a:off x="5029200" y="4038600"/>
            <a:ext cx="1447800" cy="1295400"/>
            <a:chOff x="3984" y="2928"/>
            <a:chExt cx="912" cy="816"/>
          </a:xfrm>
        </p:grpSpPr>
        <p:grpSp>
          <p:nvGrpSpPr>
            <p:cNvPr id="61459" name="Group 50">
              <a:extLst>
                <a:ext uri="{FF2B5EF4-FFF2-40B4-BE49-F238E27FC236}">
                  <a16:creationId xmlns:a16="http://schemas.microsoft.com/office/drawing/2014/main" id="{BF48856A-B9D0-9CC9-6955-97755D254C7C}"/>
                </a:ext>
              </a:extLst>
            </p:cNvPr>
            <p:cNvGrpSpPr>
              <a:grpSpLocks/>
            </p:cNvGrpSpPr>
            <p:nvPr/>
          </p:nvGrpSpPr>
          <p:grpSpPr bwMode="auto">
            <a:xfrm>
              <a:off x="4027" y="3247"/>
              <a:ext cx="826" cy="250"/>
              <a:chOff x="1296" y="2688"/>
              <a:chExt cx="912" cy="289"/>
            </a:xfrm>
          </p:grpSpPr>
          <p:sp>
            <p:nvSpPr>
              <p:cNvPr id="61466" name="Rectangle 51">
                <a:extLst>
                  <a:ext uri="{FF2B5EF4-FFF2-40B4-BE49-F238E27FC236}">
                    <a16:creationId xmlns:a16="http://schemas.microsoft.com/office/drawing/2014/main" id="{C794B7B1-0447-4626-7C5A-50F9310A607C}"/>
                  </a:ext>
                </a:extLst>
              </p:cNvPr>
              <p:cNvSpPr>
                <a:spLocks noChangeArrowheads="1"/>
              </p:cNvSpPr>
              <p:nvPr/>
            </p:nvSpPr>
            <p:spPr bwMode="auto">
              <a:xfrm>
                <a:off x="1296" y="2688"/>
                <a:ext cx="288"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61467" name="Text Box 52">
                <a:extLst>
                  <a:ext uri="{FF2B5EF4-FFF2-40B4-BE49-F238E27FC236}">
                    <a16:creationId xmlns:a16="http://schemas.microsoft.com/office/drawing/2014/main" id="{E4DC4AD0-4C1C-1887-07A9-13E10FCCE4BE}"/>
                  </a:ext>
                </a:extLst>
              </p:cNvPr>
              <p:cNvSpPr txBox="1">
                <a:spLocks noChangeArrowheads="1"/>
              </p:cNvSpPr>
              <p:nvPr/>
            </p:nvSpPr>
            <p:spPr bwMode="auto">
              <a:xfrm>
                <a:off x="1331"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k</a:t>
                </a:r>
                <a:r>
                  <a:rPr lang="en-US" altLang="en-US" sz="2000" baseline="-25000"/>
                  <a:t>2</a:t>
                </a:r>
              </a:p>
            </p:txBody>
          </p:sp>
          <p:sp>
            <p:nvSpPr>
              <p:cNvPr id="61468" name="Text Box 53">
                <a:extLst>
                  <a:ext uri="{FF2B5EF4-FFF2-40B4-BE49-F238E27FC236}">
                    <a16:creationId xmlns:a16="http://schemas.microsoft.com/office/drawing/2014/main" id="{B6EBAF7A-073E-6F9B-EB92-E107B9292F22}"/>
                  </a:ext>
                </a:extLst>
              </p:cNvPr>
              <p:cNvSpPr txBox="1">
                <a:spLocks noChangeArrowheads="1"/>
              </p:cNvSpPr>
              <p:nvPr/>
            </p:nvSpPr>
            <p:spPr bwMode="auto">
              <a:xfrm>
                <a:off x="1797" y="2688"/>
                <a:ext cx="28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r>
                  <a:rPr lang="en-US" altLang="en-US" sz="2000" baseline="-25000"/>
                  <a:t>2</a:t>
                </a:r>
              </a:p>
            </p:txBody>
          </p:sp>
          <p:sp>
            <p:nvSpPr>
              <p:cNvPr id="61469" name="Rectangle 54">
                <a:extLst>
                  <a:ext uri="{FF2B5EF4-FFF2-40B4-BE49-F238E27FC236}">
                    <a16:creationId xmlns:a16="http://schemas.microsoft.com/office/drawing/2014/main" id="{465932CB-EF13-99ED-054D-002070F5C3C7}"/>
                  </a:ext>
                </a:extLst>
              </p:cNvPr>
              <p:cNvSpPr>
                <a:spLocks noChangeArrowheads="1"/>
              </p:cNvSpPr>
              <p:nvPr/>
            </p:nvSpPr>
            <p:spPr bwMode="auto">
              <a:xfrm>
                <a:off x="1584" y="2688"/>
                <a:ext cx="624" cy="259"/>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61460" name="Group 55">
              <a:extLst>
                <a:ext uri="{FF2B5EF4-FFF2-40B4-BE49-F238E27FC236}">
                  <a16:creationId xmlns:a16="http://schemas.microsoft.com/office/drawing/2014/main" id="{E353A43D-B706-9E55-2265-4928029EEBFB}"/>
                </a:ext>
              </a:extLst>
            </p:cNvPr>
            <p:cNvGrpSpPr>
              <a:grpSpLocks/>
            </p:cNvGrpSpPr>
            <p:nvPr/>
          </p:nvGrpSpPr>
          <p:grpSpPr bwMode="auto">
            <a:xfrm>
              <a:off x="3984" y="2928"/>
              <a:ext cx="912" cy="816"/>
              <a:chOff x="1248" y="2160"/>
              <a:chExt cx="1008" cy="1536"/>
            </a:xfrm>
          </p:grpSpPr>
          <p:sp>
            <p:nvSpPr>
              <p:cNvPr id="61463" name="Line 56">
                <a:extLst>
                  <a:ext uri="{FF2B5EF4-FFF2-40B4-BE49-F238E27FC236}">
                    <a16:creationId xmlns:a16="http://schemas.microsoft.com/office/drawing/2014/main" id="{82C16E24-F28B-62AF-3E97-FA88647E50A6}"/>
                  </a:ext>
                </a:extLst>
              </p:cNvPr>
              <p:cNvSpPr>
                <a:spLocks noChangeShapeType="1"/>
              </p:cNvSpPr>
              <p:nvPr/>
            </p:nvSpPr>
            <p:spPr bwMode="auto">
              <a:xfrm>
                <a:off x="1248"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64" name="Line 57">
                <a:extLst>
                  <a:ext uri="{FF2B5EF4-FFF2-40B4-BE49-F238E27FC236}">
                    <a16:creationId xmlns:a16="http://schemas.microsoft.com/office/drawing/2014/main" id="{8FBA7A62-9D79-8EE9-D647-0786CE1C5083}"/>
                  </a:ext>
                </a:extLst>
              </p:cNvPr>
              <p:cNvSpPr>
                <a:spLocks noChangeShapeType="1"/>
              </p:cNvSpPr>
              <p:nvPr/>
            </p:nvSpPr>
            <p:spPr bwMode="auto">
              <a:xfrm>
                <a:off x="124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61465" name="Line 58">
                <a:extLst>
                  <a:ext uri="{FF2B5EF4-FFF2-40B4-BE49-F238E27FC236}">
                    <a16:creationId xmlns:a16="http://schemas.microsoft.com/office/drawing/2014/main" id="{00505474-8266-9611-94C8-6DE9D212B172}"/>
                  </a:ext>
                </a:extLst>
              </p:cNvPr>
              <p:cNvSpPr>
                <a:spLocks noChangeShapeType="1"/>
              </p:cNvSpPr>
              <p:nvPr/>
            </p:nvSpPr>
            <p:spPr bwMode="auto">
              <a:xfrm>
                <a:off x="2256" y="2160"/>
                <a:ext cx="0" cy="15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61461" name="Line 59">
              <a:extLst>
                <a:ext uri="{FF2B5EF4-FFF2-40B4-BE49-F238E27FC236}">
                  <a16:creationId xmlns:a16="http://schemas.microsoft.com/office/drawing/2014/main" id="{AAA11429-033F-D071-483F-0309CF2D5072}"/>
                </a:ext>
              </a:extLst>
            </p:cNvPr>
            <p:cNvSpPr>
              <a:spLocks noChangeShapeType="1"/>
            </p:cNvSpPr>
            <p:nvPr/>
          </p:nvSpPr>
          <p:spPr bwMode="auto">
            <a:xfrm>
              <a:off x="4158" y="2999"/>
              <a:ext cx="0" cy="20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1462" name="Line 60">
              <a:extLst>
                <a:ext uri="{FF2B5EF4-FFF2-40B4-BE49-F238E27FC236}">
                  <a16:creationId xmlns:a16="http://schemas.microsoft.com/office/drawing/2014/main" id="{63B3375A-4126-DC44-3A8D-D74CB7D76892}"/>
                </a:ext>
              </a:extLst>
            </p:cNvPr>
            <p:cNvSpPr>
              <a:spLocks noChangeShapeType="1"/>
            </p:cNvSpPr>
            <p:nvPr/>
          </p:nvSpPr>
          <p:spPr bwMode="auto">
            <a:xfrm>
              <a:off x="4158" y="3496"/>
              <a:ext cx="0" cy="20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pSp>
      <p:cxnSp>
        <p:nvCxnSpPr>
          <p:cNvPr id="61455" name="AutoShape 61">
            <a:extLst>
              <a:ext uri="{FF2B5EF4-FFF2-40B4-BE49-F238E27FC236}">
                <a16:creationId xmlns:a16="http://schemas.microsoft.com/office/drawing/2014/main" id="{232845B1-BD7E-D401-E9AC-619BD7982D7A}"/>
              </a:ext>
            </a:extLst>
          </p:cNvPr>
          <p:cNvCxnSpPr>
            <a:cxnSpLocks noChangeShapeType="1"/>
            <a:stCxn id="61447" idx="2"/>
          </p:cNvCxnSpPr>
          <p:nvPr/>
        </p:nvCxnSpPr>
        <p:spPr bwMode="auto">
          <a:xfrm rot="5400000">
            <a:off x="5541962" y="2722563"/>
            <a:ext cx="460375" cy="2476500"/>
          </a:xfrm>
          <a:prstGeom prst="bentConnector3">
            <a:avLst>
              <a:gd name="adj1" fmla="val 47931"/>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61456" name="AutoShape 62">
            <a:extLst>
              <a:ext uri="{FF2B5EF4-FFF2-40B4-BE49-F238E27FC236}">
                <a16:creationId xmlns:a16="http://schemas.microsoft.com/office/drawing/2014/main" id="{E12CC60A-0878-EE6F-5421-91A41A6829B5}"/>
              </a:ext>
            </a:extLst>
          </p:cNvPr>
          <p:cNvCxnSpPr>
            <a:cxnSpLocks noChangeShapeType="1"/>
            <a:stCxn id="61447" idx="2"/>
          </p:cNvCxnSpPr>
          <p:nvPr/>
        </p:nvCxnSpPr>
        <p:spPr bwMode="auto">
          <a:xfrm rot="5400000">
            <a:off x="6151562" y="3332163"/>
            <a:ext cx="460375" cy="1257300"/>
          </a:xfrm>
          <a:prstGeom prst="bentConnector3">
            <a:avLst>
              <a:gd name="adj1" fmla="val 4793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457" name="AutoShape 63">
            <a:extLst>
              <a:ext uri="{FF2B5EF4-FFF2-40B4-BE49-F238E27FC236}">
                <a16:creationId xmlns:a16="http://schemas.microsoft.com/office/drawing/2014/main" id="{D7A08866-1636-6826-6752-B43FB46D836E}"/>
              </a:ext>
            </a:extLst>
          </p:cNvPr>
          <p:cNvCxnSpPr>
            <a:cxnSpLocks noChangeShapeType="1"/>
            <a:stCxn id="61447" idx="2"/>
          </p:cNvCxnSpPr>
          <p:nvPr/>
        </p:nvCxnSpPr>
        <p:spPr bwMode="auto">
          <a:xfrm rot="16200000" flipH="1">
            <a:off x="7142162" y="3598863"/>
            <a:ext cx="460375" cy="723900"/>
          </a:xfrm>
          <a:prstGeom prst="bentConnector3">
            <a:avLst>
              <a:gd name="adj1" fmla="val 4793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458" name="AutoShape 64">
            <a:extLst>
              <a:ext uri="{FF2B5EF4-FFF2-40B4-BE49-F238E27FC236}">
                <a16:creationId xmlns:a16="http://schemas.microsoft.com/office/drawing/2014/main" id="{740E9FCD-A1FA-D6C4-BB7A-BAD2E1D296E1}"/>
              </a:ext>
            </a:extLst>
          </p:cNvPr>
          <p:cNvCxnSpPr>
            <a:cxnSpLocks noChangeShapeType="1"/>
            <a:stCxn id="61447" idx="2"/>
          </p:cNvCxnSpPr>
          <p:nvPr/>
        </p:nvCxnSpPr>
        <p:spPr bwMode="auto">
          <a:xfrm rot="16200000" flipH="1">
            <a:off x="7637462" y="3103563"/>
            <a:ext cx="460375" cy="1714500"/>
          </a:xfrm>
          <a:prstGeom prst="bentConnector3">
            <a:avLst>
              <a:gd name="adj1" fmla="val 47931"/>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611D737D-E558-0D6E-4EEA-092AD51171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C2F7C27-7FD3-42FA-B18D-16A2BF10128E}" type="slidenum">
              <a:rPr lang="en-US" altLang="en-US" sz="1200" smtClean="0">
                <a:latin typeface="Garamond" panose="02020404030301010803" pitchFamily="18" charset="0"/>
              </a:rPr>
              <a:pPr>
                <a:spcBef>
                  <a:spcPct val="0"/>
                </a:spcBef>
                <a:buClrTx/>
                <a:buSzTx/>
                <a:buFontTx/>
                <a:buNone/>
              </a:pPr>
              <a:t>3</a:t>
            </a:fld>
            <a:endParaRPr lang="en-US" altLang="en-US" sz="1200">
              <a:latin typeface="Garamond" panose="02020404030301010803" pitchFamily="18" charset="0"/>
            </a:endParaRPr>
          </a:p>
        </p:txBody>
      </p:sp>
      <p:sp>
        <p:nvSpPr>
          <p:cNvPr id="8195" name="Rectangle 2">
            <a:extLst>
              <a:ext uri="{FF2B5EF4-FFF2-40B4-BE49-F238E27FC236}">
                <a16:creationId xmlns:a16="http://schemas.microsoft.com/office/drawing/2014/main" id="{D0EDC4F0-356F-60E7-23C5-A837E1EC033A}"/>
              </a:ext>
            </a:extLst>
          </p:cNvPr>
          <p:cNvSpPr>
            <a:spLocks noGrp="1" noChangeArrowheads="1"/>
          </p:cNvSpPr>
          <p:nvPr>
            <p:ph type="title"/>
          </p:nvPr>
        </p:nvSpPr>
        <p:spPr/>
        <p:txBody>
          <a:bodyPr/>
          <a:lstStyle/>
          <a:p>
            <a:pPr eaLnBrk="1" hangingPunct="1"/>
            <a:r>
              <a:rPr lang="en-US" altLang="en-US" sz="3600"/>
              <a:t>Stable sorting algorithms</a:t>
            </a:r>
          </a:p>
        </p:txBody>
      </p:sp>
      <p:sp>
        <p:nvSpPr>
          <p:cNvPr id="12292" name="Rectangle 3">
            <a:extLst>
              <a:ext uri="{FF2B5EF4-FFF2-40B4-BE49-F238E27FC236}">
                <a16:creationId xmlns:a16="http://schemas.microsoft.com/office/drawing/2014/main" id="{8C17AEFC-C098-2A40-8EF4-323C10A6A4B6}"/>
              </a:ext>
            </a:extLst>
          </p:cNvPr>
          <p:cNvSpPr>
            <a:spLocks noGrp="1" noChangeArrowheads="1"/>
          </p:cNvSpPr>
          <p:nvPr>
            <p:ph type="body" idx="1"/>
          </p:nvPr>
        </p:nvSpPr>
        <p:spPr>
          <a:xfrm>
            <a:off x="457200" y="1219200"/>
            <a:ext cx="8229600" cy="4530725"/>
          </a:xfrm>
        </p:spPr>
        <p:txBody>
          <a:bodyPr/>
          <a:lstStyle/>
          <a:p>
            <a:pPr eaLnBrk="1" hangingPunct="1"/>
            <a:r>
              <a:rPr lang="en-US" altLang="en-US" sz="2400"/>
              <a:t>Note that counting sort cannot handle sorting by using a constant amount of additional memory.</a:t>
            </a:r>
          </a:p>
          <a:p>
            <a:pPr eaLnBrk="1" hangingPunct="1"/>
            <a:endParaRPr lang="en-US" altLang="en-US" sz="800"/>
          </a:p>
          <a:p>
            <a:pPr eaLnBrk="1" hangingPunct="1"/>
            <a:r>
              <a:rPr lang="en-US" altLang="en-US" sz="2400"/>
              <a:t>We have just seen that, the additional amount of memory used is one of the problems of its practical applicability.</a:t>
            </a:r>
          </a:p>
          <a:p>
            <a:pPr eaLnBrk="1" hangingPunct="1"/>
            <a:endParaRPr lang="en-US" altLang="en-US" sz="800"/>
          </a:p>
          <a:p>
            <a:pPr eaLnBrk="1" hangingPunct="1"/>
            <a:r>
              <a:rPr lang="en-US" altLang="en-US" sz="2400"/>
              <a:t>So, counting sort is not an inplace sorting algorithm.</a:t>
            </a:r>
          </a:p>
          <a:p>
            <a:pPr eaLnBrk="1" hangingPunct="1"/>
            <a:endParaRPr lang="en-US" altLang="en-US" sz="800"/>
          </a:p>
          <a:p>
            <a:pPr eaLnBrk="1" hangingPunct="1"/>
            <a:r>
              <a:rPr lang="en-US" altLang="en-US" sz="2400"/>
              <a:t>Another important property of sorting algorithms is their stability.</a:t>
            </a:r>
          </a:p>
          <a:p>
            <a:pPr eaLnBrk="1" hangingPunct="1"/>
            <a:endParaRPr lang="en-US" altLang="en-US" sz="800"/>
          </a:p>
          <a:p>
            <a:pPr eaLnBrk="1" hangingPunct="1"/>
            <a:r>
              <a:rPr lang="en-US" altLang="en-US" sz="2400"/>
              <a:t>A sorting algorithm is </a:t>
            </a:r>
            <a:r>
              <a:rPr lang="en-US" altLang="en-US" sz="2400" b="1"/>
              <a:t>stable</a:t>
            </a:r>
            <a:r>
              <a:rPr lang="en-US" altLang="en-US" sz="2400"/>
              <a:t> iff the equal elements in the output sequence appear in the same order as they appear in the input sequence.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2">
                                            <p:txEl>
                                              <p:pRg st="2" end="2"/>
                                            </p:txEl>
                                          </p:spTgt>
                                        </p:tgtEl>
                                        <p:attrNameLst>
                                          <p:attrName>style.visibility</p:attrName>
                                        </p:attrNameLst>
                                      </p:cBhvr>
                                      <p:to>
                                        <p:strVal val="visible"/>
                                      </p:to>
                                    </p:set>
                                    <p:animEffect transition="in" filter="fade">
                                      <p:cBhvr>
                                        <p:cTn id="7" dur="500"/>
                                        <p:tgtEl>
                                          <p:spTgt spid="1229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292">
                                            <p:txEl>
                                              <p:pRg st="4" end="4"/>
                                            </p:txEl>
                                          </p:spTgt>
                                        </p:tgtEl>
                                        <p:attrNameLst>
                                          <p:attrName>style.visibility</p:attrName>
                                        </p:attrNameLst>
                                      </p:cBhvr>
                                      <p:to>
                                        <p:strVal val="visible"/>
                                      </p:to>
                                    </p:set>
                                    <p:animEffect transition="in" filter="fade">
                                      <p:cBhvr>
                                        <p:cTn id="12" dur="500"/>
                                        <p:tgtEl>
                                          <p:spTgt spid="1229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292">
                                            <p:txEl>
                                              <p:pRg st="6" end="6"/>
                                            </p:txEl>
                                          </p:spTgt>
                                        </p:tgtEl>
                                        <p:attrNameLst>
                                          <p:attrName>style.visibility</p:attrName>
                                        </p:attrNameLst>
                                      </p:cBhvr>
                                      <p:to>
                                        <p:strVal val="visible"/>
                                      </p:to>
                                    </p:set>
                                    <p:animEffect transition="in" filter="fade">
                                      <p:cBhvr>
                                        <p:cTn id="17" dur="500"/>
                                        <p:tgtEl>
                                          <p:spTgt spid="12292">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292">
                                            <p:txEl>
                                              <p:pRg st="8" end="8"/>
                                            </p:txEl>
                                          </p:spTgt>
                                        </p:tgtEl>
                                        <p:attrNameLst>
                                          <p:attrName>style.visibility</p:attrName>
                                        </p:attrNameLst>
                                      </p:cBhvr>
                                      <p:to>
                                        <p:strVal val="visible"/>
                                      </p:to>
                                    </p:set>
                                    <p:animEffect transition="in" filter="fade">
                                      <p:cBhvr>
                                        <p:cTn id="22" dur="500"/>
                                        <p:tgtEl>
                                          <p:spTgt spid="122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D1CB7D98-AA96-3DDC-1A47-D827A655AF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45C89DB-9040-4085-AD3E-4936A1564414}" type="slidenum">
              <a:rPr lang="en-US" altLang="en-US" sz="1200" smtClean="0">
                <a:latin typeface="Garamond" panose="02020404030301010803" pitchFamily="18" charset="0"/>
              </a:rPr>
              <a:pPr>
                <a:spcBef>
                  <a:spcPct val="0"/>
                </a:spcBef>
                <a:buClrTx/>
                <a:buSzTx/>
                <a:buFontTx/>
                <a:buNone/>
              </a:pPr>
              <a:t>30</a:t>
            </a:fld>
            <a:endParaRPr lang="en-US" altLang="en-US" sz="1200">
              <a:latin typeface="Garamond" panose="02020404030301010803" pitchFamily="18" charset="0"/>
            </a:endParaRPr>
          </a:p>
        </p:txBody>
      </p:sp>
      <p:sp>
        <p:nvSpPr>
          <p:cNvPr id="63491" name="Rectangle 2">
            <a:extLst>
              <a:ext uri="{FF2B5EF4-FFF2-40B4-BE49-F238E27FC236}">
                <a16:creationId xmlns:a16="http://schemas.microsoft.com/office/drawing/2014/main" id="{16578C7B-E264-1798-784F-6895955A5A02}"/>
              </a:ext>
            </a:extLst>
          </p:cNvPr>
          <p:cNvSpPr>
            <a:spLocks noGrp="1" noChangeArrowheads="1"/>
          </p:cNvSpPr>
          <p:nvPr>
            <p:ph type="title"/>
          </p:nvPr>
        </p:nvSpPr>
        <p:spPr/>
        <p:txBody>
          <a:bodyPr/>
          <a:lstStyle/>
          <a:p>
            <a:pPr eaLnBrk="1" hangingPunct="1"/>
            <a:r>
              <a:rPr lang="en-US" altLang="en-US" sz="3600"/>
              <a:t>Using radix sort</a:t>
            </a:r>
          </a:p>
        </p:txBody>
      </p:sp>
      <p:sp>
        <p:nvSpPr>
          <p:cNvPr id="218115" name="Rectangle 3">
            <a:extLst>
              <a:ext uri="{FF2B5EF4-FFF2-40B4-BE49-F238E27FC236}">
                <a16:creationId xmlns:a16="http://schemas.microsoft.com/office/drawing/2014/main" id="{8405524B-7A6C-BFA0-AAA3-51CB14095DB0}"/>
              </a:ext>
            </a:extLst>
          </p:cNvPr>
          <p:cNvSpPr>
            <a:spLocks noGrp="1" noChangeArrowheads="1"/>
          </p:cNvSpPr>
          <p:nvPr>
            <p:ph type="body" idx="1"/>
          </p:nvPr>
        </p:nvSpPr>
        <p:spPr>
          <a:xfrm>
            <a:off x="457200" y="1295400"/>
            <a:ext cx="8229600" cy="4530725"/>
          </a:xfrm>
        </p:spPr>
        <p:txBody>
          <a:bodyPr/>
          <a:lstStyle/>
          <a:p>
            <a:pPr eaLnBrk="1" hangingPunct="1"/>
            <a:r>
              <a:rPr lang="en-US" altLang="en-US" sz="2400"/>
              <a:t>Suppose we want to sort </a:t>
            </a:r>
            <a:r>
              <a:rPr lang="en-US" altLang="en-US" sz="2400" i="1"/>
              <a:t>b</a:t>
            </a:r>
            <a:r>
              <a:rPr lang="en-US" altLang="en-US" sz="2400"/>
              <a:t> bit numbers.</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r>
              <a:rPr lang="en-US" altLang="en-US" sz="2400"/>
              <a:t>A </a:t>
            </a:r>
            <a:r>
              <a:rPr lang="en-US" altLang="en-US" sz="2400" i="1"/>
              <a:t>b</a:t>
            </a:r>
            <a:r>
              <a:rPr lang="en-US" altLang="en-US" sz="2400"/>
              <a:t> bit number can be considered as </a:t>
            </a:r>
            <a:r>
              <a:rPr lang="en-US" altLang="en-US" sz="2400" i="1"/>
              <a:t>b/r</a:t>
            </a:r>
            <a:r>
              <a:rPr lang="en-US" altLang="en-US" sz="2400"/>
              <a:t> digit numbers where each digit is of length </a:t>
            </a:r>
            <a:r>
              <a:rPr lang="en-US" altLang="en-US" sz="2400" i="1"/>
              <a:t>r</a:t>
            </a:r>
            <a:r>
              <a:rPr lang="en-US" altLang="en-US" sz="2400"/>
              <a:t> bits.</a:t>
            </a:r>
          </a:p>
        </p:txBody>
      </p:sp>
      <p:grpSp>
        <p:nvGrpSpPr>
          <p:cNvPr id="63493" name="Group 19">
            <a:extLst>
              <a:ext uri="{FF2B5EF4-FFF2-40B4-BE49-F238E27FC236}">
                <a16:creationId xmlns:a16="http://schemas.microsoft.com/office/drawing/2014/main" id="{49A1DDAE-A668-E524-D660-DA8A49207767}"/>
              </a:ext>
            </a:extLst>
          </p:cNvPr>
          <p:cNvGrpSpPr>
            <a:grpSpLocks/>
          </p:cNvGrpSpPr>
          <p:nvPr/>
        </p:nvGrpSpPr>
        <p:grpSpPr bwMode="auto">
          <a:xfrm>
            <a:off x="3427413" y="2547938"/>
            <a:ext cx="3430587" cy="347662"/>
            <a:chOff x="2159" y="2685"/>
            <a:chExt cx="2161" cy="219"/>
          </a:xfrm>
        </p:grpSpPr>
        <p:sp>
          <p:nvSpPr>
            <p:cNvPr id="63533" name="Text Box 4">
              <a:extLst>
                <a:ext uri="{FF2B5EF4-FFF2-40B4-BE49-F238E27FC236}">
                  <a16:creationId xmlns:a16="http://schemas.microsoft.com/office/drawing/2014/main" id="{B1FD0F09-F404-1237-141D-E39E3091C3A7}"/>
                </a:ext>
              </a:extLst>
            </p:cNvPr>
            <p:cNvSpPr txBox="1">
              <a:spLocks noChangeArrowheads="1"/>
            </p:cNvSpPr>
            <p:nvPr/>
          </p:nvSpPr>
          <p:spPr bwMode="auto">
            <a:xfrm>
              <a:off x="2159"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34" name="Text Box 5">
              <a:extLst>
                <a:ext uri="{FF2B5EF4-FFF2-40B4-BE49-F238E27FC236}">
                  <a16:creationId xmlns:a16="http://schemas.microsoft.com/office/drawing/2014/main" id="{8E140F28-F166-37FA-1E7E-C2C4F07835F1}"/>
                </a:ext>
              </a:extLst>
            </p:cNvPr>
            <p:cNvSpPr txBox="1">
              <a:spLocks noChangeArrowheads="1"/>
            </p:cNvSpPr>
            <p:nvPr/>
          </p:nvSpPr>
          <p:spPr bwMode="auto">
            <a:xfrm>
              <a:off x="2352"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35" name="Text Box 6">
              <a:extLst>
                <a:ext uri="{FF2B5EF4-FFF2-40B4-BE49-F238E27FC236}">
                  <a16:creationId xmlns:a16="http://schemas.microsoft.com/office/drawing/2014/main" id="{7920489A-0A07-D687-1E98-0EB8DD2846A4}"/>
                </a:ext>
              </a:extLst>
            </p:cNvPr>
            <p:cNvSpPr txBox="1">
              <a:spLocks noChangeArrowheads="1"/>
            </p:cNvSpPr>
            <p:nvPr/>
          </p:nvSpPr>
          <p:spPr bwMode="auto">
            <a:xfrm>
              <a:off x="2543"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36" name="Text Box 7">
              <a:extLst>
                <a:ext uri="{FF2B5EF4-FFF2-40B4-BE49-F238E27FC236}">
                  <a16:creationId xmlns:a16="http://schemas.microsoft.com/office/drawing/2014/main" id="{61520FCD-2B5B-36C7-E868-B0407734A315}"/>
                </a:ext>
              </a:extLst>
            </p:cNvPr>
            <p:cNvSpPr txBox="1">
              <a:spLocks noChangeArrowheads="1"/>
            </p:cNvSpPr>
            <p:nvPr/>
          </p:nvSpPr>
          <p:spPr bwMode="auto">
            <a:xfrm>
              <a:off x="2735"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37" name="Text Box 12">
              <a:extLst>
                <a:ext uri="{FF2B5EF4-FFF2-40B4-BE49-F238E27FC236}">
                  <a16:creationId xmlns:a16="http://schemas.microsoft.com/office/drawing/2014/main" id="{B70EFBD3-727F-ABA4-E6B3-884F64A6A42F}"/>
                </a:ext>
              </a:extLst>
            </p:cNvPr>
            <p:cNvSpPr txBox="1">
              <a:spLocks noChangeArrowheads="1"/>
            </p:cNvSpPr>
            <p:nvPr/>
          </p:nvSpPr>
          <p:spPr bwMode="auto">
            <a:xfrm>
              <a:off x="3550"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38" name="Text Box 13">
              <a:extLst>
                <a:ext uri="{FF2B5EF4-FFF2-40B4-BE49-F238E27FC236}">
                  <a16:creationId xmlns:a16="http://schemas.microsoft.com/office/drawing/2014/main" id="{AA75946F-090E-2653-1C50-1A4D0B282334}"/>
                </a:ext>
              </a:extLst>
            </p:cNvPr>
            <p:cNvSpPr txBox="1">
              <a:spLocks noChangeArrowheads="1"/>
            </p:cNvSpPr>
            <p:nvPr/>
          </p:nvSpPr>
          <p:spPr bwMode="auto">
            <a:xfrm>
              <a:off x="3743"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39" name="Text Box 14">
              <a:extLst>
                <a:ext uri="{FF2B5EF4-FFF2-40B4-BE49-F238E27FC236}">
                  <a16:creationId xmlns:a16="http://schemas.microsoft.com/office/drawing/2014/main" id="{0CBD3775-25A8-02CE-6AFF-8598BB8B2314}"/>
                </a:ext>
              </a:extLst>
            </p:cNvPr>
            <p:cNvSpPr txBox="1">
              <a:spLocks noChangeArrowheads="1"/>
            </p:cNvSpPr>
            <p:nvPr/>
          </p:nvSpPr>
          <p:spPr bwMode="auto">
            <a:xfrm>
              <a:off x="3935"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40" name="Text Box 15">
              <a:extLst>
                <a:ext uri="{FF2B5EF4-FFF2-40B4-BE49-F238E27FC236}">
                  <a16:creationId xmlns:a16="http://schemas.microsoft.com/office/drawing/2014/main" id="{5FD19061-5D38-F940-C689-3E6320885673}"/>
                </a:ext>
              </a:extLst>
            </p:cNvPr>
            <p:cNvSpPr txBox="1">
              <a:spLocks noChangeArrowheads="1"/>
            </p:cNvSpPr>
            <p:nvPr/>
          </p:nvSpPr>
          <p:spPr bwMode="auto">
            <a:xfrm>
              <a:off x="4127"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41" name="Text Box 17">
              <a:extLst>
                <a:ext uri="{FF2B5EF4-FFF2-40B4-BE49-F238E27FC236}">
                  <a16:creationId xmlns:a16="http://schemas.microsoft.com/office/drawing/2014/main" id="{0C1DB3C8-F0E4-F73F-22A7-68F1D55D834B}"/>
                </a:ext>
              </a:extLst>
            </p:cNvPr>
            <p:cNvSpPr txBox="1">
              <a:spLocks noChangeArrowheads="1"/>
            </p:cNvSpPr>
            <p:nvPr/>
          </p:nvSpPr>
          <p:spPr bwMode="auto">
            <a:xfrm>
              <a:off x="2928" y="2686"/>
              <a:ext cx="624"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             </a:t>
              </a:r>
            </a:p>
          </p:txBody>
        </p:sp>
        <p:sp>
          <p:nvSpPr>
            <p:cNvPr id="63542" name="Line 18">
              <a:extLst>
                <a:ext uri="{FF2B5EF4-FFF2-40B4-BE49-F238E27FC236}">
                  <a16:creationId xmlns:a16="http://schemas.microsoft.com/office/drawing/2014/main" id="{7BC78DE8-041C-AE3A-C666-1B2573AFB040}"/>
                </a:ext>
              </a:extLst>
            </p:cNvPr>
            <p:cNvSpPr>
              <a:spLocks noChangeShapeType="1"/>
            </p:cNvSpPr>
            <p:nvPr/>
          </p:nvSpPr>
          <p:spPr bwMode="auto">
            <a:xfrm>
              <a:off x="2976" y="2784"/>
              <a:ext cx="5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63494" name="Text Box 20">
            <a:extLst>
              <a:ext uri="{FF2B5EF4-FFF2-40B4-BE49-F238E27FC236}">
                <a16:creationId xmlns:a16="http://schemas.microsoft.com/office/drawing/2014/main" id="{DEAF8454-CEA6-254A-495D-C72EB98C3F02}"/>
              </a:ext>
            </a:extLst>
          </p:cNvPr>
          <p:cNvSpPr txBox="1">
            <a:spLocks noChangeArrowheads="1"/>
          </p:cNvSpPr>
          <p:nvPr/>
        </p:nvSpPr>
        <p:spPr bwMode="auto">
          <a:xfrm>
            <a:off x="4778375" y="1752600"/>
            <a:ext cx="730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i="1"/>
              <a:t>b</a:t>
            </a:r>
            <a:r>
              <a:rPr lang="en-US" altLang="en-US" sz="1800"/>
              <a:t> bits</a:t>
            </a:r>
          </a:p>
        </p:txBody>
      </p:sp>
      <p:sp>
        <p:nvSpPr>
          <p:cNvPr id="63495" name="AutoShape 21">
            <a:extLst>
              <a:ext uri="{FF2B5EF4-FFF2-40B4-BE49-F238E27FC236}">
                <a16:creationId xmlns:a16="http://schemas.microsoft.com/office/drawing/2014/main" id="{B2949E1E-D7AD-E334-D6B5-0ED4B9EDD06E}"/>
              </a:ext>
            </a:extLst>
          </p:cNvPr>
          <p:cNvSpPr>
            <a:spLocks/>
          </p:cNvSpPr>
          <p:nvPr/>
        </p:nvSpPr>
        <p:spPr bwMode="auto">
          <a:xfrm rot="5400000">
            <a:off x="4989513" y="609600"/>
            <a:ext cx="304800" cy="3352800"/>
          </a:xfrm>
          <a:prstGeom prst="leftBrace">
            <a:avLst>
              <a:gd name="adj1" fmla="val 3906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63496" name="Group 22">
            <a:extLst>
              <a:ext uri="{FF2B5EF4-FFF2-40B4-BE49-F238E27FC236}">
                <a16:creationId xmlns:a16="http://schemas.microsoft.com/office/drawing/2014/main" id="{0FA95757-F218-916E-7288-581A7FED8952}"/>
              </a:ext>
            </a:extLst>
          </p:cNvPr>
          <p:cNvGrpSpPr>
            <a:grpSpLocks/>
          </p:cNvGrpSpPr>
          <p:nvPr/>
        </p:nvGrpSpPr>
        <p:grpSpPr bwMode="auto">
          <a:xfrm>
            <a:off x="3429000" y="3081338"/>
            <a:ext cx="3430588" cy="347662"/>
            <a:chOff x="2159" y="2685"/>
            <a:chExt cx="2161" cy="219"/>
          </a:xfrm>
        </p:grpSpPr>
        <p:sp>
          <p:nvSpPr>
            <p:cNvPr id="63523" name="Text Box 23">
              <a:extLst>
                <a:ext uri="{FF2B5EF4-FFF2-40B4-BE49-F238E27FC236}">
                  <a16:creationId xmlns:a16="http://schemas.microsoft.com/office/drawing/2014/main" id="{0D89E302-0BA6-7788-4C2D-C91D22E1C050}"/>
                </a:ext>
              </a:extLst>
            </p:cNvPr>
            <p:cNvSpPr txBox="1">
              <a:spLocks noChangeArrowheads="1"/>
            </p:cNvSpPr>
            <p:nvPr/>
          </p:nvSpPr>
          <p:spPr bwMode="auto">
            <a:xfrm>
              <a:off x="2159"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24" name="Text Box 24">
              <a:extLst>
                <a:ext uri="{FF2B5EF4-FFF2-40B4-BE49-F238E27FC236}">
                  <a16:creationId xmlns:a16="http://schemas.microsoft.com/office/drawing/2014/main" id="{220DC8B0-73CA-746A-B2DA-8B1EF1DC7AC5}"/>
                </a:ext>
              </a:extLst>
            </p:cNvPr>
            <p:cNvSpPr txBox="1">
              <a:spLocks noChangeArrowheads="1"/>
            </p:cNvSpPr>
            <p:nvPr/>
          </p:nvSpPr>
          <p:spPr bwMode="auto">
            <a:xfrm>
              <a:off x="2352"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25" name="Text Box 25">
              <a:extLst>
                <a:ext uri="{FF2B5EF4-FFF2-40B4-BE49-F238E27FC236}">
                  <a16:creationId xmlns:a16="http://schemas.microsoft.com/office/drawing/2014/main" id="{13F5266F-6253-CF98-CAB4-3AFCC2B6EF75}"/>
                </a:ext>
              </a:extLst>
            </p:cNvPr>
            <p:cNvSpPr txBox="1">
              <a:spLocks noChangeArrowheads="1"/>
            </p:cNvSpPr>
            <p:nvPr/>
          </p:nvSpPr>
          <p:spPr bwMode="auto">
            <a:xfrm>
              <a:off x="2543"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26" name="Text Box 26">
              <a:extLst>
                <a:ext uri="{FF2B5EF4-FFF2-40B4-BE49-F238E27FC236}">
                  <a16:creationId xmlns:a16="http://schemas.microsoft.com/office/drawing/2014/main" id="{7E88ABC7-978A-8B40-D538-C100AA19CF0C}"/>
                </a:ext>
              </a:extLst>
            </p:cNvPr>
            <p:cNvSpPr txBox="1">
              <a:spLocks noChangeArrowheads="1"/>
            </p:cNvSpPr>
            <p:nvPr/>
          </p:nvSpPr>
          <p:spPr bwMode="auto">
            <a:xfrm>
              <a:off x="2735"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27" name="Text Box 27">
              <a:extLst>
                <a:ext uri="{FF2B5EF4-FFF2-40B4-BE49-F238E27FC236}">
                  <a16:creationId xmlns:a16="http://schemas.microsoft.com/office/drawing/2014/main" id="{0C5A6A87-49E0-A253-7D2C-46B4D28110DA}"/>
                </a:ext>
              </a:extLst>
            </p:cNvPr>
            <p:cNvSpPr txBox="1">
              <a:spLocks noChangeArrowheads="1"/>
            </p:cNvSpPr>
            <p:nvPr/>
          </p:nvSpPr>
          <p:spPr bwMode="auto">
            <a:xfrm>
              <a:off x="3550"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28" name="Text Box 28">
              <a:extLst>
                <a:ext uri="{FF2B5EF4-FFF2-40B4-BE49-F238E27FC236}">
                  <a16:creationId xmlns:a16="http://schemas.microsoft.com/office/drawing/2014/main" id="{764BD291-8C64-DD2E-5ED8-4717F7F1896E}"/>
                </a:ext>
              </a:extLst>
            </p:cNvPr>
            <p:cNvSpPr txBox="1">
              <a:spLocks noChangeArrowheads="1"/>
            </p:cNvSpPr>
            <p:nvPr/>
          </p:nvSpPr>
          <p:spPr bwMode="auto">
            <a:xfrm>
              <a:off x="3743"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29" name="Text Box 29">
              <a:extLst>
                <a:ext uri="{FF2B5EF4-FFF2-40B4-BE49-F238E27FC236}">
                  <a16:creationId xmlns:a16="http://schemas.microsoft.com/office/drawing/2014/main" id="{FCCB4543-16D7-05A5-A540-BF6F9257944E}"/>
                </a:ext>
              </a:extLst>
            </p:cNvPr>
            <p:cNvSpPr txBox="1">
              <a:spLocks noChangeArrowheads="1"/>
            </p:cNvSpPr>
            <p:nvPr/>
          </p:nvSpPr>
          <p:spPr bwMode="auto">
            <a:xfrm>
              <a:off x="3935"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30" name="Text Box 30">
              <a:extLst>
                <a:ext uri="{FF2B5EF4-FFF2-40B4-BE49-F238E27FC236}">
                  <a16:creationId xmlns:a16="http://schemas.microsoft.com/office/drawing/2014/main" id="{CF4EC2EB-8B8D-CBE8-90E0-0B0AEE990D19}"/>
                </a:ext>
              </a:extLst>
            </p:cNvPr>
            <p:cNvSpPr txBox="1">
              <a:spLocks noChangeArrowheads="1"/>
            </p:cNvSpPr>
            <p:nvPr/>
          </p:nvSpPr>
          <p:spPr bwMode="auto">
            <a:xfrm>
              <a:off x="4127"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31" name="Text Box 31">
              <a:extLst>
                <a:ext uri="{FF2B5EF4-FFF2-40B4-BE49-F238E27FC236}">
                  <a16:creationId xmlns:a16="http://schemas.microsoft.com/office/drawing/2014/main" id="{B08F07DE-B62B-E093-4FB5-9D17E75893EE}"/>
                </a:ext>
              </a:extLst>
            </p:cNvPr>
            <p:cNvSpPr txBox="1">
              <a:spLocks noChangeArrowheads="1"/>
            </p:cNvSpPr>
            <p:nvPr/>
          </p:nvSpPr>
          <p:spPr bwMode="auto">
            <a:xfrm>
              <a:off x="2928" y="2686"/>
              <a:ext cx="624"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             </a:t>
              </a:r>
            </a:p>
          </p:txBody>
        </p:sp>
        <p:sp>
          <p:nvSpPr>
            <p:cNvPr id="63532" name="Line 32">
              <a:extLst>
                <a:ext uri="{FF2B5EF4-FFF2-40B4-BE49-F238E27FC236}">
                  <a16:creationId xmlns:a16="http://schemas.microsoft.com/office/drawing/2014/main" id="{670E3B13-B9DE-EA61-CF52-BF54CD2A5613}"/>
                </a:ext>
              </a:extLst>
            </p:cNvPr>
            <p:cNvSpPr>
              <a:spLocks noChangeShapeType="1"/>
            </p:cNvSpPr>
            <p:nvPr/>
          </p:nvSpPr>
          <p:spPr bwMode="auto">
            <a:xfrm>
              <a:off x="2976" y="2784"/>
              <a:ext cx="5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63497" name="Group 33">
            <a:extLst>
              <a:ext uri="{FF2B5EF4-FFF2-40B4-BE49-F238E27FC236}">
                <a16:creationId xmlns:a16="http://schemas.microsoft.com/office/drawing/2014/main" id="{B8DC31D6-F8E2-8F78-5473-CA4A5811430F}"/>
              </a:ext>
            </a:extLst>
          </p:cNvPr>
          <p:cNvGrpSpPr>
            <a:grpSpLocks/>
          </p:cNvGrpSpPr>
          <p:nvPr/>
        </p:nvGrpSpPr>
        <p:grpSpPr bwMode="auto">
          <a:xfrm>
            <a:off x="3429000" y="3962400"/>
            <a:ext cx="3430588" cy="347663"/>
            <a:chOff x="2159" y="2685"/>
            <a:chExt cx="2161" cy="219"/>
          </a:xfrm>
        </p:grpSpPr>
        <p:sp>
          <p:nvSpPr>
            <p:cNvPr id="63513" name="Text Box 34">
              <a:extLst>
                <a:ext uri="{FF2B5EF4-FFF2-40B4-BE49-F238E27FC236}">
                  <a16:creationId xmlns:a16="http://schemas.microsoft.com/office/drawing/2014/main" id="{B9B50F03-F84B-EB4D-67D0-BA4DD11A8A77}"/>
                </a:ext>
              </a:extLst>
            </p:cNvPr>
            <p:cNvSpPr txBox="1">
              <a:spLocks noChangeArrowheads="1"/>
            </p:cNvSpPr>
            <p:nvPr/>
          </p:nvSpPr>
          <p:spPr bwMode="auto">
            <a:xfrm>
              <a:off x="2159"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14" name="Text Box 35">
              <a:extLst>
                <a:ext uri="{FF2B5EF4-FFF2-40B4-BE49-F238E27FC236}">
                  <a16:creationId xmlns:a16="http://schemas.microsoft.com/office/drawing/2014/main" id="{0437ECB4-9E70-D32B-B496-96F93E333652}"/>
                </a:ext>
              </a:extLst>
            </p:cNvPr>
            <p:cNvSpPr txBox="1">
              <a:spLocks noChangeArrowheads="1"/>
            </p:cNvSpPr>
            <p:nvPr/>
          </p:nvSpPr>
          <p:spPr bwMode="auto">
            <a:xfrm>
              <a:off x="2352"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15" name="Text Box 36">
              <a:extLst>
                <a:ext uri="{FF2B5EF4-FFF2-40B4-BE49-F238E27FC236}">
                  <a16:creationId xmlns:a16="http://schemas.microsoft.com/office/drawing/2014/main" id="{D23EEE84-E34A-E7E4-6DA8-5566195D352E}"/>
                </a:ext>
              </a:extLst>
            </p:cNvPr>
            <p:cNvSpPr txBox="1">
              <a:spLocks noChangeArrowheads="1"/>
            </p:cNvSpPr>
            <p:nvPr/>
          </p:nvSpPr>
          <p:spPr bwMode="auto">
            <a:xfrm>
              <a:off x="2543"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16" name="Text Box 37">
              <a:extLst>
                <a:ext uri="{FF2B5EF4-FFF2-40B4-BE49-F238E27FC236}">
                  <a16:creationId xmlns:a16="http://schemas.microsoft.com/office/drawing/2014/main" id="{C33EC81E-4C65-3E66-05A7-56AC42D2B907}"/>
                </a:ext>
              </a:extLst>
            </p:cNvPr>
            <p:cNvSpPr txBox="1">
              <a:spLocks noChangeArrowheads="1"/>
            </p:cNvSpPr>
            <p:nvPr/>
          </p:nvSpPr>
          <p:spPr bwMode="auto">
            <a:xfrm>
              <a:off x="2735"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17" name="Text Box 38">
              <a:extLst>
                <a:ext uri="{FF2B5EF4-FFF2-40B4-BE49-F238E27FC236}">
                  <a16:creationId xmlns:a16="http://schemas.microsoft.com/office/drawing/2014/main" id="{C090F22A-E4F2-0CBB-BF49-016F8333C7AF}"/>
                </a:ext>
              </a:extLst>
            </p:cNvPr>
            <p:cNvSpPr txBox="1">
              <a:spLocks noChangeArrowheads="1"/>
            </p:cNvSpPr>
            <p:nvPr/>
          </p:nvSpPr>
          <p:spPr bwMode="auto">
            <a:xfrm>
              <a:off x="3550"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1</a:t>
              </a:r>
            </a:p>
          </p:txBody>
        </p:sp>
        <p:sp>
          <p:nvSpPr>
            <p:cNvPr id="63518" name="Text Box 39">
              <a:extLst>
                <a:ext uri="{FF2B5EF4-FFF2-40B4-BE49-F238E27FC236}">
                  <a16:creationId xmlns:a16="http://schemas.microsoft.com/office/drawing/2014/main" id="{C71B1D7C-F067-3D0F-D782-E9CA089FAFE1}"/>
                </a:ext>
              </a:extLst>
            </p:cNvPr>
            <p:cNvSpPr txBox="1">
              <a:spLocks noChangeArrowheads="1"/>
            </p:cNvSpPr>
            <p:nvPr/>
          </p:nvSpPr>
          <p:spPr bwMode="auto">
            <a:xfrm>
              <a:off x="3743"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19" name="Text Box 40">
              <a:extLst>
                <a:ext uri="{FF2B5EF4-FFF2-40B4-BE49-F238E27FC236}">
                  <a16:creationId xmlns:a16="http://schemas.microsoft.com/office/drawing/2014/main" id="{4A75ED48-15F4-0A0B-E536-F8F77183B942}"/>
                </a:ext>
              </a:extLst>
            </p:cNvPr>
            <p:cNvSpPr txBox="1">
              <a:spLocks noChangeArrowheads="1"/>
            </p:cNvSpPr>
            <p:nvPr/>
          </p:nvSpPr>
          <p:spPr bwMode="auto">
            <a:xfrm>
              <a:off x="3935"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20" name="Text Box 41">
              <a:extLst>
                <a:ext uri="{FF2B5EF4-FFF2-40B4-BE49-F238E27FC236}">
                  <a16:creationId xmlns:a16="http://schemas.microsoft.com/office/drawing/2014/main" id="{7A23B966-6CD3-9CF4-D9E9-796DF0E83507}"/>
                </a:ext>
              </a:extLst>
            </p:cNvPr>
            <p:cNvSpPr txBox="1">
              <a:spLocks noChangeArrowheads="1"/>
            </p:cNvSpPr>
            <p:nvPr/>
          </p:nvSpPr>
          <p:spPr bwMode="auto">
            <a:xfrm>
              <a:off x="4127" y="2685"/>
              <a:ext cx="193"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0</a:t>
              </a:r>
            </a:p>
          </p:txBody>
        </p:sp>
        <p:sp>
          <p:nvSpPr>
            <p:cNvPr id="63521" name="Text Box 42">
              <a:extLst>
                <a:ext uri="{FF2B5EF4-FFF2-40B4-BE49-F238E27FC236}">
                  <a16:creationId xmlns:a16="http://schemas.microsoft.com/office/drawing/2014/main" id="{45C30C9F-621A-E3A5-730B-094C451E3260}"/>
                </a:ext>
              </a:extLst>
            </p:cNvPr>
            <p:cNvSpPr txBox="1">
              <a:spLocks noChangeArrowheads="1"/>
            </p:cNvSpPr>
            <p:nvPr/>
          </p:nvSpPr>
          <p:spPr bwMode="auto">
            <a:xfrm>
              <a:off x="2928" y="2686"/>
              <a:ext cx="624" cy="21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             </a:t>
              </a:r>
            </a:p>
          </p:txBody>
        </p:sp>
        <p:sp>
          <p:nvSpPr>
            <p:cNvPr id="63522" name="Line 43">
              <a:extLst>
                <a:ext uri="{FF2B5EF4-FFF2-40B4-BE49-F238E27FC236}">
                  <a16:creationId xmlns:a16="http://schemas.microsoft.com/office/drawing/2014/main" id="{E817E53A-9FBC-FDD9-1942-9CB1BC1FA75B}"/>
                </a:ext>
              </a:extLst>
            </p:cNvPr>
            <p:cNvSpPr>
              <a:spLocks noChangeShapeType="1"/>
            </p:cNvSpPr>
            <p:nvPr/>
          </p:nvSpPr>
          <p:spPr bwMode="auto">
            <a:xfrm>
              <a:off x="2976" y="2784"/>
              <a:ext cx="52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63498" name="Text Box 44">
            <a:extLst>
              <a:ext uri="{FF2B5EF4-FFF2-40B4-BE49-F238E27FC236}">
                <a16:creationId xmlns:a16="http://schemas.microsoft.com/office/drawing/2014/main" id="{5A6B5968-CA6F-D441-003F-7841AD8A77CE}"/>
              </a:ext>
            </a:extLst>
          </p:cNvPr>
          <p:cNvSpPr txBox="1">
            <a:spLocks noChangeArrowheads="1"/>
          </p:cNvSpPr>
          <p:nvPr/>
        </p:nvSpPr>
        <p:spPr bwMode="auto">
          <a:xfrm>
            <a:off x="1752600" y="3214688"/>
            <a:ext cx="1263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i="1"/>
              <a:t>n</a:t>
            </a:r>
            <a:r>
              <a:rPr lang="en-US" altLang="en-US" sz="1800"/>
              <a:t> numbers</a:t>
            </a:r>
          </a:p>
        </p:txBody>
      </p:sp>
      <p:sp>
        <p:nvSpPr>
          <p:cNvPr id="63499" name="Line 45">
            <a:extLst>
              <a:ext uri="{FF2B5EF4-FFF2-40B4-BE49-F238E27FC236}">
                <a16:creationId xmlns:a16="http://schemas.microsoft.com/office/drawing/2014/main" id="{7FE9CE31-7838-F0DD-6575-DC3B4C676426}"/>
              </a:ext>
            </a:extLst>
          </p:cNvPr>
          <p:cNvSpPr>
            <a:spLocks noChangeShapeType="1"/>
          </p:cNvSpPr>
          <p:nvPr/>
        </p:nvSpPr>
        <p:spPr bwMode="auto">
          <a:xfrm>
            <a:off x="5105400" y="3505200"/>
            <a:ext cx="0" cy="381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3500" name="AutoShape 46">
            <a:extLst>
              <a:ext uri="{FF2B5EF4-FFF2-40B4-BE49-F238E27FC236}">
                <a16:creationId xmlns:a16="http://schemas.microsoft.com/office/drawing/2014/main" id="{84673960-9203-209B-CDFF-66CC3F55FE84}"/>
              </a:ext>
            </a:extLst>
          </p:cNvPr>
          <p:cNvSpPr>
            <a:spLocks/>
          </p:cNvSpPr>
          <p:nvPr/>
        </p:nvSpPr>
        <p:spPr bwMode="auto">
          <a:xfrm>
            <a:off x="2971800" y="2590800"/>
            <a:ext cx="228600" cy="1676400"/>
          </a:xfrm>
          <a:prstGeom prst="leftBrace">
            <a:avLst>
              <a:gd name="adj1" fmla="val 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18159" name="Line 47">
            <a:extLst>
              <a:ext uri="{FF2B5EF4-FFF2-40B4-BE49-F238E27FC236}">
                <a16:creationId xmlns:a16="http://schemas.microsoft.com/office/drawing/2014/main" id="{FBBD0ECE-A87F-D5C9-5EC0-0FA0F4644D03}"/>
              </a:ext>
            </a:extLst>
          </p:cNvPr>
          <p:cNvSpPr>
            <a:spLocks noChangeShapeType="1"/>
          </p:cNvSpPr>
          <p:nvPr/>
        </p:nvSpPr>
        <p:spPr bwMode="auto">
          <a:xfrm>
            <a:off x="4724400" y="2362200"/>
            <a:ext cx="0" cy="228600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18160" name="Line 48">
            <a:extLst>
              <a:ext uri="{FF2B5EF4-FFF2-40B4-BE49-F238E27FC236}">
                <a16:creationId xmlns:a16="http://schemas.microsoft.com/office/drawing/2014/main" id="{87D27DF8-53B9-2529-3994-69E6B996D0CB}"/>
              </a:ext>
            </a:extLst>
          </p:cNvPr>
          <p:cNvSpPr>
            <a:spLocks noChangeShapeType="1"/>
          </p:cNvSpPr>
          <p:nvPr/>
        </p:nvSpPr>
        <p:spPr bwMode="auto">
          <a:xfrm>
            <a:off x="5410200" y="2362200"/>
            <a:ext cx="0" cy="228600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18161" name="Line 49">
            <a:extLst>
              <a:ext uri="{FF2B5EF4-FFF2-40B4-BE49-F238E27FC236}">
                <a16:creationId xmlns:a16="http://schemas.microsoft.com/office/drawing/2014/main" id="{E7C646B7-DCC6-9249-9166-CF5887DAAD7A}"/>
              </a:ext>
            </a:extLst>
          </p:cNvPr>
          <p:cNvSpPr>
            <a:spLocks noChangeShapeType="1"/>
          </p:cNvSpPr>
          <p:nvPr/>
        </p:nvSpPr>
        <p:spPr bwMode="auto">
          <a:xfrm>
            <a:off x="5029200" y="2362200"/>
            <a:ext cx="0" cy="228600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18162" name="Text Box 50">
            <a:extLst>
              <a:ext uri="{FF2B5EF4-FFF2-40B4-BE49-F238E27FC236}">
                <a16:creationId xmlns:a16="http://schemas.microsoft.com/office/drawing/2014/main" id="{39B7B3E2-EC45-96D9-4F6F-340BB21F7962}"/>
              </a:ext>
            </a:extLst>
          </p:cNvPr>
          <p:cNvSpPr txBox="1">
            <a:spLocks noChangeArrowheads="1"/>
          </p:cNvSpPr>
          <p:nvPr/>
        </p:nvSpPr>
        <p:spPr bwMode="auto">
          <a:xfrm>
            <a:off x="4749800" y="51196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i="1"/>
              <a:t>r</a:t>
            </a:r>
            <a:r>
              <a:rPr lang="en-US" altLang="en-US" sz="1800"/>
              <a:t> bits</a:t>
            </a:r>
          </a:p>
        </p:txBody>
      </p:sp>
      <p:sp>
        <p:nvSpPr>
          <p:cNvPr id="218163" name="AutoShape 51">
            <a:extLst>
              <a:ext uri="{FF2B5EF4-FFF2-40B4-BE49-F238E27FC236}">
                <a16:creationId xmlns:a16="http://schemas.microsoft.com/office/drawing/2014/main" id="{0BE3B739-8BE6-D632-9D1E-25A579AAAB44}"/>
              </a:ext>
            </a:extLst>
          </p:cNvPr>
          <p:cNvSpPr>
            <a:spLocks/>
          </p:cNvSpPr>
          <p:nvPr/>
        </p:nvSpPr>
        <p:spPr bwMode="auto">
          <a:xfrm rot="-5400000">
            <a:off x="3924300" y="3924300"/>
            <a:ext cx="228600" cy="1219200"/>
          </a:xfrm>
          <a:prstGeom prst="leftBrace">
            <a:avLst>
              <a:gd name="adj1" fmla="val 444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18164" name="AutoShape 52">
            <a:extLst>
              <a:ext uri="{FF2B5EF4-FFF2-40B4-BE49-F238E27FC236}">
                <a16:creationId xmlns:a16="http://schemas.microsoft.com/office/drawing/2014/main" id="{19E3A083-22BE-F59F-1B35-8FF67E6DFEE4}"/>
              </a:ext>
            </a:extLst>
          </p:cNvPr>
          <p:cNvSpPr>
            <a:spLocks/>
          </p:cNvSpPr>
          <p:nvPr/>
        </p:nvSpPr>
        <p:spPr bwMode="auto">
          <a:xfrm rot="-5400000">
            <a:off x="6019800" y="3886200"/>
            <a:ext cx="228600" cy="12954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18165" name="AutoShape 53">
            <a:extLst>
              <a:ext uri="{FF2B5EF4-FFF2-40B4-BE49-F238E27FC236}">
                <a16:creationId xmlns:a16="http://schemas.microsoft.com/office/drawing/2014/main" id="{1C45E46E-8F1F-3836-F02A-8D4835C616DF}"/>
              </a:ext>
            </a:extLst>
          </p:cNvPr>
          <p:cNvSpPr>
            <a:spLocks/>
          </p:cNvSpPr>
          <p:nvPr/>
        </p:nvSpPr>
        <p:spPr bwMode="auto">
          <a:xfrm rot="-5400000">
            <a:off x="5105400" y="4343400"/>
            <a:ext cx="152400" cy="304800"/>
          </a:xfrm>
          <a:prstGeom prst="leftBrace">
            <a:avLst>
              <a:gd name="adj1" fmla="val 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218166" name="AutoShape 54">
            <a:extLst>
              <a:ext uri="{FF2B5EF4-FFF2-40B4-BE49-F238E27FC236}">
                <a16:creationId xmlns:a16="http://schemas.microsoft.com/office/drawing/2014/main" id="{1C2AF5C6-2707-D6D5-2125-660CA5AC129B}"/>
              </a:ext>
            </a:extLst>
          </p:cNvPr>
          <p:cNvSpPr>
            <a:spLocks/>
          </p:cNvSpPr>
          <p:nvPr/>
        </p:nvSpPr>
        <p:spPr bwMode="auto">
          <a:xfrm rot="-5400000">
            <a:off x="4800600" y="4343400"/>
            <a:ext cx="152400" cy="304800"/>
          </a:xfrm>
          <a:prstGeom prst="leftBrace">
            <a:avLst>
              <a:gd name="adj1" fmla="val 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cxnSp>
        <p:nvCxnSpPr>
          <p:cNvPr id="218167" name="AutoShape 55">
            <a:extLst>
              <a:ext uri="{FF2B5EF4-FFF2-40B4-BE49-F238E27FC236}">
                <a16:creationId xmlns:a16="http://schemas.microsoft.com/office/drawing/2014/main" id="{68018F35-7D11-CD03-7FF6-B087BF3762EA}"/>
              </a:ext>
            </a:extLst>
          </p:cNvPr>
          <p:cNvCxnSpPr>
            <a:cxnSpLocks noChangeShapeType="1"/>
            <a:stCxn id="218163" idx="1"/>
            <a:endCxn id="218162" idx="0"/>
          </p:cNvCxnSpPr>
          <p:nvPr/>
        </p:nvCxnSpPr>
        <p:spPr bwMode="auto">
          <a:xfrm rot="16200000" flipH="1">
            <a:off x="4328319" y="4358481"/>
            <a:ext cx="471488" cy="1050925"/>
          </a:xfrm>
          <a:prstGeom prst="bentConnector3">
            <a:avLst>
              <a:gd name="adj1" fmla="val 49833"/>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218168" name="AutoShape 56">
            <a:extLst>
              <a:ext uri="{FF2B5EF4-FFF2-40B4-BE49-F238E27FC236}">
                <a16:creationId xmlns:a16="http://schemas.microsoft.com/office/drawing/2014/main" id="{50B30B56-E155-EAD4-E3E5-96EA88DD4E17}"/>
              </a:ext>
            </a:extLst>
          </p:cNvPr>
          <p:cNvCxnSpPr>
            <a:cxnSpLocks noChangeShapeType="1"/>
            <a:stCxn id="218166" idx="1"/>
            <a:endCxn id="218162" idx="0"/>
          </p:cNvCxnSpPr>
          <p:nvPr/>
        </p:nvCxnSpPr>
        <p:spPr bwMode="auto">
          <a:xfrm rot="16200000" flipH="1">
            <a:off x="4709319" y="4739481"/>
            <a:ext cx="547688" cy="212725"/>
          </a:xfrm>
          <a:prstGeom prst="bentConnector3">
            <a:avLst>
              <a:gd name="adj1" fmla="val 49856"/>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218169" name="AutoShape 57">
            <a:extLst>
              <a:ext uri="{FF2B5EF4-FFF2-40B4-BE49-F238E27FC236}">
                <a16:creationId xmlns:a16="http://schemas.microsoft.com/office/drawing/2014/main" id="{E78CD0D8-A863-63A4-7647-D99187B6D42E}"/>
              </a:ext>
            </a:extLst>
          </p:cNvPr>
          <p:cNvCxnSpPr>
            <a:cxnSpLocks noChangeShapeType="1"/>
            <a:stCxn id="218165" idx="1"/>
            <a:endCxn id="218162" idx="0"/>
          </p:cNvCxnSpPr>
          <p:nvPr/>
        </p:nvCxnSpPr>
        <p:spPr bwMode="auto">
          <a:xfrm rot="5400000">
            <a:off x="4861719" y="4799806"/>
            <a:ext cx="547688" cy="92075"/>
          </a:xfrm>
          <a:prstGeom prst="bentConnector3">
            <a:avLst>
              <a:gd name="adj1" fmla="val 49856"/>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218170" name="AutoShape 58">
            <a:extLst>
              <a:ext uri="{FF2B5EF4-FFF2-40B4-BE49-F238E27FC236}">
                <a16:creationId xmlns:a16="http://schemas.microsoft.com/office/drawing/2014/main" id="{5218B861-F795-DA18-6D07-D8C5A98A5E6C}"/>
              </a:ext>
            </a:extLst>
          </p:cNvPr>
          <p:cNvCxnSpPr>
            <a:cxnSpLocks noChangeShapeType="1"/>
            <a:stCxn id="218164" idx="1"/>
            <a:endCxn id="218162" idx="0"/>
          </p:cNvCxnSpPr>
          <p:nvPr/>
        </p:nvCxnSpPr>
        <p:spPr bwMode="auto">
          <a:xfrm rot="5400000">
            <a:off x="5376069" y="4361656"/>
            <a:ext cx="471488" cy="1044575"/>
          </a:xfrm>
          <a:prstGeom prst="bentConnector3">
            <a:avLst>
              <a:gd name="adj1" fmla="val 49833"/>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115">
                                            <p:txEl>
                                              <p:pRg st="10" end="10"/>
                                            </p:txEl>
                                          </p:spTgt>
                                        </p:tgtEl>
                                        <p:attrNameLst>
                                          <p:attrName>style.visibility</p:attrName>
                                        </p:attrNameLst>
                                      </p:cBhvr>
                                      <p:to>
                                        <p:strVal val="visible"/>
                                      </p:to>
                                    </p:set>
                                    <p:animEffect transition="in" filter="blinds(horizontal)">
                                      <p:cBhvr>
                                        <p:cTn id="7" dur="500"/>
                                        <p:tgtEl>
                                          <p:spTgt spid="218115">
                                            <p:txEl>
                                              <p:pRg st="10" end="1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8159"/>
                                        </p:tgtEl>
                                        <p:attrNameLst>
                                          <p:attrName>style.visibility</p:attrName>
                                        </p:attrNameLst>
                                      </p:cBhvr>
                                      <p:to>
                                        <p:strVal val="visible"/>
                                      </p:to>
                                    </p:set>
                                    <p:animEffect transition="in" filter="blinds(horizontal)">
                                      <p:cBhvr>
                                        <p:cTn id="12" dur="500"/>
                                        <p:tgtEl>
                                          <p:spTgt spid="218159"/>
                                        </p:tgtEl>
                                      </p:cBhvr>
                                    </p:animEffect>
                                  </p:childTnLst>
                                </p:cTn>
                              </p:par>
                              <p:par>
                                <p:cTn id="13" presetID="3" presetClass="entr" presetSubtype="10" fill="hold" nodeType="withEffect">
                                  <p:stCondLst>
                                    <p:cond delay="0"/>
                                  </p:stCondLst>
                                  <p:childTnLst>
                                    <p:set>
                                      <p:cBhvr>
                                        <p:cTn id="14" dur="1" fill="hold">
                                          <p:stCondLst>
                                            <p:cond delay="0"/>
                                          </p:stCondLst>
                                        </p:cTn>
                                        <p:tgtEl>
                                          <p:spTgt spid="218161"/>
                                        </p:tgtEl>
                                        <p:attrNameLst>
                                          <p:attrName>style.visibility</p:attrName>
                                        </p:attrNameLst>
                                      </p:cBhvr>
                                      <p:to>
                                        <p:strVal val="visible"/>
                                      </p:to>
                                    </p:set>
                                    <p:animEffect transition="in" filter="blinds(horizontal)">
                                      <p:cBhvr>
                                        <p:cTn id="15" dur="500"/>
                                        <p:tgtEl>
                                          <p:spTgt spid="218161"/>
                                        </p:tgtEl>
                                      </p:cBhvr>
                                    </p:animEffect>
                                  </p:childTnLst>
                                </p:cTn>
                              </p:par>
                              <p:par>
                                <p:cTn id="16" presetID="3" presetClass="entr" presetSubtype="10" fill="hold" nodeType="withEffect">
                                  <p:stCondLst>
                                    <p:cond delay="0"/>
                                  </p:stCondLst>
                                  <p:childTnLst>
                                    <p:set>
                                      <p:cBhvr>
                                        <p:cTn id="17" dur="1" fill="hold">
                                          <p:stCondLst>
                                            <p:cond delay="0"/>
                                          </p:stCondLst>
                                        </p:cTn>
                                        <p:tgtEl>
                                          <p:spTgt spid="218160"/>
                                        </p:tgtEl>
                                        <p:attrNameLst>
                                          <p:attrName>style.visibility</p:attrName>
                                        </p:attrNameLst>
                                      </p:cBhvr>
                                      <p:to>
                                        <p:strVal val="visible"/>
                                      </p:to>
                                    </p:set>
                                    <p:animEffect transition="in" filter="blinds(horizontal)">
                                      <p:cBhvr>
                                        <p:cTn id="18" dur="500"/>
                                        <p:tgtEl>
                                          <p:spTgt spid="21816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18163"/>
                                        </p:tgtEl>
                                        <p:attrNameLst>
                                          <p:attrName>style.visibility</p:attrName>
                                        </p:attrNameLst>
                                      </p:cBhvr>
                                      <p:to>
                                        <p:strVal val="visible"/>
                                      </p:to>
                                    </p:set>
                                    <p:animEffect transition="in" filter="blinds(horizontal)">
                                      <p:cBhvr>
                                        <p:cTn id="23" dur="500"/>
                                        <p:tgtEl>
                                          <p:spTgt spid="218163"/>
                                        </p:tgtEl>
                                      </p:cBhvr>
                                    </p:animEffect>
                                  </p:childTnLst>
                                </p:cTn>
                              </p:par>
                              <p:par>
                                <p:cTn id="24" presetID="3" presetClass="entr" presetSubtype="10" fill="hold" nodeType="withEffect">
                                  <p:stCondLst>
                                    <p:cond delay="0"/>
                                  </p:stCondLst>
                                  <p:childTnLst>
                                    <p:set>
                                      <p:cBhvr>
                                        <p:cTn id="25" dur="1" fill="hold">
                                          <p:stCondLst>
                                            <p:cond delay="0"/>
                                          </p:stCondLst>
                                        </p:cTn>
                                        <p:tgtEl>
                                          <p:spTgt spid="218166"/>
                                        </p:tgtEl>
                                        <p:attrNameLst>
                                          <p:attrName>style.visibility</p:attrName>
                                        </p:attrNameLst>
                                      </p:cBhvr>
                                      <p:to>
                                        <p:strVal val="visible"/>
                                      </p:to>
                                    </p:set>
                                    <p:animEffect transition="in" filter="blinds(horizontal)">
                                      <p:cBhvr>
                                        <p:cTn id="26" dur="500"/>
                                        <p:tgtEl>
                                          <p:spTgt spid="218166"/>
                                        </p:tgtEl>
                                      </p:cBhvr>
                                    </p:animEffect>
                                  </p:childTnLst>
                                </p:cTn>
                              </p:par>
                              <p:par>
                                <p:cTn id="27" presetID="3" presetClass="entr" presetSubtype="10" fill="hold" nodeType="withEffect">
                                  <p:stCondLst>
                                    <p:cond delay="0"/>
                                  </p:stCondLst>
                                  <p:childTnLst>
                                    <p:set>
                                      <p:cBhvr>
                                        <p:cTn id="28" dur="1" fill="hold">
                                          <p:stCondLst>
                                            <p:cond delay="0"/>
                                          </p:stCondLst>
                                        </p:cTn>
                                        <p:tgtEl>
                                          <p:spTgt spid="218165"/>
                                        </p:tgtEl>
                                        <p:attrNameLst>
                                          <p:attrName>style.visibility</p:attrName>
                                        </p:attrNameLst>
                                      </p:cBhvr>
                                      <p:to>
                                        <p:strVal val="visible"/>
                                      </p:to>
                                    </p:set>
                                    <p:animEffect transition="in" filter="blinds(horizontal)">
                                      <p:cBhvr>
                                        <p:cTn id="29" dur="500"/>
                                        <p:tgtEl>
                                          <p:spTgt spid="218165"/>
                                        </p:tgtEl>
                                      </p:cBhvr>
                                    </p:animEffect>
                                  </p:childTnLst>
                                </p:cTn>
                              </p:par>
                              <p:par>
                                <p:cTn id="30" presetID="3" presetClass="entr" presetSubtype="10" fill="hold" nodeType="withEffect">
                                  <p:stCondLst>
                                    <p:cond delay="0"/>
                                  </p:stCondLst>
                                  <p:childTnLst>
                                    <p:set>
                                      <p:cBhvr>
                                        <p:cTn id="31" dur="1" fill="hold">
                                          <p:stCondLst>
                                            <p:cond delay="0"/>
                                          </p:stCondLst>
                                        </p:cTn>
                                        <p:tgtEl>
                                          <p:spTgt spid="218164"/>
                                        </p:tgtEl>
                                        <p:attrNameLst>
                                          <p:attrName>style.visibility</p:attrName>
                                        </p:attrNameLst>
                                      </p:cBhvr>
                                      <p:to>
                                        <p:strVal val="visible"/>
                                      </p:to>
                                    </p:set>
                                    <p:animEffect transition="in" filter="blinds(horizontal)">
                                      <p:cBhvr>
                                        <p:cTn id="32" dur="500"/>
                                        <p:tgtEl>
                                          <p:spTgt spid="218164"/>
                                        </p:tgtEl>
                                      </p:cBhvr>
                                    </p:animEffect>
                                  </p:childTnLst>
                                </p:cTn>
                              </p:par>
                              <p:par>
                                <p:cTn id="33" presetID="3" presetClass="entr" presetSubtype="10" fill="hold" nodeType="withEffect">
                                  <p:stCondLst>
                                    <p:cond delay="0"/>
                                  </p:stCondLst>
                                  <p:childTnLst>
                                    <p:set>
                                      <p:cBhvr>
                                        <p:cTn id="34" dur="1" fill="hold">
                                          <p:stCondLst>
                                            <p:cond delay="0"/>
                                          </p:stCondLst>
                                        </p:cTn>
                                        <p:tgtEl>
                                          <p:spTgt spid="218169"/>
                                        </p:tgtEl>
                                        <p:attrNameLst>
                                          <p:attrName>style.visibility</p:attrName>
                                        </p:attrNameLst>
                                      </p:cBhvr>
                                      <p:to>
                                        <p:strVal val="visible"/>
                                      </p:to>
                                    </p:set>
                                    <p:animEffect transition="in" filter="blinds(horizontal)">
                                      <p:cBhvr>
                                        <p:cTn id="35" dur="500"/>
                                        <p:tgtEl>
                                          <p:spTgt spid="218169"/>
                                        </p:tgtEl>
                                      </p:cBhvr>
                                    </p:animEffect>
                                  </p:childTnLst>
                                </p:cTn>
                              </p:par>
                              <p:par>
                                <p:cTn id="36" presetID="3" presetClass="entr" presetSubtype="10" fill="hold" nodeType="withEffect">
                                  <p:stCondLst>
                                    <p:cond delay="0"/>
                                  </p:stCondLst>
                                  <p:childTnLst>
                                    <p:set>
                                      <p:cBhvr>
                                        <p:cTn id="37" dur="1" fill="hold">
                                          <p:stCondLst>
                                            <p:cond delay="0"/>
                                          </p:stCondLst>
                                        </p:cTn>
                                        <p:tgtEl>
                                          <p:spTgt spid="218168"/>
                                        </p:tgtEl>
                                        <p:attrNameLst>
                                          <p:attrName>style.visibility</p:attrName>
                                        </p:attrNameLst>
                                      </p:cBhvr>
                                      <p:to>
                                        <p:strVal val="visible"/>
                                      </p:to>
                                    </p:set>
                                    <p:animEffect transition="in" filter="blinds(horizontal)">
                                      <p:cBhvr>
                                        <p:cTn id="38" dur="500"/>
                                        <p:tgtEl>
                                          <p:spTgt spid="218168"/>
                                        </p:tgtEl>
                                      </p:cBhvr>
                                    </p:animEffect>
                                  </p:childTnLst>
                                </p:cTn>
                              </p:par>
                              <p:par>
                                <p:cTn id="39" presetID="3" presetClass="entr" presetSubtype="10" fill="hold" nodeType="withEffect">
                                  <p:stCondLst>
                                    <p:cond delay="0"/>
                                  </p:stCondLst>
                                  <p:childTnLst>
                                    <p:set>
                                      <p:cBhvr>
                                        <p:cTn id="40" dur="1" fill="hold">
                                          <p:stCondLst>
                                            <p:cond delay="0"/>
                                          </p:stCondLst>
                                        </p:cTn>
                                        <p:tgtEl>
                                          <p:spTgt spid="218167"/>
                                        </p:tgtEl>
                                        <p:attrNameLst>
                                          <p:attrName>style.visibility</p:attrName>
                                        </p:attrNameLst>
                                      </p:cBhvr>
                                      <p:to>
                                        <p:strVal val="visible"/>
                                      </p:to>
                                    </p:set>
                                    <p:animEffect transition="in" filter="blinds(horizontal)">
                                      <p:cBhvr>
                                        <p:cTn id="41" dur="500"/>
                                        <p:tgtEl>
                                          <p:spTgt spid="218167"/>
                                        </p:tgtEl>
                                      </p:cBhvr>
                                    </p:animEffect>
                                  </p:childTnLst>
                                </p:cTn>
                              </p:par>
                              <p:par>
                                <p:cTn id="42" presetID="3" presetClass="entr" presetSubtype="10" fill="hold" nodeType="withEffect">
                                  <p:stCondLst>
                                    <p:cond delay="0"/>
                                  </p:stCondLst>
                                  <p:childTnLst>
                                    <p:set>
                                      <p:cBhvr>
                                        <p:cTn id="43" dur="1" fill="hold">
                                          <p:stCondLst>
                                            <p:cond delay="0"/>
                                          </p:stCondLst>
                                        </p:cTn>
                                        <p:tgtEl>
                                          <p:spTgt spid="218170"/>
                                        </p:tgtEl>
                                        <p:attrNameLst>
                                          <p:attrName>style.visibility</p:attrName>
                                        </p:attrNameLst>
                                      </p:cBhvr>
                                      <p:to>
                                        <p:strVal val="visible"/>
                                      </p:to>
                                    </p:set>
                                    <p:animEffect transition="in" filter="blinds(horizontal)">
                                      <p:cBhvr>
                                        <p:cTn id="44" dur="500"/>
                                        <p:tgtEl>
                                          <p:spTgt spid="218170"/>
                                        </p:tgtEl>
                                      </p:cBhvr>
                                    </p:animEffect>
                                  </p:childTnLst>
                                </p:cTn>
                              </p:par>
                              <p:par>
                                <p:cTn id="45" presetID="3" presetClass="entr" presetSubtype="10" fill="hold" nodeType="withEffect">
                                  <p:stCondLst>
                                    <p:cond delay="0"/>
                                  </p:stCondLst>
                                  <p:childTnLst>
                                    <p:set>
                                      <p:cBhvr>
                                        <p:cTn id="46" dur="1" fill="hold">
                                          <p:stCondLst>
                                            <p:cond delay="0"/>
                                          </p:stCondLst>
                                        </p:cTn>
                                        <p:tgtEl>
                                          <p:spTgt spid="218162"/>
                                        </p:tgtEl>
                                        <p:attrNameLst>
                                          <p:attrName>style.visibility</p:attrName>
                                        </p:attrNameLst>
                                      </p:cBhvr>
                                      <p:to>
                                        <p:strVal val="visible"/>
                                      </p:to>
                                    </p:set>
                                    <p:animEffect transition="in" filter="blinds(horizontal)">
                                      <p:cBhvr>
                                        <p:cTn id="47" dur="500"/>
                                        <p:tgtEl>
                                          <p:spTgt spid="218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62" grpId="0"/>
      <p:bldP spid="218163" grpId="0" animBg="1"/>
      <p:bldP spid="218164" grpId="0" animBg="1"/>
      <p:bldP spid="218165" grpId="0" animBg="1"/>
      <p:bldP spid="21816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7D541625-E7E8-8170-65D3-1F95E012BA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9C9E606-3145-401B-AF90-B708EB3F0CFE}" type="slidenum">
              <a:rPr lang="en-US" altLang="en-US" sz="1200" smtClean="0">
                <a:latin typeface="Garamond" panose="02020404030301010803" pitchFamily="18" charset="0"/>
              </a:rPr>
              <a:pPr>
                <a:spcBef>
                  <a:spcPct val="0"/>
                </a:spcBef>
                <a:buClrTx/>
                <a:buSzTx/>
                <a:buFontTx/>
                <a:buNone/>
              </a:pPr>
              <a:t>31</a:t>
            </a:fld>
            <a:endParaRPr lang="en-US" altLang="en-US" sz="1200">
              <a:latin typeface="Garamond" panose="02020404030301010803" pitchFamily="18" charset="0"/>
            </a:endParaRPr>
          </a:p>
        </p:txBody>
      </p:sp>
      <p:sp>
        <p:nvSpPr>
          <p:cNvPr id="65539" name="Rectangle 4">
            <a:extLst>
              <a:ext uri="{FF2B5EF4-FFF2-40B4-BE49-F238E27FC236}">
                <a16:creationId xmlns:a16="http://schemas.microsoft.com/office/drawing/2014/main" id="{A5FF3D4B-16B0-817E-EF42-39CBE5434F9A}"/>
              </a:ext>
            </a:extLst>
          </p:cNvPr>
          <p:cNvSpPr>
            <a:spLocks noGrp="1" noChangeArrowheads="1"/>
          </p:cNvSpPr>
          <p:nvPr>
            <p:ph type="title"/>
          </p:nvPr>
        </p:nvSpPr>
        <p:spPr>
          <a:noFill/>
        </p:spPr>
        <p:txBody>
          <a:bodyPr/>
          <a:lstStyle/>
          <a:p>
            <a:pPr eaLnBrk="1" hangingPunct="1"/>
            <a:r>
              <a:rPr lang="en-US" altLang="en-US" sz="3600"/>
              <a:t>Using radix sort</a:t>
            </a:r>
          </a:p>
        </p:txBody>
      </p:sp>
      <p:sp>
        <p:nvSpPr>
          <p:cNvPr id="219141" name="Rectangle 5">
            <a:extLst>
              <a:ext uri="{FF2B5EF4-FFF2-40B4-BE49-F238E27FC236}">
                <a16:creationId xmlns:a16="http://schemas.microsoft.com/office/drawing/2014/main" id="{39061BD8-191B-3998-C70A-A981C8B23F3D}"/>
              </a:ext>
            </a:extLst>
          </p:cNvPr>
          <p:cNvSpPr>
            <a:spLocks noGrp="1" noChangeArrowheads="1"/>
          </p:cNvSpPr>
          <p:nvPr>
            <p:ph type="body" idx="1"/>
          </p:nvPr>
        </p:nvSpPr>
        <p:spPr>
          <a:xfrm>
            <a:off x="457200" y="1260475"/>
            <a:ext cx="8229600" cy="4530725"/>
          </a:xfrm>
          <a:noFill/>
        </p:spPr>
        <p:txBody>
          <a:bodyPr/>
          <a:lstStyle/>
          <a:p>
            <a:pPr eaLnBrk="1" hangingPunct="1"/>
            <a:r>
              <a:rPr lang="en-US" altLang="en-US" sz="2400"/>
              <a:t>For example, a </a:t>
            </a:r>
            <a:r>
              <a:rPr lang="en-US" altLang="en-US" sz="2400" i="1"/>
              <a:t>b </a:t>
            </a:r>
            <a:r>
              <a:rPr lang="en-US" altLang="en-US" sz="2400"/>
              <a:t>= 32 bit number can be considered as </a:t>
            </a:r>
            <a:r>
              <a:rPr lang="en-US" altLang="en-US" sz="2400" i="1"/>
              <a:t>b</a:t>
            </a:r>
            <a:r>
              <a:rPr lang="en-US" altLang="en-US" sz="2400"/>
              <a:t>/</a:t>
            </a:r>
            <a:r>
              <a:rPr lang="en-US" altLang="en-US" sz="2400" i="1"/>
              <a:t>r </a:t>
            </a:r>
            <a:r>
              <a:rPr lang="en-US" altLang="en-US" sz="2400"/>
              <a:t>= 4 digit number, where each digit is </a:t>
            </a:r>
            <a:r>
              <a:rPr lang="en-US" altLang="en-US" sz="2400" i="1"/>
              <a:t>r </a:t>
            </a:r>
            <a:r>
              <a:rPr lang="en-US" altLang="en-US" sz="2400"/>
              <a:t>= 8 bits.</a:t>
            </a:r>
          </a:p>
          <a:p>
            <a:pPr eaLnBrk="1" hangingPunct="1">
              <a:buFont typeface="Wingdings" panose="05000000000000000000" pitchFamily="2" charset="2"/>
              <a:buNone/>
            </a:pPr>
            <a:endParaRPr lang="en-US" altLang="en-US" sz="800"/>
          </a:p>
          <a:p>
            <a:pPr eaLnBrk="1" hangingPunct="1"/>
            <a:r>
              <a:rPr lang="en-US" altLang="en-US" sz="2400"/>
              <a:t>Since each digit has </a:t>
            </a:r>
            <a:r>
              <a:rPr lang="en-US" altLang="en-US" sz="2400" i="1"/>
              <a:t>r</a:t>
            </a:r>
            <a:r>
              <a:rPr lang="en-US" altLang="en-US" sz="2400"/>
              <a:t> bits, it can range in 0 .. 2</a:t>
            </a:r>
            <a:r>
              <a:rPr lang="en-US" altLang="en-US" sz="2400" i="1" baseline="30000"/>
              <a:t>r</a:t>
            </a:r>
            <a:r>
              <a:rPr lang="en-US" altLang="en-US" sz="2400"/>
              <a:t>-1.</a:t>
            </a:r>
          </a:p>
          <a:p>
            <a:pPr eaLnBrk="1" hangingPunct="1"/>
            <a:endParaRPr lang="en-US" altLang="en-US" sz="800"/>
          </a:p>
          <a:p>
            <a:pPr eaLnBrk="1" hangingPunct="1"/>
            <a:r>
              <a:rPr lang="en-US" altLang="en-US" sz="2400"/>
              <a:t>Each call to counting sort will take </a:t>
            </a:r>
            <a:r>
              <a:rPr lang="en-US" altLang="en-US" sz="2400" i="1"/>
              <a:t>O</a:t>
            </a:r>
            <a:r>
              <a:rPr lang="en-US" altLang="en-US" sz="2400"/>
              <a:t>(</a:t>
            </a:r>
            <a:r>
              <a:rPr lang="en-US" altLang="en-US" sz="2400" i="1"/>
              <a:t>n</a:t>
            </a:r>
            <a:r>
              <a:rPr lang="en-US" altLang="en-US" sz="2400"/>
              <a:t>+</a:t>
            </a:r>
            <a:r>
              <a:rPr lang="en-US" altLang="en-US" sz="2400" i="1"/>
              <a:t>k</a:t>
            </a:r>
            <a:r>
              <a:rPr lang="en-US" altLang="en-US" sz="2400"/>
              <a:t>)=</a:t>
            </a:r>
            <a:r>
              <a:rPr lang="en-US" altLang="en-US" sz="2400" i="1"/>
              <a:t>O</a:t>
            </a:r>
            <a:r>
              <a:rPr lang="en-US" altLang="en-US" sz="2400"/>
              <a:t>(</a:t>
            </a:r>
            <a:r>
              <a:rPr lang="en-US" altLang="en-US" sz="2400" i="1"/>
              <a:t>n</a:t>
            </a:r>
            <a:r>
              <a:rPr lang="en-US" altLang="en-US" sz="2400"/>
              <a:t>+2</a:t>
            </a:r>
            <a:r>
              <a:rPr lang="en-US" altLang="en-US" sz="2400" i="1" baseline="30000"/>
              <a:t>r</a:t>
            </a:r>
            <a:r>
              <a:rPr lang="en-US" altLang="en-US" sz="2400"/>
              <a:t>)</a:t>
            </a:r>
          </a:p>
          <a:p>
            <a:pPr eaLnBrk="1" hangingPunct="1"/>
            <a:endParaRPr lang="en-US" altLang="en-US" sz="800"/>
          </a:p>
          <a:p>
            <a:pPr eaLnBrk="1" hangingPunct="1"/>
            <a:r>
              <a:rPr lang="en-US" altLang="en-US" sz="2400"/>
              <a:t>The overall cost is: </a:t>
            </a:r>
            <a:r>
              <a:rPr lang="en-US" altLang="en-US" sz="2400" i="1"/>
              <a:t>O</a:t>
            </a:r>
            <a:r>
              <a:rPr lang="en-US" altLang="en-US" sz="2400"/>
              <a:t>(</a:t>
            </a:r>
            <a:r>
              <a:rPr lang="en-US" altLang="en-US" sz="2400" i="1"/>
              <a:t>d</a:t>
            </a:r>
            <a:r>
              <a:rPr lang="en-US" altLang="en-US" sz="2400"/>
              <a:t>(</a:t>
            </a:r>
            <a:r>
              <a:rPr lang="en-US" altLang="en-US" sz="2400" i="1"/>
              <a:t>n</a:t>
            </a:r>
            <a:r>
              <a:rPr lang="en-US" altLang="en-US" sz="2400"/>
              <a:t>+</a:t>
            </a:r>
            <a:r>
              <a:rPr lang="en-US" altLang="en-US" sz="2400" i="1"/>
              <a:t>k</a:t>
            </a:r>
            <a:r>
              <a:rPr lang="en-US" altLang="en-US" sz="2400"/>
              <a:t>))=O(</a:t>
            </a:r>
            <a:r>
              <a:rPr lang="en-US" altLang="en-US" sz="2400" i="1"/>
              <a:t>b</a:t>
            </a:r>
            <a:r>
              <a:rPr lang="en-US" altLang="en-US" sz="2400"/>
              <a:t>/</a:t>
            </a:r>
            <a:r>
              <a:rPr lang="en-US" altLang="en-US" sz="2400" i="1"/>
              <a:t>r</a:t>
            </a:r>
            <a:r>
              <a:rPr lang="en-US" altLang="en-US" sz="2400"/>
              <a:t>(</a:t>
            </a:r>
            <a:r>
              <a:rPr lang="en-US" altLang="en-US" sz="2400" i="1"/>
              <a:t>n</a:t>
            </a:r>
            <a:r>
              <a:rPr lang="en-US" altLang="en-US" sz="2400"/>
              <a:t>+2</a:t>
            </a:r>
            <a:r>
              <a:rPr lang="en-US" altLang="en-US" sz="2400" i="1" baseline="30000"/>
              <a:t>r</a:t>
            </a:r>
            <a:r>
              <a:rPr lang="en-US" altLang="en-US" sz="2400"/>
              <a:t>))</a:t>
            </a:r>
          </a:p>
          <a:p>
            <a:pPr eaLnBrk="1" hangingPunct="1"/>
            <a:endParaRPr lang="en-US" altLang="en-US" sz="800"/>
          </a:p>
          <a:p>
            <a:pPr eaLnBrk="1" hangingPunct="1"/>
            <a:r>
              <a:rPr lang="en-US" altLang="en-US" sz="2400"/>
              <a:t>How should we chose </a:t>
            </a:r>
            <a:r>
              <a:rPr lang="en-US" altLang="en-US" sz="2400" i="1"/>
              <a:t>r</a:t>
            </a:r>
            <a:r>
              <a:rPr lang="en-US" altLang="en-US" sz="2400"/>
              <a:t> in practice? </a:t>
            </a:r>
          </a:p>
          <a:p>
            <a:pPr eaLnBrk="1" hangingPunct="1"/>
            <a:endParaRPr lang="en-US" altLang="en-US" sz="800"/>
          </a:p>
          <a:p>
            <a:pPr eaLnBrk="1" hangingPunct="1"/>
            <a:r>
              <a:rPr lang="en-US" altLang="en-US" sz="2400"/>
              <a:t>Optimal solution is around </a:t>
            </a:r>
            <a:r>
              <a:rPr lang="en-US" altLang="en-US" sz="2400" i="1"/>
              <a:t>r </a:t>
            </a:r>
            <a:r>
              <a:rPr lang="en-US" altLang="en-US" sz="2400"/>
              <a:t>= lg </a:t>
            </a:r>
            <a:r>
              <a:rPr lang="en-US" altLang="en-US" sz="2400" i="1"/>
              <a:t>n</a:t>
            </a:r>
            <a:r>
              <a:rPr lang="en-US" altLang="en-US" sz="2400"/>
              <a:t>.</a:t>
            </a:r>
          </a:p>
        </p:txBody>
      </p:sp>
      <p:graphicFrame>
        <p:nvGraphicFramePr>
          <p:cNvPr id="219193" name="Object 57">
            <a:extLst>
              <a:ext uri="{FF2B5EF4-FFF2-40B4-BE49-F238E27FC236}">
                <a16:creationId xmlns:a16="http://schemas.microsoft.com/office/drawing/2014/main" id="{C8C58702-6035-2024-FE86-3F7EAA3D0B0F}"/>
              </a:ext>
            </a:extLst>
          </p:cNvPr>
          <p:cNvGraphicFramePr>
            <a:graphicFrameLocks noChangeAspect="1"/>
          </p:cNvGraphicFramePr>
          <p:nvPr/>
        </p:nvGraphicFramePr>
        <p:xfrm>
          <a:off x="2743200" y="5105400"/>
          <a:ext cx="4784725" cy="803275"/>
        </p:xfrm>
        <a:graphic>
          <a:graphicData uri="http://schemas.openxmlformats.org/presentationml/2006/ole">
            <mc:AlternateContent xmlns:mc="http://schemas.openxmlformats.org/markup-compatibility/2006">
              <mc:Choice xmlns:v="urn:schemas-microsoft-com:vml" Requires="v">
                <p:oleObj name="Equation" r:id="rId3" imgW="2730500" imgH="457200" progId="Equation.3">
                  <p:embed/>
                </p:oleObj>
              </mc:Choice>
              <mc:Fallback>
                <p:oleObj name="Equation" r:id="rId3" imgW="2730500" imgH="457200" progId="Equation.3">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5105400"/>
                        <a:ext cx="4784725"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41">
                                            <p:txEl>
                                              <p:pRg st="2" end="2"/>
                                            </p:txEl>
                                          </p:spTgt>
                                        </p:tgtEl>
                                        <p:attrNameLst>
                                          <p:attrName>style.visibility</p:attrName>
                                        </p:attrNameLst>
                                      </p:cBhvr>
                                      <p:to>
                                        <p:strVal val="visible"/>
                                      </p:to>
                                    </p:set>
                                    <p:animEffect transition="in" filter="blinds(horizontal)">
                                      <p:cBhvr>
                                        <p:cTn id="7" dur="500"/>
                                        <p:tgtEl>
                                          <p:spTgt spid="21914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9141">
                                            <p:txEl>
                                              <p:pRg st="4" end="4"/>
                                            </p:txEl>
                                          </p:spTgt>
                                        </p:tgtEl>
                                        <p:attrNameLst>
                                          <p:attrName>style.visibility</p:attrName>
                                        </p:attrNameLst>
                                      </p:cBhvr>
                                      <p:to>
                                        <p:strVal val="visible"/>
                                      </p:to>
                                    </p:set>
                                    <p:animEffect transition="in" filter="blinds(horizontal)">
                                      <p:cBhvr>
                                        <p:cTn id="12" dur="500"/>
                                        <p:tgtEl>
                                          <p:spTgt spid="21914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9141">
                                            <p:txEl>
                                              <p:pRg st="6" end="6"/>
                                            </p:txEl>
                                          </p:spTgt>
                                        </p:tgtEl>
                                        <p:attrNameLst>
                                          <p:attrName>style.visibility</p:attrName>
                                        </p:attrNameLst>
                                      </p:cBhvr>
                                      <p:to>
                                        <p:strVal val="visible"/>
                                      </p:to>
                                    </p:set>
                                    <p:animEffect transition="in" filter="blinds(horizontal)">
                                      <p:cBhvr>
                                        <p:cTn id="17" dur="500"/>
                                        <p:tgtEl>
                                          <p:spTgt spid="219141">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9141">
                                            <p:txEl>
                                              <p:pRg st="8" end="8"/>
                                            </p:txEl>
                                          </p:spTgt>
                                        </p:tgtEl>
                                        <p:attrNameLst>
                                          <p:attrName>style.visibility</p:attrName>
                                        </p:attrNameLst>
                                      </p:cBhvr>
                                      <p:to>
                                        <p:strVal val="visible"/>
                                      </p:to>
                                    </p:set>
                                    <p:animEffect transition="in" filter="blinds(horizontal)">
                                      <p:cBhvr>
                                        <p:cTn id="22" dur="500"/>
                                        <p:tgtEl>
                                          <p:spTgt spid="219141">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9141">
                                            <p:txEl>
                                              <p:pRg st="10" end="10"/>
                                            </p:txEl>
                                          </p:spTgt>
                                        </p:tgtEl>
                                        <p:attrNameLst>
                                          <p:attrName>style.visibility</p:attrName>
                                        </p:attrNameLst>
                                      </p:cBhvr>
                                      <p:to>
                                        <p:strVal val="visible"/>
                                      </p:to>
                                    </p:set>
                                    <p:animEffect transition="in" filter="blinds(horizontal)">
                                      <p:cBhvr>
                                        <p:cTn id="27" dur="500"/>
                                        <p:tgtEl>
                                          <p:spTgt spid="219141">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9193"/>
                                        </p:tgtEl>
                                        <p:attrNameLst>
                                          <p:attrName>style.visibility</p:attrName>
                                        </p:attrNameLst>
                                      </p:cBhvr>
                                      <p:to>
                                        <p:strVal val="visible"/>
                                      </p:to>
                                    </p:set>
                                    <p:animEffect transition="in" filter="blinds(horizontal)">
                                      <p:cBhvr>
                                        <p:cTn id="32" dur="500"/>
                                        <p:tgtEl>
                                          <p:spTgt spid="219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FDCFADCF-1B24-F5C2-98E0-9B0B0D0B85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8E93910-FC51-457F-BA22-506AC0894A61}" type="slidenum">
              <a:rPr lang="en-US" altLang="en-US" sz="1200" smtClean="0">
                <a:latin typeface="Garamond" panose="02020404030301010803" pitchFamily="18" charset="0"/>
              </a:rPr>
              <a:pPr>
                <a:spcBef>
                  <a:spcPct val="0"/>
                </a:spcBef>
                <a:buClrTx/>
                <a:buSzTx/>
                <a:buFontTx/>
                <a:buNone/>
              </a:pPr>
              <a:t>32</a:t>
            </a:fld>
            <a:endParaRPr lang="en-US" altLang="en-US" sz="1200">
              <a:latin typeface="Garamond" panose="02020404030301010803" pitchFamily="18" charset="0"/>
            </a:endParaRPr>
          </a:p>
        </p:txBody>
      </p:sp>
      <p:sp>
        <p:nvSpPr>
          <p:cNvPr id="67587" name="Rectangle 4">
            <a:extLst>
              <a:ext uri="{FF2B5EF4-FFF2-40B4-BE49-F238E27FC236}">
                <a16:creationId xmlns:a16="http://schemas.microsoft.com/office/drawing/2014/main" id="{D146C99B-D514-CD00-3BED-964FAEC9EBDB}"/>
              </a:ext>
            </a:extLst>
          </p:cNvPr>
          <p:cNvSpPr>
            <a:spLocks noGrp="1" noChangeArrowheads="1"/>
          </p:cNvSpPr>
          <p:nvPr>
            <p:ph type="title"/>
          </p:nvPr>
        </p:nvSpPr>
        <p:spPr>
          <a:noFill/>
        </p:spPr>
        <p:txBody>
          <a:bodyPr/>
          <a:lstStyle/>
          <a:p>
            <a:pPr eaLnBrk="1" hangingPunct="1"/>
            <a:r>
              <a:rPr lang="en-US" altLang="en-US" sz="3600"/>
              <a:t>Using radix sort</a:t>
            </a:r>
          </a:p>
        </p:txBody>
      </p:sp>
      <p:sp>
        <p:nvSpPr>
          <p:cNvPr id="220165" name="Rectangle 5">
            <a:extLst>
              <a:ext uri="{FF2B5EF4-FFF2-40B4-BE49-F238E27FC236}">
                <a16:creationId xmlns:a16="http://schemas.microsoft.com/office/drawing/2014/main" id="{2F4AFEF1-B1A8-8459-B830-08BA59735E78}"/>
              </a:ext>
            </a:extLst>
          </p:cNvPr>
          <p:cNvSpPr>
            <a:spLocks noGrp="1" noChangeArrowheads="1"/>
          </p:cNvSpPr>
          <p:nvPr>
            <p:ph type="body" idx="1"/>
          </p:nvPr>
        </p:nvSpPr>
        <p:spPr>
          <a:xfrm>
            <a:off x="457200" y="1260475"/>
            <a:ext cx="8229600" cy="4530725"/>
          </a:xfrm>
          <a:noFill/>
        </p:spPr>
        <p:txBody>
          <a:bodyPr/>
          <a:lstStyle/>
          <a:p>
            <a:pPr eaLnBrk="1" hangingPunct="1"/>
            <a:r>
              <a:rPr lang="en-US" altLang="en-US" sz="2400"/>
              <a:t>Suppose we want to sort </a:t>
            </a:r>
            <a:r>
              <a:rPr lang="en-US" altLang="en-US" sz="2400" i="1"/>
              <a:t>n</a:t>
            </a:r>
            <a:r>
              <a:rPr lang="en-US" altLang="en-US" sz="2400"/>
              <a:t> numbers which range in 1..</a:t>
            </a:r>
            <a:r>
              <a:rPr lang="en-US" altLang="en-US" sz="2400" i="1"/>
              <a:t>n</a:t>
            </a:r>
            <a:r>
              <a:rPr lang="en-US" altLang="en-US" sz="2400" baseline="30000"/>
              <a:t>2</a:t>
            </a:r>
          </a:p>
          <a:p>
            <a:pPr eaLnBrk="1" hangingPunct="1">
              <a:buFont typeface="Wingdings" panose="05000000000000000000" pitchFamily="2" charset="2"/>
              <a:buNone/>
            </a:pPr>
            <a:r>
              <a:rPr lang="en-US" altLang="en-US" sz="2400" baseline="30000"/>
              <a:t>      </a:t>
            </a:r>
            <a:r>
              <a:rPr lang="en-US" altLang="en-US" sz="2400"/>
              <a:t>(</a:t>
            </a:r>
            <a:r>
              <a:rPr lang="en-US" altLang="en-US" sz="2400" i="1"/>
              <a:t>k</a:t>
            </a:r>
            <a:r>
              <a:rPr lang="en-US" altLang="en-US" sz="2400"/>
              <a:t>=</a:t>
            </a:r>
            <a:r>
              <a:rPr lang="en-US" altLang="en-US" sz="2400" i="1"/>
              <a:t>n</a:t>
            </a:r>
            <a:r>
              <a:rPr lang="en-US" altLang="en-US" sz="2400" baseline="30000"/>
              <a:t>2</a:t>
            </a:r>
            <a:r>
              <a:rPr lang="en-US" altLang="en-US" sz="2400"/>
              <a:t>)</a:t>
            </a:r>
            <a:endParaRPr lang="en-US" altLang="en-US" sz="2400" baseline="30000"/>
          </a:p>
          <a:p>
            <a:pPr eaLnBrk="1" hangingPunct="1"/>
            <a:endParaRPr lang="en-US" altLang="en-US" sz="2400"/>
          </a:p>
          <a:p>
            <a:pPr eaLnBrk="1" hangingPunct="1"/>
            <a:r>
              <a:rPr lang="en-US" altLang="en-US" sz="2400"/>
              <a:t>If we directly apply counting sort: </a:t>
            </a:r>
            <a:r>
              <a:rPr lang="en-US" altLang="en-US" sz="2400" i="1"/>
              <a:t>O</a:t>
            </a:r>
            <a:r>
              <a:rPr lang="en-US" altLang="en-US" sz="2400"/>
              <a:t>(</a:t>
            </a:r>
            <a:r>
              <a:rPr lang="en-US" altLang="en-US" sz="2400" i="1"/>
              <a:t>k</a:t>
            </a:r>
            <a:r>
              <a:rPr lang="en-US" altLang="en-US" sz="2400"/>
              <a:t>+</a:t>
            </a:r>
            <a:r>
              <a:rPr lang="en-US" altLang="en-US" sz="2400" i="1"/>
              <a:t>n</a:t>
            </a:r>
            <a:r>
              <a:rPr lang="en-US" altLang="en-US" sz="2400"/>
              <a:t>)=</a:t>
            </a:r>
            <a:r>
              <a:rPr lang="en-US" altLang="en-US" sz="2400" i="1"/>
              <a:t>O</a:t>
            </a:r>
            <a:r>
              <a:rPr lang="en-US" altLang="en-US" sz="2400"/>
              <a:t>(</a:t>
            </a:r>
            <a:r>
              <a:rPr lang="en-US" altLang="en-US" sz="2400" i="1"/>
              <a:t>n</a:t>
            </a:r>
            <a:r>
              <a:rPr lang="en-US" altLang="en-US" sz="2400" baseline="30000"/>
              <a:t>2</a:t>
            </a:r>
            <a:r>
              <a:rPr lang="en-US" altLang="en-US" sz="2400"/>
              <a:t>)</a:t>
            </a:r>
          </a:p>
          <a:p>
            <a:pPr eaLnBrk="1" hangingPunct="1"/>
            <a:endParaRPr lang="en-US" altLang="en-US" sz="2400"/>
          </a:p>
          <a:p>
            <a:pPr eaLnBrk="1" hangingPunct="1"/>
            <a:r>
              <a:rPr lang="en-US" altLang="en-US" sz="2400"/>
              <a:t>However, a number in the range 1..</a:t>
            </a:r>
            <a:r>
              <a:rPr lang="en-US" altLang="en-US" sz="2400" i="1"/>
              <a:t>n</a:t>
            </a:r>
            <a:r>
              <a:rPr lang="en-US" altLang="en-US" sz="2400" baseline="30000"/>
              <a:t>2</a:t>
            </a:r>
            <a:r>
              <a:rPr lang="en-US" altLang="en-US" sz="2400"/>
              <a:t> can be represented using lg </a:t>
            </a:r>
            <a:r>
              <a:rPr lang="en-US" altLang="en-US" sz="2400" i="1"/>
              <a:t>n</a:t>
            </a:r>
            <a:r>
              <a:rPr lang="en-US" altLang="en-US" sz="2400" baseline="30000"/>
              <a:t>2</a:t>
            </a:r>
            <a:r>
              <a:rPr lang="en-US" altLang="en-US" sz="2400"/>
              <a:t> = 2 lg </a:t>
            </a:r>
            <a:r>
              <a:rPr lang="en-US" altLang="en-US" sz="2400" i="1"/>
              <a:t>n</a:t>
            </a:r>
            <a:r>
              <a:rPr lang="en-US" altLang="en-US" sz="2400"/>
              <a:t> bits.</a:t>
            </a:r>
          </a:p>
          <a:p>
            <a:pPr eaLnBrk="1" hangingPunct="1"/>
            <a:endParaRPr lang="en-US" altLang="en-US" sz="2400"/>
          </a:p>
          <a:p>
            <a:pPr eaLnBrk="1" hangingPunct="1"/>
            <a:r>
              <a:rPr lang="en-US" altLang="en-US" sz="2400"/>
              <a:t>Assume we use </a:t>
            </a:r>
            <a:r>
              <a:rPr lang="en-US" altLang="en-US" sz="2400" i="1"/>
              <a:t>r </a:t>
            </a:r>
            <a:r>
              <a:rPr lang="en-US" altLang="en-US" sz="2400"/>
              <a:t>=lg </a:t>
            </a:r>
            <a:r>
              <a:rPr lang="en-US" altLang="en-US" sz="2400" i="1"/>
              <a:t>n</a:t>
            </a:r>
            <a:r>
              <a:rPr lang="en-US" altLang="en-US" sz="2400"/>
              <a:t> bit digits and apply radix sort:</a:t>
            </a:r>
          </a:p>
        </p:txBody>
      </p:sp>
      <p:graphicFrame>
        <p:nvGraphicFramePr>
          <p:cNvPr id="220166" name="Object 6">
            <a:extLst>
              <a:ext uri="{FF2B5EF4-FFF2-40B4-BE49-F238E27FC236}">
                <a16:creationId xmlns:a16="http://schemas.microsoft.com/office/drawing/2014/main" id="{F39AFE25-6CEF-6B7C-FBF6-9572BE33D516}"/>
              </a:ext>
            </a:extLst>
          </p:cNvPr>
          <p:cNvGraphicFramePr>
            <a:graphicFrameLocks noChangeAspect="1"/>
          </p:cNvGraphicFramePr>
          <p:nvPr/>
        </p:nvGraphicFramePr>
        <p:xfrm>
          <a:off x="2819400" y="5292725"/>
          <a:ext cx="4583113" cy="803275"/>
        </p:xfrm>
        <a:graphic>
          <a:graphicData uri="http://schemas.openxmlformats.org/presentationml/2006/ole">
            <mc:AlternateContent xmlns:mc="http://schemas.openxmlformats.org/markup-compatibility/2006">
              <mc:Choice xmlns:v="urn:schemas-microsoft-com:vml" Requires="v">
                <p:oleObj name="Equation" r:id="rId3" imgW="2616200" imgH="457200" progId="Equation.3">
                  <p:embed/>
                </p:oleObj>
              </mc:Choice>
              <mc:Fallback>
                <p:oleObj name="Equation" r:id="rId3" imgW="2616200" imgH="457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292725"/>
                        <a:ext cx="4583113"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0165">
                                            <p:txEl>
                                              <p:pRg st="3" end="3"/>
                                            </p:txEl>
                                          </p:spTgt>
                                        </p:tgtEl>
                                        <p:attrNameLst>
                                          <p:attrName>style.visibility</p:attrName>
                                        </p:attrNameLst>
                                      </p:cBhvr>
                                      <p:to>
                                        <p:strVal val="visible"/>
                                      </p:to>
                                    </p:set>
                                    <p:animEffect transition="in" filter="blinds(horizontal)">
                                      <p:cBhvr>
                                        <p:cTn id="7" dur="500"/>
                                        <p:tgtEl>
                                          <p:spTgt spid="22016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0165">
                                            <p:txEl>
                                              <p:pRg st="5" end="5"/>
                                            </p:txEl>
                                          </p:spTgt>
                                        </p:tgtEl>
                                        <p:attrNameLst>
                                          <p:attrName>style.visibility</p:attrName>
                                        </p:attrNameLst>
                                      </p:cBhvr>
                                      <p:to>
                                        <p:strVal val="visible"/>
                                      </p:to>
                                    </p:set>
                                    <p:animEffect transition="in" filter="blinds(horizontal)">
                                      <p:cBhvr>
                                        <p:cTn id="12" dur="500"/>
                                        <p:tgtEl>
                                          <p:spTgt spid="220165">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0165">
                                            <p:txEl>
                                              <p:pRg st="7" end="7"/>
                                            </p:txEl>
                                          </p:spTgt>
                                        </p:tgtEl>
                                        <p:attrNameLst>
                                          <p:attrName>style.visibility</p:attrName>
                                        </p:attrNameLst>
                                      </p:cBhvr>
                                      <p:to>
                                        <p:strVal val="visible"/>
                                      </p:to>
                                    </p:set>
                                    <p:animEffect transition="in" filter="blinds(horizontal)">
                                      <p:cBhvr>
                                        <p:cTn id="17" dur="500"/>
                                        <p:tgtEl>
                                          <p:spTgt spid="22016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0166"/>
                                        </p:tgtEl>
                                        <p:attrNameLst>
                                          <p:attrName>style.visibility</p:attrName>
                                        </p:attrNameLst>
                                      </p:cBhvr>
                                      <p:to>
                                        <p:strVal val="visible"/>
                                      </p:to>
                                    </p:set>
                                    <p:animEffect transition="in" filter="blinds(horizontal)">
                                      <p:cBhvr>
                                        <p:cTn id="22" dur="500"/>
                                        <p:tgtEl>
                                          <p:spTgt spid="220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852160CA-D545-2026-4C69-872E219FB4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46CE32B-A128-461E-BBDC-CE433CD7288D}" type="slidenum">
              <a:rPr lang="en-US" altLang="en-US" sz="1200" smtClean="0">
                <a:latin typeface="Garamond" panose="02020404030301010803" pitchFamily="18" charset="0"/>
              </a:rPr>
              <a:pPr>
                <a:spcBef>
                  <a:spcPct val="0"/>
                </a:spcBef>
                <a:buClrTx/>
                <a:buSzTx/>
                <a:buFontTx/>
                <a:buNone/>
              </a:pPr>
              <a:t>33</a:t>
            </a:fld>
            <a:endParaRPr lang="en-US" altLang="en-US" sz="1200">
              <a:latin typeface="Garamond" panose="02020404030301010803" pitchFamily="18" charset="0"/>
            </a:endParaRPr>
          </a:p>
        </p:txBody>
      </p:sp>
      <p:sp>
        <p:nvSpPr>
          <p:cNvPr id="69635" name="Rectangle 4">
            <a:extLst>
              <a:ext uri="{FF2B5EF4-FFF2-40B4-BE49-F238E27FC236}">
                <a16:creationId xmlns:a16="http://schemas.microsoft.com/office/drawing/2014/main" id="{3844963D-9DDE-A958-E82E-DD3F9EB1CB60}"/>
              </a:ext>
            </a:extLst>
          </p:cNvPr>
          <p:cNvSpPr>
            <a:spLocks noChangeArrowheads="1"/>
          </p:cNvSpPr>
          <p:nvPr/>
        </p:nvSpPr>
        <p:spPr bwMode="auto">
          <a:xfrm>
            <a:off x="457200" y="236220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MEDIANS </a:t>
            </a:r>
            <a:br>
              <a:rPr lang="en-US" altLang="en-US" sz="4000">
                <a:solidFill>
                  <a:schemeClr val="tx2"/>
                </a:solidFill>
                <a:latin typeface="Garamond" panose="02020404030301010803" pitchFamily="18" charset="0"/>
              </a:rPr>
            </a:br>
            <a:r>
              <a:rPr lang="en-US" altLang="en-US" sz="4000">
                <a:solidFill>
                  <a:schemeClr val="tx2"/>
                </a:solidFill>
                <a:latin typeface="Garamond" panose="02020404030301010803" pitchFamily="18" charset="0"/>
              </a:rPr>
              <a:t>AND </a:t>
            </a:r>
            <a:br>
              <a:rPr lang="en-US" altLang="en-US" sz="4000">
                <a:solidFill>
                  <a:schemeClr val="tx2"/>
                </a:solidFill>
                <a:latin typeface="Garamond" panose="02020404030301010803" pitchFamily="18" charset="0"/>
              </a:rPr>
            </a:br>
            <a:r>
              <a:rPr lang="en-US" altLang="en-US" sz="4000">
                <a:solidFill>
                  <a:schemeClr val="tx2"/>
                </a:solidFill>
                <a:latin typeface="Garamond" panose="02020404030301010803" pitchFamily="18" charset="0"/>
              </a:rPr>
              <a:t>ORDER STATISTICS</a:t>
            </a:r>
          </a:p>
        </p:txBody>
      </p:sp>
      <p:sp>
        <p:nvSpPr>
          <p:cNvPr id="69636" name="Freeform 5">
            <a:extLst>
              <a:ext uri="{FF2B5EF4-FFF2-40B4-BE49-F238E27FC236}">
                <a16:creationId xmlns:a16="http://schemas.microsoft.com/office/drawing/2014/main" id="{7C900068-16EE-C381-7ED7-6435964F6E66}"/>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C3D6A771-0FC7-D504-EE76-9712B41420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47E79CC-5AC8-4C77-A12D-2EC9D9C39936}" type="slidenum">
              <a:rPr lang="en-US" altLang="en-US" sz="1200" smtClean="0">
                <a:latin typeface="Garamond" panose="02020404030301010803" pitchFamily="18" charset="0"/>
              </a:rPr>
              <a:pPr>
                <a:spcBef>
                  <a:spcPct val="0"/>
                </a:spcBef>
                <a:buClrTx/>
                <a:buSzTx/>
                <a:buFontTx/>
                <a:buNone/>
              </a:pPr>
              <a:t>34</a:t>
            </a:fld>
            <a:endParaRPr lang="en-US" altLang="en-US" sz="1200">
              <a:latin typeface="Garamond" panose="02020404030301010803" pitchFamily="18" charset="0"/>
            </a:endParaRPr>
          </a:p>
        </p:txBody>
      </p:sp>
      <p:sp>
        <p:nvSpPr>
          <p:cNvPr id="71683" name="Rectangle 2">
            <a:extLst>
              <a:ext uri="{FF2B5EF4-FFF2-40B4-BE49-F238E27FC236}">
                <a16:creationId xmlns:a16="http://schemas.microsoft.com/office/drawing/2014/main" id="{7E1EE0ED-EB1E-C4AC-7936-C0AB00B2F895}"/>
              </a:ext>
            </a:extLst>
          </p:cNvPr>
          <p:cNvSpPr>
            <a:spLocks noGrp="1" noChangeArrowheads="1"/>
          </p:cNvSpPr>
          <p:nvPr>
            <p:ph type="title"/>
          </p:nvPr>
        </p:nvSpPr>
        <p:spPr/>
        <p:txBody>
          <a:bodyPr/>
          <a:lstStyle/>
          <a:p>
            <a:pPr eaLnBrk="1" hangingPunct="1"/>
            <a:r>
              <a:rPr lang="en-US" altLang="en-US" sz="3600"/>
              <a:t>The Selection Problem</a:t>
            </a:r>
          </a:p>
        </p:txBody>
      </p:sp>
      <p:sp>
        <p:nvSpPr>
          <p:cNvPr id="69636" name="Rectangle 3">
            <a:extLst>
              <a:ext uri="{FF2B5EF4-FFF2-40B4-BE49-F238E27FC236}">
                <a16:creationId xmlns:a16="http://schemas.microsoft.com/office/drawing/2014/main" id="{7450DDED-D99D-1983-7C09-C3426A224C9F}"/>
              </a:ext>
            </a:extLst>
          </p:cNvPr>
          <p:cNvSpPr>
            <a:spLocks noGrp="1" noChangeArrowheads="1"/>
          </p:cNvSpPr>
          <p:nvPr>
            <p:ph type="body" idx="1"/>
          </p:nvPr>
        </p:nvSpPr>
        <p:spPr>
          <a:xfrm>
            <a:off x="457200" y="1295400"/>
            <a:ext cx="8229600" cy="4530725"/>
          </a:xfrm>
        </p:spPr>
        <p:txBody>
          <a:bodyPr/>
          <a:lstStyle/>
          <a:p>
            <a:pPr eaLnBrk="1" hangingPunct="1">
              <a:defRPr/>
            </a:pPr>
            <a:r>
              <a:rPr lang="en-US" altLang="en-US" sz="2400" dirty="0"/>
              <a:t>Definition: Given a set of </a:t>
            </a:r>
            <a:r>
              <a:rPr lang="en-US" altLang="en-US" sz="2400" i="1" dirty="0"/>
              <a:t>n</a:t>
            </a:r>
            <a:r>
              <a:rPr lang="en-US" altLang="en-US" sz="2400" dirty="0"/>
              <a:t> numbers, </a:t>
            </a:r>
          </a:p>
          <a:p>
            <a:pPr marL="0" indent="0" eaLnBrk="1" hangingPunct="1">
              <a:buFont typeface="Wingdings" panose="05000000000000000000" pitchFamily="2" charset="2"/>
              <a:buNone/>
              <a:defRPr/>
            </a:pPr>
            <a:r>
              <a:rPr lang="en-US" altLang="en-US" sz="2400" i="1" dirty="0"/>
              <a:t>	</a:t>
            </a:r>
            <a:r>
              <a:rPr lang="en-US" altLang="en-US" sz="2400" i="1" dirty="0" err="1">
                <a:solidFill>
                  <a:srgbClr val="FF0000"/>
                </a:solidFill>
              </a:rPr>
              <a:t>i</a:t>
            </a:r>
            <a:r>
              <a:rPr lang="en-US" altLang="en-US" sz="2400" baseline="30000" dirty="0" err="1">
                <a:solidFill>
                  <a:srgbClr val="FF0000"/>
                </a:solidFill>
              </a:rPr>
              <a:t>th</a:t>
            </a:r>
            <a:r>
              <a:rPr lang="en-US" altLang="en-US" sz="2400" dirty="0">
                <a:solidFill>
                  <a:srgbClr val="FF0000"/>
                </a:solidFill>
              </a:rPr>
              <a:t> (1 </a:t>
            </a:r>
            <a:r>
              <a:rPr lang="en-US" altLang="en-US" sz="2400" dirty="0">
                <a:solidFill>
                  <a:srgbClr val="FF0000"/>
                </a:solidFill>
                <a:cs typeface="Arial" panose="020B0604020202020204" pitchFamily="34" charset="0"/>
              </a:rPr>
              <a:t>≤ </a:t>
            </a:r>
            <a:r>
              <a:rPr lang="en-US" altLang="en-US" sz="2400" i="1" dirty="0" err="1">
                <a:solidFill>
                  <a:srgbClr val="FF0000"/>
                </a:solidFill>
                <a:cs typeface="Arial" panose="020B0604020202020204" pitchFamily="34" charset="0"/>
              </a:rPr>
              <a:t>i</a:t>
            </a:r>
            <a:r>
              <a:rPr lang="en-US" altLang="en-US" sz="2400" dirty="0">
                <a:solidFill>
                  <a:srgbClr val="FF0000"/>
                </a:solidFill>
                <a:cs typeface="Arial" panose="020B0604020202020204" pitchFamily="34" charset="0"/>
              </a:rPr>
              <a:t> ≤ </a:t>
            </a:r>
            <a:r>
              <a:rPr lang="en-US" altLang="en-US" sz="2400" i="1" dirty="0">
                <a:solidFill>
                  <a:srgbClr val="FF0000"/>
                </a:solidFill>
                <a:cs typeface="Arial" panose="020B0604020202020204" pitchFamily="34" charset="0"/>
              </a:rPr>
              <a:t>n</a:t>
            </a:r>
            <a:r>
              <a:rPr lang="en-US" altLang="en-US" sz="2400" dirty="0">
                <a:solidFill>
                  <a:srgbClr val="FF0000"/>
                </a:solidFill>
                <a:cs typeface="Arial" panose="020B0604020202020204" pitchFamily="34" charset="0"/>
              </a:rPr>
              <a:t>) </a:t>
            </a:r>
            <a:r>
              <a:rPr lang="en-US" altLang="en-US" sz="2400" dirty="0">
                <a:solidFill>
                  <a:srgbClr val="FF0000"/>
                </a:solidFill>
              </a:rPr>
              <a:t>order statistics of the set of numbers </a:t>
            </a:r>
          </a:p>
          <a:p>
            <a:pPr marL="0" indent="0" eaLnBrk="1" hangingPunct="1">
              <a:buFont typeface="Wingdings" panose="05000000000000000000" pitchFamily="2" charset="2"/>
              <a:buNone/>
              <a:defRPr/>
            </a:pPr>
            <a:r>
              <a:rPr lang="en-US" altLang="en-US" sz="2400" dirty="0"/>
              <a:t>     is the </a:t>
            </a:r>
            <a:r>
              <a:rPr lang="en-US" altLang="en-US" sz="2400" i="1" dirty="0" err="1"/>
              <a:t>i</a:t>
            </a:r>
            <a:r>
              <a:rPr lang="en-US" altLang="en-US" sz="2400" baseline="30000" dirty="0" err="1"/>
              <a:t>th</a:t>
            </a:r>
            <a:r>
              <a:rPr lang="en-US" altLang="en-US" sz="2400" dirty="0"/>
              <a:t> smallest number in the set.</a:t>
            </a:r>
            <a:br>
              <a:rPr lang="en-US" altLang="en-US" sz="2400" dirty="0"/>
            </a:br>
            <a:endParaRPr lang="en-US" altLang="en-US" sz="2400" dirty="0"/>
          </a:p>
          <a:p>
            <a:pPr eaLnBrk="1" hangingPunct="1">
              <a:defRPr/>
            </a:pPr>
            <a:r>
              <a:rPr lang="en-US" altLang="en-US" sz="2400" dirty="0"/>
              <a:t>The selection problem: </a:t>
            </a:r>
          </a:p>
          <a:p>
            <a:pPr eaLnBrk="1" hangingPunct="1">
              <a:buFont typeface="Wingdings" panose="05000000000000000000" pitchFamily="2" charset="2"/>
              <a:buNone/>
              <a:defRPr/>
            </a:pPr>
            <a:r>
              <a:rPr lang="en-US" altLang="en-US" sz="2400" dirty="0"/>
              <a:t>		Given </a:t>
            </a:r>
            <a:r>
              <a:rPr lang="en-US" altLang="en-US" sz="2400" i="1" dirty="0"/>
              <a:t>n</a:t>
            </a:r>
            <a:r>
              <a:rPr lang="en-US" altLang="en-US" sz="2400" dirty="0"/>
              <a:t> numbers and another number </a:t>
            </a:r>
            <a:r>
              <a:rPr lang="en-US" altLang="en-US" sz="2400" i="1" dirty="0" err="1"/>
              <a:t>i</a:t>
            </a:r>
            <a:r>
              <a:rPr lang="en-US" altLang="en-US" sz="2400" dirty="0"/>
              <a:t> (1 </a:t>
            </a:r>
            <a:r>
              <a:rPr lang="en-US" altLang="en-US" sz="2400" dirty="0">
                <a:cs typeface="Arial" panose="020B0604020202020204" pitchFamily="34" charset="0"/>
              </a:rPr>
              <a:t>≤ </a:t>
            </a:r>
            <a:r>
              <a:rPr lang="en-US" altLang="en-US" sz="2400" i="1" dirty="0" err="1">
                <a:cs typeface="Arial" panose="020B0604020202020204" pitchFamily="34" charset="0"/>
              </a:rPr>
              <a:t>i</a:t>
            </a:r>
            <a:r>
              <a:rPr lang="en-US" altLang="en-US" sz="2400" dirty="0">
                <a:cs typeface="Arial" panose="020B0604020202020204" pitchFamily="34" charset="0"/>
              </a:rPr>
              <a:t> ≤ </a:t>
            </a:r>
            <a:r>
              <a:rPr lang="en-US" altLang="en-US" sz="2400" i="1" dirty="0">
                <a:cs typeface="Arial" panose="020B0604020202020204" pitchFamily="34" charset="0"/>
              </a:rPr>
              <a:t>n</a:t>
            </a:r>
            <a:r>
              <a:rPr lang="en-US" altLang="en-US" sz="2400" dirty="0">
                <a:cs typeface="Arial" panose="020B0604020202020204" pitchFamily="34" charset="0"/>
              </a:rPr>
              <a:t>)</a:t>
            </a:r>
            <a:r>
              <a:rPr lang="en-US" altLang="en-US" sz="2400" dirty="0"/>
              <a:t>, 	find the </a:t>
            </a:r>
            <a:r>
              <a:rPr lang="en-US" altLang="en-US" sz="2400" i="1" dirty="0" err="1"/>
              <a:t>i</a:t>
            </a:r>
            <a:r>
              <a:rPr lang="en-US" altLang="en-US" sz="2400" baseline="30000" dirty="0" err="1"/>
              <a:t>th</a:t>
            </a:r>
            <a:r>
              <a:rPr lang="en-US" altLang="en-US" sz="2400" dirty="0"/>
              <a:t> order statistics.</a:t>
            </a:r>
          </a:p>
          <a:p>
            <a:pPr eaLnBrk="1" hangingPunct="1">
              <a:buFont typeface="Wingdings" panose="05000000000000000000" pitchFamily="2" charset="2"/>
              <a:buNone/>
              <a:defRPr/>
            </a:pPr>
            <a:endParaRPr lang="en-US" altLang="en-US" sz="2400" dirty="0"/>
          </a:p>
        </p:txBody>
      </p:sp>
      <p:graphicFrame>
        <p:nvGraphicFramePr>
          <p:cNvPr id="69637" name="Object 4">
            <a:extLst>
              <a:ext uri="{FF2B5EF4-FFF2-40B4-BE49-F238E27FC236}">
                <a16:creationId xmlns:a16="http://schemas.microsoft.com/office/drawing/2014/main" id="{F4145131-01F1-5729-6A6F-A403812DCBDC}"/>
              </a:ext>
            </a:extLst>
          </p:cNvPr>
          <p:cNvGraphicFramePr>
            <a:graphicFrameLocks noChangeAspect="1"/>
          </p:cNvGraphicFramePr>
          <p:nvPr/>
        </p:nvGraphicFramePr>
        <p:xfrm>
          <a:off x="1755775" y="4419600"/>
          <a:ext cx="6013450" cy="1606550"/>
        </p:xfrm>
        <a:graphic>
          <a:graphicData uri="http://schemas.openxmlformats.org/presentationml/2006/ole">
            <mc:AlternateContent xmlns:mc="http://schemas.openxmlformats.org/markup-compatibility/2006">
              <mc:Choice xmlns:v="urn:schemas-microsoft-com:vml" Requires="v">
                <p:oleObj name="Equation" r:id="rId3" imgW="3327400" imgH="889000" progId="Equation.3">
                  <p:embed/>
                </p:oleObj>
              </mc:Choice>
              <mc:Fallback>
                <p:oleObj name="Equation" r:id="rId3" imgW="3327400" imgH="889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4419600"/>
                        <a:ext cx="6013450"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9636">
                                            <p:txEl>
                                              <p:pRg st="3" end="3"/>
                                            </p:txEl>
                                          </p:spTgt>
                                        </p:tgtEl>
                                        <p:attrNameLst>
                                          <p:attrName>style.visibility</p:attrName>
                                        </p:attrNameLst>
                                      </p:cBhvr>
                                      <p:to>
                                        <p:strVal val="visible"/>
                                      </p:to>
                                    </p:set>
                                    <p:animEffect transition="in" filter="fade">
                                      <p:cBhvr>
                                        <p:cTn id="7" dur="500"/>
                                        <p:tgtEl>
                                          <p:spTgt spid="69636">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9636">
                                            <p:txEl>
                                              <p:pRg st="4" end="4"/>
                                            </p:txEl>
                                          </p:spTgt>
                                        </p:tgtEl>
                                        <p:attrNameLst>
                                          <p:attrName>style.visibility</p:attrName>
                                        </p:attrNameLst>
                                      </p:cBhvr>
                                      <p:to>
                                        <p:strVal val="visible"/>
                                      </p:to>
                                    </p:set>
                                    <p:animEffect transition="in" filter="fade">
                                      <p:cBhvr>
                                        <p:cTn id="10" dur="500"/>
                                        <p:tgtEl>
                                          <p:spTgt spid="69636">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9637"/>
                                        </p:tgtEl>
                                        <p:attrNameLst>
                                          <p:attrName>style.visibility</p:attrName>
                                        </p:attrNameLst>
                                      </p:cBhvr>
                                      <p:to>
                                        <p:strVal val="visible"/>
                                      </p:to>
                                    </p:set>
                                    <p:animEffect transition="in" filter="fade">
                                      <p:cBhvr>
                                        <p:cTn id="15"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AB99CA8F-F906-14E7-5403-AC9B537C73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C4B687-0DE8-4B7B-AC28-8E8746331005}" type="slidenum">
              <a:rPr lang="en-US" altLang="en-US" sz="1200" smtClean="0">
                <a:latin typeface="Garamond" panose="02020404030301010803" pitchFamily="18" charset="0"/>
              </a:rPr>
              <a:pPr>
                <a:spcBef>
                  <a:spcPct val="0"/>
                </a:spcBef>
                <a:buClrTx/>
                <a:buSzTx/>
                <a:buFontTx/>
                <a:buNone/>
              </a:pPr>
              <a:t>35</a:t>
            </a:fld>
            <a:endParaRPr lang="en-US" altLang="en-US" sz="1200">
              <a:latin typeface="Garamond" panose="02020404030301010803" pitchFamily="18" charset="0"/>
            </a:endParaRPr>
          </a:p>
        </p:txBody>
      </p:sp>
      <p:sp>
        <p:nvSpPr>
          <p:cNvPr id="73731" name="Rectangle 2">
            <a:extLst>
              <a:ext uri="{FF2B5EF4-FFF2-40B4-BE49-F238E27FC236}">
                <a16:creationId xmlns:a16="http://schemas.microsoft.com/office/drawing/2014/main" id="{5DEC3D46-F94E-62CF-FA00-E3E503031DBD}"/>
              </a:ext>
            </a:extLst>
          </p:cNvPr>
          <p:cNvSpPr>
            <a:spLocks noGrp="1" noChangeArrowheads="1"/>
          </p:cNvSpPr>
          <p:nvPr>
            <p:ph type="title"/>
          </p:nvPr>
        </p:nvSpPr>
        <p:spPr/>
        <p:txBody>
          <a:bodyPr/>
          <a:lstStyle/>
          <a:p>
            <a:pPr eaLnBrk="1" hangingPunct="1"/>
            <a:r>
              <a:rPr lang="en-US" altLang="en-US" sz="3600"/>
              <a:t>Minimum and Maximum</a:t>
            </a:r>
          </a:p>
        </p:txBody>
      </p:sp>
      <p:sp>
        <p:nvSpPr>
          <p:cNvPr id="73732" name="Rectangle 3">
            <a:extLst>
              <a:ext uri="{FF2B5EF4-FFF2-40B4-BE49-F238E27FC236}">
                <a16:creationId xmlns:a16="http://schemas.microsoft.com/office/drawing/2014/main" id="{77C6E64D-10A4-C10B-DDB0-CB21E1A350E0}"/>
              </a:ext>
            </a:extLst>
          </p:cNvPr>
          <p:cNvSpPr>
            <a:spLocks noGrp="1" noChangeArrowheads="1"/>
          </p:cNvSpPr>
          <p:nvPr>
            <p:ph type="body" idx="1"/>
          </p:nvPr>
        </p:nvSpPr>
        <p:spPr/>
        <p:txBody>
          <a:bodyPr/>
          <a:lstStyle/>
          <a:p>
            <a:pPr eaLnBrk="1" hangingPunct="1"/>
            <a:r>
              <a:rPr lang="en-US" altLang="en-US" sz="2400"/>
              <a:t>For the first two special cases, we have previously given the following linear time algorithms.</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900"/>
          </a:p>
          <a:p>
            <a:pPr eaLnBrk="1" hangingPunct="1"/>
            <a:r>
              <a:rPr lang="en-US" altLang="en-US" sz="2400"/>
              <a:t>However, for the general problem of finding the </a:t>
            </a:r>
            <a:r>
              <a:rPr lang="en-US" altLang="en-US" sz="2400" i="1"/>
              <a:t>i</a:t>
            </a:r>
            <a:r>
              <a:rPr lang="en-US" altLang="en-US" sz="2400" baseline="30000"/>
              <a:t>th</a:t>
            </a:r>
            <a:r>
              <a:rPr lang="en-US" altLang="en-US" sz="2400"/>
              <a:t> order statistic, such an efficient solution is not obvious.</a:t>
            </a:r>
          </a:p>
        </p:txBody>
      </p:sp>
      <p:sp>
        <p:nvSpPr>
          <p:cNvPr id="73733" name="Rectangle 4">
            <a:extLst>
              <a:ext uri="{FF2B5EF4-FFF2-40B4-BE49-F238E27FC236}">
                <a16:creationId xmlns:a16="http://schemas.microsoft.com/office/drawing/2014/main" id="{BE2BB2A4-199D-7208-7493-6E83F5368518}"/>
              </a:ext>
            </a:extLst>
          </p:cNvPr>
          <p:cNvSpPr>
            <a:spLocks noChangeArrowheads="1"/>
          </p:cNvSpPr>
          <p:nvPr/>
        </p:nvSpPr>
        <p:spPr bwMode="auto">
          <a:xfrm>
            <a:off x="838200" y="2590800"/>
            <a:ext cx="3429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  FindMin(A) {</a:t>
            </a:r>
          </a:p>
          <a:p>
            <a:pPr eaLnBrk="1" hangingPunct="1">
              <a:buFont typeface="Wingdings" panose="05000000000000000000" pitchFamily="2" charset="2"/>
              <a:buNone/>
            </a:pPr>
            <a:r>
              <a:rPr lang="en-US" altLang="en-US" sz="1800" b="1"/>
              <a:t>    min = A[1];</a:t>
            </a:r>
          </a:p>
          <a:p>
            <a:pPr eaLnBrk="1" hangingPunct="1">
              <a:buFont typeface="Wingdings" panose="05000000000000000000" pitchFamily="2" charset="2"/>
              <a:buNone/>
            </a:pPr>
            <a:r>
              <a:rPr lang="en-US" altLang="en-US" sz="1800" b="1"/>
              <a:t>    for (i=2; i &lt;= length[A]; i++)</a:t>
            </a:r>
          </a:p>
          <a:p>
            <a:pPr eaLnBrk="1" hangingPunct="1">
              <a:buFont typeface="Wingdings" panose="05000000000000000000" pitchFamily="2" charset="2"/>
              <a:buNone/>
            </a:pPr>
            <a:r>
              <a:rPr lang="en-US" altLang="en-US" sz="1800" b="1"/>
              <a:t>          if (min &gt; A[i])</a:t>
            </a:r>
          </a:p>
          <a:p>
            <a:pPr eaLnBrk="1" hangingPunct="1">
              <a:buFont typeface="Wingdings" panose="05000000000000000000" pitchFamily="2" charset="2"/>
              <a:buNone/>
            </a:pPr>
            <a:r>
              <a:rPr lang="en-US" altLang="en-US" sz="1800" b="1"/>
              <a:t>              min=A[i];</a:t>
            </a:r>
          </a:p>
          <a:p>
            <a:pPr eaLnBrk="1" hangingPunct="1">
              <a:buFont typeface="Wingdings" panose="05000000000000000000" pitchFamily="2" charset="2"/>
              <a:buNone/>
            </a:pPr>
            <a:r>
              <a:rPr lang="en-US" altLang="en-US" sz="1800" b="1"/>
              <a:t>    return min;</a:t>
            </a:r>
          </a:p>
          <a:p>
            <a:pPr eaLnBrk="1" hangingPunct="1">
              <a:buFont typeface="Wingdings" panose="05000000000000000000" pitchFamily="2" charset="2"/>
              <a:buNone/>
            </a:pPr>
            <a:r>
              <a:rPr lang="en-US" altLang="en-US" sz="1800" b="1"/>
              <a:t>    }</a:t>
            </a:r>
          </a:p>
        </p:txBody>
      </p:sp>
      <p:sp>
        <p:nvSpPr>
          <p:cNvPr id="73734" name="Rectangle 5">
            <a:extLst>
              <a:ext uri="{FF2B5EF4-FFF2-40B4-BE49-F238E27FC236}">
                <a16:creationId xmlns:a16="http://schemas.microsoft.com/office/drawing/2014/main" id="{B4230529-5481-2FDE-BA42-68D3ABCA6FAD}"/>
              </a:ext>
            </a:extLst>
          </p:cNvPr>
          <p:cNvSpPr>
            <a:spLocks noChangeArrowheads="1"/>
          </p:cNvSpPr>
          <p:nvPr/>
        </p:nvSpPr>
        <p:spPr bwMode="auto">
          <a:xfrm>
            <a:off x="4800600" y="2590800"/>
            <a:ext cx="34290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  FindMax(A) {</a:t>
            </a:r>
          </a:p>
          <a:p>
            <a:pPr eaLnBrk="1" hangingPunct="1">
              <a:buFont typeface="Wingdings" panose="05000000000000000000" pitchFamily="2" charset="2"/>
              <a:buNone/>
            </a:pPr>
            <a:r>
              <a:rPr lang="en-US" altLang="en-US" sz="1800" b="1"/>
              <a:t>    max = A[1];</a:t>
            </a:r>
          </a:p>
          <a:p>
            <a:pPr eaLnBrk="1" hangingPunct="1">
              <a:buFont typeface="Wingdings" panose="05000000000000000000" pitchFamily="2" charset="2"/>
              <a:buNone/>
            </a:pPr>
            <a:r>
              <a:rPr lang="en-US" altLang="en-US" sz="1800" b="1"/>
              <a:t>    for (i=2; i &lt;= length[A]; i++)</a:t>
            </a:r>
          </a:p>
          <a:p>
            <a:pPr eaLnBrk="1" hangingPunct="1">
              <a:buFont typeface="Wingdings" panose="05000000000000000000" pitchFamily="2" charset="2"/>
              <a:buNone/>
            </a:pPr>
            <a:r>
              <a:rPr lang="en-US" altLang="en-US" sz="1800" b="1"/>
              <a:t>          if (max &lt; A[i])</a:t>
            </a:r>
          </a:p>
          <a:p>
            <a:pPr eaLnBrk="1" hangingPunct="1">
              <a:buFont typeface="Wingdings" panose="05000000000000000000" pitchFamily="2" charset="2"/>
              <a:buNone/>
            </a:pPr>
            <a:r>
              <a:rPr lang="en-US" altLang="en-US" sz="1800" b="1"/>
              <a:t>              max=A[i];</a:t>
            </a:r>
          </a:p>
          <a:p>
            <a:pPr eaLnBrk="1" hangingPunct="1">
              <a:buFont typeface="Wingdings" panose="05000000000000000000" pitchFamily="2" charset="2"/>
              <a:buNone/>
            </a:pPr>
            <a:r>
              <a:rPr lang="en-US" altLang="en-US" sz="1800" b="1"/>
              <a:t>    return max;</a:t>
            </a:r>
          </a:p>
          <a:p>
            <a:pPr eaLnBrk="1" hangingPunct="1">
              <a:buFont typeface="Wingdings" panose="05000000000000000000" pitchFamily="2" charset="2"/>
              <a:buNone/>
            </a:pPr>
            <a:r>
              <a:rPr lang="en-US" altLang="en-US" sz="18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3732">
                                            <p:txEl>
                                              <p:pRg st="8" end="8"/>
                                            </p:txEl>
                                          </p:spTgt>
                                        </p:tgtEl>
                                        <p:attrNameLst>
                                          <p:attrName>style.visibility</p:attrName>
                                        </p:attrNameLst>
                                      </p:cBhvr>
                                      <p:to>
                                        <p:strVal val="visible"/>
                                      </p:to>
                                    </p:set>
                                    <p:animEffect transition="in" filter="fade">
                                      <p:cBhvr>
                                        <p:cTn id="7" dur="500"/>
                                        <p:tgtEl>
                                          <p:spTgt spid="737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A3659637-A32B-457C-E747-F037C88324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4F29AEF-2D3A-4287-88BC-FFC054ED1C94}" type="slidenum">
              <a:rPr lang="en-US" altLang="en-US" sz="1200" smtClean="0">
                <a:latin typeface="Garamond" panose="02020404030301010803" pitchFamily="18" charset="0"/>
              </a:rPr>
              <a:pPr>
                <a:spcBef>
                  <a:spcPct val="0"/>
                </a:spcBef>
                <a:buClrTx/>
                <a:buSzTx/>
                <a:buFontTx/>
                <a:buNone/>
              </a:pPr>
              <a:t>36</a:t>
            </a:fld>
            <a:endParaRPr lang="en-US" altLang="en-US" sz="1200">
              <a:latin typeface="Garamond" panose="02020404030301010803" pitchFamily="18" charset="0"/>
            </a:endParaRPr>
          </a:p>
        </p:txBody>
      </p:sp>
      <p:sp>
        <p:nvSpPr>
          <p:cNvPr id="75779" name="Rectangle 2">
            <a:extLst>
              <a:ext uri="{FF2B5EF4-FFF2-40B4-BE49-F238E27FC236}">
                <a16:creationId xmlns:a16="http://schemas.microsoft.com/office/drawing/2014/main" id="{709461CE-DC40-42EA-D540-2F5A57109FDC}"/>
              </a:ext>
            </a:extLst>
          </p:cNvPr>
          <p:cNvSpPr>
            <a:spLocks noGrp="1" noChangeArrowheads="1"/>
          </p:cNvSpPr>
          <p:nvPr>
            <p:ph type="title"/>
          </p:nvPr>
        </p:nvSpPr>
        <p:spPr/>
        <p:txBody>
          <a:bodyPr/>
          <a:lstStyle/>
          <a:p>
            <a:pPr eaLnBrk="1" hangingPunct="1"/>
            <a:r>
              <a:rPr lang="en-US" altLang="en-US" sz="3600"/>
              <a:t>A Naïve Approach to Selection Problem</a:t>
            </a:r>
          </a:p>
        </p:txBody>
      </p:sp>
      <p:sp>
        <p:nvSpPr>
          <p:cNvPr id="73732" name="Rectangle 3">
            <a:extLst>
              <a:ext uri="{FF2B5EF4-FFF2-40B4-BE49-F238E27FC236}">
                <a16:creationId xmlns:a16="http://schemas.microsoft.com/office/drawing/2014/main" id="{60CB7BA0-D728-DC05-B8A4-306B97BF0F88}"/>
              </a:ext>
            </a:extLst>
          </p:cNvPr>
          <p:cNvSpPr>
            <a:spLocks noGrp="1" noChangeArrowheads="1"/>
          </p:cNvSpPr>
          <p:nvPr>
            <p:ph type="body" idx="1"/>
          </p:nvPr>
        </p:nvSpPr>
        <p:spPr>
          <a:xfrm>
            <a:off x="457200" y="1371600"/>
            <a:ext cx="8229600" cy="4530725"/>
          </a:xfrm>
        </p:spPr>
        <p:txBody>
          <a:bodyPr/>
          <a:lstStyle/>
          <a:p>
            <a:pPr eaLnBrk="1" hangingPunct="1"/>
            <a:r>
              <a:rPr lang="en-US" altLang="en-US" sz="2400"/>
              <a:t>A straightforward solution to Selection Problem:</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endParaRPr lang="en-US" altLang="en-US" sz="800"/>
          </a:p>
          <a:p>
            <a:pPr eaLnBrk="1" hangingPunct="1"/>
            <a:r>
              <a:rPr lang="en-US" altLang="en-US" sz="2400"/>
              <a:t>If we use a general and efficient sorting algorithm as the intermediate step (such as MergeSort), the time required for the algorithm </a:t>
            </a:r>
            <a:r>
              <a:rPr lang="en-US" altLang="en-US" sz="2400" b="1">
                <a:latin typeface="Courier New" panose="02070309020205020404" pitchFamily="49" charset="0"/>
              </a:rPr>
              <a:t>NaïveSelect will be</a:t>
            </a:r>
            <a:r>
              <a:rPr lang="en-US" altLang="en-US" sz="2400"/>
              <a:t>: </a:t>
            </a:r>
            <a:r>
              <a:rPr lang="el-GR" altLang="en-US" sz="2400">
                <a:cs typeface="Arial" panose="020B0604020202020204" pitchFamily="34" charset="0"/>
              </a:rPr>
              <a:t>Θ</a:t>
            </a:r>
            <a:r>
              <a:rPr lang="en-US" altLang="en-US" sz="2400">
                <a:cs typeface="Arial" panose="020B0604020202020204" pitchFamily="34" charset="0"/>
              </a:rPr>
              <a:t>(</a:t>
            </a:r>
            <a:r>
              <a:rPr lang="en-US" altLang="en-US" sz="2400" i="1">
                <a:cs typeface="Arial" panose="020B0604020202020204" pitchFamily="34" charset="0"/>
              </a:rPr>
              <a:t>n</a:t>
            </a:r>
            <a:r>
              <a:rPr lang="en-US" altLang="en-US" sz="2400">
                <a:cs typeface="Arial" panose="020B0604020202020204" pitchFamily="34" charset="0"/>
              </a:rPr>
              <a:t> lg </a:t>
            </a:r>
            <a:r>
              <a:rPr lang="en-US" altLang="en-US" sz="2400" i="1">
                <a:cs typeface="Arial" panose="020B0604020202020204" pitchFamily="34" charset="0"/>
              </a:rPr>
              <a:t>n</a:t>
            </a:r>
            <a:r>
              <a:rPr lang="en-US" altLang="en-US" sz="2400">
                <a:cs typeface="Arial" panose="020B0604020202020204" pitchFamily="34" charset="0"/>
              </a:rPr>
              <a:t>)</a:t>
            </a:r>
          </a:p>
          <a:p>
            <a:pPr eaLnBrk="1" hangingPunct="1"/>
            <a:endParaRPr lang="en-US" altLang="en-US" sz="800">
              <a:cs typeface="Arial" panose="020B0604020202020204" pitchFamily="34" charset="0"/>
            </a:endParaRPr>
          </a:p>
          <a:p>
            <a:pPr eaLnBrk="1" hangingPunct="1"/>
            <a:r>
              <a:rPr lang="en-US" altLang="en-US" sz="2400">
                <a:cs typeface="Arial" panose="020B0604020202020204" pitchFamily="34" charset="0"/>
              </a:rPr>
              <a:t>The first thing you should consider after a brute force approach is: </a:t>
            </a:r>
          </a:p>
          <a:p>
            <a:pPr algn="ctr" eaLnBrk="1" hangingPunct="1">
              <a:buFont typeface="Wingdings" panose="05000000000000000000" pitchFamily="2" charset="2"/>
              <a:buNone/>
            </a:pPr>
            <a:r>
              <a:rPr lang="en-US" altLang="en-US" sz="2400">
                <a:cs typeface="Arial" panose="020B0604020202020204" pitchFamily="34" charset="0"/>
              </a:rPr>
              <a:t>“Can we do better with a more clever algorithm?”</a:t>
            </a:r>
            <a:endParaRPr lang="el-GR" altLang="en-US" sz="2400">
              <a:cs typeface="Arial" panose="020B0604020202020204" pitchFamily="34" charset="0"/>
            </a:endParaRPr>
          </a:p>
        </p:txBody>
      </p:sp>
      <p:sp>
        <p:nvSpPr>
          <p:cNvPr id="73733" name="Rectangle 4">
            <a:extLst>
              <a:ext uri="{FF2B5EF4-FFF2-40B4-BE49-F238E27FC236}">
                <a16:creationId xmlns:a16="http://schemas.microsoft.com/office/drawing/2014/main" id="{90ED9B74-420F-E539-7FA0-39D9B597E1AE}"/>
              </a:ext>
            </a:extLst>
          </p:cNvPr>
          <p:cNvSpPr>
            <a:spLocks noChangeArrowheads="1"/>
          </p:cNvSpPr>
          <p:nvPr/>
        </p:nvSpPr>
        <p:spPr bwMode="auto">
          <a:xfrm>
            <a:off x="2819400" y="1905000"/>
            <a:ext cx="34290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  NaïveSelect (A,i) {</a:t>
            </a:r>
          </a:p>
          <a:p>
            <a:pPr eaLnBrk="1" hangingPunct="1">
              <a:buFont typeface="Wingdings" panose="05000000000000000000" pitchFamily="2" charset="2"/>
              <a:buNone/>
            </a:pPr>
            <a:r>
              <a:rPr lang="en-US" altLang="en-US" sz="1800" b="1"/>
              <a:t>    SomeSortingAlgorithm(A);</a:t>
            </a:r>
          </a:p>
          <a:p>
            <a:pPr eaLnBrk="1" hangingPunct="1">
              <a:buFont typeface="Wingdings" panose="05000000000000000000" pitchFamily="2" charset="2"/>
              <a:buNone/>
            </a:pPr>
            <a:r>
              <a:rPr lang="en-US" altLang="en-US" sz="1800" b="1"/>
              <a:t>    return A[i];</a:t>
            </a:r>
          </a:p>
          <a:p>
            <a:pPr eaLnBrk="1" hangingPunct="1">
              <a:buFont typeface="Wingdings" panose="05000000000000000000" pitchFamily="2" charset="2"/>
              <a:buNone/>
            </a:pPr>
            <a:r>
              <a:rPr lang="en-US" altLang="en-US" sz="18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fade">
                                      <p:cBhvr>
                                        <p:cTn id="7" dur="500"/>
                                        <p:tgtEl>
                                          <p:spTgt spid="737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3732">
                                            <p:txEl>
                                              <p:pRg st="6" end="6"/>
                                            </p:txEl>
                                          </p:spTgt>
                                        </p:tgtEl>
                                        <p:attrNameLst>
                                          <p:attrName>style.visibility</p:attrName>
                                        </p:attrNameLst>
                                      </p:cBhvr>
                                      <p:to>
                                        <p:strVal val="visible"/>
                                      </p:to>
                                    </p:set>
                                    <p:animEffect transition="in" filter="fade">
                                      <p:cBhvr>
                                        <p:cTn id="12" dur="500"/>
                                        <p:tgtEl>
                                          <p:spTgt spid="73732">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3732">
                                            <p:txEl>
                                              <p:pRg st="8" end="8"/>
                                            </p:txEl>
                                          </p:spTgt>
                                        </p:tgtEl>
                                        <p:attrNameLst>
                                          <p:attrName>style.visibility</p:attrName>
                                        </p:attrNameLst>
                                      </p:cBhvr>
                                      <p:to>
                                        <p:strVal val="visible"/>
                                      </p:to>
                                    </p:set>
                                    <p:animEffect transition="in" filter="fade">
                                      <p:cBhvr>
                                        <p:cTn id="17" dur="500"/>
                                        <p:tgtEl>
                                          <p:spTgt spid="73732">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3732">
                                            <p:txEl>
                                              <p:pRg st="9" end="9"/>
                                            </p:txEl>
                                          </p:spTgt>
                                        </p:tgtEl>
                                        <p:attrNameLst>
                                          <p:attrName>style.visibility</p:attrName>
                                        </p:attrNameLst>
                                      </p:cBhvr>
                                      <p:to>
                                        <p:strVal val="visible"/>
                                      </p:to>
                                    </p:set>
                                    <p:animEffect transition="in" filter="fade">
                                      <p:cBhvr>
                                        <p:cTn id="20" dur="500"/>
                                        <p:tgtEl>
                                          <p:spTgt spid="737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a:extLst>
              <a:ext uri="{FF2B5EF4-FFF2-40B4-BE49-F238E27FC236}">
                <a16:creationId xmlns:a16="http://schemas.microsoft.com/office/drawing/2014/main" id="{636896AB-4E3F-A8AF-FB77-70A8CD523A76}"/>
              </a:ext>
            </a:extLst>
          </p:cNvPr>
          <p:cNvSpPr>
            <a:spLocks noGrp="1" noChangeArrowheads="1"/>
          </p:cNvSpPr>
          <p:nvPr>
            <p:ph type="body" idx="1"/>
          </p:nvPr>
        </p:nvSpPr>
        <p:spPr>
          <a:xfrm>
            <a:off x="457200" y="762000"/>
            <a:ext cx="8229600" cy="4530725"/>
          </a:xfrm>
        </p:spPr>
        <p:txBody>
          <a:bodyPr/>
          <a:lstStyle/>
          <a:p>
            <a:pPr eaLnBrk="1" hangingPunct="1"/>
            <a:r>
              <a:rPr lang="en-US" altLang="en-US" sz="2400"/>
              <a:t>Note that, when we sort the entire sequence to find an order statistics, we actually do some unnecessary work (like, transform the input into a form that is ready for finding any order statistics in constant time). </a:t>
            </a:r>
          </a:p>
          <a:p>
            <a:pPr eaLnBrk="1" hangingPunct="1"/>
            <a:endParaRPr lang="en-US" altLang="en-US" sz="800"/>
          </a:p>
          <a:p>
            <a:pPr eaLnBrk="1" hangingPunct="1"/>
            <a:r>
              <a:rPr lang="en-US" altLang="en-US" sz="2400"/>
              <a:t>In other words, we do not actually need to sort the numbers. Suppose we have the following property:</a:t>
            </a:r>
          </a:p>
        </p:txBody>
      </p:sp>
      <p:sp>
        <p:nvSpPr>
          <p:cNvPr id="77827" name="Slide Number Placeholder 5">
            <a:extLst>
              <a:ext uri="{FF2B5EF4-FFF2-40B4-BE49-F238E27FC236}">
                <a16:creationId xmlns:a16="http://schemas.microsoft.com/office/drawing/2014/main" id="{E572C8B4-1038-03F7-DB52-DD46CAEDD717}"/>
              </a:ext>
            </a:extLst>
          </p:cNvPr>
          <p:cNvSpPr>
            <a:spLocks noGrp="1"/>
          </p:cNvSpPr>
          <p:nvPr>
            <p:ph type="sldNum" sz="quarter" idx="12"/>
          </p:nvPr>
        </p:nvSpPr>
        <p:spPr>
          <a:xfrm>
            <a:off x="6553200" y="619918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1146953-A049-4C09-BB6D-820590241CEF}" type="slidenum">
              <a:rPr lang="en-US" altLang="en-US" sz="1200" smtClean="0">
                <a:latin typeface="Garamond" panose="02020404030301010803" pitchFamily="18" charset="0"/>
              </a:rPr>
              <a:pPr>
                <a:spcBef>
                  <a:spcPct val="0"/>
                </a:spcBef>
                <a:buClrTx/>
                <a:buSzTx/>
                <a:buFontTx/>
                <a:buNone/>
              </a:pPr>
              <a:t>37</a:t>
            </a:fld>
            <a:endParaRPr lang="en-US" altLang="en-US" sz="1200">
              <a:latin typeface="Garamond" panose="02020404030301010803" pitchFamily="18" charset="0"/>
            </a:endParaRPr>
          </a:p>
        </p:txBody>
      </p:sp>
      <p:sp>
        <p:nvSpPr>
          <p:cNvPr id="77828" name="Rectangle 2">
            <a:extLst>
              <a:ext uri="{FF2B5EF4-FFF2-40B4-BE49-F238E27FC236}">
                <a16:creationId xmlns:a16="http://schemas.microsoft.com/office/drawing/2014/main" id="{242AB9AC-2F2C-2EC3-6122-59CBEDF72EED}"/>
              </a:ext>
            </a:extLst>
          </p:cNvPr>
          <p:cNvSpPr>
            <a:spLocks noGrp="1" noChangeArrowheads="1"/>
          </p:cNvSpPr>
          <p:nvPr>
            <p:ph type="title"/>
          </p:nvPr>
        </p:nvSpPr>
        <p:spPr/>
        <p:txBody>
          <a:bodyPr/>
          <a:lstStyle/>
          <a:p>
            <a:pPr eaLnBrk="1" hangingPunct="1"/>
            <a:r>
              <a:rPr lang="en-US" altLang="en-US" sz="3200"/>
              <a:t>Basic idea for selection problem without sorting</a:t>
            </a:r>
          </a:p>
        </p:txBody>
      </p:sp>
      <p:grpSp>
        <p:nvGrpSpPr>
          <p:cNvPr id="2" name="Group 31">
            <a:extLst>
              <a:ext uri="{FF2B5EF4-FFF2-40B4-BE49-F238E27FC236}">
                <a16:creationId xmlns:a16="http://schemas.microsoft.com/office/drawing/2014/main" id="{663B2633-DC40-09CB-B64A-9D9C5546E760}"/>
              </a:ext>
            </a:extLst>
          </p:cNvPr>
          <p:cNvGrpSpPr>
            <a:grpSpLocks/>
          </p:cNvGrpSpPr>
          <p:nvPr/>
        </p:nvGrpSpPr>
        <p:grpSpPr bwMode="auto">
          <a:xfrm>
            <a:off x="3810000" y="3625850"/>
            <a:ext cx="4038600" cy="396875"/>
            <a:chOff x="1440" y="2544"/>
            <a:chExt cx="2544" cy="250"/>
          </a:xfrm>
        </p:grpSpPr>
        <p:grpSp>
          <p:nvGrpSpPr>
            <p:cNvPr id="77843" name="Group 19">
              <a:extLst>
                <a:ext uri="{FF2B5EF4-FFF2-40B4-BE49-F238E27FC236}">
                  <a16:creationId xmlns:a16="http://schemas.microsoft.com/office/drawing/2014/main" id="{30DD500E-D5F5-EF0C-DF1D-62ECDCBDC389}"/>
                </a:ext>
              </a:extLst>
            </p:cNvPr>
            <p:cNvGrpSpPr>
              <a:grpSpLocks/>
            </p:cNvGrpSpPr>
            <p:nvPr/>
          </p:nvGrpSpPr>
          <p:grpSpPr bwMode="auto">
            <a:xfrm>
              <a:off x="1440" y="2592"/>
              <a:ext cx="576" cy="192"/>
              <a:chOff x="240" y="2640"/>
              <a:chExt cx="576" cy="192"/>
            </a:xfrm>
          </p:grpSpPr>
          <p:sp>
            <p:nvSpPr>
              <p:cNvPr id="77857" name="Rectangle 4">
                <a:extLst>
                  <a:ext uri="{FF2B5EF4-FFF2-40B4-BE49-F238E27FC236}">
                    <a16:creationId xmlns:a16="http://schemas.microsoft.com/office/drawing/2014/main" id="{E99CF590-FF78-A82A-EF0F-72A48FDF9EA1}"/>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7858" name="Rectangle 6">
                <a:extLst>
                  <a:ext uri="{FF2B5EF4-FFF2-40B4-BE49-F238E27FC236}">
                    <a16:creationId xmlns:a16="http://schemas.microsoft.com/office/drawing/2014/main" id="{01E7E3D1-DD39-C22E-A07D-AF49FF53E99A}"/>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7859" name="Rectangle 8">
                <a:extLst>
                  <a:ext uri="{FF2B5EF4-FFF2-40B4-BE49-F238E27FC236}">
                    <a16:creationId xmlns:a16="http://schemas.microsoft.com/office/drawing/2014/main" id="{B9EB8702-D7C8-259D-7CAE-0397B4018E4E}"/>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77844" name="Line 17">
              <a:extLst>
                <a:ext uri="{FF2B5EF4-FFF2-40B4-BE49-F238E27FC236}">
                  <a16:creationId xmlns:a16="http://schemas.microsoft.com/office/drawing/2014/main" id="{5539B715-74A8-C486-A138-BB0478171BD1}"/>
                </a:ext>
              </a:extLst>
            </p:cNvPr>
            <p:cNvSpPr>
              <a:spLocks noChangeShapeType="1"/>
            </p:cNvSpPr>
            <p:nvPr/>
          </p:nvSpPr>
          <p:spPr bwMode="auto">
            <a:xfrm>
              <a:off x="1824" y="2592"/>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45" name="Line 18">
              <a:extLst>
                <a:ext uri="{FF2B5EF4-FFF2-40B4-BE49-F238E27FC236}">
                  <a16:creationId xmlns:a16="http://schemas.microsoft.com/office/drawing/2014/main" id="{BBD46B20-D719-BBB0-0A75-24C3A8E3D8FF}"/>
                </a:ext>
              </a:extLst>
            </p:cNvPr>
            <p:cNvSpPr>
              <a:spLocks noChangeShapeType="1"/>
            </p:cNvSpPr>
            <p:nvPr/>
          </p:nvSpPr>
          <p:spPr bwMode="auto">
            <a:xfrm>
              <a:off x="1824" y="2784"/>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77846" name="Group 20">
              <a:extLst>
                <a:ext uri="{FF2B5EF4-FFF2-40B4-BE49-F238E27FC236}">
                  <a16:creationId xmlns:a16="http://schemas.microsoft.com/office/drawing/2014/main" id="{C10FEB4E-ABB5-2E38-7A5C-125075AA9334}"/>
                </a:ext>
              </a:extLst>
            </p:cNvPr>
            <p:cNvGrpSpPr>
              <a:grpSpLocks/>
            </p:cNvGrpSpPr>
            <p:nvPr/>
          </p:nvGrpSpPr>
          <p:grpSpPr bwMode="auto">
            <a:xfrm>
              <a:off x="2400" y="2592"/>
              <a:ext cx="576" cy="192"/>
              <a:chOff x="240" y="2640"/>
              <a:chExt cx="576" cy="192"/>
            </a:xfrm>
          </p:grpSpPr>
          <p:sp>
            <p:nvSpPr>
              <p:cNvPr id="77854" name="Rectangle 21">
                <a:extLst>
                  <a:ext uri="{FF2B5EF4-FFF2-40B4-BE49-F238E27FC236}">
                    <a16:creationId xmlns:a16="http://schemas.microsoft.com/office/drawing/2014/main" id="{18BA9A1E-D8EB-E4A5-6749-28B7F81B688D}"/>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7855" name="Rectangle 22">
                <a:extLst>
                  <a:ext uri="{FF2B5EF4-FFF2-40B4-BE49-F238E27FC236}">
                    <a16:creationId xmlns:a16="http://schemas.microsoft.com/office/drawing/2014/main" id="{D8F43ACC-E2B8-6054-F613-C588BDF4FFC3}"/>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7856" name="Rectangle 23">
                <a:extLst>
                  <a:ext uri="{FF2B5EF4-FFF2-40B4-BE49-F238E27FC236}">
                    <a16:creationId xmlns:a16="http://schemas.microsoft.com/office/drawing/2014/main" id="{14ECA771-BDA9-D566-AA5A-641650D12E96}"/>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77847" name="Group 24">
              <a:extLst>
                <a:ext uri="{FF2B5EF4-FFF2-40B4-BE49-F238E27FC236}">
                  <a16:creationId xmlns:a16="http://schemas.microsoft.com/office/drawing/2014/main" id="{50539C31-C23D-FA5D-2B31-7239AA306439}"/>
                </a:ext>
              </a:extLst>
            </p:cNvPr>
            <p:cNvGrpSpPr>
              <a:grpSpLocks/>
            </p:cNvGrpSpPr>
            <p:nvPr/>
          </p:nvGrpSpPr>
          <p:grpSpPr bwMode="auto">
            <a:xfrm>
              <a:off x="3408" y="2592"/>
              <a:ext cx="576" cy="192"/>
              <a:chOff x="240" y="2640"/>
              <a:chExt cx="576" cy="192"/>
            </a:xfrm>
          </p:grpSpPr>
          <p:sp>
            <p:nvSpPr>
              <p:cNvPr id="77851" name="Rectangle 25">
                <a:extLst>
                  <a:ext uri="{FF2B5EF4-FFF2-40B4-BE49-F238E27FC236}">
                    <a16:creationId xmlns:a16="http://schemas.microsoft.com/office/drawing/2014/main" id="{294F09BF-6C11-442F-565B-6CC7F393F445}"/>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7852" name="Rectangle 26">
                <a:extLst>
                  <a:ext uri="{FF2B5EF4-FFF2-40B4-BE49-F238E27FC236}">
                    <a16:creationId xmlns:a16="http://schemas.microsoft.com/office/drawing/2014/main" id="{69B237BD-D764-65DB-3A26-ED8A6EF3C6B4}"/>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7853" name="Rectangle 27">
                <a:extLst>
                  <a:ext uri="{FF2B5EF4-FFF2-40B4-BE49-F238E27FC236}">
                    <a16:creationId xmlns:a16="http://schemas.microsoft.com/office/drawing/2014/main" id="{FDE5A906-11D8-B963-E771-E11D04385FDA}"/>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77848" name="Text Box 28">
              <a:extLst>
                <a:ext uri="{FF2B5EF4-FFF2-40B4-BE49-F238E27FC236}">
                  <a16:creationId xmlns:a16="http://schemas.microsoft.com/office/drawing/2014/main" id="{6279752C-8F4A-965A-4B94-BEE671B4FCB5}"/>
                </a:ext>
              </a:extLst>
            </p:cNvPr>
            <p:cNvSpPr txBox="1">
              <a:spLocks noChangeArrowheads="1"/>
            </p:cNvSpPr>
            <p:nvPr/>
          </p:nvSpPr>
          <p:spPr bwMode="auto">
            <a:xfrm>
              <a:off x="2592" y="254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
          <p:nvSpPr>
            <p:cNvPr id="77849" name="Line 29">
              <a:extLst>
                <a:ext uri="{FF2B5EF4-FFF2-40B4-BE49-F238E27FC236}">
                  <a16:creationId xmlns:a16="http://schemas.microsoft.com/office/drawing/2014/main" id="{2B5A7545-C467-53E9-3859-9463F19234A1}"/>
                </a:ext>
              </a:extLst>
            </p:cNvPr>
            <p:cNvSpPr>
              <a:spLocks noChangeShapeType="1"/>
            </p:cNvSpPr>
            <p:nvPr/>
          </p:nvSpPr>
          <p:spPr bwMode="auto">
            <a:xfrm>
              <a:off x="2064" y="2688"/>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50" name="Line 30">
              <a:extLst>
                <a:ext uri="{FF2B5EF4-FFF2-40B4-BE49-F238E27FC236}">
                  <a16:creationId xmlns:a16="http://schemas.microsoft.com/office/drawing/2014/main" id="{70266739-EE72-231A-BC1C-010C71D7A0B9}"/>
                </a:ext>
              </a:extLst>
            </p:cNvPr>
            <p:cNvSpPr>
              <a:spLocks noChangeShapeType="1"/>
            </p:cNvSpPr>
            <p:nvPr/>
          </p:nvSpPr>
          <p:spPr bwMode="auto">
            <a:xfrm>
              <a:off x="3024" y="2688"/>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46086" name="Text Box 32">
            <a:extLst>
              <a:ext uri="{FF2B5EF4-FFF2-40B4-BE49-F238E27FC236}">
                <a16:creationId xmlns:a16="http://schemas.microsoft.com/office/drawing/2014/main" id="{1A8857A3-A9FF-6A20-D77E-0C99BE16B35E}"/>
              </a:ext>
            </a:extLst>
          </p:cNvPr>
          <p:cNvSpPr txBox="1">
            <a:spLocks noChangeArrowheads="1"/>
          </p:cNvSpPr>
          <p:nvPr/>
        </p:nvSpPr>
        <p:spPr bwMode="auto">
          <a:xfrm>
            <a:off x="1095375" y="3473450"/>
            <a:ext cx="2087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looking for </a:t>
            </a:r>
            <a:r>
              <a:rPr lang="en-US" altLang="en-US" sz="2000" i="1"/>
              <a:t>i</a:t>
            </a:r>
            <a:r>
              <a:rPr lang="en-US" altLang="en-US" sz="2000" baseline="30000"/>
              <a:t>th</a:t>
            </a:r>
          </a:p>
          <a:p>
            <a:pPr algn="ctr" eaLnBrk="1" hangingPunct="1">
              <a:spcBef>
                <a:spcPct val="0"/>
              </a:spcBef>
              <a:buClrTx/>
              <a:buSzTx/>
              <a:buFontTx/>
              <a:buNone/>
            </a:pPr>
            <a:r>
              <a:rPr lang="en-US" altLang="en-US" sz="2000"/>
              <a:t>order statistics in</a:t>
            </a:r>
          </a:p>
        </p:txBody>
      </p:sp>
      <p:sp>
        <p:nvSpPr>
          <p:cNvPr id="46087" name="AutoShape 33">
            <a:extLst>
              <a:ext uri="{FF2B5EF4-FFF2-40B4-BE49-F238E27FC236}">
                <a16:creationId xmlns:a16="http://schemas.microsoft.com/office/drawing/2014/main" id="{ACB6481D-9EF5-9721-0B23-61E817880096}"/>
              </a:ext>
            </a:extLst>
          </p:cNvPr>
          <p:cNvSpPr>
            <a:spLocks/>
          </p:cNvSpPr>
          <p:nvPr/>
        </p:nvSpPr>
        <p:spPr bwMode="auto">
          <a:xfrm rot="5400000">
            <a:off x="4648200" y="2635250"/>
            <a:ext cx="152400" cy="1828800"/>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46088" name="AutoShape 34">
            <a:extLst>
              <a:ext uri="{FF2B5EF4-FFF2-40B4-BE49-F238E27FC236}">
                <a16:creationId xmlns:a16="http://schemas.microsoft.com/office/drawing/2014/main" id="{B0715944-92F8-A7F3-3FFB-417C444B38A5}"/>
              </a:ext>
            </a:extLst>
          </p:cNvPr>
          <p:cNvSpPr>
            <a:spLocks/>
          </p:cNvSpPr>
          <p:nvPr/>
        </p:nvSpPr>
        <p:spPr bwMode="auto">
          <a:xfrm rot="5400000">
            <a:off x="6781800" y="2635250"/>
            <a:ext cx="152400" cy="1828800"/>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46089" name="Text Box 35">
            <a:extLst>
              <a:ext uri="{FF2B5EF4-FFF2-40B4-BE49-F238E27FC236}">
                <a16:creationId xmlns:a16="http://schemas.microsoft.com/office/drawing/2014/main" id="{6D629F67-5DD1-7C15-D13A-403631E02A30}"/>
              </a:ext>
            </a:extLst>
          </p:cNvPr>
          <p:cNvSpPr txBox="1">
            <a:spLocks noChangeArrowheads="1"/>
          </p:cNvSpPr>
          <p:nvPr/>
        </p:nvSpPr>
        <p:spPr bwMode="auto">
          <a:xfrm>
            <a:off x="4508500" y="3136900"/>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cs typeface="Arial" panose="020B0604020202020204" pitchFamily="34" charset="0"/>
              </a:rPr>
              <a:t>≤ x</a:t>
            </a:r>
          </a:p>
        </p:txBody>
      </p:sp>
      <p:sp>
        <p:nvSpPr>
          <p:cNvPr id="46090" name="Text Box 36">
            <a:extLst>
              <a:ext uri="{FF2B5EF4-FFF2-40B4-BE49-F238E27FC236}">
                <a16:creationId xmlns:a16="http://schemas.microsoft.com/office/drawing/2014/main" id="{C4757982-904D-916E-9E57-090226A411A4}"/>
              </a:ext>
            </a:extLst>
          </p:cNvPr>
          <p:cNvSpPr txBox="1">
            <a:spLocks noChangeArrowheads="1"/>
          </p:cNvSpPr>
          <p:nvPr/>
        </p:nvSpPr>
        <p:spPr bwMode="auto">
          <a:xfrm>
            <a:off x="6629400" y="3136900"/>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cs typeface="Arial" panose="020B0604020202020204" pitchFamily="34" charset="0"/>
              </a:rPr>
              <a:t>x ≤</a:t>
            </a:r>
          </a:p>
        </p:txBody>
      </p:sp>
      <p:sp>
        <p:nvSpPr>
          <p:cNvPr id="46091" name="AutoShape 37">
            <a:extLst>
              <a:ext uri="{FF2B5EF4-FFF2-40B4-BE49-F238E27FC236}">
                <a16:creationId xmlns:a16="http://schemas.microsoft.com/office/drawing/2014/main" id="{9DB0962C-E3B4-E762-87C7-0431F0CFAA72}"/>
              </a:ext>
            </a:extLst>
          </p:cNvPr>
          <p:cNvSpPr>
            <a:spLocks/>
          </p:cNvSpPr>
          <p:nvPr/>
        </p:nvSpPr>
        <p:spPr bwMode="auto">
          <a:xfrm rot="16200000" flipV="1">
            <a:off x="4610100" y="3298825"/>
            <a:ext cx="228600" cy="18288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46092" name="AutoShape 38">
            <a:extLst>
              <a:ext uri="{FF2B5EF4-FFF2-40B4-BE49-F238E27FC236}">
                <a16:creationId xmlns:a16="http://schemas.microsoft.com/office/drawing/2014/main" id="{3DC186C4-3D7E-369E-62D5-3D2BF97CC1DA}"/>
              </a:ext>
            </a:extLst>
          </p:cNvPr>
          <p:cNvSpPr>
            <a:spLocks/>
          </p:cNvSpPr>
          <p:nvPr/>
        </p:nvSpPr>
        <p:spPr bwMode="auto">
          <a:xfrm rot="16200000" flipV="1">
            <a:off x="6819900" y="3298825"/>
            <a:ext cx="228600" cy="1828800"/>
          </a:xfrm>
          <a:prstGeom prst="leftBrace">
            <a:avLst>
              <a:gd name="adj1" fmla="val 6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46093" name="Text Box 39">
            <a:extLst>
              <a:ext uri="{FF2B5EF4-FFF2-40B4-BE49-F238E27FC236}">
                <a16:creationId xmlns:a16="http://schemas.microsoft.com/office/drawing/2014/main" id="{3846CFE3-69C7-F570-A6FA-385B8DCF6188}"/>
              </a:ext>
            </a:extLst>
          </p:cNvPr>
          <p:cNvSpPr txBox="1">
            <a:spLocks noChangeArrowheads="1"/>
          </p:cNvSpPr>
          <p:nvPr/>
        </p:nvSpPr>
        <p:spPr bwMode="auto">
          <a:xfrm>
            <a:off x="4089400" y="4311650"/>
            <a:ext cx="1492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i="1">
                <a:cs typeface="Arial" panose="020B0604020202020204" pitchFamily="34" charset="0"/>
              </a:rPr>
              <a:t>k</a:t>
            </a:r>
            <a:r>
              <a:rPr lang="en-US" altLang="en-US" sz="2000">
                <a:cs typeface="Arial" panose="020B0604020202020204" pitchFamily="34" charset="0"/>
              </a:rPr>
              <a:t> numbers</a:t>
            </a:r>
          </a:p>
          <a:p>
            <a:pPr algn="ctr" eaLnBrk="1" hangingPunct="1">
              <a:spcBef>
                <a:spcPct val="0"/>
              </a:spcBef>
              <a:buClrTx/>
              <a:buSzTx/>
              <a:buFontTx/>
              <a:buNone/>
            </a:pPr>
            <a:r>
              <a:rPr lang="en-US" altLang="en-US" sz="2000">
                <a:cs typeface="Arial" panose="020B0604020202020204" pitchFamily="34" charset="0"/>
              </a:rPr>
              <a:t>(not sorted)</a:t>
            </a:r>
          </a:p>
        </p:txBody>
      </p:sp>
      <p:sp>
        <p:nvSpPr>
          <p:cNvPr id="46094" name="Text Box 40">
            <a:extLst>
              <a:ext uri="{FF2B5EF4-FFF2-40B4-BE49-F238E27FC236}">
                <a16:creationId xmlns:a16="http://schemas.microsoft.com/office/drawing/2014/main" id="{87E8CBB6-0C87-0623-A3DD-6CF959353FE5}"/>
              </a:ext>
            </a:extLst>
          </p:cNvPr>
          <p:cNvSpPr txBox="1">
            <a:spLocks noChangeArrowheads="1"/>
          </p:cNvSpPr>
          <p:nvPr/>
        </p:nvSpPr>
        <p:spPr bwMode="auto">
          <a:xfrm>
            <a:off x="6107113" y="4327525"/>
            <a:ext cx="18351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i="1">
                <a:cs typeface="Arial" panose="020B0604020202020204" pitchFamily="34" charset="0"/>
              </a:rPr>
              <a:t>n</a:t>
            </a:r>
            <a:r>
              <a:rPr lang="en-US" altLang="en-US" sz="2000">
                <a:cs typeface="Arial" panose="020B0604020202020204" pitchFamily="34" charset="0"/>
              </a:rPr>
              <a:t>-</a:t>
            </a:r>
            <a:r>
              <a:rPr lang="en-US" altLang="en-US" sz="2000" i="1">
                <a:cs typeface="Arial" panose="020B0604020202020204" pitchFamily="34" charset="0"/>
              </a:rPr>
              <a:t>k</a:t>
            </a:r>
            <a:r>
              <a:rPr lang="en-US" altLang="en-US" sz="2000">
                <a:cs typeface="Arial" panose="020B0604020202020204" pitchFamily="34" charset="0"/>
              </a:rPr>
              <a:t>-1 numbers</a:t>
            </a:r>
          </a:p>
          <a:p>
            <a:pPr algn="ctr" eaLnBrk="1" hangingPunct="1">
              <a:spcBef>
                <a:spcPct val="0"/>
              </a:spcBef>
              <a:buClrTx/>
              <a:buSzTx/>
              <a:buFontTx/>
              <a:buNone/>
            </a:pPr>
            <a:r>
              <a:rPr lang="en-US" altLang="en-US" sz="2000">
                <a:cs typeface="Arial" panose="020B0604020202020204" pitchFamily="34" charset="0"/>
              </a:rPr>
              <a:t>(not sorted)</a:t>
            </a:r>
          </a:p>
        </p:txBody>
      </p:sp>
      <p:sp>
        <p:nvSpPr>
          <p:cNvPr id="46095" name="Line 41">
            <a:extLst>
              <a:ext uri="{FF2B5EF4-FFF2-40B4-BE49-F238E27FC236}">
                <a16:creationId xmlns:a16="http://schemas.microsoft.com/office/drawing/2014/main" id="{48D02C7C-6068-7E31-B6D8-7D0B0C2F1C08}"/>
              </a:ext>
            </a:extLst>
          </p:cNvPr>
          <p:cNvSpPr>
            <a:spLocks noChangeShapeType="1"/>
          </p:cNvSpPr>
          <p:nvPr/>
        </p:nvSpPr>
        <p:spPr bwMode="auto">
          <a:xfrm>
            <a:off x="3200400" y="3870325"/>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46096" name="Text Box 42">
            <a:extLst>
              <a:ext uri="{FF2B5EF4-FFF2-40B4-BE49-F238E27FC236}">
                <a16:creationId xmlns:a16="http://schemas.microsoft.com/office/drawing/2014/main" id="{8DF754ED-D384-67C5-7DEF-83622D61E8AD}"/>
              </a:ext>
            </a:extLst>
          </p:cNvPr>
          <p:cNvSpPr txBox="1">
            <a:spLocks noChangeArrowheads="1"/>
          </p:cNvSpPr>
          <p:nvPr/>
        </p:nvSpPr>
        <p:spPr bwMode="auto">
          <a:xfrm>
            <a:off x="795338" y="4953000"/>
            <a:ext cx="3086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 If </a:t>
            </a:r>
            <a:r>
              <a:rPr lang="en-US" altLang="en-US" sz="2000" i="1"/>
              <a:t>i</a:t>
            </a:r>
            <a:r>
              <a:rPr lang="en-US" altLang="en-US" sz="2000"/>
              <a:t>=</a:t>
            </a:r>
            <a:r>
              <a:rPr lang="en-US" altLang="en-US" sz="2000" i="1"/>
              <a:t>k</a:t>
            </a:r>
            <a:r>
              <a:rPr lang="en-US" altLang="en-US" sz="2000"/>
              <a:t>+1, the solution is x</a:t>
            </a:r>
          </a:p>
        </p:txBody>
      </p:sp>
      <p:sp>
        <p:nvSpPr>
          <p:cNvPr id="46097" name="Text Box 43">
            <a:extLst>
              <a:ext uri="{FF2B5EF4-FFF2-40B4-BE49-F238E27FC236}">
                <a16:creationId xmlns:a16="http://schemas.microsoft.com/office/drawing/2014/main" id="{000445A6-150C-CD6B-9FF6-2B58F63A72A2}"/>
              </a:ext>
            </a:extLst>
          </p:cNvPr>
          <p:cNvSpPr txBox="1">
            <a:spLocks noChangeArrowheads="1"/>
          </p:cNvSpPr>
          <p:nvPr/>
        </p:nvSpPr>
        <p:spPr bwMode="auto">
          <a:xfrm>
            <a:off x="806450" y="5318125"/>
            <a:ext cx="756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 If </a:t>
            </a:r>
            <a:r>
              <a:rPr lang="en-US" altLang="en-US" sz="2000" i="1"/>
              <a:t>i </a:t>
            </a:r>
            <a:r>
              <a:rPr lang="en-US" altLang="en-US" sz="2000"/>
              <a:t>&lt; </a:t>
            </a:r>
            <a:r>
              <a:rPr lang="en-US" altLang="en-US" sz="2000" i="1"/>
              <a:t>k</a:t>
            </a:r>
            <a:r>
              <a:rPr lang="en-US" altLang="en-US" sz="2000"/>
              <a:t>+1, the solution is the </a:t>
            </a:r>
            <a:r>
              <a:rPr lang="en-US" altLang="en-US" sz="2000" i="1"/>
              <a:t>i</a:t>
            </a:r>
            <a:r>
              <a:rPr lang="en-US" altLang="en-US" sz="2000" baseline="30000"/>
              <a:t>th</a:t>
            </a:r>
            <a:r>
              <a:rPr lang="en-US" altLang="en-US" sz="2000"/>
              <a:t> order statistics of the left subarray</a:t>
            </a:r>
          </a:p>
        </p:txBody>
      </p:sp>
      <p:sp>
        <p:nvSpPr>
          <p:cNvPr id="46098" name="Text Box 44">
            <a:extLst>
              <a:ext uri="{FF2B5EF4-FFF2-40B4-BE49-F238E27FC236}">
                <a16:creationId xmlns:a16="http://schemas.microsoft.com/office/drawing/2014/main" id="{FA8CF861-35D7-0A68-6FA7-397EDB628B21}"/>
              </a:ext>
            </a:extLst>
          </p:cNvPr>
          <p:cNvSpPr txBox="1">
            <a:spLocks noChangeArrowheads="1"/>
          </p:cNvSpPr>
          <p:nvPr/>
        </p:nvSpPr>
        <p:spPr bwMode="auto">
          <a:xfrm>
            <a:off x="806450" y="5715000"/>
            <a:ext cx="7727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 If </a:t>
            </a:r>
            <a:r>
              <a:rPr lang="en-US" altLang="en-US" sz="2000" i="1"/>
              <a:t>i</a:t>
            </a:r>
            <a:r>
              <a:rPr lang="en-US" altLang="en-US" sz="2000"/>
              <a:t> &gt; </a:t>
            </a:r>
            <a:r>
              <a:rPr lang="en-US" altLang="en-US" sz="2000" i="1"/>
              <a:t>k</a:t>
            </a:r>
            <a:r>
              <a:rPr lang="en-US" altLang="en-US" sz="2000"/>
              <a:t>+1, the solution is </a:t>
            </a:r>
            <a:r>
              <a:rPr lang="en-US" altLang="en-US" sz="2000" i="1"/>
              <a:t>i</a:t>
            </a:r>
            <a:r>
              <a:rPr lang="en-US" altLang="en-US" sz="2000"/>
              <a:t>-</a:t>
            </a:r>
            <a:r>
              <a:rPr lang="en-US" altLang="en-US" sz="2000" i="1"/>
              <a:t>k</a:t>
            </a:r>
            <a:r>
              <a:rPr lang="en-US" altLang="en-US" sz="2000"/>
              <a:t>-</a:t>
            </a:r>
            <a:r>
              <a:rPr lang="en-US" altLang="en-US" sz="2000" i="1"/>
              <a:t>1</a:t>
            </a:r>
            <a:r>
              <a:rPr lang="en-US" altLang="en-US" sz="2000" baseline="30000"/>
              <a:t>st</a:t>
            </a:r>
            <a:r>
              <a:rPr lang="en-US" altLang="en-US" sz="2000"/>
              <a:t> order statistics of the right subarray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6084">
                                            <p:txEl>
                                              <p:pRg st="2" end="2"/>
                                            </p:txEl>
                                          </p:spTgt>
                                        </p:tgtEl>
                                        <p:attrNameLst>
                                          <p:attrName>style.visibility</p:attrName>
                                        </p:attrNameLst>
                                      </p:cBhvr>
                                      <p:to>
                                        <p:strVal val="visible"/>
                                      </p:to>
                                    </p:set>
                                    <p:animEffect transition="in" filter="fade">
                                      <p:cBhvr>
                                        <p:cTn id="7" dur="2000"/>
                                        <p:tgtEl>
                                          <p:spTgt spid="4608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6089"/>
                                        </p:tgtEl>
                                        <p:attrNameLst>
                                          <p:attrName>style.visibility</p:attrName>
                                        </p:attrNameLst>
                                      </p:cBhvr>
                                      <p:to>
                                        <p:strVal val="visible"/>
                                      </p:to>
                                    </p:set>
                                    <p:animEffect transition="in" filter="fade">
                                      <p:cBhvr>
                                        <p:cTn id="12" dur="2000"/>
                                        <p:tgtEl>
                                          <p:spTgt spid="46089"/>
                                        </p:tgtEl>
                                      </p:cBhvr>
                                    </p:animEffect>
                                  </p:childTnLst>
                                </p:cTn>
                              </p:par>
                              <p:par>
                                <p:cTn id="13" presetID="10" presetClass="entr" presetSubtype="0" fill="hold" nodeType="withEffect">
                                  <p:stCondLst>
                                    <p:cond delay="0"/>
                                  </p:stCondLst>
                                  <p:childTnLst>
                                    <p:set>
                                      <p:cBhvr>
                                        <p:cTn id="14" dur="1" fill="hold">
                                          <p:stCondLst>
                                            <p:cond delay="0"/>
                                          </p:stCondLst>
                                        </p:cTn>
                                        <p:tgtEl>
                                          <p:spTgt spid="46090"/>
                                        </p:tgtEl>
                                        <p:attrNameLst>
                                          <p:attrName>style.visibility</p:attrName>
                                        </p:attrNameLst>
                                      </p:cBhvr>
                                      <p:to>
                                        <p:strVal val="visible"/>
                                      </p:to>
                                    </p:set>
                                    <p:animEffect transition="in" filter="fade">
                                      <p:cBhvr>
                                        <p:cTn id="15" dur="2000"/>
                                        <p:tgtEl>
                                          <p:spTgt spid="46090"/>
                                        </p:tgtEl>
                                      </p:cBhvr>
                                    </p:animEffect>
                                  </p:childTnLst>
                                </p:cTn>
                              </p:par>
                              <p:par>
                                <p:cTn id="16" presetID="10" presetClass="entr" presetSubtype="0" fill="hold" nodeType="withEffect">
                                  <p:stCondLst>
                                    <p:cond delay="0"/>
                                  </p:stCondLst>
                                  <p:childTnLst>
                                    <p:set>
                                      <p:cBhvr>
                                        <p:cTn id="17" dur="1" fill="hold">
                                          <p:stCondLst>
                                            <p:cond delay="0"/>
                                          </p:stCondLst>
                                        </p:cTn>
                                        <p:tgtEl>
                                          <p:spTgt spid="46088"/>
                                        </p:tgtEl>
                                        <p:attrNameLst>
                                          <p:attrName>style.visibility</p:attrName>
                                        </p:attrNameLst>
                                      </p:cBhvr>
                                      <p:to>
                                        <p:strVal val="visible"/>
                                      </p:to>
                                    </p:set>
                                    <p:animEffect transition="in" filter="fade">
                                      <p:cBhvr>
                                        <p:cTn id="18" dur="2000"/>
                                        <p:tgtEl>
                                          <p:spTgt spid="46088"/>
                                        </p:tgtEl>
                                      </p:cBhvr>
                                    </p:animEffect>
                                  </p:childTnLst>
                                </p:cTn>
                              </p:par>
                              <p:par>
                                <p:cTn id="19" presetID="10" presetClass="entr" presetSubtype="0" fill="hold" nodeType="withEffect">
                                  <p:stCondLst>
                                    <p:cond delay="0"/>
                                  </p:stCondLst>
                                  <p:childTnLst>
                                    <p:set>
                                      <p:cBhvr>
                                        <p:cTn id="20" dur="1" fill="hold">
                                          <p:stCondLst>
                                            <p:cond delay="0"/>
                                          </p:stCondLst>
                                        </p:cTn>
                                        <p:tgtEl>
                                          <p:spTgt spid="46087"/>
                                        </p:tgtEl>
                                        <p:attrNameLst>
                                          <p:attrName>style.visibility</p:attrName>
                                        </p:attrNameLst>
                                      </p:cBhvr>
                                      <p:to>
                                        <p:strVal val="visible"/>
                                      </p:to>
                                    </p:set>
                                    <p:animEffect transition="in" filter="fade">
                                      <p:cBhvr>
                                        <p:cTn id="21" dur="2000"/>
                                        <p:tgtEl>
                                          <p:spTgt spid="46087"/>
                                        </p:tgtEl>
                                      </p:cBhvr>
                                    </p:animEffect>
                                  </p:childTnLst>
                                </p:cTn>
                              </p:par>
                              <p:par>
                                <p:cTn id="22" presetID="10"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2000"/>
                                        <p:tgtEl>
                                          <p:spTgt spid="2"/>
                                        </p:tgtEl>
                                      </p:cBhvr>
                                    </p:animEffect>
                                  </p:childTnLst>
                                </p:cTn>
                              </p:par>
                              <p:par>
                                <p:cTn id="25" presetID="10" presetClass="entr" presetSubtype="0" fill="hold" nodeType="withEffect">
                                  <p:stCondLst>
                                    <p:cond delay="0"/>
                                  </p:stCondLst>
                                  <p:childTnLst>
                                    <p:set>
                                      <p:cBhvr>
                                        <p:cTn id="26" dur="1" fill="hold">
                                          <p:stCondLst>
                                            <p:cond delay="0"/>
                                          </p:stCondLst>
                                        </p:cTn>
                                        <p:tgtEl>
                                          <p:spTgt spid="46091"/>
                                        </p:tgtEl>
                                        <p:attrNameLst>
                                          <p:attrName>style.visibility</p:attrName>
                                        </p:attrNameLst>
                                      </p:cBhvr>
                                      <p:to>
                                        <p:strVal val="visible"/>
                                      </p:to>
                                    </p:set>
                                    <p:animEffect transition="in" filter="fade">
                                      <p:cBhvr>
                                        <p:cTn id="27" dur="2000"/>
                                        <p:tgtEl>
                                          <p:spTgt spid="46091"/>
                                        </p:tgtEl>
                                      </p:cBhvr>
                                    </p:animEffect>
                                  </p:childTnLst>
                                </p:cTn>
                              </p:par>
                              <p:par>
                                <p:cTn id="28" presetID="10" presetClass="entr" presetSubtype="0" fill="hold" nodeType="withEffect">
                                  <p:stCondLst>
                                    <p:cond delay="0"/>
                                  </p:stCondLst>
                                  <p:childTnLst>
                                    <p:set>
                                      <p:cBhvr>
                                        <p:cTn id="29" dur="1" fill="hold">
                                          <p:stCondLst>
                                            <p:cond delay="0"/>
                                          </p:stCondLst>
                                        </p:cTn>
                                        <p:tgtEl>
                                          <p:spTgt spid="46092"/>
                                        </p:tgtEl>
                                        <p:attrNameLst>
                                          <p:attrName>style.visibility</p:attrName>
                                        </p:attrNameLst>
                                      </p:cBhvr>
                                      <p:to>
                                        <p:strVal val="visible"/>
                                      </p:to>
                                    </p:set>
                                    <p:animEffect transition="in" filter="fade">
                                      <p:cBhvr>
                                        <p:cTn id="30" dur="2000"/>
                                        <p:tgtEl>
                                          <p:spTgt spid="46092"/>
                                        </p:tgtEl>
                                      </p:cBhvr>
                                    </p:animEffect>
                                  </p:childTnLst>
                                </p:cTn>
                              </p:par>
                              <p:par>
                                <p:cTn id="31" presetID="10" presetClass="entr" presetSubtype="0" fill="hold" nodeType="withEffect">
                                  <p:stCondLst>
                                    <p:cond delay="0"/>
                                  </p:stCondLst>
                                  <p:childTnLst>
                                    <p:set>
                                      <p:cBhvr>
                                        <p:cTn id="32" dur="1" fill="hold">
                                          <p:stCondLst>
                                            <p:cond delay="0"/>
                                          </p:stCondLst>
                                        </p:cTn>
                                        <p:tgtEl>
                                          <p:spTgt spid="46094"/>
                                        </p:tgtEl>
                                        <p:attrNameLst>
                                          <p:attrName>style.visibility</p:attrName>
                                        </p:attrNameLst>
                                      </p:cBhvr>
                                      <p:to>
                                        <p:strVal val="visible"/>
                                      </p:to>
                                    </p:set>
                                    <p:animEffect transition="in" filter="fade">
                                      <p:cBhvr>
                                        <p:cTn id="33" dur="2000"/>
                                        <p:tgtEl>
                                          <p:spTgt spid="46094"/>
                                        </p:tgtEl>
                                      </p:cBhvr>
                                    </p:animEffect>
                                  </p:childTnLst>
                                </p:cTn>
                              </p:par>
                              <p:par>
                                <p:cTn id="34" presetID="10" presetClass="entr" presetSubtype="0" fill="hold" nodeType="withEffect">
                                  <p:stCondLst>
                                    <p:cond delay="0"/>
                                  </p:stCondLst>
                                  <p:childTnLst>
                                    <p:set>
                                      <p:cBhvr>
                                        <p:cTn id="35" dur="1" fill="hold">
                                          <p:stCondLst>
                                            <p:cond delay="0"/>
                                          </p:stCondLst>
                                        </p:cTn>
                                        <p:tgtEl>
                                          <p:spTgt spid="46093"/>
                                        </p:tgtEl>
                                        <p:attrNameLst>
                                          <p:attrName>style.visibility</p:attrName>
                                        </p:attrNameLst>
                                      </p:cBhvr>
                                      <p:to>
                                        <p:strVal val="visible"/>
                                      </p:to>
                                    </p:set>
                                    <p:animEffect transition="in" filter="fade">
                                      <p:cBhvr>
                                        <p:cTn id="36" dur="2000"/>
                                        <p:tgtEl>
                                          <p:spTgt spid="4609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46086"/>
                                        </p:tgtEl>
                                        <p:attrNameLst>
                                          <p:attrName>style.visibility</p:attrName>
                                        </p:attrNameLst>
                                      </p:cBhvr>
                                      <p:to>
                                        <p:strVal val="visible"/>
                                      </p:to>
                                    </p:set>
                                    <p:animEffect transition="in" filter="fade">
                                      <p:cBhvr>
                                        <p:cTn id="41" dur="2000"/>
                                        <p:tgtEl>
                                          <p:spTgt spid="46086"/>
                                        </p:tgtEl>
                                      </p:cBhvr>
                                    </p:animEffect>
                                  </p:childTnLst>
                                </p:cTn>
                              </p:par>
                              <p:par>
                                <p:cTn id="42" presetID="10" presetClass="entr" presetSubtype="0" fill="hold" nodeType="withEffect">
                                  <p:stCondLst>
                                    <p:cond delay="0"/>
                                  </p:stCondLst>
                                  <p:childTnLst>
                                    <p:set>
                                      <p:cBhvr>
                                        <p:cTn id="43" dur="1" fill="hold">
                                          <p:stCondLst>
                                            <p:cond delay="0"/>
                                          </p:stCondLst>
                                        </p:cTn>
                                        <p:tgtEl>
                                          <p:spTgt spid="46095"/>
                                        </p:tgtEl>
                                        <p:attrNameLst>
                                          <p:attrName>style.visibility</p:attrName>
                                        </p:attrNameLst>
                                      </p:cBhvr>
                                      <p:to>
                                        <p:strVal val="visible"/>
                                      </p:to>
                                    </p:set>
                                    <p:animEffect transition="in" filter="fade">
                                      <p:cBhvr>
                                        <p:cTn id="44" dur="2000"/>
                                        <p:tgtEl>
                                          <p:spTgt spid="460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46096"/>
                                        </p:tgtEl>
                                        <p:attrNameLst>
                                          <p:attrName>style.visibility</p:attrName>
                                        </p:attrNameLst>
                                      </p:cBhvr>
                                      <p:to>
                                        <p:strVal val="visible"/>
                                      </p:to>
                                    </p:set>
                                    <p:animEffect transition="in" filter="fade">
                                      <p:cBhvr>
                                        <p:cTn id="49" dur="2000"/>
                                        <p:tgtEl>
                                          <p:spTgt spid="4609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46097"/>
                                        </p:tgtEl>
                                        <p:attrNameLst>
                                          <p:attrName>style.visibility</p:attrName>
                                        </p:attrNameLst>
                                      </p:cBhvr>
                                      <p:to>
                                        <p:strVal val="visible"/>
                                      </p:to>
                                    </p:set>
                                    <p:animEffect transition="in" filter="fade">
                                      <p:cBhvr>
                                        <p:cTn id="54" dur="2000"/>
                                        <p:tgtEl>
                                          <p:spTgt spid="4609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46098"/>
                                        </p:tgtEl>
                                        <p:attrNameLst>
                                          <p:attrName>style.visibility</p:attrName>
                                        </p:attrNameLst>
                                      </p:cBhvr>
                                      <p:to>
                                        <p:strVal val="visible"/>
                                      </p:to>
                                    </p:set>
                                    <p:animEffect transition="in" filter="fade">
                                      <p:cBhvr>
                                        <p:cTn id="59" dur="2000"/>
                                        <p:tgtEl>
                                          <p:spTgt spid="46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P spid="46087" grpId="0" animBg="1"/>
      <p:bldP spid="46088" grpId="0" animBg="1"/>
      <p:bldP spid="46089" grpId="0"/>
      <p:bldP spid="46090" grpId="0"/>
      <p:bldP spid="46091" grpId="0" animBg="1"/>
      <p:bldP spid="46092" grpId="0" animBg="1"/>
      <p:bldP spid="46093" grpId="0"/>
      <p:bldP spid="46094" grpId="0"/>
      <p:bldP spid="46096" grpId="0"/>
      <p:bldP spid="46097" grpId="0"/>
      <p:bldP spid="4609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AAF0812E-FBAC-36CF-99E2-4D3CCDAAD6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8FE516F-82A8-4504-B3DA-DF79CCF2549F}" type="slidenum">
              <a:rPr lang="en-US" altLang="en-US" sz="1200" smtClean="0">
                <a:latin typeface="Garamond" panose="02020404030301010803" pitchFamily="18" charset="0"/>
              </a:rPr>
              <a:pPr>
                <a:spcBef>
                  <a:spcPct val="0"/>
                </a:spcBef>
                <a:buClrTx/>
                <a:buSzTx/>
                <a:buFontTx/>
                <a:buNone/>
              </a:pPr>
              <a:t>38</a:t>
            </a:fld>
            <a:endParaRPr lang="en-US" altLang="en-US" sz="1200">
              <a:latin typeface="Garamond" panose="02020404030301010803" pitchFamily="18" charset="0"/>
            </a:endParaRPr>
          </a:p>
        </p:txBody>
      </p:sp>
      <p:sp>
        <p:nvSpPr>
          <p:cNvPr id="79875" name="Rectangle 4">
            <a:extLst>
              <a:ext uri="{FF2B5EF4-FFF2-40B4-BE49-F238E27FC236}">
                <a16:creationId xmlns:a16="http://schemas.microsoft.com/office/drawing/2014/main" id="{D4D494AD-0AA6-7A3F-BAF7-1736AB832455}"/>
              </a:ext>
            </a:extLst>
          </p:cNvPr>
          <p:cNvSpPr>
            <a:spLocks noGrp="1" noChangeArrowheads="1"/>
          </p:cNvSpPr>
          <p:nvPr>
            <p:ph type="title"/>
          </p:nvPr>
        </p:nvSpPr>
        <p:spPr>
          <a:noFill/>
        </p:spPr>
        <p:txBody>
          <a:bodyPr/>
          <a:lstStyle/>
          <a:p>
            <a:pPr eaLnBrk="1" hangingPunct="1"/>
            <a:r>
              <a:rPr lang="en-US" altLang="en-US" sz="3200"/>
              <a:t>Basic idea for selection problem without sorting</a:t>
            </a:r>
          </a:p>
        </p:txBody>
      </p:sp>
      <p:sp>
        <p:nvSpPr>
          <p:cNvPr id="77828" name="Rectangle 5">
            <a:extLst>
              <a:ext uri="{FF2B5EF4-FFF2-40B4-BE49-F238E27FC236}">
                <a16:creationId xmlns:a16="http://schemas.microsoft.com/office/drawing/2014/main" id="{5AA79A89-1B6A-98FB-0C9F-EB61596A3C9B}"/>
              </a:ext>
            </a:extLst>
          </p:cNvPr>
          <p:cNvSpPr>
            <a:spLocks noGrp="1" noChangeArrowheads="1"/>
          </p:cNvSpPr>
          <p:nvPr>
            <p:ph type="body" idx="1"/>
          </p:nvPr>
        </p:nvSpPr>
        <p:spPr>
          <a:xfrm>
            <a:off x="457200" y="1489075"/>
            <a:ext cx="8229600" cy="4530725"/>
          </a:xfrm>
          <a:noFill/>
        </p:spPr>
        <p:txBody>
          <a:bodyPr/>
          <a:lstStyle/>
          <a:p>
            <a:pPr eaLnBrk="1" hangingPunct="1"/>
            <a:r>
              <a:rPr lang="en-US" altLang="en-US" sz="2400"/>
              <a:t>Can we use this observation to find a faster algorithm for the selection problem? </a:t>
            </a:r>
          </a:p>
          <a:p>
            <a:pPr eaLnBrk="1" hangingPunct="1"/>
            <a:r>
              <a:rPr lang="en-US" altLang="en-US" sz="2400"/>
              <a:t>Can we always find such an x in the input?</a:t>
            </a:r>
          </a:p>
          <a:p>
            <a:pPr eaLnBrk="1" hangingPunct="1"/>
            <a:r>
              <a:rPr lang="en-US" altLang="en-US" sz="2400"/>
              <a:t>Or, can we put the array into this form where there is such an x in the array?</a:t>
            </a:r>
          </a:p>
          <a:p>
            <a:pPr eaLnBrk="1" hangingPunct="1"/>
            <a:r>
              <a:rPr lang="en-US" altLang="en-US" sz="2400"/>
              <a:t>How fast we can put our arrays into that special form?</a:t>
            </a:r>
          </a:p>
          <a:p>
            <a:pPr eaLnBrk="1" hangingPunct="1"/>
            <a:r>
              <a:rPr lang="en-US" altLang="en-US" sz="2400"/>
              <a:t>Note that, the Partition algorithm we used in QuickSort performs exactly the transformation we need.</a:t>
            </a:r>
          </a:p>
        </p:txBody>
      </p:sp>
      <p:grpSp>
        <p:nvGrpSpPr>
          <p:cNvPr id="79877" name="Group 37">
            <a:extLst>
              <a:ext uri="{FF2B5EF4-FFF2-40B4-BE49-F238E27FC236}">
                <a16:creationId xmlns:a16="http://schemas.microsoft.com/office/drawing/2014/main" id="{D4CB3054-2466-FCE2-4E6B-C27536B9E00A}"/>
              </a:ext>
            </a:extLst>
          </p:cNvPr>
          <p:cNvGrpSpPr>
            <a:grpSpLocks/>
          </p:cNvGrpSpPr>
          <p:nvPr/>
        </p:nvGrpSpPr>
        <p:grpSpPr bwMode="auto">
          <a:xfrm>
            <a:off x="2514600" y="5378450"/>
            <a:ext cx="4038600" cy="396875"/>
            <a:chOff x="1440" y="2544"/>
            <a:chExt cx="2544" cy="250"/>
          </a:xfrm>
        </p:grpSpPr>
        <p:grpSp>
          <p:nvGrpSpPr>
            <p:cNvPr id="79882" name="Group 38">
              <a:extLst>
                <a:ext uri="{FF2B5EF4-FFF2-40B4-BE49-F238E27FC236}">
                  <a16:creationId xmlns:a16="http://schemas.microsoft.com/office/drawing/2014/main" id="{352CE058-F2B2-D9E0-5FEF-CCE00E08934D}"/>
                </a:ext>
              </a:extLst>
            </p:cNvPr>
            <p:cNvGrpSpPr>
              <a:grpSpLocks/>
            </p:cNvGrpSpPr>
            <p:nvPr/>
          </p:nvGrpSpPr>
          <p:grpSpPr bwMode="auto">
            <a:xfrm>
              <a:off x="1440" y="2592"/>
              <a:ext cx="576" cy="192"/>
              <a:chOff x="240" y="2640"/>
              <a:chExt cx="576" cy="192"/>
            </a:xfrm>
          </p:grpSpPr>
          <p:sp>
            <p:nvSpPr>
              <p:cNvPr id="79896" name="Rectangle 39">
                <a:extLst>
                  <a:ext uri="{FF2B5EF4-FFF2-40B4-BE49-F238E27FC236}">
                    <a16:creationId xmlns:a16="http://schemas.microsoft.com/office/drawing/2014/main" id="{6F6C8FB6-FC6E-B998-B712-E1D255588BEE}"/>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9897" name="Rectangle 40">
                <a:extLst>
                  <a:ext uri="{FF2B5EF4-FFF2-40B4-BE49-F238E27FC236}">
                    <a16:creationId xmlns:a16="http://schemas.microsoft.com/office/drawing/2014/main" id="{011C86A6-E464-7DE7-5A01-DEDA1B7669DD}"/>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9898" name="Rectangle 41">
                <a:extLst>
                  <a:ext uri="{FF2B5EF4-FFF2-40B4-BE49-F238E27FC236}">
                    <a16:creationId xmlns:a16="http://schemas.microsoft.com/office/drawing/2014/main" id="{884F4380-0F9B-E0B8-ADC6-8C9A4626A4FC}"/>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79883" name="Line 42">
              <a:extLst>
                <a:ext uri="{FF2B5EF4-FFF2-40B4-BE49-F238E27FC236}">
                  <a16:creationId xmlns:a16="http://schemas.microsoft.com/office/drawing/2014/main" id="{8AC733BF-C878-48EB-CAD6-1338CC00855A}"/>
                </a:ext>
              </a:extLst>
            </p:cNvPr>
            <p:cNvSpPr>
              <a:spLocks noChangeShapeType="1"/>
            </p:cNvSpPr>
            <p:nvPr/>
          </p:nvSpPr>
          <p:spPr bwMode="auto">
            <a:xfrm>
              <a:off x="1824" y="2592"/>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9884" name="Line 43">
              <a:extLst>
                <a:ext uri="{FF2B5EF4-FFF2-40B4-BE49-F238E27FC236}">
                  <a16:creationId xmlns:a16="http://schemas.microsoft.com/office/drawing/2014/main" id="{469506DB-2769-9AD5-277F-3A5D6F177549}"/>
                </a:ext>
              </a:extLst>
            </p:cNvPr>
            <p:cNvSpPr>
              <a:spLocks noChangeShapeType="1"/>
            </p:cNvSpPr>
            <p:nvPr/>
          </p:nvSpPr>
          <p:spPr bwMode="auto">
            <a:xfrm>
              <a:off x="1824" y="2784"/>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79885" name="Group 44">
              <a:extLst>
                <a:ext uri="{FF2B5EF4-FFF2-40B4-BE49-F238E27FC236}">
                  <a16:creationId xmlns:a16="http://schemas.microsoft.com/office/drawing/2014/main" id="{C09C6CAB-18B7-6C6A-182A-93EB212BF04A}"/>
                </a:ext>
              </a:extLst>
            </p:cNvPr>
            <p:cNvGrpSpPr>
              <a:grpSpLocks/>
            </p:cNvGrpSpPr>
            <p:nvPr/>
          </p:nvGrpSpPr>
          <p:grpSpPr bwMode="auto">
            <a:xfrm>
              <a:off x="2400" y="2592"/>
              <a:ext cx="576" cy="192"/>
              <a:chOff x="240" y="2640"/>
              <a:chExt cx="576" cy="192"/>
            </a:xfrm>
          </p:grpSpPr>
          <p:sp>
            <p:nvSpPr>
              <p:cNvPr id="79893" name="Rectangle 45">
                <a:extLst>
                  <a:ext uri="{FF2B5EF4-FFF2-40B4-BE49-F238E27FC236}">
                    <a16:creationId xmlns:a16="http://schemas.microsoft.com/office/drawing/2014/main" id="{7456A218-39EF-FDB7-90D2-3BE0E96268F4}"/>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9894" name="Rectangle 46">
                <a:extLst>
                  <a:ext uri="{FF2B5EF4-FFF2-40B4-BE49-F238E27FC236}">
                    <a16:creationId xmlns:a16="http://schemas.microsoft.com/office/drawing/2014/main" id="{EB04B4FE-EEDB-0DDA-C553-C1A22E41F317}"/>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9895" name="Rectangle 47">
                <a:extLst>
                  <a:ext uri="{FF2B5EF4-FFF2-40B4-BE49-F238E27FC236}">
                    <a16:creationId xmlns:a16="http://schemas.microsoft.com/office/drawing/2014/main" id="{092454C4-9FEB-8451-9706-652D2B28BD5A}"/>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79886" name="Group 48">
              <a:extLst>
                <a:ext uri="{FF2B5EF4-FFF2-40B4-BE49-F238E27FC236}">
                  <a16:creationId xmlns:a16="http://schemas.microsoft.com/office/drawing/2014/main" id="{C9B3261B-8A97-4F05-F1E7-7C260F472EEB}"/>
                </a:ext>
              </a:extLst>
            </p:cNvPr>
            <p:cNvGrpSpPr>
              <a:grpSpLocks/>
            </p:cNvGrpSpPr>
            <p:nvPr/>
          </p:nvGrpSpPr>
          <p:grpSpPr bwMode="auto">
            <a:xfrm>
              <a:off x="3408" y="2592"/>
              <a:ext cx="576" cy="192"/>
              <a:chOff x="240" y="2640"/>
              <a:chExt cx="576" cy="192"/>
            </a:xfrm>
          </p:grpSpPr>
          <p:sp>
            <p:nvSpPr>
              <p:cNvPr id="79890" name="Rectangle 49">
                <a:extLst>
                  <a:ext uri="{FF2B5EF4-FFF2-40B4-BE49-F238E27FC236}">
                    <a16:creationId xmlns:a16="http://schemas.microsoft.com/office/drawing/2014/main" id="{F87EED5C-318B-12CF-7378-99D65A444031}"/>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9891" name="Rectangle 50">
                <a:extLst>
                  <a:ext uri="{FF2B5EF4-FFF2-40B4-BE49-F238E27FC236}">
                    <a16:creationId xmlns:a16="http://schemas.microsoft.com/office/drawing/2014/main" id="{598FFE2A-8BCC-E1E5-A291-3504233A0246}"/>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9892" name="Rectangle 51">
                <a:extLst>
                  <a:ext uri="{FF2B5EF4-FFF2-40B4-BE49-F238E27FC236}">
                    <a16:creationId xmlns:a16="http://schemas.microsoft.com/office/drawing/2014/main" id="{47203976-B1B3-1D8F-5BA0-B75BBF1574A9}"/>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79887" name="Text Box 52">
              <a:extLst>
                <a:ext uri="{FF2B5EF4-FFF2-40B4-BE49-F238E27FC236}">
                  <a16:creationId xmlns:a16="http://schemas.microsoft.com/office/drawing/2014/main" id="{5D8C7959-B7DE-C6CB-2859-E4D5434C34C1}"/>
                </a:ext>
              </a:extLst>
            </p:cNvPr>
            <p:cNvSpPr txBox="1">
              <a:spLocks noChangeArrowheads="1"/>
            </p:cNvSpPr>
            <p:nvPr/>
          </p:nvSpPr>
          <p:spPr bwMode="auto">
            <a:xfrm>
              <a:off x="2592" y="254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
          <p:nvSpPr>
            <p:cNvPr id="79888" name="Line 53">
              <a:extLst>
                <a:ext uri="{FF2B5EF4-FFF2-40B4-BE49-F238E27FC236}">
                  <a16:creationId xmlns:a16="http://schemas.microsoft.com/office/drawing/2014/main" id="{67E70896-2FB0-E233-D679-141BBFD5A537}"/>
                </a:ext>
              </a:extLst>
            </p:cNvPr>
            <p:cNvSpPr>
              <a:spLocks noChangeShapeType="1"/>
            </p:cNvSpPr>
            <p:nvPr/>
          </p:nvSpPr>
          <p:spPr bwMode="auto">
            <a:xfrm>
              <a:off x="2064" y="2688"/>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9889" name="Line 54">
              <a:extLst>
                <a:ext uri="{FF2B5EF4-FFF2-40B4-BE49-F238E27FC236}">
                  <a16:creationId xmlns:a16="http://schemas.microsoft.com/office/drawing/2014/main" id="{3E249D91-BD85-58ED-449C-60C9CCA83F6A}"/>
                </a:ext>
              </a:extLst>
            </p:cNvPr>
            <p:cNvSpPr>
              <a:spLocks noChangeShapeType="1"/>
            </p:cNvSpPr>
            <p:nvPr/>
          </p:nvSpPr>
          <p:spPr bwMode="auto">
            <a:xfrm>
              <a:off x="3024" y="2688"/>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79878" name="AutoShape 55">
            <a:extLst>
              <a:ext uri="{FF2B5EF4-FFF2-40B4-BE49-F238E27FC236}">
                <a16:creationId xmlns:a16="http://schemas.microsoft.com/office/drawing/2014/main" id="{7D120935-AE40-176B-6124-00220C2B20DE}"/>
              </a:ext>
            </a:extLst>
          </p:cNvPr>
          <p:cNvSpPr>
            <a:spLocks/>
          </p:cNvSpPr>
          <p:nvPr/>
        </p:nvSpPr>
        <p:spPr bwMode="auto">
          <a:xfrm rot="5400000">
            <a:off x="3352800" y="4387850"/>
            <a:ext cx="152400" cy="1828800"/>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9879" name="AutoShape 56">
            <a:extLst>
              <a:ext uri="{FF2B5EF4-FFF2-40B4-BE49-F238E27FC236}">
                <a16:creationId xmlns:a16="http://schemas.microsoft.com/office/drawing/2014/main" id="{0CE17F48-D1B1-E9F0-8719-2DC9DEE74F73}"/>
              </a:ext>
            </a:extLst>
          </p:cNvPr>
          <p:cNvSpPr>
            <a:spLocks/>
          </p:cNvSpPr>
          <p:nvPr/>
        </p:nvSpPr>
        <p:spPr bwMode="auto">
          <a:xfrm rot="5400000">
            <a:off x="5486400" y="4387850"/>
            <a:ext cx="152400" cy="1828800"/>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79880" name="Text Box 57">
            <a:extLst>
              <a:ext uri="{FF2B5EF4-FFF2-40B4-BE49-F238E27FC236}">
                <a16:creationId xmlns:a16="http://schemas.microsoft.com/office/drawing/2014/main" id="{8FB618CE-A0F6-D2D8-981F-6F23D25777CE}"/>
              </a:ext>
            </a:extLst>
          </p:cNvPr>
          <p:cNvSpPr txBox="1">
            <a:spLocks noChangeArrowheads="1"/>
          </p:cNvSpPr>
          <p:nvPr/>
        </p:nvSpPr>
        <p:spPr bwMode="auto">
          <a:xfrm>
            <a:off x="3213100" y="4845050"/>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cs typeface="Arial" panose="020B0604020202020204" pitchFamily="34" charset="0"/>
              </a:rPr>
              <a:t>≤ x</a:t>
            </a:r>
          </a:p>
        </p:txBody>
      </p:sp>
      <p:sp>
        <p:nvSpPr>
          <p:cNvPr id="79881" name="Text Box 58">
            <a:extLst>
              <a:ext uri="{FF2B5EF4-FFF2-40B4-BE49-F238E27FC236}">
                <a16:creationId xmlns:a16="http://schemas.microsoft.com/office/drawing/2014/main" id="{4FD4E863-7D8F-E3F1-1641-4BF415CB53D7}"/>
              </a:ext>
            </a:extLst>
          </p:cNvPr>
          <p:cNvSpPr txBox="1">
            <a:spLocks noChangeArrowheads="1"/>
          </p:cNvSpPr>
          <p:nvPr/>
        </p:nvSpPr>
        <p:spPr bwMode="auto">
          <a:xfrm>
            <a:off x="5334000" y="4845050"/>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cs typeface="Arial" panose="020B0604020202020204" pitchFamily="34" charset="0"/>
              </a:rPr>
              <a:t>x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7828">
                                            <p:txEl>
                                              <p:pRg st="1" end="1"/>
                                            </p:txEl>
                                          </p:spTgt>
                                        </p:tgtEl>
                                        <p:attrNameLst>
                                          <p:attrName>style.visibility</p:attrName>
                                        </p:attrNameLst>
                                      </p:cBhvr>
                                      <p:to>
                                        <p:strVal val="visible"/>
                                      </p:to>
                                    </p:set>
                                    <p:animEffect transition="in" filter="fade">
                                      <p:cBhvr>
                                        <p:cTn id="7" dur="500"/>
                                        <p:tgtEl>
                                          <p:spTgt spid="778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7828">
                                            <p:txEl>
                                              <p:pRg st="2" end="2"/>
                                            </p:txEl>
                                          </p:spTgt>
                                        </p:tgtEl>
                                        <p:attrNameLst>
                                          <p:attrName>style.visibility</p:attrName>
                                        </p:attrNameLst>
                                      </p:cBhvr>
                                      <p:to>
                                        <p:strVal val="visible"/>
                                      </p:to>
                                    </p:set>
                                    <p:animEffect transition="in" filter="fade">
                                      <p:cBhvr>
                                        <p:cTn id="12" dur="500"/>
                                        <p:tgtEl>
                                          <p:spTgt spid="7782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7828">
                                            <p:txEl>
                                              <p:pRg st="3" end="3"/>
                                            </p:txEl>
                                          </p:spTgt>
                                        </p:tgtEl>
                                        <p:attrNameLst>
                                          <p:attrName>style.visibility</p:attrName>
                                        </p:attrNameLst>
                                      </p:cBhvr>
                                      <p:to>
                                        <p:strVal val="visible"/>
                                      </p:to>
                                    </p:set>
                                    <p:animEffect transition="in" filter="fade">
                                      <p:cBhvr>
                                        <p:cTn id="17" dur="500"/>
                                        <p:tgtEl>
                                          <p:spTgt spid="778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7828">
                                            <p:txEl>
                                              <p:pRg st="4" end="4"/>
                                            </p:txEl>
                                          </p:spTgt>
                                        </p:tgtEl>
                                        <p:attrNameLst>
                                          <p:attrName>style.visibility</p:attrName>
                                        </p:attrNameLst>
                                      </p:cBhvr>
                                      <p:to>
                                        <p:strVal val="visible"/>
                                      </p:to>
                                    </p:set>
                                    <p:animEffect transition="in" filter="fade">
                                      <p:cBhvr>
                                        <p:cTn id="22" dur="500"/>
                                        <p:tgtEl>
                                          <p:spTgt spid="778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95310337-41E8-FC50-0EE2-720B71FAF5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5687598-0AC6-4EA9-BE1B-EFD39F5C96B0}" type="slidenum">
              <a:rPr lang="en-US" altLang="en-US" sz="1200" smtClean="0">
                <a:latin typeface="Garamond" panose="02020404030301010803" pitchFamily="18" charset="0"/>
              </a:rPr>
              <a:pPr>
                <a:spcBef>
                  <a:spcPct val="0"/>
                </a:spcBef>
                <a:buClrTx/>
                <a:buSzTx/>
                <a:buFontTx/>
                <a:buNone/>
              </a:pPr>
              <a:t>39</a:t>
            </a:fld>
            <a:endParaRPr lang="en-US" altLang="en-US" sz="1200">
              <a:latin typeface="Garamond" panose="02020404030301010803" pitchFamily="18" charset="0"/>
            </a:endParaRPr>
          </a:p>
        </p:txBody>
      </p:sp>
      <p:sp>
        <p:nvSpPr>
          <p:cNvPr id="81923" name="Rectangle 2">
            <a:extLst>
              <a:ext uri="{FF2B5EF4-FFF2-40B4-BE49-F238E27FC236}">
                <a16:creationId xmlns:a16="http://schemas.microsoft.com/office/drawing/2014/main" id="{97436DCA-D48A-61F3-C10C-C0872FB02C7D}"/>
              </a:ext>
            </a:extLst>
          </p:cNvPr>
          <p:cNvSpPr>
            <a:spLocks noGrp="1" noChangeArrowheads="1"/>
          </p:cNvSpPr>
          <p:nvPr>
            <p:ph type="title"/>
          </p:nvPr>
        </p:nvSpPr>
        <p:spPr/>
        <p:txBody>
          <a:bodyPr/>
          <a:lstStyle/>
          <a:p>
            <a:pPr eaLnBrk="1" hangingPunct="1"/>
            <a:r>
              <a:rPr lang="en-US" altLang="en-US" sz="3400"/>
              <a:t>Pseudo code for Partition</a:t>
            </a:r>
          </a:p>
        </p:txBody>
      </p:sp>
      <p:sp>
        <p:nvSpPr>
          <p:cNvPr id="81924" name="Rectangle 5">
            <a:extLst>
              <a:ext uri="{FF2B5EF4-FFF2-40B4-BE49-F238E27FC236}">
                <a16:creationId xmlns:a16="http://schemas.microsoft.com/office/drawing/2014/main" id="{65043D5D-86D1-6DED-E7CC-07DC927EB56A}"/>
              </a:ext>
            </a:extLst>
          </p:cNvPr>
          <p:cNvSpPr>
            <a:spLocks noGrp="1" noChangeArrowheads="1"/>
          </p:cNvSpPr>
          <p:nvPr>
            <p:ph type="body" idx="1"/>
          </p:nvPr>
        </p:nvSpPr>
        <p:spPr>
          <a:xfrm>
            <a:off x="457200" y="1260475"/>
            <a:ext cx="8229600" cy="4530725"/>
          </a:xfrm>
          <a:noFill/>
        </p:spPr>
        <p:txBody>
          <a:bodyPr/>
          <a:lstStyle/>
          <a:p>
            <a:pPr eaLnBrk="1" hangingPunct="1">
              <a:lnSpc>
                <a:spcPct val="90000"/>
              </a:lnSpc>
              <a:buFont typeface="Wingdings" panose="05000000000000000000" pitchFamily="2" charset="2"/>
              <a:buNone/>
            </a:pPr>
            <a:r>
              <a:rPr lang="en-US" altLang="en-US" sz="2000" b="1"/>
              <a:t>Partition(A,p,r) {</a:t>
            </a:r>
          </a:p>
          <a:p>
            <a:pPr eaLnBrk="1" hangingPunct="1">
              <a:lnSpc>
                <a:spcPct val="90000"/>
              </a:lnSpc>
              <a:buFont typeface="Wingdings" panose="05000000000000000000" pitchFamily="2" charset="2"/>
              <a:buNone/>
            </a:pPr>
            <a:r>
              <a:rPr lang="en-US" altLang="en-US" sz="2000" b="1"/>
              <a:t>  z=A[r]; </a:t>
            </a:r>
            <a:r>
              <a:rPr lang="en-US" altLang="en-US" sz="2000" b="1">
                <a:solidFill>
                  <a:srgbClr val="0066FF"/>
                </a:solidFill>
              </a:rPr>
              <a:t>// picks the last element as the pivot (could be smthg else)</a:t>
            </a:r>
          </a:p>
          <a:p>
            <a:pPr eaLnBrk="1" hangingPunct="1">
              <a:lnSpc>
                <a:spcPct val="90000"/>
              </a:lnSpc>
              <a:buFont typeface="Wingdings" panose="05000000000000000000" pitchFamily="2" charset="2"/>
              <a:buNone/>
            </a:pPr>
            <a:r>
              <a:rPr lang="en-US" altLang="en-US" sz="2000" b="1"/>
              <a:t>  i=p-1; </a:t>
            </a:r>
            <a:r>
              <a:rPr lang="en-US" altLang="en-US" sz="2000" b="1">
                <a:solidFill>
                  <a:srgbClr val="0066FF"/>
                </a:solidFill>
              </a:rPr>
              <a:t>// the index of the last number seen which is </a:t>
            </a:r>
            <a:r>
              <a:rPr lang="en-US" altLang="en-US" sz="2000" b="1">
                <a:solidFill>
                  <a:srgbClr val="0066FF"/>
                </a:solidFill>
                <a:cs typeface="Arial" panose="020B0604020202020204" pitchFamily="34" charset="0"/>
              </a:rPr>
              <a:t>≤z</a:t>
            </a:r>
          </a:p>
          <a:p>
            <a:pPr eaLnBrk="1" hangingPunct="1">
              <a:lnSpc>
                <a:spcPct val="90000"/>
              </a:lnSpc>
              <a:buFont typeface="Wingdings" panose="05000000000000000000" pitchFamily="2" charset="2"/>
              <a:buNone/>
            </a:pPr>
            <a:r>
              <a:rPr lang="en-US" altLang="en-US" sz="2000" b="1"/>
              <a:t>  for (j=p; j &lt;r; j++) { </a:t>
            </a:r>
            <a:r>
              <a:rPr lang="en-US" altLang="en-US" sz="2000" b="1">
                <a:solidFill>
                  <a:srgbClr val="0066FF"/>
                </a:solidFill>
              </a:rPr>
              <a:t>// go over every element (except pivot itself)</a:t>
            </a:r>
          </a:p>
          <a:p>
            <a:pPr eaLnBrk="1" hangingPunct="1">
              <a:lnSpc>
                <a:spcPct val="90000"/>
              </a:lnSpc>
              <a:buFont typeface="Wingdings" panose="05000000000000000000" pitchFamily="2" charset="2"/>
              <a:buNone/>
            </a:pPr>
            <a:r>
              <a:rPr lang="en-US" altLang="en-US" sz="2000" b="1"/>
              <a:t>    if (A[j] </a:t>
            </a:r>
            <a:r>
              <a:rPr lang="en-US" altLang="en-US" sz="2000" b="1">
                <a:cs typeface="Arial" panose="020B0604020202020204" pitchFamily="34" charset="0"/>
              </a:rPr>
              <a:t>≤z) { </a:t>
            </a:r>
            <a:r>
              <a:rPr lang="en-US" altLang="en-US" sz="2000" b="1">
                <a:solidFill>
                  <a:srgbClr val="0066FF"/>
                </a:solidFill>
                <a:cs typeface="Arial" panose="020B0604020202020204" pitchFamily="34" charset="0"/>
              </a:rPr>
              <a:t>// whenever we see a number ≤z</a:t>
            </a:r>
          </a:p>
          <a:p>
            <a:pPr eaLnBrk="1" hangingPunct="1">
              <a:lnSpc>
                <a:spcPct val="90000"/>
              </a:lnSpc>
              <a:buFont typeface="Wingdings" panose="05000000000000000000" pitchFamily="2" charset="2"/>
              <a:buNone/>
            </a:pPr>
            <a:r>
              <a:rPr lang="en-US" altLang="en-US" sz="2000" b="1">
                <a:cs typeface="Arial" panose="020B0604020202020204" pitchFamily="34" charset="0"/>
              </a:rPr>
              <a:t>      i++;                      </a:t>
            </a:r>
            <a:r>
              <a:rPr lang="en-US" altLang="en-US" sz="2000" b="1">
                <a:solidFill>
                  <a:srgbClr val="0066FF"/>
                </a:solidFill>
                <a:cs typeface="Arial" panose="020B0604020202020204" pitchFamily="34" charset="0"/>
              </a:rPr>
              <a:t>// update i and</a:t>
            </a:r>
            <a:r>
              <a:rPr lang="en-US" altLang="en-US" sz="2000" b="1">
                <a:cs typeface="Arial" panose="020B0604020202020204" pitchFamily="34" charset="0"/>
              </a:rPr>
              <a:t> </a:t>
            </a:r>
          </a:p>
          <a:p>
            <a:pPr eaLnBrk="1" hangingPunct="1">
              <a:lnSpc>
                <a:spcPct val="90000"/>
              </a:lnSpc>
              <a:buFont typeface="Wingdings" panose="05000000000000000000" pitchFamily="2" charset="2"/>
              <a:buNone/>
            </a:pPr>
            <a:r>
              <a:rPr lang="en-US" altLang="en-US" sz="2000" b="1">
                <a:cs typeface="Arial" panose="020B0604020202020204" pitchFamily="34" charset="0"/>
              </a:rPr>
              <a:t>      swap(A[i],A[j]);   </a:t>
            </a:r>
            <a:r>
              <a:rPr lang="en-US" altLang="en-US" sz="2000" b="1">
                <a:solidFill>
                  <a:srgbClr val="0066FF"/>
                </a:solidFill>
                <a:cs typeface="Arial" panose="020B0604020202020204" pitchFamily="34" charset="0"/>
              </a:rPr>
              <a:t>// move the number to the front</a:t>
            </a:r>
          </a:p>
          <a:p>
            <a:pPr eaLnBrk="1" hangingPunct="1">
              <a:lnSpc>
                <a:spcPct val="90000"/>
              </a:lnSpc>
              <a:buFont typeface="Wingdings" panose="05000000000000000000" pitchFamily="2" charset="2"/>
              <a:buNone/>
            </a:pPr>
            <a:r>
              <a:rPr lang="en-US" altLang="en-US" sz="2000" b="1">
                <a:cs typeface="Arial" panose="020B0604020202020204" pitchFamily="34" charset="0"/>
              </a:rPr>
              <a:t>      }</a:t>
            </a:r>
          </a:p>
          <a:p>
            <a:pPr eaLnBrk="1" hangingPunct="1">
              <a:lnSpc>
                <a:spcPct val="90000"/>
              </a:lnSpc>
              <a:buFont typeface="Wingdings" panose="05000000000000000000" pitchFamily="2" charset="2"/>
              <a:buNone/>
            </a:pPr>
            <a:r>
              <a:rPr lang="en-US" altLang="en-US" sz="2000" b="1">
                <a:cs typeface="Arial" panose="020B0604020202020204" pitchFamily="34" charset="0"/>
              </a:rPr>
              <a:t>    }</a:t>
            </a:r>
          </a:p>
          <a:p>
            <a:pPr eaLnBrk="1" hangingPunct="1">
              <a:lnSpc>
                <a:spcPct val="90000"/>
              </a:lnSpc>
              <a:buFont typeface="Wingdings" panose="05000000000000000000" pitchFamily="2" charset="2"/>
              <a:buNone/>
            </a:pPr>
            <a:r>
              <a:rPr lang="en-US" altLang="en-US" sz="2000" b="1">
                <a:cs typeface="Arial" panose="020B0604020202020204" pitchFamily="34" charset="0"/>
              </a:rPr>
              <a:t>  swap(A[i+1],A[r]); </a:t>
            </a:r>
            <a:r>
              <a:rPr lang="en-US" altLang="en-US" sz="2000" b="1">
                <a:solidFill>
                  <a:srgbClr val="0066FF"/>
                </a:solidFill>
                <a:cs typeface="Arial" panose="020B0604020202020204" pitchFamily="34" charset="0"/>
              </a:rPr>
              <a:t>// move to the pivot right next to the last seen</a:t>
            </a:r>
          </a:p>
          <a:p>
            <a:pPr eaLnBrk="1" hangingPunct="1">
              <a:lnSpc>
                <a:spcPct val="90000"/>
              </a:lnSpc>
              <a:buFont typeface="Wingdings" panose="05000000000000000000" pitchFamily="2" charset="2"/>
              <a:buNone/>
            </a:pPr>
            <a:r>
              <a:rPr lang="en-US" altLang="en-US" sz="2000" b="1">
                <a:cs typeface="Arial" panose="020B0604020202020204" pitchFamily="34" charset="0"/>
              </a:rPr>
              <a:t>  return(i+1);            </a:t>
            </a:r>
            <a:r>
              <a:rPr lang="en-US" altLang="en-US" sz="2000" b="1">
                <a:solidFill>
                  <a:srgbClr val="0066FF"/>
                </a:solidFill>
                <a:cs typeface="Arial" panose="020B0604020202020204" pitchFamily="34" charset="0"/>
              </a:rPr>
              <a:t>// smaller number, and return the index of the</a:t>
            </a:r>
          </a:p>
          <a:p>
            <a:pPr eaLnBrk="1" hangingPunct="1">
              <a:lnSpc>
                <a:spcPct val="90000"/>
              </a:lnSpc>
              <a:buFont typeface="Wingdings" panose="05000000000000000000" pitchFamily="2" charset="2"/>
              <a:buNone/>
            </a:pPr>
            <a:r>
              <a:rPr lang="en-US" altLang="en-US" sz="2000" b="1">
                <a:cs typeface="Arial" panose="020B0604020202020204" pitchFamily="34" charset="0"/>
              </a:rPr>
              <a:t>  }                              </a:t>
            </a:r>
            <a:r>
              <a:rPr lang="en-US" altLang="en-US" sz="2000" b="1">
                <a:solidFill>
                  <a:srgbClr val="0066FF"/>
                </a:solidFill>
                <a:cs typeface="Arial" panose="020B0604020202020204" pitchFamily="34" charset="0"/>
              </a:rPr>
              <a:t>// pivot</a:t>
            </a:r>
          </a:p>
        </p:txBody>
      </p:sp>
      <p:sp>
        <p:nvSpPr>
          <p:cNvPr id="81925" name="Rectangle 7">
            <a:extLst>
              <a:ext uri="{FF2B5EF4-FFF2-40B4-BE49-F238E27FC236}">
                <a16:creationId xmlns:a16="http://schemas.microsoft.com/office/drawing/2014/main" id="{641CBBB9-C61F-57BD-0199-24E1E3693BEB}"/>
              </a:ext>
            </a:extLst>
          </p:cNvPr>
          <p:cNvSpPr>
            <a:spLocks noChangeArrowheads="1"/>
          </p:cNvSpPr>
          <p:nvPr/>
        </p:nvSpPr>
        <p:spPr bwMode="auto">
          <a:xfrm>
            <a:off x="381000" y="1143000"/>
            <a:ext cx="8382000" cy="4495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81926" name="Object 8">
            <a:extLst>
              <a:ext uri="{FF2B5EF4-FFF2-40B4-BE49-F238E27FC236}">
                <a16:creationId xmlns:a16="http://schemas.microsoft.com/office/drawing/2014/main" id="{ECA8D204-CC66-C547-F486-BA31AFBE2606}"/>
              </a:ext>
            </a:extLst>
          </p:cNvPr>
          <p:cNvGraphicFramePr>
            <a:graphicFrameLocks noChangeAspect="1"/>
          </p:cNvGraphicFramePr>
          <p:nvPr/>
        </p:nvGraphicFramePr>
        <p:xfrm>
          <a:off x="7086600" y="5181600"/>
          <a:ext cx="1570038" cy="446088"/>
        </p:xfrm>
        <a:graphic>
          <a:graphicData uri="http://schemas.openxmlformats.org/presentationml/2006/ole">
            <mc:AlternateContent xmlns:mc="http://schemas.openxmlformats.org/markup-compatibility/2006">
              <mc:Choice xmlns:v="urn:schemas-microsoft-com:vml" Requires="v">
                <p:oleObj name="Equation" r:id="rId3" imgW="710891" imgH="203112" progId="Equation.3">
                  <p:embed/>
                </p:oleObj>
              </mc:Choice>
              <mc:Fallback>
                <p:oleObj name="Equation" r:id="rId3" imgW="710891" imgH="203112"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5181600"/>
                        <a:ext cx="157003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7FDE8812-E0E3-E681-B910-698BBD5DBA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742A3D1-5DA7-40CF-BF82-09C75F6D882A}" type="slidenum">
              <a:rPr lang="en-US" altLang="en-US" sz="1200" smtClean="0">
                <a:latin typeface="Garamond" panose="02020404030301010803" pitchFamily="18" charset="0"/>
              </a:rPr>
              <a:pPr>
                <a:spcBef>
                  <a:spcPct val="0"/>
                </a:spcBef>
                <a:buClrTx/>
                <a:buSzTx/>
                <a:buFontTx/>
                <a:buNone/>
              </a:pPr>
              <a:t>4</a:t>
            </a:fld>
            <a:endParaRPr lang="en-US" altLang="en-US" sz="1200">
              <a:latin typeface="Garamond" panose="02020404030301010803" pitchFamily="18" charset="0"/>
            </a:endParaRPr>
          </a:p>
        </p:txBody>
      </p:sp>
      <p:sp>
        <p:nvSpPr>
          <p:cNvPr id="10243" name="Rectangle 4">
            <a:extLst>
              <a:ext uri="{FF2B5EF4-FFF2-40B4-BE49-F238E27FC236}">
                <a16:creationId xmlns:a16="http://schemas.microsoft.com/office/drawing/2014/main" id="{B5BB881E-DB3D-66EB-217B-C588AA652162}"/>
              </a:ext>
            </a:extLst>
          </p:cNvPr>
          <p:cNvSpPr>
            <a:spLocks noGrp="1" noChangeArrowheads="1"/>
          </p:cNvSpPr>
          <p:nvPr>
            <p:ph type="title"/>
          </p:nvPr>
        </p:nvSpPr>
        <p:spPr>
          <a:noFill/>
        </p:spPr>
        <p:txBody>
          <a:bodyPr/>
          <a:lstStyle/>
          <a:p>
            <a:pPr eaLnBrk="1" hangingPunct="1"/>
            <a:r>
              <a:rPr lang="en-US" altLang="en-US" sz="3600"/>
              <a:t>Stable sorting algorithms</a:t>
            </a:r>
          </a:p>
        </p:txBody>
      </p:sp>
      <p:sp>
        <p:nvSpPr>
          <p:cNvPr id="22532" name="Rectangle 5">
            <a:extLst>
              <a:ext uri="{FF2B5EF4-FFF2-40B4-BE49-F238E27FC236}">
                <a16:creationId xmlns:a16="http://schemas.microsoft.com/office/drawing/2014/main" id="{6F068C2D-F3CC-F6F2-7647-58F0F6357BEE}"/>
              </a:ext>
            </a:extLst>
          </p:cNvPr>
          <p:cNvSpPr>
            <a:spLocks noGrp="1" noChangeArrowheads="1"/>
          </p:cNvSpPr>
          <p:nvPr>
            <p:ph type="body" idx="1"/>
          </p:nvPr>
        </p:nvSpPr>
        <p:spPr>
          <a:xfrm>
            <a:off x="457200" y="914400"/>
            <a:ext cx="8229600" cy="4530725"/>
          </a:xfrm>
        </p:spPr>
        <p:txBody>
          <a:bodyPr/>
          <a:lstStyle/>
          <a:p>
            <a:pPr eaLnBrk="1" hangingPunct="1">
              <a:defRPr/>
            </a:pPr>
            <a:r>
              <a:rPr lang="en-US" sz="2400" dirty="0"/>
              <a:t>Consider the sequence of input numbers [3,8,4,3,2,4]</a:t>
            </a:r>
          </a:p>
          <a:p>
            <a:pPr eaLnBrk="1" hangingPunct="1">
              <a:defRPr/>
            </a:pPr>
            <a:endParaRPr lang="en-US" sz="800" dirty="0"/>
          </a:p>
          <a:p>
            <a:pPr eaLnBrk="1" hangingPunct="1">
              <a:defRPr/>
            </a:pPr>
            <a:r>
              <a:rPr lang="en-US" sz="2400" dirty="0"/>
              <a:t>Let us give some identification to these numbers:</a:t>
            </a:r>
            <a:endParaRPr lang="tr-TR" sz="2400" dirty="0"/>
          </a:p>
          <a:p>
            <a:pPr marL="0" indent="0" eaLnBrk="1" hangingPunct="1">
              <a:buFont typeface="Wingdings" panose="05000000000000000000" pitchFamily="2" charset="2"/>
              <a:buNone/>
              <a:defRPr/>
            </a:pPr>
            <a:r>
              <a:rPr lang="tr-TR" sz="2400" dirty="0"/>
              <a:t>			</a:t>
            </a:r>
            <a:r>
              <a:rPr lang="en-US" sz="2400" dirty="0"/>
              <a:t>[ 3</a:t>
            </a:r>
            <a:r>
              <a:rPr lang="en-US" sz="2400" baseline="30000" dirty="0"/>
              <a:t>a</a:t>
            </a:r>
            <a:r>
              <a:rPr lang="en-US" sz="2400" dirty="0"/>
              <a:t>, 8</a:t>
            </a:r>
            <a:r>
              <a:rPr lang="en-US" sz="2400" baseline="30000" dirty="0"/>
              <a:t>b</a:t>
            </a:r>
            <a:r>
              <a:rPr lang="en-US" sz="2400" dirty="0"/>
              <a:t>, 4</a:t>
            </a:r>
            <a:r>
              <a:rPr lang="en-US" sz="2400" baseline="30000" dirty="0"/>
              <a:t>c</a:t>
            </a:r>
            <a:r>
              <a:rPr lang="en-US" sz="2400" dirty="0"/>
              <a:t>, 3</a:t>
            </a:r>
            <a:r>
              <a:rPr lang="en-US" sz="2400" baseline="30000" dirty="0"/>
              <a:t>d</a:t>
            </a:r>
            <a:r>
              <a:rPr lang="en-US" sz="2400" dirty="0"/>
              <a:t>, 2</a:t>
            </a:r>
            <a:r>
              <a:rPr lang="en-US" sz="2400" baseline="30000" dirty="0"/>
              <a:t>e</a:t>
            </a:r>
            <a:r>
              <a:rPr lang="en-US" sz="2400" dirty="0"/>
              <a:t>, 4</a:t>
            </a:r>
            <a:r>
              <a:rPr lang="en-US" sz="2400" baseline="30000" dirty="0"/>
              <a:t>f </a:t>
            </a:r>
            <a:r>
              <a:rPr lang="en-US" sz="2400" dirty="0"/>
              <a:t>]</a:t>
            </a:r>
          </a:p>
          <a:p>
            <a:pPr eaLnBrk="1" hangingPunct="1">
              <a:defRPr/>
            </a:pPr>
            <a:endParaRPr lang="en-US" sz="800" dirty="0"/>
          </a:p>
          <a:p>
            <a:pPr eaLnBrk="1" hangingPunct="1">
              <a:defRPr/>
            </a:pPr>
            <a:r>
              <a:rPr lang="en-US" sz="2400" dirty="0"/>
              <a:t>A sorting algorithm is not stable if it generates:</a:t>
            </a:r>
            <a:br>
              <a:rPr lang="tr-TR" sz="2400" dirty="0"/>
            </a:br>
            <a:r>
              <a:rPr lang="tr-TR" sz="2400" dirty="0"/>
              <a:t>			</a:t>
            </a:r>
            <a:r>
              <a:rPr lang="en-US" sz="2400" dirty="0"/>
              <a:t>[ 2</a:t>
            </a:r>
            <a:r>
              <a:rPr lang="en-US" sz="2400" baseline="30000" dirty="0"/>
              <a:t>e</a:t>
            </a:r>
            <a:r>
              <a:rPr lang="en-US" sz="2400" dirty="0"/>
              <a:t>, 3</a:t>
            </a:r>
            <a:r>
              <a:rPr lang="en-US" sz="2400" baseline="30000" dirty="0"/>
              <a:t>d</a:t>
            </a:r>
            <a:r>
              <a:rPr lang="en-US" sz="2400" dirty="0"/>
              <a:t>, 3</a:t>
            </a:r>
            <a:r>
              <a:rPr lang="en-US" sz="2400" baseline="30000" dirty="0"/>
              <a:t>a</a:t>
            </a:r>
            <a:r>
              <a:rPr lang="en-US" sz="2400" dirty="0"/>
              <a:t>, 4</a:t>
            </a:r>
            <a:r>
              <a:rPr lang="en-US" sz="2400" baseline="30000" dirty="0"/>
              <a:t>c</a:t>
            </a:r>
            <a:r>
              <a:rPr lang="en-US" sz="2400" dirty="0"/>
              <a:t>, 4</a:t>
            </a:r>
            <a:r>
              <a:rPr lang="en-US" sz="2400" baseline="30000" dirty="0"/>
              <a:t>f</a:t>
            </a:r>
            <a:r>
              <a:rPr lang="en-US" sz="2400" dirty="0"/>
              <a:t>, 8</a:t>
            </a:r>
            <a:r>
              <a:rPr lang="en-US" sz="2400" baseline="30000" dirty="0"/>
              <a:t>b</a:t>
            </a:r>
            <a:r>
              <a:rPr lang="en-US" sz="2400" dirty="0"/>
              <a:t>]</a:t>
            </a:r>
          </a:p>
          <a:p>
            <a:pPr eaLnBrk="1" hangingPunct="1">
              <a:defRPr/>
            </a:pPr>
            <a:endParaRPr lang="en-US" sz="800" dirty="0"/>
          </a:p>
          <a:p>
            <a:pPr eaLnBrk="1" hangingPunct="1">
              <a:defRPr/>
            </a:pPr>
            <a:r>
              <a:rPr lang="en-US" sz="2400" dirty="0"/>
              <a:t>Note that, being a sorting algorithm, it correctly sorts the numbers. However, the first “3” in the input sequence is not the first “3” in the output sequence.</a:t>
            </a:r>
          </a:p>
          <a:p>
            <a:pPr eaLnBrk="1" hangingPunct="1">
              <a:defRPr/>
            </a:pPr>
            <a:endParaRPr lang="en-US" sz="800" dirty="0"/>
          </a:p>
          <a:p>
            <a:pPr eaLnBrk="1" hangingPunct="1">
              <a:defRPr/>
            </a:pPr>
            <a:r>
              <a:rPr lang="en-US" sz="2400" dirty="0"/>
              <a:t>A </a:t>
            </a:r>
            <a:r>
              <a:rPr lang="en-US" sz="2400" b="1" dirty="0"/>
              <a:t>stable</a:t>
            </a:r>
            <a:r>
              <a:rPr lang="en-US" sz="2400" dirty="0"/>
              <a:t> sorting algorithm will always generate:</a:t>
            </a:r>
          </a:p>
          <a:p>
            <a:pPr algn="ctr" eaLnBrk="1" hangingPunct="1">
              <a:buFont typeface="Wingdings" panose="05000000000000000000" pitchFamily="2" charset="2"/>
              <a:buNone/>
              <a:defRPr/>
            </a:pPr>
            <a:r>
              <a:rPr lang="en-US" sz="2400" dirty="0"/>
              <a:t>[ 2</a:t>
            </a:r>
            <a:r>
              <a:rPr lang="en-US" sz="2400" baseline="30000" dirty="0"/>
              <a:t>e</a:t>
            </a:r>
            <a:r>
              <a:rPr lang="en-US" sz="2400" dirty="0"/>
              <a:t>, 3</a:t>
            </a:r>
            <a:r>
              <a:rPr lang="en-US" sz="2400" baseline="30000" dirty="0"/>
              <a:t>a</a:t>
            </a:r>
            <a:r>
              <a:rPr lang="en-US" sz="2400" dirty="0"/>
              <a:t>, 3</a:t>
            </a:r>
            <a:r>
              <a:rPr lang="en-US" sz="2400" baseline="30000" dirty="0"/>
              <a:t>d</a:t>
            </a:r>
            <a:r>
              <a:rPr lang="en-US" sz="2400" dirty="0"/>
              <a:t>, 4</a:t>
            </a:r>
            <a:r>
              <a:rPr lang="en-US" sz="2400" baseline="30000" dirty="0"/>
              <a:t>c</a:t>
            </a:r>
            <a:r>
              <a:rPr lang="en-US" sz="2400" dirty="0"/>
              <a:t>, 4</a:t>
            </a:r>
            <a:r>
              <a:rPr lang="en-US" sz="2400" baseline="30000" dirty="0"/>
              <a:t>f</a:t>
            </a:r>
            <a:r>
              <a:rPr lang="en-US" sz="2400" dirty="0"/>
              <a:t>, 8</a:t>
            </a:r>
            <a:r>
              <a:rPr lang="en-US" sz="2400" baseline="30000" dirty="0"/>
              <a:t>b</a:t>
            </a:r>
            <a:r>
              <a:rPr lang="en-US" sz="2400" dirty="0"/>
              <a:t>]</a:t>
            </a:r>
          </a:p>
          <a:p>
            <a:pPr eaLnBrk="1" hangingPunct="1">
              <a:buFont typeface="Wingdings" panose="05000000000000000000" pitchFamily="2" charset="2"/>
              <a:buNone/>
              <a:defRPr/>
            </a:pPr>
            <a:r>
              <a:rPr lang="en-US" sz="2400" dirty="0"/>
              <a:t>preserving the relative orders of equal numbers in the input</a:t>
            </a:r>
          </a:p>
        </p:txBody>
      </p:sp>
      <p:sp>
        <p:nvSpPr>
          <p:cNvPr id="7" name="Oval 6">
            <a:extLst>
              <a:ext uri="{FF2B5EF4-FFF2-40B4-BE49-F238E27FC236}">
                <a16:creationId xmlns:a16="http://schemas.microsoft.com/office/drawing/2014/main" id="{BD2FE6A9-9623-8540-9DE3-A92F2F730A73}"/>
              </a:ext>
            </a:extLst>
          </p:cNvPr>
          <p:cNvSpPr>
            <a:spLocks noChangeArrowheads="1"/>
          </p:cNvSpPr>
          <p:nvPr/>
        </p:nvSpPr>
        <p:spPr bwMode="auto">
          <a:xfrm>
            <a:off x="4703763" y="1901825"/>
            <a:ext cx="460375" cy="460375"/>
          </a:xfrm>
          <a:prstGeom prst="ellipse">
            <a:avLst/>
          </a:prstGeom>
          <a:solidFill>
            <a:schemeClr val="accent1">
              <a:alpha val="36862"/>
            </a:schemeClr>
          </a:solidFill>
          <a:ln w="9525" algn="ctr">
            <a:solidFill>
              <a:schemeClr val="tx1"/>
            </a:solidFill>
            <a:round/>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9" name="Oval 8">
            <a:extLst>
              <a:ext uri="{FF2B5EF4-FFF2-40B4-BE49-F238E27FC236}">
                <a16:creationId xmlns:a16="http://schemas.microsoft.com/office/drawing/2014/main" id="{A63BFEB1-3108-39FE-84B4-9F681B38AE3C}"/>
              </a:ext>
            </a:extLst>
          </p:cNvPr>
          <p:cNvSpPr>
            <a:spLocks noChangeArrowheads="1"/>
          </p:cNvSpPr>
          <p:nvPr/>
        </p:nvSpPr>
        <p:spPr bwMode="auto">
          <a:xfrm>
            <a:off x="3349625" y="1905000"/>
            <a:ext cx="460375" cy="460375"/>
          </a:xfrm>
          <a:prstGeom prst="ellipse">
            <a:avLst/>
          </a:prstGeom>
          <a:solidFill>
            <a:schemeClr val="accent1">
              <a:alpha val="36862"/>
            </a:schemeClr>
          </a:solidFill>
          <a:ln w="9525" algn="ctr">
            <a:solidFill>
              <a:schemeClr val="tx1"/>
            </a:solidFill>
            <a:round/>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10" name="Oval 9">
            <a:extLst>
              <a:ext uri="{FF2B5EF4-FFF2-40B4-BE49-F238E27FC236}">
                <a16:creationId xmlns:a16="http://schemas.microsoft.com/office/drawing/2014/main" id="{C1543834-639C-56A8-1D5B-78BE4896C574}"/>
              </a:ext>
            </a:extLst>
          </p:cNvPr>
          <p:cNvSpPr>
            <a:spLocks noChangeArrowheads="1"/>
          </p:cNvSpPr>
          <p:nvPr/>
        </p:nvSpPr>
        <p:spPr bwMode="auto">
          <a:xfrm>
            <a:off x="3806825" y="2895600"/>
            <a:ext cx="460375" cy="460375"/>
          </a:xfrm>
          <a:prstGeom prst="ellipse">
            <a:avLst/>
          </a:prstGeom>
          <a:solidFill>
            <a:schemeClr val="accent1">
              <a:alpha val="36862"/>
            </a:schemeClr>
          </a:solidFill>
          <a:ln w="9525" algn="ctr">
            <a:solidFill>
              <a:schemeClr val="tx1"/>
            </a:solidFill>
            <a:round/>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sp>
        <p:nvSpPr>
          <p:cNvPr id="11" name="Oval 10">
            <a:extLst>
              <a:ext uri="{FF2B5EF4-FFF2-40B4-BE49-F238E27FC236}">
                <a16:creationId xmlns:a16="http://schemas.microsoft.com/office/drawing/2014/main" id="{850917F8-B26B-B69D-8635-F92ECF7986CC}"/>
              </a:ext>
            </a:extLst>
          </p:cNvPr>
          <p:cNvSpPr>
            <a:spLocks noChangeArrowheads="1"/>
          </p:cNvSpPr>
          <p:nvPr/>
        </p:nvSpPr>
        <p:spPr bwMode="auto">
          <a:xfrm>
            <a:off x="4267200" y="2895600"/>
            <a:ext cx="460375" cy="460375"/>
          </a:xfrm>
          <a:prstGeom prst="ellipse">
            <a:avLst/>
          </a:prstGeom>
          <a:solidFill>
            <a:schemeClr val="accent1">
              <a:alpha val="36862"/>
            </a:schemeClr>
          </a:solidFill>
          <a:ln w="9525" algn="ctr">
            <a:solidFill>
              <a:schemeClr val="tx1"/>
            </a:solidFill>
            <a:round/>
            <a:headEnd/>
            <a:tailEnd/>
          </a:ln>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sz="2000"/>
          </a:p>
        </p:txBody>
      </p:sp>
      <p:cxnSp>
        <p:nvCxnSpPr>
          <p:cNvPr id="4" name="Straight Arrow Connector 3">
            <a:extLst>
              <a:ext uri="{FF2B5EF4-FFF2-40B4-BE49-F238E27FC236}">
                <a16:creationId xmlns:a16="http://schemas.microsoft.com/office/drawing/2014/main" id="{5664BFAD-4CEB-0198-5A96-6851378AA811}"/>
              </a:ext>
            </a:extLst>
          </p:cNvPr>
          <p:cNvCxnSpPr>
            <a:cxnSpLocks noChangeShapeType="1"/>
            <a:stCxn id="9" idx="5"/>
            <a:endCxn id="11" idx="0"/>
          </p:cNvCxnSpPr>
          <p:nvPr/>
        </p:nvCxnSpPr>
        <p:spPr bwMode="auto">
          <a:xfrm>
            <a:off x="3741738" y="2298700"/>
            <a:ext cx="755650" cy="5969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a:extLst>
              <a:ext uri="{FF2B5EF4-FFF2-40B4-BE49-F238E27FC236}">
                <a16:creationId xmlns:a16="http://schemas.microsoft.com/office/drawing/2014/main" id="{7D262E54-250D-8CB8-B6C9-1811F7534D3B}"/>
              </a:ext>
            </a:extLst>
          </p:cNvPr>
          <p:cNvCxnSpPr>
            <a:cxnSpLocks noChangeShapeType="1"/>
            <a:stCxn id="7" idx="4"/>
            <a:endCxn id="10" idx="0"/>
          </p:cNvCxnSpPr>
          <p:nvPr/>
        </p:nvCxnSpPr>
        <p:spPr bwMode="auto">
          <a:xfrm flipH="1">
            <a:off x="4037013" y="2362200"/>
            <a:ext cx="896937"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animEffect transition="in" filter="fade">
                                      <p:cBhvr>
                                        <p:cTn id="7" dur="500"/>
                                        <p:tgtEl>
                                          <p:spTgt spid="225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2532">
                                            <p:txEl>
                                              <p:pRg st="3" end="3"/>
                                            </p:txEl>
                                          </p:spTgt>
                                        </p:tgtEl>
                                        <p:attrNameLst>
                                          <p:attrName>style.visibility</p:attrName>
                                        </p:attrNameLst>
                                      </p:cBhvr>
                                      <p:to>
                                        <p:strVal val="visible"/>
                                      </p:to>
                                    </p:set>
                                    <p:animEffect transition="in" filter="fade">
                                      <p:cBhvr>
                                        <p:cTn id="10" dur="500"/>
                                        <p:tgtEl>
                                          <p:spTgt spid="22532">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2532">
                                            <p:txEl>
                                              <p:pRg st="5" end="5"/>
                                            </p:txEl>
                                          </p:spTgt>
                                        </p:tgtEl>
                                        <p:attrNameLst>
                                          <p:attrName>style.visibility</p:attrName>
                                        </p:attrNameLst>
                                      </p:cBhvr>
                                      <p:to>
                                        <p:strVal val="visible"/>
                                      </p:to>
                                    </p:set>
                                    <p:animEffect transition="in" filter="fade">
                                      <p:cBhvr>
                                        <p:cTn id="15" dur="500"/>
                                        <p:tgtEl>
                                          <p:spTgt spid="22532">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22532">
                                            <p:txEl>
                                              <p:pRg st="7" end="7"/>
                                            </p:txEl>
                                          </p:spTgt>
                                        </p:tgtEl>
                                        <p:attrNameLst>
                                          <p:attrName>style.visibility</p:attrName>
                                        </p:attrNameLst>
                                      </p:cBhvr>
                                      <p:to>
                                        <p:strVal val="visible"/>
                                      </p:to>
                                    </p:set>
                                    <p:animEffect transition="in" filter="fade">
                                      <p:cBhvr>
                                        <p:cTn id="40" dur="500"/>
                                        <p:tgtEl>
                                          <p:spTgt spid="22532">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22532">
                                            <p:txEl>
                                              <p:pRg st="9" end="9"/>
                                            </p:txEl>
                                          </p:spTgt>
                                        </p:tgtEl>
                                        <p:attrNameLst>
                                          <p:attrName>style.visibility</p:attrName>
                                        </p:attrNameLst>
                                      </p:cBhvr>
                                      <p:to>
                                        <p:strVal val="visible"/>
                                      </p:to>
                                    </p:set>
                                    <p:animEffect transition="in" filter="fade">
                                      <p:cBhvr>
                                        <p:cTn id="45" dur="500"/>
                                        <p:tgtEl>
                                          <p:spTgt spid="22532">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532">
                                            <p:txEl>
                                              <p:pRg st="10" end="10"/>
                                            </p:txEl>
                                          </p:spTgt>
                                        </p:tgtEl>
                                        <p:attrNameLst>
                                          <p:attrName>style.visibility</p:attrName>
                                        </p:attrNameLst>
                                      </p:cBhvr>
                                      <p:to>
                                        <p:strVal val="visible"/>
                                      </p:to>
                                    </p:set>
                                    <p:animEffect transition="in" filter="fade">
                                      <p:cBhvr>
                                        <p:cTn id="48" dur="500"/>
                                        <p:tgtEl>
                                          <p:spTgt spid="22532">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2532">
                                            <p:txEl>
                                              <p:pRg st="11" end="11"/>
                                            </p:txEl>
                                          </p:spTgt>
                                        </p:tgtEl>
                                        <p:attrNameLst>
                                          <p:attrName>style.visibility</p:attrName>
                                        </p:attrNameLst>
                                      </p:cBhvr>
                                      <p:to>
                                        <p:strVal val="visible"/>
                                      </p:to>
                                    </p:set>
                                    <p:animEffect transition="in" filter="fade">
                                      <p:cBhvr>
                                        <p:cTn id="51" dur="500"/>
                                        <p:tgtEl>
                                          <p:spTgt spid="2253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666B26E2-0C30-BBEC-86C4-491465BC2A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FE02DB9-3A8E-4165-A325-5AF49C5DF011}" type="slidenum">
              <a:rPr lang="en-US" altLang="en-US" sz="1200" smtClean="0">
                <a:latin typeface="Garamond" panose="02020404030301010803" pitchFamily="18" charset="0"/>
              </a:rPr>
              <a:pPr>
                <a:spcBef>
                  <a:spcPct val="0"/>
                </a:spcBef>
                <a:buClrTx/>
                <a:buSzTx/>
                <a:buFontTx/>
                <a:buNone/>
              </a:pPr>
              <a:t>40</a:t>
            </a:fld>
            <a:endParaRPr lang="en-US" altLang="en-US" sz="1200">
              <a:latin typeface="Garamond" panose="02020404030301010803" pitchFamily="18" charset="0"/>
            </a:endParaRPr>
          </a:p>
        </p:txBody>
      </p:sp>
      <p:sp>
        <p:nvSpPr>
          <p:cNvPr id="83971" name="Rectangle 2">
            <a:extLst>
              <a:ext uri="{FF2B5EF4-FFF2-40B4-BE49-F238E27FC236}">
                <a16:creationId xmlns:a16="http://schemas.microsoft.com/office/drawing/2014/main" id="{9E4C2111-84A0-B2D7-D5CF-48873EB7D632}"/>
              </a:ext>
            </a:extLst>
          </p:cNvPr>
          <p:cNvSpPr>
            <a:spLocks noGrp="1" noChangeArrowheads="1"/>
          </p:cNvSpPr>
          <p:nvPr>
            <p:ph type="title"/>
          </p:nvPr>
        </p:nvSpPr>
        <p:spPr/>
        <p:txBody>
          <a:bodyPr/>
          <a:lstStyle/>
          <a:p>
            <a:pPr eaLnBrk="1" hangingPunct="1"/>
            <a:r>
              <a:rPr lang="en-US" altLang="en-US"/>
              <a:t>Pseudo code for Selection algorithm</a:t>
            </a:r>
          </a:p>
        </p:txBody>
      </p:sp>
      <p:sp>
        <p:nvSpPr>
          <p:cNvPr id="83972" name="Rectangle 4">
            <a:extLst>
              <a:ext uri="{FF2B5EF4-FFF2-40B4-BE49-F238E27FC236}">
                <a16:creationId xmlns:a16="http://schemas.microsoft.com/office/drawing/2014/main" id="{9CC49C32-9B77-F022-757C-64F85D5030CF}"/>
              </a:ext>
            </a:extLst>
          </p:cNvPr>
          <p:cNvSpPr>
            <a:spLocks noChangeArrowheads="1"/>
          </p:cNvSpPr>
          <p:nvPr/>
        </p:nvSpPr>
        <p:spPr bwMode="auto">
          <a:xfrm>
            <a:off x="381000" y="1143000"/>
            <a:ext cx="82296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  Select (A, first, last, i) { </a:t>
            </a:r>
          </a:p>
          <a:p>
            <a:pPr eaLnBrk="1" hangingPunct="1">
              <a:buFont typeface="Wingdings" panose="05000000000000000000" pitchFamily="2" charset="2"/>
              <a:buNone/>
            </a:pPr>
            <a:r>
              <a:rPr lang="en-US" altLang="en-US" sz="1800" b="1"/>
              <a:t>    </a:t>
            </a:r>
            <a:r>
              <a:rPr lang="en-US" altLang="en-US" sz="1800" b="1">
                <a:solidFill>
                  <a:srgbClr val="0066FF"/>
                </a:solidFill>
              </a:rPr>
              <a:t>// find i</a:t>
            </a:r>
            <a:r>
              <a:rPr lang="en-US" altLang="en-US" sz="1800" b="1" baseline="30000">
                <a:solidFill>
                  <a:srgbClr val="0066FF"/>
                </a:solidFill>
              </a:rPr>
              <a:t>th</a:t>
            </a:r>
            <a:r>
              <a:rPr lang="en-US" altLang="en-US" sz="1800" b="1">
                <a:solidFill>
                  <a:srgbClr val="0066FF"/>
                </a:solidFill>
              </a:rPr>
              <a:t> order statistics between first and last indices given</a:t>
            </a:r>
          </a:p>
          <a:p>
            <a:pPr eaLnBrk="1" hangingPunct="1">
              <a:buFont typeface="Wingdings" panose="05000000000000000000" pitchFamily="2" charset="2"/>
              <a:buNone/>
            </a:pPr>
            <a:r>
              <a:rPr lang="en-US" altLang="en-US" sz="1800" b="1"/>
              <a:t>    if (first == last) </a:t>
            </a:r>
          </a:p>
          <a:p>
            <a:pPr eaLnBrk="1" hangingPunct="1">
              <a:buFont typeface="Wingdings" panose="05000000000000000000" pitchFamily="2" charset="2"/>
              <a:buNone/>
            </a:pPr>
            <a:r>
              <a:rPr lang="en-US" altLang="en-US" sz="1800" b="1"/>
              <a:t>        return A[first]; </a:t>
            </a:r>
            <a:r>
              <a:rPr lang="en-US" altLang="en-US" sz="1800" b="1">
                <a:solidFill>
                  <a:srgbClr val="0066FF"/>
                </a:solidFill>
              </a:rPr>
              <a:t>// i=1 in this case</a:t>
            </a:r>
          </a:p>
          <a:p>
            <a:pPr eaLnBrk="1" hangingPunct="1">
              <a:buFont typeface="Wingdings" panose="05000000000000000000" pitchFamily="2" charset="2"/>
              <a:buNone/>
            </a:pPr>
            <a:endParaRPr lang="en-US" altLang="en-US" sz="800" b="1">
              <a:solidFill>
                <a:srgbClr val="0066FF"/>
              </a:solidFill>
            </a:endParaRPr>
          </a:p>
          <a:p>
            <a:pPr eaLnBrk="1" hangingPunct="1">
              <a:buFont typeface="Wingdings" panose="05000000000000000000" pitchFamily="2" charset="2"/>
              <a:buNone/>
            </a:pPr>
            <a:r>
              <a:rPr lang="en-US" altLang="en-US" sz="1800" b="1"/>
              <a:t>    mid = Partition(A, first, last);</a:t>
            </a:r>
          </a:p>
          <a:p>
            <a:pPr eaLnBrk="1" hangingPunct="1">
              <a:buFont typeface="Wingdings" panose="05000000000000000000" pitchFamily="2" charset="2"/>
              <a:buNone/>
            </a:pPr>
            <a:r>
              <a:rPr lang="en-US" altLang="en-US" sz="1800" b="1"/>
              <a:t>    mid_and_less = mid – first + 1;</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800" b="1"/>
              <a:t>    if (mid_and_less == i) </a:t>
            </a:r>
            <a:r>
              <a:rPr lang="en-US" altLang="en-US" sz="1800" b="1">
                <a:solidFill>
                  <a:srgbClr val="0066FF"/>
                </a:solidFill>
              </a:rPr>
              <a:t>// we may be lucky</a:t>
            </a:r>
          </a:p>
          <a:p>
            <a:pPr eaLnBrk="1" hangingPunct="1">
              <a:buFont typeface="Wingdings" panose="05000000000000000000" pitchFamily="2" charset="2"/>
              <a:buNone/>
            </a:pPr>
            <a:r>
              <a:rPr lang="en-US" altLang="en-US" sz="1800" b="1"/>
              <a:t>       return A[mid];</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800" b="1"/>
              <a:t>    if (i &lt; mid_and_less) </a:t>
            </a:r>
            <a:r>
              <a:rPr lang="en-US" altLang="en-US" sz="1800" b="1">
                <a:solidFill>
                  <a:srgbClr val="0066FF"/>
                </a:solidFill>
              </a:rPr>
              <a:t>// it is in the left subarray</a:t>
            </a:r>
          </a:p>
          <a:p>
            <a:pPr eaLnBrk="1" hangingPunct="1">
              <a:buFont typeface="Wingdings" panose="05000000000000000000" pitchFamily="2" charset="2"/>
              <a:buNone/>
            </a:pPr>
            <a:r>
              <a:rPr lang="en-US" altLang="en-US" sz="1800" b="1"/>
              <a:t>       return (Select(A, first, mid-1, i));</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800" b="1"/>
              <a:t>    </a:t>
            </a:r>
            <a:r>
              <a:rPr lang="en-US" altLang="en-US" sz="1800" b="1">
                <a:solidFill>
                  <a:srgbClr val="0066FF"/>
                </a:solidFill>
              </a:rPr>
              <a:t>// it is in the right subarray</a:t>
            </a:r>
          </a:p>
          <a:p>
            <a:pPr eaLnBrk="1" hangingPunct="1">
              <a:buFont typeface="Wingdings" panose="05000000000000000000" pitchFamily="2" charset="2"/>
              <a:buNone/>
            </a:pPr>
            <a:r>
              <a:rPr lang="en-US" altLang="en-US" sz="1800" b="1"/>
              <a:t>    return (Select(A, mid+1, last, i-mid_and_less));</a:t>
            </a:r>
          </a:p>
          <a:p>
            <a:pPr eaLnBrk="1" hangingPunct="1">
              <a:buFont typeface="Wingdings" panose="05000000000000000000" pitchFamily="2" charset="2"/>
              <a:buNone/>
            </a:pPr>
            <a:r>
              <a:rPr lang="en-US" altLang="en-US" sz="1800" b="1"/>
              <a:t>    }</a:t>
            </a:r>
          </a:p>
        </p:txBody>
      </p:sp>
      <p:grpSp>
        <p:nvGrpSpPr>
          <p:cNvPr id="83973" name="Group 5">
            <a:extLst>
              <a:ext uri="{FF2B5EF4-FFF2-40B4-BE49-F238E27FC236}">
                <a16:creationId xmlns:a16="http://schemas.microsoft.com/office/drawing/2014/main" id="{2A698D1E-EB84-76D9-786E-B678B738770E}"/>
              </a:ext>
            </a:extLst>
          </p:cNvPr>
          <p:cNvGrpSpPr>
            <a:grpSpLocks/>
          </p:cNvGrpSpPr>
          <p:nvPr/>
        </p:nvGrpSpPr>
        <p:grpSpPr bwMode="auto">
          <a:xfrm>
            <a:off x="4495800" y="2743200"/>
            <a:ext cx="4038600" cy="396875"/>
            <a:chOff x="1440" y="2544"/>
            <a:chExt cx="2544" cy="250"/>
          </a:xfrm>
        </p:grpSpPr>
        <p:grpSp>
          <p:nvGrpSpPr>
            <p:cNvPr id="83984" name="Group 6">
              <a:extLst>
                <a:ext uri="{FF2B5EF4-FFF2-40B4-BE49-F238E27FC236}">
                  <a16:creationId xmlns:a16="http://schemas.microsoft.com/office/drawing/2014/main" id="{E30E6F68-A721-2952-4623-735C14121969}"/>
                </a:ext>
              </a:extLst>
            </p:cNvPr>
            <p:cNvGrpSpPr>
              <a:grpSpLocks/>
            </p:cNvGrpSpPr>
            <p:nvPr/>
          </p:nvGrpSpPr>
          <p:grpSpPr bwMode="auto">
            <a:xfrm>
              <a:off x="1440" y="2592"/>
              <a:ext cx="576" cy="192"/>
              <a:chOff x="240" y="2640"/>
              <a:chExt cx="576" cy="192"/>
            </a:xfrm>
          </p:grpSpPr>
          <p:sp>
            <p:nvSpPr>
              <p:cNvPr id="83998" name="Rectangle 7">
                <a:extLst>
                  <a:ext uri="{FF2B5EF4-FFF2-40B4-BE49-F238E27FC236}">
                    <a16:creationId xmlns:a16="http://schemas.microsoft.com/office/drawing/2014/main" id="{E33A80CD-9083-CB76-7F3A-A2F30B717F27}"/>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3999" name="Rectangle 8">
                <a:extLst>
                  <a:ext uri="{FF2B5EF4-FFF2-40B4-BE49-F238E27FC236}">
                    <a16:creationId xmlns:a16="http://schemas.microsoft.com/office/drawing/2014/main" id="{BB6B4A73-01D1-74AD-333C-7B2E649AE3B7}"/>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4000" name="Rectangle 9">
                <a:extLst>
                  <a:ext uri="{FF2B5EF4-FFF2-40B4-BE49-F238E27FC236}">
                    <a16:creationId xmlns:a16="http://schemas.microsoft.com/office/drawing/2014/main" id="{511C32AC-CC95-E4F5-8A79-9A4C17F1121E}"/>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83985" name="Line 10">
              <a:extLst>
                <a:ext uri="{FF2B5EF4-FFF2-40B4-BE49-F238E27FC236}">
                  <a16:creationId xmlns:a16="http://schemas.microsoft.com/office/drawing/2014/main" id="{675CAF2C-D81B-9F04-CC5A-E359EFBBD2AF}"/>
                </a:ext>
              </a:extLst>
            </p:cNvPr>
            <p:cNvSpPr>
              <a:spLocks noChangeShapeType="1"/>
            </p:cNvSpPr>
            <p:nvPr/>
          </p:nvSpPr>
          <p:spPr bwMode="auto">
            <a:xfrm>
              <a:off x="1824" y="2592"/>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83986" name="Line 11">
              <a:extLst>
                <a:ext uri="{FF2B5EF4-FFF2-40B4-BE49-F238E27FC236}">
                  <a16:creationId xmlns:a16="http://schemas.microsoft.com/office/drawing/2014/main" id="{61920ADE-5D4D-14B1-A08D-4AC6CC5A649A}"/>
                </a:ext>
              </a:extLst>
            </p:cNvPr>
            <p:cNvSpPr>
              <a:spLocks noChangeShapeType="1"/>
            </p:cNvSpPr>
            <p:nvPr/>
          </p:nvSpPr>
          <p:spPr bwMode="auto">
            <a:xfrm>
              <a:off x="1824" y="2784"/>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83987" name="Group 12">
              <a:extLst>
                <a:ext uri="{FF2B5EF4-FFF2-40B4-BE49-F238E27FC236}">
                  <a16:creationId xmlns:a16="http://schemas.microsoft.com/office/drawing/2014/main" id="{EF1E6D85-CFDA-50C1-6092-D399D6FCB716}"/>
                </a:ext>
              </a:extLst>
            </p:cNvPr>
            <p:cNvGrpSpPr>
              <a:grpSpLocks/>
            </p:cNvGrpSpPr>
            <p:nvPr/>
          </p:nvGrpSpPr>
          <p:grpSpPr bwMode="auto">
            <a:xfrm>
              <a:off x="2400" y="2592"/>
              <a:ext cx="576" cy="192"/>
              <a:chOff x="240" y="2640"/>
              <a:chExt cx="576" cy="192"/>
            </a:xfrm>
          </p:grpSpPr>
          <p:sp>
            <p:nvSpPr>
              <p:cNvPr id="83995" name="Rectangle 13">
                <a:extLst>
                  <a:ext uri="{FF2B5EF4-FFF2-40B4-BE49-F238E27FC236}">
                    <a16:creationId xmlns:a16="http://schemas.microsoft.com/office/drawing/2014/main" id="{BB19A515-7335-7E55-80E5-9DD999659B11}"/>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3996" name="Rectangle 14">
                <a:extLst>
                  <a:ext uri="{FF2B5EF4-FFF2-40B4-BE49-F238E27FC236}">
                    <a16:creationId xmlns:a16="http://schemas.microsoft.com/office/drawing/2014/main" id="{AD4157FC-0F76-DA9B-1F7E-1D859666C1EF}"/>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3997" name="Rectangle 15">
                <a:extLst>
                  <a:ext uri="{FF2B5EF4-FFF2-40B4-BE49-F238E27FC236}">
                    <a16:creationId xmlns:a16="http://schemas.microsoft.com/office/drawing/2014/main" id="{DB97E93F-9ABE-7CAD-6CCB-2DCD14F6FD6B}"/>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83988" name="Group 16">
              <a:extLst>
                <a:ext uri="{FF2B5EF4-FFF2-40B4-BE49-F238E27FC236}">
                  <a16:creationId xmlns:a16="http://schemas.microsoft.com/office/drawing/2014/main" id="{5915F777-20F5-055E-2778-B07F046DFDD0}"/>
                </a:ext>
              </a:extLst>
            </p:cNvPr>
            <p:cNvGrpSpPr>
              <a:grpSpLocks/>
            </p:cNvGrpSpPr>
            <p:nvPr/>
          </p:nvGrpSpPr>
          <p:grpSpPr bwMode="auto">
            <a:xfrm>
              <a:off x="3408" y="2592"/>
              <a:ext cx="576" cy="192"/>
              <a:chOff x="240" y="2640"/>
              <a:chExt cx="576" cy="192"/>
            </a:xfrm>
          </p:grpSpPr>
          <p:sp>
            <p:nvSpPr>
              <p:cNvPr id="83992" name="Rectangle 17">
                <a:extLst>
                  <a:ext uri="{FF2B5EF4-FFF2-40B4-BE49-F238E27FC236}">
                    <a16:creationId xmlns:a16="http://schemas.microsoft.com/office/drawing/2014/main" id="{BF09CB98-4267-C91D-3328-8D6D2C7BE9A9}"/>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3993" name="Rectangle 18">
                <a:extLst>
                  <a:ext uri="{FF2B5EF4-FFF2-40B4-BE49-F238E27FC236}">
                    <a16:creationId xmlns:a16="http://schemas.microsoft.com/office/drawing/2014/main" id="{7C9DE186-2C7D-9B5C-713A-7551DFB8FC8B}"/>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3994" name="Rectangle 19">
                <a:extLst>
                  <a:ext uri="{FF2B5EF4-FFF2-40B4-BE49-F238E27FC236}">
                    <a16:creationId xmlns:a16="http://schemas.microsoft.com/office/drawing/2014/main" id="{B0D0BD11-B00B-7863-3695-12E561324F81}"/>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83989" name="Text Box 20">
              <a:extLst>
                <a:ext uri="{FF2B5EF4-FFF2-40B4-BE49-F238E27FC236}">
                  <a16:creationId xmlns:a16="http://schemas.microsoft.com/office/drawing/2014/main" id="{75336BF7-5AA3-B283-4C32-77460891A0F9}"/>
                </a:ext>
              </a:extLst>
            </p:cNvPr>
            <p:cNvSpPr txBox="1">
              <a:spLocks noChangeArrowheads="1"/>
            </p:cNvSpPr>
            <p:nvPr/>
          </p:nvSpPr>
          <p:spPr bwMode="auto">
            <a:xfrm>
              <a:off x="2592" y="254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
          <p:nvSpPr>
            <p:cNvPr id="83990" name="Line 21">
              <a:extLst>
                <a:ext uri="{FF2B5EF4-FFF2-40B4-BE49-F238E27FC236}">
                  <a16:creationId xmlns:a16="http://schemas.microsoft.com/office/drawing/2014/main" id="{3C42B757-B733-C790-E721-6979379252F6}"/>
                </a:ext>
              </a:extLst>
            </p:cNvPr>
            <p:cNvSpPr>
              <a:spLocks noChangeShapeType="1"/>
            </p:cNvSpPr>
            <p:nvPr/>
          </p:nvSpPr>
          <p:spPr bwMode="auto">
            <a:xfrm>
              <a:off x="2064" y="2688"/>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83991" name="Line 22">
              <a:extLst>
                <a:ext uri="{FF2B5EF4-FFF2-40B4-BE49-F238E27FC236}">
                  <a16:creationId xmlns:a16="http://schemas.microsoft.com/office/drawing/2014/main" id="{EE75F1A1-7894-7646-6F4C-E9C6557D22A4}"/>
                </a:ext>
              </a:extLst>
            </p:cNvPr>
            <p:cNvSpPr>
              <a:spLocks noChangeShapeType="1"/>
            </p:cNvSpPr>
            <p:nvPr/>
          </p:nvSpPr>
          <p:spPr bwMode="auto">
            <a:xfrm>
              <a:off x="3024" y="2688"/>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83974" name="AutoShape 23">
            <a:extLst>
              <a:ext uri="{FF2B5EF4-FFF2-40B4-BE49-F238E27FC236}">
                <a16:creationId xmlns:a16="http://schemas.microsoft.com/office/drawing/2014/main" id="{74529DD0-9E0A-0608-EEA5-E0EC26E8A472}"/>
              </a:ext>
            </a:extLst>
          </p:cNvPr>
          <p:cNvSpPr>
            <a:spLocks/>
          </p:cNvSpPr>
          <p:nvPr/>
        </p:nvSpPr>
        <p:spPr bwMode="auto">
          <a:xfrm rot="5400000">
            <a:off x="5334000" y="1752600"/>
            <a:ext cx="152400" cy="1828800"/>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3975" name="AutoShape 24">
            <a:extLst>
              <a:ext uri="{FF2B5EF4-FFF2-40B4-BE49-F238E27FC236}">
                <a16:creationId xmlns:a16="http://schemas.microsoft.com/office/drawing/2014/main" id="{2C4498A9-E061-3EB9-38C7-BC41BFBA7150}"/>
              </a:ext>
            </a:extLst>
          </p:cNvPr>
          <p:cNvSpPr>
            <a:spLocks/>
          </p:cNvSpPr>
          <p:nvPr/>
        </p:nvSpPr>
        <p:spPr bwMode="auto">
          <a:xfrm rot="5400000">
            <a:off x="7467600" y="1752600"/>
            <a:ext cx="152400" cy="1828800"/>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3976" name="Text Box 25">
            <a:extLst>
              <a:ext uri="{FF2B5EF4-FFF2-40B4-BE49-F238E27FC236}">
                <a16:creationId xmlns:a16="http://schemas.microsoft.com/office/drawing/2014/main" id="{BB64CBB6-263E-1D2A-FEFE-B9A7A5622191}"/>
              </a:ext>
            </a:extLst>
          </p:cNvPr>
          <p:cNvSpPr txBox="1">
            <a:spLocks noChangeArrowheads="1"/>
          </p:cNvSpPr>
          <p:nvPr/>
        </p:nvSpPr>
        <p:spPr bwMode="auto">
          <a:xfrm>
            <a:off x="5194300" y="2209800"/>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cs typeface="Arial" panose="020B0604020202020204" pitchFamily="34" charset="0"/>
              </a:rPr>
              <a:t>≤ x</a:t>
            </a:r>
          </a:p>
        </p:txBody>
      </p:sp>
      <p:sp>
        <p:nvSpPr>
          <p:cNvPr id="83977" name="Text Box 26">
            <a:extLst>
              <a:ext uri="{FF2B5EF4-FFF2-40B4-BE49-F238E27FC236}">
                <a16:creationId xmlns:a16="http://schemas.microsoft.com/office/drawing/2014/main" id="{6BCF29A7-A8DF-5545-502D-8AE5173DDC88}"/>
              </a:ext>
            </a:extLst>
          </p:cNvPr>
          <p:cNvSpPr txBox="1">
            <a:spLocks noChangeArrowheads="1"/>
          </p:cNvSpPr>
          <p:nvPr/>
        </p:nvSpPr>
        <p:spPr bwMode="auto">
          <a:xfrm>
            <a:off x="7315200" y="2209800"/>
            <a:ext cx="520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cs typeface="Arial" panose="020B0604020202020204" pitchFamily="34" charset="0"/>
              </a:rPr>
              <a:t>x ≤</a:t>
            </a:r>
          </a:p>
        </p:txBody>
      </p:sp>
      <p:sp>
        <p:nvSpPr>
          <p:cNvPr id="83978" name="Text Box 27">
            <a:extLst>
              <a:ext uri="{FF2B5EF4-FFF2-40B4-BE49-F238E27FC236}">
                <a16:creationId xmlns:a16="http://schemas.microsoft.com/office/drawing/2014/main" id="{DCD8954F-01F9-9B86-5EFA-8B244C606FF3}"/>
              </a:ext>
            </a:extLst>
          </p:cNvPr>
          <p:cNvSpPr txBox="1">
            <a:spLocks noChangeArrowheads="1"/>
          </p:cNvSpPr>
          <p:nvPr/>
        </p:nvSpPr>
        <p:spPr bwMode="auto">
          <a:xfrm>
            <a:off x="5638800" y="3641725"/>
            <a:ext cx="5127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first</a:t>
            </a:r>
          </a:p>
        </p:txBody>
      </p:sp>
      <p:sp>
        <p:nvSpPr>
          <p:cNvPr id="83979" name="Text Box 28">
            <a:extLst>
              <a:ext uri="{FF2B5EF4-FFF2-40B4-BE49-F238E27FC236}">
                <a16:creationId xmlns:a16="http://schemas.microsoft.com/office/drawing/2014/main" id="{05BFA4D0-637B-4783-E3CE-BFF41AAD3E03}"/>
              </a:ext>
            </a:extLst>
          </p:cNvPr>
          <p:cNvSpPr txBox="1">
            <a:spLocks noChangeArrowheads="1"/>
          </p:cNvSpPr>
          <p:nvPr/>
        </p:nvSpPr>
        <p:spPr bwMode="auto">
          <a:xfrm>
            <a:off x="6705600" y="3641725"/>
            <a:ext cx="511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mid</a:t>
            </a:r>
          </a:p>
        </p:txBody>
      </p:sp>
      <p:sp>
        <p:nvSpPr>
          <p:cNvPr id="83980" name="Text Box 29">
            <a:extLst>
              <a:ext uri="{FF2B5EF4-FFF2-40B4-BE49-F238E27FC236}">
                <a16:creationId xmlns:a16="http://schemas.microsoft.com/office/drawing/2014/main" id="{B6BA62BC-072C-1158-6700-5A67C3208F11}"/>
              </a:ext>
            </a:extLst>
          </p:cNvPr>
          <p:cNvSpPr txBox="1">
            <a:spLocks noChangeArrowheads="1"/>
          </p:cNvSpPr>
          <p:nvPr/>
        </p:nvSpPr>
        <p:spPr bwMode="auto">
          <a:xfrm>
            <a:off x="8034338" y="3641725"/>
            <a:ext cx="500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last</a:t>
            </a:r>
          </a:p>
        </p:txBody>
      </p:sp>
      <p:cxnSp>
        <p:nvCxnSpPr>
          <p:cNvPr id="83981" name="AutoShape 33">
            <a:extLst>
              <a:ext uri="{FF2B5EF4-FFF2-40B4-BE49-F238E27FC236}">
                <a16:creationId xmlns:a16="http://schemas.microsoft.com/office/drawing/2014/main" id="{2C33EE31-017F-8BEA-A66A-4EE4EBD02432}"/>
              </a:ext>
            </a:extLst>
          </p:cNvPr>
          <p:cNvCxnSpPr>
            <a:cxnSpLocks noChangeShapeType="1"/>
            <a:stCxn id="83978" idx="0"/>
            <a:endCxn id="83998" idx="2"/>
          </p:cNvCxnSpPr>
          <p:nvPr/>
        </p:nvCxnSpPr>
        <p:spPr bwMode="auto">
          <a:xfrm rot="16200000" flipV="1">
            <a:off x="5013325" y="2759075"/>
            <a:ext cx="517525" cy="124777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3982" name="AutoShape 34">
            <a:extLst>
              <a:ext uri="{FF2B5EF4-FFF2-40B4-BE49-F238E27FC236}">
                <a16:creationId xmlns:a16="http://schemas.microsoft.com/office/drawing/2014/main" id="{CBA1F634-00FB-436A-DD82-31F0D8ACA0CF}"/>
              </a:ext>
            </a:extLst>
          </p:cNvPr>
          <p:cNvCxnSpPr>
            <a:cxnSpLocks noChangeShapeType="1"/>
            <a:stCxn id="83979" idx="0"/>
            <a:endCxn id="83989" idx="2"/>
          </p:cNvCxnSpPr>
          <p:nvPr/>
        </p:nvCxnSpPr>
        <p:spPr bwMode="auto">
          <a:xfrm rot="16200000" flipV="1">
            <a:off x="6469857" y="3150393"/>
            <a:ext cx="501650" cy="48101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3983" name="AutoShape 35">
            <a:extLst>
              <a:ext uri="{FF2B5EF4-FFF2-40B4-BE49-F238E27FC236}">
                <a16:creationId xmlns:a16="http://schemas.microsoft.com/office/drawing/2014/main" id="{BA08EA8F-130A-BA26-276D-F315E67B7B1C}"/>
              </a:ext>
            </a:extLst>
          </p:cNvPr>
          <p:cNvCxnSpPr>
            <a:cxnSpLocks noChangeShapeType="1"/>
            <a:stCxn id="83980" idx="0"/>
          </p:cNvCxnSpPr>
          <p:nvPr/>
        </p:nvCxnSpPr>
        <p:spPr bwMode="auto">
          <a:xfrm rot="-5400000">
            <a:off x="8093869" y="3315494"/>
            <a:ext cx="517525" cy="13493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035738F6-A595-462E-F3E8-F605ACC234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BDC3633-186D-4CAC-92F5-99041F65D704}" type="slidenum">
              <a:rPr lang="en-US" altLang="en-US" sz="1200" smtClean="0">
                <a:latin typeface="Garamond" panose="02020404030301010803" pitchFamily="18" charset="0"/>
              </a:rPr>
              <a:pPr>
                <a:spcBef>
                  <a:spcPct val="0"/>
                </a:spcBef>
                <a:buClrTx/>
                <a:buSzTx/>
                <a:buFontTx/>
                <a:buNone/>
              </a:pPr>
              <a:t>41</a:t>
            </a:fld>
            <a:endParaRPr lang="en-US" altLang="en-US" sz="1200">
              <a:latin typeface="Garamond" panose="02020404030301010803" pitchFamily="18" charset="0"/>
            </a:endParaRPr>
          </a:p>
        </p:txBody>
      </p:sp>
      <p:sp>
        <p:nvSpPr>
          <p:cNvPr id="86019" name="Rectangle 2">
            <a:extLst>
              <a:ext uri="{FF2B5EF4-FFF2-40B4-BE49-F238E27FC236}">
                <a16:creationId xmlns:a16="http://schemas.microsoft.com/office/drawing/2014/main" id="{8D13D44C-5089-AB44-7E67-D1B774EC2199}"/>
              </a:ext>
            </a:extLst>
          </p:cNvPr>
          <p:cNvSpPr>
            <a:spLocks noGrp="1" noChangeArrowheads="1"/>
          </p:cNvSpPr>
          <p:nvPr>
            <p:ph type="title"/>
          </p:nvPr>
        </p:nvSpPr>
        <p:spPr/>
        <p:txBody>
          <a:bodyPr/>
          <a:lstStyle/>
          <a:p>
            <a:pPr eaLnBrk="1" hangingPunct="1"/>
            <a:r>
              <a:rPr lang="en-US" altLang="en-US" sz="3600"/>
              <a:t>Running time for the algorithm Select</a:t>
            </a:r>
          </a:p>
        </p:txBody>
      </p:sp>
      <p:sp>
        <p:nvSpPr>
          <p:cNvPr id="83972" name="Rectangle 3">
            <a:extLst>
              <a:ext uri="{FF2B5EF4-FFF2-40B4-BE49-F238E27FC236}">
                <a16:creationId xmlns:a16="http://schemas.microsoft.com/office/drawing/2014/main" id="{96D193A8-3DA1-0C97-4D24-5091180B3159}"/>
              </a:ext>
            </a:extLst>
          </p:cNvPr>
          <p:cNvSpPr>
            <a:spLocks noGrp="1" noChangeArrowheads="1"/>
          </p:cNvSpPr>
          <p:nvPr>
            <p:ph type="body" idx="1"/>
          </p:nvPr>
        </p:nvSpPr>
        <p:spPr/>
        <p:txBody>
          <a:bodyPr/>
          <a:lstStyle/>
          <a:p>
            <a:pPr eaLnBrk="1" hangingPunct="1"/>
            <a:r>
              <a:rPr lang="en-US" altLang="en-US" sz="2400"/>
              <a:t>Recall that the running time for Partition is </a:t>
            </a:r>
            <a:r>
              <a:rPr lang="en-US" altLang="en-US" sz="2400" i="1">
                <a:cs typeface="Arial" panose="020B0604020202020204" pitchFamily="34" charset="0"/>
              </a:rPr>
              <a:t>O</a:t>
            </a:r>
            <a:r>
              <a:rPr lang="en-US" altLang="en-US" sz="2400">
                <a:cs typeface="Arial" panose="020B0604020202020204" pitchFamily="34" charset="0"/>
              </a:rPr>
              <a:t>(</a:t>
            </a:r>
            <a:r>
              <a:rPr lang="en-US" altLang="en-US" sz="2400" i="1">
                <a:cs typeface="Arial" panose="020B0604020202020204" pitchFamily="34" charset="0"/>
              </a:rPr>
              <a:t>n</a:t>
            </a:r>
            <a:r>
              <a:rPr lang="en-US" altLang="en-US" sz="2400">
                <a:cs typeface="Arial" panose="020B0604020202020204" pitchFamily="34" charset="0"/>
              </a:rPr>
              <a:t>)</a:t>
            </a:r>
          </a:p>
          <a:p>
            <a:pPr eaLnBrk="1" hangingPunct="1"/>
            <a:endParaRPr lang="en-US" altLang="en-US" sz="2400">
              <a:cs typeface="Arial" panose="020B0604020202020204" pitchFamily="34" charset="0"/>
            </a:endParaRPr>
          </a:p>
          <a:p>
            <a:pPr eaLnBrk="1" hangingPunct="1"/>
            <a:r>
              <a:rPr lang="en-US" altLang="en-US" sz="2400">
                <a:cs typeface="Arial" panose="020B0604020202020204" pitchFamily="34" charset="0"/>
              </a:rPr>
              <a:t>In the worst case, the Partition step will always generate:</a:t>
            </a:r>
          </a:p>
          <a:p>
            <a:pPr eaLnBrk="1" hangingPunct="1"/>
            <a:endParaRPr lang="en-US" altLang="en-US" sz="2400">
              <a:cs typeface="Arial" panose="020B0604020202020204" pitchFamily="34" charset="0"/>
            </a:endParaRPr>
          </a:p>
          <a:p>
            <a:pPr eaLnBrk="1" hangingPunct="1"/>
            <a:endParaRPr lang="en-US" altLang="en-US" sz="2400">
              <a:cs typeface="Arial" panose="020B0604020202020204" pitchFamily="34" charset="0"/>
            </a:endParaRPr>
          </a:p>
          <a:p>
            <a:pPr eaLnBrk="1" hangingPunct="1"/>
            <a:endParaRPr lang="en-US" altLang="en-US" sz="2400">
              <a:cs typeface="Arial" panose="020B0604020202020204" pitchFamily="34" charset="0"/>
            </a:endParaRPr>
          </a:p>
          <a:p>
            <a:pPr eaLnBrk="1" hangingPunct="1"/>
            <a:endParaRPr lang="en-US" altLang="en-US" sz="800">
              <a:cs typeface="Arial" panose="020B0604020202020204" pitchFamily="34" charset="0"/>
            </a:endParaRPr>
          </a:p>
          <a:p>
            <a:pPr eaLnBrk="1" hangingPunct="1"/>
            <a:r>
              <a:rPr lang="en-US" altLang="en-US" sz="2400">
                <a:cs typeface="Arial" panose="020B0604020202020204" pitchFamily="34" charset="0"/>
              </a:rPr>
              <a:t>Hence, </a:t>
            </a:r>
            <a:r>
              <a:rPr lang="en-US" altLang="en-US" sz="2400" i="1">
                <a:cs typeface="Arial" panose="020B0604020202020204" pitchFamily="34" charset="0"/>
              </a:rPr>
              <a:t>T</a:t>
            </a:r>
            <a:r>
              <a:rPr lang="en-US" altLang="en-US" sz="2400">
                <a:cs typeface="Arial" panose="020B0604020202020204" pitchFamily="34" charset="0"/>
              </a:rPr>
              <a:t>(</a:t>
            </a:r>
            <a:r>
              <a:rPr lang="en-US" altLang="en-US" sz="2400" i="1">
                <a:cs typeface="Arial" panose="020B0604020202020204" pitchFamily="34" charset="0"/>
              </a:rPr>
              <a:t>n</a:t>
            </a:r>
            <a:r>
              <a:rPr lang="en-US" altLang="en-US" sz="2400">
                <a:cs typeface="Arial" panose="020B0604020202020204" pitchFamily="34" charset="0"/>
              </a:rPr>
              <a:t>)=</a:t>
            </a:r>
            <a:r>
              <a:rPr lang="en-US" altLang="en-US" sz="2400" i="1">
                <a:cs typeface="Arial" panose="020B0604020202020204" pitchFamily="34" charset="0"/>
              </a:rPr>
              <a:t>T</a:t>
            </a:r>
            <a:r>
              <a:rPr lang="en-US" altLang="en-US" sz="2400">
                <a:cs typeface="Arial" panose="020B0604020202020204" pitchFamily="34" charset="0"/>
              </a:rPr>
              <a:t>(</a:t>
            </a:r>
            <a:r>
              <a:rPr lang="en-US" altLang="en-US" sz="2400" i="1">
                <a:cs typeface="Arial" panose="020B0604020202020204" pitchFamily="34" charset="0"/>
              </a:rPr>
              <a:t>n</a:t>
            </a:r>
            <a:r>
              <a:rPr lang="en-US" altLang="en-US" sz="2400">
                <a:cs typeface="Arial" panose="020B0604020202020204" pitchFamily="34" charset="0"/>
              </a:rPr>
              <a:t>-1)+</a:t>
            </a:r>
            <a:r>
              <a:rPr lang="en-US" altLang="en-US" sz="2400" i="1">
                <a:cs typeface="Arial" panose="020B0604020202020204" pitchFamily="34" charset="0"/>
              </a:rPr>
              <a:t>O</a:t>
            </a:r>
            <a:r>
              <a:rPr lang="en-US" altLang="en-US" sz="2400">
                <a:cs typeface="Arial" panose="020B0604020202020204" pitchFamily="34" charset="0"/>
              </a:rPr>
              <a:t>(</a:t>
            </a:r>
            <a:r>
              <a:rPr lang="en-US" altLang="en-US" sz="2400" i="1">
                <a:cs typeface="Arial" panose="020B0604020202020204" pitchFamily="34" charset="0"/>
              </a:rPr>
              <a:t>n</a:t>
            </a:r>
            <a:r>
              <a:rPr lang="en-US" altLang="en-US" sz="2400">
                <a:cs typeface="Arial" panose="020B0604020202020204" pitchFamily="34" charset="0"/>
              </a:rPr>
              <a:t>)=</a:t>
            </a:r>
            <a:r>
              <a:rPr lang="en-US" altLang="en-US" sz="2400" i="1">
                <a:cs typeface="Arial" panose="020B0604020202020204" pitchFamily="34" charset="0"/>
              </a:rPr>
              <a:t>O</a:t>
            </a:r>
            <a:r>
              <a:rPr lang="en-US" altLang="en-US" sz="2400">
                <a:cs typeface="Arial" panose="020B0604020202020204" pitchFamily="34" charset="0"/>
              </a:rPr>
              <a:t>(</a:t>
            </a:r>
            <a:r>
              <a:rPr lang="en-US" altLang="en-US" sz="2400" i="1">
                <a:cs typeface="Arial" panose="020B0604020202020204" pitchFamily="34" charset="0"/>
              </a:rPr>
              <a:t>n</a:t>
            </a:r>
            <a:r>
              <a:rPr lang="en-US" altLang="en-US" sz="2400" baseline="30000">
                <a:cs typeface="Arial" panose="020B0604020202020204" pitchFamily="34" charset="0"/>
              </a:rPr>
              <a:t>2</a:t>
            </a:r>
            <a:r>
              <a:rPr lang="en-US" altLang="en-US" sz="2400">
                <a:cs typeface="Arial" panose="020B0604020202020204" pitchFamily="34" charset="0"/>
              </a:rPr>
              <a:t>)</a:t>
            </a:r>
          </a:p>
          <a:p>
            <a:pPr eaLnBrk="1" hangingPunct="1"/>
            <a:r>
              <a:rPr lang="en-US" altLang="en-US" sz="2400">
                <a:cs typeface="Arial" panose="020B0604020202020204" pitchFamily="34" charset="0"/>
              </a:rPr>
              <a:t>Worse than the naïve approach with sorting.</a:t>
            </a:r>
          </a:p>
          <a:p>
            <a:pPr eaLnBrk="1" hangingPunct="1"/>
            <a:r>
              <a:rPr lang="en-US" altLang="en-US" sz="2400">
                <a:cs typeface="Arial" panose="020B0604020202020204" pitchFamily="34" charset="0"/>
              </a:rPr>
              <a:t>May be we can try to shuffle the input so that already sorted inputs do not elicit the worst case behavior.</a:t>
            </a:r>
            <a:endParaRPr lang="el-GR" altLang="en-US" sz="2400">
              <a:cs typeface="Arial" panose="020B0604020202020204" pitchFamily="34" charset="0"/>
            </a:endParaRPr>
          </a:p>
        </p:txBody>
      </p:sp>
      <p:sp>
        <p:nvSpPr>
          <p:cNvPr id="83973" name="Text Box 49">
            <a:extLst>
              <a:ext uri="{FF2B5EF4-FFF2-40B4-BE49-F238E27FC236}">
                <a16:creationId xmlns:a16="http://schemas.microsoft.com/office/drawing/2014/main" id="{85FC19A5-6A28-5FA0-6B40-88F7E749ED9B}"/>
              </a:ext>
            </a:extLst>
          </p:cNvPr>
          <p:cNvSpPr txBox="1">
            <a:spLocks noChangeArrowheads="1"/>
          </p:cNvSpPr>
          <p:nvPr/>
        </p:nvSpPr>
        <p:spPr bwMode="auto">
          <a:xfrm>
            <a:off x="4368800" y="3429000"/>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cs typeface="Arial" panose="020B0604020202020204" pitchFamily="34" charset="0"/>
              </a:rPr>
              <a:t>or</a:t>
            </a:r>
          </a:p>
        </p:txBody>
      </p:sp>
      <p:grpSp>
        <p:nvGrpSpPr>
          <p:cNvPr id="83974" name="Group 54">
            <a:extLst>
              <a:ext uri="{FF2B5EF4-FFF2-40B4-BE49-F238E27FC236}">
                <a16:creationId xmlns:a16="http://schemas.microsoft.com/office/drawing/2014/main" id="{BA8CAE77-DAE0-4400-B48A-39A12E5D3775}"/>
              </a:ext>
            </a:extLst>
          </p:cNvPr>
          <p:cNvGrpSpPr>
            <a:grpSpLocks/>
          </p:cNvGrpSpPr>
          <p:nvPr/>
        </p:nvGrpSpPr>
        <p:grpSpPr bwMode="auto">
          <a:xfrm>
            <a:off x="1790700" y="2895600"/>
            <a:ext cx="2212975" cy="1528763"/>
            <a:chOff x="624" y="2064"/>
            <a:chExt cx="1394" cy="963"/>
          </a:xfrm>
        </p:grpSpPr>
        <p:grpSp>
          <p:nvGrpSpPr>
            <p:cNvPr id="86038" name="Group 48">
              <a:extLst>
                <a:ext uri="{FF2B5EF4-FFF2-40B4-BE49-F238E27FC236}">
                  <a16:creationId xmlns:a16="http://schemas.microsoft.com/office/drawing/2014/main" id="{02FA545A-6A2A-A3B2-B625-37B0D04DDDB5}"/>
                </a:ext>
              </a:extLst>
            </p:cNvPr>
            <p:cNvGrpSpPr>
              <a:grpSpLocks/>
            </p:cNvGrpSpPr>
            <p:nvPr/>
          </p:nvGrpSpPr>
          <p:grpSpPr bwMode="auto">
            <a:xfrm>
              <a:off x="624" y="2064"/>
              <a:ext cx="1348" cy="586"/>
              <a:chOff x="624" y="2064"/>
              <a:chExt cx="1348" cy="586"/>
            </a:xfrm>
          </p:grpSpPr>
          <p:grpSp>
            <p:nvGrpSpPr>
              <p:cNvPr id="86041" name="Group 27">
                <a:extLst>
                  <a:ext uri="{FF2B5EF4-FFF2-40B4-BE49-F238E27FC236}">
                    <a16:creationId xmlns:a16="http://schemas.microsoft.com/office/drawing/2014/main" id="{D408B354-766E-4D00-91EE-4E3DE3AE10B9}"/>
                  </a:ext>
                </a:extLst>
              </p:cNvPr>
              <p:cNvGrpSpPr>
                <a:grpSpLocks/>
              </p:cNvGrpSpPr>
              <p:nvPr/>
            </p:nvGrpSpPr>
            <p:grpSpPr bwMode="auto">
              <a:xfrm>
                <a:off x="624" y="2448"/>
                <a:ext cx="576" cy="192"/>
                <a:chOff x="240" y="2640"/>
                <a:chExt cx="576" cy="192"/>
              </a:xfrm>
            </p:grpSpPr>
            <p:sp>
              <p:nvSpPr>
                <p:cNvPr id="86050" name="Rectangle 28">
                  <a:extLst>
                    <a:ext uri="{FF2B5EF4-FFF2-40B4-BE49-F238E27FC236}">
                      <a16:creationId xmlns:a16="http://schemas.microsoft.com/office/drawing/2014/main" id="{663DFC97-46F9-3F30-54B4-B6D2DE589CB6}"/>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51" name="Rectangle 29">
                  <a:extLst>
                    <a:ext uri="{FF2B5EF4-FFF2-40B4-BE49-F238E27FC236}">
                      <a16:creationId xmlns:a16="http://schemas.microsoft.com/office/drawing/2014/main" id="{1913F0A2-7929-C202-0471-6B1F52357B06}"/>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52" name="Rectangle 30">
                  <a:extLst>
                    <a:ext uri="{FF2B5EF4-FFF2-40B4-BE49-F238E27FC236}">
                      <a16:creationId xmlns:a16="http://schemas.microsoft.com/office/drawing/2014/main" id="{37869029-62FF-1B5F-D886-C7E85E9C6012}"/>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86042" name="Line 31">
                <a:extLst>
                  <a:ext uri="{FF2B5EF4-FFF2-40B4-BE49-F238E27FC236}">
                    <a16:creationId xmlns:a16="http://schemas.microsoft.com/office/drawing/2014/main" id="{A385FC2E-FCED-D26D-FC03-F515C65C033E}"/>
                  </a:ext>
                </a:extLst>
              </p:cNvPr>
              <p:cNvSpPr>
                <a:spLocks noChangeShapeType="1"/>
              </p:cNvSpPr>
              <p:nvPr/>
            </p:nvSpPr>
            <p:spPr bwMode="auto">
              <a:xfrm>
                <a:off x="1008" y="2448"/>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6043" name="Line 32">
                <a:extLst>
                  <a:ext uri="{FF2B5EF4-FFF2-40B4-BE49-F238E27FC236}">
                    <a16:creationId xmlns:a16="http://schemas.microsoft.com/office/drawing/2014/main" id="{F93E5842-4E1C-A114-BC10-C9DFA8A8EEB2}"/>
                  </a:ext>
                </a:extLst>
              </p:cNvPr>
              <p:cNvSpPr>
                <a:spLocks noChangeShapeType="1"/>
              </p:cNvSpPr>
              <p:nvPr/>
            </p:nvSpPr>
            <p:spPr bwMode="auto">
              <a:xfrm>
                <a:off x="1008" y="26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6044" name="Rectangle 34">
                <a:extLst>
                  <a:ext uri="{FF2B5EF4-FFF2-40B4-BE49-F238E27FC236}">
                    <a16:creationId xmlns:a16="http://schemas.microsoft.com/office/drawing/2014/main" id="{98859A97-2DFA-795E-1157-DC87D757D037}"/>
                  </a:ext>
                </a:extLst>
              </p:cNvPr>
              <p:cNvSpPr>
                <a:spLocks noChangeArrowheads="1"/>
              </p:cNvSpPr>
              <p:nvPr/>
            </p:nvSpPr>
            <p:spPr bwMode="auto">
              <a:xfrm>
                <a:off x="1584" y="2448"/>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45" name="Rectangle 35">
                <a:extLst>
                  <a:ext uri="{FF2B5EF4-FFF2-40B4-BE49-F238E27FC236}">
                    <a16:creationId xmlns:a16="http://schemas.microsoft.com/office/drawing/2014/main" id="{22E098DF-1BC0-D7D7-5878-243A6783F2FF}"/>
                  </a:ext>
                </a:extLst>
              </p:cNvPr>
              <p:cNvSpPr>
                <a:spLocks noChangeArrowheads="1"/>
              </p:cNvSpPr>
              <p:nvPr/>
            </p:nvSpPr>
            <p:spPr bwMode="auto">
              <a:xfrm>
                <a:off x="1776" y="2448"/>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46" name="Text Box 41">
                <a:extLst>
                  <a:ext uri="{FF2B5EF4-FFF2-40B4-BE49-F238E27FC236}">
                    <a16:creationId xmlns:a16="http://schemas.microsoft.com/office/drawing/2014/main" id="{BAE40D17-07F5-3E38-E90E-CE19347EC0A8}"/>
                  </a:ext>
                </a:extLst>
              </p:cNvPr>
              <p:cNvSpPr txBox="1">
                <a:spLocks noChangeArrowheads="1"/>
              </p:cNvSpPr>
              <p:nvPr/>
            </p:nvSpPr>
            <p:spPr bwMode="auto">
              <a:xfrm>
                <a:off x="1776" y="24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
            <p:nvSpPr>
              <p:cNvPr id="86047" name="Line 42">
                <a:extLst>
                  <a:ext uri="{FF2B5EF4-FFF2-40B4-BE49-F238E27FC236}">
                    <a16:creationId xmlns:a16="http://schemas.microsoft.com/office/drawing/2014/main" id="{645A4A61-4B29-7637-2CB4-D430C965A88C}"/>
                  </a:ext>
                </a:extLst>
              </p:cNvPr>
              <p:cNvSpPr>
                <a:spLocks noChangeShapeType="1"/>
              </p:cNvSpPr>
              <p:nvPr/>
            </p:nvSpPr>
            <p:spPr bwMode="auto">
              <a:xfrm>
                <a:off x="1248" y="2544"/>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86048" name="AutoShape 44">
                <a:extLst>
                  <a:ext uri="{FF2B5EF4-FFF2-40B4-BE49-F238E27FC236}">
                    <a16:creationId xmlns:a16="http://schemas.microsoft.com/office/drawing/2014/main" id="{EE1B21C9-2C3F-F8EC-95E1-7E5DBA5C45A8}"/>
                  </a:ext>
                </a:extLst>
              </p:cNvPr>
              <p:cNvSpPr>
                <a:spLocks/>
              </p:cNvSpPr>
              <p:nvPr/>
            </p:nvSpPr>
            <p:spPr bwMode="auto">
              <a:xfrm rot="5400000">
                <a:off x="1152" y="1776"/>
                <a:ext cx="96" cy="1152"/>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49" name="Text Box 46">
                <a:extLst>
                  <a:ext uri="{FF2B5EF4-FFF2-40B4-BE49-F238E27FC236}">
                    <a16:creationId xmlns:a16="http://schemas.microsoft.com/office/drawing/2014/main" id="{98B22EB9-2DAF-0605-2A50-057BD80D6EC3}"/>
                  </a:ext>
                </a:extLst>
              </p:cNvPr>
              <p:cNvSpPr txBox="1">
                <a:spLocks noChangeArrowheads="1"/>
              </p:cNvSpPr>
              <p:nvPr/>
            </p:nvSpPr>
            <p:spPr bwMode="auto">
              <a:xfrm>
                <a:off x="1062" y="2064"/>
                <a:ext cx="3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cs typeface="Arial" panose="020B0604020202020204" pitchFamily="34" charset="0"/>
                  </a:rPr>
                  <a:t>&lt; x</a:t>
                </a:r>
              </a:p>
            </p:txBody>
          </p:sp>
        </p:grpSp>
        <p:sp>
          <p:nvSpPr>
            <p:cNvPr id="86039" name="Text Box 50">
              <a:extLst>
                <a:ext uri="{FF2B5EF4-FFF2-40B4-BE49-F238E27FC236}">
                  <a16:creationId xmlns:a16="http://schemas.microsoft.com/office/drawing/2014/main" id="{0A78ABCE-DF30-87D8-B0BB-78A7EBB20E2C}"/>
                </a:ext>
              </a:extLst>
            </p:cNvPr>
            <p:cNvSpPr txBox="1">
              <a:spLocks noChangeArrowheads="1"/>
            </p:cNvSpPr>
            <p:nvPr/>
          </p:nvSpPr>
          <p:spPr bwMode="auto">
            <a:xfrm>
              <a:off x="1696" y="2815"/>
              <a:ext cx="3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cs typeface="Arial" panose="020B0604020202020204" pitchFamily="34" charset="0"/>
                </a:rPr>
                <a:t>mid</a:t>
              </a:r>
            </a:p>
          </p:txBody>
        </p:sp>
        <p:sp>
          <p:nvSpPr>
            <p:cNvPr id="86040" name="Line 52">
              <a:extLst>
                <a:ext uri="{FF2B5EF4-FFF2-40B4-BE49-F238E27FC236}">
                  <a16:creationId xmlns:a16="http://schemas.microsoft.com/office/drawing/2014/main" id="{03D7B16C-70B1-0ABF-C3AD-4403EEF65628}"/>
                </a:ext>
              </a:extLst>
            </p:cNvPr>
            <p:cNvSpPr>
              <a:spLocks noChangeShapeType="1"/>
            </p:cNvSpPr>
            <p:nvPr/>
          </p:nvSpPr>
          <p:spPr bwMode="auto">
            <a:xfrm flipV="1">
              <a:off x="1872" y="26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83975" name="Group 55">
            <a:extLst>
              <a:ext uri="{FF2B5EF4-FFF2-40B4-BE49-F238E27FC236}">
                <a16:creationId xmlns:a16="http://schemas.microsoft.com/office/drawing/2014/main" id="{EFDE0F42-A223-BEDD-A1C3-ADB689BAFC80}"/>
              </a:ext>
            </a:extLst>
          </p:cNvPr>
          <p:cNvGrpSpPr>
            <a:grpSpLocks/>
          </p:cNvGrpSpPr>
          <p:nvPr/>
        </p:nvGrpSpPr>
        <p:grpSpPr bwMode="auto">
          <a:xfrm>
            <a:off x="5146675" y="2895600"/>
            <a:ext cx="2320925" cy="1528763"/>
            <a:chOff x="3386" y="2064"/>
            <a:chExt cx="1462" cy="963"/>
          </a:xfrm>
        </p:grpSpPr>
        <p:sp>
          <p:nvSpPr>
            <p:cNvPr id="86024" name="Line 9">
              <a:extLst>
                <a:ext uri="{FF2B5EF4-FFF2-40B4-BE49-F238E27FC236}">
                  <a16:creationId xmlns:a16="http://schemas.microsoft.com/office/drawing/2014/main" id="{078B0671-7CBA-4BF8-DB84-20AB83B4CF0A}"/>
                </a:ext>
              </a:extLst>
            </p:cNvPr>
            <p:cNvSpPr>
              <a:spLocks noChangeShapeType="1"/>
            </p:cNvSpPr>
            <p:nvPr/>
          </p:nvSpPr>
          <p:spPr bwMode="auto">
            <a:xfrm>
              <a:off x="3552" y="2448"/>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6025" name="Line 10">
              <a:extLst>
                <a:ext uri="{FF2B5EF4-FFF2-40B4-BE49-F238E27FC236}">
                  <a16:creationId xmlns:a16="http://schemas.microsoft.com/office/drawing/2014/main" id="{7352800A-FC06-CC37-3E1F-D8BA600B36BD}"/>
                </a:ext>
              </a:extLst>
            </p:cNvPr>
            <p:cNvSpPr>
              <a:spLocks noChangeShapeType="1"/>
            </p:cNvSpPr>
            <p:nvPr/>
          </p:nvSpPr>
          <p:spPr bwMode="auto">
            <a:xfrm>
              <a:off x="3504" y="2640"/>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6026" name="Rectangle 13">
              <a:extLst>
                <a:ext uri="{FF2B5EF4-FFF2-40B4-BE49-F238E27FC236}">
                  <a16:creationId xmlns:a16="http://schemas.microsoft.com/office/drawing/2014/main" id="{281369E7-ADC4-2D39-90E0-13F045EDB196}"/>
                </a:ext>
              </a:extLst>
            </p:cNvPr>
            <p:cNvSpPr>
              <a:spLocks noChangeArrowheads="1"/>
            </p:cNvSpPr>
            <p:nvPr/>
          </p:nvSpPr>
          <p:spPr bwMode="auto">
            <a:xfrm>
              <a:off x="3456" y="2448"/>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27" name="Rectangle 14">
              <a:extLst>
                <a:ext uri="{FF2B5EF4-FFF2-40B4-BE49-F238E27FC236}">
                  <a16:creationId xmlns:a16="http://schemas.microsoft.com/office/drawing/2014/main" id="{F2CCF258-BD45-84C4-BCE8-2142288EF23F}"/>
                </a:ext>
              </a:extLst>
            </p:cNvPr>
            <p:cNvSpPr>
              <a:spLocks noChangeArrowheads="1"/>
            </p:cNvSpPr>
            <p:nvPr/>
          </p:nvSpPr>
          <p:spPr bwMode="auto">
            <a:xfrm>
              <a:off x="3648" y="2448"/>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nvGrpSpPr>
            <p:cNvPr id="86028" name="Group 15">
              <a:extLst>
                <a:ext uri="{FF2B5EF4-FFF2-40B4-BE49-F238E27FC236}">
                  <a16:creationId xmlns:a16="http://schemas.microsoft.com/office/drawing/2014/main" id="{D4FF7D2B-B5EA-D489-B70E-FCB2C71E80A1}"/>
                </a:ext>
              </a:extLst>
            </p:cNvPr>
            <p:cNvGrpSpPr>
              <a:grpSpLocks/>
            </p:cNvGrpSpPr>
            <p:nvPr/>
          </p:nvGrpSpPr>
          <p:grpSpPr bwMode="auto">
            <a:xfrm>
              <a:off x="4272" y="2448"/>
              <a:ext cx="576" cy="192"/>
              <a:chOff x="240" y="2640"/>
              <a:chExt cx="576" cy="192"/>
            </a:xfrm>
          </p:grpSpPr>
          <p:sp>
            <p:nvSpPr>
              <p:cNvPr id="86035" name="Rectangle 16">
                <a:extLst>
                  <a:ext uri="{FF2B5EF4-FFF2-40B4-BE49-F238E27FC236}">
                    <a16:creationId xmlns:a16="http://schemas.microsoft.com/office/drawing/2014/main" id="{F7186D86-16C4-41F6-E141-23BAF023D2FD}"/>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36" name="Rectangle 17">
                <a:extLst>
                  <a:ext uri="{FF2B5EF4-FFF2-40B4-BE49-F238E27FC236}">
                    <a16:creationId xmlns:a16="http://schemas.microsoft.com/office/drawing/2014/main" id="{BEFBAF33-61A6-5A44-6741-B75E2F10B2F4}"/>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37" name="Rectangle 18">
                <a:extLst>
                  <a:ext uri="{FF2B5EF4-FFF2-40B4-BE49-F238E27FC236}">
                    <a16:creationId xmlns:a16="http://schemas.microsoft.com/office/drawing/2014/main" id="{C45FE7EC-FDBD-E7C7-CD45-D144DB177969}"/>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86029" name="Text Box 19">
              <a:extLst>
                <a:ext uri="{FF2B5EF4-FFF2-40B4-BE49-F238E27FC236}">
                  <a16:creationId xmlns:a16="http://schemas.microsoft.com/office/drawing/2014/main" id="{1C76CCA3-268E-F88B-201C-1673F4332CB0}"/>
                </a:ext>
              </a:extLst>
            </p:cNvPr>
            <p:cNvSpPr txBox="1">
              <a:spLocks noChangeArrowheads="1"/>
            </p:cNvSpPr>
            <p:nvPr/>
          </p:nvSpPr>
          <p:spPr bwMode="auto">
            <a:xfrm>
              <a:off x="3456" y="240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
          <p:nvSpPr>
            <p:cNvPr id="86030" name="Line 21">
              <a:extLst>
                <a:ext uri="{FF2B5EF4-FFF2-40B4-BE49-F238E27FC236}">
                  <a16:creationId xmlns:a16="http://schemas.microsoft.com/office/drawing/2014/main" id="{38AA2254-196D-52C9-2D31-3E76CD387E0F}"/>
                </a:ext>
              </a:extLst>
            </p:cNvPr>
            <p:cNvSpPr>
              <a:spLocks noChangeShapeType="1"/>
            </p:cNvSpPr>
            <p:nvPr/>
          </p:nvSpPr>
          <p:spPr bwMode="auto">
            <a:xfrm>
              <a:off x="3888" y="2544"/>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86031" name="AutoShape 23">
              <a:extLst>
                <a:ext uri="{FF2B5EF4-FFF2-40B4-BE49-F238E27FC236}">
                  <a16:creationId xmlns:a16="http://schemas.microsoft.com/office/drawing/2014/main" id="{6A31BC9E-CD7F-C8C0-6743-1D13E9A3F894}"/>
                </a:ext>
              </a:extLst>
            </p:cNvPr>
            <p:cNvSpPr>
              <a:spLocks/>
            </p:cNvSpPr>
            <p:nvPr/>
          </p:nvSpPr>
          <p:spPr bwMode="auto">
            <a:xfrm rot="5400000">
              <a:off x="4176" y="1776"/>
              <a:ext cx="96" cy="1152"/>
            </a:xfrm>
            <a:prstGeom prst="leftBrace">
              <a:avLst>
                <a:gd name="adj1" fmla="val 10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32" name="Text Box 25">
              <a:extLst>
                <a:ext uri="{FF2B5EF4-FFF2-40B4-BE49-F238E27FC236}">
                  <a16:creationId xmlns:a16="http://schemas.microsoft.com/office/drawing/2014/main" id="{04D01975-C7FE-054F-06D1-A60C176D6CEE}"/>
                </a:ext>
              </a:extLst>
            </p:cNvPr>
            <p:cNvSpPr txBox="1">
              <a:spLocks noChangeArrowheads="1"/>
            </p:cNvSpPr>
            <p:nvPr/>
          </p:nvSpPr>
          <p:spPr bwMode="auto">
            <a:xfrm>
              <a:off x="4078" y="2064"/>
              <a:ext cx="33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cs typeface="Arial" panose="020B0604020202020204" pitchFamily="34" charset="0"/>
                </a:rPr>
                <a:t>x &lt;</a:t>
              </a:r>
            </a:p>
          </p:txBody>
        </p:sp>
        <p:sp>
          <p:nvSpPr>
            <p:cNvPr id="86033" name="Text Box 51">
              <a:extLst>
                <a:ext uri="{FF2B5EF4-FFF2-40B4-BE49-F238E27FC236}">
                  <a16:creationId xmlns:a16="http://schemas.microsoft.com/office/drawing/2014/main" id="{667133CC-5F0F-0436-8816-119686699CF3}"/>
                </a:ext>
              </a:extLst>
            </p:cNvPr>
            <p:cNvSpPr txBox="1">
              <a:spLocks noChangeArrowheads="1"/>
            </p:cNvSpPr>
            <p:nvPr/>
          </p:nvSpPr>
          <p:spPr bwMode="auto">
            <a:xfrm>
              <a:off x="3386" y="2815"/>
              <a:ext cx="3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cs typeface="Arial" panose="020B0604020202020204" pitchFamily="34" charset="0"/>
                </a:rPr>
                <a:t>mid</a:t>
              </a:r>
            </a:p>
          </p:txBody>
        </p:sp>
        <p:sp>
          <p:nvSpPr>
            <p:cNvPr id="86034" name="Line 53">
              <a:extLst>
                <a:ext uri="{FF2B5EF4-FFF2-40B4-BE49-F238E27FC236}">
                  <a16:creationId xmlns:a16="http://schemas.microsoft.com/office/drawing/2014/main" id="{942A0C06-05C5-67A6-F2B5-9C28447A6D73}"/>
                </a:ext>
              </a:extLst>
            </p:cNvPr>
            <p:cNvSpPr>
              <a:spLocks noChangeShapeType="1"/>
            </p:cNvSpPr>
            <p:nvPr/>
          </p:nvSpPr>
          <p:spPr bwMode="auto">
            <a:xfrm flipV="1">
              <a:off x="3552" y="26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3972">
                                            <p:txEl>
                                              <p:pRg st="2" end="2"/>
                                            </p:txEl>
                                          </p:spTgt>
                                        </p:tgtEl>
                                        <p:attrNameLst>
                                          <p:attrName>style.visibility</p:attrName>
                                        </p:attrNameLst>
                                      </p:cBhvr>
                                      <p:to>
                                        <p:strVal val="visible"/>
                                      </p:to>
                                    </p:set>
                                    <p:animEffect transition="in" filter="fade">
                                      <p:cBhvr>
                                        <p:cTn id="7" dur="500"/>
                                        <p:tgtEl>
                                          <p:spTgt spid="8397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3973"/>
                                        </p:tgtEl>
                                        <p:attrNameLst>
                                          <p:attrName>style.visibility</p:attrName>
                                        </p:attrNameLst>
                                      </p:cBhvr>
                                      <p:to>
                                        <p:strVal val="visible"/>
                                      </p:to>
                                    </p:set>
                                    <p:animEffect transition="in" filter="fade">
                                      <p:cBhvr>
                                        <p:cTn id="10" dur="500"/>
                                        <p:tgtEl>
                                          <p:spTgt spid="83973"/>
                                        </p:tgtEl>
                                      </p:cBhvr>
                                    </p:animEffect>
                                  </p:childTnLst>
                                </p:cTn>
                              </p:par>
                              <p:par>
                                <p:cTn id="11" presetID="10" presetClass="entr" presetSubtype="0" fill="hold" nodeType="withEffect">
                                  <p:stCondLst>
                                    <p:cond delay="0"/>
                                  </p:stCondLst>
                                  <p:childTnLst>
                                    <p:set>
                                      <p:cBhvr>
                                        <p:cTn id="12" dur="1" fill="hold">
                                          <p:stCondLst>
                                            <p:cond delay="0"/>
                                          </p:stCondLst>
                                        </p:cTn>
                                        <p:tgtEl>
                                          <p:spTgt spid="83974"/>
                                        </p:tgtEl>
                                        <p:attrNameLst>
                                          <p:attrName>style.visibility</p:attrName>
                                        </p:attrNameLst>
                                      </p:cBhvr>
                                      <p:to>
                                        <p:strVal val="visible"/>
                                      </p:to>
                                    </p:set>
                                    <p:animEffect transition="in" filter="fade">
                                      <p:cBhvr>
                                        <p:cTn id="13" dur="500"/>
                                        <p:tgtEl>
                                          <p:spTgt spid="83974"/>
                                        </p:tgtEl>
                                      </p:cBhvr>
                                    </p:animEffect>
                                  </p:childTnLst>
                                </p:cTn>
                              </p:par>
                              <p:par>
                                <p:cTn id="14" presetID="10" presetClass="entr" presetSubtype="0" fill="hold" nodeType="withEffect">
                                  <p:stCondLst>
                                    <p:cond delay="0"/>
                                  </p:stCondLst>
                                  <p:childTnLst>
                                    <p:set>
                                      <p:cBhvr>
                                        <p:cTn id="15" dur="1" fill="hold">
                                          <p:stCondLst>
                                            <p:cond delay="0"/>
                                          </p:stCondLst>
                                        </p:cTn>
                                        <p:tgtEl>
                                          <p:spTgt spid="83975"/>
                                        </p:tgtEl>
                                        <p:attrNameLst>
                                          <p:attrName>style.visibility</p:attrName>
                                        </p:attrNameLst>
                                      </p:cBhvr>
                                      <p:to>
                                        <p:strVal val="visible"/>
                                      </p:to>
                                    </p:set>
                                    <p:animEffect transition="in" filter="fade">
                                      <p:cBhvr>
                                        <p:cTn id="16" dur="500"/>
                                        <p:tgtEl>
                                          <p:spTgt spid="839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83972">
                                            <p:txEl>
                                              <p:pRg st="7" end="7"/>
                                            </p:txEl>
                                          </p:spTgt>
                                        </p:tgtEl>
                                        <p:attrNameLst>
                                          <p:attrName>style.visibility</p:attrName>
                                        </p:attrNameLst>
                                      </p:cBhvr>
                                      <p:to>
                                        <p:strVal val="visible"/>
                                      </p:to>
                                    </p:set>
                                    <p:animEffect transition="in" filter="fade">
                                      <p:cBhvr>
                                        <p:cTn id="21" dur="500"/>
                                        <p:tgtEl>
                                          <p:spTgt spid="83972">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83972">
                                            <p:txEl>
                                              <p:pRg st="8" end="8"/>
                                            </p:txEl>
                                          </p:spTgt>
                                        </p:tgtEl>
                                        <p:attrNameLst>
                                          <p:attrName>style.visibility</p:attrName>
                                        </p:attrNameLst>
                                      </p:cBhvr>
                                      <p:to>
                                        <p:strVal val="visible"/>
                                      </p:to>
                                    </p:set>
                                    <p:animEffect transition="in" filter="fade">
                                      <p:cBhvr>
                                        <p:cTn id="26" dur="500"/>
                                        <p:tgtEl>
                                          <p:spTgt spid="83972">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83972">
                                            <p:txEl>
                                              <p:pRg st="9" end="9"/>
                                            </p:txEl>
                                          </p:spTgt>
                                        </p:tgtEl>
                                        <p:attrNameLst>
                                          <p:attrName>style.visibility</p:attrName>
                                        </p:attrNameLst>
                                      </p:cBhvr>
                                      <p:to>
                                        <p:strVal val="visible"/>
                                      </p:to>
                                    </p:set>
                                    <p:animEffect transition="in" filter="fade">
                                      <p:cBhvr>
                                        <p:cTn id="31" dur="500"/>
                                        <p:tgtEl>
                                          <p:spTgt spid="8397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E8386D5D-097A-F032-5CB8-7DE614AD00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D4ED477-7D9F-4BC5-8BFD-533ACFC543A3}" type="slidenum">
              <a:rPr lang="en-US" altLang="en-US" sz="1200" smtClean="0">
                <a:latin typeface="Garamond" panose="02020404030301010803" pitchFamily="18" charset="0"/>
              </a:rPr>
              <a:pPr>
                <a:spcBef>
                  <a:spcPct val="0"/>
                </a:spcBef>
                <a:buClrTx/>
                <a:buSzTx/>
                <a:buFontTx/>
                <a:buNone/>
              </a:pPr>
              <a:t>42</a:t>
            </a:fld>
            <a:endParaRPr lang="en-US" altLang="en-US" sz="1200">
              <a:latin typeface="Garamond" panose="02020404030301010803" pitchFamily="18" charset="0"/>
            </a:endParaRPr>
          </a:p>
        </p:txBody>
      </p:sp>
      <p:sp>
        <p:nvSpPr>
          <p:cNvPr id="88067" name="Rectangle 38">
            <a:extLst>
              <a:ext uri="{FF2B5EF4-FFF2-40B4-BE49-F238E27FC236}">
                <a16:creationId xmlns:a16="http://schemas.microsoft.com/office/drawing/2014/main" id="{9EA5F761-AD2B-B641-B6C5-7648DFBEAB11}"/>
              </a:ext>
            </a:extLst>
          </p:cNvPr>
          <p:cNvSpPr>
            <a:spLocks noGrp="1" noChangeArrowheads="1"/>
          </p:cNvSpPr>
          <p:nvPr>
            <p:ph type="title"/>
          </p:nvPr>
        </p:nvSpPr>
        <p:spPr>
          <a:noFill/>
        </p:spPr>
        <p:txBody>
          <a:bodyPr/>
          <a:lstStyle/>
          <a:p>
            <a:pPr eaLnBrk="1" hangingPunct="1"/>
            <a:r>
              <a:rPr lang="en-US" altLang="en-US" sz="3600"/>
              <a:t>Randomized Select</a:t>
            </a:r>
          </a:p>
        </p:txBody>
      </p:sp>
      <p:sp>
        <p:nvSpPr>
          <p:cNvPr id="86020" name="Rectangle 39">
            <a:extLst>
              <a:ext uri="{FF2B5EF4-FFF2-40B4-BE49-F238E27FC236}">
                <a16:creationId xmlns:a16="http://schemas.microsoft.com/office/drawing/2014/main" id="{78B2DE1B-3D0E-44FA-AD13-D32F1C1DB4BE}"/>
              </a:ext>
            </a:extLst>
          </p:cNvPr>
          <p:cNvSpPr>
            <a:spLocks noGrp="1" noChangeArrowheads="1"/>
          </p:cNvSpPr>
          <p:nvPr>
            <p:ph type="body" idx="1"/>
          </p:nvPr>
        </p:nvSpPr>
        <p:spPr>
          <a:noFill/>
        </p:spPr>
        <p:txBody>
          <a:bodyPr/>
          <a:lstStyle/>
          <a:p>
            <a:pPr eaLnBrk="1" hangingPunct="1"/>
            <a:r>
              <a:rPr lang="en-US" altLang="en-US" sz="2400"/>
              <a:t>Shuffle the elements of the input, the last element (which we use as pivot for partitioning) is a random element.</a:t>
            </a:r>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However, this is equivalent to picking a random element as the pivot.</a:t>
            </a:r>
          </a:p>
        </p:txBody>
      </p:sp>
      <p:grpSp>
        <p:nvGrpSpPr>
          <p:cNvPr id="88069" name="Group 43">
            <a:extLst>
              <a:ext uri="{FF2B5EF4-FFF2-40B4-BE49-F238E27FC236}">
                <a16:creationId xmlns:a16="http://schemas.microsoft.com/office/drawing/2014/main" id="{D21545F0-0B50-A264-264C-2E548364D433}"/>
              </a:ext>
            </a:extLst>
          </p:cNvPr>
          <p:cNvGrpSpPr>
            <a:grpSpLocks/>
          </p:cNvGrpSpPr>
          <p:nvPr/>
        </p:nvGrpSpPr>
        <p:grpSpPr bwMode="auto">
          <a:xfrm>
            <a:off x="4419600" y="2894013"/>
            <a:ext cx="914400" cy="304800"/>
            <a:chOff x="240" y="2640"/>
            <a:chExt cx="576" cy="192"/>
          </a:xfrm>
        </p:grpSpPr>
        <p:sp>
          <p:nvSpPr>
            <p:cNvPr id="88095" name="Rectangle 44">
              <a:extLst>
                <a:ext uri="{FF2B5EF4-FFF2-40B4-BE49-F238E27FC236}">
                  <a16:creationId xmlns:a16="http://schemas.microsoft.com/office/drawing/2014/main" id="{C90C591D-4D84-C3B3-4BF0-A4A005E57990}"/>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8096" name="Rectangle 45">
              <a:extLst>
                <a:ext uri="{FF2B5EF4-FFF2-40B4-BE49-F238E27FC236}">
                  <a16:creationId xmlns:a16="http://schemas.microsoft.com/office/drawing/2014/main" id="{8E824064-2EC1-B63F-909C-DC1C79F8C29F}"/>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8097" name="Rectangle 46">
              <a:extLst>
                <a:ext uri="{FF2B5EF4-FFF2-40B4-BE49-F238E27FC236}">
                  <a16:creationId xmlns:a16="http://schemas.microsoft.com/office/drawing/2014/main" id="{7DD3A236-44AB-C862-B3E9-7CDD9A0FFF32}"/>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88070" name="Line 47">
            <a:extLst>
              <a:ext uri="{FF2B5EF4-FFF2-40B4-BE49-F238E27FC236}">
                <a16:creationId xmlns:a16="http://schemas.microsoft.com/office/drawing/2014/main" id="{91893C9C-D268-CAD5-FF1C-84DD87FFDA23}"/>
              </a:ext>
            </a:extLst>
          </p:cNvPr>
          <p:cNvSpPr>
            <a:spLocks noChangeShapeType="1"/>
          </p:cNvSpPr>
          <p:nvPr/>
        </p:nvSpPr>
        <p:spPr bwMode="auto">
          <a:xfrm>
            <a:off x="5029200" y="2894013"/>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8071" name="Line 48">
            <a:extLst>
              <a:ext uri="{FF2B5EF4-FFF2-40B4-BE49-F238E27FC236}">
                <a16:creationId xmlns:a16="http://schemas.microsoft.com/office/drawing/2014/main" id="{E56E1B76-4199-F67F-970F-DC2971980FF6}"/>
              </a:ext>
            </a:extLst>
          </p:cNvPr>
          <p:cNvSpPr>
            <a:spLocks noChangeShapeType="1"/>
          </p:cNvSpPr>
          <p:nvPr/>
        </p:nvSpPr>
        <p:spPr bwMode="auto">
          <a:xfrm>
            <a:off x="5029200" y="3198813"/>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8072" name="Rectangle 49">
            <a:extLst>
              <a:ext uri="{FF2B5EF4-FFF2-40B4-BE49-F238E27FC236}">
                <a16:creationId xmlns:a16="http://schemas.microsoft.com/office/drawing/2014/main" id="{C4D4D777-A747-4F07-9ACF-574682BA24AE}"/>
              </a:ext>
            </a:extLst>
          </p:cNvPr>
          <p:cNvSpPr>
            <a:spLocks noChangeArrowheads="1"/>
          </p:cNvSpPr>
          <p:nvPr/>
        </p:nvSpPr>
        <p:spPr bwMode="auto">
          <a:xfrm>
            <a:off x="5943600" y="2894013"/>
            <a:ext cx="304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8073" name="Rectangle 50">
            <a:extLst>
              <a:ext uri="{FF2B5EF4-FFF2-40B4-BE49-F238E27FC236}">
                <a16:creationId xmlns:a16="http://schemas.microsoft.com/office/drawing/2014/main" id="{D22C1EEC-21B7-B80B-E6F5-EBF17D7FCE58}"/>
              </a:ext>
            </a:extLst>
          </p:cNvPr>
          <p:cNvSpPr>
            <a:spLocks noChangeArrowheads="1"/>
          </p:cNvSpPr>
          <p:nvPr/>
        </p:nvSpPr>
        <p:spPr bwMode="auto">
          <a:xfrm>
            <a:off x="6248400" y="2894013"/>
            <a:ext cx="304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8074" name="Line 52">
            <a:extLst>
              <a:ext uri="{FF2B5EF4-FFF2-40B4-BE49-F238E27FC236}">
                <a16:creationId xmlns:a16="http://schemas.microsoft.com/office/drawing/2014/main" id="{736D9EED-8BBF-EA35-9E38-365B66676D8B}"/>
              </a:ext>
            </a:extLst>
          </p:cNvPr>
          <p:cNvSpPr>
            <a:spLocks noChangeShapeType="1"/>
          </p:cNvSpPr>
          <p:nvPr/>
        </p:nvSpPr>
        <p:spPr bwMode="auto">
          <a:xfrm>
            <a:off x="5410200" y="3046413"/>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cxnSp>
        <p:nvCxnSpPr>
          <p:cNvPr id="88075" name="AutoShape 87">
            <a:extLst>
              <a:ext uri="{FF2B5EF4-FFF2-40B4-BE49-F238E27FC236}">
                <a16:creationId xmlns:a16="http://schemas.microsoft.com/office/drawing/2014/main" id="{3B85E4CD-7A52-5024-1ECA-0504C224D735}"/>
              </a:ext>
            </a:extLst>
          </p:cNvPr>
          <p:cNvCxnSpPr>
            <a:cxnSpLocks noChangeShapeType="1"/>
          </p:cNvCxnSpPr>
          <p:nvPr/>
        </p:nvCxnSpPr>
        <p:spPr bwMode="auto">
          <a:xfrm rot="5400000" flipV="1">
            <a:off x="4761706" y="2742407"/>
            <a:ext cx="1587" cy="3048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076" name="AutoShape 88">
            <a:extLst>
              <a:ext uri="{FF2B5EF4-FFF2-40B4-BE49-F238E27FC236}">
                <a16:creationId xmlns:a16="http://schemas.microsoft.com/office/drawing/2014/main" id="{339D880D-4BA9-2DFB-70E9-B3AB5FDA10AB}"/>
              </a:ext>
            </a:extLst>
          </p:cNvPr>
          <p:cNvCxnSpPr>
            <a:cxnSpLocks noChangeShapeType="1"/>
          </p:cNvCxnSpPr>
          <p:nvPr/>
        </p:nvCxnSpPr>
        <p:spPr bwMode="auto">
          <a:xfrm rot="16200000" flipH="1">
            <a:off x="5371306" y="2742407"/>
            <a:ext cx="1587" cy="9144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077" name="AutoShape 89">
            <a:extLst>
              <a:ext uri="{FF2B5EF4-FFF2-40B4-BE49-F238E27FC236}">
                <a16:creationId xmlns:a16="http://schemas.microsoft.com/office/drawing/2014/main" id="{B59C08F5-EE62-E43E-6F94-7B7EC4C5639B}"/>
              </a:ext>
            </a:extLst>
          </p:cNvPr>
          <p:cNvCxnSpPr>
            <a:cxnSpLocks noChangeShapeType="1"/>
          </p:cNvCxnSpPr>
          <p:nvPr/>
        </p:nvCxnSpPr>
        <p:spPr bwMode="auto">
          <a:xfrm rot="-5400000" flipH="1" flipV="1">
            <a:off x="5676106" y="2437607"/>
            <a:ext cx="1587" cy="9144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078" name="AutoShape 90">
            <a:extLst>
              <a:ext uri="{FF2B5EF4-FFF2-40B4-BE49-F238E27FC236}">
                <a16:creationId xmlns:a16="http://schemas.microsoft.com/office/drawing/2014/main" id="{77D8BF68-63D0-EA0F-EAD5-E7BC57F33D70}"/>
              </a:ext>
            </a:extLst>
          </p:cNvPr>
          <p:cNvCxnSpPr>
            <a:cxnSpLocks noChangeShapeType="1"/>
          </p:cNvCxnSpPr>
          <p:nvPr/>
        </p:nvCxnSpPr>
        <p:spPr bwMode="auto">
          <a:xfrm rot="5400000">
            <a:off x="4914106" y="2894807"/>
            <a:ext cx="1587" cy="6096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079" name="AutoShape 91">
            <a:extLst>
              <a:ext uri="{FF2B5EF4-FFF2-40B4-BE49-F238E27FC236}">
                <a16:creationId xmlns:a16="http://schemas.microsoft.com/office/drawing/2014/main" id="{80DD7942-6827-4944-067D-9DF8CD503E08}"/>
              </a:ext>
            </a:extLst>
          </p:cNvPr>
          <p:cNvCxnSpPr>
            <a:cxnSpLocks noChangeShapeType="1"/>
          </p:cNvCxnSpPr>
          <p:nvPr/>
        </p:nvCxnSpPr>
        <p:spPr bwMode="auto">
          <a:xfrm rot="-5400000" flipH="1" flipV="1">
            <a:off x="5980906" y="2437607"/>
            <a:ext cx="1587" cy="9144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080" name="AutoShape 92">
            <a:extLst>
              <a:ext uri="{FF2B5EF4-FFF2-40B4-BE49-F238E27FC236}">
                <a16:creationId xmlns:a16="http://schemas.microsoft.com/office/drawing/2014/main" id="{A39E07F1-D7AD-91B3-B25D-156366A510AF}"/>
              </a:ext>
            </a:extLst>
          </p:cNvPr>
          <p:cNvCxnSpPr>
            <a:cxnSpLocks noChangeShapeType="1"/>
          </p:cNvCxnSpPr>
          <p:nvPr/>
        </p:nvCxnSpPr>
        <p:spPr bwMode="auto">
          <a:xfrm rot="16200000" flipH="1">
            <a:off x="5828506" y="2894807"/>
            <a:ext cx="1587" cy="6096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8081" name="AutoShape 93">
            <a:extLst>
              <a:ext uri="{FF2B5EF4-FFF2-40B4-BE49-F238E27FC236}">
                <a16:creationId xmlns:a16="http://schemas.microsoft.com/office/drawing/2014/main" id="{7F7713C6-9FC8-BA7D-2159-45A149517E4B}"/>
              </a:ext>
            </a:extLst>
          </p:cNvPr>
          <p:cNvCxnSpPr>
            <a:cxnSpLocks noChangeShapeType="1"/>
          </p:cNvCxnSpPr>
          <p:nvPr/>
        </p:nvCxnSpPr>
        <p:spPr bwMode="auto">
          <a:xfrm rot="16200000" flipH="1">
            <a:off x="6133306" y="2894807"/>
            <a:ext cx="1587" cy="609600"/>
          </a:xfrm>
          <a:prstGeom prst="curvedConnector3">
            <a:avLst>
              <a:gd name="adj1"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8082" name="Text Box 94">
            <a:extLst>
              <a:ext uri="{FF2B5EF4-FFF2-40B4-BE49-F238E27FC236}">
                <a16:creationId xmlns:a16="http://schemas.microsoft.com/office/drawing/2014/main" id="{1529EBC6-8605-2342-8BC2-2B5D78E4ECB9}"/>
              </a:ext>
            </a:extLst>
          </p:cNvPr>
          <p:cNvSpPr txBox="1">
            <a:spLocks noChangeArrowheads="1"/>
          </p:cNvSpPr>
          <p:nvPr/>
        </p:nvSpPr>
        <p:spPr bwMode="auto">
          <a:xfrm>
            <a:off x="2330450" y="2832100"/>
            <a:ext cx="193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random shuffling:</a:t>
            </a:r>
          </a:p>
        </p:txBody>
      </p:sp>
      <p:sp>
        <p:nvSpPr>
          <p:cNvPr id="86035" name="Rectangle 96">
            <a:extLst>
              <a:ext uri="{FF2B5EF4-FFF2-40B4-BE49-F238E27FC236}">
                <a16:creationId xmlns:a16="http://schemas.microsoft.com/office/drawing/2014/main" id="{D29373C2-3FB3-75E6-2E0D-A760D80AF4D4}"/>
              </a:ext>
            </a:extLst>
          </p:cNvPr>
          <p:cNvSpPr>
            <a:spLocks noChangeArrowheads="1"/>
          </p:cNvSpPr>
          <p:nvPr/>
        </p:nvSpPr>
        <p:spPr bwMode="auto">
          <a:xfrm>
            <a:off x="4419600" y="4951413"/>
            <a:ext cx="304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36" name="Rectangle 97">
            <a:extLst>
              <a:ext uri="{FF2B5EF4-FFF2-40B4-BE49-F238E27FC236}">
                <a16:creationId xmlns:a16="http://schemas.microsoft.com/office/drawing/2014/main" id="{A0EB5E45-1BF1-9468-0507-E1F2B6080BA9}"/>
              </a:ext>
            </a:extLst>
          </p:cNvPr>
          <p:cNvSpPr>
            <a:spLocks noChangeArrowheads="1"/>
          </p:cNvSpPr>
          <p:nvPr/>
        </p:nvSpPr>
        <p:spPr bwMode="auto">
          <a:xfrm>
            <a:off x="4724400" y="4951413"/>
            <a:ext cx="304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37" name="Line 99">
            <a:extLst>
              <a:ext uri="{FF2B5EF4-FFF2-40B4-BE49-F238E27FC236}">
                <a16:creationId xmlns:a16="http://schemas.microsoft.com/office/drawing/2014/main" id="{8579878A-80FF-59D0-0775-9CBDF9F327B7}"/>
              </a:ext>
            </a:extLst>
          </p:cNvPr>
          <p:cNvSpPr>
            <a:spLocks noChangeShapeType="1"/>
          </p:cNvSpPr>
          <p:nvPr/>
        </p:nvSpPr>
        <p:spPr bwMode="auto">
          <a:xfrm>
            <a:off x="5029200" y="4951413"/>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6038" name="Line 100">
            <a:extLst>
              <a:ext uri="{FF2B5EF4-FFF2-40B4-BE49-F238E27FC236}">
                <a16:creationId xmlns:a16="http://schemas.microsoft.com/office/drawing/2014/main" id="{3ACE03C9-047C-7441-0AE8-71B723A14CDA}"/>
              </a:ext>
            </a:extLst>
          </p:cNvPr>
          <p:cNvSpPr>
            <a:spLocks noChangeShapeType="1"/>
          </p:cNvSpPr>
          <p:nvPr/>
        </p:nvSpPr>
        <p:spPr bwMode="auto">
          <a:xfrm>
            <a:off x="5029200" y="5256213"/>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6039" name="Rectangle 101">
            <a:extLst>
              <a:ext uri="{FF2B5EF4-FFF2-40B4-BE49-F238E27FC236}">
                <a16:creationId xmlns:a16="http://schemas.microsoft.com/office/drawing/2014/main" id="{A2A7BFDD-0EA8-A9C8-A46E-4E04380D929C}"/>
              </a:ext>
            </a:extLst>
          </p:cNvPr>
          <p:cNvSpPr>
            <a:spLocks noChangeArrowheads="1"/>
          </p:cNvSpPr>
          <p:nvPr/>
        </p:nvSpPr>
        <p:spPr bwMode="auto">
          <a:xfrm>
            <a:off x="6248400" y="4951413"/>
            <a:ext cx="304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40" name="Rectangle 102">
            <a:extLst>
              <a:ext uri="{FF2B5EF4-FFF2-40B4-BE49-F238E27FC236}">
                <a16:creationId xmlns:a16="http://schemas.microsoft.com/office/drawing/2014/main" id="{33A4DEBE-B143-47F2-B193-B30858166588}"/>
              </a:ext>
            </a:extLst>
          </p:cNvPr>
          <p:cNvSpPr>
            <a:spLocks noChangeArrowheads="1"/>
          </p:cNvSpPr>
          <p:nvPr/>
        </p:nvSpPr>
        <p:spPr bwMode="auto">
          <a:xfrm>
            <a:off x="5486400" y="4951413"/>
            <a:ext cx="304800" cy="30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86041" name="Line 103">
            <a:extLst>
              <a:ext uri="{FF2B5EF4-FFF2-40B4-BE49-F238E27FC236}">
                <a16:creationId xmlns:a16="http://schemas.microsoft.com/office/drawing/2014/main" id="{D8155258-5174-EB67-8CEB-AE0E4DFB85B5}"/>
              </a:ext>
            </a:extLst>
          </p:cNvPr>
          <p:cNvSpPr>
            <a:spLocks noChangeShapeType="1"/>
          </p:cNvSpPr>
          <p:nvPr/>
        </p:nvSpPr>
        <p:spPr bwMode="auto">
          <a:xfrm>
            <a:off x="5105400" y="5103813"/>
            <a:ext cx="304800"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6042" name="Text Box 125">
            <a:extLst>
              <a:ext uri="{FF2B5EF4-FFF2-40B4-BE49-F238E27FC236}">
                <a16:creationId xmlns:a16="http://schemas.microsoft.com/office/drawing/2014/main" id="{AF09B5F3-D788-5BB2-BBD7-30BF69CD1C1D}"/>
              </a:ext>
            </a:extLst>
          </p:cNvPr>
          <p:cNvSpPr txBox="1">
            <a:spLocks noChangeArrowheads="1"/>
          </p:cNvSpPr>
          <p:nvPr/>
        </p:nvSpPr>
        <p:spPr bwMode="auto">
          <a:xfrm>
            <a:off x="4845050" y="5729288"/>
            <a:ext cx="175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 random index</a:t>
            </a:r>
          </a:p>
        </p:txBody>
      </p:sp>
      <p:sp>
        <p:nvSpPr>
          <p:cNvPr id="86043" name="Line 126">
            <a:extLst>
              <a:ext uri="{FF2B5EF4-FFF2-40B4-BE49-F238E27FC236}">
                <a16:creationId xmlns:a16="http://schemas.microsoft.com/office/drawing/2014/main" id="{42863462-4E4E-5C37-5005-84C9CA6E05B4}"/>
              </a:ext>
            </a:extLst>
          </p:cNvPr>
          <p:cNvSpPr>
            <a:spLocks noChangeShapeType="1"/>
          </p:cNvSpPr>
          <p:nvPr/>
        </p:nvSpPr>
        <p:spPr bwMode="auto">
          <a:xfrm>
            <a:off x="5867400" y="5105400"/>
            <a:ext cx="304800"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86044" name="AutoShape 127">
            <a:extLst>
              <a:ext uri="{FF2B5EF4-FFF2-40B4-BE49-F238E27FC236}">
                <a16:creationId xmlns:a16="http://schemas.microsoft.com/office/drawing/2014/main" id="{CB5656E9-8563-20FA-E710-3182F9C16DC8}"/>
              </a:ext>
            </a:extLst>
          </p:cNvPr>
          <p:cNvCxnSpPr>
            <a:cxnSpLocks noChangeShapeType="1"/>
          </p:cNvCxnSpPr>
          <p:nvPr/>
        </p:nvCxnSpPr>
        <p:spPr bwMode="auto">
          <a:xfrm rot="-5400000">
            <a:off x="6019006" y="4609307"/>
            <a:ext cx="77787" cy="762000"/>
          </a:xfrm>
          <a:prstGeom prst="curvedConnector3">
            <a:avLst>
              <a:gd name="adj1" fmla="val 39388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6045" name="AutoShape 128">
            <a:extLst>
              <a:ext uri="{FF2B5EF4-FFF2-40B4-BE49-F238E27FC236}">
                <a16:creationId xmlns:a16="http://schemas.microsoft.com/office/drawing/2014/main" id="{9D5E9B48-1042-A76B-9F7B-B6CBDE0E2E4E}"/>
              </a:ext>
            </a:extLst>
          </p:cNvPr>
          <p:cNvCxnSpPr>
            <a:cxnSpLocks noChangeShapeType="1"/>
          </p:cNvCxnSpPr>
          <p:nvPr/>
        </p:nvCxnSpPr>
        <p:spPr bwMode="auto">
          <a:xfrm rot="5400000">
            <a:off x="6020593" y="4837907"/>
            <a:ext cx="74613" cy="762000"/>
          </a:xfrm>
          <a:prstGeom prst="curvedConnector3">
            <a:avLst>
              <a:gd name="adj1" fmla="val 406384"/>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6046" name="AutoShape 130">
            <a:extLst>
              <a:ext uri="{FF2B5EF4-FFF2-40B4-BE49-F238E27FC236}">
                <a16:creationId xmlns:a16="http://schemas.microsoft.com/office/drawing/2014/main" id="{934B1DDE-20A2-D675-4FDC-1F3056C75A09}"/>
              </a:ext>
            </a:extLst>
          </p:cNvPr>
          <p:cNvCxnSpPr>
            <a:cxnSpLocks noChangeShapeType="1"/>
          </p:cNvCxnSpPr>
          <p:nvPr/>
        </p:nvCxnSpPr>
        <p:spPr bwMode="auto">
          <a:xfrm rot="5400000" flipH="1">
            <a:off x="5503069" y="5469731"/>
            <a:ext cx="319088" cy="200025"/>
          </a:xfrm>
          <a:prstGeom prst="bentConnector3">
            <a:avLst>
              <a:gd name="adj1" fmla="val 4975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6020">
                                            <p:txEl>
                                              <p:pRg st="4" end="4"/>
                                            </p:txEl>
                                          </p:spTgt>
                                        </p:tgtEl>
                                        <p:attrNameLst>
                                          <p:attrName>style.visibility</p:attrName>
                                        </p:attrNameLst>
                                      </p:cBhvr>
                                      <p:to>
                                        <p:strVal val="visible"/>
                                      </p:to>
                                    </p:set>
                                    <p:animEffect transition="in" filter="fade">
                                      <p:cBhvr>
                                        <p:cTn id="7" dur="500"/>
                                        <p:tgtEl>
                                          <p:spTgt spid="86020">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6035"/>
                                        </p:tgtEl>
                                        <p:attrNameLst>
                                          <p:attrName>style.visibility</p:attrName>
                                        </p:attrNameLst>
                                      </p:cBhvr>
                                      <p:to>
                                        <p:strVal val="visible"/>
                                      </p:to>
                                    </p:set>
                                    <p:animEffect transition="in" filter="fade">
                                      <p:cBhvr>
                                        <p:cTn id="12" dur="500"/>
                                        <p:tgtEl>
                                          <p:spTgt spid="86035"/>
                                        </p:tgtEl>
                                      </p:cBhvr>
                                    </p:animEffect>
                                  </p:childTnLst>
                                </p:cTn>
                              </p:par>
                              <p:par>
                                <p:cTn id="13" presetID="10" presetClass="entr" presetSubtype="0" fill="hold" nodeType="withEffect">
                                  <p:stCondLst>
                                    <p:cond delay="0"/>
                                  </p:stCondLst>
                                  <p:childTnLst>
                                    <p:set>
                                      <p:cBhvr>
                                        <p:cTn id="14" dur="1" fill="hold">
                                          <p:stCondLst>
                                            <p:cond delay="0"/>
                                          </p:stCondLst>
                                        </p:cTn>
                                        <p:tgtEl>
                                          <p:spTgt spid="86036"/>
                                        </p:tgtEl>
                                        <p:attrNameLst>
                                          <p:attrName>style.visibility</p:attrName>
                                        </p:attrNameLst>
                                      </p:cBhvr>
                                      <p:to>
                                        <p:strVal val="visible"/>
                                      </p:to>
                                    </p:set>
                                    <p:animEffect transition="in" filter="fade">
                                      <p:cBhvr>
                                        <p:cTn id="15" dur="500"/>
                                        <p:tgtEl>
                                          <p:spTgt spid="86036"/>
                                        </p:tgtEl>
                                      </p:cBhvr>
                                    </p:animEffect>
                                  </p:childTnLst>
                                </p:cTn>
                              </p:par>
                              <p:par>
                                <p:cTn id="16" presetID="10" presetClass="entr" presetSubtype="0" fill="hold" nodeType="withEffect">
                                  <p:stCondLst>
                                    <p:cond delay="0"/>
                                  </p:stCondLst>
                                  <p:childTnLst>
                                    <p:set>
                                      <p:cBhvr>
                                        <p:cTn id="17" dur="1" fill="hold">
                                          <p:stCondLst>
                                            <p:cond delay="0"/>
                                          </p:stCondLst>
                                        </p:cTn>
                                        <p:tgtEl>
                                          <p:spTgt spid="86037"/>
                                        </p:tgtEl>
                                        <p:attrNameLst>
                                          <p:attrName>style.visibility</p:attrName>
                                        </p:attrNameLst>
                                      </p:cBhvr>
                                      <p:to>
                                        <p:strVal val="visible"/>
                                      </p:to>
                                    </p:set>
                                    <p:animEffect transition="in" filter="fade">
                                      <p:cBhvr>
                                        <p:cTn id="18" dur="500"/>
                                        <p:tgtEl>
                                          <p:spTgt spid="86037"/>
                                        </p:tgtEl>
                                      </p:cBhvr>
                                    </p:animEffect>
                                  </p:childTnLst>
                                </p:cTn>
                              </p:par>
                              <p:par>
                                <p:cTn id="19" presetID="10" presetClass="entr" presetSubtype="0" fill="hold" nodeType="withEffect">
                                  <p:stCondLst>
                                    <p:cond delay="0"/>
                                  </p:stCondLst>
                                  <p:childTnLst>
                                    <p:set>
                                      <p:cBhvr>
                                        <p:cTn id="20" dur="1" fill="hold">
                                          <p:stCondLst>
                                            <p:cond delay="0"/>
                                          </p:stCondLst>
                                        </p:cTn>
                                        <p:tgtEl>
                                          <p:spTgt spid="86038"/>
                                        </p:tgtEl>
                                        <p:attrNameLst>
                                          <p:attrName>style.visibility</p:attrName>
                                        </p:attrNameLst>
                                      </p:cBhvr>
                                      <p:to>
                                        <p:strVal val="visible"/>
                                      </p:to>
                                    </p:set>
                                    <p:animEffect transition="in" filter="fade">
                                      <p:cBhvr>
                                        <p:cTn id="21" dur="500"/>
                                        <p:tgtEl>
                                          <p:spTgt spid="86038"/>
                                        </p:tgtEl>
                                      </p:cBhvr>
                                    </p:animEffect>
                                  </p:childTnLst>
                                </p:cTn>
                              </p:par>
                              <p:par>
                                <p:cTn id="22" presetID="10" presetClass="entr" presetSubtype="0" fill="hold" nodeType="withEffect">
                                  <p:stCondLst>
                                    <p:cond delay="0"/>
                                  </p:stCondLst>
                                  <p:childTnLst>
                                    <p:set>
                                      <p:cBhvr>
                                        <p:cTn id="23" dur="1" fill="hold">
                                          <p:stCondLst>
                                            <p:cond delay="0"/>
                                          </p:stCondLst>
                                        </p:cTn>
                                        <p:tgtEl>
                                          <p:spTgt spid="86039"/>
                                        </p:tgtEl>
                                        <p:attrNameLst>
                                          <p:attrName>style.visibility</p:attrName>
                                        </p:attrNameLst>
                                      </p:cBhvr>
                                      <p:to>
                                        <p:strVal val="visible"/>
                                      </p:to>
                                    </p:set>
                                    <p:animEffect transition="in" filter="fade">
                                      <p:cBhvr>
                                        <p:cTn id="24" dur="500"/>
                                        <p:tgtEl>
                                          <p:spTgt spid="86039"/>
                                        </p:tgtEl>
                                      </p:cBhvr>
                                    </p:animEffect>
                                  </p:childTnLst>
                                </p:cTn>
                              </p:par>
                              <p:par>
                                <p:cTn id="25" presetID="10" presetClass="entr" presetSubtype="0" fill="hold" nodeType="withEffect">
                                  <p:stCondLst>
                                    <p:cond delay="0"/>
                                  </p:stCondLst>
                                  <p:childTnLst>
                                    <p:set>
                                      <p:cBhvr>
                                        <p:cTn id="26" dur="1" fill="hold">
                                          <p:stCondLst>
                                            <p:cond delay="0"/>
                                          </p:stCondLst>
                                        </p:cTn>
                                        <p:tgtEl>
                                          <p:spTgt spid="86040"/>
                                        </p:tgtEl>
                                        <p:attrNameLst>
                                          <p:attrName>style.visibility</p:attrName>
                                        </p:attrNameLst>
                                      </p:cBhvr>
                                      <p:to>
                                        <p:strVal val="visible"/>
                                      </p:to>
                                    </p:set>
                                    <p:animEffect transition="in" filter="fade">
                                      <p:cBhvr>
                                        <p:cTn id="27" dur="500"/>
                                        <p:tgtEl>
                                          <p:spTgt spid="86040"/>
                                        </p:tgtEl>
                                      </p:cBhvr>
                                    </p:animEffect>
                                  </p:childTnLst>
                                </p:cTn>
                              </p:par>
                              <p:par>
                                <p:cTn id="28" presetID="10" presetClass="entr" presetSubtype="0" fill="hold" nodeType="withEffect">
                                  <p:stCondLst>
                                    <p:cond delay="0"/>
                                  </p:stCondLst>
                                  <p:childTnLst>
                                    <p:set>
                                      <p:cBhvr>
                                        <p:cTn id="29" dur="1" fill="hold">
                                          <p:stCondLst>
                                            <p:cond delay="0"/>
                                          </p:stCondLst>
                                        </p:cTn>
                                        <p:tgtEl>
                                          <p:spTgt spid="86041"/>
                                        </p:tgtEl>
                                        <p:attrNameLst>
                                          <p:attrName>style.visibility</p:attrName>
                                        </p:attrNameLst>
                                      </p:cBhvr>
                                      <p:to>
                                        <p:strVal val="visible"/>
                                      </p:to>
                                    </p:set>
                                    <p:animEffect transition="in" filter="fade">
                                      <p:cBhvr>
                                        <p:cTn id="30" dur="500"/>
                                        <p:tgtEl>
                                          <p:spTgt spid="86041"/>
                                        </p:tgtEl>
                                      </p:cBhvr>
                                    </p:animEffect>
                                  </p:childTnLst>
                                </p:cTn>
                              </p:par>
                              <p:par>
                                <p:cTn id="31" presetID="10" presetClass="entr" presetSubtype="0" fill="hold" nodeType="withEffect">
                                  <p:stCondLst>
                                    <p:cond delay="0"/>
                                  </p:stCondLst>
                                  <p:childTnLst>
                                    <p:set>
                                      <p:cBhvr>
                                        <p:cTn id="32" dur="1" fill="hold">
                                          <p:stCondLst>
                                            <p:cond delay="0"/>
                                          </p:stCondLst>
                                        </p:cTn>
                                        <p:tgtEl>
                                          <p:spTgt spid="86042"/>
                                        </p:tgtEl>
                                        <p:attrNameLst>
                                          <p:attrName>style.visibility</p:attrName>
                                        </p:attrNameLst>
                                      </p:cBhvr>
                                      <p:to>
                                        <p:strVal val="visible"/>
                                      </p:to>
                                    </p:set>
                                    <p:animEffect transition="in" filter="fade">
                                      <p:cBhvr>
                                        <p:cTn id="33" dur="500"/>
                                        <p:tgtEl>
                                          <p:spTgt spid="86042"/>
                                        </p:tgtEl>
                                      </p:cBhvr>
                                    </p:animEffect>
                                  </p:childTnLst>
                                </p:cTn>
                              </p:par>
                              <p:par>
                                <p:cTn id="34" presetID="10" presetClass="entr" presetSubtype="0" fill="hold" nodeType="withEffect">
                                  <p:stCondLst>
                                    <p:cond delay="0"/>
                                  </p:stCondLst>
                                  <p:childTnLst>
                                    <p:set>
                                      <p:cBhvr>
                                        <p:cTn id="35" dur="1" fill="hold">
                                          <p:stCondLst>
                                            <p:cond delay="0"/>
                                          </p:stCondLst>
                                        </p:cTn>
                                        <p:tgtEl>
                                          <p:spTgt spid="86043"/>
                                        </p:tgtEl>
                                        <p:attrNameLst>
                                          <p:attrName>style.visibility</p:attrName>
                                        </p:attrNameLst>
                                      </p:cBhvr>
                                      <p:to>
                                        <p:strVal val="visible"/>
                                      </p:to>
                                    </p:set>
                                    <p:animEffect transition="in" filter="fade">
                                      <p:cBhvr>
                                        <p:cTn id="36" dur="500"/>
                                        <p:tgtEl>
                                          <p:spTgt spid="86043"/>
                                        </p:tgtEl>
                                      </p:cBhvr>
                                    </p:animEffect>
                                  </p:childTnLst>
                                </p:cTn>
                              </p:par>
                              <p:par>
                                <p:cTn id="37" presetID="10" presetClass="entr" presetSubtype="0" fill="hold" nodeType="withEffect">
                                  <p:stCondLst>
                                    <p:cond delay="0"/>
                                  </p:stCondLst>
                                  <p:childTnLst>
                                    <p:set>
                                      <p:cBhvr>
                                        <p:cTn id="38" dur="1" fill="hold">
                                          <p:stCondLst>
                                            <p:cond delay="0"/>
                                          </p:stCondLst>
                                        </p:cTn>
                                        <p:tgtEl>
                                          <p:spTgt spid="86044"/>
                                        </p:tgtEl>
                                        <p:attrNameLst>
                                          <p:attrName>style.visibility</p:attrName>
                                        </p:attrNameLst>
                                      </p:cBhvr>
                                      <p:to>
                                        <p:strVal val="visible"/>
                                      </p:to>
                                    </p:set>
                                    <p:animEffect transition="in" filter="fade">
                                      <p:cBhvr>
                                        <p:cTn id="39" dur="500"/>
                                        <p:tgtEl>
                                          <p:spTgt spid="86044"/>
                                        </p:tgtEl>
                                      </p:cBhvr>
                                    </p:animEffect>
                                  </p:childTnLst>
                                </p:cTn>
                              </p:par>
                              <p:par>
                                <p:cTn id="40" presetID="10" presetClass="entr" presetSubtype="0" fill="hold" nodeType="withEffect">
                                  <p:stCondLst>
                                    <p:cond delay="0"/>
                                  </p:stCondLst>
                                  <p:childTnLst>
                                    <p:set>
                                      <p:cBhvr>
                                        <p:cTn id="41" dur="1" fill="hold">
                                          <p:stCondLst>
                                            <p:cond delay="0"/>
                                          </p:stCondLst>
                                        </p:cTn>
                                        <p:tgtEl>
                                          <p:spTgt spid="86045"/>
                                        </p:tgtEl>
                                        <p:attrNameLst>
                                          <p:attrName>style.visibility</p:attrName>
                                        </p:attrNameLst>
                                      </p:cBhvr>
                                      <p:to>
                                        <p:strVal val="visible"/>
                                      </p:to>
                                    </p:set>
                                    <p:animEffect transition="in" filter="fade">
                                      <p:cBhvr>
                                        <p:cTn id="42" dur="500"/>
                                        <p:tgtEl>
                                          <p:spTgt spid="86045"/>
                                        </p:tgtEl>
                                      </p:cBhvr>
                                    </p:animEffect>
                                  </p:childTnLst>
                                </p:cTn>
                              </p:par>
                              <p:par>
                                <p:cTn id="43" presetID="10" presetClass="entr" presetSubtype="0" fill="hold" nodeType="withEffect">
                                  <p:stCondLst>
                                    <p:cond delay="0"/>
                                  </p:stCondLst>
                                  <p:childTnLst>
                                    <p:set>
                                      <p:cBhvr>
                                        <p:cTn id="44" dur="1" fill="hold">
                                          <p:stCondLst>
                                            <p:cond delay="0"/>
                                          </p:stCondLst>
                                        </p:cTn>
                                        <p:tgtEl>
                                          <p:spTgt spid="86046"/>
                                        </p:tgtEl>
                                        <p:attrNameLst>
                                          <p:attrName>style.visibility</p:attrName>
                                        </p:attrNameLst>
                                      </p:cBhvr>
                                      <p:to>
                                        <p:strVal val="visible"/>
                                      </p:to>
                                    </p:set>
                                    <p:animEffect transition="in" filter="fade">
                                      <p:cBhvr>
                                        <p:cTn id="45" dur="500"/>
                                        <p:tgtEl>
                                          <p:spTgt spid="86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5" grpId="0" animBg="1"/>
      <p:bldP spid="86036" grpId="0" animBg="1"/>
      <p:bldP spid="86039" grpId="0" animBg="1"/>
      <p:bldP spid="86040" grpId="0" animBg="1"/>
      <p:bldP spid="860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8FC0F434-E6F1-7EEC-0731-00497E8539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D967AC2-893E-44AB-95F8-BFA0B46BCAD4}" type="slidenum">
              <a:rPr lang="en-US" altLang="en-US" sz="1200" smtClean="0">
                <a:latin typeface="Garamond" panose="02020404030301010803" pitchFamily="18" charset="0"/>
              </a:rPr>
              <a:pPr>
                <a:spcBef>
                  <a:spcPct val="0"/>
                </a:spcBef>
                <a:buClrTx/>
                <a:buSzTx/>
                <a:buFontTx/>
                <a:buNone/>
              </a:pPr>
              <a:t>43</a:t>
            </a:fld>
            <a:endParaRPr lang="en-US" altLang="en-US" sz="1200">
              <a:latin typeface="Garamond" panose="02020404030301010803" pitchFamily="18" charset="0"/>
            </a:endParaRPr>
          </a:p>
        </p:txBody>
      </p:sp>
      <p:sp>
        <p:nvSpPr>
          <p:cNvPr id="90115" name="Rectangle 2">
            <a:extLst>
              <a:ext uri="{FF2B5EF4-FFF2-40B4-BE49-F238E27FC236}">
                <a16:creationId xmlns:a16="http://schemas.microsoft.com/office/drawing/2014/main" id="{73BC4FD1-94FF-25A3-9BBC-12488C273CB2}"/>
              </a:ext>
            </a:extLst>
          </p:cNvPr>
          <p:cNvSpPr>
            <a:spLocks noGrp="1" noChangeArrowheads="1"/>
          </p:cNvSpPr>
          <p:nvPr>
            <p:ph type="title"/>
          </p:nvPr>
        </p:nvSpPr>
        <p:spPr/>
        <p:txBody>
          <a:bodyPr/>
          <a:lstStyle/>
          <a:p>
            <a:pPr eaLnBrk="1" hangingPunct="1"/>
            <a:r>
              <a:rPr lang="en-US" altLang="en-US" sz="3600"/>
              <a:t>Pseudo code for Randomized Select</a:t>
            </a:r>
          </a:p>
        </p:txBody>
      </p:sp>
      <p:sp>
        <p:nvSpPr>
          <p:cNvPr id="90116" name="Rectangle 4">
            <a:extLst>
              <a:ext uri="{FF2B5EF4-FFF2-40B4-BE49-F238E27FC236}">
                <a16:creationId xmlns:a16="http://schemas.microsoft.com/office/drawing/2014/main" id="{36BC624A-E086-98CD-778F-A36862DF6051}"/>
              </a:ext>
            </a:extLst>
          </p:cNvPr>
          <p:cNvSpPr>
            <a:spLocks noChangeArrowheads="1"/>
          </p:cNvSpPr>
          <p:nvPr/>
        </p:nvSpPr>
        <p:spPr bwMode="auto">
          <a:xfrm>
            <a:off x="381000" y="990600"/>
            <a:ext cx="82296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  RandomizedSelect (A, first, last, i) { </a:t>
            </a:r>
          </a:p>
          <a:p>
            <a:pPr eaLnBrk="1" hangingPunct="1">
              <a:buFont typeface="Wingdings" panose="05000000000000000000" pitchFamily="2" charset="2"/>
              <a:buNone/>
            </a:pPr>
            <a:r>
              <a:rPr lang="en-US" altLang="en-US" sz="1800" b="1"/>
              <a:t>     if (first == last) </a:t>
            </a:r>
          </a:p>
          <a:p>
            <a:pPr eaLnBrk="1" hangingPunct="1">
              <a:buFont typeface="Wingdings" panose="05000000000000000000" pitchFamily="2" charset="2"/>
              <a:buNone/>
            </a:pPr>
            <a:r>
              <a:rPr lang="en-US" altLang="en-US" sz="1800" b="1"/>
              <a:t>        return A[first]; </a:t>
            </a:r>
            <a:r>
              <a:rPr lang="en-US" altLang="en-US" sz="1800" b="1">
                <a:solidFill>
                  <a:srgbClr val="0066FF"/>
                </a:solidFill>
              </a:rPr>
              <a:t>// i=1 in this case</a:t>
            </a:r>
          </a:p>
          <a:p>
            <a:pPr eaLnBrk="1" hangingPunct="1">
              <a:buFont typeface="Wingdings" panose="05000000000000000000" pitchFamily="2" charset="2"/>
              <a:buNone/>
            </a:pPr>
            <a:endParaRPr lang="en-US" altLang="en-US" sz="800" b="1">
              <a:solidFill>
                <a:srgbClr val="0066FF"/>
              </a:solidFill>
            </a:endParaRPr>
          </a:p>
          <a:p>
            <a:pPr eaLnBrk="1" hangingPunct="1">
              <a:buFont typeface="Wingdings" panose="05000000000000000000" pitchFamily="2" charset="2"/>
              <a:buNone/>
            </a:pPr>
            <a:r>
              <a:rPr lang="en-US" altLang="en-US" sz="1800" b="1"/>
              <a:t>    random_index = random(first, last); </a:t>
            </a:r>
            <a:r>
              <a:rPr lang="en-US" altLang="en-US" sz="1800" b="1">
                <a:solidFill>
                  <a:srgbClr val="0066FF"/>
                </a:solidFill>
              </a:rPr>
              <a:t>// returns a number first </a:t>
            </a:r>
            <a:r>
              <a:rPr lang="en-US" altLang="en-US" sz="1800" b="1">
                <a:solidFill>
                  <a:srgbClr val="0066FF"/>
                </a:solidFill>
                <a:cs typeface="Arial" panose="020B0604020202020204" pitchFamily="34" charset="0"/>
              </a:rPr>
              <a:t>≤ … ≤ </a:t>
            </a:r>
            <a:r>
              <a:rPr lang="en-US" altLang="en-US" sz="1800" b="1">
                <a:solidFill>
                  <a:srgbClr val="0066FF"/>
                </a:solidFill>
              </a:rPr>
              <a:t>last</a:t>
            </a:r>
          </a:p>
          <a:p>
            <a:pPr eaLnBrk="1" hangingPunct="1">
              <a:buFont typeface="Wingdings" panose="05000000000000000000" pitchFamily="2" charset="2"/>
              <a:buNone/>
            </a:pPr>
            <a:r>
              <a:rPr lang="en-US" altLang="en-US" sz="1800" b="1"/>
              <a:t>    swap(A[random_index], A[last]);</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800" b="1"/>
              <a:t>    mid = Partition(A, first, last );</a:t>
            </a:r>
          </a:p>
          <a:p>
            <a:pPr eaLnBrk="1" hangingPunct="1">
              <a:buFont typeface="Wingdings" panose="05000000000000000000" pitchFamily="2" charset="2"/>
              <a:buNone/>
            </a:pPr>
            <a:r>
              <a:rPr lang="en-US" altLang="en-US" sz="1800" b="1"/>
              <a:t>    mid_and_less = mid – first + 1;</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800" b="1"/>
              <a:t>    if (mid_and_less == i) </a:t>
            </a:r>
            <a:r>
              <a:rPr lang="en-US" altLang="en-US" sz="1800" b="1">
                <a:solidFill>
                  <a:srgbClr val="0066FF"/>
                </a:solidFill>
              </a:rPr>
              <a:t>// we may be lucky</a:t>
            </a:r>
          </a:p>
          <a:p>
            <a:pPr eaLnBrk="1" hangingPunct="1">
              <a:buFont typeface="Wingdings" panose="05000000000000000000" pitchFamily="2" charset="2"/>
              <a:buNone/>
            </a:pPr>
            <a:r>
              <a:rPr lang="en-US" altLang="en-US" sz="1800" b="1"/>
              <a:t>       return A[mid];</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800" b="1"/>
              <a:t>    if (i &lt; mid_and_less) </a:t>
            </a:r>
            <a:r>
              <a:rPr lang="en-US" altLang="en-US" sz="1800" b="1">
                <a:solidFill>
                  <a:srgbClr val="0066FF"/>
                </a:solidFill>
              </a:rPr>
              <a:t>// it is in the left subarray</a:t>
            </a:r>
          </a:p>
          <a:p>
            <a:pPr eaLnBrk="1" hangingPunct="1">
              <a:buFont typeface="Wingdings" panose="05000000000000000000" pitchFamily="2" charset="2"/>
              <a:buNone/>
            </a:pPr>
            <a:r>
              <a:rPr lang="en-US" altLang="en-US" sz="1800" b="1"/>
              <a:t>       return (Select(A, first, mid-1, i));</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800" b="1"/>
              <a:t>    return (Select(A, mid+1, last, i-mid_and_less));</a:t>
            </a:r>
          </a:p>
          <a:p>
            <a:pPr eaLnBrk="1" hangingPunct="1">
              <a:buFont typeface="Wingdings" panose="05000000000000000000" pitchFamily="2" charset="2"/>
              <a:buNone/>
            </a:pPr>
            <a:r>
              <a:rPr lang="en-US" altLang="en-US" sz="1800" b="1"/>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BA0B4CC8-930B-39F0-129B-56E010115D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8413287-9AAE-45C9-B00A-BE1144B2E156}" type="slidenum">
              <a:rPr lang="en-US" altLang="en-US" sz="1200" smtClean="0">
                <a:latin typeface="Garamond" panose="02020404030301010803" pitchFamily="18" charset="0"/>
              </a:rPr>
              <a:pPr>
                <a:spcBef>
                  <a:spcPct val="0"/>
                </a:spcBef>
                <a:buClrTx/>
                <a:buSzTx/>
                <a:buFontTx/>
                <a:buNone/>
              </a:pPr>
              <a:t>44</a:t>
            </a:fld>
            <a:endParaRPr lang="en-US" altLang="en-US" sz="1200">
              <a:latin typeface="Garamond" panose="02020404030301010803" pitchFamily="18" charset="0"/>
            </a:endParaRPr>
          </a:p>
        </p:txBody>
      </p:sp>
      <p:sp>
        <p:nvSpPr>
          <p:cNvPr id="90115" name="Rectangle 3">
            <a:extLst>
              <a:ext uri="{FF2B5EF4-FFF2-40B4-BE49-F238E27FC236}">
                <a16:creationId xmlns:a16="http://schemas.microsoft.com/office/drawing/2014/main" id="{207B7B0E-7456-EDFB-712E-D466F0001AF5}"/>
              </a:ext>
            </a:extLst>
          </p:cNvPr>
          <p:cNvSpPr>
            <a:spLocks noGrp="1" noChangeArrowheads="1"/>
          </p:cNvSpPr>
          <p:nvPr>
            <p:ph type="body" idx="1"/>
          </p:nvPr>
        </p:nvSpPr>
        <p:spPr/>
        <p:txBody>
          <a:bodyPr/>
          <a:lstStyle/>
          <a:p>
            <a:pPr eaLnBrk="1" hangingPunct="1"/>
            <a:r>
              <a:rPr lang="en-US" altLang="en-US" sz="2400"/>
              <a:t>Note that we can still be extremely unlucky, and partition around the largest or smallest element in the subarray.</a:t>
            </a:r>
          </a:p>
          <a:p>
            <a:pPr eaLnBrk="1" hangingPunct="1"/>
            <a:endParaRPr lang="en-US" altLang="en-US" sz="800"/>
          </a:p>
          <a:p>
            <a:pPr eaLnBrk="1" hangingPunct="1"/>
            <a:r>
              <a:rPr lang="en-US" altLang="en-US" sz="2400"/>
              <a:t>Hence, there is no change in the worst case behavior. It is still </a:t>
            </a:r>
            <a:r>
              <a:rPr lang="en-US" altLang="en-US" sz="2400" i="1"/>
              <a:t>O</a:t>
            </a:r>
            <a:r>
              <a:rPr lang="en-US" altLang="en-US" sz="2400"/>
              <a:t>(</a:t>
            </a:r>
            <a:r>
              <a:rPr lang="en-US" altLang="en-US" sz="2400" i="1"/>
              <a:t>n</a:t>
            </a:r>
            <a:r>
              <a:rPr lang="en-US" altLang="en-US" sz="2400" baseline="30000"/>
              <a:t>2</a:t>
            </a:r>
            <a:r>
              <a:rPr lang="en-US" altLang="en-US" sz="2400"/>
              <a:t>)</a:t>
            </a:r>
          </a:p>
          <a:p>
            <a:pPr eaLnBrk="1" hangingPunct="1"/>
            <a:endParaRPr lang="en-US" altLang="en-US" sz="800"/>
          </a:p>
          <a:p>
            <a:pPr eaLnBrk="1" hangingPunct="1"/>
            <a:r>
              <a:rPr lang="en-US" altLang="en-US" sz="2400"/>
              <a:t>However, let’s have a look at the expected running time.</a:t>
            </a:r>
          </a:p>
          <a:p>
            <a:pPr eaLnBrk="1" hangingPunct="1"/>
            <a:endParaRPr lang="en-US" altLang="en-US" sz="800"/>
          </a:p>
          <a:p>
            <a:pPr eaLnBrk="1" hangingPunct="1"/>
            <a:r>
              <a:rPr lang="en-US" altLang="en-US" sz="2400"/>
              <a:t>We have the following cases as the outcome of the partitioning step:</a:t>
            </a:r>
          </a:p>
        </p:txBody>
      </p:sp>
      <p:sp>
        <p:nvSpPr>
          <p:cNvPr id="92164" name="Rectangle 6">
            <a:extLst>
              <a:ext uri="{FF2B5EF4-FFF2-40B4-BE49-F238E27FC236}">
                <a16:creationId xmlns:a16="http://schemas.microsoft.com/office/drawing/2014/main" id="{9927E115-B0C7-8A0A-680D-DE0308FA9298}"/>
              </a:ext>
            </a:extLst>
          </p:cNvPr>
          <p:cNvSpPr>
            <a:spLocks noGrp="1" noChangeArrowheads="1"/>
          </p:cNvSpPr>
          <p:nvPr>
            <p:ph type="title"/>
          </p:nvPr>
        </p:nvSpPr>
        <p:spPr>
          <a:noFill/>
        </p:spPr>
        <p:txBody>
          <a:bodyPr/>
          <a:lstStyle/>
          <a:p>
            <a:pPr eaLnBrk="1" hangingPunct="1"/>
            <a:r>
              <a:rPr lang="en-US" altLang="en-US" sz="3600"/>
              <a:t>Analysis of Randomized Select</a:t>
            </a:r>
          </a:p>
        </p:txBody>
      </p:sp>
      <p:graphicFrame>
        <p:nvGraphicFramePr>
          <p:cNvPr id="90117" name="Object 8">
            <a:extLst>
              <a:ext uri="{FF2B5EF4-FFF2-40B4-BE49-F238E27FC236}">
                <a16:creationId xmlns:a16="http://schemas.microsoft.com/office/drawing/2014/main" id="{09FDC289-562C-2171-C140-D9A7BAFA3646}"/>
              </a:ext>
            </a:extLst>
          </p:cNvPr>
          <p:cNvGraphicFramePr>
            <a:graphicFrameLocks noChangeAspect="1"/>
          </p:cNvGraphicFramePr>
          <p:nvPr/>
        </p:nvGraphicFramePr>
        <p:xfrm>
          <a:off x="1782763" y="4953000"/>
          <a:ext cx="5943600" cy="1009650"/>
        </p:xfrm>
        <a:graphic>
          <a:graphicData uri="http://schemas.openxmlformats.org/presentationml/2006/ole">
            <mc:AlternateContent xmlns:mc="http://schemas.openxmlformats.org/markup-compatibility/2006">
              <mc:Choice xmlns:v="urn:schemas-microsoft-com:vml" Requires="v">
                <p:oleObj name="Denklem" r:id="rId3" imgW="3289300" imgH="558800" progId="Equation.3">
                  <p:embed/>
                </p:oleObj>
              </mc:Choice>
              <mc:Fallback>
                <p:oleObj name="Denklem" r:id="rId3" imgW="3289300" imgH="558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763" y="4953000"/>
                        <a:ext cx="5943600"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0115">
                                            <p:txEl>
                                              <p:pRg st="2" end="2"/>
                                            </p:txEl>
                                          </p:spTgt>
                                        </p:tgtEl>
                                        <p:attrNameLst>
                                          <p:attrName>style.visibility</p:attrName>
                                        </p:attrNameLst>
                                      </p:cBhvr>
                                      <p:to>
                                        <p:strVal val="visible"/>
                                      </p:to>
                                    </p:set>
                                    <p:animEffect transition="in" filter="fade">
                                      <p:cBhvr>
                                        <p:cTn id="7" dur="500"/>
                                        <p:tgtEl>
                                          <p:spTgt spid="901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0115">
                                            <p:txEl>
                                              <p:pRg st="4" end="4"/>
                                            </p:txEl>
                                          </p:spTgt>
                                        </p:tgtEl>
                                        <p:attrNameLst>
                                          <p:attrName>style.visibility</p:attrName>
                                        </p:attrNameLst>
                                      </p:cBhvr>
                                      <p:to>
                                        <p:strVal val="visible"/>
                                      </p:to>
                                    </p:set>
                                    <p:animEffect transition="in" filter="fade">
                                      <p:cBhvr>
                                        <p:cTn id="12" dur="500"/>
                                        <p:tgtEl>
                                          <p:spTgt spid="901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0115">
                                            <p:txEl>
                                              <p:pRg st="6" end="6"/>
                                            </p:txEl>
                                          </p:spTgt>
                                        </p:tgtEl>
                                        <p:attrNameLst>
                                          <p:attrName>style.visibility</p:attrName>
                                        </p:attrNameLst>
                                      </p:cBhvr>
                                      <p:to>
                                        <p:strVal val="visible"/>
                                      </p:to>
                                    </p:set>
                                    <p:animEffect transition="in" filter="fade">
                                      <p:cBhvr>
                                        <p:cTn id="17" dur="500"/>
                                        <p:tgtEl>
                                          <p:spTgt spid="90115">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0117"/>
                                        </p:tgtEl>
                                        <p:attrNameLst>
                                          <p:attrName>style.visibility</p:attrName>
                                        </p:attrNameLst>
                                      </p:cBhvr>
                                      <p:to>
                                        <p:strVal val="visible"/>
                                      </p:to>
                                    </p:set>
                                    <p:animEffect transition="in" filter="fade">
                                      <p:cBhvr>
                                        <p:cTn id="20" dur="500"/>
                                        <p:tgtEl>
                                          <p:spTgt spid="90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a:extLst>
              <a:ext uri="{FF2B5EF4-FFF2-40B4-BE49-F238E27FC236}">
                <a16:creationId xmlns:a16="http://schemas.microsoft.com/office/drawing/2014/main" id="{6ADFDF13-A832-B851-86E8-5004B07FDF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D9413F1-FCA8-4588-A481-E521AE96A9EE}" type="slidenum">
              <a:rPr lang="en-US" altLang="en-US" sz="1200" smtClean="0">
                <a:latin typeface="Garamond" panose="02020404030301010803" pitchFamily="18" charset="0"/>
              </a:rPr>
              <a:pPr>
                <a:spcBef>
                  <a:spcPct val="0"/>
                </a:spcBef>
                <a:buClrTx/>
                <a:buSzTx/>
                <a:buFontTx/>
                <a:buNone/>
              </a:pPr>
              <a:t>45</a:t>
            </a:fld>
            <a:endParaRPr lang="en-US" altLang="en-US" sz="1200">
              <a:latin typeface="Garamond" panose="02020404030301010803" pitchFamily="18" charset="0"/>
            </a:endParaRPr>
          </a:p>
        </p:txBody>
      </p:sp>
      <p:sp>
        <p:nvSpPr>
          <p:cNvPr id="94211" name="Rectangle 2">
            <a:extLst>
              <a:ext uri="{FF2B5EF4-FFF2-40B4-BE49-F238E27FC236}">
                <a16:creationId xmlns:a16="http://schemas.microsoft.com/office/drawing/2014/main" id="{B670E674-5BE2-5C86-27F6-93CF6FBDDA60}"/>
              </a:ext>
            </a:extLst>
          </p:cNvPr>
          <p:cNvSpPr>
            <a:spLocks noGrp="1" noChangeArrowheads="1"/>
          </p:cNvSpPr>
          <p:nvPr>
            <p:ph type="title"/>
          </p:nvPr>
        </p:nvSpPr>
        <p:spPr/>
        <p:txBody>
          <a:bodyPr/>
          <a:lstStyle/>
          <a:p>
            <a:pPr eaLnBrk="1" hangingPunct="1"/>
            <a:r>
              <a:rPr lang="en-US" altLang="en-US" sz="3600"/>
              <a:t>Analysis of Randomized Select</a:t>
            </a:r>
          </a:p>
        </p:txBody>
      </p:sp>
      <p:sp>
        <p:nvSpPr>
          <p:cNvPr id="92164" name="Rectangle 3">
            <a:extLst>
              <a:ext uri="{FF2B5EF4-FFF2-40B4-BE49-F238E27FC236}">
                <a16:creationId xmlns:a16="http://schemas.microsoft.com/office/drawing/2014/main" id="{7F199D94-8DFB-1CB2-9275-4A16C404AA26}"/>
              </a:ext>
            </a:extLst>
          </p:cNvPr>
          <p:cNvSpPr>
            <a:spLocks noGrp="1" noChangeArrowheads="1"/>
          </p:cNvSpPr>
          <p:nvPr>
            <p:ph type="body" idx="1"/>
          </p:nvPr>
        </p:nvSpPr>
        <p:spPr/>
        <p:txBody>
          <a:bodyPr/>
          <a:lstStyle/>
          <a:p>
            <a:pPr eaLnBrk="1" hangingPunct="1"/>
            <a:r>
              <a:rPr lang="en-US" altLang="en-US" sz="2400"/>
              <a:t>Suppose that, we always get unlucky, and recurse into the subarray that has greater number of elements.</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The expected running time can be calculated as:</a:t>
            </a:r>
          </a:p>
        </p:txBody>
      </p:sp>
      <p:graphicFrame>
        <p:nvGraphicFramePr>
          <p:cNvPr id="94213" name="Object 4">
            <a:extLst>
              <a:ext uri="{FF2B5EF4-FFF2-40B4-BE49-F238E27FC236}">
                <a16:creationId xmlns:a16="http://schemas.microsoft.com/office/drawing/2014/main" id="{A6A3CC39-C9EB-752F-D4D2-A919BCB8F6F5}"/>
              </a:ext>
            </a:extLst>
          </p:cNvPr>
          <p:cNvGraphicFramePr>
            <a:graphicFrameLocks noChangeAspect="1"/>
          </p:cNvGraphicFramePr>
          <p:nvPr/>
        </p:nvGraphicFramePr>
        <p:xfrm>
          <a:off x="304800" y="2667000"/>
          <a:ext cx="8512175" cy="1354138"/>
        </p:xfrm>
        <a:graphic>
          <a:graphicData uri="http://schemas.openxmlformats.org/presentationml/2006/ole">
            <mc:AlternateContent xmlns:mc="http://schemas.openxmlformats.org/markup-compatibility/2006">
              <mc:Choice xmlns:v="urn:schemas-microsoft-com:vml" Requires="v">
                <p:oleObj name="Equation" r:id="rId3" imgW="4711700" imgH="749300" progId="Equation.3">
                  <p:embed/>
                </p:oleObj>
              </mc:Choice>
              <mc:Fallback>
                <p:oleObj name="Equation" r:id="rId3" imgW="4711700" imgH="749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667000"/>
                        <a:ext cx="8512175" cy="1354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6" name="Object 5">
            <a:extLst>
              <a:ext uri="{FF2B5EF4-FFF2-40B4-BE49-F238E27FC236}">
                <a16:creationId xmlns:a16="http://schemas.microsoft.com/office/drawing/2014/main" id="{183DFA95-783A-8608-8E02-C44B9E4E55B2}"/>
              </a:ext>
            </a:extLst>
          </p:cNvPr>
          <p:cNvGraphicFramePr>
            <a:graphicFrameLocks noChangeAspect="1"/>
          </p:cNvGraphicFramePr>
          <p:nvPr/>
        </p:nvGraphicFramePr>
        <p:xfrm>
          <a:off x="2286000" y="5119688"/>
          <a:ext cx="4819650" cy="823912"/>
        </p:xfrm>
        <a:graphic>
          <a:graphicData uri="http://schemas.openxmlformats.org/presentationml/2006/ole">
            <mc:AlternateContent xmlns:mc="http://schemas.openxmlformats.org/markup-compatibility/2006">
              <mc:Choice xmlns:v="urn:schemas-microsoft-com:vml" Requires="v">
                <p:oleObj name="Equation" r:id="rId5" imgW="2667000" imgH="457200" progId="Equation.3">
                  <p:embed/>
                </p:oleObj>
              </mc:Choice>
              <mc:Fallback>
                <p:oleObj name="Equation" r:id="rId5" imgW="26670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5119688"/>
                        <a:ext cx="481965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164">
                                            <p:txEl>
                                              <p:pRg st="6" end="6"/>
                                            </p:txEl>
                                          </p:spTgt>
                                        </p:tgtEl>
                                        <p:attrNameLst>
                                          <p:attrName>style.visibility</p:attrName>
                                        </p:attrNameLst>
                                      </p:cBhvr>
                                      <p:to>
                                        <p:strVal val="visible"/>
                                      </p:to>
                                    </p:set>
                                    <p:animEffect transition="in" filter="fade">
                                      <p:cBhvr>
                                        <p:cTn id="7" dur="500"/>
                                        <p:tgtEl>
                                          <p:spTgt spid="9216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6"/>
                                        </p:tgtEl>
                                        <p:attrNameLst>
                                          <p:attrName>style.visibility</p:attrName>
                                        </p:attrNameLst>
                                      </p:cBhvr>
                                      <p:to>
                                        <p:strVal val="visible"/>
                                      </p:to>
                                    </p:set>
                                    <p:animEffect transition="in" filter="fade">
                                      <p:cBhvr>
                                        <p:cTn id="10"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6">
            <a:extLst>
              <a:ext uri="{FF2B5EF4-FFF2-40B4-BE49-F238E27FC236}">
                <a16:creationId xmlns:a16="http://schemas.microsoft.com/office/drawing/2014/main" id="{CBF5477B-CD85-638E-2FB3-F87071A5F1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B0FC22C-DBBD-4473-ADA6-297090DDB73A}" type="slidenum">
              <a:rPr lang="en-US" altLang="en-US" sz="1200" smtClean="0">
                <a:latin typeface="Garamond" panose="02020404030301010803" pitchFamily="18" charset="0"/>
              </a:rPr>
              <a:pPr>
                <a:spcBef>
                  <a:spcPct val="0"/>
                </a:spcBef>
                <a:buClrTx/>
                <a:buSzTx/>
                <a:buFontTx/>
                <a:buNone/>
              </a:pPr>
              <a:t>46</a:t>
            </a:fld>
            <a:endParaRPr lang="en-US" altLang="en-US" sz="1200">
              <a:latin typeface="Garamond" panose="02020404030301010803" pitchFamily="18" charset="0"/>
            </a:endParaRPr>
          </a:p>
        </p:txBody>
      </p:sp>
      <p:sp>
        <p:nvSpPr>
          <p:cNvPr id="96259" name="Rectangle 2">
            <a:extLst>
              <a:ext uri="{FF2B5EF4-FFF2-40B4-BE49-F238E27FC236}">
                <a16:creationId xmlns:a16="http://schemas.microsoft.com/office/drawing/2014/main" id="{5A1D90A5-587F-EA11-F41C-57EF98D72202}"/>
              </a:ext>
            </a:extLst>
          </p:cNvPr>
          <p:cNvSpPr>
            <a:spLocks noGrp="1" noChangeArrowheads="1"/>
          </p:cNvSpPr>
          <p:nvPr>
            <p:ph type="title"/>
          </p:nvPr>
        </p:nvSpPr>
        <p:spPr/>
        <p:txBody>
          <a:bodyPr/>
          <a:lstStyle/>
          <a:p>
            <a:pPr eaLnBrk="1" hangingPunct="1"/>
            <a:r>
              <a:rPr lang="en-US" altLang="en-US" sz="3600"/>
              <a:t>Analysis of Randomized Select</a:t>
            </a:r>
          </a:p>
        </p:txBody>
      </p:sp>
      <p:sp>
        <p:nvSpPr>
          <p:cNvPr id="233475" name="Rectangle 3">
            <a:extLst>
              <a:ext uri="{FF2B5EF4-FFF2-40B4-BE49-F238E27FC236}">
                <a16:creationId xmlns:a16="http://schemas.microsoft.com/office/drawing/2014/main" id="{BBE157F2-C33C-07BE-FCE0-E33354E72DA0}"/>
              </a:ext>
            </a:extLst>
          </p:cNvPr>
          <p:cNvSpPr>
            <a:spLocks noGrp="1" noChangeArrowheads="1"/>
          </p:cNvSpPr>
          <p:nvPr>
            <p:ph type="body" sz="half" idx="1"/>
          </p:nvPr>
        </p:nvSpPr>
        <p:spPr>
          <a:xfrm>
            <a:off x="457200" y="1600200"/>
            <a:ext cx="6553200" cy="4530725"/>
          </a:xfrm>
        </p:spPr>
        <p:txBody>
          <a:bodyPr/>
          <a:lstStyle/>
          <a:p>
            <a:pPr eaLnBrk="1" hangingPunct="1"/>
            <a:r>
              <a:rPr lang="en-US" altLang="en-US" sz="2000"/>
              <a:t>Consider the elements in the summation:</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700"/>
          </a:p>
          <a:p>
            <a:pPr eaLnBrk="1" hangingPunct="1"/>
            <a:endParaRPr lang="en-US" altLang="en-US" sz="700"/>
          </a:p>
          <a:p>
            <a:pPr eaLnBrk="1" hangingPunct="1"/>
            <a:endParaRPr lang="en-US" altLang="en-US" sz="700"/>
          </a:p>
          <a:p>
            <a:pPr eaLnBrk="1" hangingPunct="1"/>
            <a:endParaRPr lang="en-US" altLang="en-US" sz="2000"/>
          </a:p>
          <a:p>
            <a:pPr eaLnBrk="1" hangingPunct="1"/>
            <a:endParaRPr lang="en-US" altLang="en-US" sz="800"/>
          </a:p>
          <a:p>
            <a:pPr eaLnBrk="1" hangingPunct="1"/>
            <a:r>
              <a:rPr lang="en-US" altLang="en-US" sz="2000"/>
              <a:t>Hence the summation is equivalent to:</a:t>
            </a:r>
          </a:p>
        </p:txBody>
      </p:sp>
      <p:graphicFrame>
        <p:nvGraphicFramePr>
          <p:cNvPr id="233476" name="Object 4">
            <a:extLst>
              <a:ext uri="{FF2B5EF4-FFF2-40B4-BE49-F238E27FC236}">
                <a16:creationId xmlns:a16="http://schemas.microsoft.com/office/drawing/2014/main" id="{7F71EDBF-8C28-E8C3-5C10-1FA74726A989}"/>
              </a:ext>
            </a:extLst>
          </p:cNvPr>
          <p:cNvGraphicFramePr>
            <a:graphicFrameLocks noChangeAspect="1"/>
          </p:cNvGraphicFramePr>
          <p:nvPr/>
        </p:nvGraphicFramePr>
        <p:xfrm>
          <a:off x="304800" y="2209800"/>
          <a:ext cx="7092950" cy="388938"/>
        </p:xfrm>
        <a:graphic>
          <a:graphicData uri="http://schemas.openxmlformats.org/presentationml/2006/ole">
            <mc:AlternateContent xmlns:mc="http://schemas.openxmlformats.org/markup-compatibility/2006">
              <mc:Choice xmlns:v="urn:schemas-microsoft-com:vml" Requires="v">
                <p:oleObj name="Equation" r:id="rId3" imgW="3924300" imgH="215900" progId="Equation.3">
                  <p:embed/>
                </p:oleObj>
              </mc:Choice>
              <mc:Fallback>
                <p:oleObj name="Equation" r:id="rId3" imgW="3924300" imgH="21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09800"/>
                        <a:ext cx="70929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77" name="Object 5">
            <a:extLst>
              <a:ext uri="{FF2B5EF4-FFF2-40B4-BE49-F238E27FC236}">
                <a16:creationId xmlns:a16="http://schemas.microsoft.com/office/drawing/2014/main" id="{097BBFEB-EFBA-C887-6B71-C9D87EF2CA6A}"/>
              </a:ext>
            </a:extLst>
          </p:cNvPr>
          <p:cNvGraphicFramePr>
            <a:graphicFrameLocks noChangeAspect="1"/>
          </p:cNvGraphicFramePr>
          <p:nvPr/>
        </p:nvGraphicFramePr>
        <p:xfrm>
          <a:off x="304800" y="2582863"/>
          <a:ext cx="7092950" cy="388937"/>
        </p:xfrm>
        <a:graphic>
          <a:graphicData uri="http://schemas.openxmlformats.org/presentationml/2006/ole">
            <mc:AlternateContent xmlns:mc="http://schemas.openxmlformats.org/markup-compatibility/2006">
              <mc:Choice xmlns:v="urn:schemas-microsoft-com:vml" Requires="v">
                <p:oleObj name="Equation" r:id="rId5" imgW="3924300" imgH="215900" progId="Equation.3">
                  <p:embed/>
                </p:oleObj>
              </mc:Choice>
              <mc:Fallback>
                <p:oleObj name="Equation" r:id="rId5" imgW="3924300" imgH="215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582863"/>
                        <a:ext cx="709295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78" name="Object 6">
            <a:extLst>
              <a:ext uri="{FF2B5EF4-FFF2-40B4-BE49-F238E27FC236}">
                <a16:creationId xmlns:a16="http://schemas.microsoft.com/office/drawing/2014/main" id="{2BAC6148-6439-4E34-3378-6E43478012F5}"/>
              </a:ext>
            </a:extLst>
          </p:cNvPr>
          <p:cNvGraphicFramePr>
            <a:graphicFrameLocks noChangeAspect="1"/>
          </p:cNvGraphicFramePr>
          <p:nvPr/>
        </p:nvGraphicFramePr>
        <p:xfrm>
          <a:off x="304800" y="3421063"/>
          <a:ext cx="7505700" cy="388937"/>
        </p:xfrm>
        <a:graphic>
          <a:graphicData uri="http://schemas.openxmlformats.org/presentationml/2006/ole">
            <mc:AlternateContent xmlns:mc="http://schemas.openxmlformats.org/markup-compatibility/2006">
              <mc:Choice xmlns:v="urn:schemas-microsoft-com:vml" Requires="v">
                <p:oleObj name="Equation" r:id="rId7" imgW="4152900" imgH="215900" progId="Equation.3">
                  <p:embed/>
                </p:oleObj>
              </mc:Choice>
              <mc:Fallback>
                <p:oleObj name="Equation" r:id="rId7" imgW="4152900" imgH="215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3421063"/>
                        <a:ext cx="75057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79" name="Object 7">
            <a:extLst>
              <a:ext uri="{FF2B5EF4-FFF2-40B4-BE49-F238E27FC236}">
                <a16:creationId xmlns:a16="http://schemas.microsoft.com/office/drawing/2014/main" id="{83D4CDAD-492A-165B-34A4-B651C32732B4}"/>
              </a:ext>
            </a:extLst>
          </p:cNvPr>
          <p:cNvGraphicFramePr>
            <a:graphicFrameLocks noChangeAspect="1"/>
          </p:cNvGraphicFramePr>
          <p:nvPr/>
        </p:nvGraphicFramePr>
        <p:xfrm>
          <a:off x="304800" y="3802063"/>
          <a:ext cx="7391400" cy="388937"/>
        </p:xfrm>
        <a:graphic>
          <a:graphicData uri="http://schemas.openxmlformats.org/presentationml/2006/ole">
            <mc:AlternateContent xmlns:mc="http://schemas.openxmlformats.org/markup-compatibility/2006">
              <mc:Choice xmlns:v="urn:schemas-microsoft-com:vml" Requires="v">
                <p:oleObj name="Equation" r:id="rId9" imgW="4089400" imgH="215900" progId="Equation.3">
                  <p:embed/>
                </p:oleObj>
              </mc:Choice>
              <mc:Fallback>
                <p:oleObj name="Equation" r:id="rId9" imgW="4089400" imgH="2159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3802063"/>
                        <a:ext cx="73914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3480" name="Line 8">
            <a:extLst>
              <a:ext uri="{FF2B5EF4-FFF2-40B4-BE49-F238E27FC236}">
                <a16:creationId xmlns:a16="http://schemas.microsoft.com/office/drawing/2014/main" id="{09732321-2591-8823-D772-3A7F688B7533}"/>
              </a:ext>
            </a:extLst>
          </p:cNvPr>
          <p:cNvSpPr>
            <a:spLocks noChangeShapeType="1"/>
          </p:cNvSpPr>
          <p:nvPr/>
        </p:nvSpPr>
        <p:spPr bwMode="auto">
          <a:xfrm>
            <a:off x="685800" y="29718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33481" name="Line 9">
            <a:extLst>
              <a:ext uri="{FF2B5EF4-FFF2-40B4-BE49-F238E27FC236}">
                <a16:creationId xmlns:a16="http://schemas.microsoft.com/office/drawing/2014/main" id="{2DFE1286-3F09-8506-DC62-D1FE1B060FB7}"/>
              </a:ext>
            </a:extLst>
          </p:cNvPr>
          <p:cNvSpPr>
            <a:spLocks noChangeShapeType="1"/>
          </p:cNvSpPr>
          <p:nvPr/>
        </p:nvSpPr>
        <p:spPr bwMode="auto">
          <a:xfrm>
            <a:off x="1600200" y="29718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33482" name="Line 10">
            <a:extLst>
              <a:ext uri="{FF2B5EF4-FFF2-40B4-BE49-F238E27FC236}">
                <a16:creationId xmlns:a16="http://schemas.microsoft.com/office/drawing/2014/main" id="{C71D3DA5-D0D3-1FF5-C312-E000A78AC623}"/>
              </a:ext>
            </a:extLst>
          </p:cNvPr>
          <p:cNvSpPr>
            <a:spLocks noChangeShapeType="1"/>
          </p:cNvSpPr>
          <p:nvPr/>
        </p:nvSpPr>
        <p:spPr bwMode="auto">
          <a:xfrm>
            <a:off x="4724400" y="29718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33483" name="Text Box 11">
            <a:extLst>
              <a:ext uri="{FF2B5EF4-FFF2-40B4-BE49-F238E27FC236}">
                <a16:creationId xmlns:a16="http://schemas.microsoft.com/office/drawing/2014/main" id="{86B24A0D-25C2-D93E-19BC-9D36614F96A1}"/>
              </a:ext>
            </a:extLst>
          </p:cNvPr>
          <p:cNvSpPr txBox="1">
            <a:spLocks noChangeArrowheads="1"/>
          </p:cNvSpPr>
          <p:nvPr/>
        </p:nvSpPr>
        <p:spPr bwMode="auto">
          <a:xfrm>
            <a:off x="8597900" y="2906713"/>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a:t>
            </a:r>
          </a:p>
        </p:txBody>
      </p:sp>
      <p:sp>
        <p:nvSpPr>
          <p:cNvPr id="233484" name="Text Box 12">
            <a:extLst>
              <a:ext uri="{FF2B5EF4-FFF2-40B4-BE49-F238E27FC236}">
                <a16:creationId xmlns:a16="http://schemas.microsoft.com/office/drawing/2014/main" id="{76C58049-86F6-54B1-F82E-4EAA1FC89BA3}"/>
              </a:ext>
            </a:extLst>
          </p:cNvPr>
          <p:cNvSpPr txBox="1">
            <a:spLocks noChangeArrowheads="1"/>
          </p:cNvSpPr>
          <p:nvPr/>
        </p:nvSpPr>
        <p:spPr bwMode="auto">
          <a:xfrm>
            <a:off x="8229600" y="2895600"/>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a:t>
            </a:r>
          </a:p>
        </p:txBody>
      </p:sp>
      <p:cxnSp>
        <p:nvCxnSpPr>
          <p:cNvPr id="233485" name="AutoShape 13">
            <a:extLst>
              <a:ext uri="{FF2B5EF4-FFF2-40B4-BE49-F238E27FC236}">
                <a16:creationId xmlns:a16="http://schemas.microsoft.com/office/drawing/2014/main" id="{24666AA3-CAC6-6792-2EEE-AA45E5239DF6}"/>
              </a:ext>
            </a:extLst>
          </p:cNvPr>
          <p:cNvCxnSpPr>
            <a:cxnSpLocks noChangeShapeType="1"/>
            <a:stCxn id="233483" idx="0"/>
          </p:cNvCxnSpPr>
          <p:nvPr/>
        </p:nvCxnSpPr>
        <p:spPr bwMode="auto">
          <a:xfrm rot="5400000" flipH="1">
            <a:off x="7830344" y="1972469"/>
            <a:ext cx="501650" cy="136683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3486" name="AutoShape 14">
            <a:extLst>
              <a:ext uri="{FF2B5EF4-FFF2-40B4-BE49-F238E27FC236}">
                <a16:creationId xmlns:a16="http://schemas.microsoft.com/office/drawing/2014/main" id="{018923AD-0E94-F709-9DAE-786B82B78BE0}"/>
              </a:ext>
            </a:extLst>
          </p:cNvPr>
          <p:cNvCxnSpPr>
            <a:cxnSpLocks noChangeShapeType="1"/>
            <a:stCxn id="233483" idx="2"/>
          </p:cNvCxnSpPr>
          <p:nvPr/>
        </p:nvCxnSpPr>
        <p:spPr bwMode="auto">
          <a:xfrm rot="5400000">
            <a:off x="7883525" y="3116263"/>
            <a:ext cx="693737" cy="10683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3487" name="AutoShape 15">
            <a:extLst>
              <a:ext uri="{FF2B5EF4-FFF2-40B4-BE49-F238E27FC236}">
                <a16:creationId xmlns:a16="http://schemas.microsoft.com/office/drawing/2014/main" id="{9B3C099A-31BA-33AA-3CF1-E1BE9AD4626D}"/>
              </a:ext>
            </a:extLst>
          </p:cNvPr>
          <p:cNvCxnSpPr>
            <a:cxnSpLocks noChangeShapeType="1"/>
            <a:stCxn id="233484" idx="0"/>
          </p:cNvCxnSpPr>
          <p:nvPr/>
        </p:nvCxnSpPr>
        <p:spPr bwMode="auto">
          <a:xfrm rot="5400000" flipH="1">
            <a:off x="7838281" y="2337594"/>
            <a:ext cx="117475" cy="99853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33488" name="AutoShape 16">
            <a:extLst>
              <a:ext uri="{FF2B5EF4-FFF2-40B4-BE49-F238E27FC236}">
                <a16:creationId xmlns:a16="http://schemas.microsoft.com/office/drawing/2014/main" id="{8512D82C-72F1-72C8-F4C7-D25052F7DD0C}"/>
              </a:ext>
            </a:extLst>
          </p:cNvPr>
          <p:cNvCxnSpPr>
            <a:cxnSpLocks noChangeShapeType="1"/>
            <a:stCxn id="233484" idx="2"/>
          </p:cNvCxnSpPr>
          <p:nvPr/>
        </p:nvCxnSpPr>
        <p:spPr bwMode="auto">
          <a:xfrm rot="5400000">
            <a:off x="7941469" y="3161506"/>
            <a:ext cx="323850" cy="5857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33489" name="Line 17">
            <a:extLst>
              <a:ext uri="{FF2B5EF4-FFF2-40B4-BE49-F238E27FC236}">
                <a16:creationId xmlns:a16="http://schemas.microsoft.com/office/drawing/2014/main" id="{793EB48A-A7DE-C805-7533-70252579D48C}"/>
              </a:ext>
            </a:extLst>
          </p:cNvPr>
          <p:cNvSpPr>
            <a:spLocks noChangeShapeType="1"/>
          </p:cNvSpPr>
          <p:nvPr/>
        </p:nvSpPr>
        <p:spPr bwMode="auto">
          <a:xfrm>
            <a:off x="8077200" y="2971800"/>
            <a:ext cx="0" cy="457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33490" name="Text Box 18">
            <a:extLst>
              <a:ext uri="{FF2B5EF4-FFF2-40B4-BE49-F238E27FC236}">
                <a16:creationId xmlns:a16="http://schemas.microsoft.com/office/drawing/2014/main" id="{5A88F30F-9DD5-23AC-9F5A-1E592E0234A0}"/>
              </a:ext>
            </a:extLst>
          </p:cNvPr>
          <p:cNvSpPr txBox="1">
            <a:spLocks noChangeArrowheads="1"/>
          </p:cNvSpPr>
          <p:nvPr/>
        </p:nvSpPr>
        <p:spPr bwMode="auto">
          <a:xfrm>
            <a:off x="3981450" y="4357688"/>
            <a:ext cx="267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each term appears twice</a:t>
            </a:r>
          </a:p>
        </p:txBody>
      </p:sp>
      <p:graphicFrame>
        <p:nvGraphicFramePr>
          <p:cNvPr id="96276" name="Object 21">
            <a:extLst>
              <a:ext uri="{FF2B5EF4-FFF2-40B4-BE49-F238E27FC236}">
                <a16:creationId xmlns:a16="http://schemas.microsoft.com/office/drawing/2014/main" id="{0C684930-E863-C4BC-BAEE-096723D242A5}"/>
              </a:ext>
            </a:extLst>
          </p:cNvPr>
          <p:cNvGraphicFramePr>
            <a:graphicFrameLocks noChangeAspect="1"/>
          </p:cNvGraphicFramePr>
          <p:nvPr/>
        </p:nvGraphicFramePr>
        <p:xfrm>
          <a:off x="990600" y="5041900"/>
          <a:ext cx="4821238" cy="823913"/>
        </p:xfrm>
        <a:graphic>
          <a:graphicData uri="http://schemas.openxmlformats.org/presentationml/2006/ole">
            <mc:AlternateContent xmlns:mc="http://schemas.openxmlformats.org/markup-compatibility/2006">
              <mc:Choice xmlns:v="urn:schemas-microsoft-com:vml" Requires="v">
                <p:oleObj name="Equation" r:id="rId11" imgW="2667000" imgH="457200" progId="Equation.3">
                  <p:embed/>
                </p:oleObj>
              </mc:Choice>
              <mc:Fallback>
                <p:oleObj name="Equation" r:id="rId11" imgW="2667000" imgH="4572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5041900"/>
                        <a:ext cx="4821238"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33495" name="AutoShape 23">
            <a:extLst>
              <a:ext uri="{FF2B5EF4-FFF2-40B4-BE49-F238E27FC236}">
                <a16:creationId xmlns:a16="http://schemas.microsoft.com/office/drawing/2014/main" id="{248440B7-2673-0D2E-C463-ABDD7F8E7108}"/>
              </a:ext>
            </a:extLst>
          </p:cNvPr>
          <p:cNvCxnSpPr>
            <a:cxnSpLocks noChangeShapeType="1"/>
            <a:stCxn id="233490" idx="3"/>
          </p:cNvCxnSpPr>
          <p:nvPr/>
        </p:nvCxnSpPr>
        <p:spPr bwMode="auto">
          <a:xfrm flipV="1">
            <a:off x="6654800" y="4256088"/>
            <a:ext cx="268288" cy="285750"/>
          </a:xfrm>
          <a:prstGeom prst="bentConnector2">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graphicFrame>
        <p:nvGraphicFramePr>
          <p:cNvPr id="233502" name="Object 30">
            <a:extLst>
              <a:ext uri="{FF2B5EF4-FFF2-40B4-BE49-F238E27FC236}">
                <a16:creationId xmlns:a16="http://schemas.microsoft.com/office/drawing/2014/main" id="{242479F4-BBC6-EFD8-A27E-84B3F06832DB}"/>
              </a:ext>
            </a:extLst>
          </p:cNvPr>
          <p:cNvGraphicFramePr>
            <a:graphicFrameLocks noGrp="1" noChangeAspect="1"/>
          </p:cNvGraphicFramePr>
          <p:nvPr>
            <p:ph sz="half" idx="2"/>
          </p:nvPr>
        </p:nvGraphicFramePr>
        <p:xfrm>
          <a:off x="5791200" y="5029200"/>
          <a:ext cx="2438400" cy="1079500"/>
        </p:xfrm>
        <a:graphic>
          <a:graphicData uri="http://schemas.openxmlformats.org/presentationml/2006/ole">
            <mc:AlternateContent xmlns:mc="http://schemas.openxmlformats.org/markup-compatibility/2006">
              <mc:Choice xmlns:v="urn:schemas-microsoft-com:vml" Requires="v">
                <p:oleObj name="Equation" r:id="rId13" imgW="1231366" imgH="545863" progId="Equation.3">
                  <p:embed/>
                </p:oleObj>
              </mc:Choice>
              <mc:Fallback>
                <p:oleObj name="Equation" r:id="rId13" imgW="1231366" imgH="545863"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5029200"/>
                        <a:ext cx="24384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3476"/>
                                        </p:tgtEl>
                                        <p:attrNameLst>
                                          <p:attrName>style.visibility</p:attrName>
                                        </p:attrNameLst>
                                      </p:cBhvr>
                                      <p:to>
                                        <p:strVal val="visible"/>
                                      </p:to>
                                    </p:set>
                                    <p:animEffect transition="in" filter="blinds(horizontal)">
                                      <p:cBhvr>
                                        <p:cTn id="7" dur="500"/>
                                        <p:tgtEl>
                                          <p:spTgt spid="233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3479"/>
                                        </p:tgtEl>
                                        <p:attrNameLst>
                                          <p:attrName>style.visibility</p:attrName>
                                        </p:attrNameLst>
                                      </p:cBhvr>
                                      <p:to>
                                        <p:strVal val="visible"/>
                                      </p:to>
                                    </p:set>
                                    <p:animEffect transition="in" filter="blinds(horizontal)">
                                      <p:cBhvr>
                                        <p:cTn id="12" dur="500"/>
                                        <p:tgtEl>
                                          <p:spTgt spid="2334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3485"/>
                                        </p:tgtEl>
                                        <p:attrNameLst>
                                          <p:attrName>style.visibility</p:attrName>
                                        </p:attrNameLst>
                                      </p:cBhvr>
                                      <p:to>
                                        <p:strVal val="visible"/>
                                      </p:to>
                                    </p:set>
                                    <p:animEffect transition="in" filter="blinds(horizontal)">
                                      <p:cBhvr>
                                        <p:cTn id="17" dur="500"/>
                                        <p:tgtEl>
                                          <p:spTgt spid="233485"/>
                                        </p:tgtEl>
                                      </p:cBhvr>
                                    </p:animEffect>
                                  </p:childTnLst>
                                </p:cTn>
                              </p:par>
                              <p:par>
                                <p:cTn id="18" presetID="3" presetClass="entr" presetSubtype="10" fill="hold" nodeType="withEffect">
                                  <p:stCondLst>
                                    <p:cond delay="0"/>
                                  </p:stCondLst>
                                  <p:childTnLst>
                                    <p:set>
                                      <p:cBhvr>
                                        <p:cTn id="19" dur="1" fill="hold">
                                          <p:stCondLst>
                                            <p:cond delay="0"/>
                                          </p:stCondLst>
                                        </p:cTn>
                                        <p:tgtEl>
                                          <p:spTgt spid="233483"/>
                                        </p:tgtEl>
                                        <p:attrNameLst>
                                          <p:attrName>style.visibility</p:attrName>
                                        </p:attrNameLst>
                                      </p:cBhvr>
                                      <p:to>
                                        <p:strVal val="visible"/>
                                      </p:to>
                                    </p:set>
                                    <p:animEffect transition="in" filter="blinds(horizontal)">
                                      <p:cBhvr>
                                        <p:cTn id="20" dur="500"/>
                                        <p:tgtEl>
                                          <p:spTgt spid="233483"/>
                                        </p:tgtEl>
                                      </p:cBhvr>
                                    </p:animEffect>
                                  </p:childTnLst>
                                </p:cTn>
                              </p:par>
                              <p:par>
                                <p:cTn id="21" presetID="3" presetClass="entr" presetSubtype="10" fill="hold" nodeType="withEffect">
                                  <p:stCondLst>
                                    <p:cond delay="0"/>
                                  </p:stCondLst>
                                  <p:childTnLst>
                                    <p:set>
                                      <p:cBhvr>
                                        <p:cTn id="22" dur="1" fill="hold">
                                          <p:stCondLst>
                                            <p:cond delay="0"/>
                                          </p:stCondLst>
                                        </p:cTn>
                                        <p:tgtEl>
                                          <p:spTgt spid="233486"/>
                                        </p:tgtEl>
                                        <p:attrNameLst>
                                          <p:attrName>style.visibility</p:attrName>
                                        </p:attrNameLst>
                                      </p:cBhvr>
                                      <p:to>
                                        <p:strVal val="visible"/>
                                      </p:to>
                                    </p:set>
                                    <p:animEffect transition="in" filter="blinds(horizontal)">
                                      <p:cBhvr>
                                        <p:cTn id="23" dur="500"/>
                                        <p:tgtEl>
                                          <p:spTgt spid="23348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33477"/>
                                        </p:tgtEl>
                                        <p:attrNameLst>
                                          <p:attrName>style.visibility</p:attrName>
                                        </p:attrNameLst>
                                      </p:cBhvr>
                                      <p:to>
                                        <p:strVal val="visible"/>
                                      </p:to>
                                    </p:set>
                                    <p:animEffect transition="in" filter="blinds(horizontal)">
                                      <p:cBhvr>
                                        <p:cTn id="28" dur="500"/>
                                        <p:tgtEl>
                                          <p:spTgt spid="233477"/>
                                        </p:tgtEl>
                                      </p:cBhvr>
                                    </p:animEffect>
                                  </p:childTnLst>
                                </p:cTn>
                              </p:par>
                              <p:par>
                                <p:cTn id="29" presetID="3" presetClass="entr" presetSubtype="10" fill="hold" nodeType="withEffect">
                                  <p:stCondLst>
                                    <p:cond delay="0"/>
                                  </p:stCondLst>
                                  <p:childTnLst>
                                    <p:set>
                                      <p:cBhvr>
                                        <p:cTn id="30" dur="1" fill="hold">
                                          <p:stCondLst>
                                            <p:cond delay="0"/>
                                          </p:stCondLst>
                                        </p:cTn>
                                        <p:tgtEl>
                                          <p:spTgt spid="233478"/>
                                        </p:tgtEl>
                                        <p:attrNameLst>
                                          <p:attrName>style.visibility</p:attrName>
                                        </p:attrNameLst>
                                      </p:cBhvr>
                                      <p:to>
                                        <p:strVal val="visible"/>
                                      </p:to>
                                    </p:set>
                                    <p:animEffect transition="in" filter="blinds(horizontal)">
                                      <p:cBhvr>
                                        <p:cTn id="31" dur="500"/>
                                        <p:tgtEl>
                                          <p:spTgt spid="23347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33487"/>
                                        </p:tgtEl>
                                        <p:attrNameLst>
                                          <p:attrName>style.visibility</p:attrName>
                                        </p:attrNameLst>
                                      </p:cBhvr>
                                      <p:to>
                                        <p:strVal val="visible"/>
                                      </p:to>
                                    </p:set>
                                    <p:animEffect transition="in" filter="blinds(horizontal)">
                                      <p:cBhvr>
                                        <p:cTn id="36" dur="500"/>
                                        <p:tgtEl>
                                          <p:spTgt spid="233487"/>
                                        </p:tgtEl>
                                      </p:cBhvr>
                                    </p:animEffect>
                                  </p:childTnLst>
                                </p:cTn>
                              </p:par>
                              <p:par>
                                <p:cTn id="37" presetID="3" presetClass="entr" presetSubtype="10" fill="hold" nodeType="withEffect">
                                  <p:stCondLst>
                                    <p:cond delay="0"/>
                                  </p:stCondLst>
                                  <p:childTnLst>
                                    <p:set>
                                      <p:cBhvr>
                                        <p:cTn id="38" dur="1" fill="hold">
                                          <p:stCondLst>
                                            <p:cond delay="0"/>
                                          </p:stCondLst>
                                        </p:cTn>
                                        <p:tgtEl>
                                          <p:spTgt spid="233488"/>
                                        </p:tgtEl>
                                        <p:attrNameLst>
                                          <p:attrName>style.visibility</p:attrName>
                                        </p:attrNameLst>
                                      </p:cBhvr>
                                      <p:to>
                                        <p:strVal val="visible"/>
                                      </p:to>
                                    </p:set>
                                    <p:animEffect transition="in" filter="blinds(horizontal)">
                                      <p:cBhvr>
                                        <p:cTn id="39" dur="500"/>
                                        <p:tgtEl>
                                          <p:spTgt spid="233488"/>
                                        </p:tgtEl>
                                      </p:cBhvr>
                                    </p:animEffect>
                                  </p:childTnLst>
                                </p:cTn>
                              </p:par>
                              <p:par>
                                <p:cTn id="40" presetID="3" presetClass="entr" presetSubtype="10" fill="hold" nodeType="withEffect">
                                  <p:stCondLst>
                                    <p:cond delay="0"/>
                                  </p:stCondLst>
                                  <p:childTnLst>
                                    <p:set>
                                      <p:cBhvr>
                                        <p:cTn id="41" dur="1" fill="hold">
                                          <p:stCondLst>
                                            <p:cond delay="0"/>
                                          </p:stCondLst>
                                        </p:cTn>
                                        <p:tgtEl>
                                          <p:spTgt spid="233484"/>
                                        </p:tgtEl>
                                        <p:attrNameLst>
                                          <p:attrName>style.visibility</p:attrName>
                                        </p:attrNameLst>
                                      </p:cBhvr>
                                      <p:to>
                                        <p:strVal val="visible"/>
                                      </p:to>
                                    </p:set>
                                    <p:animEffect transition="in" filter="blinds(horizontal)">
                                      <p:cBhvr>
                                        <p:cTn id="42" dur="500"/>
                                        <p:tgtEl>
                                          <p:spTgt spid="2334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33489"/>
                                        </p:tgtEl>
                                        <p:attrNameLst>
                                          <p:attrName>style.visibility</p:attrName>
                                        </p:attrNameLst>
                                      </p:cBhvr>
                                      <p:to>
                                        <p:strVal val="visible"/>
                                      </p:to>
                                    </p:set>
                                    <p:animEffect transition="in" filter="blinds(horizontal)">
                                      <p:cBhvr>
                                        <p:cTn id="47" dur="500"/>
                                        <p:tgtEl>
                                          <p:spTgt spid="233489"/>
                                        </p:tgtEl>
                                      </p:cBhvr>
                                    </p:animEffect>
                                  </p:childTnLst>
                                </p:cTn>
                              </p:par>
                              <p:par>
                                <p:cTn id="48" presetID="3" presetClass="entr" presetSubtype="10" fill="hold" nodeType="withEffect">
                                  <p:stCondLst>
                                    <p:cond delay="0"/>
                                  </p:stCondLst>
                                  <p:childTnLst>
                                    <p:set>
                                      <p:cBhvr>
                                        <p:cTn id="49" dur="1" fill="hold">
                                          <p:stCondLst>
                                            <p:cond delay="0"/>
                                          </p:stCondLst>
                                        </p:cTn>
                                        <p:tgtEl>
                                          <p:spTgt spid="233482"/>
                                        </p:tgtEl>
                                        <p:attrNameLst>
                                          <p:attrName>style.visibility</p:attrName>
                                        </p:attrNameLst>
                                      </p:cBhvr>
                                      <p:to>
                                        <p:strVal val="visible"/>
                                      </p:to>
                                    </p:set>
                                    <p:animEffect transition="in" filter="blinds(horizontal)">
                                      <p:cBhvr>
                                        <p:cTn id="50" dur="500"/>
                                        <p:tgtEl>
                                          <p:spTgt spid="233482"/>
                                        </p:tgtEl>
                                      </p:cBhvr>
                                    </p:animEffect>
                                  </p:childTnLst>
                                </p:cTn>
                              </p:par>
                              <p:par>
                                <p:cTn id="51" presetID="3" presetClass="entr" presetSubtype="10" fill="hold" nodeType="withEffect">
                                  <p:stCondLst>
                                    <p:cond delay="0"/>
                                  </p:stCondLst>
                                  <p:childTnLst>
                                    <p:set>
                                      <p:cBhvr>
                                        <p:cTn id="52" dur="1" fill="hold">
                                          <p:stCondLst>
                                            <p:cond delay="0"/>
                                          </p:stCondLst>
                                        </p:cTn>
                                        <p:tgtEl>
                                          <p:spTgt spid="233481"/>
                                        </p:tgtEl>
                                        <p:attrNameLst>
                                          <p:attrName>style.visibility</p:attrName>
                                        </p:attrNameLst>
                                      </p:cBhvr>
                                      <p:to>
                                        <p:strVal val="visible"/>
                                      </p:to>
                                    </p:set>
                                    <p:animEffect transition="in" filter="blinds(horizontal)">
                                      <p:cBhvr>
                                        <p:cTn id="53" dur="500"/>
                                        <p:tgtEl>
                                          <p:spTgt spid="233481"/>
                                        </p:tgtEl>
                                      </p:cBhvr>
                                    </p:animEffect>
                                  </p:childTnLst>
                                </p:cTn>
                              </p:par>
                              <p:par>
                                <p:cTn id="54" presetID="3" presetClass="entr" presetSubtype="10" fill="hold" nodeType="withEffect">
                                  <p:stCondLst>
                                    <p:cond delay="0"/>
                                  </p:stCondLst>
                                  <p:childTnLst>
                                    <p:set>
                                      <p:cBhvr>
                                        <p:cTn id="55" dur="1" fill="hold">
                                          <p:stCondLst>
                                            <p:cond delay="0"/>
                                          </p:stCondLst>
                                        </p:cTn>
                                        <p:tgtEl>
                                          <p:spTgt spid="233480"/>
                                        </p:tgtEl>
                                        <p:attrNameLst>
                                          <p:attrName>style.visibility</p:attrName>
                                        </p:attrNameLst>
                                      </p:cBhvr>
                                      <p:to>
                                        <p:strVal val="visible"/>
                                      </p:to>
                                    </p:set>
                                    <p:animEffect transition="in" filter="blinds(horizontal)">
                                      <p:cBhvr>
                                        <p:cTn id="56" dur="500"/>
                                        <p:tgtEl>
                                          <p:spTgt spid="233480"/>
                                        </p:tgtEl>
                                      </p:cBhvr>
                                    </p:animEffect>
                                  </p:childTnLst>
                                </p:cTn>
                              </p:par>
                              <p:par>
                                <p:cTn id="57" presetID="3" presetClass="entr" presetSubtype="10" fill="hold" nodeType="withEffect">
                                  <p:stCondLst>
                                    <p:cond delay="0"/>
                                  </p:stCondLst>
                                  <p:childTnLst>
                                    <p:set>
                                      <p:cBhvr>
                                        <p:cTn id="58" dur="1" fill="hold">
                                          <p:stCondLst>
                                            <p:cond delay="0"/>
                                          </p:stCondLst>
                                        </p:cTn>
                                        <p:tgtEl>
                                          <p:spTgt spid="233490"/>
                                        </p:tgtEl>
                                        <p:attrNameLst>
                                          <p:attrName>style.visibility</p:attrName>
                                        </p:attrNameLst>
                                      </p:cBhvr>
                                      <p:to>
                                        <p:strVal val="visible"/>
                                      </p:to>
                                    </p:set>
                                    <p:animEffect transition="in" filter="blinds(horizontal)">
                                      <p:cBhvr>
                                        <p:cTn id="59" dur="500"/>
                                        <p:tgtEl>
                                          <p:spTgt spid="233490"/>
                                        </p:tgtEl>
                                      </p:cBhvr>
                                    </p:animEffect>
                                  </p:childTnLst>
                                </p:cTn>
                              </p:par>
                              <p:par>
                                <p:cTn id="60" presetID="3" presetClass="entr" presetSubtype="10" fill="hold" nodeType="withEffect">
                                  <p:stCondLst>
                                    <p:cond delay="0"/>
                                  </p:stCondLst>
                                  <p:childTnLst>
                                    <p:set>
                                      <p:cBhvr>
                                        <p:cTn id="61" dur="1" fill="hold">
                                          <p:stCondLst>
                                            <p:cond delay="0"/>
                                          </p:stCondLst>
                                        </p:cTn>
                                        <p:tgtEl>
                                          <p:spTgt spid="233495"/>
                                        </p:tgtEl>
                                        <p:attrNameLst>
                                          <p:attrName>style.visibility</p:attrName>
                                        </p:attrNameLst>
                                      </p:cBhvr>
                                      <p:to>
                                        <p:strVal val="visible"/>
                                      </p:to>
                                    </p:set>
                                    <p:animEffect transition="in" filter="blinds(horizontal)">
                                      <p:cBhvr>
                                        <p:cTn id="62" dur="500"/>
                                        <p:tgtEl>
                                          <p:spTgt spid="23349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33475">
                                            <p:txEl>
                                              <p:pRg st="11" end="11"/>
                                            </p:txEl>
                                          </p:spTgt>
                                        </p:tgtEl>
                                        <p:attrNameLst>
                                          <p:attrName>style.visibility</p:attrName>
                                        </p:attrNameLst>
                                      </p:cBhvr>
                                      <p:to>
                                        <p:strVal val="visible"/>
                                      </p:to>
                                    </p:set>
                                    <p:animEffect transition="in" filter="blinds(horizontal)">
                                      <p:cBhvr>
                                        <p:cTn id="67" dur="500"/>
                                        <p:tgtEl>
                                          <p:spTgt spid="233475">
                                            <p:txEl>
                                              <p:pRg st="11" end="11"/>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233502"/>
                                        </p:tgtEl>
                                        <p:attrNameLst>
                                          <p:attrName>style.visibility</p:attrName>
                                        </p:attrNameLst>
                                      </p:cBhvr>
                                      <p:to>
                                        <p:strVal val="visible"/>
                                      </p:to>
                                    </p:set>
                                    <p:animEffect transition="in" filter="blinds(horizontal)">
                                      <p:cBhvr>
                                        <p:cTn id="70" dur="500"/>
                                        <p:tgtEl>
                                          <p:spTgt spid="233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3" grpId="0"/>
      <p:bldP spid="233484" grpId="0"/>
      <p:bldP spid="23349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a:extLst>
              <a:ext uri="{FF2B5EF4-FFF2-40B4-BE49-F238E27FC236}">
                <a16:creationId xmlns:a16="http://schemas.microsoft.com/office/drawing/2014/main" id="{978F1D68-E3A9-A82A-DFEF-064336B8C8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BEEB851-11C1-4371-A9F9-DA59977EC83D}" type="slidenum">
              <a:rPr lang="en-US" altLang="en-US" sz="1200" smtClean="0">
                <a:latin typeface="Garamond" panose="02020404030301010803" pitchFamily="18" charset="0"/>
              </a:rPr>
              <a:pPr>
                <a:spcBef>
                  <a:spcPct val="0"/>
                </a:spcBef>
                <a:buClrTx/>
                <a:buSzTx/>
                <a:buFontTx/>
                <a:buNone/>
              </a:pPr>
              <a:t>47</a:t>
            </a:fld>
            <a:endParaRPr lang="en-US" altLang="en-US" sz="1200">
              <a:latin typeface="Garamond" panose="02020404030301010803" pitchFamily="18" charset="0"/>
            </a:endParaRPr>
          </a:p>
        </p:txBody>
      </p:sp>
      <p:sp>
        <p:nvSpPr>
          <p:cNvPr id="98307" name="Rectangle 2">
            <a:extLst>
              <a:ext uri="{FF2B5EF4-FFF2-40B4-BE49-F238E27FC236}">
                <a16:creationId xmlns:a16="http://schemas.microsoft.com/office/drawing/2014/main" id="{FB7A5D99-D087-A9D4-4FB9-0DB8AD8B8519}"/>
              </a:ext>
            </a:extLst>
          </p:cNvPr>
          <p:cNvSpPr>
            <a:spLocks noGrp="1" noChangeArrowheads="1"/>
          </p:cNvSpPr>
          <p:nvPr>
            <p:ph type="title"/>
          </p:nvPr>
        </p:nvSpPr>
        <p:spPr/>
        <p:txBody>
          <a:bodyPr/>
          <a:lstStyle/>
          <a:p>
            <a:pPr eaLnBrk="1" hangingPunct="1"/>
            <a:r>
              <a:rPr lang="en-US" altLang="en-US" sz="3600"/>
              <a:t>Analysis of Randomized Select</a:t>
            </a:r>
          </a:p>
        </p:txBody>
      </p:sp>
      <p:sp>
        <p:nvSpPr>
          <p:cNvPr id="98308" name="Rectangle 3">
            <a:extLst>
              <a:ext uri="{FF2B5EF4-FFF2-40B4-BE49-F238E27FC236}">
                <a16:creationId xmlns:a16="http://schemas.microsoft.com/office/drawing/2014/main" id="{55A29532-E94E-A971-B547-DFAA8C9FC61D}"/>
              </a:ext>
            </a:extLst>
          </p:cNvPr>
          <p:cNvSpPr>
            <a:spLocks noGrp="1" noChangeArrowheads="1"/>
          </p:cNvSpPr>
          <p:nvPr>
            <p:ph type="body" idx="1"/>
          </p:nvPr>
        </p:nvSpPr>
        <p:spPr>
          <a:xfrm>
            <a:off x="457200" y="1143000"/>
            <a:ext cx="8229600" cy="4530725"/>
          </a:xfrm>
        </p:spPr>
        <p:txBody>
          <a:bodyPr/>
          <a:lstStyle/>
          <a:p>
            <a:pPr eaLnBrk="1" hangingPunct="1"/>
            <a:r>
              <a:rPr lang="en-US" altLang="en-US" sz="2400"/>
              <a:t>Let us solve the recurrence by substitution:</a:t>
            </a:r>
          </a:p>
          <a:p>
            <a:pPr lvl="1" eaLnBrk="1" hangingPunct="1"/>
            <a:r>
              <a:rPr lang="en-US" altLang="en-US" sz="2000"/>
              <a:t>Guess: </a:t>
            </a:r>
            <a:r>
              <a:rPr lang="en-US" altLang="en-US" sz="2000" i="1"/>
              <a:t>T</a:t>
            </a:r>
            <a:r>
              <a:rPr lang="en-US" altLang="en-US" sz="2000"/>
              <a:t>(</a:t>
            </a:r>
            <a:r>
              <a:rPr lang="en-US" altLang="en-US" sz="2000" i="1"/>
              <a:t>n</a:t>
            </a:r>
            <a:r>
              <a:rPr lang="en-US" altLang="en-US" sz="2000"/>
              <a:t>)=</a:t>
            </a:r>
            <a:r>
              <a:rPr lang="en-US" altLang="en-US" sz="2000" i="1"/>
              <a:t>O</a:t>
            </a:r>
            <a:r>
              <a:rPr lang="en-US" altLang="en-US" sz="2000"/>
              <a:t>(</a:t>
            </a:r>
            <a:r>
              <a:rPr lang="en-US" altLang="en-US" sz="2000" i="1"/>
              <a:t>n</a:t>
            </a:r>
            <a:r>
              <a:rPr lang="en-US" altLang="en-US" sz="2000"/>
              <a:t>)</a:t>
            </a:r>
          </a:p>
          <a:p>
            <a:pPr lvl="1" eaLnBrk="1" hangingPunct="1"/>
            <a:r>
              <a:rPr lang="en-US" altLang="en-US" sz="2000"/>
              <a:t>Verify: Show that </a:t>
            </a:r>
            <a:r>
              <a:rPr lang="en-US" altLang="en-US" sz="2000" i="1"/>
              <a:t>T</a:t>
            </a:r>
            <a:r>
              <a:rPr lang="en-US" altLang="en-US" sz="2000"/>
              <a:t>(</a:t>
            </a:r>
            <a:r>
              <a:rPr lang="en-US" altLang="en-US" sz="2000" i="1"/>
              <a:t>n</a:t>
            </a:r>
            <a:r>
              <a:rPr lang="en-US" altLang="en-US" sz="2000"/>
              <a:t>) </a:t>
            </a:r>
            <a:r>
              <a:rPr lang="en-US" altLang="en-US" sz="2000">
                <a:cs typeface="Arial" panose="020B0604020202020204" pitchFamily="34" charset="0"/>
              </a:rPr>
              <a:t>≤ </a:t>
            </a:r>
            <a:r>
              <a:rPr lang="en-US" altLang="en-US" sz="2000" i="1">
                <a:cs typeface="Arial" panose="020B0604020202020204" pitchFamily="34" charset="0"/>
              </a:rPr>
              <a:t>cn</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p:txBody>
      </p:sp>
      <p:graphicFrame>
        <p:nvGraphicFramePr>
          <p:cNvPr id="96261" name="Object 4">
            <a:extLst>
              <a:ext uri="{FF2B5EF4-FFF2-40B4-BE49-F238E27FC236}">
                <a16:creationId xmlns:a16="http://schemas.microsoft.com/office/drawing/2014/main" id="{D21CEF78-AF67-18A0-72CC-0E2B78180A11}"/>
              </a:ext>
            </a:extLst>
          </p:cNvPr>
          <p:cNvGraphicFramePr>
            <a:graphicFrameLocks noChangeAspect="1"/>
          </p:cNvGraphicFramePr>
          <p:nvPr/>
        </p:nvGraphicFramePr>
        <p:xfrm>
          <a:off x="533400" y="2438400"/>
          <a:ext cx="2800350" cy="984250"/>
        </p:xfrm>
        <a:graphic>
          <a:graphicData uri="http://schemas.openxmlformats.org/presentationml/2006/ole">
            <mc:AlternateContent xmlns:mc="http://schemas.openxmlformats.org/markup-compatibility/2006">
              <mc:Choice xmlns:v="urn:schemas-microsoft-com:vml" Requires="v">
                <p:oleObj name="Equation" r:id="rId3" imgW="1548728" imgH="545863" progId="Equation.3">
                  <p:embed/>
                </p:oleObj>
              </mc:Choice>
              <mc:Fallback>
                <p:oleObj name="Equation" r:id="rId3" imgW="1548728" imgH="545863"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438400"/>
                        <a:ext cx="280035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2" name="Object 5">
            <a:extLst>
              <a:ext uri="{FF2B5EF4-FFF2-40B4-BE49-F238E27FC236}">
                <a16:creationId xmlns:a16="http://schemas.microsoft.com/office/drawing/2014/main" id="{96B8D9E2-8160-530F-8277-1A098EC24576}"/>
              </a:ext>
            </a:extLst>
          </p:cNvPr>
          <p:cNvGraphicFramePr>
            <a:graphicFrameLocks noChangeAspect="1"/>
          </p:cNvGraphicFramePr>
          <p:nvPr/>
        </p:nvGraphicFramePr>
        <p:xfrm>
          <a:off x="609600" y="3505200"/>
          <a:ext cx="2547938" cy="984250"/>
        </p:xfrm>
        <a:graphic>
          <a:graphicData uri="http://schemas.openxmlformats.org/presentationml/2006/ole">
            <mc:AlternateContent xmlns:mc="http://schemas.openxmlformats.org/markup-compatibility/2006">
              <mc:Choice xmlns:v="urn:schemas-microsoft-com:vml" Requires="v">
                <p:oleObj name="Equation" r:id="rId5" imgW="1409088" imgH="545863" progId="Equation.3">
                  <p:embed/>
                </p:oleObj>
              </mc:Choice>
              <mc:Fallback>
                <p:oleObj name="Equation" r:id="rId5" imgW="1409088" imgH="54586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505200"/>
                        <a:ext cx="2547938"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3" name="Object 6">
            <a:extLst>
              <a:ext uri="{FF2B5EF4-FFF2-40B4-BE49-F238E27FC236}">
                <a16:creationId xmlns:a16="http://schemas.microsoft.com/office/drawing/2014/main" id="{76DB423C-16A2-317A-3731-6B2409125D19}"/>
              </a:ext>
            </a:extLst>
          </p:cNvPr>
          <p:cNvGraphicFramePr>
            <a:graphicFrameLocks noChangeAspect="1"/>
          </p:cNvGraphicFramePr>
          <p:nvPr/>
        </p:nvGraphicFramePr>
        <p:xfrm>
          <a:off x="596900" y="4529138"/>
          <a:ext cx="3441700" cy="1235075"/>
        </p:xfrm>
        <a:graphic>
          <a:graphicData uri="http://schemas.openxmlformats.org/presentationml/2006/ole">
            <mc:AlternateContent xmlns:mc="http://schemas.openxmlformats.org/markup-compatibility/2006">
              <mc:Choice xmlns:v="urn:schemas-microsoft-com:vml" Requires="v">
                <p:oleObj name="Equation" r:id="rId7" imgW="1905000" imgH="685800" progId="Equation.3">
                  <p:embed/>
                </p:oleObj>
              </mc:Choice>
              <mc:Fallback>
                <p:oleObj name="Equation" r:id="rId7" imgW="1905000" imgH="685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900" y="4529138"/>
                        <a:ext cx="3441700"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4" name="Object 7">
            <a:extLst>
              <a:ext uri="{FF2B5EF4-FFF2-40B4-BE49-F238E27FC236}">
                <a16:creationId xmlns:a16="http://schemas.microsoft.com/office/drawing/2014/main" id="{D6700118-EA3D-0A8C-1A84-7E4D4E7B3CC7}"/>
              </a:ext>
            </a:extLst>
          </p:cNvPr>
          <p:cNvGraphicFramePr>
            <a:graphicFrameLocks noChangeAspect="1"/>
          </p:cNvGraphicFramePr>
          <p:nvPr/>
        </p:nvGraphicFramePr>
        <p:xfrm>
          <a:off x="4440238" y="1905000"/>
          <a:ext cx="4451350" cy="1417638"/>
        </p:xfrm>
        <a:graphic>
          <a:graphicData uri="http://schemas.openxmlformats.org/presentationml/2006/ole">
            <mc:AlternateContent xmlns:mc="http://schemas.openxmlformats.org/markup-compatibility/2006">
              <mc:Choice xmlns:v="urn:schemas-microsoft-com:vml" Requires="v">
                <p:oleObj name="Equation" r:id="rId9" imgW="2463800" imgH="787400" progId="Equation.3">
                  <p:embed/>
                </p:oleObj>
              </mc:Choice>
              <mc:Fallback>
                <p:oleObj name="Equation" r:id="rId9" imgW="2463800" imgH="7874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0238" y="1905000"/>
                        <a:ext cx="4451350" cy="1417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5" name="Object 8">
            <a:extLst>
              <a:ext uri="{FF2B5EF4-FFF2-40B4-BE49-F238E27FC236}">
                <a16:creationId xmlns:a16="http://schemas.microsoft.com/office/drawing/2014/main" id="{0DFBB37A-B99B-BDDF-6D1B-2686E4CB5ADA}"/>
              </a:ext>
            </a:extLst>
          </p:cNvPr>
          <p:cNvGraphicFramePr>
            <a:graphicFrameLocks noChangeAspect="1"/>
          </p:cNvGraphicFramePr>
          <p:nvPr/>
        </p:nvGraphicFramePr>
        <p:xfrm>
          <a:off x="4489450" y="3290888"/>
          <a:ext cx="4359275" cy="708025"/>
        </p:xfrm>
        <a:graphic>
          <a:graphicData uri="http://schemas.openxmlformats.org/presentationml/2006/ole">
            <mc:AlternateContent xmlns:mc="http://schemas.openxmlformats.org/markup-compatibility/2006">
              <mc:Choice xmlns:v="urn:schemas-microsoft-com:vml" Requires="v">
                <p:oleObj name="Equation" r:id="rId11" imgW="2413000" imgH="393700" progId="Equation.3">
                  <p:embed/>
                </p:oleObj>
              </mc:Choice>
              <mc:Fallback>
                <p:oleObj name="Equation" r:id="rId11" imgW="2413000" imgH="3937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89450" y="3290888"/>
                        <a:ext cx="4359275"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6" name="Object 9">
            <a:extLst>
              <a:ext uri="{FF2B5EF4-FFF2-40B4-BE49-F238E27FC236}">
                <a16:creationId xmlns:a16="http://schemas.microsoft.com/office/drawing/2014/main" id="{A50CE3D0-E6A0-0B37-7690-03D1996A019B}"/>
              </a:ext>
            </a:extLst>
          </p:cNvPr>
          <p:cNvGraphicFramePr>
            <a:graphicFrameLocks noChangeAspect="1"/>
          </p:cNvGraphicFramePr>
          <p:nvPr/>
        </p:nvGraphicFramePr>
        <p:xfrm>
          <a:off x="4530725" y="5014913"/>
          <a:ext cx="3394075" cy="776287"/>
        </p:xfrm>
        <a:graphic>
          <a:graphicData uri="http://schemas.openxmlformats.org/presentationml/2006/ole">
            <mc:AlternateContent xmlns:mc="http://schemas.openxmlformats.org/markup-compatibility/2006">
              <mc:Choice xmlns:v="urn:schemas-microsoft-com:vml" Requires="v">
                <p:oleObj name="Equation" r:id="rId13" imgW="1879600" imgH="431800" progId="Equation.3">
                  <p:embed/>
                </p:oleObj>
              </mc:Choice>
              <mc:Fallback>
                <p:oleObj name="Equation" r:id="rId13" imgW="1879600" imgH="4318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30725" y="5014913"/>
                        <a:ext cx="3394075"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7" name="Object 10">
            <a:extLst>
              <a:ext uri="{FF2B5EF4-FFF2-40B4-BE49-F238E27FC236}">
                <a16:creationId xmlns:a16="http://schemas.microsoft.com/office/drawing/2014/main" id="{5ED6BF04-4FC0-D421-384E-2519909CBDB7}"/>
              </a:ext>
            </a:extLst>
          </p:cNvPr>
          <p:cNvGraphicFramePr>
            <a:graphicFrameLocks noChangeAspect="1"/>
          </p:cNvGraphicFramePr>
          <p:nvPr/>
        </p:nvGraphicFramePr>
        <p:xfrm>
          <a:off x="4572000" y="5730875"/>
          <a:ext cx="1123950" cy="365125"/>
        </p:xfrm>
        <a:graphic>
          <a:graphicData uri="http://schemas.openxmlformats.org/presentationml/2006/ole">
            <mc:AlternateContent xmlns:mc="http://schemas.openxmlformats.org/markup-compatibility/2006">
              <mc:Choice xmlns:v="urn:schemas-microsoft-com:vml" Requires="v">
                <p:oleObj name="Equation" r:id="rId15" imgW="622030" imgH="203112" progId="Equation.3">
                  <p:embed/>
                </p:oleObj>
              </mc:Choice>
              <mc:Fallback>
                <p:oleObj name="Equation" r:id="rId15" imgW="622030" imgH="203112"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5730875"/>
                        <a:ext cx="11239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8" name="Line 11">
            <a:extLst>
              <a:ext uri="{FF2B5EF4-FFF2-40B4-BE49-F238E27FC236}">
                <a16:creationId xmlns:a16="http://schemas.microsoft.com/office/drawing/2014/main" id="{E646C178-7B83-24A3-45C3-69E817C02CED}"/>
              </a:ext>
            </a:extLst>
          </p:cNvPr>
          <p:cNvSpPr>
            <a:spLocks noChangeShapeType="1"/>
          </p:cNvSpPr>
          <p:nvPr/>
        </p:nvSpPr>
        <p:spPr bwMode="auto">
          <a:xfrm>
            <a:off x="5181600" y="3962400"/>
            <a:ext cx="0" cy="12192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6269" name="Text Box 12">
            <a:extLst>
              <a:ext uri="{FF2B5EF4-FFF2-40B4-BE49-F238E27FC236}">
                <a16:creationId xmlns:a16="http://schemas.microsoft.com/office/drawing/2014/main" id="{51BE9B68-C5AC-5F3C-E978-D86697C9D0F4}"/>
              </a:ext>
            </a:extLst>
          </p:cNvPr>
          <p:cNvSpPr txBox="1">
            <a:spLocks noChangeArrowheads="1"/>
          </p:cNvSpPr>
          <p:nvPr/>
        </p:nvSpPr>
        <p:spPr bwMode="auto">
          <a:xfrm>
            <a:off x="6934200" y="4203700"/>
            <a:ext cx="1789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pick </a:t>
            </a:r>
            <a:r>
              <a:rPr lang="en-US" altLang="en-US" sz="1600" i="1"/>
              <a:t>c</a:t>
            </a:r>
            <a:r>
              <a:rPr lang="en-US" altLang="en-US" sz="1600"/>
              <a:t> big enough</a:t>
            </a:r>
          </a:p>
          <a:p>
            <a:pPr algn="ctr" eaLnBrk="1" hangingPunct="1">
              <a:spcBef>
                <a:spcPct val="0"/>
              </a:spcBef>
              <a:buClrTx/>
              <a:buSzTx/>
              <a:buFontTx/>
              <a:buNone/>
            </a:pPr>
            <a:r>
              <a:rPr lang="en-US" altLang="en-US" sz="1600"/>
              <a:t>to dominate const</a:t>
            </a:r>
          </a:p>
          <a:p>
            <a:pPr algn="ctr" eaLnBrk="1" hangingPunct="1">
              <a:spcBef>
                <a:spcPct val="0"/>
              </a:spcBef>
              <a:buClrTx/>
              <a:buSzTx/>
              <a:buFontTx/>
              <a:buNone/>
            </a:pPr>
            <a:r>
              <a:rPr lang="en-US" altLang="en-US" sz="1600"/>
              <a:t>factors in </a:t>
            </a:r>
            <a:r>
              <a:rPr lang="en-US" altLang="en-US" sz="1600" i="1"/>
              <a:t>O</a:t>
            </a:r>
            <a:r>
              <a:rPr lang="en-US" altLang="en-US" sz="1600"/>
              <a:t>(</a:t>
            </a:r>
            <a:r>
              <a:rPr lang="en-US" altLang="en-US" sz="1600" i="1"/>
              <a:t>n</a:t>
            </a:r>
            <a:r>
              <a:rPr lang="en-US" altLang="en-US" sz="1600"/>
              <a:t>)</a:t>
            </a:r>
          </a:p>
        </p:txBody>
      </p:sp>
      <p:sp>
        <p:nvSpPr>
          <p:cNvPr id="96270" name="Line 13">
            <a:extLst>
              <a:ext uri="{FF2B5EF4-FFF2-40B4-BE49-F238E27FC236}">
                <a16:creationId xmlns:a16="http://schemas.microsoft.com/office/drawing/2014/main" id="{CCD991C5-AD32-F87C-54A1-89482AE032CB}"/>
              </a:ext>
            </a:extLst>
          </p:cNvPr>
          <p:cNvSpPr>
            <a:spLocks noChangeShapeType="1"/>
          </p:cNvSpPr>
          <p:nvPr/>
        </p:nvSpPr>
        <p:spPr bwMode="auto">
          <a:xfrm>
            <a:off x="4343400" y="1752600"/>
            <a:ext cx="0" cy="426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96271" name="AutoShape 15">
            <a:extLst>
              <a:ext uri="{FF2B5EF4-FFF2-40B4-BE49-F238E27FC236}">
                <a16:creationId xmlns:a16="http://schemas.microsoft.com/office/drawing/2014/main" id="{EF695C03-E56C-055F-22B8-1384B562E4DE}"/>
              </a:ext>
            </a:extLst>
          </p:cNvPr>
          <p:cNvCxnSpPr>
            <a:cxnSpLocks noChangeShapeType="1"/>
            <a:stCxn id="96269" idx="1"/>
          </p:cNvCxnSpPr>
          <p:nvPr/>
        </p:nvCxnSpPr>
        <p:spPr bwMode="auto">
          <a:xfrm rot="10800000" flipV="1">
            <a:off x="6770688" y="4616450"/>
            <a:ext cx="163512" cy="360363"/>
          </a:xfrm>
          <a:prstGeom prst="bentConnector2">
            <a:avLst/>
          </a:prstGeom>
          <a:noFill/>
          <a:ln w="9525">
            <a:solidFill>
              <a:schemeClr val="tx1"/>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96272" name="AutoShape 16">
            <a:extLst>
              <a:ext uri="{FF2B5EF4-FFF2-40B4-BE49-F238E27FC236}">
                <a16:creationId xmlns:a16="http://schemas.microsoft.com/office/drawing/2014/main" id="{0CDD1CD5-B65A-AB2B-48DA-5140F20E3D1F}"/>
              </a:ext>
            </a:extLst>
          </p:cNvPr>
          <p:cNvSpPr>
            <a:spLocks noChangeArrowheads="1"/>
          </p:cNvSpPr>
          <p:nvPr/>
        </p:nvSpPr>
        <p:spPr bwMode="auto">
          <a:xfrm>
            <a:off x="8305800" y="5791200"/>
            <a:ext cx="304800" cy="304800"/>
          </a:xfrm>
          <a:prstGeom prst="smileyFace">
            <a:avLst>
              <a:gd name="adj" fmla="val 4653"/>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fade">
                                      <p:cBhvr>
                                        <p:cTn id="7" dur="500"/>
                                        <p:tgtEl>
                                          <p:spTgt spid="96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6262"/>
                                        </p:tgtEl>
                                        <p:attrNameLst>
                                          <p:attrName>style.visibility</p:attrName>
                                        </p:attrNameLst>
                                      </p:cBhvr>
                                      <p:to>
                                        <p:strVal val="visible"/>
                                      </p:to>
                                    </p:set>
                                    <p:animEffect transition="in" filter="fade">
                                      <p:cBhvr>
                                        <p:cTn id="12" dur="500"/>
                                        <p:tgtEl>
                                          <p:spTgt spid="962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6263"/>
                                        </p:tgtEl>
                                        <p:attrNameLst>
                                          <p:attrName>style.visibility</p:attrName>
                                        </p:attrNameLst>
                                      </p:cBhvr>
                                      <p:to>
                                        <p:strVal val="visible"/>
                                      </p:to>
                                    </p:set>
                                    <p:animEffect transition="in" filter="fade">
                                      <p:cBhvr>
                                        <p:cTn id="17" dur="500"/>
                                        <p:tgtEl>
                                          <p:spTgt spid="96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9627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626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96265"/>
                                        </p:tgtEl>
                                        <p:attrNameLst>
                                          <p:attrName>style.visibility</p:attrName>
                                        </p:attrNameLst>
                                      </p:cBhvr>
                                      <p:to>
                                        <p:strVal val="visible"/>
                                      </p:to>
                                    </p:set>
                                    <p:animEffect transition="in" filter="fade">
                                      <p:cBhvr>
                                        <p:cTn id="28" dur="500"/>
                                        <p:tgtEl>
                                          <p:spTgt spid="9626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96269"/>
                                        </p:tgtEl>
                                        <p:attrNameLst>
                                          <p:attrName>style.visibility</p:attrName>
                                        </p:attrNameLst>
                                      </p:cBhvr>
                                      <p:to>
                                        <p:strVal val="visible"/>
                                      </p:to>
                                    </p:set>
                                    <p:animEffect transition="in" filter="fade">
                                      <p:cBhvr>
                                        <p:cTn id="33" dur="500"/>
                                        <p:tgtEl>
                                          <p:spTgt spid="96269"/>
                                        </p:tgtEl>
                                      </p:cBhvr>
                                    </p:animEffect>
                                  </p:childTnLst>
                                </p:cTn>
                              </p:par>
                              <p:par>
                                <p:cTn id="34" presetID="10" presetClass="entr" presetSubtype="0" fill="hold" nodeType="withEffect">
                                  <p:stCondLst>
                                    <p:cond delay="0"/>
                                  </p:stCondLst>
                                  <p:childTnLst>
                                    <p:set>
                                      <p:cBhvr>
                                        <p:cTn id="35" dur="1" fill="hold">
                                          <p:stCondLst>
                                            <p:cond delay="0"/>
                                          </p:stCondLst>
                                        </p:cTn>
                                        <p:tgtEl>
                                          <p:spTgt spid="96266"/>
                                        </p:tgtEl>
                                        <p:attrNameLst>
                                          <p:attrName>style.visibility</p:attrName>
                                        </p:attrNameLst>
                                      </p:cBhvr>
                                      <p:to>
                                        <p:strVal val="visible"/>
                                      </p:to>
                                    </p:set>
                                    <p:animEffect transition="in" filter="fade">
                                      <p:cBhvr>
                                        <p:cTn id="36" dur="500"/>
                                        <p:tgtEl>
                                          <p:spTgt spid="96266"/>
                                        </p:tgtEl>
                                      </p:cBhvr>
                                    </p:animEffect>
                                  </p:childTnLst>
                                </p:cTn>
                              </p:par>
                              <p:par>
                                <p:cTn id="37" presetID="10" presetClass="entr" presetSubtype="0" fill="hold" nodeType="withEffect">
                                  <p:stCondLst>
                                    <p:cond delay="0"/>
                                  </p:stCondLst>
                                  <p:childTnLst>
                                    <p:set>
                                      <p:cBhvr>
                                        <p:cTn id="38" dur="1" fill="hold">
                                          <p:stCondLst>
                                            <p:cond delay="0"/>
                                          </p:stCondLst>
                                        </p:cTn>
                                        <p:tgtEl>
                                          <p:spTgt spid="96268"/>
                                        </p:tgtEl>
                                        <p:attrNameLst>
                                          <p:attrName>style.visibility</p:attrName>
                                        </p:attrNameLst>
                                      </p:cBhvr>
                                      <p:to>
                                        <p:strVal val="visible"/>
                                      </p:to>
                                    </p:set>
                                    <p:animEffect transition="in" filter="fade">
                                      <p:cBhvr>
                                        <p:cTn id="39" dur="500"/>
                                        <p:tgtEl>
                                          <p:spTgt spid="96268"/>
                                        </p:tgtEl>
                                      </p:cBhvr>
                                    </p:animEffect>
                                  </p:childTnLst>
                                </p:cTn>
                              </p:par>
                              <p:par>
                                <p:cTn id="40" presetID="10" presetClass="entr" presetSubtype="0" fill="hold" nodeType="withEffect">
                                  <p:stCondLst>
                                    <p:cond delay="0"/>
                                  </p:stCondLst>
                                  <p:childTnLst>
                                    <p:set>
                                      <p:cBhvr>
                                        <p:cTn id="41" dur="1" fill="hold">
                                          <p:stCondLst>
                                            <p:cond delay="0"/>
                                          </p:stCondLst>
                                        </p:cTn>
                                        <p:tgtEl>
                                          <p:spTgt spid="96271"/>
                                        </p:tgtEl>
                                        <p:attrNameLst>
                                          <p:attrName>style.visibility</p:attrName>
                                        </p:attrNameLst>
                                      </p:cBhvr>
                                      <p:to>
                                        <p:strVal val="visible"/>
                                      </p:to>
                                    </p:set>
                                    <p:animEffect transition="in" filter="fade">
                                      <p:cBhvr>
                                        <p:cTn id="42" dur="500"/>
                                        <p:tgtEl>
                                          <p:spTgt spid="962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96267"/>
                                        </p:tgtEl>
                                        <p:attrNameLst>
                                          <p:attrName>style.visibility</p:attrName>
                                        </p:attrNameLst>
                                      </p:cBhvr>
                                      <p:to>
                                        <p:strVal val="visible"/>
                                      </p:to>
                                    </p:set>
                                    <p:animEffect transition="in" filter="fade">
                                      <p:cBhvr>
                                        <p:cTn id="47" dur="500"/>
                                        <p:tgtEl>
                                          <p:spTgt spid="962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96272"/>
                                        </p:tgtEl>
                                        <p:attrNameLst>
                                          <p:attrName>style.visibility</p:attrName>
                                        </p:attrNameLst>
                                      </p:cBhvr>
                                      <p:to>
                                        <p:strVal val="visible"/>
                                      </p:to>
                                    </p:set>
                                    <p:animEffect transition="in" filter="fade">
                                      <p:cBhvr>
                                        <p:cTn id="52" dur="500"/>
                                        <p:tgtEl>
                                          <p:spTgt spid="96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9" grpId="0"/>
      <p:bldP spid="9627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a:extLst>
              <a:ext uri="{FF2B5EF4-FFF2-40B4-BE49-F238E27FC236}">
                <a16:creationId xmlns:a16="http://schemas.microsoft.com/office/drawing/2014/main" id="{DB9EE62C-FBF6-995E-A704-CDC5FFF4499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F63F4B7-7A6B-4377-AFA7-7A5996E1C992}" type="slidenum">
              <a:rPr lang="en-US" altLang="en-US" sz="1200" smtClean="0">
                <a:latin typeface="Garamond" panose="02020404030301010803" pitchFamily="18" charset="0"/>
              </a:rPr>
              <a:pPr>
                <a:spcBef>
                  <a:spcPct val="0"/>
                </a:spcBef>
                <a:buClrTx/>
                <a:buSzTx/>
                <a:buFontTx/>
                <a:buNone/>
              </a:pPr>
              <a:t>48</a:t>
            </a:fld>
            <a:endParaRPr lang="en-US" altLang="en-US" sz="1200">
              <a:latin typeface="Garamond" panose="02020404030301010803" pitchFamily="18" charset="0"/>
            </a:endParaRPr>
          </a:p>
        </p:txBody>
      </p:sp>
      <p:sp>
        <p:nvSpPr>
          <p:cNvPr id="100355" name="Rectangle 2">
            <a:extLst>
              <a:ext uri="{FF2B5EF4-FFF2-40B4-BE49-F238E27FC236}">
                <a16:creationId xmlns:a16="http://schemas.microsoft.com/office/drawing/2014/main" id="{F90790F5-23C8-3DD3-33BD-98D8064F4864}"/>
              </a:ext>
            </a:extLst>
          </p:cNvPr>
          <p:cNvSpPr>
            <a:spLocks noGrp="1" noChangeArrowheads="1"/>
          </p:cNvSpPr>
          <p:nvPr>
            <p:ph type="title"/>
          </p:nvPr>
        </p:nvSpPr>
        <p:spPr/>
        <p:txBody>
          <a:bodyPr/>
          <a:lstStyle/>
          <a:p>
            <a:pPr eaLnBrk="1" hangingPunct="1"/>
            <a:r>
              <a:rPr lang="en-US" altLang="en-US" sz="3600"/>
              <a:t>Analysis of Randomized Select</a:t>
            </a:r>
          </a:p>
        </p:txBody>
      </p:sp>
      <p:sp>
        <p:nvSpPr>
          <p:cNvPr id="98308" name="Rectangle 3">
            <a:extLst>
              <a:ext uri="{FF2B5EF4-FFF2-40B4-BE49-F238E27FC236}">
                <a16:creationId xmlns:a16="http://schemas.microsoft.com/office/drawing/2014/main" id="{DA150C57-E6CA-BA1C-2580-1DF1C31AAF9B}"/>
              </a:ext>
            </a:extLst>
          </p:cNvPr>
          <p:cNvSpPr>
            <a:spLocks noGrp="1" noChangeArrowheads="1"/>
          </p:cNvSpPr>
          <p:nvPr>
            <p:ph type="body" idx="1"/>
          </p:nvPr>
        </p:nvSpPr>
        <p:spPr/>
        <p:txBody>
          <a:bodyPr/>
          <a:lstStyle/>
          <a:p>
            <a:pPr eaLnBrk="1" hangingPunct="1"/>
            <a:r>
              <a:rPr lang="en-US" altLang="en-US" sz="2400"/>
              <a:t>Therefore, Randomized Select has linear </a:t>
            </a:r>
            <a:r>
              <a:rPr lang="en-US" altLang="en-US" sz="2400" i="1"/>
              <a:t>expected time</a:t>
            </a:r>
            <a:r>
              <a:rPr lang="en-US" altLang="en-US" sz="2400"/>
              <a:t>.</a:t>
            </a:r>
          </a:p>
          <a:p>
            <a:pPr eaLnBrk="1" hangingPunct="1"/>
            <a:endParaRPr lang="en-US" altLang="en-US" sz="2400"/>
          </a:p>
          <a:p>
            <a:pPr eaLnBrk="1" hangingPunct="1"/>
            <a:r>
              <a:rPr lang="en-US" altLang="en-US" sz="2400"/>
              <a:t>However, </a:t>
            </a:r>
            <a:r>
              <a:rPr lang="en-US" altLang="en-US" sz="2400" i="1"/>
              <a:t>in the worst case</a:t>
            </a:r>
            <a:r>
              <a:rPr lang="en-US" altLang="en-US" sz="2400"/>
              <a:t>, it is still quadratic.</a:t>
            </a:r>
          </a:p>
          <a:p>
            <a:pPr eaLnBrk="1" hangingPunct="1"/>
            <a:endParaRPr lang="en-US" altLang="en-US" sz="2400"/>
          </a:p>
          <a:p>
            <a:pPr eaLnBrk="1" hangingPunct="1"/>
            <a:r>
              <a:rPr lang="en-US" altLang="en-US" sz="2400"/>
              <a:t>Can we improve the worst case running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8308">
                                            <p:txEl>
                                              <p:pRg st="2" end="2"/>
                                            </p:txEl>
                                          </p:spTgt>
                                        </p:tgtEl>
                                        <p:attrNameLst>
                                          <p:attrName>style.visibility</p:attrName>
                                        </p:attrNameLst>
                                      </p:cBhvr>
                                      <p:to>
                                        <p:strVal val="visible"/>
                                      </p:to>
                                    </p:set>
                                    <p:animEffect transition="in" filter="fade">
                                      <p:cBhvr>
                                        <p:cTn id="7" dur="500"/>
                                        <p:tgtEl>
                                          <p:spTgt spid="9830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8308">
                                            <p:txEl>
                                              <p:pRg st="4" end="4"/>
                                            </p:txEl>
                                          </p:spTgt>
                                        </p:tgtEl>
                                        <p:attrNameLst>
                                          <p:attrName>style.visibility</p:attrName>
                                        </p:attrNameLst>
                                      </p:cBhvr>
                                      <p:to>
                                        <p:strVal val="visible"/>
                                      </p:to>
                                    </p:set>
                                    <p:animEffect transition="in" filter="fade">
                                      <p:cBhvr>
                                        <p:cTn id="12" dur="500"/>
                                        <p:tgtEl>
                                          <p:spTgt spid="983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a:extLst>
              <a:ext uri="{FF2B5EF4-FFF2-40B4-BE49-F238E27FC236}">
                <a16:creationId xmlns:a16="http://schemas.microsoft.com/office/drawing/2014/main" id="{9A5289B7-09A6-0C54-2B54-F819B13CF4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27FB4B7-FC99-4B2C-B862-0ABE6841368E}" type="slidenum">
              <a:rPr lang="en-US" altLang="en-US" sz="1200" smtClean="0">
                <a:latin typeface="Garamond" panose="02020404030301010803" pitchFamily="18" charset="0"/>
              </a:rPr>
              <a:pPr>
                <a:spcBef>
                  <a:spcPct val="0"/>
                </a:spcBef>
                <a:buClrTx/>
                <a:buSzTx/>
                <a:buFontTx/>
                <a:buNone/>
              </a:pPr>
              <a:t>49</a:t>
            </a:fld>
            <a:endParaRPr lang="en-US" altLang="en-US" sz="1200">
              <a:latin typeface="Garamond" panose="02020404030301010803" pitchFamily="18" charset="0"/>
            </a:endParaRPr>
          </a:p>
        </p:txBody>
      </p:sp>
      <p:sp>
        <p:nvSpPr>
          <p:cNvPr id="102403" name="Rectangle 2">
            <a:extLst>
              <a:ext uri="{FF2B5EF4-FFF2-40B4-BE49-F238E27FC236}">
                <a16:creationId xmlns:a16="http://schemas.microsoft.com/office/drawing/2014/main" id="{25525731-A924-684F-FACB-704A7483235F}"/>
              </a:ext>
            </a:extLst>
          </p:cNvPr>
          <p:cNvSpPr>
            <a:spLocks noGrp="1" noChangeArrowheads="1"/>
          </p:cNvSpPr>
          <p:nvPr>
            <p:ph type="title"/>
          </p:nvPr>
        </p:nvSpPr>
        <p:spPr/>
        <p:txBody>
          <a:bodyPr/>
          <a:lstStyle/>
          <a:p>
            <a:pPr eaLnBrk="1" hangingPunct="1"/>
            <a:r>
              <a:rPr lang="en-US" altLang="en-US" sz="3600"/>
              <a:t>Selection in worst case linear time</a:t>
            </a:r>
          </a:p>
        </p:txBody>
      </p:sp>
      <p:sp>
        <p:nvSpPr>
          <p:cNvPr id="100356" name="Rectangle 3">
            <a:extLst>
              <a:ext uri="{FF2B5EF4-FFF2-40B4-BE49-F238E27FC236}">
                <a16:creationId xmlns:a16="http://schemas.microsoft.com/office/drawing/2014/main" id="{FD0B9019-C88E-90B5-1E50-F439DE8D3DAA}"/>
              </a:ext>
            </a:extLst>
          </p:cNvPr>
          <p:cNvSpPr>
            <a:spLocks noGrp="1" noChangeArrowheads="1"/>
          </p:cNvSpPr>
          <p:nvPr>
            <p:ph type="body" idx="1"/>
          </p:nvPr>
        </p:nvSpPr>
        <p:spPr/>
        <p:txBody>
          <a:bodyPr/>
          <a:lstStyle/>
          <a:p>
            <a:pPr eaLnBrk="1" hangingPunct="1"/>
            <a:r>
              <a:rPr lang="en-US" altLang="en-US" sz="2400"/>
              <a:t>Suppose that we </a:t>
            </a:r>
            <a:r>
              <a:rPr lang="en-US" altLang="en-US" sz="2400" i="1"/>
              <a:t>somehow</a:t>
            </a:r>
            <a:r>
              <a:rPr lang="en-US" altLang="en-US" sz="2400"/>
              <a:t> can guarantee a constant partitioning ratio at each level of recursion:</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The recurrence for the worst case running time would then be:</a:t>
            </a:r>
          </a:p>
        </p:txBody>
      </p:sp>
      <p:grpSp>
        <p:nvGrpSpPr>
          <p:cNvPr id="102405" name="Group 4">
            <a:extLst>
              <a:ext uri="{FF2B5EF4-FFF2-40B4-BE49-F238E27FC236}">
                <a16:creationId xmlns:a16="http://schemas.microsoft.com/office/drawing/2014/main" id="{FB1B39EA-A988-FB8D-DC3E-FCDEF2EA9202}"/>
              </a:ext>
            </a:extLst>
          </p:cNvPr>
          <p:cNvGrpSpPr>
            <a:grpSpLocks/>
          </p:cNvGrpSpPr>
          <p:nvPr/>
        </p:nvGrpSpPr>
        <p:grpSpPr bwMode="auto">
          <a:xfrm>
            <a:off x="1981200" y="3124200"/>
            <a:ext cx="4038600" cy="396875"/>
            <a:chOff x="1440" y="2544"/>
            <a:chExt cx="2544" cy="250"/>
          </a:xfrm>
        </p:grpSpPr>
        <p:grpSp>
          <p:nvGrpSpPr>
            <p:cNvPr id="102419" name="Group 5">
              <a:extLst>
                <a:ext uri="{FF2B5EF4-FFF2-40B4-BE49-F238E27FC236}">
                  <a16:creationId xmlns:a16="http://schemas.microsoft.com/office/drawing/2014/main" id="{9FCC339B-2419-75E9-9305-256C0CBA1E1F}"/>
                </a:ext>
              </a:extLst>
            </p:cNvPr>
            <p:cNvGrpSpPr>
              <a:grpSpLocks/>
            </p:cNvGrpSpPr>
            <p:nvPr/>
          </p:nvGrpSpPr>
          <p:grpSpPr bwMode="auto">
            <a:xfrm>
              <a:off x="1440" y="2592"/>
              <a:ext cx="576" cy="192"/>
              <a:chOff x="240" y="2640"/>
              <a:chExt cx="576" cy="192"/>
            </a:xfrm>
          </p:grpSpPr>
          <p:sp>
            <p:nvSpPr>
              <p:cNvPr id="102433" name="Rectangle 6">
                <a:extLst>
                  <a:ext uri="{FF2B5EF4-FFF2-40B4-BE49-F238E27FC236}">
                    <a16:creationId xmlns:a16="http://schemas.microsoft.com/office/drawing/2014/main" id="{42BFF3DA-91B5-2A5C-A5FB-8CD51FB49F33}"/>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2434" name="Rectangle 7">
                <a:extLst>
                  <a:ext uri="{FF2B5EF4-FFF2-40B4-BE49-F238E27FC236}">
                    <a16:creationId xmlns:a16="http://schemas.microsoft.com/office/drawing/2014/main" id="{BBE555C0-7724-EB95-18FA-891C987D0932}"/>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2435" name="Rectangle 8">
                <a:extLst>
                  <a:ext uri="{FF2B5EF4-FFF2-40B4-BE49-F238E27FC236}">
                    <a16:creationId xmlns:a16="http://schemas.microsoft.com/office/drawing/2014/main" id="{1F773A3D-3DC7-001E-E8B9-C67CFF8AC89D}"/>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102420" name="Line 9">
              <a:extLst>
                <a:ext uri="{FF2B5EF4-FFF2-40B4-BE49-F238E27FC236}">
                  <a16:creationId xmlns:a16="http://schemas.microsoft.com/office/drawing/2014/main" id="{E1DCD83F-B8C8-2344-DB74-3B8DDA25A07C}"/>
                </a:ext>
              </a:extLst>
            </p:cNvPr>
            <p:cNvSpPr>
              <a:spLocks noChangeShapeType="1"/>
            </p:cNvSpPr>
            <p:nvPr/>
          </p:nvSpPr>
          <p:spPr bwMode="auto">
            <a:xfrm>
              <a:off x="1824" y="2592"/>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2421" name="Line 10">
              <a:extLst>
                <a:ext uri="{FF2B5EF4-FFF2-40B4-BE49-F238E27FC236}">
                  <a16:creationId xmlns:a16="http://schemas.microsoft.com/office/drawing/2014/main" id="{A54ADB6A-CD9B-2165-83C9-2CDE43B11BFF}"/>
                </a:ext>
              </a:extLst>
            </p:cNvPr>
            <p:cNvSpPr>
              <a:spLocks noChangeShapeType="1"/>
            </p:cNvSpPr>
            <p:nvPr/>
          </p:nvSpPr>
          <p:spPr bwMode="auto">
            <a:xfrm>
              <a:off x="1824" y="2784"/>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102422" name="Group 11">
              <a:extLst>
                <a:ext uri="{FF2B5EF4-FFF2-40B4-BE49-F238E27FC236}">
                  <a16:creationId xmlns:a16="http://schemas.microsoft.com/office/drawing/2014/main" id="{FE8DF9A4-9C99-1B9F-72DC-0572F2210555}"/>
                </a:ext>
              </a:extLst>
            </p:cNvPr>
            <p:cNvGrpSpPr>
              <a:grpSpLocks/>
            </p:cNvGrpSpPr>
            <p:nvPr/>
          </p:nvGrpSpPr>
          <p:grpSpPr bwMode="auto">
            <a:xfrm>
              <a:off x="2400" y="2592"/>
              <a:ext cx="576" cy="192"/>
              <a:chOff x="240" y="2640"/>
              <a:chExt cx="576" cy="192"/>
            </a:xfrm>
          </p:grpSpPr>
          <p:sp>
            <p:nvSpPr>
              <p:cNvPr id="102430" name="Rectangle 12">
                <a:extLst>
                  <a:ext uri="{FF2B5EF4-FFF2-40B4-BE49-F238E27FC236}">
                    <a16:creationId xmlns:a16="http://schemas.microsoft.com/office/drawing/2014/main" id="{605F38D0-EF22-8DA2-10EB-DD161DECB944}"/>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2431" name="Rectangle 13">
                <a:extLst>
                  <a:ext uri="{FF2B5EF4-FFF2-40B4-BE49-F238E27FC236}">
                    <a16:creationId xmlns:a16="http://schemas.microsoft.com/office/drawing/2014/main" id="{6ABFC873-5F12-D10C-22C0-3CCC9E58137C}"/>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2432" name="Rectangle 14">
                <a:extLst>
                  <a:ext uri="{FF2B5EF4-FFF2-40B4-BE49-F238E27FC236}">
                    <a16:creationId xmlns:a16="http://schemas.microsoft.com/office/drawing/2014/main" id="{23B4E575-F80F-EB0E-6722-0FE058B09A1C}"/>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grpSp>
          <p:nvGrpSpPr>
            <p:cNvPr id="102423" name="Group 15">
              <a:extLst>
                <a:ext uri="{FF2B5EF4-FFF2-40B4-BE49-F238E27FC236}">
                  <a16:creationId xmlns:a16="http://schemas.microsoft.com/office/drawing/2014/main" id="{A0AAD036-251E-BE13-9B6A-3E5961BCF441}"/>
                </a:ext>
              </a:extLst>
            </p:cNvPr>
            <p:cNvGrpSpPr>
              <a:grpSpLocks/>
            </p:cNvGrpSpPr>
            <p:nvPr/>
          </p:nvGrpSpPr>
          <p:grpSpPr bwMode="auto">
            <a:xfrm>
              <a:off x="3408" y="2592"/>
              <a:ext cx="576" cy="192"/>
              <a:chOff x="240" y="2640"/>
              <a:chExt cx="576" cy="192"/>
            </a:xfrm>
          </p:grpSpPr>
          <p:sp>
            <p:nvSpPr>
              <p:cNvPr id="102427" name="Rectangle 16">
                <a:extLst>
                  <a:ext uri="{FF2B5EF4-FFF2-40B4-BE49-F238E27FC236}">
                    <a16:creationId xmlns:a16="http://schemas.microsoft.com/office/drawing/2014/main" id="{C1C74CA0-D177-2D5F-121F-17C7A107CBA7}"/>
                  </a:ext>
                </a:extLst>
              </p:cNvPr>
              <p:cNvSpPr>
                <a:spLocks noChangeArrowheads="1"/>
              </p:cNvSpPr>
              <p:nvPr/>
            </p:nvSpPr>
            <p:spPr bwMode="auto">
              <a:xfrm>
                <a:off x="240"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2428" name="Rectangle 17">
                <a:extLst>
                  <a:ext uri="{FF2B5EF4-FFF2-40B4-BE49-F238E27FC236}">
                    <a16:creationId xmlns:a16="http://schemas.microsoft.com/office/drawing/2014/main" id="{CE2AC471-6B43-CDD0-B417-E3976CDE0070}"/>
                  </a:ext>
                </a:extLst>
              </p:cNvPr>
              <p:cNvSpPr>
                <a:spLocks noChangeArrowheads="1"/>
              </p:cNvSpPr>
              <p:nvPr/>
            </p:nvSpPr>
            <p:spPr bwMode="auto">
              <a:xfrm>
                <a:off x="432"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2429" name="Rectangle 18">
                <a:extLst>
                  <a:ext uri="{FF2B5EF4-FFF2-40B4-BE49-F238E27FC236}">
                    <a16:creationId xmlns:a16="http://schemas.microsoft.com/office/drawing/2014/main" id="{63010887-45EB-3236-ADFA-6E94044F72BA}"/>
                  </a:ext>
                </a:extLst>
              </p:cNvPr>
              <p:cNvSpPr>
                <a:spLocks noChangeArrowheads="1"/>
              </p:cNvSpPr>
              <p:nvPr/>
            </p:nvSpPr>
            <p:spPr bwMode="auto">
              <a:xfrm>
                <a:off x="624" y="2640"/>
                <a:ext cx="192" cy="19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pSp>
        <p:sp>
          <p:nvSpPr>
            <p:cNvPr id="102424" name="Text Box 19">
              <a:extLst>
                <a:ext uri="{FF2B5EF4-FFF2-40B4-BE49-F238E27FC236}">
                  <a16:creationId xmlns:a16="http://schemas.microsoft.com/office/drawing/2014/main" id="{FFB332EC-AF1C-A14E-DE0D-DBCBCE63BD24}"/>
                </a:ext>
              </a:extLst>
            </p:cNvPr>
            <p:cNvSpPr txBox="1">
              <a:spLocks noChangeArrowheads="1"/>
            </p:cNvSpPr>
            <p:nvPr/>
          </p:nvSpPr>
          <p:spPr bwMode="auto">
            <a:xfrm>
              <a:off x="2592" y="254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
          <p:nvSpPr>
            <p:cNvPr id="102425" name="Line 20">
              <a:extLst>
                <a:ext uri="{FF2B5EF4-FFF2-40B4-BE49-F238E27FC236}">
                  <a16:creationId xmlns:a16="http://schemas.microsoft.com/office/drawing/2014/main" id="{7CEBFE99-2158-1512-36EC-2B5DFC589010}"/>
                </a:ext>
              </a:extLst>
            </p:cNvPr>
            <p:cNvSpPr>
              <a:spLocks noChangeShapeType="1"/>
            </p:cNvSpPr>
            <p:nvPr/>
          </p:nvSpPr>
          <p:spPr bwMode="auto">
            <a:xfrm>
              <a:off x="2064" y="2688"/>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2426" name="Line 21">
              <a:extLst>
                <a:ext uri="{FF2B5EF4-FFF2-40B4-BE49-F238E27FC236}">
                  <a16:creationId xmlns:a16="http://schemas.microsoft.com/office/drawing/2014/main" id="{9BDA238B-1BAD-3D2F-3BD7-45E78060D2A4}"/>
                </a:ext>
              </a:extLst>
            </p:cNvPr>
            <p:cNvSpPr>
              <a:spLocks noChangeShapeType="1"/>
            </p:cNvSpPr>
            <p:nvPr/>
          </p:nvSpPr>
          <p:spPr bwMode="auto">
            <a:xfrm>
              <a:off x="3024" y="2688"/>
              <a:ext cx="2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102406" name="Line 22">
            <a:extLst>
              <a:ext uri="{FF2B5EF4-FFF2-40B4-BE49-F238E27FC236}">
                <a16:creationId xmlns:a16="http://schemas.microsoft.com/office/drawing/2014/main" id="{74A11ABD-4B12-5DDC-76E2-895E9773C57B}"/>
              </a:ext>
            </a:extLst>
          </p:cNvPr>
          <p:cNvSpPr>
            <a:spLocks noChangeShapeType="1"/>
          </p:cNvSpPr>
          <p:nvPr/>
        </p:nvSpPr>
        <p:spPr bwMode="auto">
          <a:xfrm>
            <a:off x="3810000" y="2819400"/>
            <a:ext cx="0" cy="8382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02407" name="Line 23">
            <a:extLst>
              <a:ext uri="{FF2B5EF4-FFF2-40B4-BE49-F238E27FC236}">
                <a16:creationId xmlns:a16="http://schemas.microsoft.com/office/drawing/2014/main" id="{789EECEF-4347-C769-3E2A-E9CE64733934}"/>
              </a:ext>
            </a:extLst>
          </p:cNvPr>
          <p:cNvSpPr>
            <a:spLocks noChangeShapeType="1"/>
          </p:cNvSpPr>
          <p:nvPr/>
        </p:nvSpPr>
        <p:spPr bwMode="auto">
          <a:xfrm>
            <a:off x="4114800" y="2819400"/>
            <a:ext cx="0" cy="8382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102408" name="Object 24">
            <a:extLst>
              <a:ext uri="{FF2B5EF4-FFF2-40B4-BE49-F238E27FC236}">
                <a16:creationId xmlns:a16="http://schemas.microsoft.com/office/drawing/2014/main" id="{7D225D14-92F6-3EF0-C369-86C3D60E1249}"/>
              </a:ext>
            </a:extLst>
          </p:cNvPr>
          <p:cNvGraphicFramePr>
            <a:graphicFrameLocks noChangeAspect="1"/>
          </p:cNvGraphicFramePr>
          <p:nvPr/>
        </p:nvGraphicFramePr>
        <p:xfrm>
          <a:off x="2209800" y="2613025"/>
          <a:ext cx="1377950" cy="319088"/>
        </p:xfrm>
        <a:graphic>
          <a:graphicData uri="http://schemas.openxmlformats.org/presentationml/2006/ole">
            <mc:AlternateContent xmlns:mc="http://schemas.openxmlformats.org/markup-compatibility/2006">
              <mc:Choice xmlns:v="urn:schemas-microsoft-com:vml" Requires="v">
                <p:oleObj name="Equation" r:id="rId3" imgW="761669" imgH="177723" progId="Equation.3">
                  <p:embed/>
                </p:oleObj>
              </mc:Choice>
              <mc:Fallback>
                <p:oleObj name="Equation" r:id="rId3" imgW="761669" imgH="177723"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613025"/>
                        <a:ext cx="137795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9" name="Object 25">
            <a:extLst>
              <a:ext uri="{FF2B5EF4-FFF2-40B4-BE49-F238E27FC236}">
                <a16:creationId xmlns:a16="http://schemas.microsoft.com/office/drawing/2014/main" id="{F0D4C915-B3B8-DBFF-F084-F34CA9BF1023}"/>
              </a:ext>
            </a:extLst>
          </p:cNvPr>
          <p:cNvGraphicFramePr>
            <a:graphicFrameLocks noChangeAspect="1"/>
          </p:cNvGraphicFramePr>
          <p:nvPr/>
        </p:nvGraphicFramePr>
        <p:xfrm>
          <a:off x="4165600" y="2590800"/>
          <a:ext cx="1930400" cy="365125"/>
        </p:xfrm>
        <a:graphic>
          <a:graphicData uri="http://schemas.openxmlformats.org/presentationml/2006/ole">
            <mc:AlternateContent xmlns:mc="http://schemas.openxmlformats.org/markup-compatibility/2006">
              <mc:Choice xmlns:v="urn:schemas-microsoft-com:vml" Requires="v">
                <p:oleObj name="Equation" r:id="rId5" imgW="1066337" imgH="203112" progId="Equation.3">
                  <p:embed/>
                </p:oleObj>
              </mc:Choice>
              <mc:Fallback>
                <p:oleObj name="Equation" r:id="rId5" imgW="1066337" imgH="203112"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5600" y="2590800"/>
                        <a:ext cx="1930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10" name="AutoShape 26">
            <a:extLst>
              <a:ext uri="{FF2B5EF4-FFF2-40B4-BE49-F238E27FC236}">
                <a16:creationId xmlns:a16="http://schemas.microsoft.com/office/drawing/2014/main" id="{83174DB6-F9A3-5E01-D1AE-33683E433D93}"/>
              </a:ext>
            </a:extLst>
          </p:cNvPr>
          <p:cNvSpPr>
            <a:spLocks/>
          </p:cNvSpPr>
          <p:nvPr/>
        </p:nvSpPr>
        <p:spPr bwMode="auto">
          <a:xfrm rot="5400000">
            <a:off x="2705100" y="2171700"/>
            <a:ext cx="228600" cy="1676400"/>
          </a:xfrm>
          <a:prstGeom prst="leftBrace">
            <a:avLst>
              <a:gd name="adj1" fmla="val 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2411" name="AutoShape 27">
            <a:extLst>
              <a:ext uri="{FF2B5EF4-FFF2-40B4-BE49-F238E27FC236}">
                <a16:creationId xmlns:a16="http://schemas.microsoft.com/office/drawing/2014/main" id="{20AE3106-E44A-D0A7-F977-DD66EAFF8209}"/>
              </a:ext>
            </a:extLst>
          </p:cNvPr>
          <p:cNvSpPr>
            <a:spLocks/>
          </p:cNvSpPr>
          <p:nvPr/>
        </p:nvSpPr>
        <p:spPr bwMode="auto">
          <a:xfrm rot="5400000">
            <a:off x="4991100" y="2171700"/>
            <a:ext cx="228600" cy="1676400"/>
          </a:xfrm>
          <a:prstGeom prst="leftBrace">
            <a:avLst>
              <a:gd name="adj1" fmla="val 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02412" name="Object 28">
            <a:extLst>
              <a:ext uri="{FF2B5EF4-FFF2-40B4-BE49-F238E27FC236}">
                <a16:creationId xmlns:a16="http://schemas.microsoft.com/office/drawing/2014/main" id="{074B4AE3-0DB2-6DEB-43D0-D5CE5816332D}"/>
              </a:ext>
            </a:extLst>
          </p:cNvPr>
          <p:cNvGraphicFramePr>
            <a:graphicFrameLocks noChangeAspect="1"/>
          </p:cNvGraphicFramePr>
          <p:nvPr/>
        </p:nvGraphicFramePr>
        <p:xfrm>
          <a:off x="6248400" y="2971800"/>
          <a:ext cx="1816100" cy="708025"/>
        </p:xfrm>
        <a:graphic>
          <a:graphicData uri="http://schemas.openxmlformats.org/presentationml/2006/ole">
            <mc:AlternateContent xmlns:mc="http://schemas.openxmlformats.org/markup-compatibility/2006">
              <mc:Choice xmlns:v="urn:schemas-microsoft-com:vml" Requires="v">
                <p:oleObj name="Equation" r:id="rId7" imgW="1002865" imgH="393529" progId="Equation.3">
                  <p:embed/>
                </p:oleObj>
              </mc:Choice>
              <mc:Fallback>
                <p:oleObj name="Equation" r:id="rId7" imgW="1002865" imgH="393529"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2971800"/>
                        <a:ext cx="18161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65" name="Object 29">
            <a:extLst>
              <a:ext uri="{FF2B5EF4-FFF2-40B4-BE49-F238E27FC236}">
                <a16:creationId xmlns:a16="http://schemas.microsoft.com/office/drawing/2014/main" id="{DCEF6157-BB59-F5EF-52F4-DEF8B9B3DD1D}"/>
              </a:ext>
            </a:extLst>
          </p:cNvPr>
          <p:cNvGraphicFramePr>
            <a:graphicFrameLocks noChangeAspect="1"/>
          </p:cNvGraphicFramePr>
          <p:nvPr/>
        </p:nvGraphicFramePr>
        <p:xfrm>
          <a:off x="1689100" y="4978400"/>
          <a:ext cx="5918200" cy="508000"/>
        </p:xfrm>
        <a:graphic>
          <a:graphicData uri="http://schemas.openxmlformats.org/presentationml/2006/ole">
            <mc:AlternateContent xmlns:mc="http://schemas.openxmlformats.org/markup-compatibility/2006">
              <mc:Choice xmlns:v="urn:schemas-microsoft-com:vml" Requires="v">
                <p:oleObj name="Equation" r:id="rId9" imgW="2362200" imgH="203200" progId="Equation.3">
                  <p:embed/>
                </p:oleObj>
              </mc:Choice>
              <mc:Fallback>
                <p:oleObj name="Equation" r:id="rId9" imgW="2362200" imgH="2032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9100" y="4978400"/>
                        <a:ext cx="59182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14" name="AutoShape 26">
            <a:extLst>
              <a:ext uri="{FF2B5EF4-FFF2-40B4-BE49-F238E27FC236}">
                <a16:creationId xmlns:a16="http://schemas.microsoft.com/office/drawing/2014/main" id="{87D18164-1964-FD3D-92FB-0A0461B45522}"/>
              </a:ext>
            </a:extLst>
          </p:cNvPr>
          <p:cNvSpPr>
            <a:spLocks/>
          </p:cNvSpPr>
          <p:nvPr/>
        </p:nvSpPr>
        <p:spPr bwMode="auto">
          <a:xfrm rot="16200000" flipV="1">
            <a:off x="2705100" y="2857500"/>
            <a:ext cx="228600" cy="1676400"/>
          </a:xfrm>
          <a:prstGeom prst="leftBrace">
            <a:avLst>
              <a:gd name="adj1" fmla="val 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
        <p:nvSpPr>
          <p:cNvPr id="102415" name="AutoShape 27">
            <a:extLst>
              <a:ext uri="{FF2B5EF4-FFF2-40B4-BE49-F238E27FC236}">
                <a16:creationId xmlns:a16="http://schemas.microsoft.com/office/drawing/2014/main" id="{D22351F5-0A09-09F0-4380-B6EAD9B14D2F}"/>
              </a:ext>
            </a:extLst>
          </p:cNvPr>
          <p:cNvSpPr>
            <a:spLocks/>
          </p:cNvSpPr>
          <p:nvPr/>
        </p:nvSpPr>
        <p:spPr bwMode="auto">
          <a:xfrm rot="16200000" flipV="1">
            <a:off x="4991100" y="2857500"/>
            <a:ext cx="228600" cy="1676400"/>
          </a:xfrm>
          <a:prstGeom prst="leftBrace">
            <a:avLst>
              <a:gd name="adj1" fmla="val 6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02416" name="Object 24">
            <a:extLst>
              <a:ext uri="{FF2B5EF4-FFF2-40B4-BE49-F238E27FC236}">
                <a16:creationId xmlns:a16="http://schemas.microsoft.com/office/drawing/2014/main" id="{5CE49840-5F39-CE61-3EC9-65C32582AF44}"/>
              </a:ext>
            </a:extLst>
          </p:cNvPr>
          <p:cNvGraphicFramePr>
            <a:graphicFrameLocks noChangeAspect="1"/>
          </p:cNvGraphicFramePr>
          <p:nvPr/>
        </p:nvGraphicFramePr>
        <p:xfrm>
          <a:off x="4489450" y="3848100"/>
          <a:ext cx="1377950" cy="319088"/>
        </p:xfrm>
        <a:graphic>
          <a:graphicData uri="http://schemas.openxmlformats.org/presentationml/2006/ole">
            <mc:AlternateContent xmlns:mc="http://schemas.openxmlformats.org/markup-compatibility/2006">
              <mc:Choice xmlns:v="urn:schemas-microsoft-com:vml" Requires="v">
                <p:oleObj name="Equation" r:id="rId11" imgW="761669" imgH="177723" progId="Equation.3">
                  <p:embed/>
                </p:oleObj>
              </mc:Choice>
              <mc:Fallback>
                <p:oleObj name="Equation" r:id="rId11" imgW="761669" imgH="177723"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450" y="3848100"/>
                        <a:ext cx="137795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17" name="Object 25">
            <a:extLst>
              <a:ext uri="{FF2B5EF4-FFF2-40B4-BE49-F238E27FC236}">
                <a16:creationId xmlns:a16="http://schemas.microsoft.com/office/drawing/2014/main" id="{9FA46285-BCDA-870D-28A7-7503D3AC8B2B}"/>
              </a:ext>
            </a:extLst>
          </p:cNvPr>
          <p:cNvGraphicFramePr>
            <a:graphicFrameLocks noChangeAspect="1"/>
          </p:cNvGraphicFramePr>
          <p:nvPr/>
        </p:nvGraphicFramePr>
        <p:xfrm>
          <a:off x="1955800" y="3810000"/>
          <a:ext cx="1930400" cy="365125"/>
        </p:xfrm>
        <a:graphic>
          <a:graphicData uri="http://schemas.openxmlformats.org/presentationml/2006/ole">
            <mc:AlternateContent xmlns:mc="http://schemas.openxmlformats.org/markup-compatibility/2006">
              <mc:Choice xmlns:v="urn:schemas-microsoft-com:vml" Requires="v">
                <p:oleObj name="Equation" r:id="rId12" imgW="1066337" imgH="203112" progId="Equation.3">
                  <p:embed/>
                </p:oleObj>
              </mc:Choice>
              <mc:Fallback>
                <p:oleObj name="Equation" r:id="rId12" imgW="1066337" imgH="203112"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5800" y="3810000"/>
                        <a:ext cx="1930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18" name="Object 25">
            <a:extLst>
              <a:ext uri="{FF2B5EF4-FFF2-40B4-BE49-F238E27FC236}">
                <a16:creationId xmlns:a16="http://schemas.microsoft.com/office/drawing/2014/main" id="{C496E703-C184-5BE2-1539-6D5B7DD88436}"/>
              </a:ext>
            </a:extLst>
          </p:cNvPr>
          <p:cNvGraphicFramePr>
            <a:graphicFrameLocks noChangeAspect="1"/>
          </p:cNvGraphicFramePr>
          <p:nvPr/>
        </p:nvGraphicFramePr>
        <p:xfrm>
          <a:off x="1506538" y="3863975"/>
          <a:ext cx="322262" cy="250825"/>
        </p:xfrm>
        <a:graphic>
          <a:graphicData uri="http://schemas.openxmlformats.org/presentationml/2006/ole">
            <mc:AlternateContent xmlns:mc="http://schemas.openxmlformats.org/markup-compatibility/2006">
              <mc:Choice xmlns:v="urn:schemas-microsoft-com:vml" Requires="v">
                <p:oleObj name="Equation" r:id="rId13" imgW="177646" imgH="139579" progId="Equation.3">
                  <p:embed/>
                </p:oleObj>
              </mc:Choice>
              <mc:Fallback>
                <p:oleObj name="Equation" r:id="rId13" imgW="177646" imgH="139579"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6538" y="3863975"/>
                        <a:ext cx="322262"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0356">
                                            <p:txEl>
                                              <p:pRg st="5" end="5"/>
                                            </p:txEl>
                                          </p:spTgt>
                                        </p:tgtEl>
                                        <p:attrNameLst>
                                          <p:attrName>style.visibility</p:attrName>
                                        </p:attrNameLst>
                                      </p:cBhvr>
                                      <p:to>
                                        <p:strVal val="visible"/>
                                      </p:to>
                                    </p:set>
                                    <p:animEffect transition="in" filter="fade">
                                      <p:cBhvr>
                                        <p:cTn id="7" dur="500"/>
                                        <p:tgtEl>
                                          <p:spTgt spid="100356">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0365"/>
                                        </p:tgtEl>
                                        <p:attrNameLst>
                                          <p:attrName>style.visibility</p:attrName>
                                        </p:attrNameLst>
                                      </p:cBhvr>
                                      <p:to>
                                        <p:strVal val="visible"/>
                                      </p:to>
                                    </p:set>
                                    <p:animEffect transition="in" filter="fade">
                                      <p:cBhvr>
                                        <p:cTn id="12" dur="500"/>
                                        <p:tgtEl>
                                          <p:spTgt spid="100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D836485C-322F-7859-4954-746827029D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1CF55FD-C4B5-4E18-BD18-F016C8701E2F}" type="slidenum">
              <a:rPr lang="en-US" altLang="en-US" sz="1200" smtClean="0">
                <a:latin typeface="Garamond" panose="02020404030301010803" pitchFamily="18" charset="0"/>
              </a:rPr>
              <a:pPr>
                <a:spcBef>
                  <a:spcPct val="0"/>
                </a:spcBef>
                <a:buClrTx/>
                <a:buSzTx/>
                <a:buFontTx/>
                <a:buNone/>
              </a:pPr>
              <a:t>5</a:t>
            </a:fld>
            <a:endParaRPr lang="en-US" altLang="en-US" sz="1200">
              <a:latin typeface="Garamond" panose="02020404030301010803" pitchFamily="18" charset="0"/>
            </a:endParaRPr>
          </a:p>
        </p:txBody>
      </p:sp>
      <p:sp>
        <p:nvSpPr>
          <p:cNvPr id="12291" name="Rectangle 2">
            <a:extLst>
              <a:ext uri="{FF2B5EF4-FFF2-40B4-BE49-F238E27FC236}">
                <a16:creationId xmlns:a16="http://schemas.microsoft.com/office/drawing/2014/main" id="{F2F102BD-B935-6E62-E72C-CD779EC181CC}"/>
              </a:ext>
            </a:extLst>
          </p:cNvPr>
          <p:cNvSpPr>
            <a:spLocks noGrp="1" noChangeArrowheads="1"/>
          </p:cNvSpPr>
          <p:nvPr>
            <p:ph type="title"/>
          </p:nvPr>
        </p:nvSpPr>
        <p:spPr/>
        <p:txBody>
          <a:bodyPr/>
          <a:lstStyle/>
          <a:p>
            <a:pPr eaLnBrk="1" hangingPunct="1"/>
            <a:r>
              <a:rPr lang="en-US" altLang="en-US"/>
              <a:t>Stable sorting algorithms</a:t>
            </a:r>
          </a:p>
        </p:txBody>
      </p:sp>
      <p:sp>
        <p:nvSpPr>
          <p:cNvPr id="12292" name="Rectangle 3">
            <a:extLst>
              <a:ext uri="{FF2B5EF4-FFF2-40B4-BE49-F238E27FC236}">
                <a16:creationId xmlns:a16="http://schemas.microsoft.com/office/drawing/2014/main" id="{2EE73C5A-CC5D-9775-F8D0-1105D3B7B76D}"/>
              </a:ext>
            </a:extLst>
          </p:cNvPr>
          <p:cNvSpPr>
            <a:spLocks noGrp="1" noChangeArrowheads="1"/>
          </p:cNvSpPr>
          <p:nvPr>
            <p:ph type="body" idx="1"/>
          </p:nvPr>
        </p:nvSpPr>
        <p:spPr/>
        <p:txBody>
          <a:bodyPr/>
          <a:lstStyle/>
          <a:p>
            <a:pPr marL="571500" indent="-571500" eaLnBrk="1" hangingPunct="1"/>
            <a:r>
              <a:rPr lang="en-US" altLang="en-US" sz="2400"/>
              <a:t>Stability of sorting algorithms is important when there is a satellite data that is carried together with the elements being sorted.</a:t>
            </a:r>
          </a:p>
          <a:p>
            <a:pPr marL="571500" indent="-571500" eaLnBrk="1" hangingPunct="1"/>
            <a:endParaRPr lang="en-US" altLang="en-US" sz="2400"/>
          </a:p>
          <a:p>
            <a:pPr marL="571500" indent="-571500" eaLnBrk="1" hangingPunct="1"/>
            <a:r>
              <a:rPr lang="en-US" altLang="en-US" sz="2400"/>
              <a:t>We will see why stability is important for some applications soon.</a:t>
            </a:r>
          </a:p>
          <a:p>
            <a:pPr marL="571500" indent="-571500" eaLnBrk="1" hangingPunct="1">
              <a:buFont typeface="Wingdings" panose="05000000000000000000" pitchFamily="2" charset="2"/>
              <a:buNone/>
            </a:pPr>
            <a:endParaRPr lang="en-US"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a:extLst>
              <a:ext uri="{FF2B5EF4-FFF2-40B4-BE49-F238E27FC236}">
                <a16:creationId xmlns:a16="http://schemas.microsoft.com/office/drawing/2014/main" id="{D7C7A858-9738-0E38-8CE0-57B9E8A46F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75DF9F6-6ABA-4793-8838-A49A4BFCD164}" type="slidenum">
              <a:rPr lang="en-US" altLang="en-US" sz="1200" smtClean="0">
                <a:latin typeface="Garamond" panose="02020404030301010803" pitchFamily="18" charset="0"/>
              </a:rPr>
              <a:pPr>
                <a:spcBef>
                  <a:spcPct val="0"/>
                </a:spcBef>
                <a:buClrTx/>
                <a:buSzTx/>
                <a:buFontTx/>
                <a:buNone/>
              </a:pPr>
              <a:t>50</a:t>
            </a:fld>
            <a:endParaRPr lang="en-US" altLang="en-US" sz="1200">
              <a:latin typeface="Garamond" panose="02020404030301010803" pitchFamily="18" charset="0"/>
            </a:endParaRPr>
          </a:p>
        </p:txBody>
      </p:sp>
      <p:sp>
        <p:nvSpPr>
          <p:cNvPr id="104451" name="Rectangle 4">
            <a:extLst>
              <a:ext uri="{FF2B5EF4-FFF2-40B4-BE49-F238E27FC236}">
                <a16:creationId xmlns:a16="http://schemas.microsoft.com/office/drawing/2014/main" id="{C0A6B941-9B6A-A850-ECE7-9A0B586536B2}"/>
              </a:ext>
            </a:extLst>
          </p:cNvPr>
          <p:cNvSpPr>
            <a:spLocks noGrp="1" noChangeArrowheads="1"/>
          </p:cNvSpPr>
          <p:nvPr>
            <p:ph type="title"/>
          </p:nvPr>
        </p:nvSpPr>
        <p:spPr>
          <a:noFill/>
        </p:spPr>
        <p:txBody>
          <a:bodyPr/>
          <a:lstStyle/>
          <a:p>
            <a:pPr eaLnBrk="1" hangingPunct="1"/>
            <a:r>
              <a:rPr lang="en-US" altLang="en-US" sz="3600"/>
              <a:t>Selection in worst case linear time</a:t>
            </a:r>
          </a:p>
        </p:txBody>
      </p:sp>
      <p:sp>
        <p:nvSpPr>
          <p:cNvPr id="102404" name="Rectangle 5">
            <a:extLst>
              <a:ext uri="{FF2B5EF4-FFF2-40B4-BE49-F238E27FC236}">
                <a16:creationId xmlns:a16="http://schemas.microsoft.com/office/drawing/2014/main" id="{6701C17E-5089-5FFD-3175-87949BBF05A7}"/>
              </a:ext>
            </a:extLst>
          </p:cNvPr>
          <p:cNvSpPr>
            <a:spLocks noGrp="1" noChangeArrowheads="1"/>
          </p:cNvSpPr>
          <p:nvPr>
            <p:ph type="body" idx="1"/>
          </p:nvPr>
        </p:nvSpPr>
        <p:spPr>
          <a:xfrm>
            <a:off x="457200" y="1295400"/>
            <a:ext cx="8229600" cy="4530725"/>
          </a:xfrm>
          <a:noFill/>
        </p:spPr>
        <p:txBody>
          <a:bodyPr/>
          <a:lstStyle/>
          <a:p>
            <a:pPr eaLnBrk="1" hangingPunct="1"/>
            <a:r>
              <a:rPr lang="en-US" altLang="en-US" sz="2400"/>
              <a:t>Let us solve this recurrence by substitution:</a:t>
            </a:r>
          </a:p>
          <a:p>
            <a:pPr lvl="1" eaLnBrk="1" hangingPunct="1"/>
            <a:r>
              <a:rPr lang="en-US" altLang="en-US" sz="2000"/>
              <a:t>Guess: </a:t>
            </a:r>
            <a:r>
              <a:rPr lang="en-US" altLang="en-US" sz="2000" i="1"/>
              <a:t>T</a:t>
            </a:r>
            <a:r>
              <a:rPr lang="en-US" altLang="en-US" sz="2000"/>
              <a:t>(</a:t>
            </a:r>
            <a:r>
              <a:rPr lang="en-US" altLang="en-US" sz="2000" i="1"/>
              <a:t>n</a:t>
            </a:r>
            <a:r>
              <a:rPr lang="en-US" altLang="en-US" sz="2000"/>
              <a:t>)=</a:t>
            </a:r>
            <a:r>
              <a:rPr lang="en-US" altLang="en-US" sz="2000" i="1"/>
              <a:t>O</a:t>
            </a:r>
            <a:r>
              <a:rPr lang="en-US" altLang="en-US" sz="2000"/>
              <a:t>(</a:t>
            </a:r>
            <a:r>
              <a:rPr lang="en-US" altLang="en-US" sz="2000" i="1"/>
              <a:t>n</a:t>
            </a:r>
            <a:r>
              <a:rPr lang="en-US" altLang="en-US" sz="2000"/>
              <a:t>)</a:t>
            </a:r>
          </a:p>
          <a:p>
            <a:pPr lvl="1" eaLnBrk="1" hangingPunct="1"/>
            <a:r>
              <a:rPr lang="en-US" altLang="en-US" sz="2000"/>
              <a:t>Verify: Show that </a:t>
            </a:r>
            <a:r>
              <a:rPr lang="en-US" altLang="en-US" sz="2000" i="1"/>
              <a:t>T</a:t>
            </a:r>
            <a:r>
              <a:rPr lang="en-US" altLang="en-US" sz="2000"/>
              <a:t>(</a:t>
            </a:r>
            <a:r>
              <a:rPr lang="en-US" altLang="en-US" sz="2000" i="1"/>
              <a:t>n</a:t>
            </a:r>
            <a:r>
              <a:rPr lang="en-US" altLang="en-US" sz="2000"/>
              <a:t>) </a:t>
            </a:r>
            <a:r>
              <a:rPr lang="en-US" altLang="en-US" sz="2000">
                <a:cs typeface="Arial" panose="020B0604020202020204" pitchFamily="34" charset="0"/>
              </a:rPr>
              <a:t>≤ c</a:t>
            </a:r>
            <a:r>
              <a:rPr lang="en-US" altLang="en-US" sz="2000" i="1">
                <a:cs typeface="Arial" panose="020B0604020202020204" pitchFamily="34" charset="0"/>
              </a:rPr>
              <a:t>n</a:t>
            </a:r>
            <a:endParaRPr lang="en-US" altLang="en-US" sz="2000">
              <a:cs typeface="Arial" panose="020B0604020202020204" pitchFamily="34" charset="0"/>
            </a:endParaRP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r>
              <a:rPr lang="en-US" altLang="en-US" sz="2400"/>
              <a:t>So, we can achieve worst case linear time for selection, if we can guarantee a constant partitioning at each recursion.</a:t>
            </a:r>
          </a:p>
        </p:txBody>
      </p:sp>
      <p:graphicFrame>
        <p:nvGraphicFramePr>
          <p:cNvPr id="102405" name="Object 31">
            <a:extLst>
              <a:ext uri="{FF2B5EF4-FFF2-40B4-BE49-F238E27FC236}">
                <a16:creationId xmlns:a16="http://schemas.microsoft.com/office/drawing/2014/main" id="{EF3F9398-B25B-425F-5037-FF08105E87BC}"/>
              </a:ext>
            </a:extLst>
          </p:cNvPr>
          <p:cNvGraphicFramePr>
            <a:graphicFrameLocks noChangeAspect="1"/>
          </p:cNvGraphicFramePr>
          <p:nvPr/>
        </p:nvGraphicFramePr>
        <p:xfrm>
          <a:off x="1524000" y="2590800"/>
          <a:ext cx="5562600" cy="477838"/>
        </p:xfrm>
        <a:graphic>
          <a:graphicData uri="http://schemas.openxmlformats.org/presentationml/2006/ole">
            <mc:AlternateContent xmlns:mc="http://schemas.openxmlformats.org/markup-compatibility/2006">
              <mc:Choice xmlns:v="urn:schemas-microsoft-com:vml" Requires="v">
                <p:oleObj name="Equation" r:id="rId3" imgW="2362200" imgH="203200" progId="Equation.3">
                  <p:embed/>
                </p:oleObj>
              </mc:Choice>
              <mc:Fallback>
                <p:oleObj name="Equation" r:id="rId3" imgW="2362200" imgH="2032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590800"/>
                        <a:ext cx="55626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6" name="Object 32">
            <a:extLst>
              <a:ext uri="{FF2B5EF4-FFF2-40B4-BE49-F238E27FC236}">
                <a16:creationId xmlns:a16="http://schemas.microsoft.com/office/drawing/2014/main" id="{2491C2A8-CFBB-6645-C51A-6DFE2440EF01}"/>
              </a:ext>
            </a:extLst>
          </p:cNvPr>
          <p:cNvGraphicFramePr>
            <a:graphicFrameLocks noChangeAspect="1"/>
          </p:cNvGraphicFramePr>
          <p:nvPr/>
        </p:nvGraphicFramePr>
        <p:xfrm>
          <a:off x="1524000" y="2971800"/>
          <a:ext cx="4964113" cy="477838"/>
        </p:xfrm>
        <a:graphic>
          <a:graphicData uri="http://schemas.openxmlformats.org/presentationml/2006/ole">
            <mc:AlternateContent xmlns:mc="http://schemas.openxmlformats.org/markup-compatibility/2006">
              <mc:Choice xmlns:v="urn:schemas-microsoft-com:vml" Requires="v">
                <p:oleObj name="Equation" r:id="rId5" imgW="2108200" imgH="203200" progId="Equation.3">
                  <p:embed/>
                </p:oleObj>
              </mc:Choice>
              <mc:Fallback>
                <p:oleObj name="Equation" r:id="rId5" imgW="2108200" imgH="20320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971800"/>
                        <a:ext cx="4964113"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7" name="Object 33">
            <a:extLst>
              <a:ext uri="{FF2B5EF4-FFF2-40B4-BE49-F238E27FC236}">
                <a16:creationId xmlns:a16="http://schemas.microsoft.com/office/drawing/2014/main" id="{FD4543DD-4216-3D83-0120-516F32741B03}"/>
              </a:ext>
            </a:extLst>
          </p:cNvPr>
          <p:cNvGraphicFramePr>
            <a:graphicFrameLocks noChangeAspect="1"/>
          </p:cNvGraphicFramePr>
          <p:nvPr/>
        </p:nvGraphicFramePr>
        <p:xfrm>
          <a:off x="1524000" y="3408363"/>
          <a:ext cx="2692400" cy="477837"/>
        </p:xfrm>
        <a:graphic>
          <a:graphicData uri="http://schemas.openxmlformats.org/presentationml/2006/ole">
            <mc:AlternateContent xmlns:mc="http://schemas.openxmlformats.org/markup-compatibility/2006">
              <mc:Choice xmlns:v="urn:schemas-microsoft-com:vml" Requires="v">
                <p:oleObj name="Equation" r:id="rId7" imgW="1143000" imgH="203200" progId="Equation.3">
                  <p:embed/>
                </p:oleObj>
              </mc:Choice>
              <mc:Fallback>
                <p:oleObj name="Equation" r:id="rId7" imgW="1143000" imgH="20320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408363"/>
                        <a:ext cx="26924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8" name="Object 37">
            <a:extLst>
              <a:ext uri="{FF2B5EF4-FFF2-40B4-BE49-F238E27FC236}">
                <a16:creationId xmlns:a16="http://schemas.microsoft.com/office/drawing/2014/main" id="{3CC3421E-00A5-AFDB-6D90-A5FCC22F6D45}"/>
              </a:ext>
            </a:extLst>
          </p:cNvPr>
          <p:cNvGraphicFramePr>
            <a:graphicFrameLocks noChangeAspect="1"/>
          </p:cNvGraphicFramePr>
          <p:nvPr/>
        </p:nvGraphicFramePr>
        <p:xfrm>
          <a:off x="1524000" y="3810000"/>
          <a:ext cx="4278313" cy="477838"/>
        </p:xfrm>
        <a:graphic>
          <a:graphicData uri="http://schemas.openxmlformats.org/presentationml/2006/ole">
            <mc:AlternateContent xmlns:mc="http://schemas.openxmlformats.org/markup-compatibility/2006">
              <mc:Choice xmlns:v="urn:schemas-microsoft-com:vml" Requires="v">
                <p:oleObj name="Equation" r:id="rId9" imgW="1816100" imgH="203200" progId="Equation.3">
                  <p:embed/>
                </p:oleObj>
              </mc:Choice>
              <mc:Fallback>
                <p:oleObj name="Equation" r:id="rId9" imgW="1816100" imgH="203200" progId="Equation.3">
                  <p:embed/>
                  <p:pic>
                    <p:nvPicPr>
                      <p:cNvPr id="0" name="Object 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810000"/>
                        <a:ext cx="4278313"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9" name="Object 38">
            <a:extLst>
              <a:ext uri="{FF2B5EF4-FFF2-40B4-BE49-F238E27FC236}">
                <a16:creationId xmlns:a16="http://schemas.microsoft.com/office/drawing/2014/main" id="{C19293D7-BDF4-D97E-4983-57BC86EB7FA9}"/>
              </a:ext>
            </a:extLst>
          </p:cNvPr>
          <p:cNvGraphicFramePr>
            <a:graphicFrameLocks noChangeAspect="1"/>
          </p:cNvGraphicFramePr>
          <p:nvPr/>
        </p:nvGraphicFramePr>
        <p:xfrm>
          <a:off x="1506538" y="4191000"/>
          <a:ext cx="1465262" cy="477838"/>
        </p:xfrm>
        <a:graphic>
          <a:graphicData uri="http://schemas.openxmlformats.org/presentationml/2006/ole">
            <mc:AlternateContent xmlns:mc="http://schemas.openxmlformats.org/markup-compatibility/2006">
              <mc:Choice xmlns:v="urn:schemas-microsoft-com:vml" Requires="v">
                <p:oleObj name="Equation" r:id="rId11" imgW="622030" imgH="203112" progId="Equation.3">
                  <p:embed/>
                </p:oleObj>
              </mc:Choice>
              <mc:Fallback>
                <p:oleObj name="Equation" r:id="rId11" imgW="622030" imgH="203112"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6538" y="4191000"/>
                        <a:ext cx="1465262"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10" name="Text Box 39">
            <a:extLst>
              <a:ext uri="{FF2B5EF4-FFF2-40B4-BE49-F238E27FC236}">
                <a16:creationId xmlns:a16="http://schemas.microsoft.com/office/drawing/2014/main" id="{B933098B-9E7F-9889-B510-A67D3E12BB03}"/>
              </a:ext>
            </a:extLst>
          </p:cNvPr>
          <p:cNvSpPr txBox="1">
            <a:spLocks noChangeArrowheads="1"/>
          </p:cNvSpPr>
          <p:nvPr/>
        </p:nvSpPr>
        <p:spPr bwMode="auto">
          <a:xfrm>
            <a:off x="6705600" y="3657600"/>
            <a:ext cx="178911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pick </a:t>
            </a:r>
            <a:r>
              <a:rPr lang="en-US" altLang="en-US" sz="1600" i="1"/>
              <a:t>c</a:t>
            </a:r>
            <a:r>
              <a:rPr lang="en-US" altLang="en-US" sz="1600"/>
              <a:t> big enough</a:t>
            </a:r>
          </a:p>
          <a:p>
            <a:pPr algn="ctr" eaLnBrk="1" hangingPunct="1">
              <a:spcBef>
                <a:spcPct val="0"/>
              </a:spcBef>
              <a:buClrTx/>
              <a:buSzTx/>
              <a:buFontTx/>
              <a:buNone/>
            </a:pPr>
            <a:r>
              <a:rPr lang="en-US" altLang="en-US" sz="1600"/>
              <a:t>to dominate const</a:t>
            </a:r>
          </a:p>
          <a:p>
            <a:pPr algn="ctr" eaLnBrk="1" hangingPunct="1">
              <a:spcBef>
                <a:spcPct val="0"/>
              </a:spcBef>
              <a:buClrTx/>
              <a:buSzTx/>
              <a:buFontTx/>
              <a:buNone/>
            </a:pPr>
            <a:r>
              <a:rPr lang="en-US" altLang="en-US" sz="1600"/>
              <a:t>factors in </a:t>
            </a:r>
            <a:r>
              <a:rPr lang="en-US" altLang="en-US" sz="1600" i="1"/>
              <a:t>O</a:t>
            </a:r>
            <a:r>
              <a:rPr lang="en-US" altLang="en-US" sz="1600"/>
              <a:t>(</a:t>
            </a:r>
            <a:r>
              <a:rPr lang="en-US" altLang="en-US" sz="1600" i="1"/>
              <a:t>n</a:t>
            </a:r>
            <a:r>
              <a:rPr lang="en-US" altLang="en-US" sz="1600"/>
              <a:t>)</a:t>
            </a:r>
          </a:p>
        </p:txBody>
      </p:sp>
      <p:sp>
        <p:nvSpPr>
          <p:cNvPr id="102411" name="Line 40">
            <a:extLst>
              <a:ext uri="{FF2B5EF4-FFF2-40B4-BE49-F238E27FC236}">
                <a16:creationId xmlns:a16="http://schemas.microsoft.com/office/drawing/2014/main" id="{D24997F0-2523-5091-3D65-AC06F043FA7F}"/>
              </a:ext>
            </a:extLst>
          </p:cNvPr>
          <p:cNvSpPr>
            <a:spLocks noChangeShapeType="1"/>
          </p:cNvSpPr>
          <p:nvPr/>
        </p:nvSpPr>
        <p:spPr bwMode="auto">
          <a:xfrm flipH="1">
            <a:off x="5791200" y="4038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02412" name="AutoShape 41">
            <a:extLst>
              <a:ext uri="{FF2B5EF4-FFF2-40B4-BE49-F238E27FC236}">
                <a16:creationId xmlns:a16="http://schemas.microsoft.com/office/drawing/2014/main" id="{F069E637-03E4-5857-E1B0-8CFC7FCC86EE}"/>
              </a:ext>
            </a:extLst>
          </p:cNvPr>
          <p:cNvSpPr>
            <a:spLocks noChangeArrowheads="1"/>
          </p:cNvSpPr>
          <p:nvPr/>
        </p:nvSpPr>
        <p:spPr bwMode="auto">
          <a:xfrm>
            <a:off x="3048000" y="4267200"/>
            <a:ext cx="304800" cy="304800"/>
          </a:xfrm>
          <a:prstGeom prst="smileyFace">
            <a:avLst>
              <a:gd name="adj" fmla="val 4653"/>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405"/>
                                        </p:tgtEl>
                                        <p:attrNameLst>
                                          <p:attrName>style.visibility</p:attrName>
                                        </p:attrNameLst>
                                      </p:cBhvr>
                                      <p:to>
                                        <p:strVal val="visible"/>
                                      </p:to>
                                    </p:set>
                                    <p:animEffect transition="in" filter="fade">
                                      <p:cBhvr>
                                        <p:cTn id="7" dur="500"/>
                                        <p:tgtEl>
                                          <p:spTgt spid="1024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06"/>
                                        </p:tgtEl>
                                        <p:attrNameLst>
                                          <p:attrName>style.visibility</p:attrName>
                                        </p:attrNameLst>
                                      </p:cBhvr>
                                      <p:to>
                                        <p:strVal val="visible"/>
                                      </p:to>
                                    </p:set>
                                    <p:animEffect transition="in" filter="fade">
                                      <p:cBhvr>
                                        <p:cTn id="12" dur="500"/>
                                        <p:tgtEl>
                                          <p:spTgt spid="1024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2407"/>
                                        </p:tgtEl>
                                        <p:attrNameLst>
                                          <p:attrName>style.visibility</p:attrName>
                                        </p:attrNameLst>
                                      </p:cBhvr>
                                      <p:to>
                                        <p:strVal val="visible"/>
                                      </p:to>
                                    </p:set>
                                    <p:animEffect transition="in" filter="fade">
                                      <p:cBhvr>
                                        <p:cTn id="17" dur="500"/>
                                        <p:tgtEl>
                                          <p:spTgt spid="1024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2408"/>
                                        </p:tgtEl>
                                        <p:attrNameLst>
                                          <p:attrName>style.visibility</p:attrName>
                                        </p:attrNameLst>
                                      </p:cBhvr>
                                      <p:to>
                                        <p:strVal val="visible"/>
                                      </p:to>
                                    </p:set>
                                    <p:animEffect transition="in" filter="fade">
                                      <p:cBhvr>
                                        <p:cTn id="22" dur="500"/>
                                        <p:tgtEl>
                                          <p:spTgt spid="1024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2410"/>
                                        </p:tgtEl>
                                        <p:attrNameLst>
                                          <p:attrName>style.visibility</p:attrName>
                                        </p:attrNameLst>
                                      </p:cBhvr>
                                      <p:to>
                                        <p:strVal val="visible"/>
                                      </p:to>
                                    </p:set>
                                    <p:animEffect transition="in" filter="fade">
                                      <p:cBhvr>
                                        <p:cTn id="27" dur="500"/>
                                        <p:tgtEl>
                                          <p:spTgt spid="102410"/>
                                        </p:tgtEl>
                                      </p:cBhvr>
                                    </p:animEffect>
                                  </p:childTnLst>
                                </p:cTn>
                              </p:par>
                              <p:par>
                                <p:cTn id="28" presetID="10" presetClass="entr" presetSubtype="0" fill="hold" nodeType="withEffect">
                                  <p:stCondLst>
                                    <p:cond delay="0"/>
                                  </p:stCondLst>
                                  <p:childTnLst>
                                    <p:set>
                                      <p:cBhvr>
                                        <p:cTn id="29" dur="1" fill="hold">
                                          <p:stCondLst>
                                            <p:cond delay="0"/>
                                          </p:stCondLst>
                                        </p:cTn>
                                        <p:tgtEl>
                                          <p:spTgt spid="102411"/>
                                        </p:tgtEl>
                                        <p:attrNameLst>
                                          <p:attrName>style.visibility</p:attrName>
                                        </p:attrNameLst>
                                      </p:cBhvr>
                                      <p:to>
                                        <p:strVal val="visible"/>
                                      </p:to>
                                    </p:set>
                                    <p:animEffect transition="in" filter="fade">
                                      <p:cBhvr>
                                        <p:cTn id="30" dur="500"/>
                                        <p:tgtEl>
                                          <p:spTgt spid="1024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02409"/>
                                        </p:tgtEl>
                                        <p:attrNameLst>
                                          <p:attrName>style.visibility</p:attrName>
                                        </p:attrNameLst>
                                      </p:cBhvr>
                                      <p:to>
                                        <p:strVal val="visible"/>
                                      </p:to>
                                    </p:set>
                                    <p:animEffect transition="in" filter="fade">
                                      <p:cBhvr>
                                        <p:cTn id="35" dur="500"/>
                                        <p:tgtEl>
                                          <p:spTgt spid="10240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102412"/>
                                        </p:tgtEl>
                                        <p:attrNameLst>
                                          <p:attrName>style.visibility</p:attrName>
                                        </p:attrNameLst>
                                      </p:cBhvr>
                                      <p:to>
                                        <p:strVal val="visible"/>
                                      </p:to>
                                    </p:set>
                                    <p:animEffect transition="in" filter="fade">
                                      <p:cBhvr>
                                        <p:cTn id="40" dur="500"/>
                                        <p:tgtEl>
                                          <p:spTgt spid="10241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102404">
                                            <p:txEl>
                                              <p:pRg st="9" end="9"/>
                                            </p:txEl>
                                          </p:spTgt>
                                        </p:tgtEl>
                                        <p:attrNameLst>
                                          <p:attrName>style.visibility</p:attrName>
                                        </p:attrNameLst>
                                      </p:cBhvr>
                                      <p:to>
                                        <p:strVal val="visible"/>
                                      </p:to>
                                    </p:set>
                                    <p:animEffect transition="in" filter="fade">
                                      <p:cBhvr>
                                        <p:cTn id="45" dur="500"/>
                                        <p:tgtEl>
                                          <p:spTgt spid="10240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10" grpId="0"/>
      <p:bldP spid="1024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a:extLst>
              <a:ext uri="{FF2B5EF4-FFF2-40B4-BE49-F238E27FC236}">
                <a16:creationId xmlns:a16="http://schemas.microsoft.com/office/drawing/2014/main" id="{37CF3D8D-9DD3-04E5-FF01-D101308319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2D57E14-1780-43E5-8E92-FDA774ED331D}" type="slidenum">
              <a:rPr lang="en-US" altLang="en-US" sz="1200" smtClean="0">
                <a:latin typeface="Garamond" panose="02020404030301010803" pitchFamily="18" charset="0"/>
              </a:rPr>
              <a:pPr>
                <a:spcBef>
                  <a:spcPct val="0"/>
                </a:spcBef>
                <a:buClrTx/>
                <a:buSzTx/>
                <a:buFontTx/>
                <a:buNone/>
              </a:pPr>
              <a:t>51</a:t>
            </a:fld>
            <a:endParaRPr lang="en-US" altLang="en-US" sz="1200">
              <a:latin typeface="Garamond" panose="02020404030301010803" pitchFamily="18" charset="0"/>
            </a:endParaRPr>
          </a:p>
        </p:txBody>
      </p:sp>
      <p:sp>
        <p:nvSpPr>
          <p:cNvPr id="106499" name="Rectangle 4">
            <a:extLst>
              <a:ext uri="{FF2B5EF4-FFF2-40B4-BE49-F238E27FC236}">
                <a16:creationId xmlns:a16="http://schemas.microsoft.com/office/drawing/2014/main" id="{AF9D7666-0C26-500E-E7D0-2ACAC7A3E2C9}"/>
              </a:ext>
            </a:extLst>
          </p:cNvPr>
          <p:cNvSpPr>
            <a:spLocks noGrp="1" noChangeArrowheads="1"/>
          </p:cNvSpPr>
          <p:nvPr>
            <p:ph type="title"/>
          </p:nvPr>
        </p:nvSpPr>
        <p:spPr>
          <a:noFill/>
        </p:spPr>
        <p:txBody>
          <a:bodyPr/>
          <a:lstStyle/>
          <a:p>
            <a:pPr eaLnBrk="1" hangingPunct="1"/>
            <a:r>
              <a:rPr lang="en-US" altLang="en-US"/>
              <a:t>Selection in worst case linear time</a:t>
            </a:r>
          </a:p>
        </p:txBody>
      </p:sp>
      <p:sp>
        <p:nvSpPr>
          <p:cNvPr id="106500" name="Rectangle 15">
            <a:extLst>
              <a:ext uri="{FF2B5EF4-FFF2-40B4-BE49-F238E27FC236}">
                <a16:creationId xmlns:a16="http://schemas.microsoft.com/office/drawing/2014/main" id="{F9B9CB0E-994F-039F-2CB2-EB4CCA33AD76}"/>
              </a:ext>
            </a:extLst>
          </p:cNvPr>
          <p:cNvSpPr>
            <a:spLocks noChangeArrowheads="1"/>
          </p:cNvSpPr>
          <p:nvPr/>
        </p:nvSpPr>
        <p:spPr bwMode="auto">
          <a:xfrm>
            <a:off x="381000" y="990600"/>
            <a:ext cx="82296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a:t>  WCL_Select (A, first, last, i) { </a:t>
            </a:r>
          </a:p>
          <a:p>
            <a:pPr eaLnBrk="1" hangingPunct="1">
              <a:buFont typeface="Wingdings" panose="05000000000000000000" pitchFamily="2" charset="2"/>
              <a:buNone/>
            </a:pPr>
            <a:r>
              <a:rPr lang="en-US" altLang="en-US" sz="1600" b="1"/>
              <a:t>     if (first == last) </a:t>
            </a:r>
          </a:p>
          <a:p>
            <a:pPr eaLnBrk="1" hangingPunct="1">
              <a:buFont typeface="Wingdings" panose="05000000000000000000" pitchFamily="2" charset="2"/>
              <a:buNone/>
            </a:pPr>
            <a:r>
              <a:rPr lang="en-US" altLang="en-US" sz="1600" b="1"/>
              <a:t>        return A[first]; </a:t>
            </a:r>
            <a:r>
              <a:rPr lang="en-US" altLang="en-US" sz="1600" b="1">
                <a:solidFill>
                  <a:srgbClr val="0066FF"/>
                </a:solidFill>
              </a:rPr>
              <a:t>// i=1 in this case</a:t>
            </a:r>
          </a:p>
          <a:p>
            <a:pPr eaLnBrk="1" hangingPunct="1">
              <a:buFont typeface="Wingdings" panose="05000000000000000000" pitchFamily="2" charset="2"/>
              <a:buNone/>
            </a:pPr>
            <a:endParaRPr lang="en-US" altLang="en-US" sz="800" b="1">
              <a:solidFill>
                <a:srgbClr val="0066FF"/>
              </a:solidFill>
            </a:endParaRPr>
          </a:p>
          <a:p>
            <a:pPr eaLnBrk="1" hangingPunct="1">
              <a:buFont typeface="Wingdings" panose="05000000000000000000" pitchFamily="2" charset="2"/>
              <a:buNone/>
            </a:pPr>
            <a:r>
              <a:rPr lang="en-US" altLang="en-US" sz="1600" b="1"/>
              <a:t>     Divide n elements into groups of 5 elements; </a:t>
            </a:r>
            <a:r>
              <a:rPr lang="en-US" altLang="en-US" sz="1600" b="1">
                <a:solidFill>
                  <a:srgbClr val="0066FF"/>
                </a:solidFill>
              </a:rPr>
              <a:t>//g</a:t>
            </a:r>
            <a:r>
              <a:rPr lang="en-US" altLang="en-US" sz="1600" b="1" baseline="-25000">
                <a:solidFill>
                  <a:srgbClr val="0066FF"/>
                </a:solidFill>
              </a:rPr>
              <a:t>1</a:t>
            </a:r>
            <a:r>
              <a:rPr lang="en-US" altLang="en-US" sz="1600" b="1">
                <a:solidFill>
                  <a:srgbClr val="0066FF"/>
                </a:solidFill>
              </a:rPr>
              <a:t> g</a:t>
            </a:r>
            <a:r>
              <a:rPr lang="en-US" altLang="en-US" sz="1600" b="1" baseline="-25000">
                <a:solidFill>
                  <a:srgbClr val="0066FF"/>
                </a:solidFill>
              </a:rPr>
              <a:t>2</a:t>
            </a:r>
            <a:r>
              <a:rPr lang="en-US" altLang="en-US" sz="1600" b="1">
                <a:solidFill>
                  <a:srgbClr val="0066FF"/>
                </a:solidFill>
              </a:rPr>
              <a:t> … g</a:t>
            </a:r>
            <a:r>
              <a:rPr lang="en-US" altLang="en-US" sz="1600" b="1" i="1" baseline="-25000">
                <a:solidFill>
                  <a:srgbClr val="0066FF"/>
                </a:solidFill>
              </a:rPr>
              <a:t>n</a:t>
            </a:r>
            <a:r>
              <a:rPr lang="en-US" altLang="en-US" sz="1600" b="1" baseline="-25000">
                <a:solidFill>
                  <a:srgbClr val="0066FF"/>
                </a:solidFill>
              </a:rPr>
              <a:t>/5</a:t>
            </a:r>
          </a:p>
          <a:p>
            <a:pPr eaLnBrk="1" hangingPunct="1">
              <a:buFont typeface="Wingdings" panose="05000000000000000000" pitchFamily="2" charset="2"/>
              <a:buNone/>
            </a:pPr>
            <a:r>
              <a:rPr lang="en-US" altLang="en-US" sz="1600" b="1"/>
              <a:t>     Find the median m</a:t>
            </a:r>
            <a:r>
              <a:rPr lang="en-US" altLang="en-US" sz="1600" b="1" baseline="-25000"/>
              <a:t>i</a:t>
            </a:r>
            <a:r>
              <a:rPr lang="en-US" altLang="en-US" sz="1600" b="1"/>
              <a:t> each group g</a:t>
            </a:r>
            <a:r>
              <a:rPr lang="en-US" altLang="en-US" sz="1600" b="1" baseline="-25000"/>
              <a:t>i</a:t>
            </a:r>
            <a:r>
              <a:rPr lang="en-US" altLang="en-US" sz="1600" b="1"/>
              <a:t>;</a:t>
            </a:r>
          </a:p>
          <a:p>
            <a:pPr eaLnBrk="1" hangingPunct="1">
              <a:buFont typeface="Wingdings" panose="05000000000000000000" pitchFamily="2" charset="2"/>
              <a:buNone/>
            </a:pPr>
            <a:r>
              <a:rPr lang="en-US" altLang="en-US" sz="1600" b="1"/>
              <a:t>     Use WCL_Select to find the median m</a:t>
            </a:r>
            <a:r>
              <a:rPr lang="en-US" altLang="en-US" sz="1600" b="1" baseline="-25000"/>
              <a:t>m</a:t>
            </a:r>
            <a:r>
              <a:rPr lang="en-US" altLang="en-US" sz="1600" b="1"/>
              <a:t> of the medians of all the groups;    </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600" b="1"/>
              <a:t>    mid = NewPartition(A, first, last, m</a:t>
            </a:r>
            <a:r>
              <a:rPr lang="en-US" altLang="en-US" sz="1600" b="1" baseline="-25000"/>
              <a:t>m</a:t>
            </a:r>
            <a:r>
              <a:rPr lang="en-US" altLang="en-US" sz="1600" b="1"/>
              <a:t> ); </a:t>
            </a:r>
            <a:r>
              <a:rPr lang="en-US" altLang="en-US" sz="1600" b="1">
                <a:solidFill>
                  <a:srgbClr val="0066FF"/>
                </a:solidFill>
              </a:rPr>
              <a:t>// it partitions around m</a:t>
            </a:r>
            <a:r>
              <a:rPr lang="en-US" altLang="en-US" sz="1600" b="1" baseline="-25000">
                <a:solidFill>
                  <a:srgbClr val="0066FF"/>
                </a:solidFill>
              </a:rPr>
              <a:t>m</a:t>
            </a:r>
            <a:endParaRPr lang="en-US" altLang="en-US" sz="1600" b="1">
              <a:solidFill>
                <a:srgbClr val="0066FF"/>
              </a:solidFill>
            </a:endParaRPr>
          </a:p>
          <a:p>
            <a:pPr eaLnBrk="1" hangingPunct="1">
              <a:buFont typeface="Wingdings" panose="05000000000000000000" pitchFamily="2" charset="2"/>
              <a:buNone/>
            </a:pPr>
            <a:r>
              <a:rPr lang="en-US" altLang="en-US" sz="1600" b="1"/>
              <a:t>    mid_and_less = mid – first + 1;</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600" b="1"/>
              <a:t>    if (mid_and_less == i) </a:t>
            </a:r>
            <a:r>
              <a:rPr lang="en-US" altLang="en-US" sz="1600" b="1">
                <a:solidFill>
                  <a:srgbClr val="0066FF"/>
                </a:solidFill>
              </a:rPr>
              <a:t>// we may be lucky</a:t>
            </a:r>
          </a:p>
          <a:p>
            <a:pPr eaLnBrk="1" hangingPunct="1">
              <a:buFont typeface="Wingdings" panose="05000000000000000000" pitchFamily="2" charset="2"/>
              <a:buNone/>
            </a:pPr>
            <a:r>
              <a:rPr lang="en-US" altLang="en-US" sz="1600" b="1"/>
              <a:t>       return A[mid];</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600" b="1"/>
              <a:t>    if (i &lt; mid_and_less) </a:t>
            </a:r>
            <a:r>
              <a:rPr lang="en-US" altLang="en-US" sz="1600" b="1">
                <a:solidFill>
                  <a:srgbClr val="0066FF"/>
                </a:solidFill>
              </a:rPr>
              <a:t>// it is in the left subarray</a:t>
            </a:r>
          </a:p>
          <a:p>
            <a:pPr eaLnBrk="1" hangingPunct="1">
              <a:buFont typeface="Wingdings" panose="05000000000000000000" pitchFamily="2" charset="2"/>
              <a:buNone/>
            </a:pPr>
            <a:r>
              <a:rPr lang="en-US" altLang="en-US" sz="1600" b="1"/>
              <a:t>       return (WCL_Select(A, first, mid-1, i));</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600" b="1"/>
              <a:t>    return (WCL_Select(A, mid+1, last, i-mid_and_less));</a:t>
            </a:r>
          </a:p>
          <a:p>
            <a:pPr eaLnBrk="1" hangingPunct="1">
              <a:buFont typeface="Wingdings" panose="05000000000000000000" pitchFamily="2" charset="2"/>
              <a:buNone/>
            </a:pPr>
            <a:r>
              <a:rPr lang="en-US" altLang="en-US" sz="1600" b="1"/>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a:extLst>
              <a:ext uri="{FF2B5EF4-FFF2-40B4-BE49-F238E27FC236}">
                <a16:creationId xmlns:a16="http://schemas.microsoft.com/office/drawing/2014/main" id="{19352417-FED3-7379-977F-01988BE08E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CD430CD-683A-4074-AF0A-D3AA8376CFF3}" type="slidenum">
              <a:rPr lang="en-US" altLang="en-US" sz="1200" smtClean="0">
                <a:latin typeface="Garamond" panose="02020404030301010803" pitchFamily="18" charset="0"/>
              </a:rPr>
              <a:pPr>
                <a:spcBef>
                  <a:spcPct val="0"/>
                </a:spcBef>
                <a:buClrTx/>
                <a:buSzTx/>
                <a:buFontTx/>
                <a:buNone/>
              </a:pPr>
              <a:t>52</a:t>
            </a:fld>
            <a:endParaRPr lang="en-US" altLang="en-US" sz="1200">
              <a:latin typeface="Garamond" panose="02020404030301010803" pitchFamily="18" charset="0"/>
            </a:endParaRPr>
          </a:p>
        </p:txBody>
      </p:sp>
      <p:sp>
        <p:nvSpPr>
          <p:cNvPr id="108547" name="Rectangle 2">
            <a:extLst>
              <a:ext uri="{FF2B5EF4-FFF2-40B4-BE49-F238E27FC236}">
                <a16:creationId xmlns:a16="http://schemas.microsoft.com/office/drawing/2014/main" id="{B93BCEAB-41E8-8E83-4377-D935DDEF8B0D}"/>
              </a:ext>
            </a:extLst>
          </p:cNvPr>
          <p:cNvSpPr>
            <a:spLocks noGrp="1" noChangeArrowheads="1"/>
          </p:cNvSpPr>
          <p:nvPr>
            <p:ph type="title"/>
          </p:nvPr>
        </p:nvSpPr>
        <p:spPr/>
        <p:txBody>
          <a:bodyPr/>
          <a:lstStyle/>
          <a:p>
            <a:pPr eaLnBrk="1" hangingPunct="1"/>
            <a:r>
              <a:rPr lang="en-US" altLang="en-US" sz="3600"/>
              <a:t>Analysis of WCL_Select</a:t>
            </a:r>
          </a:p>
        </p:txBody>
      </p:sp>
      <p:sp>
        <p:nvSpPr>
          <p:cNvPr id="106500" name="Rectangle 3">
            <a:extLst>
              <a:ext uri="{FF2B5EF4-FFF2-40B4-BE49-F238E27FC236}">
                <a16:creationId xmlns:a16="http://schemas.microsoft.com/office/drawing/2014/main" id="{099036D7-88DD-8406-3A1A-D7F1FA8F9FD5}"/>
              </a:ext>
            </a:extLst>
          </p:cNvPr>
          <p:cNvSpPr>
            <a:spLocks noGrp="1" noChangeArrowheads="1"/>
          </p:cNvSpPr>
          <p:nvPr>
            <p:ph type="body" idx="1"/>
          </p:nvPr>
        </p:nvSpPr>
        <p:spPr/>
        <p:txBody>
          <a:bodyPr/>
          <a:lstStyle/>
          <a:p>
            <a:pPr eaLnBrk="1" hangingPunct="1"/>
            <a:r>
              <a:rPr lang="en-US" altLang="en-US" sz="2400"/>
              <a:t>Dividing the n elements into groups of 5 elements can be performed in </a:t>
            </a:r>
            <a:r>
              <a:rPr lang="en-US" altLang="en-US" sz="2400" i="1"/>
              <a:t>O</a:t>
            </a:r>
            <a:r>
              <a:rPr lang="en-US" altLang="en-US" sz="2400"/>
              <a:t>(</a:t>
            </a:r>
            <a:r>
              <a:rPr lang="en-US" altLang="en-US" sz="2400" i="1"/>
              <a:t>n</a:t>
            </a:r>
            <a:r>
              <a:rPr lang="en-US" altLang="en-US" sz="2400"/>
              <a:t>) time.</a:t>
            </a:r>
          </a:p>
          <a:p>
            <a:pPr eaLnBrk="1" hangingPunct="1"/>
            <a:endParaRPr lang="en-US" altLang="en-US" sz="1200"/>
          </a:p>
          <a:p>
            <a:pPr eaLnBrk="1" hangingPunct="1"/>
            <a:r>
              <a:rPr lang="en-US" altLang="en-US" sz="2400"/>
              <a:t>Finding medians of each group:</a:t>
            </a:r>
          </a:p>
          <a:p>
            <a:pPr lvl="1" eaLnBrk="1" hangingPunct="1"/>
            <a:r>
              <a:rPr lang="en-US" altLang="en-US" sz="2000"/>
              <a:t>Note that each group has a constant amount of elements. Hence the cost of finding the median of </a:t>
            </a:r>
            <a:r>
              <a:rPr lang="tr-TR" altLang="en-US" sz="2000"/>
              <a:t>one </a:t>
            </a:r>
            <a:r>
              <a:rPr lang="en-US" altLang="en-US" sz="2000"/>
              <a:t>group takes O(1) time. We may use insertion sort to sort each group, and find its median.</a:t>
            </a:r>
          </a:p>
          <a:p>
            <a:pPr lvl="1" eaLnBrk="1" hangingPunct="1"/>
            <a:r>
              <a:rPr lang="en-US" altLang="en-US" sz="2000"/>
              <a:t>Since we will find the median of </a:t>
            </a:r>
            <a:r>
              <a:rPr lang="en-US" altLang="en-US" sz="2000" i="1"/>
              <a:t>n</a:t>
            </a:r>
            <a:r>
              <a:rPr lang="en-US" altLang="en-US" sz="2000"/>
              <a:t>/5 groups, the total time needed to find the medians of all the groups is </a:t>
            </a:r>
            <a:r>
              <a:rPr lang="en-US" altLang="en-US" sz="2000" i="1"/>
              <a:t>O</a:t>
            </a:r>
            <a:r>
              <a:rPr lang="en-US" altLang="en-US" sz="2000"/>
              <a:t>(</a:t>
            </a:r>
            <a:r>
              <a:rPr lang="en-US" altLang="en-US" sz="2000" i="1"/>
              <a:t>n</a:t>
            </a:r>
            <a:r>
              <a:rPr lang="en-US" altLang="en-US" sz="2000"/>
              <a:t>).</a:t>
            </a:r>
          </a:p>
          <a:p>
            <a:pPr lvl="1" eaLnBrk="1" hangingPunct="1"/>
            <a:endParaRPr lang="en-US" altLang="en-US" sz="1200"/>
          </a:p>
          <a:p>
            <a:pPr eaLnBrk="1" hangingPunct="1"/>
            <a:r>
              <a:rPr lang="en-US" altLang="en-US" sz="2400"/>
              <a:t>We need to find the median of these </a:t>
            </a:r>
            <a:r>
              <a:rPr lang="en-US" altLang="en-US" sz="2400" i="1"/>
              <a:t>n</a:t>
            </a:r>
            <a:r>
              <a:rPr lang="en-US" altLang="en-US" sz="2400"/>
              <a:t>/5 medians. Since we will use WCL_Select recursively for this purpose, the total time spent in the step will be </a:t>
            </a:r>
            <a:r>
              <a:rPr lang="en-US" altLang="en-US" sz="2400" i="1"/>
              <a:t>T</a:t>
            </a:r>
            <a:r>
              <a:rPr lang="en-US" altLang="en-US" sz="2400"/>
              <a:t>(</a:t>
            </a:r>
            <a:r>
              <a:rPr lang="en-US" altLang="en-US" sz="2400" i="1"/>
              <a:t>n</a:t>
            </a:r>
            <a:r>
              <a:rPr lang="en-US" altLang="en-US" sz="2400"/>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6500">
                                            <p:txEl>
                                              <p:pRg st="2" end="2"/>
                                            </p:txEl>
                                          </p:spTgt>
                                        </p:tgtEl>
                                        <p:attrNameLst>
                                          <p:attrName>style.visibility</p:attrName>
                                        </p:attrNameLst>
                                      </p:cBhvr>
                                      <p:to>
                                        <p:strVal val="visible"/>
                                      </p:to>
                                    </p:set>
                                    <p:animEffect transition="in" filter="fade">
                                      <p:cBhvr>
                                        <p:cTn id="7" dur="500"/>
                                        <p:tgtEl>
                                          <p:spTgt spid="10650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6500">
                                            <p:txEl>
                                              <p:pRg st="3" end="3"/>
                                            </p:txEl>
                                          </p:spTgt>
                                        </p:tgtEl>
                                        <p:attrNameLst>
                                          <p:attrName>style.visibility</p:attrName>
                                        </p:attrNameLst>
                                      </p:cBhvr>
                                      <p:to>
                                        <p:strVal val="visible"/>
                                      </p:to>
                                    </p:set>
                                    <p:animEffect transition="in" filter="fade">
                                      <p:cBhvr>
                                        <p:cTn id="12" dur="500"/>
                                        <p:tgtEl>
                                          <p:spTgt spid="106500">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6500">
                                            <p:txEl>
                                              <p:pRg st="4" end="4"/>
                                            </p:txEl>
                                          </p:spTgt>
                                        </p:tgtEl>
                                        <p:attrNameLst>
                                          <p:attrName>style.visibility</p:attrName>
                                        </p:attrNameLst>
                                      </p:cBhvr>
                                      <p:to>
                                        <p:strVal val="visible"/>
                                      </p:to>
                                    </p:set>
                                    <p:animEffect transition="in" filter="fade">
                                      <p:cBhvr>
                                        <p:cTn id="17" dur="500"/>
                                        <p:tgtEl>
                                          <p:spTgt spid="10650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06500">
                                            <p:txEl>
                                              <p:pRg st="6" end="6"/>
                                            </p:txEl>
                                          </p:spTgt>
                                        </p:tgtEl>
                                        <p:attrNameLst>
                                          <p:attrName>style.visibility</p:attrName>
                                        </p:attrNameLst>
                                      </p:cBhvr>
                                      <p:to>
                                        <p:strVal val="visible"/>
                                      </p:to>
                                    </p:set>
                                    <p:animEffect transition="in" filter="fade">
                                      <p:cBhvr>
                                        <p:cTn id="22" dur="500"/>
                                        <p:tgtEl>
                                          <p:spTgt spid="1065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a:extLst>
              <a:ext uri="{FF2B5EF4-FFF2-40B4-BE49-F238E27FC236}">
                <a16:creationId xmlns:a16="http://schemas.microsoft.com/office/drawing/2014/main" id="{D3E6B745-A228-799E-6D3F-8682BCC3F8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C15C653-8665-46FB-9420-8450003EE8FA}" type="slidenum">
              <a:rPr lang="en-US" altLang="en-US" sz="1200" smtClean="0">
                <a:latin typeface="Garamond" panose="02020404030301010803" pitchFamily="18" charset="0"/>
              </a:rPr>
              <a:pPr>
                <a:spcBef>
                  <a:spcPct val="0"/>
                </a:spcBef>
                <a:buClrTx/>
                <a:buSzTx/>
                <a:buFontTx/>
                <a:buNone/>
              </a:pPr>
              <a:t>53</a:t>
            </a:fld>
            <a:endParaRPr lang="en-US" altLang="en-US" sz="1200">
              <a:latin typeface="Garamond" panose="02020404030301010803" pitchFamily="18" charset="0"/>
            </a:endParaRPr>
          </a:p>
        </p:txBody>
      </p:sp>
      <p:sp>
        <p:nvSpPr>
          <p:cNvPr id="110595" name="Rectangle 4">
            <a:extLst>
              <a:ext uri="{FF2B5EF4-FFF2-40B4-BE49-F238E27FC236}">
                <a16:creationId xmlns:a16="http://schemas.microsoft.com/office/drawing/2014/main" id="{12A47F27-E8ED-01D6-39AF-DAB0B12E9A00}"/>
              </a:ext>
            </a:extLst>
          </p:cNvPr>
          <p:cNvSpPr>
            <a:spLocks noGrp="1" noChangeArrowheads="1"/>
          </p:cNvSpPr>
          <p:nvPr>
            <p:ph type="title"/>
          </p:nvPr>
        </p:nvSpPr>
        <p:spPr>
          <a:noFill/>
        </p:spPr>
        <p:txBody>
          <a:bodyPr/>
          <a:lstStyle/>
          <a:p>
            <a:pPr eaLnBrk="1" hangingPunct="1"/>
            <a:r>
              <a:rPr lang="en-US" altLang="en-US" sz="3600"/>
              <a:t>Analysis of WCL_Select</a:t>
            </a:r>
          </a:p>
        </p:txBody>
      </p:sp>
      <p:sp>
        <p:nvSpPr>
          <p:cNvPr id="108548" name="Rectangle 5">
            <a:extLst>
              <a:ext uri="{FF2B5EF4-FFF2-40B4-BE49-F238E27FC236}">
                <a16:creationId xmlns:a16="http://schemas.microsoft.com/office/drawing/2014/main" id="{7A75114D-460E-00ED-4B3B-53E8855E79A7}"/>
              </a:ext>
            </a:extLst>
          </p:cNvPr>
          <p:cNvSpPr>
            <a:spLocks noGrp="1" noChangeArrowheads="1"/>
          </p:cNvSpPr>
          <p:nvPr>
            <p:ph type="body" idx="1"/>
          </p:nvPr>
        </p:nvSpPr>
        <p:spPr>
          <a:noFill/>
        </p:spPr>
        <p:txBody>
          <a:bodyPr/>
          <a:lstStyle/>
          <a:p>
            <a:pPr eaLnBrk="1" hangingPunct="1"/>
            <a:r>
              <a:rPr lang="en-US" altLang="en-US" sz="2400"/>
              <a:t>The new partitioning algorithm is actually the same as the old one. It simply takes the pivot we show. We can even swap m</a:t>
            </a:r>
            <a:r>
              <a:rPr lang="en-US" altLang="en-US" sz="2400" baseline="-25000"/>
              <a:t>m</a:t>
            </a:r>
            <a:r>
              <a:rPr lang="en-US" altLang="en-US" sz="2400"/>
              <a:t> with the last element of the input array, and use the old Partition algorithm.</a:t>
            </a:r>
          </a:p>
          <a:p>
            <a:pPr eaLnBrk="1" hangingPunct="1"/>
            <a:endParaRPr lang="en-US" altLang="en-US" sz="2400"/>
          </a:p>
          <a:p>
            <a:pPr eaLnBrk="1" hangingPunct="1"/>
            <a:r>
              <a:rPr lang="en-US" altLang="en-US" sz="2400"/>
              <a:t>Hence, the partitioning step again needs </a:t>
            </a:r>
            <a:r>
              <a:rPr lang="en-US" altLang="en-US" sz="2400" i="1"/>
              <a:t>O</a:t>
            </a:r>
            <a:r>
              <a:rPr lang="en-US" altLang="en-US" sz="2400"/>
              <a:t>(</a:t>
            </a:r>
            <a:r>
              <a:rPr lang="en-US" altLang="en-US" sz="2400" i="1"/>
              <a:t>n</a:t>
            </a:r>
            <a:r>
              <a:rPr lang="en-US" altLang="en-US" sz="2400"/>
              <a:t>) time.</a:t>
            </a:r>
          </a:p>
          <a:p>
            <a:pPr eaLnBrk="1" hangingPunct="1"/>
            <a:endParaRPr lang="en-US" altLang="en-US" sz="2400"/>
          </a:p>
          <a:p>
            <a:pPr eaLnBrk="1" hangingPunct="1"/>
            <a:r>
              <a:rPr lang="en-US" altLang="en-US" sz="2400"/>
              <a:t>The cost of the recursive calls at the end will depend on the partitions that will be generated.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8548">
                                            <p:txEl>
                                              <p:pRg st="2" end="2"/>
                                            </p:txEl>
                                          </p:spTgt>
                                        </p:tgtEl>
                                        <p:attrNameLst>
                                          <p:attrName>style.visibility</p:attrName>
                                        </p:attrNameLst>
                                      </p:cBhvr>
                                      <p:to>
                                        <p:strVal val="visible"/>
                                      </p:to>
                                    </p:set>
                                    <p:animEffect transition="in" filter="fade">
                                      <p:cBhvr>
                                        <p:cTn id="7" dur="500"/>
                                        <p:tgtEl>
                                          <p:spTgt spid="10854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8548">
                                            <p:txEl>
                                              <p:pRg st="4" end="4"/>
                                            </p:txEl>
                                          </p:spTgt>
                                        </p:tgtEl>
                                        <p:attrNameLst>
                                          <p:attrName>style.visibility</p:attrName>
                                        </p:attrNameLst>
                                      </p:cBhvr>
                                      <p:to>
                                        <p:strVal val="visible"/>
                                      </p:to>
                                    </p:set>
                                    <p:animEffect transition="in" filter="fade">
                                      <p:cBhvr>
                                        <p:cTn id="12" dur="500"/>
                                        <p:tgtEl>
                                          <p:spTgt spid="1085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a:extLst>
              <a:ext uri="{FF2B5EF4-FFF2-40B4-BE49-F238E27FC236}">
                <a16:creationId xmlns:a16="http://schemas.microsoft.com/office/drawing/2014/main" id="{5974A35A-532D-C538-C6A2-2FAC94BA13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B4AD75E-80BF-42EA-9FDE-0A4485C27CDD}" type="slidenum">
              <a:rPr lang="en-US" altLang="en-US" sz="1200" smtClean="0">
                <a:latin typeface="Garamond" panose="02020404030301010803" pitchFamily="18" charset="0"/>
              </a:rPr>
              <a:pPr>
                <a:spcBef>
                  <a:spcPct val="0"/>
                </a:spcBef>
                <a:buClrTx/>
                <a:buSzTx/>
                <a:buFontTx/>
                <a:buNone/>
              </a:pPr>
              <a:t>54</a:t>
            </a:fld>
            <a:endParaRPr lang="en-US" altLang="en-US" sz="1200">
              <a:latin typeface="Garamond" panose="02020404030301010803" pitchFamily="18" charset="0"/>
            </a:endParaRPr>
          </a:p>
        </p:txBody>
      </p:sp>
      <p:sp>
        <p:nvSpPr>
          <p:cNvPr id="112643" name="Rectangle 4">
            <a:extLst>
              <a:ext uri="{FF2B5EF4-FFF2-40B4-BE49-F238E27FC236}">
                <a16:creationId xmlns:a16="http://schemas.microsoft.com/office/drawing/2014/main" id="{CD4B8B8B-6131-88DC-1798-417D94D9E2A8}"/>
              </a:ext>
            </a:extLst>
          </p:cNvPr>
          <p:cNvSpPr>
            <a:spLocks noGrp="1" noChangeArrowheads="1"/>
          </p:cNvSpPr>
          <p:nvPr>
            <p:ph type="title"/>
          </p:nvPr>
        </p:nvSpPr>
        <p:spPr>
          <a:noFill/>
        </p:spPr>
        <p:txBody>
          <a:bodyPr/>
          <a:lstStyle/>
          <a:p>
            <a:pPr eaLnBrk="1" hangingPunct="1"/>
            <a:r>
              <a:rPr lang="en-US" altLang="en-US" sz="3600"/>
              <a:t>Analysis of WCL_Select</a:t>
            </a:r>
          </a:p>
        </p:txBody>
      </p:sp>
      <p:sp>
        <p:nvSpPr>
          <p:cNvPr id="110596" name="Rectangle 5">
            <a:extLst>
              <a:ext uri="{FF2B5EF4-FFF2-40B4-BE49-F238E27FC236}">
                <a16:creationId xmlns:a16="http://schemas.microsoft.com/office/drawing/2014/main" id="{92E67E61-1823-8550-548E-08FB7C4C7D7D}"/>
              </a:ext>
            </a:extLst>
          </p:cNvPr>
          <p:cNvSpPr>
            <a:spLocks noGrp="1" noChangeArrowheads="1"/>
          </p:cNvSpPr>
          <p:nvPr>
            <p:ph type="body" idx="1"/>
          </p:nvPr>
        </p:nvSpPr>
        <p:spPr>
          <a:xfrm>
            <a:off x="457200" y="1184275"/>
            <a:ext cx="8229600" cy="4530725"/>
          </a:xfrm>
          <a:noFill/>
        </p:spPr>
        <p:txBody>
          <a:bodyPr/>
          <a:lstStyle/>
          <a:p>
            <a:pPr eaLnBrk="1" hangingPunct="1"/>
            <a:r>
              <a:rPr lang="en-US" altLang="en-US" sz="2400"/>
              <a:t>Note that, m</a:t>
            </a:r>
            <a:r>
              <a:rPr lang="en-US" altLang="en-US" sz="2400" baseline="-25000"/>
              <a:t>m</a:t>
            </a:r>
            <a:r>
              <a:rPr lang="en-US" altLang="en-US" sz="2400"/>
              <a:t> is the median of n/5 numbers (it is the median of the medians of 5 element groups).</a:t>
            </a:r>
          </a:p>
          <a:p>
            <a:pPr eaLnBrk="1" hangingPunct="1"/>
            <a:endParaRPr lang="en-US" altLang="en-US" sz="800"/>
          </a:p>
          <a:p>
            <a:pPr eaLnBrk="1" hangingPunct="1"/>
            <a:r>
              <a:rPr lang="en-US" altLang="en-US" sz="2400"/>
              <a:t>Therefore, medians of </a:t>
            </a:r>
            <a:r>
              <a:rPr lang="en-US" altLang="en-US" sz="2400" i="1"/>
              <a:t>n</a:t>
            </a:r>
            <a:r>
              <a:rPr lang="en-US" altLang="en-US" sz="2400"/>
              <a:t>/10 groups (half of the groups) are smaller or equal to m</a:t>
            </a:r>
            <a:r>
              <a:rPr lang="en-US" altLang="en-US" sz="2400" baseline="-25000"/>
              <a:t>m</a:t>
            </a:r>
            <a:r>
              <a:rPr lang="en-US" altLang="en-US" sz="2400"/>
              <a:t>.</a:t>
            </a:r>
          </a:p>
          <a:p>
            <a:pPr eaLnBrk="1" hangingPunct="1"/>
            <a:endParaRPr lang="en-US" altLang="en-US" sz="800"/>
          </a:p>
          <a:p>
            <a:pPr eaLnBrk="1" hangingPunct="1"/>
            <a:r>
              <a:rPr lang="en-US" altLang="en-US" sz="2400"/>
              <a:t>These </a:t>
            </a:r>
            <a:r>
              <a:rPr lang="en-US" altLang="en-US" sz="2400" i="1"/>
              <a:t>n</a:t>
            </a:r>
            <a:r>
              <a:rPr lang="en-US" altLang="en-US" sz="2400"/>
              <a:t>/10 medians, are the medians of their corresponding group. </a:t>
            </a:r>
          </a:p>
          <a:p>
            <a:pPr eaLnBrk="1" hangingPunct="1"/>
            <a:endParaRPr lang="en-US" altLang="en-US" sz="800"/>
          </a:p>
          <a:p>
            <a:pPr eaLnBrk="1" hangingPunct="1"/>
            <a:r>
              <a:rPr lang="en-US" altLang="en-US" sz="2400"/>
              <a:t>Since each group has 5 elements, there are two more numbers in each group that are smaller than or equal to their medians.</a:t>
            </a:r>
          </a:p>
          <a:p>
            <a:pPr eaLnBrk="1" hangingPunct="1"/>
            <a:endParaRPr lang="en-US" altLang="en-US" sz="800"/>
          </a:p>
          <a:p>
            <a:pPr eaLnBrk="1" hangingPunct="1"/>
            <a:r>
              <a:rPr lang="en-US" altLang="en-US" sz="2400"/>
              <a:t>Hence, in total there are at least 3</a:t>
            </a:r>
            <a:r>
              <a:rPr lang="en-US" altLang="en-US" sz="2400" i="1"/>
              <a:t>n</a:t>
            </a:r>
            <a:r>
              <a:rPr lang="en-US" altLang="en-US" sz="2400"/>
              <a:t>/10 numbers in the input array that are smaller than equal to m</a:t>
            </a:r>
            <a:r>
              <a:rPr lang="en-US" altLang="en-US" sz="2400" baseline="-25000"/>
              <a:t>m</a:t>
            </a:r>
            <a:r>
              <a:rPr lang="en-US"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0596">
                                            <p:txEl>
                                              <p:pRg st="2" end="2"/>
                                            </p:txEl>
                                          </p:spTgt>
                                        </p:tgtEl>
                                        <p:attrNameLst>
                                          <p:attrName>style.visibility</p:attrName>
                                        </p:attrNameLst>
                                      </p:cBhvr>
                                      <p:to>
                                        <p:strVal val="visible"/>
                                      </p:to>
                                    </p:set>
                                    <p:animEffect transition="in" filter="fade">
                                      <p:cBhvr>
                                        <p:cTn id="7" dur="500"/>
                                        <p:tgtEl>
                                          <p:spTgt spid="11059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0596">
                                            <p:txEl>
                                              <p:pRg st="4" end="4"/>
                                            </p:txEl>
                                          </p:spTgt>
                                        </p:tgtEl>
                                        <p:attrNameLst>
                                          <p:attrName>style.visibility</p:attrName>
                                        </p:attrNameLst>
                                      </p:cBhvr>
                                      <p:to>
                                        <p:strVal val="visible"/>
                                      </p:to>
                                    </p:set>
                                    <p:animEffect transition="in" filter="fade">
                                      <p:cBhvr>
                                        <p:cTn id="12" dur="500"/>
                                        <p:tgtEl>
                                          <p:spTgt spid="110596">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0596">
                                            <p:txEl>
                                              <p:pRg st="6" end="6"/>
                                            </p:txEl>
                                          </p:spTgt>
                                        </p:tgtEl>
                                        <p:attrNameLst>
                                          <p:attrName>style.visibility</p:attrName>
                                        </p:attrNameLst>
                                      </p:cBhvr>
                                      <p:to>
                                        <p:strVal val="visible"/>
                                      </p:to>
                                    </p:set>
                                    <p:animEffect transition="in" filter="fade">
                                      <p:cBhvr>
                                        <p:cTn id="17" dur="500"/>
                                        <p:tgtEl>
                                          <p:spTgt spid="110596">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0596">
                                            <p:txEl>
                                              <p:pRg st="8" end="8"/>
                                            </p:txEl>
                                          </p:spTgt>
                                        </p:tgtEl>
                                        <p:attrNameLst>
                                          <p:attrName>style.visibility</p:attrName>
                                        </p:attrNameLst>
                                      </p:cBhvr>
                                      <p:to>
                                        <p:strVal val="visible"/>
                                      </p:to>
                                    </p:set>
                                    <p:animEffect transition="in" filter="fade">
                                      <p:cBhvr>
                                        <p:cTn id="22" dur="500"/>
                                        <p:tgtEl>
                                          <p:spTgt spid="1105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a:extLst>
              <a:ext uri="{FF2B5EF4-FFF2-40B4-BE49-F238E27FC236}">
                <a16:creationId xmlns:a16="http://schemas.microsoft.com/office/drawing/2014/main" id="{CB26A8AC-7708-B600-1D0F-F40B9E1174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E8B5F3F-AD8B-4CAE-AA9C-CA4583C673F1}" type="slidenum">
              <a:rPr lang="en-US" altLang="en-US" sz="1200" smtClean="0">
                <a:latin typeface="Garamond" panose="02020404030301010803" pitchFamily="18" charset="0"/>
              </a:rPr>
              <a:pPr>
                <a:spcBef>
                  <a:spcPct val="0"/>
                </a:spcBef>
                <a:buClrTx/>
                <a:buSzTx/>
                <a:buFontTx/>
                <a:buNone/>
              </a:pPr>
              <a:t>55</a:t>
            </a:fld>
            <a:endParaRPr lang="en-US" altLang="en-US" sz="1200">
              <a:latin typeface="Garamond" panose="02020404030301010803" pitchFamily="18" charset="0"/>
            </a:endParaRPr>
          </a:p>
        </p:txBody>
      </p:sp>
      <p:sp>
        <p:nvSpPr>
          <p:cNvPr id="114691" name="Rectangle 6">
            <a:extLst>
              <a:ext uri="{FF2B5EF4-FFF2-40B4-BE49-F238E27FC236}">
                <a16:creationId xmlns:a16="http://schemas.microsoft.com/office/drawing/2014/main" id="{4AD1E813-E7DF-7CC0-B09B-174502AEE702}"/>
              </a:ext>
            </a:extLst>
          </p:cNvPr>
          <p:cNvSpPr>
            <a:spLocks noGrp="1" noChangeArrowheads="1"/>
          </p:cNvSpPr>
          <p:nvPr>
            <p:ph type="title"/>
          </p:nvPr>
        </p:nvSpPr>
        <p:spPr>
          <a:noFill/>
        </p:spPr>
        <p:txBody>
          <a:bodyPr/>
          <a:lstStyle/>
          <a:p>
            <a:pPr eaLnBrk="1" hangingPunct="1"/>
            <a:r>
              <a:rPr lang="en-US" altLang="en-US" sz="3600"/>
              <a:t>Analysis of WCL_Select</a:t>
            </a:r>
          </a:p>
        </p:txBody>
      </p:sp>
      <p:sp>
        <p:nvSpPr>
          <p:cNvPr id="112644" name="Rectangle 7">
            <a:extLst>
              <a:ext uri="{FF2B5EF4-FFF2-40B4-BE49-F238E27FC236}">
                <a16:creationId xmlns:a16="http://schemas.microsoft.com/office/drawing/2014/main" id="{EC14D690-E131-8BAF-A6BF-58C1E0AF0656}"/>
              </a:ext>
            </a:extLst>
          </p:cNvPr>
          <p:cNvSpPr>
            <a:spLocks noGrp="1" noChangeArrowheads="1"/>
          </p:cNvSpPr>
          <p:nvPr>
            <p:ph type="body" idx="1"/>
          </p:nvPr>
        </p:nvSpPr>
        <p:spPr>
          <a:xfrm>
            <a:off x="457200" y="1184275"/>
            <a:ext cx="8229600" cy="4530725"/>
          </a:xfrm>
          <a:noFill/>
        </p:spPr>
        <p:txBody>
          <a:bodyPr/>
          <a:lstStyle/>
          <a:p>
            <a:pPr eaLnBrk="1" hangingPunct="1"/>
            <a:r>
              <a:rPr lang="en-US" altLang="en-US" sz="2400"/>
              <a:t>Hence, when we partition our input array by taking m</a:t>
            </a:r>
            <a:r>
              <a:rPr lang="en-US" altLang="en-US" sz="2400" baseline="-25000"/>
              <a:t>m</a:t>
            </a:r>
            <a:r>
              <a:rPr lang="en-US" altLang="en-US" sz="2400"/>
              <a:t> as the pivot, it is guaranteed that the left subarray will have at least 3</a:t>
            </a:r>
            <a:r>
              <a:rPr lang="en-US" altLang="en-US" sz="2400" i="1"/>
              <a:t>n</a:t>
            </a:r>
            <a:r>
              <a:rPr lang="en-US" altLang="en-US" sz="2400"/>
              <a:t>/10 element.</a:t>
            </a:r>
          </a:p>
          <a:p>
            <a:pPr eaLnBrk="1" hangingPunct="1"/>
            <a:endParaRPr lang="en-US" altLang="en-US" sz="800"/>
          </a:p>
          <a:p>
            <a:pPr eaLnBrk="1" hangingPunct="1"/>
            <a:r>
              <a:rPr lang="en-US" altLang="en-US" sz="2400"/>
              <a:t>Or equivalently, it is guaranteed that the right subarray will have at most 7</a:t>
            </a:r>
            <a:r>
              <a:rPr lang="en-US" altLang="en-US" sz="2400" i="1"/>
              <a:t>n</a:t>
            </a:r>
            <a:r>
              <a:rPr lang="en-US" altLang="en-US" sz="2400"/>
              <a:t>/10 elements.</a:t>
            </a:r>
          </a:p>
          <a:p>
            <a:pPr eaLnBrk="1" hangingPunct="1"/>
            <a:endParaRPr lang="en-US" altLang="en-US" sz="800"/>
          </a:p>
          <a:p>
            <a:pPr eaLnBrk="1" hangingPunct="1"/>
            <a:r>
              <a:rPr lang="en-US" altLang="en-US" sz="2400"/>
              <a:t>Therefore 3</a:t>
            </a:r>
            <a:r>
              <a:rPr lang="en-US" altLang="en-US" sz="2400" i="1"/>
              <a:t>n</a:t>
            </a:r>
            <a:r>
              <a:rPr lang="en-US" altLang="en-US" sz="2400"/>
              <a:t>/10 is a lower bound on the number of elements in the left subarray, and 7</a:t>
            </a:r>
            <a:r>
              <a:rPr lang="en-US" altLang="en-US" sz="2400" i="1"/>
              <a:t>n</a:t>
            </a:r>
            <a:r>
              <a:rPr lang="en-US" altLang="en-US" sz="2400"/>
              <a:t>/10 is an upper bound on the number of elements in the right subarray.</a:t>
            </a:r>
          </a:p>
          <a:p>
            <a:pPr eaLnBrk="1" hangingPunct="1"/>
            <a:endParaRPr lang="en-US" altLang="en-US" sz="800"/>
          </a:p>
          <a:p>
            <a:pPr eaLnBrk="1" hangingPunct="1"/>
            <a:r>
              <a:rPr lang="en-US" altLang="en-US" sz="2400"/>
              <a:t>Note that, since we do not have an upper bound on the number of elements in the left subarray yet, in the worst case, the left subarray may simply have </a:t>
            </a:r>
            <a:r>
              <a:rPr lang="en-US" altLang="en-US" sz="2400" i="1"/>
              <a:t>n</a:t>
            </a:r>
            <a:r>
              <a:rPr lang="en-US" altLang="en-US" sz="2400"/>
              <a:t>-1 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644">
                                            <p:txEl>
                                              <p:pRg st="2" end="2"/>
                                            </p:txEl>
                                          </p:spTgt>
                                        </p:tgtEl>
                                        <p:attrNameLst>
                                          <p:attrName>style.visibility</p:attrName>
                                        </p:attrNameLst>
                                      </p:cBhvr>
                                      <p:to>
                                        <p:strVal val="visible"/>
                                      </p:to>
                                    </p:set>
                                    <p:animEffect transition="in" filter="fade">
                                      <p:cBhvr>
                                        <p:cTn id="7" dur="500"/>
                                        <p:tgtEl>
                                          <p:spTgt spid="11264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644">
                                            <p:txEl>
                                              <p:pRg st="4" end="4"/>
                                            </p:txEl>
                                          </p:spTgt>
                                        </p:tgtEl>
                                        <p:attrNameLst>
                                          <p:attrName>style.visibility</p:attrName>
                                        </p:attrNameLst>
                                      </p:cBhvr>
                                      <p:to>
                                        <p:strVal val="visible"/>
                                      </p:to>
                                    </p:set>
                                    <p:animEffect transition="in" filter="fade">
                                      <p:cBhvr>
                                        <p:cTn id="12" dur="500"/>
                                        <p:tgtEl>
                                          <p:spTgt spid="11264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2644">
                                            <p:txEl>
                                              <p:pRg st="6" end="6"/>
                                            </p:txEl>
                                          </p:spTgt>
                                        </p:tgtEl>
                                        <p:attrNameLst>
                                          <p:attrName>style.visibility</p:attrName>
                                        </p:attrNameLst>
                                      </p:cBhvr>
                                      <p:to>
                                        <p:strVal val="visible"/>
                                      </p:to>
                                    </p:set>
                                    <p:animEffect transition="in" filter="fade">
                                      <p:cBhvr>
                                        <p:cTn id="17" dur="500"/>
                                        <p:tgtEl>
                                          <p:spTgt spid="1126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a:extLst>
              <a:ext uri="{FF2B5EF4-FFF2-40B4-BE49-F238E27FC236}">
                <a16:creationId xmlns:a16="http://schemas.microsoft.com/office/drawing/2014/main" id="{B683D584-9453-1EF1-DB9B-5473441224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EDAB4BC-670D-4E06-8EBA-D17E002E2AB1}" type="slidenum">
              <a:rPr lang="en-US" altLang="en-US" sz="1200" smtClean="0">
                <a:latin typeface="Garamond" panose="02020404030301010803" pitchFamily="18" charset="0"/>
              </a:rPr>
              <a:pPr>
                <a:spcBef>
                  <a:spcPct val="0"/>
                </a:spcBef>
                <a:buClrTx/>
                <a:buSzTx/>
                <a:buFontTx/>
                <a:buNone/>
              </a:pPr>
              <a:t>56</a:t>
            </a:fld>
            <a:endParaRPr lang="en-US" altLang="en-US" sz="1200">
              <a:latin typeface="Garamond" panose="02020404030301010803" pitchFamily="18" charset="0"/>
            </a:endParaRPr>
          </a:p>
        </p:txBody>
      </p:sp>
      <p:sp>
        <p:nvSpPr>
          <p:cNvPr id="116739" name="Rectangle 6">
            <a:extLst>
              <a:ext uri="{FF2B5EF4-FFF2-40B4-BE49-F238E27FC236}">
                <a16:creationId xmlns:a16="http://schemas.microsoft.com/office/drawing/2014/main" id="{BDE0CBEE-00AD-EB95-854E-68D736350EF6}"/>
              </a:ext>
            </a:extLst>
          </p:cNvPr>
          <p:cNvSpPr>
            <a:spLocks noGrp="1" noChangeArrowheads="1"/>
          </p:cNvSpPr>
          <p:nvPr>
            <p:ph type="title"/>
          </p:nvPr>
        </p:nvSpPr>
        <p:spPr>
          <a:noFill/>
        </p:spPr>
        <p:txBody>
          <a:bodyPr/>
          <a:lstStyle/>
          <a:p>
            <a:pPr eaLnBrk="1" hangingPunct="1"/>
            <a:r>
              <a:rPr lang="en-US" altLang="en-US" sz="3600"/>
              <a:t>Analysis of WCL_Select</a:t>
            </a:r>
          </a:p>
        </p:txBody>
      </p:sp>
      <p:sp>
        <p:nvSpPr>
          <p:cNvPr id="114692" name="Rectangle 7">
            <a:extLst>
              <a:ext uri="{FF2B5EF4-FFF2-40B4-BE49-F238E27FC236}">
                <a16:creationId xmlns:a16="http://schemas.microsoft.com/office/drawing/2014/main" id="{479ADE08-74BD-3AB2-B43E-57A03B2B553D}"/>
              </a:ext>
            </a:extLst>
          </p:cNvPr>
          <p:cNvSpPr>
            <a:spLocks noGrp="1" noChangeArrowheads="1"/>
          </p:cNvSpPr>
          <p:nvPr>
            <p:ph type="body" idx="1"/>
          </p:nvPr>
        </p:nvSpPr>
        <p:spPr>
          <a:xfrm>
            <a:off x="457200" y="1184275"/>
            <a:ext cx="8229600" cy="4530725"/>
          </a:xfrm>
          <a:noFill/>
        </p:spPr>
        <p:txBody>
          <a:bodyPr/>
          <a:lstStyle/>
          <a:p>
            <a:pPr eaLnBrk="1" hangingPunct="1"/>
            <a:r>
              <a:rPr lang="en-US" altLang="en-US" sz="2400"/>
              <a:t>Such an upper bound on the number of elements of the left subarray can be found using a similar argument.</a:t>
            </a:r>
          </a:p>
          <a:p>
            <a:pPr eaLnBrk="1" hangingPunct="1"/>
            <a:endParaRPr lang="en-US" altLang="en-US" sz="800"/>
          </a:p>
          <a:p>
            <a:pPr eaLnBrk="1" hangingPunct="1"/>
            <a:r>
              <a:rPr lang="en-US" altLang="en-US" sz="2400"/>
              <a:t>Consider the medians of </a:t>
            </a:r>
            <a:r>
              <a:rPr lang="en-US" altLang="en-US" sz="2400" i="1"/>
              <a:t>n</a:t>
            </a:r>
            <a:r>
              <a:rPr lang="en-US" altLang="en-US" sz="2400"/>
              <a:t>/10 groups which are greater or equal to m</a:t>
            </a:r>
            <a:r>
              <a:rPr lang="en-US" altLang="en-US" sz="2400" baseline="-25000"/>
              <a:t>m</a:t>
            </a:r>
            <a:r>
              <a:rPr lang="en-US" altLang="en-US" sz="2400"/>
              <a:t>.</a:t>
            </a:r>
          </a:p>
          <a:p>
            <a:pPr eaLnBrk="1" hangingPunct="1"/>
            <a:endParaRPr lang="en-US" altLang="en-US" sz="800"/>
          </a:p>
          <a:p>
            <a:pPr eaLnBrk="1" hangingPunct="1"/>
            <a:r>
              <a:rPr lang="en-US" altLang="en-US" sz="2400"/>
              <a:t>In each such group there are 2 more numbers greater than or equal to their medians. </a:t>
            </a:r>
          </a:p>
          <a:p>
            <a:pPr eaLnBrk="1" hangingPunct="1"/>
            <a:endParaRPr lang="en-US" altLang="en-US" sz="800"/>
          </a:p>
          <a:p>
            <a:pPr eaLnBrk="1" hangingPunct="1"/>
            <a:r>
              <a:rPr lang="en-US" altLang="en-US" sz="2400"/>
              <a:t>Hence, in total there are at least 3</a:t>
            </a:r>
            <a:r>
              <a:rPr lang="en-US" altLang="en-US" sz="2400" i="1"/>
              <a:t>n</a:t>
            </a:r>
            <a:r>
              <a:rPr lang="en-US" altLang="en-US" sz="2400"/>
              <a:t>/10 numbers in the input array that are greater than equal to m</a:t>
            </a:r>
            <a:r>
              <a:rPr lang="en-US" altLang="en-US" sz="2400" baseline="-25000"/>
              <a:t>m</a:t>
            </a:r>
            <a:r>
              <a:rPr lang="en-US" altLang="en-US" sz="2400"/>
              <a:t>.</a:t>
            </a:r>
          </a:p>
          <a:p>
            <a:pPr eaLnBrk="1" hangingPunct="1"/>
            <a:endParaRPr lang="en-US" altLang="en-US" sz="800"/>
          </a:p>
          <a:p>
            <a:pPr eaLnBrk="1" hangingPunct="1"/>
            <a:r>
              <a:rPr lang="en-US" altLang="en-US" sz="2400"/>
              <a:t>Hence, there can be at most 7</a:t>
            </a:r>
            <a:r>
              <a:rPr lang="en-US" altLang="en-US" sz="2400" i="1"/>
              <a:t>n</a:t>
            </a:r>
            <a:r>
              <a:rPr lang="en-US" altLang="en-US" sz="2400"/>
              <a:t>/10 numbers that are smaller than or equal to m</a:t>
            </a:r>
            <a:r>
              <a:rPr lang="en-US" altLang="en-US" sz="2400" baseline="-25000"/>
              <a:t>m</a:t>
            </a:r>
            <a:r>
              <a:rPr lang="en-US" altLang="en-US" sz="2400"/>
              <a:t>, which provides the upper bound we wanted on the size of the left subarray.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4692">
                                            <p:txEl>
                                              <p:pRg st="2" end="2"/>
                                            </p:txEl>
                                          </p:spTgt>
                                        </p:tgtEl>
                                        <p:attrNameLst>
                                          <p:attrName>style.visibility</p:attrName>
                                        </p:attrNameLst>
                                      </p:cBhvr>
                                      <p:to>
                                        <p:strVal val="visible"/>
                                      </p:to>
                                    </p:set>
                                    <p:animEffect transition="in" filter="fade">
                                      <p:cBhvr>
                                        <p:cTn id="7" dur="500"/>
                                        <p:tgtEl>
                                          <p:spTgt spid="11469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4692">
                                            <p:txEl>
                                              <p:pRg st="4" end="4"/>
                                            </p:txEl>
                                          </p:spTgt>
                                        </p:tgtEl>
                                        <p:attrNameLst>
                                          <p:attrName>style.visibility</p:attrName>
                                        </p:attrNameLst>
                                      </p:cBhvr>
                                      <p:to>
                                        <p:strVal val="visible"/>
                                      </p:to>
                                    </p:set>
                                    <p:animEffect transition="in" filter="fade">
                                      <p:cBhvr>
                                        <p:cTn id="12" dur="500"/>
                                        <p:tgtEl>
                                          <p:spTgt spid="11469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4692">
                                            <p:txEl>
                                              <p:pRg st="6" end="6"/>
                                            </p:txEl>
                                          </p:spTgt>
                                        </p:tgtEl>
                                        <p:attrNameLst>
                                          <p:attrName>style.visibility</p:attrName>
                                        </p:attrNameLst>
                                      </p:cBhvr>
                                      <p:to>
                                        <p:strVal val="visible"/>
                                      </p:to>
                                    </p:set>
                                    <p:animEffect transition="in" filter="fade">
                                      <p:cBhvr>
                                        <p:cTn id="17" dur="500"/>
                                        <p:tgtEl>
                                          <p:spTgt spid="114692">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14692">
                                            <p:txEl>
                                              <p:pRg st="8" end="8"/>
                                            </p:txEl>
                                          </p:spTgt>
                                        </p:tgtEl>
                                        <p:attrNameLst>
                                          <p:attrName>style.visibility</p:attrName>
                                        </p:attrNameLst>
                                      </p:cBhvr>
                                      <p:to>
                                        <p:strVal val="visible"/>
                                      </p:to>
                                    </p:set>
                                    <p:animEffect transition="in" filter="fade">
                                      <p:cBhvr>
                                        <p:cTn id="22" dur="500"/>
                                        <p:tgtEl>
                                          <p:spTgt spid="11469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a:extLst>
              <a:ext uri="{FF2B5EF4-FFF2-40B4-BE49-F238E27FC236}">
                <a16:creationId xmlns:a16="http://schemas.microsoft.com/office/drawing/2014/main" id="{17F33C12-40C1-0020-DC4E-9FB887C9AF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5147093-9425-462A-8E17-B40CEECE8296}" type="slidenum">
              <a:rPr lang="en-US" altLang="en-US" sz="1200" smtClean="0">
                <a:latin typeface="Garamond" panose="02020404030301010803" pitchFamily="18" charset="0"/>
              </a:rPr>
              <a:pPr>
                <a:spcBef>
                  <a:spcPct val="0"/>
                </a:spcBef>
                <a:buClrTx/>
                <a:buSzTx/>
                <a:buFontTx/>
                <a:buNone/>
              </a:pPr>
              <a:t>57</a:t>
            </a:fld>
            <a:endParaRPr lang="en-US" altLang="en-US" sz="1200">
              <a:latin typeface="Garamond" panose="02020404030301010803" pitchFamily="18" charset="0"/>
            </a:endParaRPr>
          </a:p>
        </p:txBody>
      </p:sp>
      <p:sp>
        <p:nvSpPr>
          <p:cNvPr id="118787" name="Rectangle 6">
            <a:extLst>
              <a:ext uri="{FF2B5EF4-FFF2-40B4-BE49-F238E27FC236}">
                <a16:creationId xmlns:a16="http://schemas.microsoft.com/office/drawing/2014/main" id="{D6EE604A-611C-379B-822A-A393D99AC4CF}"/>
              </a:ext>
            </a:extLst>
          </p:cNvPr>
          <p:cNvSpPr>
            <a:spLocks noGrp="1" noChangeArrowheads="1"/>
          </p:cNvSpPr>
          <p:nvPr>
            <p:ph type="title"/>
          </p:nvPr>
        </p:nvSpPr>
        <p:spPr>
          <a:noFill/>
        </p:spPr>
        <p:txBody>
          <a:bodyPr/>
          <a:lstStyle/>
          <a:p>
            <a:pPr eaLnBrk="1" hangingPunct="1"/>
            <a:r>
              <a:rPr lang="en-US" altLang="en-US" sz="3600"/>
              <a:t>Analysis of WCL_Select</a:t>
            </a:r>
          </a:p>
        </p:txBody>
      </p:sp>
      <p:sp>
        <p:nvSpPr>
          <p:cNvPr id="116740" name="Rectangle 7">
            <a:extLst>
              <a:ext uri="{FF2B5EF4-FFF2-40B4-BE49-F238E27FC236}">
                <a16:creationId xmlns:a16="http://schemas.microsoft.com/office/drawing/2014/main" id="{4F79F8A1-4C56-B684-247D-2FBC3BDB7E8E}"/>
              </a:ext>
            </a:extLst>
          </p:cNvPr>
          <p:cNvSpPr>
            <a:spLocks noGrp="1" noChangeArrowheads="1"/>
          </p:cNvSpPr>
          <p:nvPr>
            <p:ph type="body" idx="1"/>
          </p:nvPr>
        </p:nvSpPr>
        <p:spPr>
          <a:xfrm>
            <a:off x="457200" y="1184275"/>
            <a:ext cx="8229600" cy="4530725"/>
          </a:xfrm>
          <a:noFill/>
        </p:spPr>
        <p:txBody>
          <a:bodyPr/>
          <a:lstStyle/>
          <a:p>
            <a:pPr eaLnBrk="1" hangingPunct="1"/>
            <a:r>
              <a:rPr lang="en-US" altLang="en-US" sz="2400"/>
              <a:t>Having found these upper bounds on the size of the left and right subarrays in the outcome of the partitioning step, let us now go back to the worst case running time of the recursive steps at the end of the WCL_Select algorithm.</a:t>
            </a:r>
          </a:p>
          <a:p>
            <a:pPr eaLnBrk="1" hangingPunct="1"/>
            <a:endParaRPr lang="en-US" altLang="en-US" sz="2400"/>
          </a:p>
          <a:p>
            <a:pPr eaLnBrk="1" hangingPunct="1"/>
            <a:r>
              <a:rPr lang="en-US" altLang="en-US" sz="2400"/>
              <a:t>In the worst case, we may get unlucky and always recurse into the subarray with more number of elements.</a:t>
            </a:r>
          </a:p>
          <a:p>
            <a:pPr eaLnBrk="1" hangingPunct="1"/>
            <a:endParaRPr lang="en-US" altLang="en-US" sz="2400"/>
          </a:p>
          <a:p>
            <a:pPr eaLnBrk="1" hangingPunct="1"/>
            <a:r>
              <a:rPr lang="en-US" altLang="en-US" sz="2400"/>
              <a:t>However, we now know the size cannot be bigger than 7</a:t>
            </a:r>
            <a:r>
              <a:rPr lang="en-US" altLang="en-US" sz="2400" i="1"/>
              <a:t>n</a:t>
            </a:r>
            <a:r>
              <a:rPr lang="en-US" altLang="en-US" sz="2400"/>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6740">
                                            <p:txEl>
                                              <p:pRg st="2" end="2"/>
                                            </p:txEl>
                                          </p:spTgt>
                                        </p:tgtEl>
                                        <p:attrNameLst>
                                          <p:attrName>style.visibility</p:attrName>
                                        </p:attrNameLst>
                                      </p:cBhvr>
                                      <p:to>
                                        <p:strVal val="visible"/>
                                      </p:to>
                                    </p:set>
                                    <p:animEffect transition="in" filter="fade">
                                      <p:cBhvr>
                                        <p:cTn id="7" dur="500"/>
                                        <p:tgtEl>
                                          <p:spTgt spid="11674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6740">
                                            <p:txEl>
                                              <p:pRg st="4" end="4"/>
                                            </p:txEl>
                                          </p:spTgt>
                                        </p:tgtEl>
                                        <p:attrNameLst>
                                          <p:attrName>style.visibility</p:attrName>
                                        </p:attrNameLst>
                                      </p:cBhvr>
                                      <p:to>
                                        <p:strVal val="visible"/>
                                      </p:to>
                                    </p:set>
                                    <p:animEffect transition="in" filter="fade">
                                      <p:cBhvr>
                                        <p:cTn id="12" dur="500"/>
                                        <p:tgtEl>
                                          <p:spTgt spid="1167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a:extLst>
              <a:ext uri="{FF2B5EF4-FFF2-40B4-BE49-F238E27FC236}">
                <a16:creationId xmlns:a16="http://schemas.microsoft.com/office/drawing/2014/main" id="{6661C621-DA4C-F2AC-DF8D-E3FA7E3CC3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E280FCB-9D6B-4BA3-8DBD-9110B8EE19D6}" type="slidenum">
              <a:rPr lang="en-US" altLang="en-US" sz="1200" smtClean="0">
                <a:latin typeface="Garamond" panose="02020404030301010803" pitchFamily="18" charset="0"/>
              </a:rPr>
              <a:pPr>
                <a:spcBef>
                  <a:spcPct val="0"/>
                </a:spcBef>
                <a:buClrTx/>
                <a:buSzTx/>
                <a:buFontTx/>
                <a:buNone/>
              </a:pPr>
              <a:t>58</a:t>
            </a:fld>
            <a:endParaRPr lang="en-US" altLang="en-US" sz="1200">
              <a:latin typeface="Garamond" panose="02020404030301010803" pitchFamily="18" charset="0"/>
            </a:endParaRPr>
          </a:p>
        </p:txBody>
      </p:sp>
      <p:sp>
        <p:nvSpPr>
          <p:cNvPr id="120835" name="Rectangle 2">
            <a:extLst>
              <a:ext uri="{FF2B5EF4-FFF2-40B4-BE49-F238E27FC236}">
                <a16:creationId xmlns:a16="http://schemas.microsoft.com/office/drawing/2014/main" id="{762CF9FB-1541-9A52-2503-5BFB183AA6D6}"/>
              </a:ext>
            </a:extLst>
          </p:cNvPr>
          <p:cNvSpPr>
            <a:spLocks noGrp="1" noChangeArrowheads="1"/>
          </p:cNvSpPr>
          <p:nvPr>
            <p:ph type="title"/>
          </p:nvPr>
        </p:nvSpPr>
        <p:spPr/>
        <p:txBody>
          <a:bodyPr/>
          <a:lstStyle/>
          <a:p>
            <a:pPr eaLnBrk="1" hangingPunct="1"/>
            <a:r>
              <a:rPr lang="en-US" altLang="en-US" sz="3600"/>
              <a:t>Analysis of WCL_Select</a:t>
            </a:r>
          </a:p>
        </p:txBody>
      </p:sp>
      <p:sp>
        <p:nvSpPr>
          <p:cNvPr id="120836" name="Rectangle 3">
            <a:extLst>
              <a:ext uri="{FF2B5EF4-FFF2-40B4-BE49-F238E27FC236}">
                <a16:creationId xmlns:a16="http://schemas.microsoft.com/office/drawing/2014/main" id="{F549D653-3760-A52F-9067-CF5B1F34D4BC}"/>
              </a:ext>
            </a:extLst>
          </p:cNvPr>
          <p:cNvSpPr>
            <a:spLocks noGrp="1" noChangeArrowheads="1"/>
          </p:cNvSpPr>
          <p:nvPr>
            <p:ph type="body" idx="1"/>
          </p:nvPr>
        </p:nvSpPr>
        <p:spPr/>
        <p:txBody>
          <a:bodyPr/>
          <a:lstStyle/>
          <a:p>
            <a:pPr eaLnBrk="1" hangingPunct="1"/>
            <a:r>
              <a:rPr lang="en-US" altLang="en-US" sz="2400"/>
              <a:t>We can now derive a recurrence for the running time of WCL_Select.</a:t>
            </a:r>
          </a:p>
        </p:txBody>
      </p:sp>
      <p:graphicFrame>
        <p:nvGraphicFramePr>
          <p:cNvPr id="118789" name="Object 4">
            <a:extLst>
              <a:ext uri="{FF2B5EF4-FFF2-40B4-BE49-F238E27FC236}">
                <a16:creationId xmlns:a16="http://schemas.microsoft.com/office/drawing/2014/main" id="{80EA54FE-B943-ADC3-9951-9FB74E733BF7}"/>
              </a:ext>
            </a:extLst>
          </p:cNvPr>
          <p:cNvGraphicFramePr>
            <a:graphicFrameLocks noChangeAspect="1"/>
          </p:cNvGraphicFramePr>
          <p:nvPr/>
        </p:nvGraphicFramePr>
        <p:xfrm>
          <a:off x="817563" y="2760663"/>
          <a:ext cx="7385050" cy="1582737"/>
        </p:xfrm>
        <a:graphic>
          <a:graphicData uri="http://schemas.openxmlformats.org/presentationml/2006/ole">
            <mc:AlternateContent xmlns:mc="http://schemas.openxmlformats.org/markup-compatibility/2006">
              <mc:Choice xmlns:v="urn:schemas-microsoft-com:vml" Requires="v">
                <p:oleObj name="Denklem" r:id="rId3" imgW="3136900" imgH="673100" progId="Equation.3">
                  <p:embed/>
                </p:oleObj>
              </mc:Choice>
              <mc:Fallback>
                <p:oleObj name="Denklem" r:id="rId3" imgW="3136900" imgH="673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563" y="2760663"/>
                        <a:ext cx="7385050" cy="158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F22A2F26-8BDC-8AA2-30A4-D5EDE25515F1}"/>
              </a:ext>
            </a:extLst>
          </p:cNvPr>
          <p:cNvSpPr txBox="1">
            <a:spLocks noRot="1" noChangeAspect="1" noMove="1" noResize="1" noEditPoints="1" noAdjustHandles="1" noChangeArrowheads="1" noChangeShapeType="1" noTextEdit="1"/>
          </p:cNvSpPr>
          <p:nvPr/>
        </p:nvSpPr>
        <p:spPr>
          <a:xfrm>
            <a:off x="1069975" y="4741311"/>
            <a:ext cx="6854825" cy="369332"/>
          </a:xfrm>
          <a:prstGeom prst="rect">
            <a:avLst/>
          </a:prstGeom>
          <a:blipFill>
            <a:blip r:embed="rId5"/>
            <a:stretch>
              <a:fillRect l="-178" t="-168333" r="-5961" b="-258333"/>
            </a:stretch>
          </a:blipFill>
        </p:spPr>
        <p:txBody>
          <a:bodyPr/>
          <a:lstStyle/>
          <a:p>
            <a:pPr>
              <a:defRPr/>
            </a:pPr>
            <a:r>
              <a:rPr lang="en-US">
                <a:noFill/>
              </a:rPr>
              <a:t> </a:t>
            </a:r>
          </a:p>
        </p:txBody>
      </p:sp>
      <p:sp>
        <p:nvSpPr>
          <p:cNvPr id="3" name="TextBox 2">
            <a:extLst>
              <a:ext uri="{FF2B5EF4-FFF2-40B4-BE49-F238E27FC236}">
                <a16:creationId xmlns:a16="http://schemas.microsoft.com/office/drawing/2014/main" id="{BE75897E-500E-8874-BA8E-B64BB0392236}"/>
              </a:ext>
            </a:extLst>
          </p:cNvPr>
          <p:cNvSpPr txBox="1">
            <a:spLocks noRot="1" noChangeAspect="1" noMove="1" noResize="1" noEditPoints="1" noAdjustHandles="1" noChangeArrowheads="1" noChangeShapeType="1" noTextEdit="1"/>
          </p:cNvSpPr>
          <p:nvPr/>
        </p:nvSpPr>
        <p:spPr>
          <a:xfrm>
            <a:off x="1143000" y="5178623"/>
            <a:ext cx="5867400" cy="369332"/>
          </a:xfrm>
          <a:prstGeom prst="rect">
            <a:avLst/>
          </a:prstGeom>
          <a:blipFill>
            <a:blip r:embed="rId6"/>
            <a:stretch>
              <a:fillRect l="-1871" t="-168333" b="-258333"/>
            </a:stretch>
          </a:blipFill>
        </p:spPr>
        <p:txBody>
          <a:bodyPr/>
          <a:lstStyle/>
          <a:p>
            <a:pPr>
              <a:defRPr/>
            </a:pPr>
            <a:r>
              <a:rPr 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fade">
                                      <p:cBhvr>
                                        <p:cTn id="7"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a:extLst>
              <a:ext uri="{FF2B5EF4-FFF2-40B4-BE49-F238E27FC236}">
                <a16:creationId xmlns:a16="http://schemas.microsoft.com/office/drawing/2014/main" id="{26DDAF8C-B835-8575-ADA6-E8F08746A0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A7234E5-4BF8-474A-A9A5-A4A2701307FE}" type="slidenum">
              <a:rPr lang="en-US" altLang="en-US" sz="1200" smtClean="0">
                <a:latin typeface="Garamond" panose="02020404030301010803" pitchFamily="18" charset="0"/>
              </a:rPr>
              <a:pPr>
                <a:spcBef>
                  <a:spcPct val="0"/>
                </a:spcBef>
                <a:buClrTx/>
                <a:buSzTx/>
                <a:buFontTx/>
                <a:buNone/>
              </a:pPr>
              <a:t>59</a:t>
            </a:fld>
            <a:endParaRPr lang="en-US" altLang="en-US" sz="1200">
              <a:latin typeface="Garamond" panose="02020404030301010803" pitchFamily="18" charset="0"/>
            </a:endParaRPr>
          </a:p>
        </p:txBody>
      </p:sp>
      <p:sp>
        <p:nvSpPr>
          <p:cNvPr id="122883" name="Rectangle 8">
            <a:extLst>
              <a:ext uri="{FF2B5EF4-FFF2-40B4-BE49-F238E27FC236}">
                <a16:creationId xmlns:a16="http://schemas.microsoft.com/office/drawing/2014/main" id="{665BFBEB-7DBA-C298-823F-E4918FB2EE8A}"/>
              </a:ext>
            </a:extLst>
          </p:cNvPr>
          <p:cNvSpPr>
            <a:spLocks noGrp="1" noChangeArrowheads="1"/>
          </p:cNvSpPr>
          <p:nvPr>
            <p:ph type="title"/>
          </p:nvPr>
        </p:nvSpPr>
        <p:spPr>
          <a:noFill/>
        </p:spPr>
        <p:txBody>
          <a:bodyPr/>
          <a:lstStyle/>
          <a:p>
            <a:pPr eaLnBrk="1" hangingPunct="1"/>
            <a:r>
              <a:rPr lang="en-US" altLang="en-US" sz="3200"/>
              <a:t>Analysis of WCL_Select</a:t>
            </a:r>
          </a:p>
        </p:txBody>
      </p:sp>
      <p:sp>
        <p:nvSpPr>
          <p:cNvPr id="120836" name="Rectangle 9">
            <a:extLst>
              <a:ext uri="{FF2B5EF4-FFF2-40B4-BE49-F238E27FC236}">
                <a16:creationId xmlns:a16="http://schemas.microsoft.com/office/drawing/2014/main" id="{7629892A-62C9-8533-554C-610F9A2832FD}"/>
              </a:ext>
            </a:extLst>
          </p:cNvPr>
          <p:cNvSpPr>
            <a:spLocks noGrp="1" noChangeArrowheads="1"/>
          </p:cNvSpPr>
          <p:nvPr>
            <p:ph type="body" idx="1"/>
          </p:nvPr>
        </p:nvSpPr>
        <p:spPr>
          <a:xfrm>
            <a:off x="457200" y="1143000"/>
            <a:ext cx="8229600" cy="4530725"/>
          </a:xfrm>
          <a:noFill/>
        </p:spPr>
        <p:txBody>
          <a:bodyPr/>
          <a:lstStyle/>
          <a:p>
            <a:pPr eaLnBrk="1" hangingPunct="1"/>
            <a:r>
              <a:rPr lang="en-US" altLang="en-US" sz="2400"/>
              <a:t>Let us solve this recurrence by substitution:</a:t>
            </a:r>
          </a:p>
          <a:p>
            <a:pPr lvl="1" eaLnBrk="1" hangingPunct="1"/>
            <a:r>
              <a:rPr lang="en-US" altLang="en-US" sz="2400"/>
              <a:t>Guess: </a:t>
            </a:r>
            <a:r>
              <a:rPr lang="en-US" altLang="en-US" sz="2500" i="1"/>
              <a:t>T</a:t>
            </a:r>
            <a:r>
              <a:rPr lang="en-US" altLang="en-US" sz="2500"/>
              <a:t>(</a:t>
            </a:r>
            <a:r>
              <a:rPr lang="en-US" altLang="en-US" sz="2500" i="1"/>
              <a:t>n</a:t>
            </a:r>
            <a:r>
              <a:rPr lang="en-US" altLang="en-US" sz="2500"/>
              <a:t>)=</a:t>
            </a:r>
            <a:r>
              <a:rPr lang="en-US" altLang="en-US" sz="2500" i="1"/>
              <a:t>O</a:t>
            </a:r>
            <a:r>
              <a:rPr lang="en-US" altLang="en-US" sz="2500"/>
              <a:t>(</a:t>
            </a:r>
            <a:r>
              <a:rPr lang="en-US" altLang="en-US" sz="2500" i="1"/>
              <a:t>n</a:t>
            </a:r>
            <a:r>
              <a:rPr lang="en-US" altLang="en-US" sz="2500"/>
              <a:t>)</a:t>
            </a:r>
            <a:r>
              <a:rPr lang="en-US" altLang="en-US" sz="2400"/>
              <a:t> </a:t>
            </a:r>
          </a:p>
          <a:p>
            <a:pPr lvl="1" eaLnBrk="1" hangingPunct="1"/>
            <a:r>
              <a:rPr lang="en-US" altLang="en-US" sz="2400"/>
              <a:t>Verify: Show that </a:t>
            </a:r>
            <a:r>
              <a:rPr lang="en-US" altLang="en-US" sz="2400" i="1"/>
              <a:t>T</a:t>
            </a:r>
            <a:r>
              <a:rPr lang="en-US" altLang="en-US" sz="2400"/>
              <a:t>(</a:t>
            </a:r>
            <a:r>
              <a:rPr lang="en-US" altLang="en-US" sz="2400" i="1"/>
              <a:t>n</a:t>
            </a:r>
            <a:r>
              <a:rPr lang="en-US" altLang="en-US" sz="2400"/>
              <a:t>) ≤ c</a:t>
            </a:r>
            <a:r>
              <a:rPr lang="en-US" altLang="en-US" sz="2400" i="1"/>
              <a:t>n</a:t>
            </a:r>
            <a:endParaRPr lang="en-US" altLang="en-US" sz="2400"/>
          </a:p>
          <a:p>
            <a:pPr eaLnBrk="1" hangingPunct="1">
              <a:buFont typeface="Wingdings" panose="05000000000000000000" pitchFamily="2" charset="2"/>
              <a:buNone/>
            </a:pPr>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endParaRPr lang="en-US" altLang="en-US" sz="800"/>
          </a:p>
          <a:p>
            <a:pPr eaLnBrk="1" hangingPunct="1"/>
            <a:endParaRPr lang="en-US" altLang="en-US" sz="800"/>
          </a:p>
          <a:p>
            <a:pPr eaLnBrk="1" hangingPunct="1"/>
            <a:r>
              <a:rPr lang="en-US" altLang="en-US" sz="2400"/>
              <a:t>So, WCL_Select has linear worst case running time.</a:t>
            </a:r>
          </a:p>
        </p:txBody>
      </p:sp>
      <p:graphicFrame>
        <p:nvGraphicFramePr>
          <p:cNvPr id="120837" name="Object 14">
            <a:extLst>
              <a:ext uri="{FF2B5EF4-FFF2-40B4-BE49-F238E27FC236}">
                <a16:creationId xmlns:a16="http://schemas.microsoft.com/office/drawing/2014/main" id="{007324F6-568C-89DA-9CE5-09C05CDD6307}"/>
              </a:ext>
            </a:extLst>
          </p:cNvPr>
          <p:cNvGraphicFramePr>
            <a:graphicFrameLocks noChangeAspect="1"/>
          </p:cNvGraphicFramePr>
          <p:nvPr/>
        </p:nvGraphicFramePr>
        <p:xfrm>
          <a:off x="1506538" y="4398963"/>
          <a:ext cx="1465262" cy="477837"/>
        </p:xfrm>
        <a:graphic>
          <a:graphicData uri="http://schemas.openxmlformats.org/presentationml/2006/ole">
            <mc:AlternateContent xmlns:mc="http://schemas.openxmlformats.org/markup-compatibility/2006">
              <mc:Choice xmlns:v="urn:schemas-microsoft-com:vml" Requires="v">
                <p:oleObj name="Equation" r:id="rId3" imgW="622030" imgH="203112" progId="Equation.3">
                  <p:embed/>
                </p:oleObj>
              </mc:Choice>
              <mc:Fallback>
                <p:oleObj name="Equation" r:id="rId3" imgW="622030" imgH="203112"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4398963"/>
                        <a:ext cx="1465262"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38" name="Text Box 15">
            <a:extLst>
              <a:ext uri="{FF2B5EF4-FFF2-40B4-BE49-F238E27FC236}">
                <a16:creationId xmlns:a16="http://schemas.microsoft.com/office/drawing/2014/main" id="{2DE135C1-E47F-AB05-5DB1-40CCE951CF35}"/>
              </a:ext>
            </a:extLst>
          </p:cNvPr>
          <p:cNvSpPr txBox="1">
            <a:spLocks noChangeArrowheads="1"/>
          </p:cNvSpPr>
          <p:nvPr/>
        </p:nvSpPr>
        <p:spPr bwMode="auto">
          <a:xfrm>
            <a:off x="6440488" y="3822700"/>
            <a:ext cx="17891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pick </a:t>
            </a:r>
            <a:r>
              <a:rPr lang="en-US" altLang="en-US" sz="1600" i="1"/>
              <a:t>c</a:t>
            </a:r>
            <a:r>
              <a:rPr lang="en-US" altLang="en-US" sz="1600"/>
              <a:t> big enough</a:t>
            </a:r>
          </a:p>
          <a:p>
            <a:pPr algn="ctr" eaLnBrk="1" hangingPunct="1">
              <a:spcBef>
                <a:spcPct val="0"/>
              </a:spcBef>
              <a:buClrTx/>
              <a:buSzTx/>
              <a:buFontTx/>
              <a:buNone/>
            </a:pPr>
            <a:r>
              <a:rPr lang="en-US" altLang="en-US" sz="1600"/>
              <a:t>to dominate const</a:t>
            </a:r>
          </a:p>
          <a:p>
            <a:pPr algn="ctr" eaLnBrk="1" hangingPunct="1">
              <a:spcBef>
                <a:spcPct val="0"/>
              </a:spcBef>
              <a:buClrTx/>
              <a:buSzTx/>
              <a:buFontTx/>
              <a:buNone/>
            </a:pPr>
            <a:r>
              <a:rPr lang="en-US" altLang="en-US" sz="1600"/>
              <a:t>factors in </a:t>
            </a:r>
            <a:r>
              <a:rPr lang="en-US" altLang="en-US" sz="1600" i="1"/>
              <a:t>O</a:t>
            </a:r>
            <a:r>
              <a:rPr lang="en-US" altLang="en-US" sz="1600"/>
              <a:t>(</a:t>
            </a:r>
            <a:r>
              <a:rPr lang="en-US" altLang="en-US" sz="1600" i="1"/>
              <a:t>n</a:t>
            </a:r>
            <a:r>
              <a:rPr lang="en-US" altLang="en-US" sz="1600"/>
              <a:t>)</a:t>
            </a:r>
          </a:p>
        </p:txBody>
      </p:sp>
      <p:sp>
        <p:nvSpPr>
          <p:cNvPr id="120839" name="Line 16">
            <a:extLst>
              <a:ext uri="{FF2B5EF4-FFF2-40B4-BE49-F238E27FC236}">
                <a16:creationId xmlns:a16="http://schemas.microsoft.com/office/drawing/2014/main" id="{AD197B7F-C159-1B81-8579-6FDEFC3599F5}"/>
              </a:ext>
            </a:extLst>
          </p:cNvPr>
          <p:cNvSpPr>
            <a:spLocks noChangeShapeType="1"/>
          </p:cNvSpPr>
          <p:nvPr/>
        </p:nvSpPr>
        <p:spPr bwMode="auto">
          <a:xfrm flipH="1">
            <a:off x="5526088" y="42037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20840" name="AutoShape 17">
            <a:extLst>
              <a:ext uri="{FF2B5EF4-FFF2-40B4-BE49-F238E27FC236}">
                <a16:creationId xmlns:a16="http://schemas.microsoft.com/office/drawing/2014/main" id="{B46E251F-C9BD-A953-CC58-6D71B6DB1945}"/>
              </a:ext>
            </a:extLst>
          </p:cNvPr>
          <p:cNvSpPr>
            <a:spLocks noChangeArrowheads="1"/>
          </p:cNvSpPr>
          <p:nvPr/>
        </p:nvSpPr>
        <p:spPr bwMode="auto">
          <a:xfrm>
            <a:off x="3048000" y="4495800"/>
            <a:ext cx="304800" cy="304800"/>
          </a:xfrm>
          <a:prstGeom prst="smileyFace">
            <a:avLst>
              <a:gd name="adj" fmla="val 4653"/>
            </a:avLst>
          </a:prstGeom>
          <a:solidFill>
            <a:schemeClr val="accent1"/>
          </a:solidFill>
          <a:ln w="9525">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000"/>
          </a:p>
        </p:txBody>
      </p:sp>
      <p:graphicFrame>
        <p:nvGraphicFramePr>
          <p:cNvPr id="120841" name="Object 18">
            <a:extLst>
              <a:ext uri="{FF2B5EF4-FFF2-40B4-BE49-F238E27FC236}">
                <a16:creationId xmlns:a16="http://schemas.microsoft.com/office/drawing/2014/main" id="{D7806131-5189-7A2D-1E56-C1A93BA86B5D}"/>
              </a:ext>
            </a:extLst>
          </p:cNvPr>
          <p:cNvGraphicFramePr>
            <a:graphicFrameLocks noChangeAspect="1"/>
          </p:cNvGraphicFramePr>
          <p:nvPr/>
        </p:nvGraphicFramePr>
        <p:xfrm>
          <a:off x="1527175" y="2570163"/>
          <a:ext cx="4873625" cy="477837"/>
        </p:xfrm>
        <a:graphic>
          <a:graphicData uri="http://schemas.openxmlformats.org/presentationml/2006/ole">
            <mc:AlternateContent xmlns:mc="http://schemas.openxmlformats.org/markup-compatibility/2006">
              <mc:Choice xmlns:v="urn:schemas-microsoft-com:vml" Requires="v">
                <p:oleObj name="Equation" r:id="rId5" imgW="2070100" imgH="203200" progId="Equation.3">
                  <p:embed/>
                </p:oleObj>
              </mc:Choice>
              <mc:Fallback>
                <p:oleObj name="Equation" r:id="rId5" imgW="2070100" imgH="2032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7175" y="2570163"/>
                        <a:ext cx="4873625"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2" name="Object 19">
            <a:extLst>
              <a:ext uri="{FF2B5EF4-FFF2-40B4-BE49-F238E27FC236}">
                <a16:creationId xmlns:a16="http://schemas.microsoft.com/office/drawing/2014/main" id="{55633658-1DE6-4C51-B32C-0C4026DD530D}"/>
              </a:ext>
            </a:extLst>
          </p:cNvPr>
          <p:cNvGraphicFramePr>
            <a:graphicFrameLocks noChangeAspect="1"/>
          </p:cNvGraphicFramePr>
          <p:nvPr/>
        </p:nvGraphicFramePr>
        <p:xfrm>
          <a:off x="1524000" y="3027363"/>
          <a:ext cx="4246563" cy="477837"/>
        </p:xfrm>
        <a:graphic>
          <a:graphicData uri="http://schemas.openxmlformats.org/presentationml/2006/ole">
            <mc:AlternateContent xmlns:mc="http://schemas.openxmlformats.org/markup-compatibility/2006">
              <mc:Choice xmlns:v="urn:schemas-microsoft-com:vml" Requires="v">
                <p:oleObj name="Equation" r:id="rId7" imgW="1803400" imgH="203200" progId="Equation.3">
                  <p:embed/>
                </p:oleObj>
              </mc:Choice>
              <mc:Fallback>
                <p:oleObj name="Equation" r:id="rId7" imgW="1803400" imgH="2032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027363"/>
                        <a:ext cx="4246563"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3" name="Object 20">
            <a:extLst>
              <a:ext uri="{FF2B5EF4-FFF2-40B4-BE49-F238E27FC236}">
                <a16:creationId xmlns:a16="http://schemas.microsoft.com/office/drawing/2014/main" id="{B79B8DE8-21DF-A185-2DD3-CA1E633F4F21}"/>
              </a:ext>
            </a:extLst>
          </p:cNvPr>
          <p:cNvGraphicFramePr>
            <a:graphicFrameLocks noChangeAspect="1"/>
          </p:cNvGraphicFramePr>
          <p:nvPr/>
        </p:nvGraphicFramePr>
        <p:xfrm>
          <a:off x="1555750" y="3484563"/>
          <a:ext cx="3168650" cy="477837"/>
        </p:xfrm>
        <a:graphic>
          <a:graphicData uri="http://schemas.openxmlformats.org/presentationml/2006/ole">
            <mc:AlternateContent xmlns:mc="http://schemas.openxmlformats.org/markup-compatibility/2006">
              <mc:Choice xmlns:v="urn:schemas-microsoft-com:vml" Requires="v">
                <p:oleObj name="Equation" r:id="rId9" imgW="1346200" imgH="203200" progId="Equation.3">
                  <p:embed/>
                </p:oleObj>
              </mc:Choice>
              <mc:Fallback>
                <p:oleObj name="Equation" r:id="rId9" imgW="1346200" imgH="203200"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55750" y="3484563"/>
                        <a:ext cx="316865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4" name="Object 21">
            <a:extLst>
              <a:ext uri="{FF2B5EF4-FFF2-40B4-BE49-F238E27FC236}">
                <a16:creationId xmlns:a16="http://schemas.microsoft.com/office/drawing/2014/main" id="{AD83542B-8B24-F00A-1670-52064B9DDDA0}"/>
              </a:ext>
            </a:extLst>
          </p:cNvPr>
          <p:cNvGraphicFramePr>
            <a:graphicFrameLocks noChangeAspect="1"/>
          </p:cNvGraphicFramePr>
          <p:nvPr/>
        </p:nvGraphicFramePr>
        <p:xfrm>
          <a:off x="1524000" y="3941763"/>
          <a:ext cx="3886200" cy="477837"/>
        </p:xfrm>
        <a:graphic>
          <a:graphicData uri="http://schemas.openxmlformats.org/presentationml/2006/ole">
            <mc:AlternateContent xmlns:mc="http://schemas.openxmlformats.org/markup-compatibility/2006">
              <mc:Choice xmlns:v="urn:schemas-microsoft-com:vml" Requires="v">
                <p:oleObj name="Equation" r:id="rId11" imgW="1651000" imgH="203200" progId="Equation.3">
                  <p:embed/>
                </p:oleObj>
              </mc:Choice>
              <mc:Fallback>
                <p:oleObj name="Equation" r:id="rId11" imgW="1651000" imgH="20320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941763"/>
                        <a:ext cx="3886200"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0841"/>
                                        </p:tgtEl>
                                        <p:attrNameLst>
                                          <p:attrName>style.visibility</p:attrName>
                                        </p:attrNameLst>
                                      </p:cBhvr>
                                      <p:to>
                                        <p:strVal val="visible"/>
                                      </p:to>
                                    </p:set>
                                    <p:animEffect transition="in" filter="fade">
                                      <p:cBhvr>
                                        <p:cTn id="7" dur="500"/>
                                        <p:tgtEl>
                                          <p:spTgt spid="1208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0842"/>
                                        </p:tgtEl>
                                        <p:attrNameLst>
                                          <p:attrName>style.visibility</p:attrName>
                                        </p:attrNameLst>
                                      </p:cBhvr>
                                      <p:to>
                                        <p:strVal val="visible"/>
                                      </p:to>
                                    </p:set>
                                    <p:animEffect transition="in" filter="fade">
                                      <p:cBhvr>
                                        <p:cTn id="12" dur="500"/>
                                        <p:tgtEl>
                                          <p:spTgt spid="1208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0843"/>
                                        </p:tgtEl>
                                        <p:attrNameLst>
                                          <p:attrName>style.visibility</p:attrName>
                                        </p:attrNameLst>
                                      </p:cBhvr>
                                      <p:to>
                                        <p:strVal val="visible"/>
                                      </p:to>
                                    </p:set>
                                    <p:animEffect transition="in" filter="fade">
                                      <p:cBhvr>
                                        <p:cTn id="17" dur="500"/>
                                        <p:tgtEl>
                                          <p:spTgt spid="1208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0844"/>
                                        </p:tgtEl>
                                        <p:attrNameLst>
                                          <p:attrName>style.visibility</p:attrName>
                                        </p:attrNameLst>
                                      </p:cBhvr>
                                      <p:to>
                                        <p:strVal val="visible"/>
                                      </p:to>
                                    </p:set>
                                    <p:animEffect transition="in" filter="fade">
                                      <p:cBhvr>
                                        <p:cTn id="22" dur="500"/>
                                        <p:tgtEl>
                                          <p:spTgt spid="1208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0839"/>
                                        </p:tgtEl>
                                        <p:attrNameLst>
                                          <p:attrName>style.visibility</p:attrName>
                                        </p:attrNameLst>
                                      </p:cBhvr>
                                      <p:to>
                                        <p:strVal val="visible"/>
                                      </p:to>
                                    </p:set>
                                    <p:animEffect transition="in" filter="fade">
                                      <p:cBhvr>
                                        <p:cTn id="27" dur="500"/>
                                        <p:tgtEl>
                                          <p:spTgt spid="120839"/>
                                        </p:tgtEl>
                                      </p:cBhvr>
                                    </p:animEffect>
                                  </p:childTnLst>
                                </p:cTn>
                              </p:par>
                              <p:par>
                                <p:cTn id="28" presetID="10" presetClass="entr" presetSubtype="0" fill="hold" nodeType="withEffect">
                                  <p:stCondLst>
                                    <p:cond delay="0"/>
                                  </p:stCondLst>
                                  <p:childTnLst>
                                    <p:set>
                                      <p:cBhvr>
                                        <p:cTn id="29" dur="1" fill="hold">
                                          <p:stCondLst>
                                            <p:cond delay="0"/>
                                          </p:stCondLst>
                                        </p:cTn>
                                        <p:tgtEl>
                                          <p:spTgt spid="120838"/>
                                        </p:tgtEl>
                                        <p:attrNameLst>
                                          <p:attrName>style.visibility</p:attrName>
                                        </p:attrNameLst>
                                      </p:cBhvr>
                                      <p:to>
                                        <p:strVal val="visible"/>
                                      </p:to>
                                    </p:set>
                                    <p:animEffect transition="in" filter="fade">
                                      <p:cBhvr>
                                        <p:cTn id="30" dur="500"/>
                                        <p:tgtEl>
                                          <p:spTgt spid="1208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120837"/>
                                        </p:tgtEl>
                                        <p:attrNameLst>
                                          <p:attrName>style.visibility</p:attrName>
                                        </p:attrNameLst>
                                      </p:cBhvr>
                                      <p:to>
                                        <p:strVal val="visible"/>
                                      </p:to>
                                    </p:set>
                                    <p:animEffect transition="in" filter="fade">
                                      <p:cBhvr>
                                        <p:cTn id="35" dur="500"/>
                                        <p:tgtEl>
                                          <p:spTgt spid="12083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120840"/>
                                        </p:tgtEl>
                                        <p:attrNameLst>
                                          <p:attrName>style.visibility</p:attrName>
                                        </p:attrNameLst>
                                      </p:cBhvr>
                                      <p:to>
                                        <p:strVal val="visible"/>
                                      </p:to>
                                    </p:set>
                                    <p:animEffect transition="in" filter="fade">
                                      <p:cBhvr>
                                        <p:cTn id="40" dur="500"/>
                                        <p:tgtEl>
                                          <p:spTgt spid="12084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0" presetClass="entr" presetSubtype="0" fill="hold" nodeType="clickEffect">
                                  <p:stCondLst>
                                    <p:cond delay="0"/>
                                  </p:stCondLst>
                                  <p:childTnLst>
                                    <p:set>
                                      <p:cBhvr>
                                        <p:cTn id="44" dur="1" fill="hold">
                                          <p:stCondLst>
                                            <p:cond delay="0"/>
                                          </p:stCondLst>
                                        </p:cTn>
                                        <p:tgtEl>
                                          <p:spTgt spid="120836">
                                            <p:txEl>
                                              <p:pRg st="11" end="11"/>
                                            </p:txEl>
                                          </p:spTgt>
                                        </p:tgtEl>
                                        <p:attrNameLst>
                                          <p:attrName>style.visibility</p:attrName>
                                        </p:attrNameLst>
                                      </p:cBhvr>
                                      <p:to>
                                        <p:strVal val="visible"/>
                                      </p:to>
                                    </p:set>
                                    <p:animEffect transition="in" filter="fade">
                                      <p:cBhvr>
                                        <p:cTn id="45" dur="500"/>
                                        <p:tgtEl>
                                          <p:spTgt spid="1208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8" grpId="0"/>
      <p:bldP spid="1208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55DF5F88-A565-F3C6-81A0-CC41181C36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9D87DB7-0F08-441F-B62D-136425D95A7C}" type="slidenum">
              <a:rPr lang="en-US" altLang="en-US" sz="1200" smtClean="0">
                <a:latin typeface="Garamond" panose="02020404030301010803" pitchFamily="18" charset="0"/>
              </a:rPr>
              <a:pPr>
                <a:spcBef>
                  <a:spcPct val="0"/>
                </a:spcBef>
                <a:buClrTx/>
                <a:buSzTx/>
                <a:buFontTx/>
                <a:buNone/>
              </a:pPr>
              <a:t>6</a:t>
            </a:fld>
            <a:endParaRPr lang="en-US" altLang="en-US" sz="1200">
              <a:latin typeface="Garamond" panose="02020404030301010803" pitchFamily="18" charset="0"/>
            </a:endParaRPr>
          </a:p>
        </p:txBody>
      </p:sp>
      <p:sp>
        <p:nvSpPr>
          <p:cNvPr id="14339" name="Rectangle 2">
            <a:extLst>
              <a:ext uri="{FF2B5EF4-FFF2-40B4-BE49-F238E27FC236}">
                <a16:creationId xmlns:a16="http://schemas.microsoft.com/office/drawing/2014/main" id="{EAA78520-A219-532F-A00B-32D6D36E9BD1}"/>
              </a:ext>
            </a:extLst>
          </p:cNvPr>
          <p:cNvSpPr>
            <a:spLocks noGrp="1" noChangeArrowheads="1"/>
          </p:cNvSpPr>
          <p:nvPr>
            <p:ph type="title"/>
          </p:nvPr>
        </p:nvSpPr>
        <p:spPr/>
        <p:txBody>
          <a:bodyPr/>
          <a:lstStyle/>
          <a:p>
            <a:pPr eaLnBrk="1" hangingPunct="1"/>
            <a:r>
              <a:rPr lang="en-US" altLang="en-US" sz="3600"/>
              <a:t>An implementation for Counting Sort</a:t>
            </a:r>
          </a:p>
        </p:txBody>
      </p:sp>
      <p:sp>
        <p:nvSpPr>
          <p:cNvPr id="14340" name="Rectangle 4">
            <a:extLst>
              <a:ext uri="{FF2B5EF4-FFF2-40B4-BE49-F238E27FC236}">
                <a16:creationId xmlns:a16="http://schemas.microsoft.com/office/drawing/2014/main" id="{2E584206-E561-9FE0-A44B-DA72555A1EE6}"/>
              </a:ext>
            </a:extLst>
          </p:cNvPr>
          <p:cNvSpPr>
            <a:spLocks noChangeArrowheads="1"/>
          </p:cNvSpPr>
          <p:nvPr/>
        </p:nvSpPr>
        <p:spPr bwMode="auto">
          <a:xfrm>
            <a:off x="685800" y="1143000"/>
            <a:ext cx="7239000" cy="472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Counting-Sort(A,k) {</a:t>
            </a:r>
          </a:p>
          <a:p>
            <a:pPr eaLnBrk="1" hangingPunct="1">
              <a:buFont typeface="Wingdings" panose="05000000000000000000" pitchFamily="2" charset="2"/>
              <a:buNone/>
            </a:pPr>
            <a:r>
              <a:rPr lang="en-US" altLang="en-US" sz="1800" b="1"/>
              <a:t>  for (i=1; i &lt;= k; i++) </a:t>
            </a:r>
            <a:r>
              <a:rPr lang="en-US" altLang="en-US" sz="1800" b="1">
                <a:solidFill>
                  <a:srgbClr val="0066FF"/>
                </a:solidFill>
              </a:rPr>
              <a:t>// initialize number counters to 0</a:t>
            </a:r>
          </a:p>
          <a:p>
            <a:pPr eaLnBrk="1" hangingPunct="1">
              <a:buFont typeface="Wingdings" panose="05000000000000000000" pitchFamily="2" charset="2"/>
              <a:buNone/>
            </a:pPr>
            <a:r>
              <a:rPr lang="en-US" altLang="en-US" sz="1800" b="1"/>
              <a:t>      times[i] = 0;</a:t>
            </a:r>
          </a:p>
          <a:p>
            <a:pPr eaLnBrk="1" hangingPunct="1">
              <a:buFont typeface="Wingdings" panose="05000000000000000000" pitchFamily="2" charset="2"/>
              <a:buNone/>
            </a:pPr>
            <a:endParaRPr lang="en-US" altLang="en-US" sz="1000" b="1"/>
          </a:p>
          <a:p>
            <a:pPr eaLnBrk="1" hangingPunct="1">
              <a:buFont typeface="Wingdings" panose="05000000000000000000" pitchFamily="2" charset="2"/>
              <a:buNone/>
            </a:pPr>
            <a:r>
              <a:rPr lang="en-US" altLang="en-US" sz="1800" b="1"/>
              <a:t>  for (j=1; j &lt;= length[A]; j++) </a:t>
            </a:r>
            <a:r>
              <a:rPr lang="en-US" altLang="en-US" sz="1800" b="1">
                <a:solidFill>
                  <a:srgbClr val="0066FF"/>
                </a:solidFill>
              </a:rPr>
              <a:t>// decide how many times</a:t>
            </a:r>
            <a:r>
              <a:rPr lang="en-US" altLang="en-US" sz="1800" b="1"/>
              <a:t> </a:t>
            </a:r>
            <a:r>
              <a:rPr lang="en-US" altLang="en-US" sz="1800" b="1">
                <a:solidFill>
                  <a:srgbClr val="0066FF"/>
                </a:solidFill>
              </a:rPr>
              <a:t>each</a:t>
            </a:r>
          </a:p>
          <a:p>
            <a:pPr eaLnBrk="1" hangingPunct="1">
              <a:buFont typeface="Wingdings" panose="05000000000000000000" pitchFamily="2" charset="2"/>
              <a:buNone/>
            </a:pPr>
            <a:r>
              <a:rPr lang="en-US" altLang="en-US" sz="1800" b="1"/>
              <a:t>      times[A[j]]++;                  </a:t>
            </a:r>
            <a:r>
              <a:rPr lang="en-US" altLang="en-US" sz="1800" b="1">
                <a:solidFill>
                  <a:srgbClr val="0066FF"/>
                </a:solidFill>
              </a:rPr>
              <a:t>// number appears in the input</a:t>
            </a:r>
          </a:p>
          <a:p>
            <a:pPr eaLnBrk="1" hangingPunct="1">
              <a:buFont typeface="Wingdings" panose="05000000000000000000" pitchFamily="2" charset="2"/>
              <a:buNone/>
            </a:pPr>
            <a:endParaRPr lang="en-US" altLang="en-US" sz="1000" b="1"/>
          </a:p>
          <a:p>
            <a:pPr eaLnBrk="1" hangingPunct="1">
              <a:buFont typeface="Wingdings" panose="05000000000000000000" pitchFamily="2" charset="2"/>
              <a:buNone/>
            </a:pPr>
            <a:r>
              <a:rPr lang="en-US" altLang="en-US" sz="1800" b="1">
                <a:solidFill>
                  <a:srgbClr val="0066FF"/>
                </a:solidFill>
              </a:rPr>
              <a:t>// form the sorted array</a:t>
            </a:r>
          </a:p>
          <a:p>
            <a:pPr eaLnBrk="1" hangingPunct="1">
              <a:buFont typeface="Wingdings" panose="05000000000000000000" pitchFamily="2" charset="2"/>
              <a:buNone/>
            </a:pPr>
            <a:r>
              <a:rPr lang="en-US" altLang="en-US" sz="1800" b="1"/>
              <a:t>  m=1;</a:t>
            </a:r>
          </a:p>
          <a:p>
            <a:pPr eaLnBrk="1" hangingPunct="1">
              <a:buFont typeface="Wingdings" panose="05000000000000000000" pitchFamily="2" charset="2"/>
              <a:buNone/>
            </a:pPr>
            <a:r>
              <a:rPr lang="en-US" altLang="en-US" sz="1800" b="1"/>
              <a:t>  for ( i=1; i &lt;= k; i++)	   </a:t>
            </a:r>
            <a:r>
              <a:rPr lang="en-US" altLang="en-US" sz="1800" b="1">
                <a:solidFill>
                  <a:srgbClr val="0066FF"/>
                </a:solidFill>
              </a:rPr>
              <a:t>// consider each number in the range</a:t>
            </a:r>
          </a:p>
          <a:p>
            <a:pPr eaLnBrk="1" hangingPunct="1">
              <a:buFont typeface="Wingdings" panose="05000000000000000000" pitchFamily="2" charset="2"/>
              <a:buNone/>
            </a:pPr>
            <a:r>
              <a:rPr lang="en-US" altLang="en-US" sz="1800" b="1"/>
              <a:t>       for ( j=1; j &lt;= times[ i ]; j++) { </a:t>
            </a:r>
            <a:r>
              <a:rPr lang="en-US" altLang="en-US" sz="1800" b="1">
                <a:solidFill>
                  <a:srgbClr val="0066FF"/>
                </a:solidFill>
              </a:rPr>
              <a:t>// generate that number in</a:t>
            </a:r>
            <a:r>
              <a:rPr lang="en-US" altLang="en-US" sz="1800" b="1"/>
              <a:t> </a:t>
            </a:r>
          </a:p>
          <a:p>
            <a:pPr eaLnBrk="1" hangingPunct="1">
              <a:buFont typeface="Wingdings" panose="05000000000000000000" pitchFamily="2" charset="2"/>
              <a:buNone/>
            </a:pPr>
            <a:r>
              <a:rPr lang="en-US" altLang="en-US" sz="1800" b="1"/>
              <a:t>             A[m]=i;		              </a:t>
            </a:r>
            <a:r>
              <a:rPr lang="en-US" altLang="en-US" sz="1800" b="1">
                <a:solidFill>
                  <a:srgbClr val="0066FF"/>
                </a:solidFill>
              </a:rPr>
              <a:t>// the output as many times as</a:t>
            </a:r>
          </a:p>
          <a:p>
            <a:pPr eaLnBrk="1" hangingPunct="1">
              <a:buFont typeface="Wingdings" panose="05000000000000000000" pitchFamily="2" charset="2"/>
              <a:buNone/>
            </a:pPr>
            <a:r>
              <a:rPr lang="en-US" altLang="en-US" sz="1800" b="1"/>
              <a:t>             m++;		              </a:t>
            </a:r>
            <a:r>
              <a:rPr lang="en-US" altLang="en-US" sz="1800" b="1">
                <a:solidFill>
                  <a:srgbClr val="0066FF"/>
                </a:solidFill>
              </a:rPr>
              <a:t>// it occurs in the input</a:t>
            </a:r>
          </a:p>
          <a:p>
            <a:pPr eaLnBrk="1" hangingPunct="1">
              <a:buFont typeface="Wingdings" panose="05000000000000000000" pitchFamily="2" charset="2"/>
              <a:buNone/>
            </a:pPr>
            <a:r>
              <a:rPr lang="en-US" altLang="en-US" sz="1800" b="1"/>
              <a:t>             }</a:t>
            </a:r>
          </a:p>
          <a:p>
            <a:pPr eaLnBrk="1" hangingPunct="1">
              <a:buFont typeface="Wingdings" panose="05000000000000000000" pitchFamily="2" charset="2"/>
              <a:buNone/>
            </a:pPr>
            <a:r>
              <a:rPr lang="en-US" altLang="en-US" sz="1800" b="1"/>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5620B4C7-3E3C-5809-6C4A-51DDA46A2D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D68D86-6EDC-4C1D-862E-82D1638B825A}" type="slidenum">
              <a:rPr lang="en-US" altLang="en-US" sz="1200" smtClean="0">
                <a:latin typeface="Garamond" panose="02020404030301010803" pitchFamily="18" charset="0"/>
              </a:rPr>
              <a:pPr>
                <a:spcBef>
                  <a:spcPct val="0"/>
                </a:spcBef>
                <a:buClrTx/>
                <a:buSzTx/>
                <a:buFontTx/>
                <a:buNone/>
              </a:pPr>
              <a:t>7</a:t>
            </a:fld>
            <a:endParaRPr lang="en-US" altLang="en-US" sz="1200">
              <a:latin typeface="Garamond" panose="02020404030301010803" pitchFamily="18" charset="0"/>
            </a:endParaRPr>
          </a:p>
        </p:txBody>
      </p:sp>
      <p:sp>
        <p:nvSpPr>
          <p:cNvPr id="16387" name="Rectangle 2">
            <a:extLst>
              <a:ext uri="{FF2B5EF4-FFF2-40B4-BE49-F238E27FC236}">
                <a16:creationId xmlns:a16="http://schemas.microsoft.com/office/drawing/2014/main" id="{27C6C693-2DFA-2EFE-B370-5042A5B29E78}"/>
              </a:ext>
            </a:extLst>
          </p:cNvPr>
          <p:cNvSpPr>
            <a:spLocks noGrp="1" noChangeArrowheads="1"/>
          </p:cNvSpPr>
          <p:nvPr>
            <p:ph type="title"/>
          </p:nvPr>
        </p:nvSpPr>
        <p:spPr/>
        <p:txBody>
          <a:bodyPr/>
          <a:lstStyle/>
          <a:p>
            <a:pPr eaLnBrk="1" hangingPunct="1"/>
            <a:r>
              <a:rPr lang="en-US" altLang="en-US" sz="3600"/>
              <a:t>A stable implementation of Counting Sort</a:t>
            </a:r>
          </a:p>
        </p:txBody>
      </p:sp>
      <p:sp>
        <p:nvSpPr>
          <p:cNvPr id="20484" name="Rectangle 3">
            <a:extLst>
              <a:ext uri="{FF2B5EF4-FFF2-40B4-BE49-F238E27FC236}">
                <a16:creationId xmlns:a16="http://schemas.microsoft.com/office/drawing/2014/main" id="{1EB230A4-023E-139A-8B00-FBA4C85FF0EF}"/>
              </a:ext>
            </a:extLst>
          </p:cNvPr>
          <p:cNvSpPr>
            <a:spLocks noGrp="1" noChangeArrowheads="1"/>
          </p:cNvSpPr>
          <p:nvPr>
            <p:ph type="body" idx="1"/>
          </p:nvPr>
        </p:nvSpPr>
        <p:spPr>
          <a:xfrm>
            <a:off x="457200" y="1066800"/>
            <a:ext cx="8229600" cy="4530725"/>
          </a:xfrm>
        </p:spPr>
        <p:txBody>
          <a:bodyPr/>
          <a:lstStyle/>
          <a:p>
            <a:pPr eaLnBrk="1" hangingPunct="1"/>
            <a:r>
              <a:rPr lang="en-US" altLang="en-US" sz="2400"/>
              <a:t>The basic idea of stable implementation for counting sort is to find out the correct index for a number to satisfy the stability while collecting the information.</a:t>
            </a:r>
          </a:p>
          <a:p>
            <a:pPr eaLnBrk="1" hangingPunct="1"/>
            <a:endParaRPr lang="en-US" altLang="en-US" sz="800"/>
          </a:p>
          <a:p>
            <a:pPr eaLnBrk="1" hangingPunct="1"/>
            <a:r>
              <a:rPr lang="en-US" altLang="en-US" sz="2400"/>
              <a:t>For example, consider again:</a:t>
            </a:r>
          </a:p>
          <a:p>
            <a:pPr algn="ctr" eaLnBrk="1" hangingPunct="1">
              <a:buFont typeface="Wingdings" panose="05000000000000000000" pitchFamily="2" charset="2"/>
              <a:buNone/>
            </a:pPr>
            <a:r>
              <a:rPr lang="en-US" altLang="en-US" sz="2400"/>
              <a:t>[ 3</a:t>
            </a:r>
            <a:r>
              <a:rPr lang="en-US" altLang="en-US" sz="2400" baseline="30000"/>
              <a:t>a</a:t>
            </a:r>
            <a:r>
              <a:rPr lang="en-US" altLang="en-US" sz="2400"/>
              <a:t>, 8</a:t>
            </a:r>
            <a:r>
              <a:rPr lang="en-US" altLang="en-US" sz="2400" baseline="30000"/>
              <a:t>b</a:t>
            </a:r>
            <a:r>
              <a:rPr lang="en-US" altLang="en-US" sz="2400"/>
              <a:t>, 4</a:t>
            </a:r>
            <a:r>
              <a:rPr lang="en-US" altLang="en-US" sz="2400" baseline="30000"/>
              <a:t>c</a:t>
            </a:r>
            <a:r>
              <a:rPr lang="en-US" altLang="en-US" sz="2400"/>
              <a:t>, 3</a:t>
            </a:r>
            <a:r>
              <a:rPr lang="en-US" altLang="en-US" sz="2400" baseline="30000"/>
              <a:t>d</a:t>
            </a:r>
            <a:r>
              <a:rPr lang="en-US" altLang="en-US" sz="2400"/>
              <a:t>, 2</a:t>
            </a:r>
            <a:r>
              <a:rPr lang="en-US" altLang="en-US" sz="2400" baseline="30000"/>
              <a:t>e</a:t>
            </a:r>
            <a:r>
              <a:rPr lang="en-US" altLang="en-US" sz="2400"/>
              <a:t>, 4</a:t>
            </a:r>
            <a:r>
              <a:rPr lang="en-US" altLang="en-US" sz="2400" baseline="30000"/>
              <a:t>f </a:t>
            </a:r>
            <a:r>
              <a:rPr lang="en-US" altLang="en-US" sz="2400"/>
              <a:t>]</a:t>
            </a:r>
            <a:endParaRPr lang="tr-TR" altLang="en-US" sz="2400"/>
          </a:p>
          <a:p>
            <a:pPr eaLnBrk="1" hangingPunct="1"/>
            <a:endParaRPr lang="tr-TR" altLang="en-US" sz="2400"/>
          </a:p>
          <a:p>
            <a:pPr eaLnBrk="1" hangingPunct="1"/>
            <a:r>
              <a:rPr lang="tr-TR" altLang="en-US" sz="2400"/>
              <a:t>T</a:t>
            </a:r>
            <a:r>
              <a:rPr lang="en-US" altLang="en-US" sz="2400"/>
              <a:t>he correct index for </a:t>
            </a:r>
            <a:r>
              <a:rPr lang="tr-TR" altLang="en-US" sz="2400"/>
              <a:t>3</a:t>
            </a:r>
            <a:r>
              <a:rPr lang="tr-TR" altLang="en-US" sz="2400" baseline="30000"/>
              <a:t>a</a:t>
            </a:r>
            <a:r>
              <a:rPr lang="en-US" altLang="en-US" sz="2400" baseline="30000"/>
              <a:t>  </a:t>
            </a:r>
            <a:r>
              <a:rPr lang="tr-TR" altLang="en-US" sz="2400"/>
              <a:t>(the first 3) t</a:t>
            </a:r>
            <a:r>
              <a:rPr lang="en-US" altLang="en-US" sz="2400"/>
              <a:t>o guarantee stability can be found by counting the numbers that are smaller than </a:t>
            </a:r>
            <a:r>
              <a:rPr lang="tr-TR" altLang="en-US" sz="2400"/>
              <a:t>3</a:t>
            </a:r>
            <a:r>
              <a:rPr lang="en-US" altLang="en-US" sz="2400"/>
              <a:t> in the input.</a:t>
            </a:r>
          </a:p>
          <a:p>
            <a:pPr eaLnBrk="1" hangingPunct="1"/>
            <a:r>
              <a:rPr lang="en-US" altLang="en-US" sz="2400"/>
              <a:t>The correct index for 4</a:t>
            </a:r>
            <a:r>
              <a:rPr lang="en-US" altLang="en-US" sz="2400" baseline="30000"/>
              <a:t>c  </a:t>
            </a:r>
            <a:r>
              <a:rPr lang="tr-TR" altLang="en-US" sz="2400"/>
              <a:t>(the first 4) t</a:t>
            </a:r>
            <a:r>
              <a:rPr lang="en-US" altLang="en-US" sz="2400"/>
              <a:t>o guarantee stability can be found by counting the numbers that are smaller than 4</a:t>
            </a:r>
            <a:r>
              <a:rPr lang="tr-TR" altLang="en-US" sz="2400"/>
              <a:t> </a:t>
            </a:r>
            <a:r>
              <a:rPr lang="en-US" altLang="en-US" sz="2400"/>
              <a:t>in the input.</a:t>
            </a:r>
          </a:p>
          <a:p>
            <a:pPr eaLnBrk="1" hangingPunct="1"/>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xEl>
                                              <p:pRg st="2" end="2"/>
                                            </p:txEl>
                                          </p:spTgt>
                                        </p:tgtEl>
                                        <p:attrNameLst>
                                          <p:attrName>style.visibility</p:attrName>
                                        </p:attrNameLst>
                                      </p:cBhvr>
                                      <p:to>
                                        <p:strVal val="visible"/>
                                      </p:to>
                                    </p:set>
                                    <p:animEffect transition="in" filter="fade">
                                      <p:cBhvr>
                                        <p:cTn id="7" dur="500"/>
                                        <p:tgtEl>
                                          <p:spTgt spid="2048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484">
                                            <p:txEl>
                                              <p:pRg st="3" end="3"/>
                                            </p:txEl>
                                          </p:spTgt>
                                        </p:tgtEl>
                                        <p:attrNameLst>
                                          <p:attrName>style.visibility</p:attrName>
                                        </p:attrNameLst>
                                      </p:cBhvr>
                                      <p:to>
                                        <p:strVal val="visible"/>
                                      </p:to>
                                    </p:set>
                                    <p:animEffect transition="in" filter="fade">
                                      <p:cBhvr>
                                        <p:cTn id="10" dur="500"/>
                                        <p:tgtEl>
                                          <p:spTgt spid="20484">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20484">
                                            <p:txEl>
                                              <p:pRg st="5" end="5"/>
                                            </p:txEl>
                                          </p:spTgt>
                                        </p:tgtEl>
                                        <p:attrNameLst>
                                          <p:attrName>style.visibility</p:attrName>
                                        </p:attrNameLst>
                                      </p:cBhvr>
                                      <p:to>
                                        <p:strVal val="visible"/>
                                      </p:to>
                                    </p:set>
                                    <p:animEffect transition="in" filter="fade">
                                      <p:cBhvr>
                                        <p:cTn id="15" dur="500"/>
                                        <p:tgtEl>
                                          <p:spTgt spid="20484">
                                            <p:txEl>
                                              <p:pRg st="5" end="5"/>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20484">
                                            <p:txEl>
                                              <p:pRg st="6" end="6"/>
                                            </p:txEl>
                                          </p:spTgt>
                                        </p:tgtEl>
                                        <p:attrNameLst>
                                          <p:attrName>style.visibility</p:attrName>
                                        </p:attrNameLst>
                                      </p:cBhvr>
                                      <p:to>
                                        <p:strVal val="visible"/>
                                      </p:to>
                                    </p:set>
                                    <p:animEffect transition="in" filter="fade">
                                      <p:cBhvr>
                                        <p:cTn id="20"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4337F810-6B11-2A24-914B-CED18EF938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3B4AF0E-E86A-4275-B520-961903228AA3}" type="slidenum">
              <a:rPr lang="en-US" altLang="en-US" sz="1200" smtClean="0">
                <a:latin typeface="Garamond" panose="02020404030301010803" pitchFamily="18" charset="0"/>
              </a:rPr>
              <a:pPr>
                <a:spcBef>
                  <a:spcPct val="0"/>
                </a:spcBef>
                <a:buClrTx/>
                <a:buSzTx/>
                <a:buFontTx/>
                <a:buNone/>
              </a:pPr>
              <a:t>8</a:t>
            </a:fld>
            <a:endParaRPr lang="en-US" altLang="en-US" sz="1200">
              <a:latin typeface="Garamond" panose="02020404030301010803" pitchFamily="18" charset="0"/>
            </a:endParaRPr>
          </a:p>
        </p:txBody>
      </p:sp>
      <p:sp>
        <p:nvSpPr>
          <p:cNvPr id="18435" name="Rectangle 4">
            <a:extLst>
              <a:ext uri="{FF2B5EF4-FFF2-40B4-BE49-F238E27FC236}">
                <a16:creationId xmlns:a16="http://schemas.microsoft.com/office/drawing/2014/main" id="{26580243-4253-93C3-479D-7717EE103AD7}"/>
              </a:ext>
            </a:extLst>
          </p:cNvPr>
          <p:cNvSpPr>
            <a:spLocks noGrp="1" noChangeArrowheads="1"/>
          </p:cNvSpPr>
          <p:nvPr>
            <p:ph type="title"/>
          </p:nvPr>
        </p:nvSpPr>
        <p:spPr>
          <a:noFill/>
        </p:spPr>
        <p:txBody>
          <a:bodyPr/>
          <a:lstStyle/>
          <a:p>
            <a:pPr eaLnBrk="1" hangingPunct="1"/>
            <a:r>
              <a:rPr lang="en-US" altLang="en-US" sz="3600"/>
              <a:t>A stable implementation of Counting Sort</a:t>
            </a:r>
          </a:p>
        </p:txBody>
      </p:sp>
      <p:sp>
        <p:nvSpPr>
          <p:cNvPr id="18436" name="Rectangle 7">
            <a:extLst>
              <a:ext uri="{FF2B5EF4-FFF2-40B4-BE49-F238E27FC236}">
                <a16:creationId xmlns:a16="http://schemas.microsoft.com/office/drawing/2014/main" id="{49E92100-9FDE-000D-DCDE-9DD2E1BD2F6B}"/>
              </a:ext>
            </a:extLst>
          </p:cNvPr>
          <p:cNvSpPr>
            <a:spLocks noChangeArrowheads="1"/>
          </p:cNvSpPr>
          <p:nvPr/>
        </p:nvSpPr>
        <p:spPr bwMode="auto">
          <a:xfrm>
            <a:off x="685800" y="838200"/>
            <a:ext cx="7239000" cy="518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Counting-Sort(A,B,k) { </a:t>
            </a:r>
            <a:r>
              <a:rPr lang="en-US" altLang="en-US" sz="1800" b="1">
                <a:solidFill>
                  <a:srgbClr val="0066FF"/>
                </a:solidFill>
              </a:rPr>
              <a:t>// A is the input, B is the output array</a:t>
            </a:r>
          </a:p>
          <a:p>
            <a:pPr eaLnBrk="1" hangingPunct="1">
              <a:buFont typeface="Wingdings" panose="05000000000000000000" pitchFamily="2" charset="2"/>
              <a:buNone/>
            </a:pPr>
            <a:r>
              <a:rPr lang="en-US" altLang="en-US" sz="1800" b="1"/>
              <a:t>for (i=1; i &lt;= k; i++) </a:t>
            </a:r>
            <a:r>
              <a:rPr lang="en-US" altLang="en-US" sz="1800" b="1">
                <a:solidFill>
                  <a:srgbClr val="0066FF"/>
                </a:solidFill>
              </a:rPr>
              <a:t>// initialize number counters </a:t>
            </a:r>
          </a:p>
          <a:p>
            <a:pPr eaLnBrk="1" hangingPunct="1">
              <a:buFont typeface="Wingdings" panose="05000000000000000000" pitchFamily="2" charset="2"/>
              <a:buNone/>
            </a:pPr>
            <a:r>
              <a:rPr lang="en-US" altLang="en-US" sz="1800" b="1">
                <a:solidFill>
                  <a:srgbClr val="0066FF"/>
                </a:solidFill>
              </a:rPr>
              <a:t>      </a:t>
            </a:r>
            <a:r>
              <a:rPr lang="en-US" altLang="en-US" sz="1800" b="1"/>
              <a:t>times[ i ] = 0;</a:t>
            </a:r>
          </a:p>
          <a:p>
            <a:pPr eaLnBrk="1" hangingPunct="1">
              <a:buFont typeface="Wingdings" panose="05000000000000000000" pitchFamily="2" charset="2"/>
              <a:buNone/>
            </a:pPr>
            <a:endParaRPr lang="en-US" altLang="en-US" sz="1000" b="1"/>
          </a:p>
          <a:p>
            <a:pPr eaLnBrk="1" hangingPunct="1">
              <a:buFont typeface="Wingdings" panose="05000000000000000000" pitchFamily="2" charset="2"/>
              <a:buNone/>
            </a:pPr>
            <a:r>
              <a:rPr lang="en-US" altLang="en-US" sz="1800" b="1"/>
              <a:t>for (j=1; j &lt;= length[A]; j++) </a:t>
            </a:r>
            <a:r>
              <a:rPr lang="en-US" altLang="en-US" sz="1800" b="1">
                <a:solidFill>
                  <a:srgbClr val="0066FF"/>
                </a:solidFill>
              </a:rPr>
              <a:t>// decide how many times </a:t>
            </a:r>
          </a:p>
          <a:p>
            <a:pPr eaLnBrk="1" hangingPunct="1">
              <a:buFont typeface="Wingdings" panose="05000000000000000000" pitchFamily="2" charset="2"/>
              <a:buNone/>
            </a:pPr>
            <a:r>
              <a:rPr lang="en-US" altLang="en-US" sz="1800" b="1"/>
              <a:t>      times[A[ j ]]++;                </a:t>
            </a:r>
            <a:r>
              <a:rPr lang="en-US" altLang="en-US" sz="1800" b="1">
                <a:solidFill>
                  <a:srgbClr val="0066FF"/>
                </a:solidFill>
              </a:rPr>
              <a:t>// each number appears</a:t>
            </a:r>
          </a:p>
          <a:p>
            <a:pPr eaLnBrk="1" hangingPunct="1">
              <a:buFont typeface="Wingdings" panose="05000000000000000000" pitchFamily="2" charset="2"/>
              <a:buNone/>
            </a:pPr>
            <a:endParaRPr lang="en-US" altLang="en-US" sz="1000" b="1">
              <a:solidFill>
                <a:srgbClr val="0066FF"/>
              </a:solidFill>
            </a:endParaRPr>
          </a:p>
          <a:p>
            <a:pPr eaLnBrk="1" hangingPunct="1">
              <a:buFont typeface="Wingdings" panose="05000000000000000000" pitchFamily="2" charset="2"/>
              <a:buNone/>
            </a:pPr>
            <a:r>
              <a:rPr lang="en-US" altLang="en-US" sz="1800" b="1"/>
              <a:t>first[1] = 1;   			 </a:t>
            </a:r>
            <a:r>
              <a:rPr lang="en-US" altLang="en-US" sz="1800" b="1">
                <a:solidFill>
                  <a:srgbClr val="0066FF"/>
                </a:solidFill>
              </a:rPr>
              <a:t>// decide the correct</a:t>
            </a:r>
            <a:endParaRPr lang="en-US" altLang="en-US" sz="1800" b="1"/>
          </a:p>
          <a:p>
            <a:pPr eaLnBrk="1" hangingPunct="1">
              <a:buFont typeface="Wingdings" panose="05000000000000000000" pitchFamily="2" charset="2"/>
              <a:buNone/>
            </a:pPr>
            <a:r>
              <a:rPr lang="en-US" altLang="en-US" sz="1800" b="1"/>
              <a:t>for (i=2; i &lt;= k; i++) 		 </a:t>
            </a:r>
            <a:r>
              <a:rPr lang="en-US" altLang="en-US" sz="1800" b="1">
                <a:solidFill>
                  <a:srgbClr val="0066FF"/>
                </a:solidFill>
              </a:rPr>
              <a:t>// place for the first</a:t>
            </a:r>
            <a:endParaRPr lang="en-US" altLang="en-US" sz="1800" b="1"/>
          </a:p>
          <a:p>
            <a:pPr eaLnBrk="1" hangingPunct="1">
              <a:buFont typeface="Wingdings" panose="05000000000000000000" pitchFamily="2" charset="2"/>
              <a:buNone/>
            </a:pPr>
            <a:r>
              <a:rPr lang="en-US" altLang="en-US" sz="1800" b="1"/>
              <a:t>      first[ i ]=times[ i-1 ]+first[ i-1 ];  </a:t>
            </a:r>
            <a:r>
              <a:rPr lang="en-US" altLang="en-US" sz="1800" b="1">
                <a:solidFill>
                  <a:srgbClr val="0066FF"/>
                </a:solidFill>
              </a:rPr>
              <a:t>// occurrence of each number</a:t>
            </a:r>
          </a:p>
          <a:p>
            <a:pPr eaLnBrk="1" hangingPunct="1">
              <a:buFont typeface="Wingdings" panose="05000000000000000000" pitchFamily="2" charset="2"/>
              <a:buNone/>
            </a:pPr>
            <a:endParaRPr lang="en-US" altLang="en-US" sz="800" b="1"/>
          </a:p>
          <a:p>
            <a:pPr eaLnBrk="1" hangingPunct="1">
              <a:buFont typeface="Wingdings" panose="05000000000000000000" pitchFamily="2" charset="2"/>
              <a:buNone/>
            </a:pPr>
            <a:r>
              <a:rPr lang="en-US" altLang="en-US" sz="1800" b="1"/>
              <a:t>for (j=1; j &lt;= length[A]; j++) { </a:t>
            </a:r>
            <a:r>
              <a:rPr lang="en-US" altLang="en-US" sz="1800" b="1">
                <a:solidFill>
                  <a:srgbClr val="0066FF"/>
                </a:solidFill>
              </a:rPr>
              <a:t>// generate the output array</a:t>
            </a:r>
          </a:p>
          <a:p>
            <a:pPr eaLnBrk="1" hangingPunct="1">
              <a:buFont typeface="Wingdings" panose="05000000000000000000" pitchFamily="2" charset="2"/>
              <a:buNone/>
            </a:pPr>
            <a:r>
              <a:rPr lang="en-US" altLang="en-US" sz="1800" b="1"/>
              <a:t>      val = A[ j ]; 		</a:t>
            </a:r>
            <a:r>
              <a:rPr lang="en-US" altLang="en-US" sz="1800" b="1">
                <a:solidFill>
                  <a:srgbClr val="0066FF"/>
                </a:solidFill>
              </a:rPr>
              <a:t>// the value to be placed in output</a:t>
            </a:r>
            <a:endParaRPr lang="en-US" altLang="en-US" sz="1800" b="1"/>
          </a:p>
          <a:p>
            <a:pPr eaLnBrk="1" hangingPunct="1">
              <a:buFont typeface="Wingdings" panose="05000000000000000000" pitchFamily="2" charset="2"/>
              <a:buNone/>
            </a:pPr>
            <a:r>
              <a:rPr lang="en-US" altLang="en-US" sz="1800" b="1"/>
              <a:t>      pos = first[ val ];	</a:t>
            </a:r>
            <a:r>
              <a:rPr lang="en-US" altLang="en-US" sz="1800" b="1">
                <a:solidFill>
                  <a:srgbClr val="0066FF"/>
                </a:solidFill>
              </a:rPr>
              <a:t>// the position to be used in output</a:t>
            </a:r>
            <a:endParaRPr lang="en-US" altLang="en-US" sz="1800" b="1"/>
          </a:p>
          <a:p>
            <a:pPr eaLnBrk="1" hangingPunct="1">
              <a:buFont typeface="Wingdings" panose="05000000000000000000" pitchFamily="2" charset="2"/>
              <a:buNone/>
            </a:pPr>
            <a:r>
              <a:rPr lang="en-US" altLang="en-US" sz="1800" b="1"/>
              <a:t>      B[pos]=val;		</a:t>
            </a:r>
            <a:r>
              <a:rPr lang="en-US" altLang="en-US" sz="1800" b="1">
                <a:solidFill>
                  <a:srgbClr val="0066FF"/>
                </a:solidFill>
              </a:rPr>
              <a:t>// put the value in its correct pos.</a:t>
            </a:r>
          </a:p>
          <a:p>
            <a:pPr eaLnBrk="1" hangingPunct="1">
              <a:buFont typeface="Wingdings" panose="05000000000000000000" pitchFamily="2" charset="2"/>
              <a:buNone/>
            </a:pPr>
            <a:r>
              <a:rPr lang="en-US" altLang="en-US" sz="1800" b="1"/>
              <a:t>      first[val]++;		</a:t>
            </a:r>
            <a:r>
              <a:rPr lang="en-US" altLang="en-US" sz="1800" b="1">
                <a:solidFill>
                  <a:srgbClr val="0066FF"/>
                </a:solidFill>
              </a:rPr>
              <a:t>// prepare for the next occurrence of val</a:t>
            </a:r>
          </a:p>
          <a:p>
            <a:pPr eaLnBrk="1" hangingPunct="1">
              <a:buFont typeface="Wingdings" panose="05000000000000000000" pitchFamily="2" charset="2"/>
              <a:buNone/>
            </a:pPr>
            <a:r>
              <a:rPr lang="en-US" altLang="en-US" sz="1800" b="1"/>
              <a:t>      }</a:t>
            </a:r>
          </a:p>
          <a:p>
            <a:pPr eaLnBrk="1" hangingPunct="1">
              <a:buFont typeface="Wingdings" panose="05000000000000000000" pitchFamily="2" charset="2"/>
              <a:buNone/>
            </a:pPr>
            <a:r>
              <a:rPr lang="en-US" altLang="en-US" sz="1800" b="1"/>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49CEE75A-AF8D-9EE8-2FC8-FBB6D1B20B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7081152-D858-445A-A933-B5E17F03B0A1}" type="slidenum">
              <a:rPr lang="en-US" altLang="en-US" sz="1200" smtClean="0">
                <a:latin typeface="Garamond" panose="02020404030301010803" pitchFamily="18" charset="0"/>
              </a:rPr>
              <a:pPr>
                <a:spcBef>
                  <a:spcPct val="0"/>
                </a:spcBef>
                <a:buClrTx/>
                <a:buSzTx/>
                <a:buFontTx/>
                <a:buNone/>
              </a:pPr>
              <a:t>9</a:t>
            </a:fld>
            <a:endParaRPr lang="en-US" altLang="en-US" sz="1200">
              <a:latin typeface="Garamond" panose="02020404030301010803" pitchFamily="18" charset="0"/>
            </a:endParaRPr>
          </a:p>
        </p:txBody>
      </p:sp>
      <p:sp>
        <p:nvSpPr>
          <p:cNvPr id="20483" name="Rectangle 2">
            <a:extLst>
              <a:ext uri="{FF2B5EF4-FFF2-40B4-BE49-F238E27FC236}">
                <a16:creationId xmlns:a16="http://schemas.microsoft.com/office/drawing/2014/main" id="{A9C818B4-8B08-9805-A897-DDDF91281D61}"/>
              </a:ext>
            </a:extLst>
          </p:cNvPr>
          <p:cNvSpPr>
            <a:spLocks noGrp="1" noChangeArrowheads="1"/>
          </p:cNvSpPr>
          <p:nvPr>
            <p:ph type="title"/>
          </p:nvPr>
        </p:nvSpPr>
        <p:spPr/>
        <p:txBody>
          <a:bodyPr/>
          <a:lstStyle/>
          <a:p>
            <a:pPr eaLnBrk="1" hangingPunct="1"/>
            <a:r>
              <a:rPr lang="en-US" altLang="en-US" sz="3600"/>
              <a:t>Running time of stable Counting Sort</a:t>
            </a:r>
          </a:p>
        </p:txBody>
      </p:sp>
      <p:sp>
        <p:nvSpPr>
          <p:cNvPr id="20484" name="Rectangle 3">
            <a:extLst>
              <a:ext uri="{FF2B5EF4-FFF2-40B4-BE49-F238E27FC236}">
                <a16:creationId xmlns:a16="http://schemas.microsoft.com/office/drawing/2014/main" id="{7E12AFA0-1C1E-6B26-6933-A130510F5BEE}"/>
              </a:ext>
            </a:extLst>
          </p:cNvPr>
          <p:cNvSpPr>
            <a:spLocks noGrp="1" noChangeArrowheads="1"/>
          </p:cNvSpPr>
          <p:nvPr>
            <p:ph type="body" idx="1"/>
          </p:nvPr>
        </p:nvSpPr>
        <p:spPr/>
        <p:txBody>
          <a:bodyPr/>
          <a:lstStyle/>
          <a:p>
            <a:pPr eaLnBrk="1" hangingPunct="1"/>
            <a:r>
              <a:rPr lang="en-US" altLang="en-US" sz="2400"/>
              <a:t>Let us check if our modification in the code of Counting Sort to make it stable made any difference in the running time:</a:t>
            </a:r>
          </a:p>
          <a:p>
            <a:pPr eaLnBrk="1" hangingPunct="1"/>
            <a:endParaRPr lang="en-US" altLang="en-US" sz="2400"/>
          </a:p>
          <a:p>
            <a:pPr eaLnBrk="1" hangingPunct="1"/>
            <a:r>
              <a:rPr lang="en-US" altLang="en-US" sz="2400"/>
              <a:t>First “for loop”: </a:t>
            </a:r>
            <a:r>
              <a:rPr lang="en-US" altLang="en-US" sz="2400" i="1"/>
              <a:t>O</a:t>
            </a:r>
            <a:r>
              <a:rPr lang="en-US" altLang="en-US" sz="2400"/>
              <a:t>(</a:t>
            </a:r>
            <a:r>
              <a:rPr lang="en-US" altLang="en-US" sz="2400" i="1"/>
              <a:t>k</a:t>
            </a:r>
            <a:r>
              <a:rPr lang="en-US" altLang="en-US" sz="2400"/>
              <a:t>)</a:t>
            </a:r>
          </a:p>
          <a:p>
            <a:pPr eaLnBrk="1" hangingPunct="1"/>
            <a:r>
              <a:rPr lang="en-US" altLang="en-US" sz="2400"/>
              <a:t>Second “for loop”: </a:t>
            </a:r>
            <a:r>
              <a:rPr lang="en-US" altLang="en-US" sz="2400" i="1"/>
              <a:t>O</a:t>
            </a:r>
            <a:r>
              <a:rPr lang="en-US" altLang="en-US" sz="2400"/>
              <a:t>(</a:t>
            </a:r>
            <a:r>
              <a:rPr lang="en-US" altLang="en-US" sz="2400" i="1"/>
              <a:t>n</a:t>
            </a:r>
            <a:r>
              <a:rPr lang="en-US" altLang="en-US" sz="2400"/>
              <a:t>)</a:t>
            </a:r>
          </a:p>
          <a:p>
            <a:pPr eaLnBrk="1" hangingPunct="1"/>
            <a:r>
              <a:rPr lang="en-US" altLang="en-US" sz="2400"/>
              <a:t>Third “for loop”: </a:t>
            </a:r>
            <a:r>
              <a:rPr lang="en-US" altLang="en-US" sz="2400" i="1"/>
              <a:t>O</a:t>
            </a:r>
            <a:r>
              <a:rPr lang="en-US" altLang="en-US" sz="2400"/>
              <a:t>(</a:t>
            </a:r>
            <a:r>
              <a:rPr lang="en-US" altLang="en-US" sz="2400" i="1"/>
              <a:t>k</a:t>
            </a:r>
            <a:r>
              <a:rPr lang="en-US" altLang="en-US" sz="2400"/>
              <a:t>)</a:t>
            </a:r>
          </a:p>
          <a:p>
            <a:pPr eaLnBrk="1" hangingPunct="1"/>
            <a:r>
              <a:rPr lang="en-US" altLang="en-US" sz="2400"/>
              <a:t>Fourth “for loop”: </a:t>
            </a:r>
            <a:r>
              <a:rPr lang="en-US" altLang="en-US" sz="2400" i="1"/>
              <a:t>O</a:t>
            </a:r>
            <a:r>
              <a:rPr lang="en-US" altLang="en-US" sz="2400"/>
              <a:t>(</a:t>
            </a:r>
            <a:r>
              <a:rPr lang="en-US" altLang="en-US" sz="2400" i="1"/>
              <a:t>n</a:t>
            </a:r>
            <a:r>
              <a:rPr lang="en-US" altLang="en-US" sz="2400"/>
              <a:t>)</a:t>
            </a:r>
          </a:p>
          <a:p>
            <a:pPr eaLnBrk="1" hangingPunct="1"/>
            <a:endParaRPr lang="en-US" altLang="en-US" sz="2400"/>
          </a:p>
          <a:p>
            <a:pPr eaLnBrk="1" hangingPunct="1"/>
            <a:r>
              <a:rPr lang="en-US" altLang="en-US" sz="2400"/>
              <a:t>So, nothing changed. Still </a:t>
            </a:r>
            <a:r>
              <a:rPr lang="en-US" altLang="en-US" sz="2400" i="1"/>
              <a:t>O</a:t>
            </a:r>
            <a:r>
              <a:rPr lang="en-US" altLang="en-US" sz="2400"/>
              <a:t>(</a:t>
            </a:r>
            <a:r>
              <a:rPr lang="en-US" altLang="en-US" sz="2400" i="1"/>
              <a:t>k+n</a:t>
            </a:r>
            <a:r>
              <a:rPr lang="en-US" altLang="en-US" sz="2400"/>
              <a:t>)</a:t>
            </a:r>
          </a:p>
          <a:p>
            <a:pPr eaLnBrk="1" hangingPunct="1">
              <a:buFont typeface="Wingdings" panose="05000000000000000000" pitchFamily="2" charset="2"/>
              <a:buNone/>
            </a:pPr>
            <a:endParaRPr lang="en-US" altLang="en-US" sz="2400"/>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3891</TotalTime>
  <Words>4947</Words>
  <Application>Microsoft Office PowerPoint</Application>
  <PresentationFormat>On-screen Show (4:3)</PresentationFormat>
  <Paragraphs>978</Paragraphs>
  <Slides>59</Slides>
  <Notes>59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66" baseType="lpstr">
      <vt:lpstr>Arial</vt:lpstr>
      <vt:lpstr>Courier New</vt:lpstr>
      <vt:lpstr>Garamond</vt:lpstr>
      <vt:lpstr>Wingdings</vt:lpstr>
      <vt:lpstr>Edge</vt:lpstr>
      <vt:lpstr>Equation</vt:lpstr>
      <vt:lpstr>Denklem</vt:lpstr>
      <vt:lpstr>CS301 - Algorithms</vt:lpstr>
      <vt:lpstr>PowerPoint Presentation</vt:lpstr>
      <vt:lpstr>Stable sorting algorithms</vt:lpstr>
      <vt:lpstr>Stable sorting algorithms</vt:lpstr>
      <vt:lpstr>Stable sorting algorithms</vt:lpstr>
      <vt:lpstr>An implementation for Counting Sort</vt:lpstr>
      <vt:lpstr>A stable implementation of Counting Sort</vt:lpstr>
      <vt:lpstr>A stable implementation of Counting Sort</vt:lpstr>
      <vt:lpstr>Running time of stable Counting Sort</vt:lpstr>
      <vt:lpstr>Another stable implementation of Counting Sort</vt:lpstr>
      <vt:lpstr>Another stable implementation of Counting Sort</vt:lpstr>
      <vt:lpstr>Running time of stable Counting Sort</vt:lpstr>
      <vt:lpstr>PowerPoint Presentation</vt:lpstr>
      <vt:lpstr>Basic Idea of Radix Sort</vt:lpstr>
      <vt:lpstr>Basic Idea of Radix Sort</vt:lpstr>
      <vt:lpstr>Basic Idea of Radix Sort</vt:lpstr>
      <vt:lpstr>Running time of Radix Sort</vt:lpstr>
      <vt:lpstr>IBM’s approach for Radix Sort</vt:lpstr>
      <vt:lpstr>Example run on IBM’s approach</vt:lpstr>
      <vt:lpstr>IBM’s approach for Radix Sort</vt:lpstr>
      <vt:lpstr>IBM’s approach for Radix Sort</vt:lpstr>
      <vt:lpstr>Analysis of Radix Sort</vt:lpstr>
      <vt:lpstr>Correctness of Radix Sort</vt:lpstr>
      <vt:lpstr>Correctness of Radix Sort</vt:lpstr>
      <vt:lpstr>Example run on IBM’s approach</vt:lpstr>
      <vt:lpstr>Correctness of Radix Sort</vt:lpstr>
      <vt:lpstr>Correctness of Radix Sort</vt:lpstr>
      <vt:lpstr>Correctness of Radix Sort</vt:lpstr>
      <vt:lpstr>Correctness of Radix Sort</vt:lpstr>
      <vt:lpstr>Using radix sort</vt:lpstr>
      <vt:lpstr>Using radix sort</vt:lpstr>
      <vt:lpstr>Using radix sort</vt:lpstr>
      <vt:lpstr>PowerPoint Presentation</vt:lpstr>
      <vt:lpstr>The Selection Problem</vt:lpstr>
      <vt:lpstr>Minimum and Maximum</vt:lpstr>
      <vt:lpstr>A Naïve Approach to Selection Problem</vt:lpstr>
      <vt:lpstr>Basic idea for selection problem without sorting</vt:lpstr>
      <vt:lpstr>Basic idea for selection problem without sorting</vt:lpstr>
      <vt:lpstr>Pseudo code for Partition</vt:lpstr>
      <vt:lpstr>Pseudo code for Selection algorithm</vt:lpstr>
      <vt:lpstr>Running time for the algorithm Select</vt:lpstr>
      <vt:lpstr>Randomized Select</vt:lpstr>
      <vt:lpstr>Pseudo code for Randomized Select</vt:lpstr>
      <vt:lpstr>Analysis of Randomized Select</vt:lpstr>
      <vt:lpstr>Analysis of Randomized Select</vt:lpstr>
      <vt:lpstr>Analysis of Randomized Select</vt:lpstr>
      <vt:lpstr>Analysis of Randomized Select</vt:lpstr>
      <vt:lpstr>Analysis of Randomized Select</vt:lpstr>
      <vt:lpstr>Selection in worst case linear time</vt:lpstr>
      <vt:lpstr>Selection in worst case linear time</vt:lpstr>
      <vt:lpstr>Selection in worst case linear time</vt:lpstr>
      <vt:lpstr>Analysis of WCL_Select</vt:lpstr>
      <vt:lpstr>Analysis of WCL_Select</vt:lpstr>
      <vt:lpstr>Analysis of WCL_Select</vt:lpstr>
      <vt:lpstr>Analysis of WCL_Select</vt:lpstr>
      <vt:lpstr>Analysis of WCL_Select</vt:lpstr>
      <vt:lpstr>Analysis of WCL_Select</vt:lpstr>
      <vt:lpstr>Analysis of WCL_Select</vt:lpstr>
      <vt:lpstr>Analysis of WCL_Select</vt:lpstr>
    </vt:vector>
  </TitlesOfParts>
  <Company>Sabanci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CS301 - Algorithms</dc:title>
  <dc:creator>Husnu Yenigun</dc:creator>
  <cp:lastModifiedBy>Hüsnü Yenigün</cp:lastModifiedBy>
  <cp:revision>160</cp:revision>
  <dcterms:created xsi:type="dcterms:W3CDTF">2004-10-03T22:27:23Z</dcterms:created>
  <dcterms:modified xsi:type="dcterms:W3CDTF">2023-03-20T06:28:34Z</dcterms:modified>
</cp:coreProperties>
</file>