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39"/>
  </p:notesMasterIdLst>
  <p:sldIdLst>
    <p:sldId id="256" r:id="rId2"/>
    <p:sldId id="257" r:id="rId3"/>
    <p:sldId id="387" r:id="rId4"/>
    <p:sldId id="258" r:id="rId5"/>
    <p:sldId id="354" r:id="rId6"/>
    <p:sldId id="355" r:id="rId7"/>
    <p:sldId id="356" r:id="rId8"/>
    <p:sldId id="388" r:id="rId9"/>
    <p:sldId id="357" r:id="rId10"/>
    <p:sldId id="358" r:id="rId11"/>
    <p:sldId id="359" r:id="rId12"/>
    <p:sldId id="360" r:id="rId13"/>
    <p:sldId id="361" r:id="rId14"/>
    <p:sldId id="362" r:id="rId15"/>
    <p:sldId id="363" r:id="rId16"/>
    <p:sldId id="364" r:id="rId17"/>
    <p:sldId id="365" r:id="rId18"/>
    <p:sldId id="366" r:id="rId19"/>
    <p:sldId id="367" r:id="rId20"/>
    <p:sldId id="368" r:id="rId21"/>
    <p:sldId id="369" r:id="rId22"/>
    <p:sldId id="370" r:id="rId23"/>
    <p:sldId id="371" r:id="rId24"/>
    <p:sldId id="372" r:id="rId25"/>
    <p:sldId id="373" r:id="rId26"/>
    <p:sldId id="374" r:id="rId27"/>
    <p:sldId id="376" r:id="rId28"/>
    <p:sldId id="377" r:id="rId29"/>
    <p:sldId id="378" r:id="rId30"/>
    <p:sldId id="379" r:id="rId31"/>
    <p:sldId id="380" r:id="rId32"/>
    <p:sldId id="381" r:id="rId33"/>
    <p:sldId id="382" r:id="rId34"/>
    <p:sldId id="383" r:id="rId35"/>
    <p:sldId id="384" r:id="rId36"/>
    <p:sldId id="385" r:id="rId37"/>
    <p:sldId id="386" r:id="rId38"/>
  </p:sldIdLst>
  <p:sldSz cx="9144000" cy="6858000" type="screen4x3"/>
  <p:notesSz cx="6794500" cy="9906000"/>
  <p:defaultTex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5pPr>
    <a:lvl6pPr marL="2286000" algn="l" defTabSz="914400" rtl="0" eaLnBrk="1" latinLnBrk="0" hangingPunct="1">
      <a:defRPr sz="2000" kern="1200">
        <a:solidFill>
          <a:schemeClr val="tx1"/>
        </a:solidFill>
        <a:latin typeface="Arial" panose="020B0604020202020204" pitchFamily="34" charset="0"/>
        <a:ea typeface="+mn-ea"/>
        <a:cs typeface="+mn-cs"/>
      </a:defRPr>
    </a:lvl6pPr>
    <a:lvl7pPr marL="2743200" algn="l" defTabSz="914400" rtl="0" eaLnBrk="1" latinLnBrk="0" hangingPunct="1">
      <a:defRPr sz="2000" kern="1200">
        <a:solidFill>
          <a:schemeClr val="tx1"/>
        </a:solidFill>
        <a:latin typeface="Arial" panose="020B0604020202020204" pitchFamily="34" charset="0"/>
        <a:ea typeface="+mn-ea"/>
        <a:cs typeface="+mn-cs"/>
      </a:defRPr>
    </a:lvl7pPr>
    <a:lvl8pPr marL="3200400" algn="l" defTabSz="914400" rtl="0" eaLnBrk="1" latinLnBrk="0" hangingPunct="1">
      <a:defRPr sz="2000" kern="1200">
        <a:solidFill>
          <a:schemeClr val="tx1"/>
        </a:solidFill>
        <a:latin typeface="Arial" panose="020B0604020202020204" pitchFamily="34" charset="0"/>
        <a:ea typeface="+mn-ea"/>
        <a:cs typeface="+mn-cs"/>
      </a:defRPr>
    </a:lvl8pPr>
    <a:lvl9pPr marL="3657600" algn="l" defTabSz="914400" rtl="0" eaLnBrk="1" latinLnBrk="0" hangingPunct="1">
      <a:defRPr sz="20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4B4B4"/>
    <a:srgbClr val="FF0101"/>
    <a:srgbClr val="0066FF"/>
    <a:srgbClr val="99FF33"/>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4599" autoAdjust="0"/>
  </p:normalViewPr>
  <p:slideViewPr>
    <p:cSldViewPr>
      <p:cViewPr varScale="1">
        <p:scale>
          <a:sx n="104" d="100"/>
          <a:sy n="104" d="100"/>
        </p:scale>
        <p:origin x="1824" y="114"/>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653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8347A91F-1748-793D-CAA8-ADB3FBCCFA8B}"/>
              </a:ext>
            </a:extLst>
          </p:cNvPr>
          <p:cNvSpPr>
            <a:spLocks noGrp="1" noChangeArrowheads="1"/>
          </p:cNvSpPr>
          <p:nvPr>
            <p:ph type="hdr" sz="quarter"/>
          </p:nvPr>
        </p:nvSpPr>
        <p:spPr bwMode="auto">
          <a:xfrm>
            <a:off x="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defRPr>
            </a:lvl1pPr>
          </a:lstStyle>
          <a:p>
            <a:pPr>
              <a:defRPr/>
            </a:pPr>
            <a:endParaRPr lang="en-US"/>
          </a:p>
        </p:txBody>
      </p:sp>
      <p:sp>
        <p:nvSpPr>
          <p:cNvPr id="48131" name="Rectangle 3">
            <a:extLst>
              <a:ext uri="{FF2B5EF4-FFF2-40B4-BE49-F238E27FC236}">
                <a16:creationId xmlns:a16="http://schemas.microsoft.com/office/drawing/2014/main" id="{7E0A1809-B9EE-854F-0901-32C27877D7FE}"/>
              </a:ext>
            </a:extLst>
          </p:cNvPr>
          <p:cNvSpPr>
            <a:spLocks noGrp="1" noChangeArrowheads="1"/>
          </p:cNvSpPr>
          <p:nvPr>
            <p:ph type="dt" idx="1"/>
          </p:nvPr>
        </p:nvSpPr>
        <p:spPr bwMode="auto">
          <a:xfrm>
            <a:off x="384810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3076" name="Rectangle 4">
            <a:extLst>
              <a:ext uri="{FF2B5EF4-FFF2-40B4-BE49-F238E27FC236}">
                <a16:creationId xmlns:a16="http://schemas.microsoft.com/office/drawing/2014/main" id="{BA8383DC-42A8-0855-28B9-853F00522DF2}"/>
              </a:ext>
            </a:extLst>
          </p:cNvPr>
          <p:cNvSpPr>
            <a:spLocks noGrp="1" noRot="1" noChangeAspect="1" noChangeArrowheads="1" noTextEdit="1"/>
          </p:cNvSpPr>
          <p:nvPr>
            <p:ph type="sldImg" idx="2"/>
          </p:nvPr>
        </p:nvSpPr>
        <p:spPr bwMode="auto">
          <a:xfrm>
            <a:off x="920750" y="742950"/>
            <a:ext cx="4953000" cy="37147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3" name="Rectangle 5">
            <a:extLst>
              <a:ext uri="{FF2B5EF4-FFF2-40B4-BE49-F238E27FC236}">
                <a16:creationId xmlns:a16="http://schemas.microsoft.com/office/drawing/2014/main" id="{856AD257-30A6-9BB2-FFE5-BE37D0F310F5}"/>
              </a:ext>
            </a:extLst>
          </p:cNvPr>
          <p:cNvSpPr>
            <a:spLocks noGrp="1" noChangeArrowheads="1"/>
          </p:cNvSpPr>
          <p:nvPr>
            <p:ph type="body" sz="quarter" idx="3"/>
          </p:nvPr>
        </p:nvSpPr>
        <p:spPr bwMode="auto">
          <a:xfrm>
            <a:off x="679450" y="4705350"/>
            <a:ext cx="5435600" cy="44577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8134" name="Rectangle 6">
            <a:extLst>
              <a:ext uri="{FF2B5EF4-FFF2-40B4-BE49-F238E27FC236}">
                <a16:creationId xmlns:a16="http://schemas.microsoft.com/office/drawing/2014/main" id="{AC304151-2001-7B86-446B-8E42B664D455}"/>
              </a:ext>
            </a:extLst>
          </p:cNvPr>
          <p:cNvSpPr>
            <a:spLocks noGrp="1" noChangeArrowheads="1"/>
          </p:cNvSpPr>
          <p:nvPr>
            <p:ph type="ftr" sz="quarter" idx="4"/>
          </p:nvPr>
        </p:nvSpPr>
        <p:spPr bwMode="auto">
          <a:xfrm>
            <a:off x="0" y="94091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atin typeface="Arial" charset="0"/>
              </a:defRPr>
            </a:lvl1pPr>
          </a:lstStyle>
          <a:p>
            <a:pPr>
              <a:defRPr/>
            </a:pPr>
            <a:endParaRPr lang="en-US"/>
          </a:p>
        </p:txBody>
      </p:sp>
      <p:sp>
        <p:nvSpPr>
          <p:cNvPr id="48135" name="Rectangle 7">
            <a:extLst>
              <a:ext uri="{FF2B5EF4-FFF2-40B4-BE49-F238E27FC236}">
                <a16:creationId xmlns:a16="http://schemas.microsoft.com/office/drawing/2014/main" id="{DE102E51-28AD-A884-3744-8B71E33B540B}"/>
              </a:ext>
            </a:extLst>
          </p:cNvPr>
          <p:cNvSpPr>
            <a:spLocks noGrp="1" noChangeArrowheads="1"/>
          </p:cNvSpPr>
          <p:nvPr>
            <p:ph type="sldNum" sz="quarter" idx="5"/>
          </p:nvPr>
        </p:nvSpPr>
        <p:spPr bwMode="auto">
          <a:xfrm>
            <a:off x="3848100" y="94091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E6759893-8B2C-4A74-984E-EB7ECD0032A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0389BBB1-9C32-1D32-13CB-D430DBC4366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EDAF659-5197-465D-8280-C7163AC78DF3}" type="slidenum">
              <a:rPr lang="en-US" altLang="en-US" smtClean="0"/>
              <a:pPr>
                <a:spcBef>
                  <a:spcPct val="0"/>
                </a:spcBef>
              </a:pPr>
              <a:t>1</a:t>
            </a:fld>
            <a:endParaRPr lang="en-US" altLang="en-US"/>
          </a:p>
        </p:txBody>
      </p:sp>
      <p:sp>
        <p:nvSpPr>
          <p:cNvPr id="5123" name="Rectangle 2">
            <a:extLst>
              <a:ext uri="{FF2B5EF4-FFF2-40B4-BE49-F238E27FC236}">
                <a16:creationId xmlns:a16="http://schemas.microsoft.com/office/drawing/2014/main" id="{04266629-084A-AA93-73E2-CA7F1BC864BB}"/>
              </a:ext>
            </a:extLst>
          </p:cNvPr>
          <p:cNvSpPr>
            <a:spLocks noGrp="1" noRot="1" noChangeAspect="1" noChangeArrowheads="1" noTextEdit="1"/>
          </p:cNvSpPr>
          <p:nvPr>
            <p:ph type="sldImg"/>
          </p:nvPr>
        </p:nvSpPr>
        <p:spPr>
          <a:ln/>
        </p:spPr>
      </p:sp>
      <p:sp>
        <p:nvSpPr>
          <p:cNvPr id="5124" name="Rectangle 3">
            <a:extLst>
              <a:ext uri="{FF2B5EF4-FFF2-40B4-BE49-F238E27FC236}">
                <a16:creationId xmlns:a16="http://schemas.microsoft.com/office/drawing/2014/main" id="{8BA23332-8BEA-3DC3-62A8-66738B23110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D2741AAD-2AC7-9BC4-5555-E3D78CC49E0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3A7F639-DE9D-400C-B5DB-2575A4E7A54A}" type="slidenum">
              <a:rPr lang="en-US" altLang="en-US" smtClean="0"/>
              <a:pPr>
                <a:spcBef>
                  <a:spcPct val="0"/>
                </a:spcBef>
              </a:pPr>
              <a:t>10</a:t>
            </a:fld>
            <a:endParaRPr lang="en-US" altLang="en-US"/>
          </a:p>
        </p:txBody>
      </p:sp>
      <p:sp>
        <p:nvSpPr>
          <p:cNvPr id="23555" name="Rectangle 2">
            <a:extLst>
              <a:ext uri="{FF2B5EF4-FFF2-40B4-BE49-F238E27FC236}">
                <a16:creationId xmlns:a16="http://schemas.microsoft.com/office/drawing/2014/main" id="{23E9E5DB-EEAE-B731-18D1-BCBF94B5934D}"/>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id="{8AE6097D-F90C-B2B5-30D8-D6F8D2F399B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25C7CC8A-49B2-BBB2-B0AD-8C9A3C90AA6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0653975-3646-4439-9054-531661D20744}" type="slidenum">
              <a:rPr lang="en-US" altLang="en-US" smtClean="0"/>
              <a:pPr>
                <a:spcBef>
                  <a:spcPct val="0"/>
                </a:spcBef>
              </a:pPr>
              <a:t>11</a:t>
            </a:fld>
            <a:endParaRPr lang="en-US" altLang="en-US"/>
          </a:p>
        </p:txBody>
      </p:sp>
      <p:sp>
        <p:nvSpPr>
          <p:cNvPr id="25603" name="Rectangle 2">
            <a:extLst>
              <a:ext uri="{FF2B5EF4-FFF2-40B4-BE49-F238E27FC236}">
                <a16:creationId xmlns:a16="http://schemas.microsoft.com/office/drawing/2014/main" id="{57DD2A7F-EA0A-B0F9-A5E5-2BAF2ADD0DF2}"/>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5931F260-2AF2-D3B5-BCBF-9C12E7EBB06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D5EBACF1-EFCB-45F9-78A0-DDE9AE298C0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1A7920A-1049-446D-9117-B99E532B0EE2}" type="slidenum">
              <a:rPr lang="en-US" altLang="en-US" smtClean="0"/>
              <a:pPr>
                <a:spcBef>
                  <a:spcPct val="0"/>
                </a:spcBef>
              </a:pPr>
              <a:t>12</a:t>
            </a:fld>
            <a:endParaRPr lang="en-US" altLang="en-US"/>
          </a:p>
        </p:txBody>
      </p:sp>
      <p:sp>
        <p:nvSpPr>
          <p:cNvPr id="27651" name="Rectangle 2">
            <a:extLst>
              <a:ext uri="{FF2B5EF4-FFF2-40B4-BE49-F238E27FC236}">
                <a16:creationId xmlns:a16="http://schemas.microsoft.com/office/drawing/2014/main" id="{49B5AA48-A462-BAE7-50C7-EAD72A5C3864}"/>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5CCECC4A-A164-FD3D-6617-19A513A7983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B7ED2279-F0C9-2C89-3806-000962121E2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BCCEEB0-5EE9-4885-B8FF-BCC81937BB88}" type="slidenum">
              <a:rPr lang="en-US" altLang="en-US" smtClean="0"/>
              <a:pPr>
                <a:spcBef>
                  <a:spcPct val="0"/>
                </a:spcBef>
              </a:pPr>
              <a:t>13</a:t>
            </a:fld>
            <a:endParaRPr lang="en-US" altLang="en-US"/>
          </a:p>
        </p:txBody>
      </p:sp>
      <p:sp>
        <p:nvSpPr>
          <p:cNvPr id="29699" name="Rectangle 2">
            <a:extLst>
              <a:ext uri="{FF2B5EF4-FFF2-40B4-BE49-F238E27FC236}">
                <a16:creationId xmlns:a16="http://schemas.microsoft.com/office/drawing/2014/main" id="{78FD960C-3582-81A0-F077-BFECD8DF148A}"/>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F4362823-5AE1-8BFE-77FA-21697816502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C6581272-DFB9-A63E-C06E-EA6DD09BCA4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5C46C3D-094A-44A6-92E2-B3496DF4D543}" type="slidenum">
              <a:rPr lang="en-US" altLang="en-US" smtClean="0"/>
              <a:pPr>
                <a:spcBef>
                  <a:spcPct val="0"/>
                </a:spcBef>
              </a:pPr>
              <a:t>14</a:t>
            </a:fld>
            <a:endParaRPr lang="en-US" altLang="en-US"/>
          </a:p>
        </p:txBody>
      </p:sp>
      <p:sp>
        <p:nvSpPr>
          <p:cNvPr id="31747" name="Rectangle 2">
            <a:extLst>
              <a:ext uri="{FF2B5EF4-FFF2-40B4-BE49-F238E27FC236}">
                <a16:creationId xmlns:a16="http://schemas.microsoft.com/office/drawing/2014/main" id="{65A4C04E-1726-E83E-6EAA-EB4FE6A4DDEF}"/>
              </a:ext>
            </a:extLst>
          </p:cNvPr>
          <p:cNvSpPr>
            <a:spLocks noGrp="1" noRot="1" noChangeAspect="1" noChangeArrowheads="1" noTextEdit="1"/>
          </p:cNvSpPr>
          <p:nvPr>
            <p:ph type="sldImg"/>
          </p:nvPr>
        </p:nvSpPr>
        <p:spPr>
          <a:ln/>
        </p:spPr>
      </p:sp>
      <p:sp>
        <p:nvSpPr>
          <p:cNvPr id="31748" name="Rectangle 3">
            <a:extLst>
              <a:ext uri="{FF2B5EF4-FFF2-40B4-BE49-F238E27FC236}">
                <a16:creationId xmlns:a16="http://schemas.microsoft.com/office/drawing/2014/main" id="{D5F09F45-D0C2-8F49-173F-987B873D2C9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CDAB1227-926F-4FA0-BD34-F5EFD34D683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409CCA2-B62E-457D-973B-464381E6CB79}" type="slidenum">
              <a:rPr lang="en-US" altLang="en-US" smtClean="0"/>
              <a:pPr>
                <a:spcBef>
                  <a:spcPct val="0"/>
                </a:spcBef>
              </a:pPr>
              <a:t>15</a:t>
            </a:fld>
            <a:endParaRPr lang="en-US" altLang="en-US"/>
          </a:p>
        </p:txBody>
      </p:sp>
      <p:sp>
        <p:nvSpPr>
          <p:cNvPr id="33795" name="Rectangle 2">
            <a:extLst>
              <a:ext uri="{FF2B5EF4-FFF2-40B4-BE49-F238E27FC236}">
                <a16:creationId xmlns:a16="http://schemas.microsoft.com/office/drawing/2014/main" id="{5B333AF3-158C-1182-1F3B-E055A32EA7C1}"/>
              </a:ext>
            </a:extLst>
          </p:cNvPr>
          <p:cNvSpPr>
            <a:spLocks noGrp="1" noRot="1" noChangeAspect="1" noChangeArrowheads="1" noTextEdit="1"/>
          </p:cNvSpPr>
          <p:nvPr>
            <p:ph type="sldImg"/>
          </p:nvPr>
        </p:nvSpPr>
        <p:spPr>
          <a:ln/>
        </p:spPr>
      </p:sp>
      <p:sp>
        <p:nvSpPr>
          <p:cNvPr id="33796" name="Rectangle 3">
            <a:extLst>
              <a:ext uri="{FF2B5EF4-FFF2-40B4-BE49-F238E27FC236}">
                <a16:creationId xmlns:a16="http://schemas.microsoft.com/office/drawing/2014/main" id="{09F8CAA2-5DAE-D0DB-FA91-3064B62A3D0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EC9AC8FE-AC02-8790-E4A4-1B2772F7679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1595D52-25DA-4865-82D1-90AE01AF3D5F}" type="slidenum">
              <a:rPr lang="en-US" altLang="en-US" smtClean="0"/>
              <a:pPr>
                <a:spcBef>
                  <a:spcPct val="0"/>
                </a:spcBef>
              </a:pPr>
              <a:t>16</a:t>
            </a:fld>
            <a:endParaRPr lang="en-US" altLang="en-US"/>
          </a:p>
        </p:txBody>
      </p:sp>
      <p:sp>
        <p:nvSpPr>
          <p:cNvPr id="35843" name="Rectangle 2">
            <a:extLst>
              <a:ext uri="{FF2B5EF4-FFF2-40B4-BE49-F238E27FC236}">
                <a16:creationId xmlns:a16="http://schemas.microsoft.com/office/drawing/2014/main" id="{4F623B85-1F89-7446-08F1-733B3FF17743}"/>
              </a:ext>
            </a:extLst>
          </p:cNvPr>
          <p:cNvSpPr>
            <a:spLocks noGrp="1" noRot="1" noChangeAspect="1" noChangeArrowheads="1" noTextEdit="1"/>
          </p:cNvSpPr>
          <p:nvPr>
            <p:ph type="sldImg"/>
          </p:nvPr>
        </p:nvSpPr>
        <p:spPr>
          <a:ln/>
        </p:spPr>
      </p:sp>
      <p:sp>
        <p:nvSpPr>
          <p:cNvPr id="35844" name="Rectangle 3">
            <a:extLst>
              <a:ext uri="{FF2B5EF4-FFF2-40B4-BE49-F238E27FC236}">
                <a16:creationId xmlns:a16="http://schemas.microsoft.com/office/drawing/2014/main" id="{83B22FD4-CFE3-2946-E755-4C810980352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F42C6110-5DAB-9BFD-581D-3C9F15E0584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1F96FE9-006D-45AF-930E-B2AFDB6DF168}" type="slidenum">
              <a:rPr lang="en-US" altLang="en-US" smtClean="0"/>
              <a:pPr>
                <a:spcBef>
                  <a:spcPct val="0"/>
                </a:spcBef>
              </a:pPr>
              <a:t>17</a:t>
            </a:fld>
            <a:endParaRPr lang="en-US" altLang="en-US"/>
          </a:p>
        </p:txBody>
      </p:sp>
      <p:sp>
        <p:nvSpPr>
          <p:cNvPr id="37891" name="Rectangle 2">
            <a:extLst>
              <a:ext uri="{FF2B5EF4-FFF2-40B4-BE49-F238E27FC236}">
                <a16:creationId xmlns:a16="http://schemas.microsoft.com/office/drawing/2014/main" id="{7B0992B6-09A4-F033-0BE9-CEE098E93AC2}"/>
              </a:ext>
            </a:extLst>
          </p:cNvPr>
          <p:cNvSpPr>
            <a:spLocks noGrp="1" noRot="1" noChangeAspect="1" noChangeArrowheads="1" noTextEdit="1"/>
          </p:cNvSpPr>
          <p:nvPr>
            <p:ph type="sldImg"/>
          </p:nvPr>
        </p:nvSpPr>
        <p:spPr>
          <a:ln/>
        </p:spPr>
      </p:sp>
      <p:sp>
        <p:nvSpPr>
          <p:cNvPr id="37892" name="Rectangle 3">
            <a:extLst>
              <a:ext uri="{FF2B5EF4-FFF2-40B4-BE49-F238E27FC236}">
                <a16:creationId xmlns:a16="http://schemas.microsoft.com/office/drawing/2014/main" id="{84B8F4A4-9801-E751-A31E-D3F53858872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CB679BBF-6031-C932-BC48-593896BBC15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8A8E06C-8B90-44C9-9621-C649A6D5E736}" type="slidenum">
              <a:rPr lang="en-US" altLang="en-US" smtClean="0"/>
              <a:pPr>
                <a:spcBef>
                  <a:spcPct val="0"/>
                </a:spcBef>
              </a:pPr>
              <a:t>18</a:t>
            </a:fld>
            <a:endParaRPr lang="en-US" altLang="en-US"/>
          </a:p>
        </p:txBody>
      </p:sp>
      <p:sp>
        <p:nvSpPr>
          <p:cNvPr id="39939" name="Rectangle 2">
            <a:extLst>
              <a:ext uri="{FF2B5EF4-FFF2-40B4-BE49-F238E27FC236}">
                <a16:creationId xmlns:a16="http://schemas.microsoft.com/office/drawing/2014/main" id="{7324AB74-44F9-B0D8-F330-EECBEFD553F0}"/>
              </a:ext>
            </a:extLst>
          </p:cNvPr>
          <p:cNvSpPr>
            <a:spLocks noGrp="1" noRot="1" noChangeAspect="1" noChangeArrowheads="1" noTextEdit="1"/>
          </p:cNvSpPr>
          <p:nvPr>
            <p:ph type="sldImg"/>
          </p:nvPr>
        </p:nvSpPr>
        <p:spPr>
          <a:ln/>
        </p:spPr>
      </p:sp>
      <p:sp>
        <p:nvSpPr>
          <p:cNvPr id="39940" name="Rectangle 3">
            <a:extLst>
              <a:ext uri="{FF2B5EF4-FFF2-40B4-BE49-F238E27FC236}">
                <a16:creationId xmlns:a16="http://schemas.microsoft.com/office/drawing/2014/main" id="{CCE198A0-5DA5-A048-D41F-D55814BA8CA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B4A9C0DE-8E98-E86A-63AE-5136D2D8DDD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5D54477-3BA0-4747-BF62-E601DAC00B79}" type="slidenum">
              <a:rPr lang="en-US" altLang="en-US" smtClean="0"/>
              <a:pPr>
                <a:spcBef>
                  <a:spcPct val="0"/>
                </a:spcBef>
              </a:pPr>
              <a:t>19</a:t>
            </a:fld>
            <a:endParaRPr lang="en-US" altLang="en-US"/>
          </a:p>
        </p:txBody>
      </p:sp>
      <p:sp>
        <p:nvSpPr>
          <p:cNvPr id="41987" name="Rectangle 2">
            <a:extLst>
              <a:ext uri="{FF2B5EF4-FFF2-40B4-BE49-F238E27FC236}">
                <a16:creationId xmlns:a16="http://schemas.microsoft.com/office/drawing/2014/main" id="{FAE91506-1F60-B744-3F71-91BA0AC1E27E}"/>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AE42DF05-6316-6101-8DDD-0A0BBC272C1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C8BF13FE-E946-D181-4DCB-54EDF3C13F9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5E42E6A-093F-4E53-920B-E3A0611BA6DC}" type="slidenum">
              <a:rPr lang="en-US" altLang="en-US" smtClean="0"/>
              <a:pPr>
                <a:spcBef>
                  <a:spcPct val="0"/>
                </a:spcBef>
              </a:pPr>
              <a:t>2</a:t>
            </a:fld>
            <a:endParaRPr lang="en-US" altLang="en-US"/>
          </a:p>
        </p:txBody>
      </p:sp>
      <p:sp>
        <p:nvSpPr>
          <p:cNvPr id="7171" name="Rectangle 2">
            <a:extLst>
              <a:ext uri="{FF2B5EF4-FFF2-40B4-BE49-F238E27FC236}">
                <a16:creationId xmlns:a16="http://schemas.microsoft.com/office/drawing/2014/main" id="{7D3FF483-E92C-4A94-5DFA-2CF37090BAA5}"/>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id="{0EC30420-ECEB-C169-7171-BE0612A135E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42C57922-DB02-2FFB-CAA7-D345E4B0DC2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EED5B57-B50A-4CE6-A4A9-695E2802AFA9}" type="slidenum">
              <a:rPr lang="en-US" altLang="en-US" smtClean="0"/>
              <a:pPr>
                <a:spcBef>
                  <a:spcPct val="0"/>
                </a:spcBef>
              </a:pPr>
              <a:t>20</a:t>
            </a:fld>
            <a:endParaRPr lang="en-US" altLang="en-US"/>
          </a:p>
        </p:txBody>
      </p:sp>
      <p:sp>
        <p:nvSpPr>
          <p:cNvPr id="44035" name="Rectangle 2">
            <a:extLst>
              <a:ext uri="{FF2B5EF4-FFF2-40B4-BE49-F238E27FC236}">
                <a16:creationId xmlns:a16="http://schemas.microsoft.com/office/drawing/2014/main" id="{41C3740D-E793-BF6B-D935-F0FA834EF7D2}"/>
              </a:ext>
            </a:extLst>
          </p:cNvPr>
          <p:cNvSpPr>
            <a:spLocks noGrp="1" noRot="1" noChangeAspect="1" noChangeArrowheads="1" noTextEdit="1"/>
          </p:cNvSpPr>
          <p:nvPr>
            <p:ph type="sldImg"/>
          </p:nvPr>
        </p:nvSpPr>
        <p:spPr>
          <a:ln/>
        </p:spPr>
      </p:sp>
      <p:sp>
        <p:nvSpPr>
          <p:cNvPr id="44036" name="Rectangle 3">
            <a:extLst>
              <a:ext uri="{FF2B5EF4-FFF2-40B4-BE49-F238E27FC236}">
                <a16:creationId xmlns:a16="http://schemas.microsoft.com/office/drawing/2014/main" id="{5E990B45-54E4-474B-3260-2AFBAE95162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1F71313D-11D5-CE65-9D84-50EACFACDB5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0DEBA7D-4A96-4904-A593-07AE2B46124D}" type="slidenum">
              <a:rPr lang="en-US" altLang="en-US" smtClean="0"/>
              <a:pPr>
                <a:spcBef>
                  <a:spcPct val="0"/>
                </a:spcBef>
              </a:pPr>
              <a:t>21</a:t>
            </a:fld>
            <a:endParaRPr lang="en-US" altLang="en-US"/>
          </a:p>
        </p:txBody>
      </p:sp>
      <p:sp>
        <p:nvSpPr>
          <p:cNvPr id="46083" name="Rectangle 2">
            <a:extLst>
              <a:ext uri="{FF2B5EF4-FFF2-40B4-BE49-F238E27FC236}">
                <a16:creationId xmlns:a16="http://schemas.microsoft.com/office/drawing/2014/main" id="{E514C0E4-1C08-D0FA-80EE-D020C130AA67}"/>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06263F2C-13DB-E22A-A007-FA40D1E0E56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683F5C95-5669-5A49-BC0B-BFE4A20D554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B65F12E-92DE-44E0-AB82-5064D843C9A7}" type="slidenum">
              <a:rPr lang="en-US" altLang="en-US" smtClean="0"/>
              <a:pPr>
                <a:spcBef>
                  <a:spcPct val="0"/>
                </a:spcBef>
              </a:pPr>
              <a:t>22</a:t>
            </a:fld>
            <a:endParaRPr lang="en-US" altLang="en-US"/>
          </a:p>
        </p:txBody>
      </p:sp>
      <p:sp>
        <p:nvSpPr>
          <p:cNvPr id="48131" name="Rectangle 2">
            <a:extLst>
              <a:ext uri="{FF2B5EF4-FFF2-40B4-BE49-F238E27FC236}">
                <a16:creationId xmlns:a16="http://schemas.microsoft.com/office/drawing/2014/main" id="{283CEB43-4175-97C8-AFC0-F42C7E0FC7DB}"/>
              </a:ext>
            </a:extLst>
          </p:cNvPr>
          <p:cNvSpPr>
            <a:spLocks noGrp="1" noRot="1" noChangeAspect="1" noChangeArrowheads="1" noTextEdit="1"/>
          </p:cNvSpPr>
          <p:nvPr>
            <p:ph type="sldImg"/>
          </p:nvPr>
        </p:nvSpPr>
        <p:spPr>
          <a:ln/>
        </p:spPr>
      </p:sp>
      <p:sp>
        <p:nvSpPr>
          <p:cNvPr id="48132" name="Rectangle 3">
            <a:extLst>
              <a:ext uri="{FF2B5EF4-FFF2-40B4-BE49-F238E27FC236}">
                <a16:creationId xmlns:a16="http://schemas.microsoft.com/office/drawing/2014/main" id="{A94FF675-A0AE-1850-9024-5FBF382CD23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2F84971A-897D-560C-EE93-F1C42E2FFC6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271F0B5-9078-403F-ADFE-8F8FFA8955CA}" type="slidenum">
              <a:rPr lang="en-US" altLang="en-US" smtClean="0"/>
              <a:pPr>
                <a:spcBef>
                  <a:spcPct val="0"/>
                </a:spcBef>
              </a:pPr>
              <a:t>23</a:t>
            </a:fld>
            <a:endParaRPr lang="en-US" altLang="en-US"/>
          </a:p>
        </p:txBody>
      </p:sp>
      <p:sp>
        <p:nvSpPr>
          <p:cNvPr id="50179" name="Rectangle 2">
            <a:extLst>
              <a:ext uri="{FF2B5EF4-FFF2-40B4-BE49-F238E27FC236}">
                <a16:creationId xmlns:a16="http://schemas.microsoft.com/office/drawing/2014/main" id="{FC267EBD-EB5F-16C4-7FB8-A805871C4AB6}"/>
              </a:ext>
            </a:extLst>
          </p:cNvPr>
          <p:cNvSpPr>
            <a:spLocks noGrp="1" noRot="1" noChangeAspect="1" noChangeArrowheads="1" noTextEdit="1"/>
          </p:cNvSpPr>
          <p:nvPr>
            <p:ph type="sldImg"/>
          </p:nvPr>
        </p:nvSpPr>
        <p:spPr>
          <a:ln/>
        </p:spPr>
      </p:sp>
      <p:sp>
        <p:nvSpPr>
          <p:cNvPr id="50180" name="Rectangle 3">
            <a:extLst>
              <a:ext uri="{FF2B5EF4-FFF2-40B4-BE49-F238E27FC236}">
                <a16:creationId xmlns:a16="http://schemas.microsoft.com/office/drawing/2014/main" id="{AF1BD380-47A8-38BE-AE3C-52F57C65AA1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EB578E06-F6B7-9F9D-5478-1E7F685F778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2E71EA9-A1F5-473D-9FF6-C76535E7A541}" type="slidenum">
              <a:rPr lang="en-US" altLang="en-US" smtClean="0"/>
              <a:pPr>
                <a:spcBef>
                  <a:spcPct val="0"/>
                </a:spcBef>
              </a:pPr>
              <a:t>24</a:t>
            </a:fld>
            <a:endParaRPr lang="en-US" altLang="en-US"/>
          </a:p>
        </p:txBody>
      </p:sp>
      <p:sp>
        <p:nvSpPr>
          <p:cNvPr id="52227" name="Rectangle 2">
            <a:extLst>
              <a:ext uri="{FF2B5EF4-FFF2-40B4-BE49-F238E27FC236}">
                <a16:creationId xmlns:a16="http://schemas.microsoft.com/office/drawing/2014/main" id="{0A0E4A39-D0BC-60F1-7B79-4BB9E9DACB86}"/>
              </a:ext>
            </a:extLst>
          </p:cNvPr>
          <p:cNvSpPr>
            <a:spLocks noGrp="1" noRot="1" noChangeAspect="1" noChangeArrowheads="1" noTextEdit="1"/>
          </p:cNvSpPr>
          <p:nvPr>
            <p:ph type="sldImg"/>
          </p:nvPr>
        </p:nvSpPr>
        <p:spPr>
          <a:ln/>
        </p:spPr>
      </p:sp>
      <p:sp>
        <p:nvSpPr>
          <p:cNvPr id="52228" name="Rectangle 3">
            <a:extLst>
              <a:ext uri="{FF2B5EF4-FFF2-40B4-BE49-F238E27FC236}">
                <a16:creationId xmlns:a16="http://schemas.microsoft.com/office/drawing/2014/main" id="{01AF507D-17B8-633E-0AFF-33D7632DB50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9F15185D-C13F-A765-88F3-A8FC8C964BE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CA7A891-69D7-4C8D-8CAA-870694D81F25}" type="slidenum">
              <a:rPr lang="en-US" altLang="en-US" smtClean="0"/>
              <a:pPr>
                <a:spcBef>
                  <a:spcPct val="0"/>
                </a:spcBef>
              </a:pPr>
              <a:t>25</a:t>
            </a:fld>
            <a:endParaRPr lang="en-US" altLang="en-US"/>
          </a:p>
        </p:txBody>
      </p:sp>
      <p:sp>
        <p:nvSpPr>
          <p:cNvPr id="54275" name="Rectangle 2">
            <a:extLst>
              <a:ext uri="{FF2B5EF4-FFF2-40B4-BE49-F238E27FC236}">
                <a16:creationId xmlns:a16="http://schemas.microsoft.com/office/drawing/2014/main" id="{BF63F64A-D8E7-B3E9-F694-89469071EDE6}"/>
              </a:ext>
            </a:extLst>
          </p:cNvPr>
          <p:cNvSpPr>
            <a:spLocks noGrp="1" noRot="1" noChangeAspect="1" noChangeArrowheads="1" noTextEdit="1"/>
          </p:cNvSpPr>
          <p:nvPr>
            <p:ph type="sldImg"/>
          </p:nvPr>
        </p:nvSpPr>
        <p:spPr>
          <a:ln/>
        </p:spPr>
      </p:sp>
      <p:sp>
        <p:nvSpPr>
          <p:cNvPr id="54276" name="Rectangle 3">
            <a:extLst>
              <a:ext uri="{FF2B5EF4-FFF2-40B4-BE49-F238E27FC236}">
                <a16:creationId xmlns:a16="http://schemas.microsoft.com/office/drawing/2014/main" id="{C31CF5B2-2329-09EC-A02A-F760384BE6C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4F076708-C59E-A9D3-3DC0-DD4BA7B06D3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D630A58-2AD7-4108-92A5-171CA9D2E174}" type="slidenum">
              <a:rPr lang="en-US" altLang="en-US" smtClean="0"/>
              <a:pPr>
                <a:spcBef>
                  <a:spcPct val="0"/>
                </a:spcBef>
              </a:pPr>
              <a:t>26</a:t>
            </a:fld>
            <a:endParaRPr lang="en-US" altLang="en-US"/>
          </a:p>
        </p:txBody>
      </p:sp>
      <p:sp>
        <p:nvSpPr>
          <p:cNvPr id="56323" name="Rectangle 2">
            <a:extLst>
              <a:ext uri="{FF2B5EF4-FFF2-40B4-BE49-F238E27FC236}">
                <a16:creationId xmlns:a16="http://schemas.microsoft.com/office/drawing/2014/main" id="{8EA41E1C-CC15-7645-0CCE-E205F30FA0D4}"/>
              </a:ext>
            </a:extLst>
          </p:cNvPr>
          <p:cNvSpPr>
            <a:spLocks noGrp="1" noRot="1" noChangeAspect="1" noChangeArrowheads="1" noTextEdit="1"/>
          </p:cNvSpPr>
          <p:nvPr>
            <p:ph type="sldImg"/>
          </p:nvPr>
        </p:nvSpPr>
        <p:spPr>
          <a:ln/>
        </p:spPr>
      </p:sp>
      <p:sp>
        <p:nvSpPr>
          <p:cNvPr id="56324" name="Rectangle 3">
            <a:extLst>
              <a:ext uri="{FF2B5EF4-FFF2-40B4-BE49-F238E27FC236}">
                <a16:creationId xmlns:a16="http://schemas.microsoft.com/office/drawing/2014/main" id="{5FB75689-793E-D5D7-DC0C-C4C28A7B36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08CA4EE3-3214-027D-831D-416845728E7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AD986FB-8064-46D9-84D0-F2508F34B081}" type="slidenum">
              <a:rPr lang="en-US" altLang="en-US" smtClean="0"/>
              <a:pPr>
                <a:spcBef>
                  <a:spcPct val="0"/>
                </a:spcBef>
              </a:pPr>
              <a:t>27</a:t>
            </a:fld>
            <a:endParaRPr lang="en-US" altLang="en-US"/>
          </a:p>
        </p:txBody>
      </p:sp>
      <p:sp>
        <p:nvSpPr>
          <p:cNvPr id="58371" name="Rectangle 2">
            <a:extLst>
              <a:ext uri="{FF2B5EF4-FFF2-40B4-BE49-F238E27FC236}">
                <a16:creationId xmlns:a16="http://schemas.microsoft.com/office/drawing/2014/main" id="{F052E600-408C-BDFE-0836-4D87250FB4C6}"/>
              </a:ext>
            </a:extLst>
          </p:cNvPr>
          <p:cNvSpPr>
            <a:spLocks noGrp="1" noRot="1" noChangeAspect="1" noChangeArrowheads="1" noTextEdit="1"/>
          </p:cNvSpPr>
          <p:nvPr>
            <p:ph type="sldImg"/>
          </p:nvPr>
        </p:nvSpPr>
        <p:spPr>
          <a:ln/>
        </p:spPr>
      </p:sp>
      <p:sp>
        <p:nvSpPr>
          <p:cNvPr id="58372" name="Rectangle 3">
            <a:extLst>
              <a:ext uri="{FF2B5EF4-FFF2-40B4-BE49-F238E27FC236}">
                <a16:creationId xmlns:a16="http://schemas.microsoft.com/office/drawing/2014/main" id="{36F64653-4E49-B349-A7AF-919A35AA24B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a:latin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39F901BE-6096-82CD-AD50-AE11429CF4E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896BA6F-6D19-4CEE-BE6C-07801F9A8B4D}" type="slidenum">
              <a:rPr lang="en-US" altLang="en-US" smtClean="0"/>
              <a:pPr>
                <a:spcBef>
                  <a:spcPct val="0"/>
                </a:spcBef>
              </a:pPr>
              <a:t>28</a:t>
            </a:fld>
            <a:endParaRPr lang="en-US" altLang="en-US"/>
          </a:p>
        </p:txBody>
      </p:sp>
      <p:sp>
        <p:nvSpPr>
          <p:cNvPr id="60419" name="Rectangle 2">
            <a:extLst>
              <a:ext uri="{FF2B5EF4-FFF2-40B4-BE49-F238E27FC236}">
                <a16:creationId xmlns:a16="http://schemas.microsoft.com/office/drawing/2014/main" id="{3227AAA7-F8EC-895C-ADE4-B5D14B33BED8}"/>
              </a:ext>
            </a:extLst>
          </p:cNvPr>
          <p:cNvSpPr>
            <a:spLocks noGrp="1" noRot="1" noChangeAspect="1" noChangeArrowheads="1" noTextEdit="1"/>
          </p:cNvSpPr>
          <p:nvPr>
            <p:ph type="sldImg"/>
          </p:nvPr>
        </p:nvSpPr>
        <p:spPr>
          <a:ln/>
        </p:spPr>
      </p:sp>
      <p:sp>
        <p:nvSpPr>
          <p:cNvPr id="60420" name="Rectangle 3">
            <a:extLst>
              <a:ext uri="{FF2B5EF4-FFF2-40B4-BE49-F238E27FC236}">
                <a16:creationId xmlns:a16="http://schemas.microsoft.com/office/drawing/2014/main" id="{1152640B-26B4-08EB-D3F3-2EC5708EC5D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a:latin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D016ECF9-4400-6D31-2CAB-E4377FD55F0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B758EA9-054F-4116-B078-38845DB1B59F}" type="slidenum">
              <a:rPr lang="en-US" altLang="en-US" smtClean="0"/>
              <a:pPr>
                <a:spcBef>
                  <a:spcPct val="0"/>
                </a:spcBef>
              </a:pPr>
              <a:t>29</a:t>
            </a:fld>
            <a:endParaRPr lang="en-US" altLang="en-US"/>
          </a:p>
        </p:txBody>
      </p:sp>
      <p:sp>
        <p:nvSpPr>
          <p:cNvPr id="62467" name="Rectangle 2">
            <a:extLst>
              <a:ext uri="{FF2B5EF4-FFF2-40B4-BE49-F238E27FC236}">
                <a16:creationId xmlns:a16="http://schemas.microsoft.com/office/drawing/2014/main" id="{0CE979FD-6FA5-D9CE-C5AA-BD183C8835D4}"/>
              </a:ext>
            </a:extLst>
          </p:cNvPr>
          <p:cNvSpPr>
            <a:spLocks noGrp="1" noRot="1" noChangeAspect="1" noChangeArrowheads="1" noTextEdit="1"/>
          </p:cNvSpPr>
          <p:nvPr>
            <p:ph type="sldImg"/>
          </p:nvPr>
        </p:nvSpPr>
        <p:spPr>
          <a:ln/>
        </p:spPr>
      </p:sp>
      <p:sp>
        <p:nvSpPr>
          <p:cNvPr id="62468" name="Rectangle 3">
            <a:extLst>
              <a:ext uri="{FF2B5EF4-FFF2-40B4-BE49-F238E27FC236}">
                <a16:creationId xmlns:a16="http://schemas.microsoft.com/office/drawing/2014/main" id="{E9FEB969-F870-70D9-1A6D-E4461F081F7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AE0DC3CD-A820-D286-7784-F4B5EBF5ECD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266D4EA-A62D-4DB6-A03E-EC9C91E4CAA8}" type="slidenum">
              <a:rPr lang="en-US" altLang="en-US" smtClean="0"/>
              <a:pPr>
                <a:spcBef>
                  <a:spcPct val="0"/>
                </a:spcBef>
              </a:pPr>
              <a:t>3</a:t>
            </a:fld>
            <a:endParaRPr lang="en-US" altLang="en-US"/>
          </a:p>
        </p:txBody>
      </p:sp>
      <p:sp>
        <p:nvSpPr>
          <p:cNvPr id="9219" name="Rectangle 2">
            <a:extLst>
              <a:ext uri="{FF2B5EF4-FFF2-40B4-BE49-F238E27FC236}">
                <a16:creationId xmlns:a16="http://schemas.microsoft.com/office/drawing/2014/main" id="{6005FFCC-2AF5-7C77-102D-1754B0B3AE00}"/>
              </a:ext>
            </a:extLst>
          </p:cNvPr>
          <p:cNvSpPr>
            <a:spLocks noGrp="1" noRot="1" noChangeAspect="1" noChangeArrowheads="1" noTextEdit="1"/>
          </p:cNvSpPr>
          <p:nvPr>
            <p:ph type="sldImg"/>
          </p:nvPr>
        </p:nvSpPr>
        <p:spPr>
          <a:ln/>
        </p:spPr>
      </p:sp>
      <p:sp>
        <p:nvSpPr>
          <p:cNvPr id="9220" name="Rectangle 3">
            <a:extLst>
              <a:ext uri="{FF2B5EF4-FFF2-40B4-BE49-F238E27FC236}">
                <a16:creationId xmlns:a16="http://schemas.microsoft.com/office/drawing/2014/main" id="{0FFEB496-3815-E3E9-0222-9A61BBF46E8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6CC05E79-7F6D-8B05-0A50-BCE883A8950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1F93B1E-7D2D-4562-BD7D-069EDE9061D3}" type="slidenum">
              <a:rPr lang="en-US" altLang="en-US" smtClean="0"/>
              <a:pPr>
                <a:spcBef>
                  <a:spcPct val="0"/>
                </a:spcBef>
              </a:pPr>
              <a:t>30</a:t>
            </a:fld>
            <a:endParaRPr lang="en-US" altLang="en-US"/>
          </a:p>
        </p:txBody>
      </p:sp>
      <p:sp>
        <p:nvSpPr>
          <p:cNvPr id="64515" name="Rectangle 2">
            <a:extLst>
              <a:ext uri="{FF2B5EF4-FFF2-40B4-BE49-F238E27FC236}">
                <a16:creationId xmlns:a16="http://schemas.microsoft.com/office/drawing/2014/main" id="{57A5F0E4-62EB-1479-77A1-AF256BAAAE97}"/>
              </a:ext>
            </a:extLst>
          </p:cNvPr>
          <p:cNvSpPr>
            <a:spLocks noGrp="1" noRot="1" noChangeAspect="1" noChangeArrowheads="1" noTextEdit="1"/>
          </p:cNvSpPr>
          <p:nvPr>
            <p:ph type="sldImg"/>
          </p:nvPr>
        </p:nvSpPr>
        <p:spPr>
          <a:ln/>
        </p:spPr>
      </p:sp>
      <p:sp>
        <p:nvSpPr>
          <p:cNvPr id="64516" name="Rectangle 3">
            <a:extLst>
              <a:ext uri="{FF2B5EF4-FFF2-40B4-BE49-F238E27FC236}">
                <a16:creationId xmlns:a16="http://schemas.microsoft.com/office/drawing/2014/main" id="{1F8EE0FC-46C9-3110-05DD-24D601BA019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a:latin typeface="Arial" panose="020B060402020202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CF212FA9-446F-1D02-3B16-194C0528F40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C286571-55FF-44A0-A18A-84DD2F6C534A}" type="slidenum">
              <a:rPr lang="en-US" altLang="en-US" smtClean="0"/>
              <a:pPr>
                <a:spcBef>
                  <a:spcPct val="0"/>
                </a:spcBef>
              </a:pPr>
              <a:t>31</a:t>
            </a:fld>
            <a:endParaRPr lang="en-US" altLang="en-US"/>
          </a:p>
        </p:txBody>
      </p:sp>
      <p:sp>
        <p:nvSpPr>
          <p:cNvPr id="66563" name="Rectangle 2">
            <a:extLst>
              <a:ext uri="{FF2B5EF4-FFF2-40B4-BE49-F238E27FC236}">
                <a16:creationId xmlns:a16="http://schemas.microsoft.com/office/drawing/2014/main" id="{154A35C4-2EBE-8783-C0D0-E915EB470C90}"/>
              </a:ext>
            </a:extLst>
          </p:cNvPr>
          <p:cNvSpPr>
            <a:spLocks noGrp="1" noRot="1" noChangeAspect="1" noChangeArrowheads="1" noTextEdit="1"/>
          </p:cNvSpPr>
          <p:nvPr>
            <p:ph type="sldImg"/>
          </p:nvPr>
        </p:nvSpPr>
        <p:spPr>
          <a:ln/>
        </p:spPr>
      </p:sp>
      <p:sp>
        <p:nvSpPr>
          <p:cNvPr id="66564" name="Rectangle 3">
            <a:extLst>
              <a:ext uri="{FF2B5EF4-FFF2-40B4-BE49-F238E27FC236}">
                <a16:creationId xmlns:a16="http://schemas.microsoft.com/office/drawing/2014/main" id="{BF033986-9671-9551-2F39-AF2C9016E36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a:latin typeface="Arial" panose="020B060402020202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961B6932-9296-0309-BEB4-3E2CC90B45F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AB043CA-EB00-4C81-8DEE-A84FD7F99FC7}" type="slidenum">
              <a:rPr lang="en-US" altLang="en-US" smtClean="0"/>
              <a:pPr>
                <a:spcBef>
                  <a:spcPct val="0"/>
                </a:spcBef>
              </a:pPr>
              <a:t>32</a:t>
            </a:fld>
            <a:endParaRPr lang="en-US" altLang="en-US"/>
          </a:p>
        </p:txBody>
      </p:sp>
      <p:sp>
        <p:nvSpPr>
          <p:cNvPr id="68611" name="Rectangle 2">
            <a:extLst>
              <a:ext uri="{FF2B5EF4-FFF2-40B4-BE49-F238E27FC236}">
                <a16:creationId xmlns:a16="http://schemas.microsoft.com/office/drawing/2014/main" id="{2D24BF0F-27F0-160F-BF80-BA6B98088558}"/>
              </a:ext>
            </a:extLst>
          </p:cNvPr>
          <p:cNvSpPr>
            <a:spLocks noGrp="1" noRot="1" noChangeAspect="1" noChangeArrowheads="1" noTextEdit="1"/>
          </p:cNvSpPr>
          <p:nvPr>
            <p:ph type="sldImg"/>
          </p:nvPr>
        </p:nvSpPr>
        <p:spPr>
          <a:ln/>
        </p:spPr>
      </p:sp>
      <p:sp>
        <p:nvSpPr>
          <p:cNvPr id="68612" name="Rectangle 3">
            <a:extLst>
              <a:ext uri="{FF2B5EF4-FFF2-40B4-BE49-F238E27FC236}">
                <a16:creationId xmlns:a16="http://schemas.microsoft.com/office/drawing/2014/main" id="{0961C686-1466-92B5-2D05-0E10EB78E64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a:latin typeface="Arial" panose="020B060402020202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F7E0D621-24D2-7460-CE77-C224451550D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740CA88-9823-4FDE-A517-516223141B4E}" type="slidenum">
              <a:rPr lang="en-US" altLang="en-US" smtClean="0"/>
              <a:pPr>
                <a:spcBef>
                  <a:spcPct val="0"/>
                </a:spcBef>
              </a:pPr>
              <a:t>33</a:t>
            </a:fld>
            <a:endParaRPr lang="en-US" altLang="en-US"/>
          </a:p>
        </p:txBody>
      </p:sp>
      <p:sp>
        <p:nvSpPr>
          <p:cNvPr id="70659" name="Rectangle 2">
            <a:extLst>
              <a:ext uri="{FF2B5EF4-FFF2-40B4-BE49-F238E27FC236}">
                <a16:creationId xmlns:a16="http://schemas.microsoft.com/office/drawing/2014/main" id="{E3585CBD-322A-5C9D-E1F9-AFA4433E9FB2}"/>
              </a:ext>
            </a:extLst>
          </p:cNvPr>
          <p:cNvSpPr>
            <a:spLocks noGrp="1" noRot="1" noChangeAspect="1" noChangeArrowheads="1" noTextEdit="1"/>
          </p:cNvSpPr>
          <p:nvPr>
            <p:ph type="sldImg"/>
          </p:nvPr>
        </p:nvSpPr>
        <p:spPr>
          <a:ln/>
        </p:spPr>
      </p:sp>
      <p:sp>
        <p:nvSpPr>
          <p:cNvPr id="70660" name="Rectangle 3">
            <a:extLst>
              <a:ext uri="{FF2B5EF4-FFF2-40B4-BE49-F238E27FC236}">
                <a16:creationId xmlns:a16="http://schemas.microsoft.com/office/drawing/2014/main" id="{6BF029FA-669A-C00C-732F-20AE3BFCA35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a:latin typeface="Arial" panose="020B060402020202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033F7C72-ED73-753F-6055-76B1339C23E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574C05B-3580-42A6-BB7F-4E79F31C94BC}" type="slidenum">
              <a:rPr lang="en-US" altLang="en-US" smtClean="0"/>
              <a:pPr>
                <a:spcBef>
                  <a:spcPct val="0"/>
                </a:spcBef>
              </a:pPr>
              <a:t>34</a:t>
            </a:fld>
            <a:endParaRPr lang="en-US" altLang="en-US"/>
          </a:p>
        </p:txBody>
      </p:sp>
      <p:sp>
        <p:nvSpPr>
          <p:cNvPr id="72707" name="Rectangle 2">
            <a:extLst>
              <a:ext uri="{FF2B5EF4-FFF2-40B4-BE49-F238E27FC236}">
                <a16:creationId xmlns:a16="http://schemas.microsoft.com/office/drawing/2014/main" id="{CDFDCB4B-D34B-3AD6-85ED-8B0C550331D4}"/>
              </a:ext>
            </a:extLst>
          </p:cNvPr>
          <p:cNvSpPr>
            <a:spLocks noGrp="1" noRot="1" noChangeAspect="1" noChangeArrowheads="1" noTextEdit="1"/>
          </p:cNvSpPr>
          <p:nvPr>
            <p:ph type="sldImg"/>
          </p:nvPr>
        </p:nvSpPr>
        <p:spPr>
          <a:ln/>
        </p:spPr>
      </p:sp>
      <p:sp>
        <p:nvSpPr>
          <p:cNvPr id="72708" name="Rectangle 3">
            <a:extLst>
              <a:ext uri="{FF2B5EF4-FFF2-40B4-BE49-F238E27FC236}">
                <a16:creationId xmlns:a16="http://schemas.microsoft.com/office/drawing/2014/main" id="{147F0381-2D48-C522-3086-5E05A337ABE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a:latin typeface="Arial" panose="020B060402020202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26362F2C-3582-1F88-083A-BE086042682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49832DC-9BD1-4B04-B644-383D19B41F0B}" type="slidenum">
              <a:rPr lang="en-US" altLang="en-US" smtClean="0"/>
              <a:pPr>
                <a:spcBef>
                  <a:spcPct val="0"/>
                </a:spcBef>
              </a:pPr>
              <a:t>35</a:t>
            </a:fld>
            <a:endParaRPr lang="en-US" altLang="en-US"/>
          </a:p>
        </p:txBody>
      </p:sp>
      <p:sp>
        <p:nvSpPr>
          <p:cNvPr id="74755" name="Rectangle 2">
            <a:extLst>
              <a:ext uri="{FF2B5EF4-FFF2-40B4-BE49-F238E27FC236}">
                <a16:creationId xmlns:a16="http://schemas.microsoft.com/office/drawing/2014/main" id="{9EC375F6-5555-7E3F-1D5B-84865114A715}"/>
              </a:ext>
            </a:extLst>
          </p:cNvPr>
          <p:cNvSpPr>
            <a:spLocks noGrp="1" noRot="1" noChangeAspect="1" noChangeArrowheads="1" noTextEdit="1"/>
          </p:cNvSpPr>
          <p:nvPr>
            <p:ph type="sldImg"/>
          </p:nvPr>
        </p:nvSpPr>
        <p:spPr>
          <a:ln/>
        </p:spPr>
      </p:sp>
      <p:sp>
        <p:nvSpPr>
          <p:cNvPr id="74756" name="Rectangle 3">
            <a:extLst>
              <a:ext uri="{FF2B5EF4-FFF2-40B4-BE49-F238E27FC236}">
                <a16:creationId xmlns:a16="http://schemas.microsoft.com/office/drawing/2014/main" id="{DBE46E6C-3614-071B-9968-CB30D08BC82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a:latin typeface="Arial" panose="020B060402020202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D9A5C9C5-FC3E-6748-26C6-C64F855685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26C0AFF-26A9-4F27-AF55-E6C719045A72}" type="slidenum">
              <a:rPr lang="en-US" altLang="en-US" smtClean="0"/>
              <a:pPr>
                <a:spcBef>
                  <a:spcPct val="0"/>
                </a:spcBef>
              </a:pPr>
              <a:t>36</a:t>
            </a:fld>
            <a:endParaRPr lang="en-US" altLang="en-US"/>
          </a:p>
        </p:txBody>
      </p:sp>
      <p:sp>
        <p:nvSpPr>
          <p:cNvPr id="76803" name="Rectangle 2">
            <a:extLst>
              <a:ext uri="{FF2B5EF4-FFF2-40B4-BE49-F238E27FC236}">
                <a16:creationId xmlns:a16="http://schemas.microsoft.com/office/drawing/2014/main" id="{215ACA44-CB73-6923-FC77-5A731A4D1547}"/>
              </a:ext>
            </a:extLst>
          </p:cNvPr>
          <p:cNvSpPr>
            <a:spLocks noGrp="1" noRot="1" noChangeAspect="1" noChangeArrowheads="1" noTextEdit="1"/>
          </p:cNvSpPr>
          <p:nvPr>
            <p:ph type="sldImg"/>
          </p:nvPr>
        </p:nvSpPr>
        <p:spPr>
          <a:ln/>
        </p:spPr>
      </p:sp>
      <p:sp>
        <p:nvSpPr>
          <p:cNvPr id="76804" name="Rectangle 3">
            <a:extLst>
              <a:ext uri="{FF2B5EF4-FFF2-40B4-BE49-F238E27FC236}">
                <a16:creationId xmlns:a16="http://schemas.microsoft.com/office/drawing/2014/main" id="{4B6AC8D5-14F3-A81B-041E-32FC060C522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a:latin typeface="Arial" panose="020B0604020202020204"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85E76326-5EE3-57F4-F9EA-B08616A00DF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F4C4B70-B118-4EAB-9740-277E1133263E}" type="slidenum">
              <a:rPr lang="en-US" altLang="en-US" smtClean="0"/>
              <a:pPr>
                <a:spcBef>
                  <a:spcPct val="0"/>
                </a:spcBef>
              </a:pPr>
              <a:t>37</a:t>
            </a:fld>
            <a:endParaRPr lang="en-US" altLang="en-US"/>
          </a:p>
        </p:txBody>
      </p:sp>
      <p:sp>
        <p:nvSpPr>
          <p:cNvPr id="78851" name="Rectangle 2">
            <a:extLst>
              <a:ext uri="{FF2B5EF4-FFF2-40B4-BE49-F238E27FC236}">
                <a16:creationId xmlns:a16="http://schemas.microsoft.com/office/drawing/2014/main" id="{850760A6-2C0D-1A57-09D9-D301618CA607}"/>
              </a:ext>
            </a:extLst>
          </p:cNvPr>
          <p:cNvSpPr>
            <a:spLocks noGrp="1" noRot="1" noChangeAspect="1" noChangeArrowheads="1" noTextEdit="1"/>
          </p:cNvSpPr>
          <p:nvPr>
            <p:ph type="sldImg"/>
          </p:nvPr>
        </p:nvSpPr>
        <p:spPr>
          <a:ln/>
        </p:spPr>
      </p:sp>
      <p:sp>
        <p:nvSpPr>
          <p:cNvPr id="78852" name="Rectangle 3">
            <a:extLst>
              <a:ext uri="{FF2B5EF4-FFF2-40B4-BE49-F238E27FC236}">
                <a16:creationId xmlns:a16="http://schemas.microsoft.com/office/drawing/2014/main" id="{15EA2314-2B84-A8E2-E374-0277FC7CE3E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FFDEBB97-7F96-0FD0-A358-29DAA30DEA5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C7382DC-C1DB-4B54-B637-70556167DA5F}" type="slidenum">
              <a:rPr lang="en-US" altLang="en-US" smtClean="0"/>
              <a:pPr>
                <a:spcBef>
                  <a:spcPct val="0"/>
                </a:spcBef>
              </a:pPr>
              <a:t>4</a:t>
            </a:fld>
            <a:endParaRPr lang="en-US" altLang="en-US"/>
          </a:p>
        </p:txBody>
      </p:sp>
      <p:sp>
        <p:nvSpPr>
          <p:cNvPr id="11267" name="Rectangle 2">
            <a:extLst>
              <a:ext uri="{FF2B5EF4-FFF2-40B4-BE49-F238E27FC236}">
                <a16:creationId xmlns:a16="http://schemas.microsoft.com/office/drawing/2014/main" id="{868F1EA1-148E-4EFC-EB21-649861A9F377}"/>
              </a:ext>
            </a:extLst>
          </p:cNvPr>
          <p:cNvSpPr>
            <a:spLocks noGrp="1" noRot="1" noChangeAspect="1" noChangeArrowheads="1" noTextEdit="1"/>
          </p:cNvSpPr>
          <p:nvPr>
            <p:ph type="sldImg"/>
          </p:nvPr>
        </p:nvSpPr>
        <p:spPr>
          <a:ln/>
        </p:spPr>
      </p:sp>
      <p:sp>
        <p:nvSpPr>
          <p:cNvPr id="11268" name="Rectangle 3">
            <a:extLst>
              <a:ext uri="{FF2B5EF4-FFF2-40B4-BE49-F238E27FC236}">
                <a16:creationId xmlns:a16="http://schemas.microsoft.com/office/drawing/2014/main" id="{AE955DAD-AA1D-99BE-8D69-74001CE88EC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4DB84E4C-C7D7-E7F2-1AA6-77AAD45B2AF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A35274E-C145-477E-BBA4-559C62C0720D}" type="slidenum">
              <a:rPr lang="en-US" altLang="en-US" smtClean="0"/>
              <a:pPr>
                <a:spcBef>
                  <a:spcPct val="0"/>
                </a:spcBef>
              </a:pPr>
              <a:t>5</a:t>
            </a:fld>
            <a:endParaRPr lang="en-US" altLang="en-US"/>
          </a:p>
        </p:txBody>
      </p:sp>
      <p:sp>
        <p:nvSpPr>
          <p:cNvPr id="13315" name="Rectangle 2">
            <a:extLst>
              <a:ext uri="{FF2B5EF4-FFF2-40B4-BE49-F238E27FC236}">
                <a16:creationId xmlns:a16="http://schemas.microsoft.com/office/drawing/2014/main" id="{9B76A58D-7FCA-1633-698B-8BC182C8D8E4}"/>
              </a:ext>
            </a:extLst>
          </p:cNvPr>
          <p:cNvSpPr>
            <a:spLocks noGrp="1" noRot="1" noChangeAspect="1" noChangeArrowheads="1" noTextEdit="1"/>
          </p:cNvSpPr>
          <p:nvPr>
            <p:ph type="sldImg"/>
          </p:nvPr>
        </p:nvSpPr>
        <p:spPr>
          <a:ln/>
        </p:spPr>
      </p:sp>
      <p:sp>
        <p:nvSpPr>
          <p:cNvPr id="13316" name="Rectangle 3">
            <a:extLst>
              <a:ext uri="{FF2B5EF4-FFF2-40B4-BE49-F238E27FC236}">
                <a16:creationId xmlns:a16="http://schemas.microsoft.com/office/drawing/2014/main" id="{F63E309F-DD44-37E6-C072-00F2B93792C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1BDCCF2B-EFD0-7800-49F2-8E1A19D24EA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6F237B3-74FE-49A9-888B-2B1D01F67075}" type="slidenum">
              <a:rPr lang="en-US" altLang="en-US" smtClean="0"/>
              <a:pPr>
                <a:spcBef>
                  <a:spcPct val="0"/>
                </a:spcBef>
              </a:pPr>
              <a:t>6</a:t>
            </a:fld>
            <a:endParaRPr lang="en-US" altLang="en-US"/>
          </a:p>
        </p:txBody>
      </p:sp>
      <p:sp>
        <p:nvSpPr>
          <p:cNvPr id="15363" name="Rectangle 2">
            <a:extLst>
              <a:ext uri="{FF2B5EF4-FFF2-40B4-BE49-F238E27FC236}">
                <a16:creationId xmlns:a16="http://schemas.microsoft.com/office/drawing/2014/main" id="{7CD209F8-7D9C-A94E-D51F-062E951E9AFD}"/>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0803AB45-3B8F-037A-3DD5-D57C8F55574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53610896-3DAD-2044-FC83-8A143070945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347AE76-2F21-42B3-ACFB-1483B10C244F}" type="slidenum">
              <a:rPr lang="en-US" altLang="en-US" smtClean="0"/>
              <a:pPr>
                <a:spcBef>
                  <a:spcPct val="0"/>
                </a:spcBef>
              </a:pPr>
              <a:t>7</a:t>
            </a:fld>
            <a:endParaRPr lang="en-US" altLang="en-US"/>
          </a:p>
        </p:txBody>
      </p:sp>
      <p:sp>
        <p:nvSpPr>
          <p:cNvPr id="17411" name="Rectangle 2">
            <a:extLst>
              <a:ext uri="{FF2B5EF4-FFF2-40B4-BE49-F238E27FC236}">
                <a16:creationId xmlns:a16="http://schemas.microsoft.com/office/drawing/2014/main" id="{A3C32AD6-1DF2-4028-B2F7-2C18C86AF329}"/>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0315658B-B35E-268C-0064-0630DEECEFC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2A866174-9FC6-52CD-A88A-4F31F51F85A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7FEBF0D-00E1-4E53-B160-343D3002C6FD}" type="slidenum">
              <a:rPr lang="en-US" altLang="en-US" smtClean="0"/>
              <a:pPr>
                <a:spcBef>
                  <a:spcPct val="0"/>
                </a:spcBef>
              </a:pPr>
              <a:t>8</a:t>
            </a:fld>
            <a:endParaRPr lang="en-US" altLang="en-US"/>
          </a:p>
        </p:txBody>
      </p:sp>
      <p:sp>
        <p:nvSpPr>
          <p:cNvPr id="19459" name="Rectangle 2">
            <a:extLst>
              <a:ext uri="{FF2B5EF4-FFF2-40B4-BE49-F238E27FC236}">
                <a16:creationId xmlns:a16="http://schemas.microsoft.com/office/drawing/2014/main" id="{BA1A95D4-8315-DC95-6DF2-0FAD836D58B8}"/>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C791CAD2-A3D0-4F8B-F712-719AE2A168B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B8361BB3-D5BB-DA6E-8964-FDADA68AF7D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E8491A1-D7C7-4B27-8746-398C09080AE6}" type="slidenum">
              <a:rPr lang="en-US" altLang="en-US" smtClean="0"/>
              <a:pPr>
                <a:spcBef>
                  <a:spcPct val="0"/>
                </a:spcBef>
              </a:pPr>
              <a:t>9</a:t>
            </a:fld>
            <a:endParaRPr lang="en-US" altLang="en-US"/>
          </a:p>
        </p:txBody>
      </p:sp>
      <p:sp>
        <p:nvSpPr>
          <p:cNvPr id="21507" name="Rectangle 2">
            <a:extLst>
              <a:ext uri="{FF2B5EF4-FFF2-40B4-BE49-F238E27FC236}">
                <a16:creationId xmlns:a16="http://schemas.microsoft.com/office/drawing/2014/main" id="{E1FCE9BE-284E-EFCC-249C-BE151242F680}"/>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8D62C5A6-ABF6-E90B-EDE6-1C70C523B0C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Freeform 7">
            <a:extLst>
              <a:ext uri="{FF2B5EF4-FFF2-40B4-BE49-F238E27FC236}">
                <a16:creationId xmlns:a16="http://schemas.microsoft.com/office/drawing/2014/main" id="{A812CCA2-EDBB-7CF0-2830-D2C125C5FB6E}"/>
              </a:ext>
            </a:extLst>
          </p:cNvPr>
          <p:cNvSpPr>
            <a:spLocks noChangeArrowheads="1"/>
          </p:cNvSpPr>
          <p:nvPr/>
        </p:nvSpPr>
        <p:spPr bwMode="auto">
          <a:xfrm>
            <a:off x="609600" y="1219200"/>
            <a:ext cx="7924800" cy="9144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 name="Line 8">
            <a:extLst>
              <a:ext uri="{FF2B5EF4-FFF2-40B4-BE49-F238E27FC236}">
                <a16:creationId xmlns:a16="http://schemas.microsoft.com/office/drawing/2014/main" id="{4EE91390-C9F9-4AEC-EAF7-329B4CE615EC}"/>
              </a:ext>
            </a:extLst>
          </p:cNvPr>
          <p:cNvSpPr>
            <a:spLocks noChangeShapeType="1"/>
          </p:cNvSpPr>
          <p:nvPr/>
        </p:nvSpPr>
        <p:spPr bwMode="auto">
          <a:xfrm>
            <a:off x="1981200" y="3962400"/>
            <a:ext cx="6511925"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06" name="Rectangle 2"/>
          <p:cNvSpPr>
            <a:spLocks noGrp="1" noChangeArrowheads="1"/>
          </p:cNvSpPr>
          <p:nvPr>
            <p:ph type="ctrTitle"/>
          </p:nvPr>
        </p:nvSpPr>
        <p:spPr>
          <a:xfrm>
            <a:off x="914400" y="1524000"/>
            <a:ext cx="7623175" cy="1752600"/>
          </a:xfrm>
        </p:spPr>
        <p:txBody>
          <a:bodyPr/>
          <a:lstStyle>
            <a:lvl1pPr>
              <a:defRPr sz="4800"/>
            </a:lvl1pPr>
          </a:lstStyle>
          <a:p>
            <a:r>
              <a:rPr lang="en-US" altLang="en-US"/>
              <a:t>Click to edit Master title style</a:t>
            </a:r>
          </a:p>
        </p:txBody>
      </p:sp>
      <p:sp>
        <p:nvSpPr>
          <p:cNvPr id="47107"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en-US"/>
              <a:t>Click to edit Master subtitle style</a:t>
            </a:r>
          </a:p>
        </p:txBody>
      </p:sp>
      <p:sp>
        <p:nvSpPr>
          <p:cNvPr id="4" name="Rectangle 4">
            <a:extLst>
              <a:ext uri="{FF2B5EF4-FFF2-40B4-BE49-F238E27FC236}">
                <a16:creationId xmlns:a16="http://schemas.microsoft.com/office/drawing/2014/main" id="{283D24C7-9DEA-1794-FD59-33A7977E41CE}"/>
              </a:ext>
            </a:extLst>
          </p:cNvPr>
          <p:cNvSpPr>
            <a:spLocks noGrp="1" noChangeArrowheads="1"/>
          </p:cNvSpPr>
          <p:nvPr>
            <p:ph type="dt" sz="half" idx="10"/>
          </p:nvPr>
        </p:nvSpPr>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7AC898F8-6D58-8D3A-D4AA-93B6AA53532E}"/>
              </a:ext>
            </a:extLst>
          </p:cNvPr>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95248F70-D4E6-639E-0B26-32505A8C9E5D}"/>
              </a:ext>
            </a:extLst>
          </p:cNvPr>
          <p:cNvSpPr>
            <a:spLocks noGrp="1" noChangeArrowheads="1"/>
          </p:cNvSpPr>
          <p:nvPr>
            <p:ph type="sldNum" sz="quarter" idx="12"/>
          </p:nvPr>
        </p:nvSpPr>
        <p:spPr/>
        <p:txBody>
          <a:bodyPr/>
          <a:lstStyle>
            <a:lvl1pPr>
              <a:defRPr/>
            </a:lvl1pPr>
          </a:lstStyle>
          <a:p>
            <a:pPr>
              <a:defRPr/>
            </a:pPr>
            <a:fld id="{835EA7C4-3BF3-42E9-BBE2-01C9D0C70A49}" type="slidenum">
              <a:rPr lang="en-US" altLang="en-US"/>
              <a:pPr>
                <a:defRPr/>
              </a:pPr>
              <a:t>‹#›</a:t>
            </a:fld>
            <a:endParaRPr lang="en-US" altLang="en-US"/>
          </a:p>
        </p:txBody>
      </p:sp>
    </p:spTree>
    <p:extLst>
      <p:ext uri="{BB962C8B-B14F-4D97-AF65-F5344CB8AC3E}">
        <p14:creationId xmlns:p14="http://schemas.microsoft.com/office/powerpoint/2010/main" val="1629006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940D09E5-728D-1162-5947-54AD3E5E4B6A}"/>
              </a:ext>
            </a:extLst>
          </p:cNvPr>
          <p:cNvSpPr>
            <a:spLocks noGrp="1" noChangeArrowheads="1"/>
          </p:cNvSpPr>
          <p:nvPr>
            <p:ph type="dt" sz="half" idx="10"/>
          </p:nvPr>
        </p:nvSpPr>
        <p:spPr>
          <a:ln/>
        </p:spPr>
        <p:txBody>
          <a:bodyPr/>
          <a:lstStyle>
            <a:lvl1pPr>
              <a:defRPr/>
            </a:lvl1pPr>
          </a:lstStyle>
          <a:p>
            <a:pPr>
              <a:defRPr/>
            </a:pPr>
            <a:r>
              <a:rPr lang="tr-TR"/>
              <a:t>November 20, 2007</a:t>
            </a:r>
            <a:endParaRPr lang="en-US" altLang="en-US"/>
          </a:p>
        </p:txBody>
      </p:sp>
      <p:sp>
        <p:nvSpPr>
          <p:cNvPr id="5" name="Rectangle 5">
            <a:extLst>
              <a:ext uri="{FF2B5EF4-FFF2-40B4-BE49-F238E27FC236}">
                <a16:creationId xmlns:a16="http://schemas.microsoft.com/office/drawing/2014/main" id="{1D0D0797-26F7-2881-62C2-722EE5E0FD56}"/>
              </a:ext>
            </a:extLst>
          </p:cNvPr>
          <p:cNvSpPr>
            <a:spLocks noGrp="1" noChangeArrowheads="1"/>
          </p:cNvSpPr>
          <p:nvPr>
            <p:ph type="ftr" sz="quarter" idx="11"/>
          </p:nvPr>
        </p:nvSpPr>
        <p:spPr>
          <a:ln/>
        </p:spPr>
        <p:txBody>
          <a:bodyPr/>
          <a:lstStyle>
            <a:lvl1pPr>
              <a:defRPr/>
            </a:lvl1pPr>
          </a:lstStyle>
          <a:p>
            <a:pPr>
              <a:defRPr/>
            </a:pPr>
            <a:r>
              <a:rPr lang="en-US" altLang="en-US"/>
              <a:t>Version 5.0</a:t>
            </a:r>
            <a:endParaRPr lang="tr-TR" altLang="en-US"/>
          </a:p>
          <a:p>
            <a:pPr>
              <a:defRPr/>
            </a:pPr>
            <a:r>
              <a:rPr lang="en-US" altLang="en-US"/>
              <a:t>CS301 – Algorithms [ </a:t>
            </a:r>
            <a:r>
              <a:rPr lang="en-US" altLang="en-US" i="1"/>
              <a:t>Fall 2007-2008</a:t>
            </a:r>
            <a:r>
              <a:rPr lang="en-US" altLang="en-US"/>
              <a:t> ]</a:t>
            </a:r>
          </a:p>
        </p:txBody>
      </p:sp>
      <p:sp>
        <p:nvSpPr>
          <p:cNvPr id="6" name="Rectangle 6">
            <a:extLst>
              <a:ext uri="{FF2B5EF4-FFF2-40B4-BE49-F238E27FC236}">
                <a16:creationId xmlns:a16="http://schemas.microsoft.com/office/drawing/2014/main" id="{EFE05E9A-B275-850C-5789-8B3A8CB62EE7}"/>
              </a:ext>
            </a:extLst>
          </p:cNvPr>
          <p:cNvSpPr>
            <a:spLocks noGrp="1" noChangeArrowheads="1"/>
          </p:cNvSpPr>
          <p:nvPr>
            <p:ph type="sldNum" sz="quarter" idx="12"/>
          </p:nvPr>
        </p:nvSpPr>
        <p:spPr>
          <a:ln/>
        </p:spPr>
        <p:txBody>
          <a:bodyPr/>
          <a:lstStyle>
            <a:lvl1pPr>
              <a:defRPr/>
            </a:lvl1pPr>
          </a:lstStyle>
          <a:p>
            <a:pPr>
              <a:defRPr/>
            </a:pPr>
            <a:fld id="{C57F97CD-AFA0-4132-9D62-25C38B82C73E}" type="slidenum">
              <a:rPr lang="en-US" altLang="en-US"/>
              <a:pPr>
                <a:defRPr/>
              </a:pPr>
              <a:t>‹#›</a:t>
            </a:fld>
            <a:endParaRPr lang="en-US" altLang="en-US"/>
          </a:p>
        </p:txBody>
      </p:sp>
    </p:spTree>
    <p:extLst>
      <p:ext uri="{BB962C8B-B14F-4D97-AF65-F5344CB8AC3E}">
        <p14:creationId xmlns:p14="http://schemas.microsoft.com/office/powerpoint/2010/main" val="4205538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A7478D75-0467-1A81-EBCC-57FA1C634589}"/>
              </a:ext>
            </a:extLst>
          </p:cNvPr>
          <p:cNvSpPr>
            <a:spLocks noGrp="1" noChangeArrowheads="1"/>
          </p:cNvSpPr>
          <p:nvPr>
            <p:ph type="dt" sz="half" idx="10"/>
          </p:nvPr>
        </p:nvSpPr>
        <p:spPr>
          <a:ln/>
        </p:spPr>
        <p:txBody>
          <a:bodyPr/>
          <a:lstStyle>
            <a:lvl1pPr>
              <a:defRPr/>
            </a:lvl1pPr>
          </a:lstStyle>
          <a:p>
            <a:pPr>
              <a:defRPr/>
            </a:pPr>
            <a:r>
              <a:rPr lang="tr-TR"/>
              <a:t>November 20, 2007</a:t>
            </a:r>
            <a:endParaRPr lang="en-US" altLang="en-US"/>
          </a:p>
        </p:txBody>
      </p:sp>
      <p:sp>
        <p:nvSpPr>
          <p:cNvPr id="5" name="Rectangle 5">
            <a:extLst>
              <a:ext uri="{FF2B5EF4-FFF2-40B4-BE49-F238E27FC236}">
                <a16:creationId xmlns:a16="http://schemas.microsoft.com/office/drawing/2014/main" id="{6A09FB14-96CF-9ED4-EFF2-1C161215DC98}"/>
              </a:ext>
            </a:extLst>
          </p:cNvPr>
          <p:cNvSpPr>
            <a:spLocks noGrp="1" noChangeArrowheads="1"/>
          </p:cNvSpPr>
          <p:nvPr>
            <p:ph type="ftr" sz="quarter" idx="11"/>
          </p:nvPr>
        </p:nvSpPr>
        <p:spPr>
          <a:ln/>
        </p:spPr>
        <p:txBody>
          <a:bodyPr/>
          <a:lstStyle>
            <a:lvl1pPr>
              <a:defRPr/>
            </a:lvl1pPr>
          </a:lstStyle>
          <a:p>
            <a:pPr>
              <a:defRPr/>
            </a:pPr>
            <a:r>
              <a:rPr lang="en-US" altLang="en-US"/>
              <a:t>Version 5.0</a:t>
            </a:r>
            <a:endParaRPr lang="tr-TR" altLang="en-US"/>
          </a:p>
          <a:p>
            <a:pPr>
              <a:defRPr/>
            </a:pPr>
            <a:r>
              <a:rPr lang="en-US" altLang="en-US"/>
              <a:t>CS301 – Algorithms [ </a:t>
            </a:r>
            <a:r>
              <a:rPr lang="en-US" altLang="en-US" i="1"/>
              <a:t>Fall 2007-2008</a:t>
            </a:r>
            <a:r>
              <a:rPr lang="en-US" altLang="en-US"/>
              <a:t> ]</a:t>
            </a:r>
          </a:p>
        </p:txBody>
      </p:sp>
      <p:sp>
        <p:nvSpPr>
          <p:cNvPr id="6" name="Rectangle 6">
            <a:extLst>
              <a:ext uri="{FF2B5EF4-FFF2-40B4-BE49-F238E27FC236}">
                <a16:creationId xmlns:a16="http://schemas.microsoft.com/office/drawing/2014/main" id="{90C287B6-2EBD-655F-0C1D-017A6C521245}"/>
              </a:ext>
            </a:extLst>
          </p:cNvPr>
          <p:cNvSpPr>
            <a:spLocks noGrp="1" noChangeArrowheads="1"/>
          </p:cNvSpPr>
          <p:nvPr>
            <p:ph type="sldNum" sz="quarter" idx="12"/>
          </p:nvPr>
        </p:nvSpPr>
        <p:spPr>
          <a:ln/>
        </p:spPr>
        <p:txBody>
          <a:bodyPr/>
          <a:lstStyle>
            <a:lvl1pPr>
              <a:defRPr/>
            </a:lvl1pPr>
          </a:lstStyle>
          <a:p>
            <a:pPr>
              <a:defRPr/>
            </a:pPr>
            <a:fld id="{B94D143B-E5CF-49CB-AE94-D44A86A758AF}" type="slidenum">
              <a:rPr lang="en-US" altLang="en-US"/>
              <a:pPr>
                <a:defRPr/>
              </a:pPr>
              <a:t>‹#›</a:t>
            </a:fld>
            <a:endParaRPr lang="en-US" altLang="en-US"/>
          </a:p>
        </p:txBody>
      </p:sp>
    </p:spTree>
    <p:extLst>
      <p:ext uri="{BB962C8B-B14F-4D97-AF65-F5344CB8AC3E}">
        <p14:creationId xmlns:p14="http://schemas.microsoft.com/office/powerpoint/2010/main" val="871530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824DE27F-F20D-588A-BA67-40F57204F477}"/>
              </a:ext>
            </a:extLst>
          </p:cNvPr>
          <p:cNvSpPr>
            <a:spLocks noGrp="1" noChangeArrowheads="1"/>
          </p:cNvSpPr>
          <p:nvPr>
            <p:ph type="dt" sz="half" idx="10"/>
          </p:nvPr>
        </p:nvSpPr>
        <p:spPr>
          <a:ln/>
        </p:spPr>
        <p:txBody>
          <a:bodyPr/>
          <a:lstStyle>
            <a:lvl1pPr>
              <a:defRPr/>
            </a:lvl1pPr>
          </a:lstStyle>
          <a:p>
            <a:pPr>
              <a:defRPr/>
            </a:pPr>
            <a:r>
              <a:rPr lang="tr-TR"/>
              <a:t>November 20, 2007</a:t>
            </a:r>
            <a:endParaRPr lang="en-US" altLang="en-US"/>
          </a:p>
        </p:txBody>
      </p:sp>
      <p:sp>
        <p:nvSpPr>
          <p:cNvPr id="5" name="Rectangle 5">
            <a:extLst>
              <a:ext uri="{FF2B5EF4-FFF2-40B4-BE49-F238E27FC236}">
                <a16:creationId xmlns:a16="http://schemas.microsoft.com/office/drawing/2014/main" id="{10A56EA1-C403-99BB-9DC8-61CD2764BBA8}"/>
              </a:ext>
            </a:extLst>
          </p:cNvPr>
          <p:cNvSpPr>
            <a:spLocks noGrp="1" noChangeArrowheads="1"/>
          </p:cNvSpPr>
          <p:nvPr>
            <p:ph type="ftr" sz="quarter" idx="11"/>
          </p:nvPr>
        </p:nvSpPr>
        <p:spPr>
          <a:ln/>
        </p:spPr>
        <p:txBody>
          <a:bodyPr/>
          <a:lstStyle>
            <a:lvl1pPr>
              <a:defRPr/>
            </a:lvl1pPr>
          </a:lstStyle>
          <a:p>
            <a:pPr>
              <a:defRPr/>
            </a:pPr>
            <a:r>
              <a:rPr lang="en-US" altLang="en-US"/>
              <a:t>Version 5.0</a:t>
            </a:r>
            <a:endParaRPr lang="tr-TR" altLang="en-US"/>
          </a:p>
          <a:p>
            <a:pPr>
              <a:defRPr/>
            </a:pPr>
            <a:r>
              <a:rPr lang="en-US" altLang="en-US"/>
              <a:t>CS301 – Algorithms [ </a:t>
            </a:r>
            <a:r>
              <a:rPr lang="en-US" altLang="en-US" i="1"/>
              <a:t>Fall 2007-2008</a:t>
            </a:r>
            <a:r>
              <a:rPr lang="en-US" altLang="en-US"/>
              <a:t> ]</a:t>
            </a:r>
          </a:p>
        </p:txBody>
      </p:sp>
      <p:sp>
        <p:nvSpPr>
          <p:cNvPr id="6" name="Rectangle 6">
            <a:extLst>
              <a:ext uri="{FF2B5EF4-FFF2-40B4-BE49-F238E27FC236}">
                <a16:creationId xmlns:a16="http://schemas.microsoft.com/office/drawing/2014/main" id="{3CE8C9ED-159B-B6FD-372F-BEEED5469D71}"/>
              </a:ext>
            </a:extLst>
          </p:cNvPr>
          <p:cNvSpPr>
            <a:spLocks noGrp="1" noChangeArrowheads="1"/>
          </p:cNvSpPr>
          <p:nvPr>
            <p:ph type="sldNum" sz="quarter" idx="12"/>
          </p:nvPr>
        </p:nvSpPr>
        <p:spPr>
          <a:ln/>
        </p:spPr>
        <p:txBody>
          <a:bodyPr/>
          <a:lstStyle>
            <a:lvl1pPr>
              <a:defRPr/>
            </a:lvl1pPr>
          </a:lstStyle>
          <a:p>
            <a:pPr>
              <a:defRPr/>
            </a:pPr>
            <a:fld id="{D5C262F2-744F-4D23-9C6B-71282AB50B30}" type="slidenum">
              <a:rPr lang="en-US" altLang="en-US"/>
              <a:pPr>
                <a:defRPr/>
              </a:pPr>
              <a:t>‹#›</a:t>
            </a:fld>
            <a:endParaRPr lang="en-US" altLang="en-US"/>
          </a:p>
        </p:txBody>
      </p:sp>
    </p:spTree>
    <p:extLst>
      <p:ext uri="{BB962C8B-B14F-4D97-AF65-F5344CB8AC3E}">
        <p14:creationId xmlns:p14="http://schemas.microsoft.com/office/powerpoint/2010/main" val="1680769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A64E5A93-6B15-ED89-39D0-1622B8F3F86F}"/>
              </a:ext>
            </a:extLst>
          </p:cNvPr>
          <p:cNvSpPr>
            <a:spLocks noGrp="1" noChangeArrowheads="1"/>
          </p:cNvSpPr>
          <p:nvPr>
            <p:ph type="dt" sz="half" idx="10"/>
          </p:nvPr>
        </p:nvSpPr>
        <p:spPr>
          <a:ln/>
        </p:spPr>
        <p:txBody>
          <a:bodyPr/>
          <a:lstStyle>
            <a:lvl1pPr>
              <a:defRPr/>
            </a:lvl1pPr>
          </a:lstStyle>
          <a:p>
            <a:pPr>
              <a:defRPr/>
            </a:pPr>
            <a:r>
              <a:rPr lang="tr-TR"/>
              <a:t>November 20, 2007</a:t>
            </a:r>
            <a:endParaRPr lang="en-US" altLang="en-US"/>
          </a:p>
        </p:txBody>
      </p:sp>
      <p:sp>
        <p:nvSpPr>
          <p:cNvPr id="5" name="Rectangle 5">
            <a:extLst>
              <a:ext uri="{FF2B5EF4-FFF2-40B4-BE49-F238E27FC236}">
                <a16:creationId xmlns:a16="http://schemas.microsoft.com/office/drawing/2014/main" id="{8DB55D76-EEDE-2146-B214-2E26CF6908E8}"/>
              </a:ext>
            </a:extLst>
          </p:cNvPr>
          <p:cNvSpPr>
            <a:spLocks noGrp="1" noChangeArrowheads="1"/>
          </p:cNvSpPr>
          <p:nvPr>
            <p:ph type="ftr" sz="quarter" idx="11"/>
          </p:nvPr>
        </p:nvSpPr>
        <p:spPr>
          <a:ln/>
        </p:spPr>
        <p:txBody>
          <a:bodyPr/>
          <a:lstStyle>
            <a:lvl1pPr>
              <a:defRPr/>
            </a:lvl1pPr>
          </a:lstStyle>
          <a:p>
            <a:pPr>
              <a:defRPr/>
            </a:pPr>
            <a:r>
              <a:rPr lang="en-US" altLang="en-US"/>
              <a:t>Version 5.0</a:t>
            </a:r>
            <a:endParaRPr lang="tr-TR" altLang="en-US"/>
          </a:p>
          <a:p>
            <a:pPr>
              <a:defRPr/>
            </a:pPr>
            <a:r>
              <a:rPr lang="en-US" altLang="en-US"/>
              <a:t>CS301 – Algorithms [ </a:t>
            </a:r>
            <a:r>
              <a:rPr lang="en-US" altLang="en-US" i="1"/>
              <a:t>Fall 2007-2008</a:t>
            </a:r>
            <a:r>
              <a:rPr lang="en-US" altLang="en-US"/>
              <a:t> ]</a:t>
            </a:r>
          </a:p>
        </p:txBody>
      </p:sp>
      <p:sp>
        <p:nvSpPr>
          <p:cNvPr id="6" name="Rectangle 6">
            <a:extLst>
              <a:ext uri="{FF2B5EF4-FFF2-40B4-BE49-F238E27FC236}">
                <a16:creationId xmlns:a16="http://schemas.microsoft.com/office/drawing/2014/main" id="{37687264-9E69-0FF6-53C7-0E6BA7B0EEDB}"/>
              </a:ext>
            </a:extLst>
          </p:cNvPr>
          <p:cNvSpPr>
            <a:spLocks noGrp="1" noChangeArrowheads="1"/>
          </p:cNvSpPr>
          <p:nvPr>
            <p:ph type="sldNum" sz="quarter" idx="12"/>
          </p:nvPr>
        </p:nvSpPr>
        <p:spPr>
          <a:ln/>
        </p:spPr>
        <p:txBody>
          <a:bodyPr/>
          <a:lstStyle>
            <a:lvl1pPr>
              <a:defRPr/>
            </a:lvl1pPr>
          </a:lstStyle>
          <a:p>
            <a:pPr>
              <a:defRPr/>
            </a:pPr>
            <a:fld id="{50351D0F-A9B8-4DA2-BF57-D5E7BF7DBB8A}" type="slidenum">
              <a:rPr lang="en-US" altLang="en-US"/>
              <a:pPr>
                <a:defRPr/>
              </a:pPr>
              <a:t>‹#›</a:t>
            </a:fld>
            <a:endParaRPr lang="en-US" altLang="en-US"/>
          </a:p>
        </p:txBody>
      </p:sp>
    </p:spTree>
    <p:extLst>
      <p:ext uri="{BB962C8B-B14F-4D97-AF65-F5344CB8AC3E}">
        <p14:creationId xmlns:p14="http://schemas.microsoft.com/office/powerpoint/2010/main" val="1804931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25B7F082-42B6-719E-A9C5-C8E71C3BD410}"/>
              </a:ext>
            </a:extLst>
          </p:cNvPr>
          <p:cNvSpPr>
            <a:spLocks noGrp="1" noChangeArrowheads="1"/>
          </p:cNvSpPr>
          <p:nvPr>
            <p:ph type="dt" sz="half" idx="10"/>
          </p:nvPr>
        </p:nvSpPr>
        <p:spPr>
          <a:ln/>
        </p:spPr>
        <p:txBody>
          <a:bodyPr/>
          <a:lstStyle>
            <a:lvl1pPr>
              <a:defRPr/>
            </a:lvl1pPr>
          </a:lstStyle>
          <a:p>
            <a:pPr>
              <a:defRPr/>
            </a:pPr>
            <a:r>
              <a:rPr lang="tr-TR"/>
              <a:t>November 20, 2007</a:t>
            </a:r>
            <a:endParaRPr lang="en-US" altLang="en-US"/>
          </a:p>
        </p:txBody>
      </p:sp>
      <p:sp>
        <p:nvSpPr>
          <p:cNvPr id="6" name="Rectangle 5">
            <a:extLst>
              <a:ext uri="{FF2B5EF4-FFF2-40B4-BE49-F238E27FC236}">
                <a16:creationId xmlns:a16="http://schemas.microsoft.com/office/drawing/2014/main" id="{F9963EF5-F4E5-7E94-E426-374F36DCE2AE}"/>
              </a:ext>
            </a:extLst>
          </p:cNvPr>
          <p:cNvSpPr>
            <a:spLocks noGrp="1" noChangeArrowheads="1"/>
          </p:cNvSpPr>
          <p:nvPr>
            <p:ph type="ftr" sz="quarter" idx="11"/>
          </p:nvPr>
        </p:nvSpPr>
        <p:spPr>
          <a:ln/>
        </p:spPr>
        <p:txBody>
          <a:bodyPr/>
          <a:lstStyle>
            <a:lvl1pPr>
              <a:defRPr/>
            </a:lvl1pPr>
          </a:lstStyle>
          <a:p>
            <a:pPr>
              <a:defRPr/>
            </a:pPr>
            <a:r>
              <a:rPr lang="en-US" altLang="en-US"/>
              <a:t>Version 5.0</a:t>
            </a:r>
            <a:endParaRPr lang="tr-TR" altLang="en-US"/>
          </a:p>
          <a:p>
            <a:pPr>
              <a:defRPr/>
            </a:pPr>
            <a:r>
              <a:rPr lang="en-US" altLang="en-US"/>
              <a:t>CS301 – Algorithms [ </a:t>
            </a:r>
            <a:r>
              <a:rPr lang="en-US" altLang="en-US" i="1"/>
              <a:t>Fall 2007-2008</a:t>
            </a:r>
            <a:r>
              <a:rPr lang="en-US" altLang="en-US"/>
              <a:t> ]</a:t>
            </a:r>
          </a:p>
        </p:txBody>
      </p:sp>
      <p:sp>
        <p:nvSpPr>
          <p:cNvPr id="7" name="Rectangle 6">
            <a:extLst>
              <a:ext uri="{FF2B5EF4-FFF2-40B4-BE49-F238E27FC236}">
                <a16:creationId xmlns:a16="http://schemas.microsoft.com/office/drawing/2014/main" id="{AC8FA8AC-DAAE-A1A0-A9CF-AA6781884542}"/>
              </a:ext>
            </a:extLst>
          </p:cNvPr>
          <p:cNvSpPr>
            <a:spLocks noGrp="1" noChangeArrowheads="1"/>
          </p:cNvSpPr>
          <p:nvPr>
            <p:ph type="sldNum" sz="quarter" idx="12"/>
          </p:nvPr>
        </p:nvSpPr>
        <p:spPr>
          <a:ln/>
        </p:spPr>
        <p:txBody>
          <a:bodyPr/>
          <a:lstStyle>
            <a:lvl1pPr>
              <a:defRPr/>
            </a:lvl1pPr>
          </a:lstStyle>
          <a:p>
            <a:pPr>
              <a:defRPr/>
            </a:pPr>
            <a:fld id="{8260EA45-B55C-4FEF-9BEE-4E7C966B59C4}" type="slidenum">
              <a:rPr lang="en-US" altLang="en-US"/>
              <a:pPr>
                <a:defRPr/>
              </a:pPr>
              <a:t>‹#›</a:t>
            </a:fld>
            <a:endParaRPr lang="en-US" altLang="en-US"/>
          </a:p>
        </p:txBody>
      </p:sp>
    </p:spTree>
    <p:extLst>
      <p:ext uri="{BB962C8B-B14F-4D97-AF65-F5344CB8AC3E}">
        <p14:creationId xmlns:p14="http://schemas.microsoft.com/office/powerpoint/2010/main" val="2572367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4C86BC0F-4013-E35E-077F-1C6A013B9E3C}"/>
              </a:ext>
            </a:extLst>
          </p:cNvPr>
          <p:cNvSpPr>
            <a:spLocks noGrp="1" noChangeArrowheads="1"/>
          </p:cNvSpPr>
          <p:nvPr>
            <p:ph type="dt" sz="half" idx="10"/>
          </p:nvPr>
        </p:nvSpPr>
        <p:spPr>
          <a:ln/>
        </p:spPr>
        <p:txBody>
          <a:bodyPr/>
          <a:lstStyle>
            <a:lvl1pPr>
              <a:defRPr/>
            </a:lvl1pPr>
          </a:lstStyle>
          <a:p>
            <a:pPr>
              <a:defRPr/>
            </a:pPr>
            <a:r>
              <a:rPr lang="tr-TR"/>
              <a:t>November 20, 2007</a:t>
            </a:r>
            <a:endParaRPr lang="en-US" altLang="en-US"/>
          </a:p>
        </p:txBody>
      </p:sp>
      <p:sp>
        <p:nvSpPr>
          <p:cNvPr id="8" name="Rectangle 5">
            <a:extLst>
              <a:ext uri="{FF2B5EF4-FFF2-40B4-BE49-F238E27FC236}">
                <a16:creationId xmlns:a16="http://schemas.microsoft.com/office/drawing/2014/main" id="{FC4B3830-FAE5-4D05-7BD1-F830DA40ADB0}"/>
              </a:ext>
            </a:extLst>
          </p:cNvPr>
          <p:cNvSpPr>
            <a:spLocks noGrp="1" noChangeArrowheads="1"/>
          </p:cNvSpPr>
          <p:nvPr>
            <p:ph type="ftr" sz="quarter" idx="11"/>
          </p:nvPr>
        </p:nvSpPr>
        <p:spPr>
          <a:ln/>
        </p:spPr>
        <p:txBody>
          <a:bodyPr/>
          <a:lstStyle>
            <a:lvl1pPr>
              <a:defRPr/>
            </a:lvl1pPr>
          </a:lstStyle>
          <a:p>
            <a:pPr>
              <a:defRPr/>
            </a:pPr>
            <a:r>
              <a:rPr lang="en-US" altLang="en-US"/>
              <a:t>Version 5.0</a:t>
            </a:r>
            <a:endParaRPr lang="tr-TR" altLang="en-US"/>
          </a:p>
          <a:p>
            <a:pPr>
              <a:defRPr/>
            </a:pPr>
            <a:r>
              <a:rPr lang="en-US" altLang="en-US"/>
              <a:t>CS301 – Algorithms [ </a:t>
            </a:r>
            <a:r>
              <a:rPr lang="en-US" altLang="en-US" i="1"/>
              <a:t>Fall 2007-2008</a:t>
            </a:r>
            <a:r>
              <a:rPr lang="en-US" altLang="en-US"/>
              <a:t> ]</a:t>
            </a:r>
          </a:p>
        </p:txBody>
      </p:sp>
      <p:sp>
        <p:nvSpPr>
          <p:cNvPr id="9" name="Rectangle 6">
            <a:extLst>
              <a:ext uri="{FF2B5EF4-FFF2-40B4-BE49-F238E27FC236}">
                <a16:creationId xmlns:a16="http://schemas.microsoft.com/office/drawing/2014/main" id="{9CCF227C-8F4F-D899-DC4B-D1FAC5ABF468}"/>
              </a:ext>
            </a:extLst>
          </p:cNvPr>
          <p:cNvSpPr>
            <a:spLocks noGrp="1" noChangeArrowheads="1"/>
          </p:cNvSpPr>
          <p:nvPr>
            <p:ph type="sldNum" sz="quarter" idx="12"/>
          </p:nvPr>
        </p:nvSpPr>
        <p:spPr>
          <a:ln/>
        </p:spPr>
        <p:txBody>
          <a:bodyPr/>
          <a:lstStyle>
            <a:lvl1pPr>
              <a:defRPr/>
            </a:lvl1pPr>
          </a:lstStyle>
          <a:p>
            <a:pPr>
              <a:defRPr/>
            </a:pPr>
            <a:fld id="{B8B4723F-F97B-45D6-950F-F7A51F6E7B0A}" type="slidenum">
              <a:rPr lang="en-US" altLang="en-US"/>
              <a:pPr>
                <a:defRPr/>
              </a:pPr>
              <a:t>‹#›</a:t>
            </a:fld>
            <a:endParaRPr lang="en-US" altLang="en-US"/>
          </a:p>
        </p:txBody>
      </p:sp>
    </p:spTree>
    <p:extLst>
      <p:ext uri="{BB962C8B-B14F-4D97-AF65-F5344CB8AC3E}">
        <p14:creationId xmlns:p14="http://schemas.microsoft.com/office/powerpoint/2010/main" val="2206404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F9C7EC5B-22DD-297F-7803-2FD6E7F38E2D}"/>
              </a:ext>
            </a:extLst>
          </p:cNvPr>
          <p:cNvSpPr>
            <a:spLocks noGrp="1" noChangeArrowheads="1"/>
          </p:cNvSpPr>
          <p:nvPr>
            <p:ph type="dt" sz="half" idx="10"/>
          </p:nvPr>
        </p:nvSpPr>
        <p:spPr>
          <a:ln/>
        </p:spPr>
        <p:txBody>
          <a:bodyPr/>
          <a:lstStyle>
            <a:lvl1pPr>
              <a:defRPr/>
            </a:lvl1pPr>
          </a:lstStyle>
          <a:p>
            <a:pPr>
              <a:defRPr/>
            </a:pPr>
            <a:r>
              <a:rPr lang="tr-TR"/>
              <a:t>November 20, 2007</a:t>
            </a:r>
            <a:endParaRPr lang="en-US" altLang="en-US"/>
          </a:p>
        </p:txBody>
      </p:sp>
      <p:sp>
        <p:nvSpPr>
          <p:cNvPr id="4" name="Rectangle 5">
            <a:extLst>
              <a:ext uri="{FF2B5EF4-FFF2-40B4-BE49-F238E27FC236}">
                <a16:creationId xmlns:a16="http://schemas.microsoft.com/office/drawing/2014/main" id="{3D38F65C-348C-10C8-353E-7F5F542BC8E1}"/>
              </a:ext>
            </a:extLst>
          </p:cNvPr>
          <p:cNvSpPr>
            <a:spLocks noGrp="1" noChangeArrowheads="1"/>
          </p:cNvSpPr>
          <p:nvPr>
            <p:ph type="ftr" sz="quarter" idx="11"/>
          </p:nvPr>
        </p:nvSpPr>
        <p:spPr>
          <a:ln/>
        </p:spPr>
        <p:txBody>
          <a:bodyPr/>
          <a:lstStyle>
            <a:lvl1pPr>
              <a:defRPr/>
            </a:lvl1pPr>
          </a:lstStyle>
          <a:p>
            <a:pPr>
              <a:defRPr/>
            </a:pPr>
            <a:r>
              <a:rPr lang="en-US" altLang="en-US"/>
              <a:t>Version 5.0</a:t>
            </a:r>
            <a:endParaRPr lang="tr-TR" altLang="en-US"/>
          </a:p>
          <a:p>
            <a:pPr>
              <a:defRPr/>
            </a:pPr>
            <a:r>
              <a:rPr lang="en-US" altLang="en-US"/>
              <a:t>CS301 – Algorithms [ </a:t>
            </a:r>
            <a:r>
              <a:rPr lang="en-US" altLang="en-US" i="1"/>
              <a:t>Fall 2007-2008</a:t>
            </a:r>
            <a:r>
              <a:rPr lang="en-US" altLang="en-US"/>
              <a:t> ]</a:t>
            </a:r>
          </a:p>
        </p:txBody>
      </p:sp>
      <p:sp>
        <p:nvSpPr>
          <p:cNvPr id="5" name="Rectangle 6">
            <a:extLst>
              <a:ext uri="{FF2B5EF4-FFF2-40B4-BE49-F238E27FC236}">
                <a16:creationId xmlns:a16="http://schemas.microsoft.com/office/drawing/2014/main" id="{D83D51FA-B2EE-6FEF-2F4A-8868132146FD}"/>
              </a:ext>
            </a:extLst>
          </p:cNvPr>
          <p:cNvSpPr>
            <a:spLocks noGrp="1" noChangeArrowheads="1"/>
          </p:cNvSpPr>
          <p:nvPr>
            <p:ph type="sldNum" sz="quarter" idx="12"/>
          </p:nvPr>
        </p:nvSpPr>
        <p:spPr>
          <a:ln/>
        </p:spPr>
        <p:txBody>
          <a:bodyPr/>
          <a:lstStyle>
            <a:lvl1pPr>
              <a:defRPr/>
            </a:lvl1pPr>
          </a:lstStyle>
          <a:p>
            <a:pPr>
              <a:defRPr/>
            </a:pPr>
            <a:fld id="{17C81FEF-E6E0-4813-98AC-E8138647F107}" type="slidenum">
              <a:rPr lang="en-US" altLang="en-US"/>
              <a:pPr>
                <a:defRPr/>
              </a:pPr>
              <a:t>‹#›</a:t>
            </a:fld>
            <a:endParaRPr lang="en-US" altLang="en-US"/>
          </a:p>
        </p:txBody>
      </p:sp>
    </p:spTree>
    <p:extLst>
      <p:ext uri="{BB962C8B-B14F-4D97-AF65-F5344CB8AC3E}">
        <p14:creationId xmlns:p14="http://schemas.microsoft.com/office/powerpoint/2010/main" val="146323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D95691B-B65A-C9C9-31EE-2EE31F1CEDA4}"/>
              </a:ext>
            </a:extLst>
          </p:cNvPr>
          <p:cNvSpPr>
            <a:spLocks noGrp="1" noChangeArrowheads="1"/>
          </p:cNvSpPr>
          <p:nvPr>
            <p:ph type="dt" sz="half" idx="10"/>
          </p:nvPr>
        </p:nvSpPr>
        <p:spPr>
          <a:ln/>
        </p:spPr>
        <p:txBody>
          <a:bodyPr/>
          <a:lstStyle>
            <a:lvl1pPr>
              <a:defRPr/>
            </a:lvl1pPr>
          </a:lstStyle>
          <a:p>
            <a:pPr>
              <a:defRPr/>
            </a:pPr>
            <a:r>
              <a:rPr lang="tr-TR"/>
              <a:t>November 20, 2007</a:t>
            </a:r>
            <a:endParaRPr lang="en-US" altLang="en-US"/>
          </a:p>
        </p:txBody>
      </p:sp>
      <p:sp>
        <p:nvSpPr>
          <p:cNvPr id="3" name="Rectangle 5">
            <a:extLst>
              <a:ext uri="{FF2B5EF4-FFF2-40B4-BE49-F238E27FC236}">
                <a16:creationId xmlns:a16="http://schemas.microsoft.com/office/drawing/2014/main" id="{6B5A4061-4D62-041A-6ACC-06DFA1A549C8}"/>
              </a:ext>
            </a:extLst>
          </p:cNvPr>
          <p:cNvSpPr>
            <a:spLocks noGrp="1" noChangeArrowheads="1"/>
          </p:cNvSpPr>
          <p:nvPr>
            <p:ph type="ftr" sz="quarter" idx="11"/>
          </p:nvPr>
        </p:nvSpPr>
        <p:spPr>
          <a:ln/>
        </p:spPr>
        <p:txBody>
          <a:bodyPr/>
          <a:lstStyle>
            <a:lvl1pPr>
              <a:defRPr/>
            </a:lvl1pPr>
          </a:lstStyle>
          <a:p>
            <a:pPr>
              <a:defRPr/>
            </a:pPr>
            <a:r>
              <a:rPr lang="en-US" altLang="en-US"/>
              <a:t>Version 5.0</a:t>
            </a:r>
            <a:endParaRPr lang="tr-TR" altLang="en-US"/>
          </a:p>
          <a:p>
            <a:pPr>
              <a:defRPr/>
            </a:pPr>
            <a:r>
              <a:rPr lang="en-US" altLang="en-US"/>
              <a:t>CS301 – Algorithms [ </a:t>
            </a:r>
            <a:r>
              <a:rPr lang="en-US" altLang="en-US" i="1"/>
              <a:t>Fall 2007-2008</a:t>
            </a:r>
            <a:r>
              <a:rPr lang="en-US" altLang="en-US"/>
              <a:t> ]</a:t>
            </a:r>
          </a:p>
        </p:txBody>
      </p:sp>
      <p:sp>
        <p:nvSpPr>
          <p:cNvPr id="4" name="Rectangle 6">
            <a:extLst>
              <a:ext uri="{FF2B5EF4-FFF2-40B4-BE49-F238E27FC236}">
                <a16:creationId xmlns:a16="http://schemas.microsoft.com/office/drawing/2014/main" id="{E11DE126-F229-146B-C862-20D14D565B51}"/>
              </a:ext>
            </a:extLst>
          </p:cNvPr>
          <p:cNvSpPr>
            <a:spLocks noGrp="1" noChangeArrowheads="1"/>
          </p:cNvSpPr>
          <p:nvPr>
            <p:ph type="sldNum" sz="quarter" idx="12"/>
          </p:nvPr>
        </p:nvSpPr>
        <p:spPr>
          <a:ln/>
        </p:spPr>
        <p:txBody>
          <a:bodyPr/>
          <a:lstStyle>
            <a:lvl1pPr>
              <a:defRPr/>
            </a:lvl1pPr>
          </a:lstStyle>
          <a:p>
            <a:pPr>
              <a:defRPr/>
            </a:pPr>
            <a:fld id="{4EF75C2B-B3BD-4751-8885-9BAD01796FAB}" type="slidenum">
              <a:rPr lang="en-US" altLang="en-US"/>
              <a:pPr>
                <a:defRPr/>
              </a:pPr>
              <a:t>‹#›</a:t>
            </a:fld>
            <a:endParaRPr lang="en-US" altLang="en-US"/>
          </a:p>
        </p:txBody>
      </p:sp>
    </p:spTree>
    <p:extLst>
      <p:ext uri="{BB962C8B-B14F-4D97-AF65-F5344CB8AC3E}">
        <p14:creationId xmlns:p14="http://schemas.microsoft.com/office/powerpoint/2010/main" val="2996158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4038BE3C-AE6B-34F6-A588-F7771122438F}"/>
              </a:ext>
            </a:extLst>
          </p:cNvPr>
          <p:cNvSpPr>
            <a:spLocks noGrp="1" noChangeArrowheads="1"/>
          </p:cNvSpPr>
          <p:nvPr>
            <p:ph type="dt" sz="half" idx="10"/>
          </p:nvPr>
        </p:nvSpPr>
        <p:spPr>
          <a:ln/>
        </p:spPr>
        <p:txBody>
          <a:bodyPr/>
          <a:lstStyle>
            <a:lvl1pPr>
              <a:defRPr/>
            </a:lvl1pPr>
          </a:lstStyle>
          <a:p>
            <a:pPr>
              <a:defRPr/>
            </a:pPr>
            <a:r>
              <a:rPr lang="tr-TR"/>
              <a:t>November 20, 2007</a:t>
            </a:r>
            <a:endParaRPr lang="en-US" altLang="en-US"/>
          </a:p>
        </p:txBody>
      </p:sp>
      <p:sp>
        <p:nvSpPr>
          <p:cNvPr id="6" name="Rectangle 5">
            <a:extLst>
              <a:ext uri="{FF2B5EF4-FFF2-40B4-BE49-F238E27FC236}">
                <a16:creationId xmlns:a16="http://schemas.microsoft.com/office/drawing/2014/main" id="{54A9BE1D-03E0-FF59-491B-D1D61B3350A8}"/>
              </a:ext>
            </a:extLst>
          </p:cNvPr>
          <p:cNvSpPr>
            <a:spLocks noGrp="1" noChangeArrowheads="1"/>
          </p:cNvSpPr>
          <p:nvPr>
            <p:ph type="ftr" sz="quarter" idx="11"/>
          </p:nvPr>
        </p:nvSpPr>
        <p:spPr>
          <a:ln/>
        </p:spPr>
        <p:txBody>
          <a:bodyPr/>
          <a:lstStyle>
            <a:lvl1pPr>
              <a:defRPr/>
            </a:lvl1pPr>
          </a:lstStyle>
          <a:p>
            <a:pPr>
              <a:defRPr/>
            </a:pPr>
            <a:r>
              <a:rPr lang="en-US" altLang="en-US"/>
              <a:t>Version 5.0</a:t>
            </a:r>
            <a:endParaRPr lang="tr-TR" altLang="en-US"/>
          </a:p>
          <a:p>
            <a:pPr>
              <a:defRPr/>
            </a:pPr>
            <a:r>
              <a:rPr lang="en-US" altLang="en-US"/>
              <a:t>CS301 – Algorithms [ </a:t>
            </a:r>
            <a:r>
              <a:rPr lang="en-US" altLang="en-US" i="1"/>
              <a:t>Fall 2007-2008</a:t>
            </a:r>
            <a:r>
              <a:rPr lang="en-US" altLang="en-US"/>
              <a:t> ]</a:t>
            </a:r>
          </a:p>
        </p:txBody>
      </p:sp>
      <p:sp>
        <p:nvSpPr>
          <p:cNvPr id="7" name="Rectangle 6">
            <a:extLst>
              <a:ext uri="{FF2B5EF4-FFF2-40B4-BE49-F238E27FC236}">
                <a16:creationId xmlns:a16="http://schemas.microsoft.com/office/drawing/2014/main" id="{D503A666-6429-40FA-776C-0E1780800D5B}"/>
              </a:ext>
            </a:extLst>
          </p:cNvPr>
          <p:cNvSpPr>
            <a:spLocks noGrp="1" noChangeArrowheads="1"/>
          </p:cNvSpPr>
          <p:nvPr>
            <p:ph type="sldNum" sz="quarter" idx="12"/>
          </p:nvPr>
        </p:nvSpPr>
        <p:spPr>
          <a:ln/>
        </p:spPr>
        <p:txBody>
          <a:bodyPr/>
          <a:lstStyle>
            <a:lvl1pPr>
              <a:defRPr/>
            </a:lvl1pPr>
          </a:lstStyle>
          <a:p>
            <a:pPr>
              <a:defRPr/>
            </a:pPr>
            <a:fld id="{6D5A65BD-F67F-4192-BC7B-1ACEBBE42198}" type="slidenum">
              <a:rPr lang="en-US" altLang="en-US"/>
              <a:pPr>
                <a:defRPr/>
              </a:pPr>
              <a:t>‹#›</a:t>
            </a:fld>
            <a:endParaRPr lang="en-US" altLang="en-US"/>
          </a:p>
        </p:txBody>
      </p:sp>
    </p:spTree>
    <p:extLst>
      <p:ext uri="{BB962C8B-B14F-4D97-AF65-F5344CB8AC3E}">
        <p14:creationId xmlns:p14="http://schemas.microsoft.com/office/powerpoint/2010/main" val="2225591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44C63C23-BC00-A167-75D9-8F824E6D6360}"/>
              </a:ext>
            </a:extLst>
          </p:cNvPr>
          <p:cNvSpPr>
            <a:spLocks noGrp="1" noChangeArrowheads="1"/>
          </p:cNvSpPr>
          <p:nvPr>
            <p:ph type="dt" sz="half" idx="10"/>
          </p:nvPr>
        </p:nvSpPr>
        <p:spPr>
          <a:ln/>
        </p:spPr>
        <p:txBody>
          <a:bodyPr/>
          <a:lstStyle>
            <a:lvl1pPr>
              <a:defRPr/>
            </a:lvl1pPr>
          </a:lstStyle>
          <a:p>
            <a:pPr>
              <a:defRPr/>
            </a:pPr>
            <a:r>
              <a:rPr lang="tr-TR"/>
              <a:t>November 20, 2007</a:t>
            </a:r>
            <a:endParaRPr lang="en-US" altLang="en-US"/>
          </a:p>
        </p:txBody>
      </p:sp>
      <p:sp>
        <p:nvSpPr>
          <p:cNvPr id="6" name="Rectangle 5">
            <a:extLst>
              <a:ext uri="{FF2B5EF4-FFF2-40B4-BE49-F238E27FC236}">
                <a16:creationId xmlns:a16="http://schemas.microsoft.com/office/drawing/2014/main" id="{F69778D9-A739-4F7E-408A-53FA70B6A118}"/>
              </a:ext>
            </a:extLst>
          </p:cNvPr>
          <p:cNvSpPr>
            <a:spLocks noGrp="1" noChangeArrowheads="1"/>
          </p:cNvSpPr>
          <p:nvPr>
            <p:ph type="ftr" sz="quarter" idx="11"/>
          </p:nvPr>
        </p:nvSpPr>
        <p:spPr>
          <a:ln/>
        </p:spPr>
        <p:txBody>
          <a:bodyPr/>
          <a:lstStyle>
            <a:lvl1pPr>
              <a:defRPr/>
            </a:lvl1pPr>
          </a:lstStyle>
          <a:p>
            <a:pPr>
              <a:defRPr/>
            </a:pPr>
            <a:r>
              <a:rPr lang="en-US" altLang="en-US"/>
              <a:t>Version 5.0</a:t>
            </a:r>
            <a:endParaRPr lang="tr-TR" altLang="en-US"/>
          </a:p>
          <a:p>
            <a:pPr>
              <a:defRPr/>
            </a:pPr>
            <a:r>
              <a:rPr lang="en-US" altLang="en-US"/>
              <a:t>CS301 – Algorithms [ </a:t>
            </a:r>
            <a:r>
              <a:rPr lang="en-US" altLang="en-US" i="1"/>
              <a:t>Fall 2007-2008</a:t>
            </a:r>
            <a:r>
              <a:rPr lang="en-US" altLang="en-US"/>
              <a:t> ]</a:t>
            </a:r>
          </a:p>
        </p:txBody>
      </p:sp>
      <p:sp>
        <p:nvSpPr>
          <p:cNvPr id="7" name="Rectangle 6">
            <a:extLst>
              <a:ext uri="{FF2B5EF4-FFF2-40B4-BE49-F238E27FC236}">
                <a16:creationId xmlns:a16="http://schemas.microsoft.com/office/drawing/2014/main" id="{2CFC0C59-8C55-86D0-2742-55D6AE6CBD28}"/>
              </a:ext>
            </a:extLst>
          </p:cNvPr>
          <p:cNvSpPr>
            <a:spLocks noGrp="1" noChangeArrowheads="1"/>
          </p:cNvSpPr>
          <p:nvPr>
            <p:ph type="sldNum" sz="quarter" idx="12"/>
          </p:nvPr>
        </p:nvSpPr>
        <p:spPr>
          <a:ln/>
        </p:spPr>
        <p:txBody>
          <a:bodyPr/>
          <a:lstStyle>
            <a:lvl1pPr>
              <a:defRPr/>
            </a:lvl1pPr>
          </a:lstStyle>
          <a:p>
            <a:pPr>
              <a:defRPr/>
            </a:pPr>
            <a:fld id="{50C329F6-E8BC-49A5-AB8B-39254A97B868}" type="slidenum">
              <a:rPr lang="en-US" altLang="en-US"/>
              <a:pPr>
                <a:defRPr/>
              </a:pPr>
              <a:t>‹#›</a:t>
            </a:fld>
            <a:endParaRPr lang="en-US" altLang="en-US"/>
          </a:p>
        </p:txBody>
      </p:sp>
    </p:spTree>
    <p:extLst>
      <p:ext uri="{BB962C8B-B14F-4D97-AF65-F5344CB8AC3E}">
        <p14:creationId xmlns:p14="http://schemas.microsoft.com/office/powerpoint/2010/main" val="4078688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6E8A93AB-9658-24DD-A7CF-2CAE5AE0C4D6}"/>
              </a:ext>
            </a:extLst>
          </p:cNvPr>
          <p:cNvSpPr>
            <a:spLocks noGrp="1" noChangeArrowheads="1"/>
          </p:cNvSpPr>
          <p:nvPr>
            <p:ph type="title"/>
          </p:nvPr>
        </p:nvSpPr>
        <p:spPr bwMode="auto">
          <a:xfrm>
            <a:off x="457200" y="277813"/>
            <a:ext cx="82296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3B7C74A2-BDDD-BFF4-07EF-78A90BD20B62}"/>
              </a:ext>
            </a:extLst>
          </p:cNvPr>
          <p:cNvSpPr>
            <a:spLocks noGrp="1" noChangeArrowheads="1"/>
          </p:cNvSpPr>
          <p:nvPr>
            <p:ph type="body" idx="1"/>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6084" name="Rectangle 4">
            <a:extLst>
              <a:ext uri="{FF2B5EF4-FFF2-40B4-BE49-F238E27FC236}">
                <a16:creationId xmlns:a16="http://schemas.microsoft.com/office/drawing/2014/main" id="{61943645-A980-CE99-B9DC-F0F4959DF967}"/>
              </a:ext>
            </a:extLst>
          </p:cNvPr>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atin typeface="+mj-lt"/>
              </a:defRPr>
            </a:lvl1pPr>
          </a:lstStyle>
          <a:p>
            <a:pPr>
              <a:defRPr/>
            </a:pPr>
            <a:r>
              <a:rPr lang="tr-TR"/>
              <a:t>November 20, 2007</a:t>
            </a:r>
            <a:endParaRPr lang="en-US" altLang="en-US"/>
          </a:p>
        </p:txBody>
      </p:sp>
      <p:sp>
        <p:nvSpPr>
          <p:cNvPr id="46085" name="Rectangle 5">
            <a:extLst>
              <a:ext uri="{FF2B5EF4-FFF2-40B4-BE49-F238E27FC236}">
                <a16:creationId xmlns:a16="http://schemas.microsoft.com/office/drawing/2014/main" id="{C9DEB949-BD00-86D0-76BC-D8D952AF0324}"/>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atin typeface="+mj-lt"/>
              </a:defRPr>
            </a:lvl1pPr>
          </a:lstStyle>
          <a:p>
            <a:pPr>
              <a:defRPr/>
            </a:pPr>
            <a:r>
              <a:rPr lang="en-US" altLang="en-US"/>
              <a:t>Version 5.0</a:t>
            </a:r>
            <a:endParaRPr lang="tr-TR" altLang="en-US"/>
          </a:p>
          <a:p>
            <a:pPr>
              <a:defRPr/>
            </a:pPr>
            <a:r>
              <a:rPr lang="en-US" altLang="en-US"/>
              <a:t>CS301 – Algorithms [ </a:t>
            </a:r>
            <a:r>
              <a:rPr lang="en-US" altLang="en-US" i="1"/>
              <a:t>Fall 2007-2008</a:t>
            </a:r>
            <a:r>
              <a:rPr lang="en-US" altLang="en-US"/>
              <a:t> ]</a:t>
            </a:r>
          </a:p>
        </p:txBody>
      </p:sp>
      <p:sp>
        <p:nvSpPr>
          <p:cNvPr id="46086" name="Rectangle 6">
            <a:extLst>
              <a:ext uri="{FF2B5EF4-FFF2-40B4-BE49-F238E27FC236}">
                <a16:creationId xmlns:a16="http://schemas.microsoft.com/office/drawing/2014/main" id="{B5E3E338-DDC7-64B1-45B0-5D4665EEC26D}"/>
              </a:ext>
            </a:extLst>
          </p:cNvPr>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Garamond" panose="02020404030301010803" pitchFamily="18" charset="0"/>
              </a:defRPr>
            </a:lvl1pPr>
          </a:lstStyle>
          <a:p>
            <a:pPr>
              <a:defRPr/>
            </a:pPr>
            <a:fld id="{8EFC6D92-2657-4F8D-A24D-DA647CB8E1F0}" type="slidenum">
              <a:rPr lang="en-US" altLang="en-US"/>
              <a:pPr>
                <a:defRPr/>
              </a:pPr>
              <a:t>‹#›</a:t>
            </a:fld>
            <a:endParaRPr lang="en-US" altLang="en-US"/>
          </a:p>
        </p:txBody>
      </p:sp>
      <p:sp>
        <p:nvSpPr>
          <p:cNvPr id="1031" name="Freeform 7">
            <a:extLst>
              <a:ext uri="{FF2B5EF4-FFF2-40B4-BE49-F238E27FC236}">
                <a16:creationId xmlns:a16="http://schemas.microsoft.com/office/drawing/2014/main" id="{E889F126-8B79-0097-1B7B-768069A114B8}"/>
              </a:ext>
            </a:extLst>
          </p:cNvPr>
          <p:cNvSpPr>
            <a:spLocks noChangeArrowheads="1"/>
          </p:cNvSpPr>
          <p:nvPr/>
        </p:nvSpPr>
        <p:spPr bwMode="auto">
          <a:xfrm>
            <a:off x="381000" y="228600"/>
            <a:ext cx="8229600" cy="6096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2" name="Line 8">
            <a:extLst>
              <a:ext uri="{FF2B5EF4-FFF2-40B4-BE49-F238E27FC236}">
                <a16:creationId xmlns:a16="http://schemas.microsoft.com/office/drawing/2014/main" id="{CEE158A8-604E-F186-A337-086BC6EDE929}"/>
              </a:ext>
            </a:extLst>
          </p:cNvPr>
          <p:cNvSpPr>
            <a:spLocks noChangeShapeType="1"/>
          </p:cNvSpPr>
          <p:nvPr/>
        </p:nvSpPr>
        <p:spPr bwMode="auto">
          <a:xfrm>
            <a:off x="457200" y="617220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912"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hf hdr="0"/>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Garamond" pitchFamily="18" charset="0"/>
        </a:defRPr>
      </a:lvl2pPr>
      <a:lvl3pPr algn="l" rtl="0" eaLnBrk="0" fontAlgn="base" hangingPunct="0">
        <a:spcBef>
          <a:spcPct val="0"/>
        </a:spcBef>
        <a:spcAft>
          <a:spcPct val="0"/>
        </a:spcAft>
        <a:defRPr sz="4000">
          <a:solidFill>
            <a:schemeClr val="tx2"/>
          </a:solidFill>
          <a:latin typeface="Garamond" pitchFamily="18" charset="0"/>
        </a:defRPr>
      </a:lvl3pPr>
      <a:lvl4pPr algn="l" rtl="0" eaLnBrk="0" fontAlgn="base" hangingPunct="0">
        <a:spcBef>
          <a:spcPct val="0"/>
        </a:spcBef>
        <a:spcAft>
          <a:spcPct val="0"/>
        </a:spcAft>
        <a:defRPr sz="4000">
          <a:solidFill>
            <a:schemeClr val="tx2"/>
          </a:solidFill>
          <a:latin typeface="Garamond" pitchFamily="18" charset="0"/>
        </a:defRPr>
      </a:lvl4pPr>
      <a:lvl5pPr algn="l" rtl="0" eaLnBrk="0" fontAlgn="base" hangingPunct="0">
        <a:spcBef>
          <a:spcPct val="0"/>
        </a:spcBef>
        <a:spcAft>
          <a:spcPct val="0"/>
        </a:spcAft>
        <a:defRPr sz="4000">
          <a:solidFill>
            <a:schemeClr val="tx2"/>
          </a:solidFill>
          <a:latin typeface="Garamond" pitchFamily="18" charset="0"/>
        </a:defRPr>
      </a:lvl5pPr>
      <a:lvl6pPr marL="457200" algn="l" rtl="0" fontAlgn="base">
        <a:spcBef>
          <a:spcPct val="0"/>
        </a:spcBef>
        <a:spcAft>
          <a:spcPct val="0"/>
        </a:spcAft>
        <a:defRPr sz="4000">
          <a:solidFill>
            <a:schemeClr val="tx2"/>
          </a:solidFill>
          <a:latin typeface="Garamond" pitchFamily="18" charset="0"/>
        </a:defRPr>
      </a:lvl6pPr>
      <a:lvl7pPr marL="914400" algn="l" rtl="0" fontAlgn="base">
        <a:spcBef>
          <a:spcPct val="0"/>
        </a:spcBef>
        <a:spcAft>
          <a:spcPct val="0"/>
        </a:spcAft>
        <a:defRPr sz="4000">
          <a:solidFill>
            <a:schemeClr val="tx2"/>
          </a:solidFill>
          <a:latin typeface="Garamond" pitchFamily="18" charset="0"/>
        </a:defRPr>
      </a:lvl7pPr>
      <a:lvl8pPr marL="1371600" algn="l" rtl="0" fontAlgn="base">
        <a:spcBef>
          <a:spcPct val="0"/>
        </a:spcBef>
        <a:spcAft>
          <a:spcPct val="0"/>
        </a:spcAft>
        <a:defRPr sz="4000">
          <a:solidFill>
            <a:schemeClr val="tx2"/>
          </a:solidFill>
          <a:latin typeface="Garamond" pitchFamily="18" charset="0"/>
        </a:defRPr>
      </a:lvl8pPr>
      <a:lvl9pPr marL="1828800" algn="l" rtl="0" fontAlgn="base">
        <a:spcBef>
          <a:spcPct val="0"/>
        </a:spcBef>
        <a:spcAft>
          <a:spcPct val="0"/>
        </a:spcAft>
        <a:defRPr sz="40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4.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6.wmf"/><Relationship Id="rId5" Type="http://schemas.openxmlformats.org/officeDocument/2006/relationships/oleObject" Target="../embeddings/oleObject5.bin"/><Relationship Id="rId4" Type="http://schemas.openxmlformats.org/officeDocument/2006/relationships/image" Target="../media/image5.wmf"/></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8.wmf"/><Relationship Id="rId5" Type="http://schemas.openxmlformats.org/officeDocument/2006/relationships/oleObject" Target="../embeddings/oleObject7.bin"/><Relationship Id="rId4" Type="http://schemas.openxmlformats.org/officeDocument/2006/relationships/image" Target="../media/image7.wmf"/></Relationships>
</file>

<file path=ppt/slides/_rels/slide31.xml.rels><?xml version="1.0" encoding="UTF-8" standalone="yes"?>
<Relationships xmlns="http://schemas.openxmlformats.org/package/2006/relationships"><Relationship Id="rId8" Type="http://schemas.openxmlformats.org/officeDocument/2006/relationships/image" Target="../media/image12.wmf"/><Relationship Id="rId13" Type="http://schemas.openxmlformats.org/officeDocument/2006/relationships/oleObject" Target="../embeddings/oleObject14.bin"/><Relationship Id="rId3" Type="http://schemas.openxmlformats.org/officeDocument/2006/relationships/oleObject" Target="../embeddings/oleObject9.bin"/><Relationship Id="rId7" Type="http://schemas.openxmlformats.org/officeDocument/2006/relationships/oleObject" Target="../embeddings/oleObject11.bin"/><Relationship Id="rId12" Type="http://schemas.openxmlformats.org/officeDocument/2006/relationships/image" Target="../media/image14.wmf"/><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11.wmf"/><Relationship Id="rId11" Type="http://schemas.openxmlformats.org/officeDocument/2006/relationships/oleObject" Target="../embeddings/oleObject13.bin"/><Relationship Id="rId5" Type="http://schemas.openxmlformats.org/officeDocument/2006/relationships/oleObject" Target="../embeddings/oleObject10.bin"/><Relationship Id="rId10" Type="http://schemas.openxmlformats.org/officeDocument/2006/relationships/image" Target="../media/image13.wmf"/><Relationship Id="rId4" Type="http://schemas.openxmlformats.org/officeDocument/2006/relationships/image" Target="../media/image10.wmf"/><Relationship Id="rId9" Type="http://schemas.openxmlformats.org/officeDocument/2006/relationships/oleObject" Target="../embeddings/oleObject12.bin"/><Relationship Id="rId14" Type="http://schemas.openxmlformats.org/officeDocument/2006/relationships/image" Target="../media/image15.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4.wmf"/><Relationship Id="rId5" Type="http://schemas.openxmlformats.org/officeDocument/2006/relationships/oleObject" Target="../embeddings/oleObject16.bin"/><Relationship Id="rId4" Type="http://schemas.openxmlformats.org/officeDocument/2006/relationships/image" Target="../media/image16.wmf"/></Relationships>
</file>

<file path=ppt/slides/_rels/slide33.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17.bin"/><Relationship Id="rId7" Type="http://schemas.openxmlformats.org/officeDocument/2006/relationships/oleObject" Target="../embeddings/oleObject19.bin"/><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18.wmf"/><Relationship Id="rId5" Type="http://schemas.openxmlformats.org/officeDocument/2006/relationships/oleObject" Target="../embeddings/oleObject18.bin"/><Relationship Id="rId10" Type="http://schemas.openxmlformats.org/officeDocument/2006/relationships/image" Target="../media/image20.wmf"/><Relationship Id="rId4" Type="http://schemas.openxmlformats.org/officeDocument/2006/relationships/image" Target="../media/image17.wmf"/><Relationship Id="rId9" Type="http://schemas.openxmlformats.org/officeDocument/2006/relationships/oleObject" Target="../embeddings/oleObject20.bin"/></Relationships>
</file>

<file path=ppt/slides/_rels/slide34.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oleObject" Target="../embeddings/oleObject21.bin"/><Relationship Id="rId7" Type="http://schemas.openxmlformats.org/officeDocument/2006/relationships/oleObject" Target="../embeddings/oleObject23.bin"/><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22.wmf"/><Relationship Id="rId5" Type="http://schemas.openxmlformats.org/officeDocument/2006/relationships/oleObject" Target="../embeddings/oleObject22.bin"/><Relationship Id="rId10" Type="http://schemas.openxmlformats.org/officeDocument/2006/relationships/image" Target="../media/image24.wmf"/><Relationship Id="rId4" Type="http://schemas.openxmlformats.org/officeDocument/2006/relationships/image" Target="../media/image21.wmf"/><Relationship Id="rId9" Type="http://schemas.openxmlformats.org/officeDocument/2006/relationships/oleObject" Target="../embeddings/oleObject24.bin"/></Relationships>
</file>

<file path=ppt/slides/_rels/slide35.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oleObject" Target="../embeddings/oleObject25.bin"/><Relationship Id="rId7" Type="http://schemas.openxmlformats.org/officeDocument/2006/relationships/oleObject" Target="../embeddings/oleObject27.bin"/><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26.wmf"/><Relationship Id="rId5" Type="http://schemas.openxmlformats.org/officeDocument/2006/relationships/oleObject" Target="../embeddings/oleObject26.bin"/><Relationship Id="rId10" Type="http://schemas.openxmlformats.org/officeDocument/2006/relationships/image" Target="../media/image28.wmf"/><Relationship Id="rId4" Type="http://schemas.openxmlformats.org/officeDocument/2006/relationships/image" Target="../media/image25.wmf"/><Relationship Id="rId9" Type="http://schemas.openxmlformats.org/officeDocument/2006/relationships/oleObject" Target="../embeddings/oleObject28.bin"/></Relationships>
</file>

<file path=ppt/slides/_rels/slide36.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oleObject" Target="../embeddings/oleObject29.bin"/><Relationship Id="rId7" Type="http://schemas.openxmlformats.org/officeDocument/2006/relationships/oleObject" Target="../embeddings/oleObject31.bin"/><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30.wmf"/><Relationship Id="rId5" Type="http://schemas.openxmlformats.org/officeDocument/2006/relationships/oleObject" Target="../embeddings/oleObject30.bin"/><Relationship Id="rId10" Type="http://schemas.openxmlformats.org/officeDocument/2006/relationships/image" Target="../media/image32.wmf"/><Relationship Id="rId4" Type="http://schemas.openxmlformats.org/officeDocument/2006/relationships/image" Target="../media/image29.wmf"/><Relationship Id="rId9" Type="http://schemas.openxmlformats.org/officeDocument/2006/relationships/oleObject" Target="../embeddings/oleObject32.bin"/></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w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B2ED1F7D-6E4C-97D6-CCCC-445CE133DF4E}"/>
              </a:ext>
            </a:extLst>
          </p:cNvPr>
          <p:cNvSpPr>
            <a:spLocks noGrp="1" noChangeArrowheads="1"/>
          </p:cNvSpPr>
          <p:nvPr>
            <p:ph type="ctrTitle"/>
          </p:nvPr>
        </p:nvSpPr>
        <p:spPr/>
        <p:txBody>
          <a:bodyPr/>
          <a:lstStyle/>
          <a:p>
            <a:pPr eaLnBrk="1" hangingPunct="1"/>
            <a:r>
              <a:rPr lang="en-US" altLang="en-US"/>
              <a:t>CS301 - Algorithms</a:t>
            </a:r>
          </a:p>
        </p:txBody>
      </p:sp>
      <p:sp>
        <p:nvSpPr>
          <p:cNvPr id="4099" name="Rectangle 3">
            <a:extLst>
              <a:ext uri="{FF2B5EF4-FFF2-40B4-BE49-F238E27FC236}">
                <a16:creationId xmlns:a16="http://schemas.microsoft.com/office/drawing/2014/main" id="{FE51F8AF-5B0B-DC57-1631-FDCFA2A81046}"/>
              </a:ext>
            </a:extLst>
          </p:cNvPr>
          <p:cNvSpPr>
            <a:spLocks noGrp="1" noChangeArrowheads="1"/>
          </p:cNvSpPr>
          <p:nvPr>
            <p:ph type="subTitle" idx="1"/>
          </p:nvPr>
        </p:nvSpPr>
        <p:spPr/>
        <p:txBody>
          <a:bodyPr/>
          <a:lstStyle/>
          <a:p>
            <a:r>
              <a:rPr lang="tr-TR" altLang="en-US"/>
              <a:t>Hüsnü Yenigün</a:t>
            </a:r>
            <a:endParaRPr lang="en-US" altLang="en-US"/>
          </a:p>
          <a:p>
            <a:endParaRPr lang="en-US" altLang="en-US" b="1">
              <a:latin typeface="Courier New" panose="02070309020205020404" pitchFamily="49" charset="0"/>
              <a:cs typeface="Courier New" panose="02070309020205020404" pitchFamily="49"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4F288208-9DD2-A656-1EAC-A53537154FDC}"/>
              </a:ext>
            </a:extLst>
          </p:cNvPr>
          <p:cNvSpPr>
            <a:spLocks noGrp="1" noChangeArrowheads="1"/>
          </p:cNvSpPr>
          <p:nvPr>
            <p:ph type="title"/>
          </p:nvPr>
        </p:nvSpPr>
        <p:spPr/>
        <p:txBody>
          <a:bodyPr/>
          <a:lstStyle/>
          <a:p>
            <a:pPr eaLnBrk="1" hangingPunct="1"/>
            <a:r>
              <a:rPr lang="en-US" altLang="en-US" sz="3600"/>
              <a:t>The aggregate method</a:t>
            </a:r>
          </a:p>
        </p:txBody>
      </p:sp>
      <p:sp>
        <p:nvSpPr>
          <p:cNvPr id="10243" name="Rectangle 3">
            <a:extLst>
              <a:ext uri="{FF2B5EF4-FFF2-40B4-BE49-F238E27FC236}">
                <a16:creationId xmlns:a16="http://schemas.microsoft.com/office/drawing/2014/main" id="{C353AE1E-EAEC-539E-EF3F-D9FB3981016F}"/>
              </a:ext>
            </a:extLst>
          </p:cNvPr>
          <p:cNvSpPr>
            <a:spLocks noGrp="1" noChangeArrowheads="1"/>
          </p:cNvSpPr>
          <p:nvPr>
            <p:ph idx="1"/>
          </p:nvPr>
        </p:nvSpPr>
        <p:spPr>
          <a:xfrm>
            <a:off x="457200" y="1184275"/>
            <a:ext cx="8229600" cy="4530725"/>
          </a:xfrm>
        </p:spPr>
        <p:txBody>
          <a:bodyPr/>
          <a:lstStyle/>
          <a:p>
            <a:pPr eaLnBrk="1" hangingPunct="1"/>
            <a:r>
              <a:rPr lang="en-US" altLang="en-US" sz="2400" dirty="0"/>
              <a:t>Given a sequence of </a:t>
            </a:r>
            <a:r>
              <a:rPr lang="en-US" altLang="en-US" sz="2400" i="1" dirty="0"/>
              <a:t>n</a:t>
            </a:r>
            <a:r>
              <a:rPr lang="en-US" altLang="en-US" sz="2400" dirty="0"/>
              <a:t> operations, the aggregate method tries to find an upper bound on the running time by performing a better analysis</a:t>
            </a:r>
            <a:r>
              <a:rPr lang="tr-TR" altLang="en-US" sz="2400" dirty="0"/>
              <a:t>, </a:t>
            </a:r>
            <a:r>
              <a:rPr lang="en-US" altLang="en-US" sz="2400" dirty="0"/>
              <a:t>by taking the following perspective.</a:t>
            </a:r>
          </a:p>
          <a:p>
            <a:pPr eaLnBrk="1" hangingPunct="1"/>
            <a:endParaRPr lang="en-US" altLang="en-US" sz="800" dirty="0"/>
          </a:p>
          <a:p>
            <a:pPr eaLnBrk="1" hangingPunct="1"/>
            <a:r>
              <a:rPr lang="en-US" altLang="en-US" sz="2400" dirty="0"/>
              <a:t>Instead of concentrating on the cost of each step, we try to find a bound on the overall execution time.</a:t>
            </a:r>
          </a:p>
          <a:p>
            <a:pPr eaLnBrk="1" hangingPunct="1"/>
            <a:endParaRPr lang="en-US" altLang="en-US" sz="800" dirty="0"/>
          </a:p>
          <a:p>
            <a:pPr eaLnBrk="1" hangingPunct="1"/>
            <a:r>
              <a:rPr lang="en-US" altLang="en-US" sz="2400" dirty="0"/>
              <a:t>When the overall execution time is found, say </a:t>
            </a:r>
            <a:r>
              <a:rPr lang="en-US" altLang="en-US" sz="2400" i="1" dirty="0"/>
              <a:t>T</a:t>
            </a:r>
            <a:r>
              <a:rPr lang="en-US" altLang="en-US" sz="2400" dirty="0"/>
              <a:t>(</a:t>
            </a:r>
            <a:r>
              <a:rPr lang="en-US" altLang="en-US" sz="2400" i="1" dirty="0"/>
              <a:t>n</a:t>
            </a:r>
            <a:r>
              <a:rPr lang="en-US" altLang="en-US" sz="2400" dirty="0"/>
              <a:t>), then the amortized cost of each step is taken to be </a:t>
            </a:r>
            <a:r>
              <a:rPr lang="en-US" altLang="en-US" sz="2400" i="1" dirty="0"/>
              <a:t>T</a:t>
            </a:r>
            <a:r>
              <a:rPr lang="en-US" altLang="en-US" sz="2400" dirty="0"/>
              <a:t>(</a:t>
            </a:r>
            <a:r>
              <a:rPr lang="en-US" altLang="en-US" sz="2400" i="1" dirty="0"/>
              <a:t>n</a:t>
            </a:r>
            <a:r>
              <a:rPr lang="en-US" altLang="en-US" sz="2400" dirty="0"/>
              <a:t>)/</a:t>
            </a:r>
            <a:r>
              <a:rPr lang="en-US" altLang="en-US" sz="2400" i="1" dirty="0"/>
              <a:t>n</a:t>
            </a:r>
            <a:r>
              <a:rPr lang="en-US" altLang="en-US" sz="2400" dirty="0"/>
              <a:t>.</a:t>
            </a:r>
          </a:p>
          <a:p>
            <a:pPr eaLnBrk="1" hangingPunct="1"/>
            <a:endParaRPr lang="en-US" altLang="en-US" sz="800" dirty="0"/>
          </a:p>
          <a:p>
            <a:pPr eaLnBrk="1" hangingPunct="1"/>
            <a:r>
              <a:rPr lang="en-US" altLang="en-US" sz="2400" dirty="0"/>
              <a:t>Even if different operations are used at each step, the amortized cost </a:t>
            </a:r>
            <a:r>
              <a:rPr lang="en-US" altLang="en-US" sz="2400" i="1" dirty="0"/>
              <a:t>T</a:t>
            </a:r>
            <a:r>
              <a:rPr lang="en-US" altLang="en-US" sz="2400" dirty="0"/>
              <a:t>(</a:t>
            </a:r>
            <a:r>
              <a:rPr lang="en-US" altLang="en-US" sz="2400" i="1" dirty="0"/>
              <a:t>n</a:t>
            </a:r>
            <a:r>
              <a:rPr lang="en-US" altLang="en-US" sz="2400" dirty="0"/>
              <a:t>)/</a:t>
            </a:r>
            <a:r>
              <a:rPr lang="en-US" altLang="en-US" sz="2400" i="1" dirty="0"/>
              <a:t>n</a:t>
            </a:r>
            <a:r>
              <a:rPr lang="en-US" altLang="en-US" sz="2400" dirty="0"/>
              <a:t> is used as the actual cost of each step.</a:t>
            </a:r>
          </a:p>
        </p:txBody>
      </p:sp>
      <p:sp>
        <p:nvSpPr>
          <p:cNvPr id="22532" name="Slide Number Placeholder 5">
            <a:extLst>
              <a:ext uri="{FF2B5EF4-FFF2-40B4-BE49-F238E27FC236}">
                <a16:creationId xmlns:a16="http://schemas.microsoft.com/office/drawing/2014/main" id="{B56FC1D2-9A78-466C-D294-4BCC64D391C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1AAB94A7-234C-4BAA-91B9-BC8CAC201339}" type="slidenum">
              <a:rPr lang="en-US" altLang="en-US" sz="1200" smtClean="0">
                <a:latin typeface="Garamond" panose="02020404030301010803" pitchFamily="18" charset="0"/>
              </a:rPr>
              <a:pPr>
                <a:spcBef>
                  <a:spcPct val="0"/>
                </a:spcBef>
                <a:buClrTx/>
                <a:buSzTx/>
                <a:buFontTx/>
                <a:buNone/>
              </a:pPr>
              <a:t>10</a:t>
            </a:fld>
            <a:endParaRPr lang="en-US" altLang="en-US" sz="1200">
              <a:latin typeface="Garamond" panose="020204040303010108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0243">
                                            <p:txEl>
                                              <p:pRg st="2" end="2"/>
                                            </p:txEl>
                                          </p:spTgt>
                                        </p:tgtEl>
                                        <p:attrNameLst>
                                          <p:attrName>style.visibility</p:attrName>
                                        </p:attrNameLst>
                                      </p:cBhvr>
                                      <p:to>
                                        <p:strVal val="visible"/>
                                      </p:to>
                                    </p:set>
                                    <p:animEffect transition="in" filter="fade">
                                      <p:cBhvr>
                                        <p:cTn id="7" dur="500"/>
                                        <p:tgtEl>
                                          <p:spTgt spid="10243">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0243">
                                            <p:txEl>
                                              <p:pRg st="4" end="4"/>
                                            </p:txEl>
                                          </p:spTgt>
                                        </p:tgtEl>
                                        <p:attrNameLst>
                                          <p:attrName>style.visibility</p:attrName>
                                        </p:attrNameLst>
                                      </p:cBhvr>
                                      <p:to>
                                        <p:strVal val="visible"/>
                                      </p:to>
                                    </p:set>
                                    <p:animEffect transition="in" filter="fade">
                                      <p:cBhvr>
                                        <p:cTn id="12" dur="500"/>
                                        <p:tgtEl>
                                          <p:spTgt spid="10243">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0243">
                                            <p:txEl>
                                              <p:pRg st="6" end="6"/>
                                            </p:txEl>
                                          </p:spTgt>
                                        </p:tgtEl>
                                        <p:attrNameLst>
                                          <p:attrName>style.visibility</p:attrName>
                                        </p:attrNameLst>
                                      </p:cBhvr>
                                      <p:to>
                                        <p:strVal val="visible"/>
                                      </p:to>
                                    </p:set>
                                    <p:animEffect transition="in" filter="fade">
                                      <p:cBhvr>
                                        <p:cTn id="17" dur="500"/>
                                        <p:tgtEl>
                                          <p:spTgt spid="1024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D89EC998-2A24-C7C7-7053-079067206CE6}"/>
              </a:ext>
            </a:extLst>
          </p:cNvPr>
          <p:cNvSpPr>
            <a:spLocks noGrp="1" noChangeArrowheads="1"/>
          </p:cNvSpPr>
          <p:nvPr>
            <p:ph type="title"/>
          </p:nvPr>
        </p:nvSpPr>
        <p:spPr/>
        <p:txBody>
          <a:bodyPr/>
          <a:lstStyle/>
          <a:p>
            <a:pPr eaLnBrk="1" hangingPunct="1"/>
            <a:r>
              <a:rPr lang="en-US" altLang="en-US" sz="3600"/>
              <a:t>Stack example</a:t>
            </a:r>
          </a:p>
        </p:txBody>
      </p:sp>
      <p:sp>
        <p:nvSpPr>
          <p:cNvPr id="24579" name="Rectangle 3">
            <a:extLst>
              <a:ext uri="{FF2B5EF4-FFF2-40B4-BE49-F238E27FC236}">
                <a16:creationId xmlns:a16="http://schemas.microsoft.com/office/drawing/2014/main" id="{258FE183-5092-8C26-1CE1-EF26625A44B0}"/>
              </a:ext>
            </a:extLst>
          </p:cNvPr>
          <p:cNvSpPr>
            <a:spLocks noGrp="1" noChangeArrowheads="1"/>
          </p:cNvSpPr>
          <p:nvPr>
            <p:ph idx="1"/>
          </p:nvPr>
        </p:nvSpPr>
        <p:spPr/>
        <p:txBody>
          <a:bodyPr/>
          <a:lstStyle/>
          <a:p>
            <a:pPr eaLnBrk="1" hangingPunct="1"/>
            <a:r>
              <a:rPr lang="en-US" altLang="en-US" sz="2400"/>
              <a:t>Consider the following situation:</a:t>
            </a:r>
          </a:p>
          <a:p>
            <a:pPr lvl="1" eaLnBrk="1" hangingPunct="1"/>
            <a:r>
              <a:rPr lang="en-US" altLang="en-US" sz="2000"/>
              <a:t>We have a stack implemented with the usual POP &amp; PUSH operations.</a:t>
            </a:r>
          </a:p>
          <a:p>
            <a:pPr lvl="1" eaLnBrk="1" hangingPunct="1"/>
            <a:r>
              <a:rPr lang="en-US" altLang="en-US" sz="2000"/>
              <a:t>POP &amp; PUSH each takes </a:t>
            </a:r>
            <a:r>
              <a:rPr lang="en-US" altLang="en-US" sz="2000" i="1"/>
              <a:t>O</a:t>
            </a:r>
            <a:r>
              <a:rPr lang="en-US" altLang="en-US" sz="2000"/>
              <a:t>(1) time to execute.</a:t>
            </a:r>
          </a:p>
          <a:p>
            <a:pPr lvl="1" eaLnBrk="1" hangingPunct="1"/>
            <a:endParaRPr lang="en-US" altLang="en-US" sz="2000"/>
          </a:p>
          <a:p>
            <a:pPr eaLnBrk="1" hangingPunct="1"/>
            <a:endParaRPr lang="en-US" altLang="en-US" sz="2400"/>
          </a:p>
        </p:txBody>
      </p:sp>
      <p:sp>
        <p:nvSpPr>
          <p:cNvPr id="24580" name="Slide Number Placeholder 5">
            <a:extLst>
              <a:ext uri="{FF2B5EF4-FFF2-40B4-BE49-F238E27FC236}">
                <a16:creationId xmlns:a16="http://schemas.microsoft.com/office/drawing/2014/main" id="{C6A0DE56-01A4-9422-7538-49033B7B735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3BEA30AC-31DC-48DE-A5F7-1D522B4ECBF6}" type="slidenum">
              <a:rPr lang="en-US" altLang="en-US" sz="1200" smtClean="0">
                <a:latin typeface="Garamond" panose="02020404030301010803" pitchFamily="18" charset="0"/>
              </a:rPr>
              <a:pPr>
                <a:spcBef>
                  <a:spcPct val="0"/>
                </a:spcBef>
                <a:buClrTx/>
                <a:buSzTx/>
                <a:buFontTx/>
                <a:buNone/>
              </a:pPr>
              <a:t>11</a:t>
            </a:fld>
            <a:endParaRPr lang="en-US" altLang="en-US" sz="1200">
              <a:latin typeface="Garamond" panose="02020404030301010803" pitchFamily="18" charset="0"/>
            </a:endParaRPr>
          </a:p>
        </p:txBody>
      </p:sp>
      <p:grpSp>
        <p:nvGrpSpPr>
          <p:cNvPr id="11269" name="Group 8">
            <a:extLst>
              <a:ext uri="{FF2B5EF4-FFF2-40B4-BE49-F238E27FC236}">
                <a16:creationId xmlns:a16="http://schemas.microsoft.com/office/drawing/2014/main" id="{CD0493AF-3270-0A57-BF5E-56730AD74235}"/>
              </a:ext>
            </a:extLst>
          </p:cNvPr>
          <p:cNvGrpSpPr>
            <a:grpSpLocks/>
          </p:cNvGrpSpPr>
          <p:nvPr/>
        </p:nvGrpSpPr>
        <p:grpSpPr bwMode="auto">
          <a:xfrm>
            <a:off x="2051050" y="3810000"/>
            <a:ext cx="762000" cy="1981200"/>
            <a:chOff x="1584" y="2352"/>
            <a:chExt cx="480" cy="1248"/>
          </a:xfrm>
        </p:grpSpPr>
        <p:sp>
          <p:nvSpPr>
            <p:cNvPr id="24612" name="Line 5">
              <a:extLst>
                <a:ext uri="{FF2B5EF4-FFF2-40B4-BE49-F238E27FC236}">
                  <a16:creationId xmlns:a16="http://schemas.microsoft.com/office/drawing/2014/main" id="{1BFEF5CF-4EBC-623E-4A39-D8FA4BCFDEFD}"/>
                </a:ext>
              </a:extLst>
            </p:cNvPr>
            <p:cNvSpPr>
              <a:spLocks noChangeShapeType="1"/>
            </p:cNvSpPr>
            <p:nvPr/>
          </p:nvSpPr>
          <p:spPr bwMode="auto">
            <a:xfrm>
              <a:off x="1584" y="2352"/>
              <a:ext cx="0" cy="12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24613" name="Line 6">
              <a:extLst>
                <a:ext uri="{FF2B5EF4-FFF2-40B4-BE49-F238E27FC236}">
                  <a16:creationId xmlns:a16="http://schemas.microsoft.com/office/drawing/2014/main" id="{606EA585-5E84-079C-E0F6-3F7ECBD9810E}"/>
                </a:ext>
              </a:extLst>
            </p:cNvPr>
            <p:cNvSpPr>
              <a:spLocks noChangeShapeType="1"/>
            </p:cNvSpPr>
            <p:nvPr/>
          </p:nvSpPr>
          <p:spPr bwMode="auto">
            <a:xfrm>
              <a:off x="1584" y="3600"/>
              <a:ext cx="4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24614" name="Line 7">
              <a:extLst>
                <a:ext uri="{FF2B5EF4-FFF2-40B4-BE49-F238E27FC236}">
                  <a16:creationId xmlns:a16="http://schemas.microsoft.com/office/drawing/2014/main" id="{C6DC6109-2428-3BD0-9C43-897299497858}"/>
                </a:ext>
              </a:extLst>
            </p:cNvPr>
            <p:cNvSpPr>
              <a:spLocks noChangeShapeType="1"/>
            </p:cNvSpPr>
            <p:nvPr/>
          </p:nvSpPr>
          <p:spPr bwMode="auto">
            <a:xfrm>
              <a:off x="2064" y="2352"/>
              <a:ext cx="0" cy="12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grpSp>
      <p:sp>
        <p:nvSpPr>
          <p:cNvPr id="11270" name="Text Box 10">
            <a:extLst>
              <a:ext uri="{FF2B5EF4-FFF2-40B4-BE49-F238E27FC236}">
                <a16:creationId xmlns:a16="http://schemas.microsoft.com/office/drawing/2014/main" id="{45A4879F-EACE-2099-77A1-D2D69AFBA677}"/>
              </a:ext>
            </a:extLst>
          </p:cNvPr>
          <p:cNvSpPr txBox="1">
            <a:spLocks noChangeArrowheads="1"/>
          </p:cNvSpPr>
          <p:nvPr/>
        </p:nvSpPr>
        <p:spPr bwMode="auto">
          <a:xfrm>
            <a:off x="1752600" y="3200400"/>
            <a:ext cx="14414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PUSH(S,5)</a:t>
            </a:r>
          </a:p>
        </p:txBody>
      </p:sp>
      <p:sp>
        <p:nvSpPr>
          <p:cNvPr id="11271" name="Text Box 11">
            <a:extLst>
              <a:ext uri="{FF2B5EF4-FFF2-40B4-BE49-F238E27FC236}">
                <a16:creationId xmlns:a16="http://schemas.microsoft.com/office/drawing/2014/main" id="{3FA6B4E4-9E71-1CAC-3BB3-3A7541B83FA7}"/>
              </a:ext>
            </a:extLst>
          </p:cNvPr>
          <p:cNvSpPr txBox="1">
            <a:spLocks noChangeArrowheads="1"/>
          </p:cNvSpPr>
          <p:nvPr/>
        </p:nvSpPr>
        <p:spPr bwMode="auto">
          <a:xfrm>
            <a:off x="2295525" y="5851525"/>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S</a:t>
            </a:r>
          </a:p>
        </p:txBody>
      </p:sp>
      <p:grpSp>
        <p:nvGrpSpPr>
          <p:cNvPr id="11272" name="Group 13">
            <a:extLst>
              <a:ext uri="{FF2B5EF4-FFF2-40B4-BE49-F238E27FC236}">
                <a16:creationId xmlns:a16="http://schemas.microsoft.com/office/drawing/2014/main" id="{A97A9949-8B91-654C-3B25-AF4ED38173A0}"/>
              </a:ext>
            </a:extLst>
          </p:cNvPr>
          <p:cNvGrpSpPr>
            <a:grpSpLocks/>
          </p:cNvGrpSpPr>
          <p:nvPr/>
        </p:nvGrpSpPr>
        <p:grpSpPr bwMode="auto">
          <a:xfrm>
            <a:off x="3575050" y="3810000"/>
            <a:ext cx="762000" cy="1981200"/>
            <a:chOff x="1584" y="2352"/>
            <a:chExt cx="480" cy="1248"/>
          </a:xfrm>
        </p:grpSpPr>
        <p:sp>
          <p:nvSpPr>
            <p:cNvPr id="24609" name="Line 14">
              <a:extLst>
                <a:ext uri="{FF2B5EF4-FFF2-40B4-BE49-F238E27FC236}">
                  <a16:creationId xmlns:a16="http://schemas.microsoft.com/office/drawing/2014/main" id="{3ADD16B9-4B26-A049-ADA0-3269E40F6EFA}"/>
                </a:ext>
              </a:extLst>
            </p:cNvPr>
            <p:cNvSpPr>
              <a:spLocks noChangeShapeType="1"/>
            </p:cNvSpPr>
            <p:nvPr/>
          </p:nvSpPr>
          <p:spPr bwMode="auto">
            <a:xfrm>
              <a:off x="1584" y="2352"/>
              <a:ext cx="0" cy="12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24610" name="Line 15">
              <a:extLst>
                <a:ext uri="{FF2B5EF4-FFF2-40B4-BE49-F238E27FC236}">
                  <a16:creationId xmlns:a16="http://schemas.microsoft.com/office/drawing/2014/main" id="{4A088D8E-883F-0DCD-C240-BEB94FF4C85A}"/>
                </a:ext>
              </a:extLst>
            </p:cNvPr>
            <p:cNvSpPr>
              <a:spLocks noChangeShapeType="1"/>
            </p:cNvSpPr>
            <p:nvPr/>
          </p:nvSpPr>
          <p:spPr bwMode="auto">
            <a:xfrm>
              <a:off x="1584" y="3600"/>
              <a:ext cx="4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24611" name="Line 16">
              <a:extLst>
                <a:ext uri="{FF2B5EF4-FFF2-40B4-BE49-F238E27FC236}">
                  <a16:creationId xmlns:a16="http://schemas.microsoft.com/office/drawing/2014/main" id="{67B4FFD2-AACD-5DC8-C3CE-BE7BF6B13B62}"/>
                </a:ext>
              </a:extLst>
            </p:cNvPr>
            <p:cNvSpPr>
              <a:spLocks noChangeShapeType="1"/>
            </p:cNvSpPr>
            <p:nvPr/>
          </p:nvSpPr>
          <p:spPr bwMode="auto">
            <a:xfrm>
              <a:off x="2064" y="2352"/>
              <a:ext cx="0" cy="12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grpSp>
      <p:sp>
        <p:nvSpPr>
          <p:cNvPr id="11273" name="Rectangle 17">
            <a:extLst>
              <a:ext uri="{FF2B5EF4-FFF2-40B4-BE49-F238E27FC236}">
                <a16:creationId xmlns:a16="http://schemas.microsoft.com/office/drawing/2014/main" id="{D83B4198-8D26-78EF-3636-4A7723A8B85A}"/>
              </a:ext>
            </a:extLst>
          </p:cNvPr>
          <p:cNvSpPr>
            <a:spLocks noChangeArrowheads="1"/>
          </p:cNvSpPr>
          <p:nvPr/>
        </p:nvSpPr>
        <p:spPr bwMode="auto">
          <a:xfrm>
            <a:off x="3675063" y="5257800"/>
            <a:ext cx="509587" cy="406400"/>
          </a:xfrm>
          <a:prstGeom prst="rect">
            <a:avLst/>
          </a:prstGeom>
          <a:solidFill>
            <a:schemeClr val="accent1"/>
          </a:solidFill>
          <a:ln w="9525" algn="ctr">
            <a:solidFill>
              <a:schemeClr val="tx1"/>
            </a:solidFill>
            <a:miter lim="800000"/>
            <a:headEnd/>
            <a:tailEnd/>
          </a:ln>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5</a:t>
            </a:r>
          </a:p>
        </p:txBody>
      </p:sp>
      <p:sp>
        <p:nvSpPr>
          <p:cNvPr id="11274" name="Text Box 19">
            <a:extLst>
              <a:ext uri="{FF2B5EF4-FFF2-40B4-BE49-F238E27FC236}">
                <a16:creationId xmlns:a16="http://schemas.microsoft.com/office/drawing/2014/main" id="{53916032-1C5A-94B9-CDB8-0EC48839ECD7}"/>
              </a:ext>
            </a:extLst>
          </p:cNvPr>
          <p:cNvSpPr txBox="1">
            <a:spLocks noChangeArrowheads="1"/>
          </p:cNvSpPr>
          <p:nvPr/>
        </p:nvSpPr>
        <p:spPr bwMode="auto">
          <a:xfrm>
            <a:off x="3819525" y="5851525"/>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S</a:t>
            </a:r>
          </a:p>
        </p:txBody>
      </p:sp>
      <p:sp>
        <p:nvSpPr>
          <p:cNvPr id="11275" name="AutoShape 21">
            <a:extLst>
              <a:ext uri="{FF2B5EF4-FFF2-40B4-BE49-F238E27FC236}">
                <a16:creationId xmlns:a16="http://schemas.microsoft.com/office/drawing/2014/main" id="{008E4D83-39C2-EE96-E180-170D7D732A14}"/>
              </a:ext>
            </a:extLst>
          </p:cNvPr>
          <p:cNvSpPr>
            <a:spLocks noChangeArrowheads="1"/>
          </p:cNvSpPr>
          <p:nvPr/>
        </p:nvSpPr>
        <p:spPr bwMode="auto">
          <a:xfrm>
            <a:off x="2965450" y="4572000"/>
            <a:ext cx="457200" cy="228600"/>
          </a:xfrm>
          <a:prstGeom prst="rightArrow">
            <a:avLst>
              <a:gd name="adj1" fmla="val 50000"/>
              <a:gd name="adj2" fmla="val 50000"/>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sp>
        <p:nvSpPr>
          <p:cNvPr id="11276" name="Line 22">
            <a:extLst>
              <a:ext uri="{FF2B5EF4-FFF2-40B4-BE49-F238E27FC236}">
                <a16:creationId xmlns:a16="http://schemas.microsoft.com/office/drawing/2014/main" id="{D8923F79-AE0B-8D70-15DF-6F78A0E5459D}"/>
              </a:ext>
            </a:extLst>
          </p:cNvPr>
          <p:cNvSpPr>
            <a:spLocks noChangeShapeType="1"/>
          </p:cNvSpPr>
          <p:nvPr/>
        </p:nvSpPr>
        <p:spPr bwMode="auto">
          <a:xfrm>
            <a:off x="2432050" y="35814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sp>
        <p:nvSpPr>
          <p:cNvPr id="11277" name="Text Box 23">
            <a:extLst>
              <a:ext uri="{FF2B5EF4-FFF2-40B4-BE49-F238E27FC236}">
                <a16:creationId xmlns:a16="http://schemas.microsoft.com/office/drawing/2014/main" id="{6B024899-C53A-6CB1-CD6B-19D5581C6B6D}"/>
              </a:ext>
            </a:extLst>
          </p:cNvPr>
          <p:cNvSpPr txBox="1">
            <a:spLocks noChangeArrowheads="1"/>
          </p:cNvSpPr>
          <p:nvPr/>
        </p:nvSpPr>
        <p:spPr bwMode="auto">
          <a:xfrm>
            <a:off x="3276600" y="3200400"/>
            <a:ext cx="14414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PUSH(S,7)</a:t>
            </a:r>
          </a:p>
        </p:txBody>
      </p:sp>
      <p:sp>
        <p:nvSpPr>
          <p:cNvPr id="11278" name="Line 24">
            <a:extLst>
              <a:ext uri="{FF2B5EF4-FFF2-40B4-BE49-F238E27FC236}">
                <a16:creationId xmlns:a16="http://schemas.microsoft.com/office/drawing/2014/main" id="{1819472F-4A2D-56F9-B0DB-C152BF5A1CC6}"/>
              </a:ext>
            </a:extLst>
          </p:cNvPr>
          <p:cNvSpPr>
            <a:spLocks noChangeShapeType="1"/>
          </p:cNvSpPr>
          <p:nvPr/>
        </p:nvSpPr>
        <p:spPr bwMode="auto">
          <a:xfrm>
            <a:off x="3956050" y="35814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grpSp>
        <p:nvGrpSpPr>
          <p:cNvPr id="11279" name="Group 25">
            <a:extLst>
              <a:ext uri="{FF2B5EF4-FFF2-40B4-BE49-F238E27FC236}">
                <a16:creationId xmlns:a16="http://schemas.microsoft.com/office/drawing/2014/main" id="{3558FB7E-D44F-46D6-2979-00D6A0C2232B}"/>
              </a:ext>
            </a:extLst>
          </p:cNvPr>
          <p:cNvGrpSpPr>
            <a:grpSpLocks/>
          </p:cNvGrpSpPr>
          <p:nvPr/>
        </p:nvGrpSpPr>
        <p:grpSpPr bwMode="auto">
          <a:xfrm>
            <a:off x="5105400" y="3810000"/>
            <a:ext cx="762000" cy="1981200"/>
            <a:chOff x="1584" y="2352"/>
            <a:chExt cx="480" cy="1248"/>
          </a:xfrm>
        </p:grpSpPr>
        <p:sp>
          <p:nvSpPr>
            <p:cNvPr id="24606" name="Line 26">
              <a:extLst>
                <a:ext uri="{FF2B5EF4-FFF2-40B4-BE49-F238E27FC236}">
                  <a16:creationId xmlns:a16="http://schemas.microsoft.com/office/drawing/2014/main" id="{6D4CCBD4-7EF4-8FFF-F2B6-6DADC82F9BFF}"/>
                </a:ext>
              </a:extLst>
            </p:cNvPr>
            <p:cNvSpPr>
              <a:spLocks noChangeShapeType="1"/>
            </p:cNvSpPr>
            <p:nvPr/>
          </p:nvSpPr>
          <p:spPr bwMode="auto">
            <a:xfrm>
              <a:off x="1584" y="2352"/>
              <a:ext cx="0" cy="12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24607" name="Line 27">
              <a:extLst>
                <a:ext uri="{FF2B5EF4-FFF2-40B4-BE49-F238E27FC236}">
                  <a16:creationId xmlns:a16="http://schemas.microsoft.com/office/drawing/2014/main" id="{3FC39B11-023E-BF48-0C5A-9E401D0AE9D5}"/>
                </a:ext>
              </a:extLst>
            </p:cNvPr>
            <p:cNvSpPr>
              <a:spLocks noChangeShapeType="1"/>
            </p:cNvSpPr>
            <p:nvPr/>
          </p:nvSpPr>
          <p:spPr bwMode="auto">
            <a:xfrm>
              <a:off x="1584" y="3600"/>
              <a:ext cx="4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24608" name="Line 28">
              <a:extLst>
                <a:ext uri="{FF2B5EF4-FFF2-40B4-BE49-F238E27FC236}">
                  <a16:creationId xmlns:a16="http://schemas.microsoft.com/office/drawing/2014/main" id="{CD527881-C057-3CD0-7E13-DD0F625C6ABE}"/>
                </a:ext>
              </a:extLst>
            </p:cNvPr>
            <p:cNvSpPr>
              <a:spLocks noChangeShapeType="1"/>
            </p:cNvSpPr>
            <p:nvPr/>
          </p:nvSpPr>
          <p:spPr bwMode="auto">
            <a:xfrm>
              <a:off x="2064" y="2352"/>
              <a:ext cx="0" cy="12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grpSp>
      <p:sp>
        <p:nvSpPr>
          <p:cNvPr id="11280" name="Rectangle 29">
            <a:extLst>
              <a:ext uri="{FF2B5EF4-FFF2-40B4-BE49-F238E27FC236}">
                <a16:creationId xmlns:a16="http://schemas.microsoft.com/office/drawing/2014/main" id="{8B624D11-15BF-63C1-7376-A953F5CF2A2D}"/>
              </a:ext>
            </a:extLst>
          </p:cNvPr>
          <p:cNvSpPr>
            <a:spLocks noChangeArrowheads="1"/>
          </p:cNvSpPr>
          <p:nvPr/>
        </p:nvSpPr>
        <p:spPr bwMode="auto">
          <a:xfrm>
            <a:off x="5205413" y="5257800"/>
            <a:ext cx="509587" cy="406400"/>
          </a:xfrm>
          <a:prstGeom prst="rect">
            <a:avLst/>
          </a:prstGeom>
          <a:solidFill>
            <a:schemeClr val="accent1"/>
          </a:solidFill>
          <a:ln w="9525" algn="ctr">
            <a:solidFill>
              <a:schemeClr val="tx1"/>
            </a:solidFill>
            <a:miter lim="800000"/>
            <a:headEnd/>
            <a:tailEnd/>
          </a:ln>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5</a:t>
            </a:r>
          </a:p>
        </p:txBody>
      </p:sp>
      <p:sp>
        <p:nvSpPr>
          <p:cNvPr id="11281" name="Text Box 30">
            <a:extLst>
              <a:ext uri="{FF2B5EF4-FFF2-40B4-BE49-F238E27FC236}">
                <a16:creationId xmlns:a16="http://schemas.microsoft.com/office/drawing/2014/main" id="{9B6180B7-BB04-66CE-89F2-5DC4AB5E9661}"/>
              </a:ext>
            </a:extLst>
          </p:cNvPr>
          <p:cNvSpPr txBox="1">
            <a:spLocks noChangeArrowheads="1"/>
          </p:cNvSpPr>
          <p:nvPr/>
        </p:nvSpPr>
        <p:spPr bwMode="auto">
          <a:xfrm>
            <a:off x="5349875" y="5851525"/>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S</a:t>
            </a:r>
          </a:p>
        </p:txBody>
      </p:sp>
      <p:sp>
        <p:nvSpPr>
          <p:cNvPr id="11282" name="AutoShape 31">
            <a:extLst>
              <a:ext uri="{FF2B5EF4-FFF2-40B4-BE49-F238E27FC236}">
                <a16:creationId xmlns:a16="http://schemas.microsoft.com/office/drawing/2014/main" id="{0C9E7C92-8D7E-4322-1F63-C1BE34F523C7}"/>
              </a:ext>
            </a:extLst>
          </p:cNvPr>
          <p:cNvSpPr>
            <a:spLocks noChangeArrowheads="1"/>
          </p:cNvSpPr>
          <p:nvPr/>
        </p:nvSpPr>
        <p:spPr bwMode="auto">
          <a:xfrm>
            <a:off x="4495800" y="4572000"/>
            <a:ext cx="457200" cy="228600"/>
          </a:xfrm>
          <a:prstGeom prst="rightArrow">
            <a:avLst>
              <a:gd name="adj1" fmla="val 50000"/>
              <a:gd name="adj2" fmla="val 50000"/>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sp>
        <p:nvSpPr>
          <p:cNvPr id="11283" name="Rectangle 33">
            <a:extLst>
              <a:ext uri="{FF2B5EF4-FFF2-40B4-BE49-F238E27FC236}">
                <a16:creationId xmlns:a16="http://schemas.microsoft.com/office/drawing/2014/main" id="{D651A2A5-9551-0456-3E82-E8BCADEA6F6A}"/>
              </a:ext>
            </a:extLst>
          </p:cNvPr>
          <p:cNvSpPr>
            <a:spLocks noChangeArrowheads="1"/>
          </p:cNvSpPr>
          <p:nvPr/>
        </p:nvSpPr>
        <p:spPr bwMode="auto">
          <a:xfrm>
            <a:off x="5205413" y="4724400"/>
            <a:ext cx="509587" cy="406400"/>
          </a:xfrm>
          <a:prstGeom prst="rect">
            <a:avLst/>
          </a:prstGeom>
          <a:solidFill>
            <a:schemeClr val="accent1"/>
          </a:solidFill>
          <a:ln w="9525" algn="ctr">
            <a:solidFill>
              <a:schemeClr val="tx1"/>
            </a:solidFill>
            <a:miter lim="800000"/>
            <a:headEnd/>
            <a:tailEnd/>
          </a:ln>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7</a:t>
            </a:r>
          </a:p>
        </p:txBody>
      </p:sp>
      <p:sp>
        <p:nvSpPr>
          <p:cNvPr id="11284" name="Text Box 34">
            <a:extLst>
              <a:ext uri="{FF2B5EF4-FFF2-40B4-BE49-F238E27FC236}">
                <a16:creationId xmlns:a16="http://schemas.microsoft.com/office/drawing/2014/main" id="{9DCBE795-B441-F876-09AD-613A9740AA87}"/>
              </a:ext>
            </a:extLst>
          </p:cNvPr>
          <p:cNvSpPr txBox="1">
            <a:spLocks noChangeArrowheads="1"/>
          </p:cNvSpPr>
          <p:nvPr/>
        </p:nvSpPr>
        <p:spPr bwMode="auto">
          <a:xfrm>
            <a:off x="4924425" y="3200400"/>
            <a:ext cx="1058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POP(S)</a:t>
            </a:r>
          </a:p>
        </p:txBody>
      </p:sp>
      <p:grpSp>
        <p:nvGrpSpPr>
          <p:cNvPr id="11285" name="Group 35">
            <a:extLst>
              <a:ext uri="{FF2B5EF4-FFF2-40B4-BE49-F238E27FC236}">
                <a16:creationId xmlns:a16="http://schemas.microsoft.com/office/drawing/2014/main" id="{AD515EBF-8306-8487-8753-1E909B15E945}"/>
              </a:ext>
            </a:extLst>
          </p:cNvPr>
          <p:cNvGrpSpPr>
            <a:grpSpLocks/>
          </p:cNvGrpSpPr>
          <p:nvPr/>
        </p:nvGrpSpPr>
        <p:grpSpPr bwMode="auto">
          <a:xfrm>
            <a:off x="6629400" y="3810000"/>
            <a:ext cx="762000" cy="1981200"/>
            <a:chOff x="1584" y="2352"/>
            <a:chExt cx="480" cy="1248"/>
          </a:xfrm>
        </p:grpSpPr>
        <p:sp>
          <p:nvSpPr>
            <p:cNvPr id="24603" name="Line 36">
              <a:extLst>
                <a:ext uri="{FF2B5EF4-FFF2-40B4-BE49-F238E27FC236}">
                  <a16:creationId xmlns:a16="http://schemas.microsoft.com/office/drawing/2014/main" id="{6D4545A9-EBC9-1265-46A5-63533CA39B95}"/>
                </a:ext>
              </a:extLst>
            </p:cNvPr>
            <p:cNvSpPr>
              <a:spLocks noChangeShapeType="1"/>
            </p:cNvSpPr>
            <p:nvPr/>
          </p:nvSpPr>
          <p:spPr bwMode="auto">
            <a:xfrm>
              <a:off x="1584" y="2352"/>
              <a:ext cx="0" cy="12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24604" name="Line 37">
              <a:extLst>
                <a:ext uri="{FF2B5EF4-FFF2-40B4-BE49-F238E27FC236}">
                  <a16:creationId xmlns:a16="http://schemas.microsoft.com/office/drawing/2014/main" id="{EAE4BD5B-FE0A-3350-97EB-035FB7CAB632}"/>
                </a:ext>
              </a:extLst>
            </p:cNvPr>
            <p:cNvSpPr>
              <a:spLocks noChangeShapeType="1"/>
            </p:cNvSpPr>
            <p:nvPr/>
          </p:nvSpPr>
          <p:spPr bwMode="auto">
            <a:xfrm>
              <a:off x="1584" y="3600"/>
              <a:ext cx="4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24605" name="Line 38">
              <a:extLst>
                <a:ext uri="{FF2B5EF4-FFF2-40B4-BE49-F238E27FC236}">
                  <a16:creationId xmlns:a16="http://schemas.microsoft.com/office/drawing/2014/main" id="{A53CFFF8-275F-45BC-1271-F59DDAB7BC69}"/>
                </a:ext>
              </a:extLst>
            </p:cNvPr>
            <p:cNvSpPr>
              <a:spLocks noChangeShapeType="1"/>
            </p:cNvSpPr>
            <p:nvPr/>
          </p:nvSpPr>
          <p:spPr bwMode="auto">
            <a:xfrm>
              <a:off x="2064" y="2352"/>
              <a:ext cx="0" cy="12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grpSp>
      <p:sp>
        <p:nvSpPr>
          <p:cNvPr id="11286" name="Rectangle 39">
            <a:extLst>
              <a:ext uri="{FF2B5EF4-FFF2-40B4-BE49-F238E27FC236}">
                <a16:creationId xmlns:a16="http://schemas.microsoft.com/office/drawing/2014/main" id="{20C04E70-CB98-93C7-8219-03519DDCCA59}"/>
              </a:ext>
            </a:extLst>
          </p:cNvPr>
          <p:cNvSpPr>
            <a:spLocks noChangeArrowheads="1"/>
          </p:cNvSpPr>
          <p:nvPr/>
        </p:nvSpPr>
        <p:spPr bwMode="auto">
          <a:xfrm>
            <a:off x="6729413" y="5257800"/>
            <a:ext cx="509587" cy="406400"/>
          </a:xfrm>
          <a:prstGeom prst="rect">
            <a:avLst/>
          </a:prstGeom>
          <a:solidFill>
            <a:schemeClr val="accent1"/>
          </a:solidFill>
          <a:ln w="9525" algn="ctr">
            <a:solidFill>
              <a:schemeClr val="tx1"/>
            </a:solidFill>
            <a:miter lim="800000"/>
            <a:headEnd/>
            <a:tailEnd/>
          </a:ln>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5</a:t>
            </a:r>
          </a:p>
        </p:txBody>
      </p:sp>
      <p:sp>
        <p:nvSpPr>
          <p:cNvPr id="11287" name="AutoShape 40">
            <a:extLst>
              <a:ext uri="{FF2B5EF4-FFF2-40B4-BE49-F238E27FC236}">
                <a16:creationId xmlns:a16="http://schemas.microsoft.com/office/drawing/2014/main" id="{3E894296-AE3B-DA26-6BEB-A0C861EAEF24}"/>
              </a:ext>
            </a:extLst>
          </p:cNvPr>
          <p:cNvSpPr>
            <a:spLocks noChangeArrowheads="1"/>
          </p:cNvSpPr>
          <p:nvPr/>
        </p:nvSpPr>
        <p:spPr bwMode="auto">
          <a:xfrm>
            <a:off x="6019800" y="4572000"/>
            <a:ext cx="457200" cy="228600"/>
          </a:xfrm>
          <a:prstGeom prst="rightArrow">
            <a:avLst>
              <a:gd name="adj1" fmla="val 50000"/>
              <a:gd name="adj2" fmla="val 50000"/>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sp>
        <p:nvSpPr>
          <p:cNvPr id="11288" name="Text Box 41">
            <a:extLst>
              <a:ext uri="{FF2B5EF4-FFF2-40B4-BE49-F238E27FC236}">
                <a16:creationId xmlns:a16="http://schemas.microsoft.com/office/drawing/2014/main" id="{D7C73276-49C0-5B38-5697-83897849D0F0}"/>
              </a:ext>
            </a:extLst>
          </p:cNvPr>
          <p:cNvSpPr txBox="1">
            <a:spLocks noChangeArrowheads="1"/>
          </p:cNvSpPr>
          <p:nvPr/>
        </p:nvSpPr>
        <p:spPr bwMode="auto">
          <a:xfrm>
            <a:off x="6858000" y="5851525"/>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S</a:t>
            </a:r>
          </a:p>
        </p:txBody>
      </p:sp>
      <p:sp>
        <p:nvSpPr>
          <p:cNvPr id="11289" name="Rectangle 42">
            <a:extLst>
              <a:ext uri="{FF2B5EF4-FFF2-40B4-BE49-F238E27FC236}">
                <a16:creationId xmlns:a16="http://schemas.microsoft.com/office/drawing/2014/main" id="{9C5A3A24-B46E-E430-D5C4-DCC6552C8561}"/>
              </a:ext>
            </a:extLst>
          </p:cNvPr>
          <p:cNvSpPr>
            <a:spLocks noChangeArrowheads="1"/>
          </p:cNvSpPr>
          <p:nvPr/>
        </p:nvSpPr>
        <p:spPr bwMode="auto">
          <a:xfrm>
            <a:off x="7872413" y="3352800"/>
            <a:ext cx="509587" cy="406400"/>
          </a:xfrm>
          <a:prstGeom prst="rect">
            <a:avLst/>
          </a:prstGeom>
          <a:solidFill>
            <a:schemeClr val="accent1"/>
          </a:solidFill>
          <a:ln w="9525" algn="ctr">
            <a:solidFill>
              <a:schemeClr val="tx1"/>
            </a:solidFill>
            <a:miter lim="800000"/>
            <a:headEnd/>
            <a:tailEnd/>
          </a:ln>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7</a:t>
            </a:r>
          </a:p>
        </p:txBody>
      </p:sp>
      <p:sp>
        <p:nvSpPr>
          <p:cNvPr id="11290" name="Freeform 43">
            <a:extLst>
              <a:ext uri="{FF2B5EF4-FFF2-40B4-BE49-F238E27FC236}">
                <a16:creationId xmlns:a16="http://schemas.microsoft.com/office/drawing/2014/main" id="{6149CD0D-A341-8CDB-1757-9A34FD10623A}"/>
              </a:ext>
            </a:extLst>
          </p:cNvPr>
          <p:cNvSpPr>
            <a:spLocks/>
          </p:cNvSpPr>
          <p:nvPr/>
        </p:nvSpPr>
        <p:spPr bwMode="auto">
          <a:xfrm>
            <a:off x="5562600" y="3149600"/>
            <a:ext cx="2133600" cy="1498600"/>
          </a:xfrm>
          <a:custGeom>
            <a:avLst/>
            <a:gdLst>
              <a:gd name="T0" fmla="*/ 0 w 1344"/>
              <a:gd name="T1" fmla="*/ 2147483646 h 944"/>
              <a:gd name="T2" fmla="*/ 2147483646 w 1344"/>
              <a:gd name="T3" fmla="*/ 2147483646 h 944"/>
              <a:gd name="T4" fmla="*/ 2147483646 w 1344"/>
              <a:gd name="T5" fmla="*/ 2147483646 h 944"/>
              <a:gd name="T6" fmla="*/ 0 60000 65536"/>
              <a:gd name="T7" fmla="*/ 0 60000 65536"/>
              <a:gd name="T8" fmla="*/ 0 60000 65536"/>
              <a:gd name="T9" fmla="*/ 0 w 1344"/>
              <a:gd name="T10" fmla="*/ 0 h 944"/>
              <a:gd name="T11" fmla="*/ 1344 w 1344"/>
              <a:gd name="T12" fmla="*/ 944 h 944"/>
            </a:gdLst>
            <a:ahLst/>
            <a:cxnLst>
              <a:cxn ang="T6">
                <a:pos x="T0" y="T1"/>
              </a:cxn>
              <a:cxn ang="T7">
                <a:pos x="T2" y="T3"/>
              </a:cxn>
              <a:cxn ang="T8">
                <a:pos x="T4" y="T5"/>
              </a:cxn>
            </a:cxnLst>
            <a:rect l="T9" t="T10" r="T11" b="T12"/>
            <a:pathLst>
              <a:path w="1344" h="944">
                <a:moveTo>
                  <a:pt x="0" y="944"/>
                </a:moveTo>
                <a:cubicBezTo>
                  <a:pt x="248" y="600"/>
                  <a:pt x="496" y="256"/>
                  <a:pt x="720" y="128"/>
                </a:cubicBezTo>
                <a:cubicBezTo>
                  <a:pt x="944" y="0"/>
                  <a:pt x="1144" y="88"/>
                  <a:pt x="1344" y="176"/>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1269"/>
                                        </p:tgtEl>
                                        <p:attrNameLst>
                                          <p:attrName>style.visibility</p:attrName>
                                        </p:attrNameLst>
                                      </p:cBhvr>
                                      <p:to>
                                        <p:strVal val="visible"/>
                                      </p:to>
                                    </p:set>
                                    <p:animEffect transition="in" filter="fade">
                                      <p:cBhvr>
                                        <p:cTn id="7" dur="500"/>
                                        <p:tgtEl>
                                          <p:spTgt spid="11269"/>
                                        </p:tgtEl>
                                      </p:cBhvr>
                                    </p:animEffect>
                                  </p:childTnLst>
                                </p:cTn>
                              </p:par>
                              <p:par>
                                <p:cTn id="8" presetID="10" presetClass="entr" presetSubtype="0" fill="hold" nodeType="withEffect">
                                  <p:stCondLst>
                                    <p:cond delay="0"/>
                                  </p:stCondLst>
                                  <p:childTnLst>
                                    <p:set>
                                      <p:cBhvr>
                                        <p:cTn id="9" dur="1" fill="hold">
                                          <p:stCondLst>
                                            <p:cond delay="0"/>
                                          </p:stCondLst>
                                        </p:cTn>
                                        <p:tgtEl>
                                          <p:spTgt spid="11271"/>
                                        </p:tgtEl>
                                        <p:attrNameLst>
                                          <p:attrName>style.visibility</p:attrName>
                                        </p:attrNameLst>
                                      </p:cBhvr>
                                      <p:to>
                                        <p:strVal val="visible"/>
                                      </p:to>
                                    </p:set>
                                    <p:animEffect transition="in" filter="fade">
                                      <p:cBhvr>
                                        <p:cTn id="10" dur="500"/>
                                        <p:tgtEl>
                                          <p:spTgt spid="1127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11270"/>
                                        </p:tgtEl>
                                        <p:attrNameLst>
                                          <p:attrName>style.visibility</p:attrName>
                                        </p:attrNameLst>
                                      </p:cBhvr>
                                      <p:to>
                                        <p:strVal val="visible"/>
                                      </p:to>
                                    </p:set>
                                    <p:animEffect transition="in" filter="fade">
                                      <p:cBhvr>
                                        <p:cTn id="15" dur="500"/>
                                        <p:tgtEl>
                                          <p:spTgt spid="11270"/>
                                        </p:tgtEl>
                                      </p:cBhvr>
                                    </p:animEffect>
                                  </p:childTnLst>
                                </p:cTn>
                              </p:par>
                              <p:par>
                                <p:cTn id="16" presetID="10" presetClass="entr" presetSubtype="0" fill="hold" nodeType="withEffect">
                                  <p:stCondLst>
                                    <p:cond delay="0"/>
                                  </p:stCondLst>
                                  <p:childTnLst>
                                    <p:set>
                                      <p:cBhvr>
                                        <p:cTn id="17" dur="1" fill="hold">
                                          <p:stCondLst>
                                            <p:cond delay="0"/>
                                          </p:stCondLst>
                                        </p:cTn>
                                        <p:tgtEl>
                                          <p:spTgt spid="11276"/>
                                        </p:tgtEl>
                                        <p:attrNameLst>
                                          <p:attrName>style.visibility</p:attrName>
                                        </p:attrNameLst>
                                      </p:cBhvr>
                                      <p:to>
                                        <p:strVal val="visible"/>
                                      </p:to>
                                    </p:set>
                                    <p:animEffect transition="in" filter="fade">
                                      <p:cBhvr>
                                        <p:cTn id="18" dur="500"/>
                                        <p:tgtEl>
                                          <p:spTgt spid="11276"/>
                                        </p:tgtEl>
                                      </p:cBhvr>
                                    </p:animEffect>
                                  </p:childTnLst>
                                </p:cTn>
                              </p:par>
                            </p:childTnLst>
                          </p:cTn>
                        </p:par>
                        <p:par>
                          <p:cTn id="19" fill="hold" nodeType="afterGroup">
                            <p:stCondLst>
                              <p:cond delay="500"/>
                            </p:stCondLst>
                            <p:childTnLst>
                              <p:par>
                                <p:cTn id="20" presetID="10" presetClass="entr" presetSubtype="0" fill="hold" nodeType="afterEffect">
                                  <p:stCondLst>
                                    <p:cond delay="0"/>
                                  </p:stCondLst>
                                  <p:childTnLst>
                                    <p:set>
                                      <p:cBhvr>
                                        <p:cTn id="21" dur="1" fill="hold">
                                          <p:stCondLst>
                                            <p:cond delay="0"/>
                                          </p:stCondLst>
                                        </p:cTn>
                                        <p:tgtEl>
                                          <p:spTgt spid="11275"/>
                                        </p:tgtEl>
                                        <p:attrNameLst>
                                          <p:attrName>style.visibility</p:attrName>
                                        </p:attrNameLst>
                                      </p:cBhvr>
                                      <p:to>
                                        <p:strVal val="visible"/>
                                      </p:to>
                                    </p:set>
                                    <p:animEffect transition="in" filter="fade">
                                      <p:cBhvr>
                                        <p:cTn id="22" dur="500"/>
                                        <p:tgtEl>
                                          <p:spTgt spid="11275"/>
                                        </p:tgtEl>
                                      </p:cBhvr>
                                    </p:animEffect>
                                  </p:childTnLst>
                                </p:cTn>
                              </p:par>
                            </p:childTnLst>
                          </p:cTn>
                        </p:par>
                        <p:par>
                          <p:cTn id="23" fill="hold" nodeType="afterGroup">
                            <p:stCondLst>
                              <p:cond delay="1000"/>
                            </p:stCondLst>
                            <p:childTnLst>
                              <p:par>
                                <p:cTn id="24" presetID="10" presetClass="entr" presetSubtype="0" fill="hold" nodeType="afterEffect">
                                  <p:stCondLst>
                                    <p:cond delay="0"/>
                                  </p:stCondLst>
                                  <p:childTnLst>
                                    <p:set>
                                      <p:cBhvr>
                                        <p:cTn id="25" dur="1" fill="hold">
                                          <p:stCondLst>
                                            <p:cond delay="0"/>
                                          </p:stCondLst>
                                        </p:cTn>
                                        <p:tgtEl>
                                          <p:spTgt spid="11272"/>
                                        </p:tgtEl>
                                        <p:attrNameLst>
                                          <p:attrName>style.visibility</p:attrName>
                                        </p:attrNameLst>
                                      </p:cBhvr>
                                      <p:to>
                                        <p:strVal val="visible"/>
                                      </p:to>
                                    </p:set>
                                    <p:animEffect transition="in" filter="fade">
                                      <p:cBhvr>
                                        <p:cTn id="26" dur="500"/>
                                        <p:tgtEl>
                                          <p:spTgt spid="11272"/>
                                        </p:tgtEl>
                                      </p:cBhvr>
                                    </p:animEffect>
                                  </p:childTnLst>
                                </p:cTn>
                              </p:par>
                            </p:childTnLst>
                          </p:cTn>
                        </p:par>
                        <p:par>
                          <p:cTn id="27" fill="hold" nodeType="afterGroup">
                            <p:stCondLst>
                              <p:cond delay="1500"/>
                            </p:stCondLst>
                            <p:childTnLst>
                              <p:par>
                                <p:cTn id="28" presetID="10" presetClass="entr" presetSubtype="0" fill="hold" nodeType="afterEffect">
                                  <p:stCondLst>
                                    <p:cond delay="0"/>
                                  </p:stCondLst>
                                  <p:childTnLst>
                                    <p:set>
                                      <p:cBhvr>
                                        <p:cTn id="29" dur="1" fill="hold">
                                          <p:stCondLst>
                                            <p:cond delay="0"/>
                                          </p:stCondLst>
                                        </p:cTn>
                                        <p:tgtEl>
                                          <p:spTgt spid="11273"/>
                                        </p:tgtEl>
                                        <p:attrNameLst>
                                          <p:attrName>style.visibility</p:attrName>
                                        </p:attrNameLst>
                                      </p:cBhvr>
                                      <p:to>
                                        <p:strVal val="visible"/>
                                      </p:to>
                                    </p:set>
                                    <p:animEffect transition="in" filter="fade">
                                      <p:cBhvr>
                                        <p:cTn id="30" dur="500"/>
                                        <p:tgtEl>
                                          <p:spTgt spid="11273"/>
                                        </p:tgtEl>
                                      </p:cBhvr>
                                    </p:animEffect>
                                  </p:childTnLst>
                                </p:cTn>
                              </p:par>
                            </p:childTnLst>
                          </p:cTn>
                        </p:par>
                        <p:par>
                          <p:cTn id="31" fill="hold" nodeType="afterGroup">
                            <p:stCondLst>
                              <p:cond delay="2000"/>
                            </p:stCondLst>
                            <p:childTnLst>
                              <p:par>
                                <p:cTn id="32" presetID="10" presetClass="entr" presetSubtype="0" fill="hold" nodeType="afterEffect">
                                  <p:stCondLst>
                                    <p:cond delay="0"/>
                                  </p:stCondLst>
                                  <p:childTnLst>
                                    <p:set>
                                      <p:cBhvr>
                                        <p:cTn id="33" dur="1" fill="hold">
                                          <p:stCondLst>
                                            <p:cond delay="0"/>
                                          </p:stCondLst>
                                        </p:cTn>
                                        <p:tgtEl>
                                          <p:spTgt spid="11274"/>
                                        </p:tgtEl>
                                        <p:attrNameLst>
                                          <p:attrName>style.visibility</p:attrName>
                                        </p:attrNameLst>
                                      </p:cBhvr>
                                      <p:to>
                                        <p:strVal val="visible"/>
                                      </p:to>
                                    </p:set>
                                    <p:animEffect transition="in" filter="fade">
                                      <p:cBhvr>
                                        <p:cTn id="34" dur="500"/>
                                        <p:tgtEl>
                                          <p:spTgt spid="11274"/>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0" presetClass="entr" presetSubtype="0" fill="hold" nodeType="clickEffect">
                                  <p:stCondLst>
                                    <p:cond delay="0"/>
                                  </p:stCondLst>
                                  <p:childTnLst>
                                    <p:set>
                                      <p:cBhvr>
                                        <p:cTn id="38" dur="1" fill="hold">
                                          <p:stCondLst>
                                            <p:cond delay="0"/>
                                          </p:stCondLst>
                                        </p:cTn>
                                        <p:tgtEl>
                                          <p:spTgt spid="11277"/>
                                        </p:tgtEl>
                                        <p:attrNameLst>
                                          <p:attrName>style.visibility</p:attrName>
                                        </p:attrNameLst>
                                      </p:cBhvr>
                                      <p:to>
                                        <p:strVal val="visible"/>
                                      </p:to>
                                    </p:set>
                                    <p:animEffect transition="in" filter="fade">
                                      <p:cBhvr>
                                        <p:cTn id="39" dur="500"/>
                                        <p:tgtEl>
                                          <p:spTgt spid="11277"/>
                                        </p:tgtEl>
                                      </p:cBhvr>
                                    </p:animEffect>
                                  </p:childTnLst>
                                </p:cTn>
                              </p:par>
                              <p:par>
                                <p:cTn id="40" presetID="10" presetClass="entr" presetSubtype="0" fill="hold" nodeType="withEffect">
                                  <p:stCondLst>
                                    <p:cond delay="0"/>
                                  </p:stCondLst>
                                  <p:childTnLst>
                                    <p:set>
                                      <p:cBhvr>
                                        <p:cTn id="41" dur="1" fill="hold">
                                          <p:stCondLst>
                                            <p:cond delay="0"/>
                                          </p:stCondLst>
                                        </p:cTn>
                                        <p:tgtEl>
                                          <p:spTgt spid="11278"/>
                                        </p:tgtEl>
                                        <p:attrNameLst>
                                          <p:attrName>style.visibility</p:attrName>
                                        </p:attrNameLst>
                                      </p:cBhvr>
                                      <p:to>
                                        <p:strVal val="visible"/>
                                      </p:to>
                                    </p:set>
                                    <p:animEffect transition="in" filter="fade">
                                      <p:cBhvr>
                                        <p:cTn id="42" dur="500"/>
                                        <p:tgtEl>
                                          <p:spTgt spid="11278"/>
                                        </p:tgtEl>
                                      </p:cBhvr>
                                    </p:animEffect>
                                  </p:childTnLst>
                                </p:cTn>
                              </p:par>
                            </p:childTnLst>
                          </p:cTn>
                        </p:par>
                        <p:par>
                          <p:cTn id="43" fill="hold" nodeType="afterGroup">
                            <p:stCondLst>
                              <p:cond delay="500"/>
                            </p:stCondLst>
                            <p:childTnLst>
                              <p:par>
                                <p:cTn id="44" presetID="10" presetClass="entr" presetSubtype="0" fill="hold" nodeType="afterEffect">
                                  <p:stCondLst>
                                    <p:cond delay="0"/>
                                  </p:stCondLst>
                                  <p:childTnLst>
                                    <p:set>
                                      <p:cBhvr>
                                        <p:cTn id="45" dur="1" fill="hold">
                                          <p:stCondLst>
                                            <p:cond delay="0"/>
                                          </p:stCondLst>
                                        </p:cTn>
                                        <p:tgtEl>
                                          <p:spTgt spid="11282"/>
                                        </p:tgtEl>
                                        <p:attrNameLst>
                                          <p:attrName>style.visibility</p:attrName>
                                        </p:attrNameLst>
                                      </p:cBhvr>
                                      <p:to>
                                        <p:strVal val="visible"/>
                                      </p:to>
                                    </p:set>
                                    <p:animEffect transition="in" filter="fade">
                                      <p:cBhvr>
                                        <p:cTn id="46" dur="500"/>
                                        <p:tgtEl>
                                          <p:spTgt spid="11282"/>
                                        </p:tgtEl>
                                      </p:cBhvr>
                                    </p:animEffect>
                                  </p:childTnLst>
                                </p:cTn>
                              </p:par>
                            </p:childTnLst>
                          </p:cTn>
                        </p:par>
                        <p:par>
                          <p:cTn id="47" fill="hold" nodeType="afterGroup">
                            <p:stCondLst>
                              <p:cond delay="1000"/>
                            </p:stCondLst>
                            <p:childTnLst>
                              <p:par>
                                <p:cTn id="48" presetID="10" presetClass="entr" presetSubtype="0" fill="hold" nodeType="afterEffect">
                                  <p:stCondLst>
                                    <p:cond delay="0"/>
                                  </p:stCondLst>
                                  <p:childTnLst>
                                    <p:set>
                                      <p:cBhvr>
                                        <p:cTn id="49" dur="1" fill="hold">
                                          <p:stCondLst>
                                            <p:cond delay="0"/>
                                          </p:stCondLst>
                                        </p:cTn>
                                        <p:tgtEl>
                                          <p:spTgt spid="11281"/>
                                        </p:tgtEl>
                                        <p:attrNameLst>
                                          <p:attrName>style.visibility</p:attrName>
                                        </p:attrNameLst>
                                      </p:cBhvr>
                                      <p:to>
                                        <p:strVal val="visible"/>
                                      </p:to>
                                    </p:set>
                                    <p:animEffect transition="in" filter="fade">
                                      <p:cBhvr>
                                        <p:cTn id="50" dur="500"/>
                                        <p:tgtEl>
                                          <p:spTgt spid="11281"/>
                                        </p:tgtEl>
                                      </p:cBhvr>
                                    </p:animEffect>
                                  </p:childTnLst>
                                </p:cTn>
                              </p:par>
                            </p:childTnLst>
                          </p:cTn>
                        </p:par>
                        <p:par>
                          <p:cTn id="51" fill="hold" nodeType="afterGroup">
                            <p:stCondLst>
                              <p:cond delay="1500"/>
                            </p:stCondLst>
                            <p:childTnLst>
                              <p:par>
                                <p:cTn id="52" presetID="10" presetClass="entr" presetSubtype="0" fill="hold" nodeType="afterEffect">
                                  <p:stCondLst>
                                    <p:cond delay="0"/>
                                  </p:stCondLst>
                                  <p:childTnLst>
                                    <p:set>
                                      <p:cBhvr>
                                        <p:cTn id="53" dur="1" fill="hold">
                                          <p:stCondLst>
                                            <p:cond delay="0"/>
                                          </p:stCondLst>
                                        </p:cTn>
                                        <p:tgtEl>
                                          <p:spTgt spid="11279"/>
                                        </p:tgtEl>
                                        <p:attrNameLst>
                                          <p:attrName>style.visibility</p:attrName>
                                        </p:attrNameLst>
                                      </p:cBhvr>
                                      <p:to>
                                        <p:strVal val="visible"/>
                                      </p:to>
                                    </p:set>
                                    <p:animEffect transition="in" filter="fade">
                                      <p:cBhvr>
                                        <p:cTn id="54" dur="500"/>
                                        <p:tgtEl>
                                          <p:spTgt spid="11279"/>
                                        </p:tgtEl>
                                      </p:cBhvr>
                                    </p:animEffect>
                                  </p:childTnLst>
                                </p:cTn>
                              </p:par>
                            </p:childTnLst>
                          </p:cTn>
                        </p:par>
                        <p:par>
                          <p:cTn id="55" fill="hold" nodeType="afterGroup">
                            <p:stCondLst>
                              <p:cond delay="2000"/>
                            </p:stCondLst>
                            <p:childTnLst>
                              <p:par>
                                <p:cTn id="56" presetID="10" presetClass="entr" presetSubtype="0" fill="hold" nodeType="afterEffect">
                                  <p:stCondLst>
                                    <p:cond delay="0"/>
                                  </p:stCondLst>
                                  <p:childTnLst>
                                    <p:set>
                                      <p:cBhvr>
                                        <p:cTn id="57" dur="1" fill="hold">
                                          <p:stCondLst>
                                            <p:cond delay="0"/>
                                          </p:stCondLst>
                                        </p:cTn>
                                        <p:tgtEl>
                                          <p:spTgt spid="11280"/>
                                        </p:tgtEl>
                                        <p:attrNameLst>
                                          <p:attrName>style.visibility</p:attrName>
                                        </p:attrNameLst>
                                      </p:cBhvr>
                                      <p:to>
                                        <p:strVal val="visible"/>
                                      </p:to>
                                    </p:set>
                                    <p:animEffect transition="in" filter="fade">
                                      <p:cBhvr>
                                        <p:cTn id="58" dur="500"/>
                                        <p:tgtEl>
                                          <p:spTgt spid="11280"/>
                                        </p:tgtEl>
                                      </p:cBhvr>
                                    </p:animEffect>
                                  </p:childTnLst>
                                </p:cTn>
                              </p:par>
                            </p:childTnLst>
                          </p:cTn>
                        </p:par>
                        <p:par>
                          <p:cTn id="59" fill="hold" nodeType="afterGroup">
                            <p:stCondLst>
                              <p:cond delay="2500"/>
                            </p:stCondLst>
                            <p:childTnLst>
                              <p:par>
                                <p:cTn id="60" presetID="10" presetClass="entr" presetSubtype="0" fill="hold" nodeType="afterEffect">
                                  <p:stCondLst>
                                    <p:cond delay="0"/>
                                  </p:stCondLst>
                                  <p:childTnLst>
                                    <p:set>
                                      <p:cBhvr>
                                        <p:cTn id="61" dur="1" fill="hold">
                                          <p:stCondLst>
                                            <p:cond delay="0"/>
                                          </p:stCondLst>
                                        </p:cTn>
                                        <p:tgtEl>
                                          <p:spTgt spid="11283"/>
                                        </p:tgtEl>
                                        <p:attrNameLst>
                                          <p:attrName>style.visibility</p:attrName>
                                        </p:attrNameLst>
                                      </p:cBhvr>
                                      <p:to>
                                        <p:strVal val="visible"/>
                                      </p:to>
                                    </p:set>
                                    <p:animEffect transition="in" filter="fade">
                                      <p:cBhvr>
                                        <p:cTn id="62" dur="500"/>
                                        <p:tgtEl>
                                          <p:spTgt spid="11283"/>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0" presetClass="entr" presetSubtype="0" fill="hold" nodeType="clickEffect">
                                  <p:stCondLst>
                                    <p:cond delay="0"/>
                                  </p:stCondLst>
                                  <p:childTnLst>
                                    <p:set>
                                      <p:cBhvr>
                                        <p:cTn id="66" dur="1" fill="hold">
                                          <p:stCondLst>
                                            <p:cond delay="0"/>
                                          </p:stCondLst>
                                        </p:cTn>
                                        <p:tgtEl>
                                          <p:spTgt spid="11284"/>
                                        </p:tgtEl>
                                        <p:attrNameLst>
                                          <p:attrName>style.visibility</p:attrName>
                                        </p:attrNameLst>
                                      </p:cBhvr>
                                      <p:to>
                                        <p:strVal val="visible"/>
                                      </p:to>
                                    </p:set>
                                    <p:animEffect transition="in" filter="fade">
                                      <p:cBhvr>
                                        <p:cTn id="67" dur="500"/>
                                        <p:tgtEl>
                                          <p:spTgt spid="11284"/>
                                        </p:tgtEl>
                                      </p:cBhvr>
                                    </p:animEffect>
                                  </p:childTnLst>
                                </p:cTn>
                              </p:par>
                            </p:childTnLst>
                          </p:cTn>
                        </p:par>
                        <p:par>
                          <p:cTn id="68" fill="hold" nodeType="afterGroup">
                            <p:stCondLst>
                              <p:cond delay="500"/>
                            </p:stCondLst>
                            <p:childTnLst>
                              <p:par>
                                <p:cTn id="69" presetID="10" presetClass="entr" presetSubtype="0" fill="hold" nodeType="afterEffect">
                                  <p:stCondLst>
                                    <p:cond delay="0"/>
                                  </p:stCondLst>
                                  <p:childTnLst>
                                    <p:set>
                                      <p:cBhvr>
                                        <p:cTn id="70" dur="1" fill="hold">
                                          <p:stCondLst>
                                            <p:cond delay="0"/>
                                          </p:stCondLst>
                                        </p:cTn>
                                        <p:tgtEl>
                                          <p:spTgt spid="11290"/>
                                        </p:tgtEl>
                                        <p:attrNameLst>
                                          <p:attrName>style.visibility</p:attrName>
                                        </p:attrNameLst>
                                      </p:cBhvr>
                                      <p:to>
                                        <p:strVal val="visible"/>
                                      </p:to>
                                    </p:set>
                                    <p:animEffect transition="in" filter="fade">
                                      <p:cBhvr>
                                        <p:cTn id="71" dur="500"/>
                                        <p:tgtEl>
                                          <p:spTgt spid="11290"/>
                                        </p:tgtEl>
                                      </p:cBhvr>
                                    </p:animEffect>
                                  </p:childTnLst>
                                </p:cTn>
                              </p:par>
                            </p:childTnLst>
                          </p:cTn>
                        </p:par>
                        <p:par>
                          <p:cTn id="72" fill="hold" nodeType="afterGroup">
                            <p:stCondLst>
                              <p:cond delay="1000"/>
                            </p:stCondLst>
                            <p:childTnLst>
                              <p:par>
                                <p:cTn id="73" presetID="10" presetClass="entr" presetSubtype="0" fill="hold" nodeType="afterEffect">
                                  <p:stCondLst>
                                    <p:cond delay="0"/>
                                  </p:stCondLst>
                                  <p:childTnLst>
                                    <p:set>
                                      <p:cBhvr>
                                        <p:cTn id="74" dur="1" fill="hold">
                                          <p:stCondLst>
                                            <p:cond delay="0"/>
                                          </p:stCondLst>
                                        </p:cTn>
                                        <p:tgtEl>
                                          <p:spTgt spid="11289"/>
                                        </p:tgtEl>
                                        <p:attrNameLst>
                                          <p:attrName>style.visibility</p:attrName>
                                        </p:attrNameLst>
                                      </p:cBhvr>
                                      <p:to>
                                        <p:strVal val="visible"/>
                                      </p:to>
                                    </p:set>
                                    <p:animEffect transition="in" filter="fade">
                                      <p:cBhvr>
                                        <p:cTn id="75" dur="500"/>
                                        <p:tgtEl>
                                          <p:spTgt spid="11289"/>
                                        </p:tgtEl>
                                      </p:cBhvr>
                                    </p:animEffect>
                                  </p:childTnLst>
                                </p:cTn>
                              </p:par>
                            </p:childTnLst>
                          </p:cTn>
                        </p:par>
                        <p:par>
                          <p:cTn id="76" fill="hold" nodeType="afterGroup">
                            <p:stCondLst>
                              <p:cond delay="1500"/>
                            </p:stCondLst>
                            <p:childTnLst>
                              <p:par>
                                <p:cTn id="77" presetID="10" presetClass="entr" presetSubtype="0" fill="hold" nodeType="afterEffect">
                                  <p:stCondLst>
                                    <p:cond delay="0"/>
                                  </p:stCondLst>
                                  <p:childTnLst>
                                    <p:set>
                                      <p:cBhvr>
                                        <p:cTn id="78" dur="1" fill="hold">
                                          <p:stCondLst>
                                            <p:cond delay="0"/>
                                          </p:stCondLst>
                                        </p:cTn>
                                        <p:tgtEl>
                                          <p:spTgt spid="11287"/>
                                        </p:tgtEl>
                                        <p:attrNameLst>
                                          <p:attrName>style.visibility</p:attrName>
                                        </p:attrNameLst>
                                      </p:cBhvr>
                                      <p:to>
                                        <p:strVal val="visible"/>
                                      </p:to>
                                    </p:set>
                                    <p:animEffect transition="in" filter="fade">
                                      <p:cBhvr>
                                        <p:cTn id="79" dur="500"/>
                                        <p:tgtEl>
                                          <p:spTgt spid="11287"/>
                                        </p:tgtEl>
                                      </p:cBhvr>
                                    </p:animEffect>
                                  </p:childTnLst>
                                </p:cTn>
                              </p:par>
                            </p:childTnLst>
                          </p:cTn>
                        </p:par>
                        <p:par>
                          <p:cTn id="80" fill="hold" nodeType="afterGroup">
                            <p:stCondLst>
                              <p:cond delay="2000"/>
                            </p:stCondLst>
                            <p:childTnLst>
                              <p:par>
                                <p:cTn id="81" presetID="10" presetClass="entr" presetSubtype="0" fill="hold" nodeType="afterEffect">
                                  <p:stCondLst>
                                    <p:cond delay="0"/>
                                  </p:stCondLst>
                                  <p:childTnLst>
                                    <p:set>
                                      <p:cBhvr>
                                        <p:cTn id="82" dur="1" fill="hold">
                                          <p:stCondLst>
                                            <p:cond delay="0"/>
                                          </p:stCondLst>
                                        </p:cTn>
                                        <p:tgtEl>
                                          <p:spTgt spid="11285"/>
                                        </p:tgtEl>
                                        <p:attrNameLst>
                                          <p:attrName>style.visibility</p:attrName>
                                        </p:attrNameLst>
                                      </p:cBhvr>
                                      <p:to>
                                        <p:strVal val="visible"/>
                                      </p:to>
                                    </p:set>
                                    <p:animEffect transition="in" filter="fade">
                                      <p:cBhvr>
                                        <p:cTn id="83" dur="500"/>
                                        <p:tgtEl>
                                          <p:spTgt spid="11285"/>
                                        </p:tgtEl>
                                      </p:cBhvr>
                                    </p:animEffect>
                                  </p:childTnLst>
                                </p:cTn>
                              </p:par>
                            </p:childTnLst>
                          </p:cTn>
                        </p:par>
                        <p:par>
                          <p:cTn id="84" fill="hold" nodeType="afterGroup">
                            <p:stCondLst>
                              <p:cond delay="2500"/>
                            </p:stCondLst>
                            <p:childTnLst>
                              <p:par>
                                <p:cTn id="85" presetID="10" presetClass="entr" presetSubtype="0" fill="hold" nodeType="afterEffect">
                                  <p:stCondLst>
                                    <p:cond delay="0"/>
                                  </p:stCondLst>
                                  <p:childTnLst>
                                    <p:set>
                                      <p:cBhvr>
                                        <p:cTn id="86" dur="1" fill="hold">
                                          <p:stCondLst>
                                            <p:cond delay="0"/>
                                          </p:stCondLst>
                                        </p:cTn>
                                        <p:tgtEl>
                                          <p:spTgt spid="11286"/>
                                        </p:tgtEl>
                                        <p:attrNameLst>
                                          <p:attrName>style.visibility</p:attrName>
                                        </p:attrNameLst>
                                      </p:cBhvr>
                                      <p:to>
                                        <p:strVal val="visible"/>
                                      </p:to>
                                    </p:set>
                                    <p:animEffect transition="in" filter="fade">
                                      <p:cBhvr>
                                        <p:cTn id="87" dur="500"/>
                                        <p:tgtEl>
                                          <p:spTgt spid="11286"/>
                                        </p:tgtEl>
                                      </p:cBhvr>
                                    </p:animEffect>
                                  </p:childTnLst>
                                </p:cTn>
                              </p:par>
                            </p:childTnLst>
                          </p:cTn>
                        </p:par>
                        <p:par>
                          <p:cTn id="88" fill="hold" nodeType="afterGroup">
                            <p:stCondLst>
                              <p:cond delay="3000"/>
                            </p:stCondLst>
                            <p:childTnLst>
                              <p:par>
                                <p:cTn id="89" presetID="10" presetClass="entr" presetSubtype="0" fill="hold" nodeType="afterEffect">
                                  <p:stCondLst>
                                    <p:cond delay="0"/>
                                  </p:stCondLst>
                                  <p:childTnLst>
                                    <p:set>
                                      <p:cBhvr>
                                        <p:cTn id="90" dur="1" fill="hold">
                                          <p:stCondLst>
                                            <p:cond delay="0"/>
                                          </p:stCondLst>
                                        </p:cTn>
                                        <p:tgtEl>
                                          <p:spTgt spid="11288"/>
                                        </p:tgtEl>
                                        <p:attrNameLst>
                                          <p:attrName>style.visibility</p:attrName>
                                        </p:attrNameLst>
                                      </p:cBhvr>
                                      <p:to>
                                        <p:strVal val="visible"/>
                                      </p:to>
                                    </p:set>
                                    <p:animEffect transition="in" filter="fade">
                                      <p:cBhvr>
                                        <p:cTn id="91" dur="500"/>
                                        <p:tgtEl>
                                          <p:spTgt spid="112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0" grpId="0"/>
      <p:bldP spid="11271" grpId="0"/>
      <p:bldP spid="11273" grpId="0" animBg="1"/>
      <p:bldP spid="11274" grpId="0"/>
      <p:bldP spid="11275" grpId="0" animBg="1"/>
      <p:bldP spid="11277" grpId="0"/>
      <p:bldP spid="11280" grpId="0" animBg="1"/>
      <p:bldP spid="11281" grpId="0"/>
      <p:bldP spid="11282" grpId="0" animBg="1"/>
      <p:bldP spid="11283" grpId="0" animBg="1"/>
      <p:bldP spid="11284" grpId="0"/>
      <p:bldP spid="11286" grpId="0" animBg="1"/>
      <p:bldP spid="11287" grpId="0" animBg="1"/>
      <p:bldP spid="11288" grpId="0"/>
      <p:bldP spid="1128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a:extLst>
              <a:ext uri="{FF2B5EF4-FFF2-40B4-BE49-F238E27FC236}">
                <a16:creationId xmlns:a16="http://schemas.microsoft.com/office/drawing/2014/main" id="{C6F23F5C-0EE8-AE98-DB78-2B0A9D88F2DC}"/>
              </a:ext>
            </a:extLst>
          </p:cNvPr>
          <p:cNvSpPr>
            <a:spLocks noGrp="1" noChangeArrowheads="1"/>
          </p:cNvSpPr>
          <p:nvPr>
            <p:ph type="title"/>
          </p:nvPr>
        </p:nvSpPr>
        <p:spPr>
          <a:noFill/>
        </p:spPr>
        <p:txBody>
          <a:bodyPr/>
          <a:lstStyle/>
          <a:p>
            <a:pPr eaLnBrk="1" hangingPunct="1"/>
            <a:r>
              <a:rPr lang="en-US" altLang="en-US" sz="3600"/>
              <a:t>Stack example</a:t>
            </a:r>
          </a:p>
        </p:txBody>
      </p:sp>
      <p:sp>
        <p:nvSpPr>
          <p:cNvPr id="26627" name="Rectangle 5">
            <a:extLst>
              <a:ext uri="{FF2B5EF4-FFF2-40B4-BE49-F238E27FC236}">
                <a16:creationId xmlns:a16="http://schemas.microsoft.com/office/drawing/2014/main" id="{DBF4BCEB-9A6C-245F-9037-BDD61393ECAD}"/>
              </a:ext>
            </a:extLst>
          </p:cNvPr>
          <p:cNvSpPr>
            <a:spLocks noGrp="1" noChangeArrowheads="1"/>
          </p:cNvSpPr>
          <p:nvPr>
            <p:ph idx="1"/>
          </p:nvPr>
        </p:nvSpPr>
        <p:spPr>
          <a:xfrm>
            <a:off x="457200" y="1295400"/>
            <a:ext cx="8229600" cy="4530725"/>
          </a:xfrm>
        </p:spPr>
        <p:txBody>
          <a:bodyPr/>
          <a:lstStyle/>
          <a:p>
            <a:pPr eaLnBrk="1" hangingPunct="1"/>
            <a:r>
              <a:rPr lang="en-US" altLang="en-US" sz="2400"/>
              <a:t>Consider the following program:</a:t>
            </a:r>
          </a:p>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2400"/>
          </a:p>
          <a:p>
            <a:pPr eaLnBrk="1" hangingPunct="1"/>
            <a:r>
              <a:rPr lang="en-US" altLang="en-US" sz="2400"/>
              <a:t>What is the running time of ManipulateStack?</a:t>
            </a:r>
          </a:p>
          <a:p>
            <a:pPr lvl="1" eaLnBrk="1" hangingPunct="1"/>
            <a:endParaRPr lang="en-US" altLang="en-US" sz="2400"/>
          </a:p>
          <a:p>
            <a:pPr eaLnBrk="1" hangingPunct="1"/>
            <a:endParaRPr lang="en-US" altLang="en-US" sz="2400"/>
          </a:p>
        </p:txBody>
      </p:sp>
      <p:sp>
        <p:nvSpPr>
          <p:cNvPr id="26628" name="Slide Number Placeholder 5">
            <a:extLst>
              <a:ext uri="{FF2B5EF4-FFF2-40B4-BE49-F238E27FC236}">
                <a16:creationId xmlns:a16="http://schemas.microsoft.com/office/drawing/2014/main" id="{60E88196-9EFB-424A-194A-A69921B3B1B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E380B013-6DFC-44A4-8F17-9C3C923751E8}" type="slidenum">
              <a:rPr lang="en-US" altLang="en-US" sz="1200" smtClean="0">
                <a:latin typeface="Garamond" panose="02020404030301010803" pitchFamily="18" charset="0"/>
              </a:rPr>
              <a:pPr>
                <a:spcBef>
                  <a:spcPct val="0"/>
                </a:spcBef>
                <a:buClrTx/>
                <a:buSzTx/>
                <a:buFontTx/>
                <a:buNone/>
              </a:pPr>
              <a:t>12</a:t>
            </a:fld>
            <a:endParaRPr lang="en-US" altLang="en-US" sz="1200">
              <a:latin typeface="Garamond" panose="02020404030301010803" pitchFamily="18" charset="0"/>
            </a:endParaRPr>
          </a:p>
        </p:txBody>
      </p:sp>
      <p:sp>
        <p:nvSpPr>
          <p:cNvPr id="26629" name="Rectangle 40">
            <a:extLst>
              <a:ext uri="{FF2B5EF4-FFF2-40B4-BE49-F238E27FC236}">
                <a16:creationId xmlns:a16="http://schemas.microsoft.com/office/drawing/2014/main" id="{BA0A4EFD-AF3F-1B09-0AA0-ED2D52C290B2}"/>
              </a:ext>
            </a:extLst>
          </p:cNvPr>
          <p:cNvSpPr>
            <a:spLocks noChangeArrowheads="1"/>
          </p:cNvSpPr>
          <p:nvPr/>
        </p:nvSpPr>
        <p:spPr bwMode="auto">
          <a:xfrm>
            <a:off x="457200" y="1905000"/>
            <a:ext cx="8229600" cy="3733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lnSpc>
                <a:spcPct val="90000"/>
              </a:lnSpc>
              <a:buFont typeface="Wingdings" panose="05000000000000000000" pitchFamily="2" charset="2"/>
              <a:buNone/>
            </a:pPr>
            <a:r>
              <a:rPr lang="en-US" altLang="en-US" sz="2000" dirty="0" err="1"/>
              <a:t>ManipulateStack</a:t>
            </a:r>
            <a:r>
              <a:rPr lang="en-US" altLang="en-US" sz="2000" dirty="0"/>
              <a:t> (n) {</a:t>
            </a:r>
          </a:p>
          <a:p>
            <a:pPr eaLnBrk="1" hangingPunct="1">
              <a:lnSpc>
                <a:spcPct val="90000"/>
              </a:lnSpc>
              <a:buFont typeface="Wingdings" panose="05000000000000000000" pitchFamily="2" charset="2"/>
              <a:buNone/>
            </a:pPr>
            <a:r>
              <a:rPr lang="en-US" altLang="en-US" sz="2000" dirty="0"/>
              <a:t>  S = empty stack; </a:t>
            </a:r>
            <a:r>
              <a:rPr lang="en-US" altLang="en-US" sz="2000" dirty="0">
                <a:solidFill>
                  <a:srgbClr val="0066FF"/>
                </a:solidFill>
              </a:rPr>
              <a:t>// we start with an empty stack</a:t>
            </a:r>
          </a:p>
          <a:p>
            <a:pPr eaLnBrk="1" hangingPunct="1">
              <a:lnSpc>
                <a:spcPct val="90000"/>
              </a:lnSpc>
              <a:buFont typeface="Wingdings" panose="05000000000000000000" pitchFamily="2" charset="2"/>
              <a:buNone/>
            </a:pPr>
            <a:r>
              <a:rPr lang="en-US" altLang="en-US" sz="2000" dirty="0"/>
              <a:t>  for (</a:t>
            </a:r>
            <a:r>
              <a:rPr lang="en-US" altLang="en-US" sz="2000" dirty="0" err="1"/>
              <a:t>i</a:t>
            </a:r>
            <a:r>
              <a:rPr lang="en-US" altLang="en-US" sz="2000" dirty="0"/>
              <a:t>=1; </a:t>
            </a:r>
            <a:r>
              <a:rPr lang="en-US" altLang="en-US" sz="2000" dirty="0" err="1"/>
              <a:t>i</a:t>
            </a:r>
            <a:r>
              <a:rPr lang="en-US" altLang="en-US" sz="2000" dirty="0"/>
              <a:t> &lt;= n; </a:t>
            </a:r>
            <a:r>
              <a:rPr lang="en-US" altLang="en-US" sz="2000" dirty="0" err="1"/>
              <a:t>i</a:t>
            </a:r>
            <a:r>
              <a:rPr lang="en-US" altLang="en-US" sz="2000" dirty="0"/>
              <a:t>++) { </a:t>
            </a:r>
            <a:r>
              <a:rPr lang="en-US" altLang="en-US" sz="2000" dirty="0">
                <a:solidFill>
                  <a:srgbClr val="0066FF"/>
                </a:solidFill>
              </a:rPr>
              <a:t>// iterate n time</a:t>
            </a:r>
            <a:r>
              <a:rPr lang="tr-TR" altLang="en-US" sz="2000" dirty="0">
                <a:solidFill>
                  <a:srgbClr val="0066FF"/>
                </a:solidFill>
              </a:rPr>
              <a:t>s</a:t>
            </a:r>
            <a:endParaRPr lang="en-US" altLang="en-US" sz="2000" dirty="0">
              <a:solidFill>
                <a:srgbClr val="0066FF"/>
              </a:solidFill>
              <a:cs typeface="Arial" panose="020B0604020202020204" pitchFamily="34" charset="0"/>
            </a:endParaRPr>
          </a:p>
          <a:p>
            <a:pPr eaLnBrk="1" hangingPunct="1">
              <a:lnSpc>
                <a:spcPct val="90000"/>
              </a:lnSpc>
              <a:buFont typeface="Wingdings" panose="05000000000000000000" pitchFamily="2" charset="2"/>
              <a:buNone/>
            </a:pPr>
            <a:r>
              <a:rPr lang="en-US" altLang="en-US" sz="2000" dirty="0"/>
              <a:t>    </a:t>
            </a:r>
            <a:r>
              <a:rPr lang="en-US" altLang="en-US" sz="2000" dirty="0" err="1"/>
              <a:t>GetCommand</a:t>
            </a:r>
            <a:r>
              <a:rPr lang="en-US" altLang="en-US" sz="2000" dirty="0"/>
              <a:t>(</a:t>
            </a:r>
            <a:r>
              <a:rPr lang="en-US" altLang="en-US" sz="2000" dirty="0" err="1"/>
              <a:t>cmd</a:t>
            </a:r>
            <a:r>
              <a:rPr lang="en-US" altLang="en-US" sz="2000" dirty="0"/>
              <a:t>, par); </a:t>
            </a:r>
            <a:r>
              <a:rPr lang="en-US" altLang="en-US" sz="2000" dirty="0">
                <a:solidFill>
                  <a:srgbClr val="0066FF"/>
                </a:solidFill>
              </a:rPr>
              <a:t>// get a command from the user</a:t>
            </a:r>
          </a:p>
          <a:p>
            <a:pPr eaLnBrk="1" hangingPunct="1">
              <a:lnSpc>
                <a:spcPct val="90000"/>
              </a:lnSpc>
              <a:buFont typeface="Wingdings" panose="05000000000000000000" pitchFamily="2" charset="2"/>
              <a:buNone/>
            </a:pPr>
            <a:r>
              <a:rPr lang="en-US" altLang="en-US" sz="2000" dirty="0">
                <a:solidFill>
                  <a:srgbClr val="0066FF"/>
                </a:solidFill>
              </a:rPr>
              <a:t>    // a command can either be a POP or a PUSH</a:t>
            </a:r>
          </a:p>
          <a:p>
            <a:pPr eaLnBrk="1" hangingPunct="1">
              <a:lnSpc>
                <a:spcPct val="90000"/>
              </a:lnSpc>
              <a:buFont typeface="Wingdings" panose="05000000000000000000" pitchFamily="2" charset="2"/>
              <a:buNone/>
            </a:pPr>
            <a:r>
              <a:rPr lang="en-US" altLang="en-US" sz="2000" dirty="0"/>
              <a:t>    if (</a:t>
            </a:r>
            <a:r>
              <a:rPr lang="en-US" altLang="en-US" sz="2000" dirty="0" err="1"/>
              <a:t>cmd</a:t>
            </a:r>
            <a:r>
              <a:rPr lang="en-US" altLang="en-US" sz="2000" dirty="0"/>
              <a:t> == “POP”</a:t>
            </a:r>
            <a:r>
              <a:rPr lang="en-US" altLang="en-US" sz="2000" dirty="0">
                <a:cs typeface="Arial" panose="020B0604020202020204" pitchFamily="34" charset="0"/>
              </a:rPr>
              <a:t>) </a:t>
            </a:r>
            <a:r>
              <a:rPr lang="en-US" altLang="en-US" sz="2000" dirty="0">
                <a:solidFill>
                  <a:srgbClr val="0066FF"/>
                </a:solidFill>
                <a:cs typeface="Arial" panose="020B0604020202020204" pitchFamily="34" charset="0"/>
              </a:rPr>
              <a:t>// the user wants to pop</a:t>
            </a:r>
          </a:p>
          <a:p>
            <a:pPr eaLnBrk="1" hangingPunct="1">
              <a:lnSpc>
                <a:spcPct val="90000"/>
              </a:lnSpc>
              <a:buFont typeface="Wingdings" panose="05000000000000000000" pitchFamily="2" charset="2"/>
              <a:buNone/>
            </a:pPr>
            <a:r>
              <a:rPr lang="en-US" altLang="en-US" sz="2000" dirty="0">
                <a:cs typeface="Arial" panose="020B0604020202020204" pitchFamily="34" charset="0"/>
              </a:rPr>
              <a:t>       POP(S);</a:t>
            </a:r>
          </a:p>
          <a:p>
            <a:pPr eaLnBrk="1" hangingPunct="1">
              <a:lnSpc>
                <a:spcPct val="90000"/>
              </a:lnSpc>
              <a:buFont typeface="Wingdings" panose="05000000000000000000" pitchFamily="2" charset="2"/>
              <a:buNone/>
            </a:pPr>
            <a:r>
              <a:rPr lang="en-US" altLang="en-US" sz="2000" dirty="0">
                <a:cs typeface="Arial" panose="020B0604020202020204" pitchFamily="34" charset="0"/>
              </a:rPr>
              <a:t>    else </a:t>
            </a:r>
            <a:r>
              <a:rPr lang="en-US" altLang="en-US" sz="2000" dirty="0">
                <a:solidFill>
                  <a:srgbClr val="0066FF"/>
                </a:solidFill>
                <a:cs typeface="Arial" panose="020B0604020202020204" pitchFamily="34" charset="0"/>
              </a:rPr>
              <a:t>// the user wants to push (par gives the number to be pushed)</a:t>
            </a:r>
          </a:p>
          <a:p>
            <a:pPr eaLnBrk="1" hangingPunct="1">
              <a:lnSpc>
                <a:spcPct val="90000"/>
              </a:lnSpc>
              <a:buFont typeface="Wingdings" panose="05000000000000000000" pitchFamily="2" charset="2"/>
              <a:buNone/>
            </a:pPr>
            <a:r>
              <a:rPr lang="en-US" altLang="en-US" sz="2000" dirty="0">
                <a:cs typeface="Arial" panose="020B0604020202020204" pitchFamily="34" charset="0"/>
              </a:rPr>
              <a:t>       PUSH(S, par); </a:t>
            </a:r>
            <a:endParaRPr lang="en-US" altLang="en-US" sz="2000" dirty="0">
              <a:solidFill>
                <a:srgbClr val="0066FF"/>
              </a:solidFill>
              <a:cs typeface="Arial" panose="020B0604020202020204" pitchFamily="34" charset="0"/>
            </a:endParaRPr>
          </a:p>
          <a:p>
            <a:pPr eaLnBrk="1" hangingPunct="1">
              <a:lnSpc>
                <a:spcPct val="90000"/>
              </a:lnSpc>
              <a:buFont typeface="Wingdings" panose="05000000000000000000" pitchFamily="2" charset="2"/>
              <a:buNone/>
            </a:pPr>
            <a:r>
              <a:rPr lang="en-US" altLang="en-US" sz="2000" dirty="0">
                <a:cs typeface="Arial" panose="020B0604020202020204" pitchFamily="34" charset="0"/>
              </a:rPr>
              <a:t>    }</a:t>
            </a:r>
          </a:p>
          <a:p>
            <a:pPr eaLnBrk="1" hangingPunct="1">
              <a:lnSpc>
                <a:spcPct val="90000"/>
              </a:lnSpc>
              <a:buFont typeface="Wingdings" panose="05000000000000000000" pitchFamily="2" charset="2"/>
              <a:buNone/>
            </a:pPr>
            <a:r>
              <a:rPr lang="en-US" altLang="en-US" sz="2000" dirty="0">
                <a:cs typeface="Arial" panose="020B0604020202020204" pitchFamily="34" charset="0"/>
              </a:rPr>
              <a:t>}</a:t>
            </a:r>
            <a:endParaRPr lang="en-US" altLang="en-US" sz="2000" dirty="0">
              <a:solidFill>
                <a:srgbClr val="0066FF"/>
              </a:solidFill>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629">
                                            <p:txEl>
                                              <p:pRg st="3" end="3"/>
                                            </p:txEl>
                                          </p:spTgt>
                                        </p:tgtEl>
                                        <p:attrNameLst>
                                          <p:attrName>style.visibility</p:attrName>
                                        </p:attrNameLst>
                                      </p:cBhvr>
                                      <p:to>
                                        <p:strVal val="visible"/>
                                      </p:to>
                                    </p:set>
                                    <p:animEffect transition="in" filter="fade">
                                      <p:cBhvr>
                                        <p:cTn id="7" dur="500"/>
                                        <p:tgtEl>
                                          <p:spTgt spid="26629">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629">
                                            <p:txEl>
                                              <p:pRg st="4" end="4"/>
                                            </p:txEl>
                                          </p:spTgt>
                                        </p:tgtEl>
                                        <p:attrNameLst>
                                          <p:attrName>style.visibility</p:attrName>
                                        </p:attrNameLst>
                                      </p:cBhvr>
                                      <p:to>
                                        <p:strVal val="visible"/>
                                      </p:to>
                                    </p:set>
                                    <p:animEffect transition="in" filter="fade">
                                      <p:cBhvr>
                                        <p:cTn id="12" dur="500"/>
                                        <p:tgtEl>
                                          <p:spTgt spid="26629">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629">
                                            <p:txEl>
                                              <p:pRg st="5" end="5"/>
                                            </p:txEl>
                                          </p:spTgt>
                                        </p:tgtEl>
                                        <p:attrNameLst>
                                          <p:attrName>style.visibility</p:attrName>
                                        </p:attrNameLst>
                                      </p:cBhvr>
                                      <p:to>
                                        <p:strVal val="visible"/>
                                      </p:to>
                                    </p:set>
                                    <p:animEffect transition="in" filter="fade">
                                      <p:cBhvr>
                                        <p:cTn id="17" dur="500"/>
                                        <p:tgtEl>
                                          <p:spTgt spid="26629">
                                            <p:txEl>
                                              <p:pRg st="5" end="5"/>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26629">
                                            <p:txEl>
                                              <p:pRg st="7" end="7"/>
                                            </p:txEl>
                                          </p:spTgt>
                                        </p:tgtEl>
                                        <p:attrNameLst>
                                          <p:attrName>style.visibility</p:attrName>
                                        </p:attrNameLst>
                                      </p:cBhvr>
                                      <p:to>
                                        <p:strVal val="visible"/>
                                      </p:to>
                                    </p:set>
                                    <p:animEffect transition="in" filter="fade">
                                      <p:cBhvr>
                                        <p:cTn id="20" dur="500"/>
                                        <p:tgtEl>
                                          <p:spTgt spid="26629">
                                            <p:txEl>
                                              <p:pRg st="7" end="7"/>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6629">
                                            <p:txEl>
                                              <p:pRg st="6" end="6"/>
                                            </p:txEl>
                                          </p:spTgt>
                                        </p:tgtEl>
                                        <p:attrNameLst>
                                          <p:attrName>style.visibility</p:attrName>
                                        </p:attrNameLst>
                                      </p:cBhvr>
                                      <p:to>
                                        <p:strVal val="visible"/>
                                      </p:to>
                                    </p:set>
                                    <p:animEffect transition="in" filter="fade">
                                      <p:cBhvr>
                                        <p:cTn id="25" dur="500"/>
                                        <p:tgtEl>
                                          <p:spTgt spid="26629">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6629">
                                            <p:txEl>
                                              <p:pRg st="8" end="8"/>
                                            </p:txEl>
                                          </p:spTgt>
                                        </p:tgtEl>
                                        <p:attrNameLst>
                                          <p:attrName>style.visibility</p:attrName>
                                        </p:attrNameLst>
                                      </p:cBhvr>
                                      <p:to>
                                        <p:strVal val="visible"/>
                                      </p:to>
                                    </p:set>
                                    <p:animEffect transition="in" filter="fade">
                                      <p:cBhvr>
                                        <p:cTn id="30" dur="500"/>
                                        <p:tgtEl>
                                          <p:spTgt spid="2662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8852808D-E294-AF0F-EC66-512C503104B9}"/>
              </a:ext>
            </a:extLst>
          </p:cNvPr>
          <p:cNvSpPr>
            <a:spLocks noGrp="1" noChangeArrowheads="1"/>
          </p:cNvSpPr>
          <p:nvPr>
            <p:ph type="title"/>
          </p:nvPr>
        </p:nvSpPr>
        <p:spPr/>
        <p:txBody>
          <a:bodyPr/>
          <a:lstStyle/>
          <a:p>
            <a:pPr eaLnBrk="1" hangingPunct="1"/>
            <a:r>
              <a:rPr lang="en-US" altLang="en-US" sz="3600"/>
              <a:t>Stack example</a:t>
            </a:r>
          </a:p>
        </p:txBody>
      </p:sp>
      <p:sp>
        <p:nvSpPr>
          <p:cNvPr id="24579" name="Rectangle 3">
            <a:extLst>
              <a:ext uri="{FF2B5EF4-FFF2-40B4-BE49-F238E27FC236}">
                <a16:creationId xmlns:a16="http://schemas.microsoft.com/office/drawing/2014/main" id="{2D7C8775-D6CC-2503-0A96-D13F3653A99C}"/>
              </a:ext>
            </a:extLst>
          </p:cNvPr>
          <p:cNvSpPr>
            <a:spLocks noGrp="1" noChangeArrowheads="1"/>
          </p:cNvSpPr>
          <p:nvPr>
            <p:ph idx="1"/>
          </p:nvPr>
        </p:nvSpPr>
        <p:spPr>
          <a:xfrm>
            <a:off x="457200" y="1295400"/>
            <a:ext cx="8229600" cy="4530725"/>
          </a:xfrm>
        </p:spPr>
        <p:txBody>
          <a:bodyPr/>
          <a:lstStyle/>
          <a:p>
            <a:pPr eaLnBrk="1" hangingPunct="1"/>
            <a:r>
              <a:rPr lang="en-US" altLang="en-US" sz="2400"/>
              <a:t>It is easy for this example.</a:t>
            </a:r>
          </a:p>
          <a:p>
            <a:pPr eaLnBrk="1" hangingPunct="1"/>
            <a:endParaRPr lang="en-US" altLang="en-US" sz="800"/>
          </a:p>
          <a:p>
            <a:pPr eaLnBrk="1" hangingPunct="1"/>
            <a:r>
              <a:rPr lang="en-US" altLang="en-US" sz="2400"/>
              <a:t>Since each operation can either be a POP or a PUSH, and since each of there operations costs </a:t>
            </a:r>
            <a:r>
              <a:rPr lang="en-US" altLang="en-US" sz="2400" i="1"/>
              <a:t>O</a:t>
            </a:r>
            <a:r>
              <a:rPr lang="en-US" altLang="en-US" sz="2400"/>
              <a:t>(1) time, the total running time of “ManipulateStack” is </a:t>
            </a:r>
            <a:r>
              <a:rPr lang="en-US" altLang="en-US" sz="2400" i="1"/>
              <a:t>O</a:t>
            </a:r>
            <a:r>
              <a:rPr lang="en-US" altLang="en-US" sz="2400"/>
              <a:t>(</a:t>
            </a:r>
            <a:r>
              <a:rPr lang="en-US" altLang="en-US" sz="2400" i="1"/>
              <a:t>n</a:t>
            </a:r>
            <a:r>
              <a:rPr lang="en-US" altLang="en-US" sz="2400"/>
              <a:t>).</a:t>
            </a:r>
          </a:p>
          <a:p>
            <a:pPr eaLnBrk="1" hangingPunct="1"/>
            <a:endParaRPr lang="en-US" altLang="en-US" sz="800"/>
          </a:p>
          <a:p>
            <a:pPr eaLnBrk="1" hangingPunct="1"/>
            <a:r>
              <a:rPr lang="en-US" altLang="en-US" sz="2400"/>
              <a:t>Let us consider a little bit more complicated stack, which also provides a multipop operation.</a:t>
            </a:r>
          </a:p>
          <a:p>
            <a:pPr eaLnBrk="1" hangingPunct="1"/>
            <a:endParaRPr lang="en-US" altLang="en-US" sz="2400"/>
          </a:p>
        </p:txBody>
      </p:sp>
      <p:sp>
        <p:nvSpPr>
          <p:cNvPr id="28676" name="Slide Number Placeholder 5">
            <a:extLst>
              <a:ext uri="{FF2B5EF4-FFF2-40B4-BE49-F238E27FC236}">
                <a16:creationId xmlns:a16="http://schemas.microsoft.com/office/drawing/2014/main" id="{59F2EC7F-C187-9008-604E-461A51B6478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9D120FD6-7500-4455-BD8C-EF4461AEC675}" type="slidenum">
              <a:rPr lang="en-US" altLang="en-US" sz="1200" smtClean="0">
                <a:latin typeface="Garamond" panose="02020404030301010803" pitchFamily="18" charset="0"/>
              </a:rPr>
              <a:pPr>
                <a:spcBef>
                  <a:spcPct val="0"/>
                </a:spcBef>
                <a:buClrTx/>
                <a:buSzTx/>
                <a:buFontTx/>
                <a:buNone/>
              </a:pPr>
              <a:t>13</a:t>
            </a:fld>
            <a:endParaRPr lang="en-US" altLang="en-US" sz="1200">
              <a:latin typeface="Garamond" panose="02020404030301010803" pitchFamily="18" charset="0"/>
            </a:endParaRPr>
          </a:p>
        </p:txBody>
      </p:sp>
      <p:sp>
        <p:nvSpPr>
          <p:cNvPr id="24581" name="Rectangle 4">
            <a:extLst>
              <a:ext uri="{FF2B5EF4-FFF2-40B4-BE49-F238E27FC236}">
                <a16:creationId xmlns:a16="http://schemas.microsoft.com/office/drawing/2014/main" id="{31ACDFED-9E57-B19C-2EE8-5F44EC790A02}"/>
              </a:ext>
            </a:extLst>
          </p:cNvPr>
          <p:cNvSpPr>
            <a:spLocks noChangeArrowheads="1"/>
          </p:cNvSpPr>
          <p:nvPr/>
        </p:nvSpPr>
        <p:spPr bwMode="auto">
          <a:xfrm>
            <a:off x="457200" y="4038600"/>
            <a:ext cx="8229600" cy="2057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lnSpc>
                <a:spcPct val="90000"/>
              </a:lnSpc>
              <a:buFont typeface="Wingdings" panose="05000000000000000000" pitchFamily="2" charset="2"/>
              <a:buNone/>
            </a:pPr>
            <a:r>
              <a:rPr lang="en-US" altLang="en-US" sz="2000"/>
              <a:t>MultiPOP (S,k) {</a:t>
            </a:r>
          </a:p>
          <a:p>
            <a:pPr eaLnBrk="1" hangingPunct="1">
              <a:lnSpc>
                <a:spcPct val="90000"/>
              </a:lnSpc>
              <a:buFont typeface="Wingdings" panose="05000000000000000000" pitchFamily="2" charset="2"/>
              <a:buNone/>
            </a:pPr>
            <a:r>
              <a:rPr lang="en-US" altLang="en-US" sz="2000"/>
              <a:t>  while (S is not empty and k &gt; 0) {</a:t>
            </a:r>
          </a:p>
          <a:p>
            <a:pPr eaLnBrk="1" hangingPunct="1">
              <a:lnSpc>
                <a:spcPct val="90000"/>
              </a:lnSpc>
              <a:buFont typeface="Wingdings" panose="05000000000000000000" pitchFamily="2" charset="2"/>
              <a:buNone/>
            </a:pPr>
            <a:r>
              <a:rPr lang="en-US" altLang="en-US" sz="2000"/>
              <a:t>      POP(S);</a:t>
            </a:r>
          </a:p>
          <a:p>
            <a:pPr eaLnBrk="1" hangingPunct="1">
              <a:lnSpc>
                <a:spcPct val="90000"/>
              </a:lnSpc>
              <a:buFont typeface="Wingdings" panose="05000000000000000000" pitchFamily="2" charset="2"/>
              <a:buNone/>
            </a:pPr>
            <a:r>
              <a:rPr lang="en-US" altLang="en-US" sz="2000"/>
              <a:t>      k--;</a:t>
            </a:r>
          </a:p>
          <a:p>
            <a:pPr eaLnBrk="1" hangingPunct="1">
              <a:lnSpc>
                <a:spcPct val="90000"/>
              </a:lnSpc>
              <a:buFont typeface="Wingdings" panose="05000000000000000000" pitchFamily="2" charset="2"/>
              <a:buNone/>
            </a:pPr>
            <a:r>
              <a:rPr lang="en-US" altLang="en-US" sz="2000"/>
              <a:t>      }</a:t>
            </a:r>
          </a:p>
          <a:p>
            <a:pPr eaLnBrk="1" hangingPunct="1">
              <a:lnSpc>
                <a:spcPct val="90000"/>
              </a:lnSpc>
              <a:buFont typeface="Wingdings" panose="05000000000000000000" pitchFamily="2" charset="2"/>
              <a:buNone/>
            </a:pPr>
            <a:r>
              <a:rPr lang="en-US" altLang="en-US" sz="2000"/>
              <a:t>}</a:t>
            </a:r>
            <a:endParaRPr lang="en-US" altLang="en-US" sz="2000">
              <a:solidFill>
                <a:srgbClr val="0066FF"/>
              </a:solidFill>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4579">
                                            <p:txEl>
                                              <p:pRg st="4" end="4"/>
                                            </p:txEl>
                                          </p:spTgt>
                                        </p:tgtEl>
                                        <p:attrNameLst>
                                          <p:attrName>style.visibility</p:attrName>
                                        </p:attrNameLst>
                                      </p:cBhvr>
                                      <p:to>
                                        <p:strVal val="visible"/>
                                      </p:to>
                                    </p:set>
                                    <p:animEffect transition="in" filter="fade">
                                      <p:cBhvr>
                                        <p:cTn id="7" dur="500"/>
                                        <p:tgtEl>
                                          <p:spTgt spid="24579">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4581"/>
                                        </p:tgtEl>
                                        <p:attrNameLst>
                                          <p:attrName>style.visibility</p:attrName>
                                        </p:attrNameLst>
                                      </p:cBhvr>
                                      <p:to>
                                        <p:strVal val="visible"/>
                                      </p:to>
                                    </p:set>
                                    <p:animEffect transition="in" filter="fade">
                                      <p:cBhvr>
                                        <p:cTn id="12" dur="500"/>
                                        <p:tgtEl>
                                          <p:spTgt spid="245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a:extLst>
              <a:ext uri="{FF2B5EF4-FFF2-40B4-BE49-F238E27FC236}">
                <a16:creationId xmlns:a16="http://schemas.microsoft.com/office/drawing/2014/main" id="{3B1A5D7E-A15E-C85D-F927-459085A65743}"/>
              </a:ext>
            </a:extLst>
          </p:cNvPr>
          <p:cNvSpPr>
            <a:spLocks noGrp="1" noChangeArrowheads="1"/>
          </p:cNvSpPr>
          <p:nvPr>
            <p:ph type="title"/>
          </p:nvPr>
        </p:nvSpPr>
        <p:spPr>
          <a:noFill/>
        </p:spPr>
        <p:txBody>
          <a:bodyPr/>
          <a:lstStyle/>
          <a:p>
            <a:pPr eaLnBrk="1" hangingPunct="1"/>
            <a:r>
              <a:rPr lang="en-US" altLang="en-US" sz="3600"/>
              <a:t>MultiPOP Stack example</a:t>
            </a:r>
          </a:p>
        </p:txBody>
      </p:sp>
      <p:sp>
        <p:nvSpPr>
          <p:cNvPr id="26627" name="Rectangle 5">
            <a:extLst>
              <a:ext uri="{FF2B5EF4-FFF2-40B4-BE49-F238E27FC236}">
                <a16:creationId xmlns:a16="http://schemas.microsoft.com/office/drawing/2014/main" id="{BB3137E1-3F05-04DF-5040-4414ABA6816A}"/>
              </a:ext>
            </a:extLst>
          </p:cNvPr>
          <p:cNvSpPr>
            <a:spLocks noGrp="1" noChangeArrowheads="1"/>
          </p:cNvSpPr>
          <p:nvPr>
            <p:ph idx="1"/>
          </p:nvPr>
        </p:nvSpPr>
        <p:spPr>
          <a:xfrm>
            <a:off x="457200" y="1565275"/>
            <a:ext cx="8229600" cy="4530725"/>
          </a:xfrm>
        </p:spPr>
        <p:txBody>
          <a:bodyPr/>
          <a:lstStyle/>
          <a:p>
            <a:pPr eaLnBrk="1" hangingPunct="1"/>
            <a:r>
              <a:rPr lang="en-US" altLang="en-US" sz="2400"/>
              <a:t>Note that a MultiPOP operation </a:t>
            </a:r>
            <a:r>
              <a:rPr lang="tr-TR" altLang="en-US" sz="2400"/>
              <a:t>attempts to </a:t>
            </a:r>
            <a:r>
              <a:rPr lang="en-US" altLang="en-US" sz="2400"/>
              <a:t>pop </a:t>
            </a:r>
            <a:r>
              <a:rPr lang="en-US" altLang="en-US" sz="2400" i="1"/>
              <a:t>k</a:t>
            </a:r>
            <a:r>
              <a:rPr lang="en-US" altLang="en-US" sz="2400"/>
              <a:t> items from the stack. </a:t>
            </a:r>
          </a:p>
          <a:p>
            <a:pPr eaLnBrk="1" hangingPunct="1"/>
            <a:endParaRPr lang="en-US" altLang="en-US" sz="800"/>
          </a:p>
          <a:p>
            <a:pPr eaLnBrk="1" hangingPunct="1"/>
            <a:r>
              <a:rPr lang="en-US" altLang="en-US" sz="2400"/>
              <a:t>Let the number of elements in the stack S be |S|.</a:t>
            </a:r>
          </a:p>
          <a:p>
            <a:pPr eaLnBrk="1" hangingPunct="1"/>
            <a:endParaRPr lang="en-US" altLang="en-US" sz="800"/>
          </a:p>
          <a:p>
            <a:pPr eaLnBrk="1" hangingPunct="1"/>
            <a:r>
              <a:rPr lang="en-US" altLang="en-US" sz="2400"/>
              <a:t>If there are </a:t>
            </a:r>
            <a:r>
              <a:rPr lang="en-US" altLang="en-US" sz="2400" i="1"/>
              <a:t>k</a:t>
            </a:r>
            <a:r>
              <a:rPr lang="en-US" altLang="en-US" sz="2400"/>
              <a:t> or more items in the stack, i.e. </a:t>
            </a:r>
            <a:r>
              <a:rPr lang="en-US" altLang="en-US" sz="2400" i="1"/>
              <a:t>k</a:t>
            </a:r>
            <a:r>
              <a:rPr lang="en-US" altLang="en-US" sz="2400"/>
              <a:t> </a:t>
            </a:r>
            <a:r>
              <a:rPr lang="en-US" altLang="en-US" sz="2400">
                <a:cs typeface="Arial" panose="020B0604020202020204" pitchFamily="34" charset="0"/>
              </a:rPr>
              <a:t>≤ |S|, </a:t>
            </a:r>
            <a:r>
              <a:rPr lang="en-US" altLang="en-US" sz="2400"/>
              <a:t>then MultiPOP will iterate </a:t>
            </a:r>
            <a:r>
              <a:rPr lang="en-US" altLang="en-US" sz="2400" i="1"/>
              <a:t>k</a:t>
            </a:r>
            <a:r>
              <a:rPr lang="en-US" altLang="en-US" sz="2400"/>
              <a:t> times.</a:t>
            </a:r>
          </a:p>
          <a:p>
            <a:pPr eaLnBrk="1" hangingPunct="1"/>
            <a:endParaRPr lang="en-US" altLang="en-US" sz="800"/>
          </a:p>
          <a:p>
            <a:pPr eaLnBrk="1" hangingPunct="1"/>
            <a:r>
              <a:rPr lang="en-US" altLang="en-US" sz="2400"/>
              <a:t>However, if </a:t>
            </a:r>
            <a:r>
              <a:rPr lang="en-US" altLang="en-US" sz="2400" i="1"/>
              <a:t>k</a:t>
            </a:r>
            <a:r>
              <a:rPr lang="en-US" altLang="en-US" sz="2400"/>
              <a:t> &gt; |S|, then MultiPOP will iterate only |S| times.</a:t>
            </a:r>
          </a:p>
          <a:p>
            <a:pPr eaLnBrk="1" hangingPunct="1"/>
            <a:endParaRPr lang="en-US" altLang="en-US" sz="800"/>
          </a:p>
          <a:p>
            <a:pPr eaLnBrk="1" hangingPunct="1"/>
            <a:r>
              <a:rPr lang="en-US" altLang="en-US" sz="2400"/>
              <a:t>Hence the running time of MultiPOP is </a:t>
            </a:r>
            <a:r>
              <a:rPr lang="en-US" altLang="en-US" sz="2400" i="1"/>
              <a:t>O</a:t>
            </a:r>
            <a:r>
              <a:rPr lang="en-US" altLang="en-US" sz="2400"/>
              <a:t>(min(</a:t>
            </a:r>
            <a:r>
              <a:rPr lang="en-US" altLang="en-US" sz="2400" i="1"/>
              <a:t>k</a:t>
            </a:r>
            <a:r>
              <a:rPr lang="en-US" altLang="en-US" sz="2400"/>
              <a:t>, |S|)).</a:t>
            </a:r>
          </a:p>
        </p:txBody>
      </p:sp>
      <p:sp>
        <p:nvSpPr>
          <p:cNvPr id="30724" name="Slide Number Placeholder 5">
            <a:extLst>
              <a:ext uri="{FF2B5EF4-FFF2-40B4-BE49-F238E27FC236}">
                <a16:creationId xmlns:a16="http://schemas.microsoft.com/office/drawing/2014/main" id="{C4E75607-431C-656A-12FF-CB0E80139B3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1CCFCABC-BFAB-4692-887B-270F17FE18B1}" type="slidenum">
              <a:rPr lang="en-US" altLang="en-US" sz="1200" smtClean="0">
                <a:latin typeface="Garamond" panose="02020404030301010803" pitchFamily="18" charset="0"/>
              </a:rPr>
              <a:pPr>
                <a:spcBef>
                  <a:spcPct val="0"/>
                </a:spcBef>
                <a:buClrTx/>
                <a:buSzTx/>
                <a:buFontTx/>
                <a:buNone/>
              </a:pPr>
              <a:t>14</a:t>
            </a:fld>
            <a:endParaRPr lang="en-US" altLang="en-US" sz="1200">
              <a:latin typeface="Garamond" panose="020204040303010108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6627">
                                            <p:txEl>
                                              <p:pRg st="2" end="2"/>
                                            </p:txEl>
                                          </p:spTgt>
                                        </p:tgtEl>
                                        <p:attrNameLst>
                                          <p:attrName>style.visibility</p:attrName>
                                        </p:attrNameLst>
                                      </p:cBhvr>
                                      <p:to>
                                        <p:strVal val="visible"/>
                                      </p:to>
                                    </p:set>
                                    <p:animEffect transition="in" filter="fade">
                                      <p:cBhvr>
                                        <p:cTn id="7" dur="500"/>
                                        <p:tgtEl>
                                          <p:spTgt spid="26627">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6627">
                                            <p:txEl>
                                              <p:pRg st="4" end="4"/>
                                            </p:txEl>
                                          </p:spTgt>
                                        </p:tgtEl>
                                        <p:attrNameLst>
                                          <p:attrName>style.visibility</p:attrName>
                                        </p:attrNameLst>
                                      </p:cBhvr>
                                      <p:to>
                                        <p:strVal val="visible"/>
                                      </p:to>
                                    </p:set>
                                    <p:animEffect transition="in" filter="fade">
                                      <p:cBhvr>
                                        <p:cTn id="12" dur="500"/>
                                        <p:tgtEl>
                                          <p:spTgt spid="26627">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26627">
                                            <p:txEl>
                                              <p:pRg st="6" end="6"/>
                                            </p:txEl>
                                          </p:spTgt>
                                        </p:tgtEl>
                                        <p:attrNameLst>
                                          <p:attrName>style.visibility</p:attrName>
                                        </p:attrNameLst>
                                      </p:cBhvr>
                                      <p:to>
                                        <p:strVal val="visible"/>
                                      </p:to>
                                    </p:set>
                                    <p:animEffect transition="in" filter="fade">
                                      <p:cBhvr>
                                        <p:cTn id="17" dur="500"/>
                                        <p:tgtEl>
                                          <p:spTgt spid="26627">
                                            <p:txEl>
                                              <p:pRg st="6" end="6"/>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26627">
                                            <p:txEl>
                                              <p:pRg st="8" end="8"/>
                                            </p:txEl>
                                          </p:spTgt>
                                        </p:tgtEl>
                                        <p:attrNameLst>
                                          <p:attrName>style.visibility</p:attrName>
                                        </p:attrNameLst>
                                      </p:cBhvr>
                                      <p:to>
                                        <p:strVal val="visible"/>
                                      </p:to>
                                    </p:set>
                                    <p:animEffect transition="in" filter="fade">
                                      <p:cBhvr>
                                        <p:cTn id="22" dur="500"/>
                                        <p:tgtEl>
                                          <p:spTgt spid="2662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a:extLst>
              <a:ext uri="{FF2B5EF4-FFF2-40B4-BE49-F238E27FC236}">
                <a16:creationId xmlns:a16="http://schemas.microsoft.com/office/drawing/2014/main" id="{8F0A1C72-4A30-89B7-ABBF-E557725CA9B5}"/>
              </a:ext>
            </a:extLst>
          </p:cNvPr>
          <p:cNvSpPr>
            <a:spLocks noGrp="1" noChangeArrowheads="1"/>
          </p:cNvSpPr>
          <p:nvPr>
            <p:ph type="title"/>
          </p:nvPr>
        </p:nvSpPr>
        <p:spPr>
          <a:noFill/>
        </p:spPr>
        <p:txBody>
          <a:bodyPr/>
          <a:lstStyle/>
          <a:p>
            <a:pPr eaLnBrk="1" hangingPunct="1"/>
            <a:r>
              <a:rPr lang="en-US" altLang="en-US" sz="3600"/>
              <a:t>MultiPOP Stack example</a:t>
            </a:r>
          </a:p>
        </p:txBody>
      </p:sp>
      <p:sp>
        <p:nvSpPr>
          <p:cNvPr id="32771" name="Rectangle 5">
            <a:extLst>
              <a:ext uri="{FF2B5EF4-FFF2-40B4-BE49-F238E27FC236}">
                <a16:creationId xmlns:a16="http://schemas.microsoft.com/office/drawing/2014/main" id="{6C08E8CA-CA23-6489-C9E0-1C59A2BE3F67}"/>
              </a:ext>
            </a:extLst>
          </p:cNvPr>
          <p:cNvSpPr>
            <a:spLocks noGrp="1" noChangeArrowheads="1"/>
          </p:cNvSpPr>
          <p:nvPr>
            <p:ph idx="1"/>
          </p:nvPr>
        </p:nvSpPr>
        <p:spPr>
          <a:xfrm>
            <a:off x="457200" y="1143000"/>
            <a:ext cx="8229600" cy="4530725"/>
          </a:xfrm>
        </p:spPr>
        <p:txBody>
          <a:bodyPr/>
          <a:lstStyle/>
          <a:p>
            <a:pPr eaLnBrk="1" hangingPunct="1"/>
            <a:r>
              <a:rPr lang="en-US" altLang="en-US" sz="2400"/>
              <a:t>Now let us consider the following program:</a:t>
            </a:r>
          </a:p>
        </p:txBody>
      </p:sp>
      <p:sp>
        <p:nvSpPr>
          <p:cNvPr id="32772" name="Slide Number Placeholder 5">
            <a:extLst>
              <a:ext uri="{FF2B5EF4-FFF2-40B4-BE49-F238E27FC236}">
                <a16:creationId xmlns:a16="http://schemas.microsoft.com/office/drawing/2014/main" id="{90185DED-74C8-4C3A-AAB2-3A587D29C51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36B5AEBC-7B3C-415F-80E9-36A678948AF9}" type="slidenum">
              <a:rPr lang="en-US" altLang="en-US" sz="1200" smtClean="0">
                <a:latin typeface="Garamond" panose="02020404030301010803" pitchFamily="18" charset="0"/>
              </a:rPr>
              <a:pPr>
                <a:spcBef>
                  <a:spcPct val="0"/>
                </a:spcBef>
                <a:buClrTx/>
                <a:buSzTx/>
                <a:buFontTx/>
                <a:buNone/>
              </a:pPr>
              <a:t>15</a:t>
            </a:fld>
            <a:endParaRPr lang="en-US" altLang="en-US" sz="1200">
              <a:latin typeface="Garamond" panose="02020404030301010803" pitchFamily="18" charset="0"/>
            </a:endParaRPr>
          </a:p>
        </p:txBody>
      </p:sp>
      <p:sp>
        <p:nvSpPr>
          <p:cNvPr id="32773" name="Rectangle 6">
            <a:extLst>
              <a:ext uri="{FF2B5EF4-FFF2-40B4-BE49-F238E27FC236}">
                <a16:creationId xmlns:a16="http://schemas.microsoft.com/office/drawing/2014/main" id="{B719CF8F-E213-421A-6294-6591CEC52217}"/>
              </a:ext>
            </a:extLst>
          </p:cNvPr>
          <p:cNvSpPr>
            <a:spLocks noChangeArrowheads="1"/>
          </p:cNvSpPr>
          <p:nvPr/>
        </p:nvSpPr>
        <p:spPr bwMode="auto">
          <a:xfrm>
            <a:off x="457200" y="1752600"/>
            <a:ext cx="8229600" cy="4419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lnSpc>
                <a:spcPct val="90000"/>
              </a:lnSpc>
              <a:buFont typeface="Wingdings" panose="05000000000000000000" pitchFamily="2" charset="2"/>
              <a:buNone/>
            </a:pPr>
            <a:r>
              <a:rPr lang="en-US" altLang="en-US" sz="2000" dirty="0" err="1"/>
              <a:t>ManipulateMultiPOPStack</a:t>
            </a:r>
            <a:r>
              <a:rPr lang="en-US" altLang="en-US" sz="2000" dirty="0"/>
              <a:t> (n) {</a:t>
            </a:r>
          </a:p>
          <a:p>
            <a:pPr eaLnBrk="1" hangingPunct="1">
              <a:lnSpc>
                <a:spcPct val="90000"/>
              </a:lnSpc>
              <a:buFont typeface="Wingdings" panose="05000000000000000000" pitchFamily="2" charset="2"/>
              <a:buNone/>
            </a:pPr>
            <a:r>
              <a:rPr lang="en-US" altLang="en-US" sz="2000" dirty="0"/>
              <a:t>  S = empty stack; </a:t>
            </a:r>
            <a:r>
              <a:rPr lang="en-US" altLang="en-US" sz="2000" dirty="0">
                <a:solidFill>
                  <a:srgbClr val="0066FF"/>
                </a:solidFill>
              </a:rPr>
              <a:t>// we start with an empty stack</a:t>
            </a:r>
          </a:p>
          <a:p>
            <a:pPr eaLnBrk="1" hangingPunct="1">
              <a:lnSpc>
                <a:spcPct val="90000"/>
              </a:lnSpc>
              <a:buFont typeface="Wingdings" panose="05000000000000000000" pitchFamily="2" charset="2"/>
              <a:buNone/>
            </a:pPr>
            <a:r>
              <a:rPr lang="en-US" altLang="en-US" sz="2000" dirty="0"/>
              <a:t>  for (</a:t>
            </a:r>
            <a:r>
              <a:rPr lang="en-US" altLang="en-US" sz="2000" dirty="0" err="1"/>
              <a:t>i</a:t>
            </a:r>
            <a:r>
              <a:rPr lang="en-US" altLang="en-US" sz="2000" dirty="0"/>
              <a:t>=1; </a:t>
            </a:r>
            <a:r>
              <a:rPr lang="en-US" altLang="en-US" sz="2000" dirty="0" err="1"/>
              <a:t>i</a:t>
            </a:r>
            <a:r>
              <a:rPr lang="en-US" altLang="en-US" sz="2000" dirty="0"/>
              <a:t> &lt;= n; </a:t>
            </a:r>
            <a:r>
              <a:rPr lang="en-US" altLang="en-US" sz="2000" dirty="0" err="1"/>
              <a:t>i</a:t>
            </a:r>
            <a:r>
              <a:rPr lang="en-US" altLang="en-US" sz="2000" dirty="0"/>
              <a:t>++) { </a:t>
            </a:r>
            <a:r>
              <a:rPr lang="en-US" altLang="en-US" sz="2000" dirty="0">
                <a:solidFill>
                  <a:srgbClr val="0066FF"/>
                </a:solidFill>
              </a:rPr>
              <a:t>// iterate n time</a:t>
            </a:r>
            <a:r>
              <a:rPr lang="tr-TR" altLang="en-US" sz="2000" dirty="0">
                <a:solidFill>
                  <a:srgbClr val="0066FF"/>
                </a:solidFill>
              </a:rPr>
              <a:t>s</a:t>
            </a:r>
            <a:endParaRPr lang="en-US" altLang="en-US" sz="2000" dirty="0">
              <a:solidFill>
                <a:srgbClr val="0066FF"/>
              </a:solidFill>
              <a:cs typeface="Arial" panose="020B0604020202020204" pitchFamily="34" charset="0"/>
            </a:endParaRPr>
          </a:p>
          <a:p>
            <a:pPr eaLnBrk="1" hangingPunct="1">
              <a:lnSpc>
                <a:spcPct val="90000"/>
              </a:lnSpc>
              <a:buFont typeface="Wingdings" panose="05000000000000000000" pitchFamily="2" charset="2"/>
              <a:buNone/>
            </a:pPr>
            <a:r>
              <a:rPr lang="en-US" altLang="en-US" sz="2000" dirty="0"/>
              <a:t>    </a:t>
            </a:r>
            <a:r>
              <a:rPr lang="en-US" altLang="en-US" sz="2000" dirty="0" err="1"/>
              <a:t>GetCommand</a:t>
            </a:r>
            <a:r>
              <a:rPr lang="en-US" altLang="en-US" sz="2000" dirty="0"/>
              <a:t>(</a:t>
            </a:r>
            <a:r>
              <a:rPr lang="en-US" altLang="en-US" sz="2000" dirty="0" err="1"/>
              <a:t>cmd</a:t>
            </a:r>
            <a:r>
              <a:rPr lang="en-US" altLang="en-US" sz="2000" dirty="0"/>
              <a:t>, par); </a:t>
            </a:r>
            <a:r>
              <a:rPr lang="en-US" altLang="en-US" sz="2000" dirty="0">
                <a:solidFill>
                  <a:srgbClr val="0066FF"/>
                </a:solidFill>
              </a:rPr>
              <a:t>// get a command from the user</a:t>
            </a:r>
          </a:p>
          <a:p>
            <a:pPr eaLnBrk="1" hangingPunct="1">
              <a:lnSpc>
                <a:spcPct val="90000"/>
              </a:lnSpc>
              <a:buFont typeface="Wingdings" panose="05000000000000000000" pitchFamily="2" charset="2"/>
              <a:buNone/>
            </a:pPr>
            <a:r>
              <a:rPr lang="en-US" altLang="en-US" sz="2000" dirty="0">
                <a:solidFill>
                  <a:srgbClr val="0066FF"/>
                </a:solidFill>
              </a:rPr>
              <a:t>    // a command can either be a POP, or a PUSH, or a </a:t>
            </a:r>
            <a:r>
              <a:rPr lang="en-US" altLang="en-US" sz="2000" dirty="0" err="1">
                <a:solidFill>
                  <a:srgbClr val="0066FF"/>
                </a:solidFill>
              </a:rPr>
              <a:t>MultiPOP</a:t>
            </a:r>
            <a:endParaRPr lang="en-US" altLang="en-US" sz="2000" dirty="0">
              <a:solidFill>
                <a:srgbClr val="0066FF"/>
              </a:solidFill>
            </a:endParaRPr>
          </a:p>
          <a:p>
            <a:pPr eaLnBrk="1" hangingPunct="1">
              <a:lnSpc>
                <a:spcPct val="90000"/>
              </a:lnSpc>
              <a:buFont typeface="Wingdings" panose="05000000000000000000" pitchFamily="2" charset="2"/>
              <a:buNone/>
            </a:pPr>
            <a:r>
              <a:rPr lang="en-US" altLang="en-US" sz="2000" dirty="0"/>
              <a:t>    if (</a:t>
            </a:r>
            <a:r>
              <a:rPr lang="en-US" altLang="en-US" sz="2000" dirty="0" err="1"/>
              <a:t>cmd</a:t>
            </a:r>
            <a:r>
              <a:rPr lang="en-US" altLang="en-US" sz="2000" dirty="0"/>
              <a:t> == “POP”</a:t>
            </a:r>
            <a:r>
              <a:rPr lang="en-US" altLang="en-US" sz="2000" dirty="0">
                <a:cs typeface="Arial" panose="020B0604020202020204" pitchFamily="34" charset="0"/>
              </a:rPr>
              <a:t>) </a:t>
            </a:r>
            <a:r>
              <a:rPr lang="en-US" altLang="en-US" sz="2000" dirty="0">
                <a:solidFill>
                  <a:srgbClr val="0066FF"/>
                </a:solidFill>
                <a:cs typeface="Arial" panose="020B0604020202020204" pitchFamily="34" charset="0"/>
              </a:rPr>
              <a:t>// the user wants to pop</a:t>
            </a:r>
          </a:p>
          <a:p>
            <a:pPr eaLnBrk="1" hangingPunct="1">
              <a:lnSpc>
                <a:spcPct val="90000"/>
              </a:lnSpc>
              <a:buFont typeface="Wingdings" panose="05000000000000000000" pitchFamily="2" charset="2"/>
              <a:buNone/>
            </a:pPr>
            <a:r>
              <a:rPr lang="en-US" altLang="en-US" sz="2000" dirty="0">
                <a:cs typeface="Arial" panose="020B0604020202020204" pitchFamily="34" charset="0"/>
              </a:rPr>
              <a:t>       POP(S);</a:t>
            </a:r>
          </a:p>
          <a:p>
            <a:pPr eaLnBrk="1" hangingPunct="1">
              <a:lnSpc>
                <a:spcPct val="90000"/>
              </a:lnSpc>
              <a:buFont typeface="Wingdings" panose="05000000000000000000" pitchFamily="2" charset="2"/>
              <a:buNone/>
            </a:pPr>
            <a:r>
              <a:rPr lang="en-US" altLang="en-US" sz="2000" dirty="0">
                <a:cs typeface="Arial" panose="020B0604020202020204" pitchFamily="34" charset="0"/>
              </a:rPr>
              <a:t>    else if (</a:t>
            </a:r>
            <a:r>
              <a:rPr lang="en-US" altLang="en-US" sz="2000" dirty="0" err="1">
                <a:cs typeface="Arial" panose="020B0604020202020204" pitchFamily="34" charset="0"/>
              </a:rPr>
              <a:t>cmd</a:t>
            </a:r>
            <a:r>
              <a:rPr lang="en-US" altLang="en-US" sz="2000" dirty="0">
                <a:cs typeface="Arial" panose="020B0604020202020204" pitchFamily="34" charset="0"/>
              </a:rPr>
              <a:t> == “PUSH”) </a:t>
            </a:r>
            <a:r>
              <a:rPr lang="en-US" altLang="en-US" sz="2000" dirty="0">
                <a:solidFill>
                  <a:srgbClr val="0066FF"/>
                </a:solidFill>
                <a:cs typeface="Arial" panose="020B0604020202020204" pitchFamily="34" charset="0"/>
              </a:rPr>
              <a:t>// the user wants to push (push par)</a:t>
            </a:r>
          </a:p>
          <a:p>
            <a:pPr eaLnBrk="1" hangingPunct="1">
              <a:lnSpc>
                <a:spcPct val="90000"/>
              </a:lnSpc>
              <a:buFont typeface="Wingdings" panose="05000000000000000000" pitchFamily="2" charset="2"/>
              <a:buNone/>
            </a:pPr>
            <a:r>
              <a:rPr lang="en-US" altLang="en-US" sz="2000" dirty="0">
                <a:cs typeface="Arial" panose="020B0604020202020204" pitchFamily="34" charset="0"/>
              </a:rPr>
              <a:t>      PUSH(S, par); </a:t>
            </a:r>
          </a:p>
          <a:p>
            <a:pPr eaLnBrk="1" hangingPunct="1">
              <a:lnSpc>
                <a:spcPct val="90000"/>
              </a:lnSpc>
              <a:buFont typeface="Wingdings" panose="05000000000000000000" pitchFamily="2" charset="2"/>
              <a:buNone/>
            </a:pPr>
            <a:r>
              <a:rPr lang="en-US" altLang="en-US" sz="2000" dirty="0">
                <a:cs typeface="Arial" panose="020B0604020202020204" pitchFamily="34" charset="0"/>
              </a:rPr>
              <a:t>    else </a:t>
            </a:r>
            <a:r>
              <a:rPr lang="en-US" altLang="en-US" sz="2000" dirty="0">
                <a:solidFill>
                  <a:srgbClr val="0066FF"/>
                </a:solidFill>
                <a:cs typeface="Arial" panose="020B0604020202020204" pitchFamily="34" charset="0"/>
              </a:rPr>
              <a:t>// the user wants a </a:t>
            </a:r>
            <a:r>
              <a:rPr lang="en-US" altLang="en-US" sz="2000" dirty="0" err="1">
                <a:solidFill>
                  <a:srgbClr val="0066FF"/>
                </a:solidFill>
                <a:cs typeface="Arial" panose="020B0604020202020204" pitchFamily="34" charset="0"/>
              </a:rPr>
              <a:t>MultiPOP</a:t>
            </a:r>
            <a:r>
              <a:rPr lang="en-US" altLang="en-US" sz="2000" dirty="0">
                <a:solidFill>
                  <a:srgbClr val="0066FF"/>
                </a:solidFill>
                <a:cs typeface="Arial" panose="020B0604020202020204" pitchFamily="34" charset="0"/>
              </a:rPr>
              <a:t> (par gives the # of items to pop)</a:t>
            </a:r>
          </a:p>
          <a:p>
            <a:pPr eaLnBrk="1" hangingPunct="1">
              <a:lnSpc>
                <a:spcPct val="90000"/>
              </a:lnSpc>
              <a:buFont typeface="Wingdings" panose="05000000000000000000" pitchFamily="2" charset="2"/>
              <a:buNone/>
            </a:pPr>
            <a:r>
              <a:rPr lang="en-US" altLang="en-US" sz="2000" dirty="0">
                <a:cs typeface="Arial" panose="020B0604020202020204" pitchFamily="34" charset="0"/>
              </a:rPr>
              <a:t>      </a:t>
            </a:r>
            <a:r>
              <a:rPr lang="en-US" altLang="en-US" sz="2000" dirty="0" err="1">
                <a:cs typeface="Arial" panose="020B0604020202020204" pitchFamily="34" charset="0"/>
              </a:rPr>
              <a:t>MultiPOP</a:t>
            </a:r>
            <a:r>
              <a:rPr lang="en-US" altLang="en-US" sz="2000" dirty="0">
                <a:cs typeface="Arial" panose="020B0604020202020204" pitchFamily="34" charset="0"/>
              </a:rPr>
              <a:t> (S, par);</a:t>
            </a:r>
            <a:endParaRPr lang="en-US" altLang="en-US" sz="2000" dirty="0">
              <a:solidFill>
                <a:srgbClr val="0066FF"/>
              </a:solidFill>
              <a:cs typeface="Arial" panose="020B0604020202020204" pitchFamily="34" charset="0"/>
            </a:endParaRPr>
          </a:p>
          <a:p>
            <a:pPr eaLnBrk="1" hangingPunct="1">
              <a:lnSpc>
                <a:spcPct val="90000"/>
              </a:lnSpc>
              <a:buFont typeface="Wingdings" panose="05000000000000000000" pitchFamily="2" charset="2"/>
              <a:buNone/>
            </a:pPr>
            <a:r>
              <a:rPr lang="en-US" altLang="en-US" sz="2000" dirty="0">
                <a:cs typeface="Arial" panose="020B0604020202020204" pitchFamily="34" charset="0"/>
              </a:rPr>
              <a:t>    }</a:t>
            </a:r>
          </a:p>
          <a:p>
            <a:pPr eaLnBrk="1" hangingPunct="1">
              <a:lnSpc>
                <a:spcPct val="90000"/>
              </a:lnSpc>
              <a:buFont typeface="Wingdings" panose="05000000000000000000" pitchFamily="2" charset="2"/>
              <a:buNone/>
            </a:pPr>
            <a:r>
              <a:rPr lang="en-US" altLang="en-US" sz="2000" dirty="0">
                <a:cs typeface="Arial" panose="020B0604020202020204" pitchFamily="34" charset="0"/>
              </a:rPr>
              <a:t>}</a:t>
            </a:r>
            <a:endParaRPr lang="en-US" altLang="en-US" sz="2000" dirty="0">
              <a:solidFill>
                <a:srgbClr val="0066FF"/>
              </a:solidFill>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773">
                                            <p:txEl>
                                              <p:pRg st="5" end="5"/>
                                            </p:txEl>
                                          </p:spTgt>
                                        </p:tgtEl>
                                        <p:attrNameLst>
                                          <p:attrName>style.visibility</p:attrName>
                                        </p:attrNameLst>
                                      </p:cBhvr>
                                      <p:to>
                                        <p:strVal val="visible"/>
                                      </p:to>
                                    </p:set>
                                    <p:animEffect transition="in" filter="fade">
                                      <p:cBhvr>
                                        <p:cTn id="7" dur="500"/>
                                        <p:tgtEl>
                                          <p:spTgt spid="3277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2773">
                                            <p:txEl>
                                              <p:pRg st="7" end="7"/>
                                            </p:txEl>
                                          </p:spTgt>
                                        </p:tgtEl>
                                        <p:attrNameLst>
                                          <p:attrName>style.visibility</p:attrName>
                                        </p:attrNameLst>
                                      </p:cBhvr>
                                      <p:to>
                                        <p:strVal val="visible"/>
                                      </p:to>
                                    </p:set>
                                    <p:animEffect transition="in" filter="fade">
                                      <p:cBhvr>
                                        <p:cTn id="10" dur="500"/>
                                        <p:tgtEl>
                                          <p:spTgt spid="32773">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2773">
                                            <p:txEl>
                                              <p:pRg st="9" end="9"/>
                                            </p:txEl>
                                          </p:spTgt>
                                        </p:tgtEl>
                                        <p:attrNameLst>
                                          <p:attrName>style.visibility</p:attrName>
                                        </p:attrNameLst>
                                      </p:cBhvr>
                                      <p:to>
                                        <p:strVal val="visible"/>
                                      </p:to>
                                    </p:set>
                                    <p:animEffect transition="in" filter="fade">
                                      <p:cBhvr>
                                        <p:cTn id="13" dur="500"/>
                                        <p:tgtEl>
                                          <p:spTgt spid="32773">
                                            <p:txEl>
                                              <p:pRg st="9" end="9"/>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2773">
                                            <p:txEl>
                                              <p:pRg st="6" end="6"/>
                                            </p:txEl>
                                          </p:spTgt>
                                        </p:tgtEl>
                                        <p:attrNameLst>
                                          <p:attrName>style.visibility</p:attrName>
                                        </p:attrNameLst>
                                      </p:cBhvr>
                                      <p:to>
                                        <p:strVal val="visible"/>
                                      </p:to>
                                    </p:set>
                                    <p:animEffect transition="in" filter="fade">
                                      <p:cBhvr>
                                        <p:cTn id="18" dur="500"/>
                                        <p:tgtEl>
                                          <p:spTgt spid="3277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2773">
                                            <p:txEl>
                                              <p:pRg st="8" end="8"/>
                                            </p:txEl>
                                          </p:spTgt>
                                        </p:tgtEl>
                                        <p:attrNameLst>
                                          <p:attrName>style.visibility</p:attrName>
                                        </p:attrNameLst>
                                      </p:cBhvr>
                                      <p:to>
                                        <p:strVal val="visible"/>
                                      </p:to>
                                    </p:set>
                                    <p:animEffect transition="in" filter="fade">
                                      <p:cBhvr>
                                        <p:cTn id="23" dur="500"/>
                                        <p:tgtEl>
                                          <p:spTgt spid="32773">
                                            <p:txEl>
                                              <p:pRg st="8" end="8"/>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2773">
                                            <p:txEl>
                                              <p:pRg st="10" end="10"/>
                                            </p:txEl>
                                          </p:spTgt>
                                        </p:tgtEl>
                                        <p:attrNameLst>
                                          <p:attrName>style.visibility</p:attrName>
                                        </p:attrNameLst>
                                      </p:cBhvr>
                                      <p:to>
                                        <p:strVal val="visible"/>
                                      </p:to>
                                    </p:set>
                                    <p:animEffect transition="in" filter="fade">
                                      <p:cBhvr>
                                        <p:cTn id="28" dur="500"/>
                                        <p:tgtEl>
                                          <p:spTgt spid="3277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8DB63C47-D406-3DE6-23A6-E113219794AC}"/>
              </a:ext>
            </a:extLst>
          </p:cNvPr>
          <p:cNvSpPr>
            <a:spLocks noGrp="1" noChangeArrowheads="1"/>
          </p:cNvSpPr>
          <p:nvPr>
            <p:ph type="title"/>
          </p:nvPr>
        </p:nvSpPr>
        <p:spPr/>
        <p:txBody>
          <a:bodyPr/>
          <a:lstStyle/>
          <a:p>
            <a:pPr eaLnBrk="1" hangingPunct="1"/>
            <a:r>
              <a:rPr lang="en-US" altLang="en-US" sz="3600"/>
              <a:t>MultiPOP Stack example</a:t>
            </a:r>
          </a:p>
        </p:txBody>
      </p:sp>
      <p:sp>
        <p:nvSpPr>
          <p:cNvPr id="30723" name="Rectangle 3">
            <a:extLst>
              <a:ext uri="{FF2B5EF4-FFF2-40B4-BE49-F238E27FC236}">
                <a16:creationId xmlns:a16="http://schemas.microsoft.com/office/drawing/2014/main" id="{F7D48471-6240-6CF9-2D54-FE1F3C8ADDBF}"/>
              </a:ext>
            </a:extLst>
          </p:cNvPr>
          <p:cNvSpPr>
            <a:spLocks noGrp="1" noChangeArrowheads="1"/>
          </p:cNvSpPr>
          <p:nvPr>
            <p:ph idx="1"/>
          </p:nvPr>
        </p:nvSpPr>
        <p:spPr/>
        <p:txBody>
          <a:bodyPr/>
          <a:lstStyle/>
          <a:p>
            <a:pPr eaLnBrk="1" hangingPunct="1"/>
            <a:r>
              <a:rPr lang="en-US" altLang="en-US" sz="2400"/>
              <a:t>Analyzing the running time of ManipulateMultiPOPStack is not as easy as the analysis of ManipulateStack.</a:t>
            </a:r>
          </a:p>
          <a:p>
            <a:pPr eaLnBrk="1" hangingPunct="1"/>
            <a:endParaRPr lang="en-US" altLang="en-US" sz="800"/>
          </a:p>
          <a:p>
            <a:pPr eaLnBrk="1" hangingPunct="1"/>
            <a:r>
              <a:rPr lang="en-US" altLang="en-US" sz="2400"/>
              <a:t>Each operation can either be POP, PUSH, or a MultiPOP.</a:t>
            </a:r>
          </a:p>
          <a:p>
            <a:pPr eaLnBrk="1" hangingPunct="1"/>
            <a:endParaRPr lang="en-US" altLang="en-US" sz="800"/>
          </a:p>
          <a:p>
            <a:pPr eaLnBrk="1" hangingPunct="1"/>
            <a:r>
              <a:rPr lang="en-US" altLang="en-US" sz="2400"/>
              <a:t>However, the cost of a MultiPOP will depend on the user parameter, and also on the number of items currently on the stack.</a:t>
            </a:r>
          </a:p>
          <a:p>
            <a:pPr eaLnBrk="1" hangingPunct="1"/>
            <a:endParaRPr lang="en-US" altLang="en-US" sz="800"/>
          </a:p>
          <a:p>
            <a:pPr eaLnBrk="1" hangingPunct="1"/>
            <a:r>
              <a:rPr lang="en-US" altLang="en-US" sz="2400"/>
              <a:t>How can we analyze worst case performance of ManipulateMultiPOPStack?</a:t>
            </a:r>
          </a:p>
        </p:txBody>
      </p:sp>
      <p:sp>
        <p:nvSpPr>
          <p:cNvPr id="34820" name="Slide Number Placeholder 5">
            <a:extLst>
              <a:ext uri="{FF2B5EF4-FFF2-40B4-BE49-F238E27FC236}">
                <a16:creationId xmlns:a16="http://schemas.microsoft.com/office/drawing/2014/main" id="{A4A04653-033C-FF2A-A0FA-564D0B4CA2E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0758A937-8719-40F9-8C93-99820D16FA0B}" type="slidenum">
              <a:rPr lang="en-US" altLang="en-US" sz="1200" smtClean="0">
                <a:latin typeface="Garamond" panose="02020404030301010803" pitchFamily="18" charset="0"/>
              </a:rPr>
              <a:pPr>
                <a:spcBef>
                  <a:spcPct val="0"/>
                </a:spcBef>
                <a:buClrTx/>
                <a:buSzTx/>
                <a:buFontTx/>
                <a:buNone/>
              </a:pPr>
              <a:t>16</a:t>
            </a:fld>
            <a:endParaRPr lang="en-US" altLang="en-US" sz="1200">
              <a:latin typeface="Garamond" panose="020204040303010108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0723">
                                            <p:txEl>
                                              <p:pRg st="2" end="2"/>
                                            </p:txEl>
                                          </p:spTgt>
                                        </p:tgtEl>
                                        <p:attrNameLst>
                                          <p:attrName>style.visibility</p:attrName>
                                        </p:attrNameLst>
                                      </p:cBhvr>
                                      <p:to>
                                        <p:strVal val="visible"/>
                                      </p:to>
                                    </p:set>
                                    <p:animEffect transition="in" filter="fade">
                                      <p:cBhvr>
                                        <p:cTn id="7" dur="500"/>
                                        <p:tgtEl>
                                          <p:spTgt spid="30723">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0723">
                                            <p:txEl>
                                              <p:pRg st="4" end="4"/>
                                            </p:txEl>
                                          </p:spTgt>
                                        </p:tgtEl>
                                        <p:attrNameLst>
                                          <p:attrName>style.visibility</p:attrName>
                                        </p:attrNameLst>
                                      </p:cBhvr>
                                      <p:to>
                                        <p:strVal val="visible"/>
                                      </p:to>
                                    </p:set>
                                    <p:animEffect transition="in" filter="fade">
                                      <p:cBhvr>
                                        <p:cTn id="12" dur="500"/>
                                        <p:tgtEl>
                                          <p:spTgt spid="30723">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30723">
                                            <p:txEl>
                                              <p:pRg st="6" end="6"/>
                                            </p:txEl>
                                          </p:spTgt>
                                        </p:tgtEl>
                                        <p:attrNameLst>
                                          <p:attrName>style.visibility</p:attrName>
                                        </p:attrNameLst>
                                      </p:cBhvr>
                                      <p:to>
                                        <p:strVal val="visible"/>
                                      </p:to>
                                    </p:set>
                                    <p:animEffect transition="in" filter="fade">
                                      <p:cBhvr>
                                        <p:cTn id="17" dur="500"/>
                                        <p:tgtEl>
                                          <p:spTgt spid="3072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135760AB-8FBA-7DD8-C2FB-49ACC60F53A7}"/>
              </a:ext>
            </a:extLst>
          </p:cNvPr>
          <p:cNvSpPr>
            <a:spLocks noGrp="1" noChangeArrowheads="1"/>
          </p:cNvSpPr>
          <p:nvPr>
            <p:ph type="title"/>
          </p:nvPr>
        </p:nvSpPr>
        <p:spPr/>
        <p:txBody>
          <a:bodyPr/>
          <a:lstStyle/>
          <a:p>
            <a:pPr eaLnBrk="1" hangingPunct="1"/>
            <a:r>
              <a:rPr lang="en-US" altLang="en-US" sz="3600"/>
              <a:t>MultiPOP Stack example</a:t>
            </a:r>
          </a:p>
        </p:txBody>
      </p:sp>
      <p:sp>
        <p:nvSpPr>
          <p:cNvPr id="26628" name="Rectangle 3">
            <a:extLst>
              <a:ext uri="{FF2B5EF4-FFF2-40B4-BE49-F238E27FC236}">
                <a16:creationId xmlns:a16="http://schemas.microsoft.com/office/drawing/2014/main" id="{C40B9581-F40A-F3FE-FAF1-2C8498085089}"/>
              </a:ext>
            </a:extLst>
          </p:cNvPr>
          <p:cNvSpPr>
            <a:spLocks noGrp="1" noChangeArrowheads="1"/>
          </p:cNvSpPr>
          <p:nvPr>
            <p:ph idx="1"/>
          </p:nvPr>
        </p:nvSpPr>
        <p:spPr>
          <a:xfrm>
            <a:off x="457200" y="1219200"/>
            <a:ext cx="8229600" cy="4530725"/>
          </a:xfrm>
        </p:spPr>
        <p:txBody>
          <a:bodyPr/>
          <a:lstStyle/>
          <a:p>
            <a:pPr eaLnBrk="1" hangingPunct="1">
              <a:lnSpc>
                <a:spcPct val="80000"/>
              </a:lnSpc>
            </a:pPr>
            <a:r>
              <a:rPr lang="en-US" altLang="en-US" sz="2000"/>
              <a:t>We may argue as follows:</a:t>
            </a:r>
          </a:p>
          <a:p>
            <a:pPr lvl="1" eaLnBrk="1" hangingPunct="1">
              <a:lnSpc>
                <a:spcPct val="80000"/>
              </a:lnSpc>
            </a:pPr>
            <a:r>
              <a:rPr lang="en-US" altLang="en-US" sz="1800"/>
              <a:t>The stack can have at most </a:t>
            </a:r>
            <a:r>
              <a:rPr lang="en-US" altLang="en-US" sz="1800" i="1"/>
              <a:t>n</a:t>
            </a:r>
            <a:r>
              <a:rPr lang="en-US" altLang="en-US" sz="1800"/>
              <a:t> elements at any time (since we will perform </a:t>
            </a:r>
            <a:r>
              <a:rPr lang="en-US" altLang="en-US" sz="1800" i="1"/>
              <a:t>n</a:t>
            </a:r>
            <a:r>
              <a:rPr lang="en-US" altLang="en-US" sz="1800"/>
              <a:t> operations, and in the worst case they can all be PUSH operations).</a:t>
            </a:r>
          </a:p>
          <a:p>
            <a:pPr lvl="1" eaLnBrk="1" hangingPunct="1">
              <a:lnSpc>
                <a:spcPct val="80000"/>
              </a:lnSpc>
            </a:pPr>
            <a:r>
              <a:rPr lang="en-US" altLang="en-US" sz="1800"/>
              <a:t>Since POP and PUSH only cost </a:t>
            </a:r>
            <a:r>
              <a:rPr lang="en-US" altLang="en-US" sz="1800" i="1"/>
              <a:t>O</a:t>
            </a:r>
            <a:r>
              <a:rPr lang="en-US" altLang="en-US" sz="1800"/>
              <a:t>(1) time, in the worst case assume that each operation is a MultiPOP (since it is the most expensive of among all the operations).</a:t>
            </a:r>
          </a:p>
          <a:p>
            <a:pPr lvl="1" eaLnBrk="1" hangingPunct="1">
              <a:lnSpc>
                <a:spcPct val="80000"/>
              </a:lnSpc>
            </a:pPr>
            <a:r>
              <a:rPr lang="en-US" altLang="en-US" sz="1800"/>
              <a:t>The worst case running time of MultiPOP is </a:t>
            </a:r>
            <a:r>
              <a:rPr lang="en-US" altLang="en-US" sz="1800" i="1"/>
              <a:t>O</a:t>
            </a:r>
            <a:r>
              <a:rPr lang="en-US" altLang="en-US" sz="1800"/>
              <a:t>(</a:t>
            </a:r>
            <a:r>
              <a:rPr lang="en-US" altLang="en-US" sz="1800" i="1"/>
              <a:t>n</a:t>
            </a:r>
            <a:r>
              <a:rPr lang="en-US" altLang="en-US" sz="1800"/>
              <a:t>) (e.g. </a:t>
            </a:r>
            <a:r>
              <a:rPr lang="en-US" altLang="en-US" sz="1800" i="1"/>
              <a:t>n</a:t>
            </a:r>
            <a:r>
              <a:rPr lang="en-US" altLang="en-US" sz="1800"/>
              <a:t>-1 pushes followed by a MultiPOP of these </a:t>
            </a:r>
            <a:r>
              <a:rPr lang="en-US" altLang="en-US" sz="1800" i="1"/>
              <a:t>n</a:t>
            </a:r>
            <a:r>
              <a:rPr lang="en-US" altLang="en-US" sz="1800"/>
              <a:t>-1 items). </a:t>
            </a:r>
          </a:p>
          <a:p>
            <a:pPr lvl="1" eaLnBrk="1" hangingPunct="1">
              <a:lnSpc>
                <a:spcPct val="80000"/>
              </a:lnSpc>
            </a:pPr>
            <a:r>
              <a:rPr lang="en-US" altLang="en-US" sz="1800"/>
              <a:t>Hence </a:t>
            </a:r>
            <a:r>
              <a:rPr lang="en-US" altLang="en-US" sz="1900"/>
              <a:t>the overall running time is </a:t>
            </a:r>
            <a:r>
              <a:rPr lang="en-US" altLang="en-US" sz="1900" i="1"/>
              <a:t>n</a:t>
            </a:r>
            <a:r>
              <a:rPr lang="en-US" altLang="en-US" sz="1900">
                <a:sym typeface="Symbol" panose="05050102010706020507" pitchFamily="18" charset="2"/>
              </a:rPr>
              <a:t></a:t>
            </a:r>
            <a:r>
              <a:rPr lang="en-US" altLang="en-US" sz="1900" i="1"/>
              <a:t>O</a:t>
            </a:r>
            <a:r>
              <a:rPr lang="en-US" altLang="en-US" sz="1900"/>
              <a:t>(</a:t>
            </a:r>
            <a:r>
              <a:rPr lang="en-US" altLang="en-US" sz="1900" i="1"/>
              <a:t>n</a:t>
            </a:r>
            <a:r>
              <a:rPr lang="en-US" altLang="en-US" sz="1900"/>
              <a:t>)</a:t>
            </a:r>
            <a:r>
              <a:rPr lang="tr-TR" altLang="en-US" sz="1900"/>
              <a:t> = </a:t>
            </a:r>
            <a:r>
              <a:rPr lang="en-US" altLang="en-US" sz="1900" i="1"/>
              <a:t>O</a:t>
            </a:r>
            <a:r>
              <a:rPr lang="en-US" altLang="en-US" sz="1900"/>
              <a:t>(</a:t>
            </a:r>
            <a:r>
              <a:rPr lang="en-US" altLang="en-US" sz="1900" i="1"/>
              <a:t>n</a:t>
            </a:r>
            <a:r>
              <a:rPr lang="en-US" altLang="en-US" sz="1900" baseline="30000"/>
              <a:t>2</a:t>
            </a:r>
            <a:r>
              <a:rPr lang="en-US" altLang="en-US" sz="1900"/>
              <a:t>) s</a:t>
            </a:r>
            <a:r>
              <a:rPr lang="en-US" altLang="en-US" sz="1800"/>
              <a:t>ince in the worst case each MultiPOP can cost </a:t>
            </a:r>
            <a:r>
              <a:rPr lang="en-US" altLang="en-US" sz="1800" i="1"/>
              <a:t>O</a:t>
            </a:r>
            <a:r>
              <a:rPr lang="en-US" altLang="en-US" sz="1800"/>
              <a:t>(</a:t>
            </a:r>
            <a:r>
              <a:rPr lang="en-US" altLang="en-US" sz="1800" i="1"/>
              <a:t>n</a:t>
            </a:r>
            <a:r>
              <a:rPr lang="en-US" altLang="en-US" sz="1800"/>
              <a:t>) time (even if we know it is not possible in practice).</a:t>
            </a:r>
          </a:p>
          <a:p>
            <a:pPr lvl="1" eaLnBrk="1" hangingPunct="1">
              <a:lnSpc>
                <a:spcPct val="80000"/>
              </a:lnSpc>
            </a:pPr>
            <a:endParaRPr lang="en-US" altLang="en-US" sz="700"/>
          </a:p>
          <a:p>
            <a:pPr eaLnBrk="1" hangingPunct="1">
              <a:lnSpc>
                <a:spcPct val="80000"/>
              </a:lnSpc>
            </a:pPr>
            <a:r>
              <a:rPr lang="en-US" altLang="en-US" sz="2000"/>
              <a:t>This is a valid argument, and it really provides an upper bound on the running time of ManipulateMultiPOPStack.</a:t>
            </a:r>
          </a:p>
          <a:p>
            <a:pPr eaLnBrk="1" hangingPunct="1">
              <a:lnSpc>
                <a:spcPct val="80000"/>
              </a:lnSpc>
            </a:pPr>
            <a:endParaRPr lang="en-US" altLang="en-US" sz="600"/>
          </a:p>
          <a:p>
            <a:pPr eaLnBrk="1" hangingPunct="1">
              <a:lnSpc>
                <a:spcPct val="80000"/>
              </a:lnSpc>
            </a:pPr>
            <a:r>
              <a:rPr lang="en-US" altLang="en-US" sz="2000"/>
              <a:t>However, it is not a tight bound. We can perform a better analysis and find a better upper bound.</a:t>
            </a:r>
          </a:p>
          <a:p>
            <a:pPr eaLnBrk="1" hangingPunct="1">
              <a:lnSpc>
                <a:spcPct val="80000"/>
              </a:lnSpc>
            </a:pPr>
            <a:endParaRPr lang="en-US" altLang="en-US" sz="2000"/>
          </a:p>
        </p:txBody>
      </p:sp>
      <p:sp>
        <p:nvSpPr>
          <p:cNvPr id="36868" name="Slide Number Placeholder 5">
            <a:extLst>
              <a:ext uri="{FF2B5EF4-FFF2-40B4-BE49-F238E27FC236}">
                <a16:creationId xmlns:a16="http://schemas.microsoft.com/office/drawing/2014/main" id="{D7BE1D7A-691A-F401-327F-C3A845D3134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470BB582-65CE-41A6-8824-35149847F99C}" type="slidenum">
              <a:rPr lang="en-US" altLang="en-US" sz="1200" smtClean="0">
                <a:latin typeface="Garamond" panose="02020404030301010803" pitchFamily="18" charset="0"/>
              </a:rPr>
              <a:pPr>
                <a:spcBef>
                  <a:spcPct val="0"/>
                </a:spcBef>
                <a:buClrTx/>
                <a:buSzTx/>
                <a:buFontTx/>
                <a:buNone/>
              </a:pPr>
              <a:t>17</a:t>
            </a:fld>
            <a:endParaRPr lang="en-US" altLang="en-US" sz="1200">
              <a:latin typeface="Garamond" panose="020204040303010108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6628">
                                            <p:txEl>
                                              <p:pRg st="1" end="1"/>
                                            </p:txEl>
                                          </p:spTgt>
                                        </p:tgtEl>
                                        <p:attrNameLst>
                                          <p:attrName>style.visibility</p:attrName>
                                        </p:attrNameLst>
                                      </p:cBhvr>
                                      <p:to>
                                        <p:strVal val="visible"/>
                                      </p:to>
                                    </p:set>
                                    <p:animEffect transition="in" filter="fade">
                                      <p:cBhvr>
                                        <p:cTn id="7" dur="2000"/>
                                        <p:tgtEl>
                                          <p:spTgt spid="26628">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6628">
                                            <p:txEl>
                                              <p:pRg st="2" end="2"/>
                                            </p:txEl>
                                          </p:spTgt>
                                        </p:tgtEl>
                                        <p:attrNameLst>
                                          <p:attrName>style.visibility</p:attrName>
                                        </p:attrNameLst>
                                      </p:cBhvr>
                                      <p:to>
                                        <p:strVal val="visible"/>
                                      </p:to>
                                    </p:set>
                                    <p:animEffect transition="in" filter="fade">
                                      <p:cBhvr>
                                        <p:cTn id="12" dur="2000"/>
                                        <p:tgtEl>
                                          <p:spTgt spid="26628">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26628">
                                            <p:txEl>
                                              <p:pRg st="3" end="3"/>
                                            </p:txEl>
                                          </p:spTgt>
                                        </p:tgtEl>
                                        <p:attrNameLst>
                                          <p:attrName>style.visibility</p:attrName>
                                        </p:attrNameLst>
                                      </p:cBhvr>
                                      <p:to>
                                        <p:strVal val="visible"/>
                                      </p:to>
                                    </p:set>
                                    <p:animEffect transition="in" filter="fade">
                                      <p:cBhvr>
                                        <p:cTn id="17" dur="2000"/>
                                        <p:tgtEl>
                                          <p:spTgt spid="26628">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26628">
                                            <p:txEl>
                                              <p:pRg st="4" end="4"/>
                                            </p:txEl>
                                          </p:spTgt>
                                        </p:tgtEl>
                                        <p:attrNameLst>
                                          <p:attrName>style.visibility</p:attrName>
                                        </p:attrNameLst>
                                      </p:cBhvr>
                                      <p:to>
                                        <p:strVal val="visible"/>
                                      </p:to>
                                    </p:set>
                                    <p:animEffect transition="in" filter="fade">
                                      <p:cBhvr>
                                        <p:cTn id="22" dur="2000"/>
                                        <p:tgtEl>
                                          <p:spTgt spid="26628">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26628">
                                            <p:txEl>
                                              <p:pRg st="6" end="6"/>
                                            </p:txEl>
                                          </p:spTgt>
                                        </p:tgtEl>
                                        <p:attrNameLst>
                                          <p:attrName>style.visibility</p:attrName>
                                        </p:attrNameLst>
                                      </p:cBhvr>
                                      <p:to>
                                        <p:strVal val="visible"/>
                                      </p:to>
                                    </p:set>
                                    <p:animEffect transition="in" filter="fade">
                                      <p:cBhvr>
                                        <p:cTn id="27" dur="2000"/>
                                        <p:tgtEl>
                                          <p:spTgt spid="26628">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childTnLst>
                                    <p:set>
                                      <p:cBhvr>
                                        <p:cTn id="31" dur="1" fill="hold">
                                          <p:stCondLst>
                                            <p:cond delay="0"/>
                                          </p:stCondLst>
                                        </p:cTn>
                                        <p:tgtEl>
                                          <p:spTgt spid="26628">
                                            <p:txEl>
                                              <p:pRg st="8" end="8"/>
                                            </p:txEl>
                                          </p:spTgt>
                                        </p:tgtEl>
                                        <p:attrNameLst>
                                          <p:attrName>style.visibility</p:attrName>
                                        </p:attrNameLst>
                                      </p:cBhvr>
                                      <p:to>
                                        <p:strVal val="visible"/>
                                      </p:to>
                                    </p:set>
                                    <p:animEffect transition="in" filter="fade">
                                      <p:cBhvr>
                                        <p:cTn id="32" dur="2000"/>
                                        <p:tgtEl>
                                          <p:spTgt spid="2662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A5F7325C-CE1C-AD60-DD91-98F23CA47AF6}"/>
              </a:ext>
            </a:extLst>
          </p:cNvPr>
          <p:cNvSpPr>
            <a:spLocks noGrp="1" noChangeArrowheads="1"/>
          </p:cNvSpPr>
          <p:nvPr>
            <p:ph type="title"/>
          </p:nvPr>
        </p:nvSpPr>
        <p:spPr/>
        <p:txBody>
          <a:bodyPr/>
          <a:lstStyle/>
          <a:p>
            <a:pPr eaLnBrk="1" hangingPunct="1"/>
            <a:r>
              <a:rPr lang="en-US" altLang="en-US" sz="3600"/>
              <a:t>MultiPOP Stack example</a:t>
            </a:r>
          </a:p>
        </p:txBody>
      </p:sp>
      <p:sp>
        <p:nvSpPr>
          <p:cNvPr id="18435" name="Rectangle 3">
            <a:extLst>
              <a:ext uri="{FF2B5EF4-FFF2-40B4-BE49-F238E27FC236}">
                <a16:creationId xmlns:a16="http://schemas.microsoft.com/office/drawing/2014/main" id="{45E20B0E-30B7-A549-4C95-82C046A2F61A}"/>
              </a:ext>
            </a:extLst>
          </p:cNvPr>
          <p:cNvSpPr>
            <a:spLocks noGrp="1" noChangeArrowheads="1"/>
          </p:cNvSpPr>
          <p:nvPr>
            <p:ph idx="1"/>
          </p:nvPr>
        </p:nvSpPr>
        <p:spPr/>
        <p:txBody>
          <a:bodyPr/>
          <a:lstStyle/>
          <a:p>
            <a:pPr eaLnBrk="1" hangingPunct="1"/>
            <a:r>
              <a:rPr lang="en-US" altLang="en-US" sz="2400"/>
              <a:t>We know that a PUSH operation runs in </a:t>
            </a:r>
            <a:r>
              <a:rPr lang="en-US" altLang="en-US" sz="2400" i="1"/>
              <a:t>O</a:t>
            </a:r>
            <a:r>
              <a:rPr lang="en-US" altLang="en-US" sz="2400"/>
              <a:t>(1) time.</a:t>
            </a:r>
          </a:p>
          <a:p>
            <a:pPr eaLnBrk="1" hangingPunct="1"/>
            <a:endParaRPr lang="en-US" altLang="en-US" sz="800"/>
          </a:p>
          <a:p>
            <a:pPr eaLnBrk="1" hangingPunct="1"/>
            <a:r>
              <a:rPr lang="en-US" altLang="en-US" sz="2400"/>
              <a:t>We know that a POP operation runs in </a:t>
            </a:r>
            <a:r>
              <a:rPr lang="en-US" altLang="en-US" sz="2400" i="1"/>
              <a:t>O</a:t>
            </a:r>
            <a:r>
              <a:rPr lang="en-US" altLang="en-US" sz="2400"/>
              <a:t>(1) time.</a:t>
            </a:r>
          </a:p>
          <a:p>
            <a:pPr eaLnBrk="1" hangingPunct="1"/>
            <a:endParaRPr lang="en-US" altLang="en-US" sz="800"/>
          </a:p>
          <a:p>
            <a:pPr eaLnBrk="1" hangingPunct="1"/>
            <a:r>
              <a:rPr lang="en-US" altLang="en-US" sz="2400"/>
              <a:t>And these are obviously tight bounds.</a:t>
            </a:r>
          </a:p>
          <a:p>
            <a:pPr eaLnBrk="1" hangingPunct="1"/>
            <a:endParaRPr lang="en-US" altLang="en-US" sz="800"/>
          </a:p>
          <a:p>
            <a:pPr eaLnBrk="1" hangingPunct="1"/>
            <a:r>
              <a:rPr lang="en-US" altLang="en-US" sz="2400"/>
              <a:t>What we cannot decide is a realistic tight upper bound for MultiPOP</a:t>
            </a:r>
          </a:p>
          <a:p>
            <a:pPr eaLnBrk="1" hangingPunct="1"/>
            <a:endParaRPr lang="en-US" altLang="en-US" sz="800"/>
          </a:p>
          <a:p>
            <a:pPr eaLnBrk="1" hangingPunct="1"/>
            <a:r>
              <a:rPr lang="en-US" altLang="en-US" sz="2400"/>
              <a:t>In other words, the number of iterations of the while loop in MultiPOP for an individual call to MultiPOP cannot be decided (to be safe we assumed it iterates </a:t>
            </a:r>
            <a:r>
              <a:rPr lang="en-US" altLang="en-US" sz="2400" i="1"/>
              <a:t>O</a:t>
            </a:r>
            <a:r>
              <a:rPr lang="en-US" altLang="en-US" sz="2400"/>
              <a:t>(</a:t>
            </a:r>
            <a:r>
              <a:rPr lang="en-US" altLang="en-US" sz="2400" i="1"/>
              <a:t>n</a:t>
            </a:r>
            <a:r>
              <a:rPr lang="en-US" altLang="en-US" sz="2400"/>
              <a:t>) time</a:t>
            </a:r>
            <a:r>
              <a:rPr lang="tr-TR" altLang="en-US" sz="2400"/>
              <a:t>s in each call to MultiPOP</a:t>
            </a:r>
            <a:r>
              <a:rPr lang="en-US" altLang="en-US" sz="2400"/>
              <a:t>).</a:t>
            </a:r>
          </a:p>
        </p:txBody>
      </p:sp>
      <p:sp>
        <p:nvSpPr>
          <p:cNvPr id="38916" name="Slide Number Placeholder 5">
            <a:extLst>
              <a:ext uri="{FF2B5EF4-FFF2-40B4-BE49-F238E27FC236}">
                <a16:creationId xmlns:a16="http://schemas.microsoft.com/office/drawing/2014/main" id="{031BE0E8-3377-10F3-3C47-7613C78A0B2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A430EB89-F6FA-4515-8EA7-AE81121E3BF3}" type="slidenum">
              <a:rPr lang="en-US" altLang="en-US" sz="1200" smtClean="0">
                <a:latin typeface="Garamond" panose="02020404030301010803" pitchFamily="18" charset="0"/>
              </a:rPr>
              <a:pPr>
                <a:spcBef>
                  <a:spcPct val="0"/>
                </a:spcBef>
                <a:buClrTx/>
                <a:buSzTx/>
                <a:buFontTx/>
                <a:buNone/>
              </a:pPr>
              <a:t>18</a:t>
            </a:fld>
            <a:endParaRPr lang="en-US" altLang="en-US" sz="1200">
              <a:latin typeface="Garamond" panose="020204040303010108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8435">
                                            <p:txEl>
                                              <p:pRg st="6" end="6"/>
                                            </p:txEl>
                                          </p:spTgt>
                                        </p:tgtEl>
                                        <p:attrNameLst>
                                          <p:attrName>style.visibility</p:attrName>
                                        </p:attrNameLst>
                                      </p:cBhvr>
                                      <p:to>
                                        <p:strVal val="visible"/>
                                      </p:to>
                                    </p:set>
                                    <p:animEffect transition="in" filter="fade">
                                      <p:cBhvr>
                                        <p:cTn id="7" dur="500"/>
                                        <p:tgtEl>
                                          <p:spTgt spid="18435">
                                            <p:txEl>
                                              <p:pRg st="6" end="6"/>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8435">
                                            <p:txEl>
                                              <p:pRg st="8" end="8"/>
                                            </p:txEl>
                                          </p:spTgt>
                                        </p:tgtEl>
                                        <p:attrNameLst>
                                          <p:attrName>style.visibility</p:attrName>
                                        </p:attrNameLst>
                                      </p:cBhvr>
                                      <p:to>
                                        <p:strVal val="visible"/>
                                      </p:to>
                                    </p:set>
                                    <p:animEffect transition="in" filter="fade">
                                      <p:cBhvr>
                                        <p:cTn id="12" dur="500"/>
                                        <p:tgtEl>
                                          <p:spTgt spid="1843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01BC2F33-3D38-65C6-E5A3-7CA24FBE9D7F}"/>
              </a:ext>
            </a:extLst>
          </p:cNvPr>
          <p:cNvSpPr>
            <a:spLocks noGrp="1" noChangeArrowheads="1"/>
          </p:cNvSpPr>
          <p:nvPr>
            <p:ph type="title"/>
          </p:nvPr>
        </p:nvSpPr>
        <p:spPr/>
        <p:txBody>
          <a:bodyPr/>
          <a:lstStyle/>
          <a:p>
            <a:pPr eaLnBrk="1" hangingPunct="1"/>
            <a:r>
              <a:rPr lang="en-US" altLang="en-US" sz="3600"/>
              <a:t>MultiPOP Stack example</a:t>
            </a:r>
          </a:p>
        </p:txBody>
      </p:sp>
      <p:sp>
        <p:nvSpPr>
          <p:cNvPr id="28676" name="Rectangle 3">
            <a:extLst>
              <a:ext uri="{FF2B5EF4-FFF2-40B4-BE49-F238E27FC236}">
                <a16:creationId xmlns:a16="http://schemas.microsoft.com/office/drawing/2014/main" id="{D4B9C947-AA70-DC55-3599-C33E08D788C4}"/>
              </a:ext>
            </a:extLst>
          </p:cNvPr>
          <p:cNvSpPr>
            <a:spLocks noGrp="1" noChangeArrowheads="1"/>
          </p:cNvSpPr>
          <p:nvPr>
            <p:ph idx="1"/>
          </p:nvPr>
        </p:nvSpPr>
        <p:spPr>
          <a:xfrm>
            <a:off x="457200" y="1143000"/>
            <a:ext cx="8229600" cy="4419600"/>
          </a:xfrm>
        </p:spPr>
        <p:txBody>
          <a:bodyPr/>
          <a:lstStyle/>
          <a:p>
            <a:pPr eaLnBrk="1" hangingPunct="1"/>
            <a:r>
              <a:rPr lang="en-US" altLang="en-US" sz="2400"/>
              <a:t>However, rather than concentrating on the cost of a single call to MultiPOP, it may help to consider the cost of all calls to MultiPOP.</a:t>
            </a:r>
          </a:p>
          <a:p>
            <a:pPr eaLnBrk="1" hangingPunct="1"/>
            <a:endParaRPr lang="en-US" altLang="en-US" sz="800"/>
          </a:p>
          <a:p>
            <a:pPr eaLnBrk="1" hangingPunct="1"/>
            <a:r>
              <a:rPr lang="en-US" altLang="en-US" sz="2400"/>
              <a:t>In other words, rather than asking the question</a:t>
            </a:r>
          </a:p>
          <a:p>
            <a:pPr algn="ctr" eaLnBrk="1" hangingPunct="1">
              <a:buFont typeface="Wingdings" panose="05000000000000000000" pitchFamily="2" charset="2"/>
              <a:buNone/>
            </a:pPr>
            <a:r>
              <a:rPr lang="en-US" altLang="en-US" sz="2400">
                <a:solidFill>
                  <a:srgbClr val="FF0000"/>
                </a:solidFill>
              </a:rPr>
              <a:t>“How many times the while loop of MultiPOP </a:t>
            </a:r>
          </a:p>
          <a:p>
            <a:pPr algn="ctr" eaLnBrk="1" hangingPunct="1">
              <a:buFont typeface="Wingdings" panose="05000000000000000000" pitchFamily="2" charset="2"/>
              <a:buNone/>
            </a:pPr>
            <a:r>
              <a:rPr lang="en-US" altLang="en-US" sz="2400">
                <a:solidFill>
                  <a:srgbClr val="FF0000"/>
                </a:solidFill>
              </a:rPr>
              <a:t>iterates </a:t>
            </a:r>
            <a:r>
              <a:rPr lang="en-US" altLang="en-US" sz="2400" b="1" u="sng">
                <a:solidFill>
                  <a:srgbClr val="FF0000"/>
                </a:solidFill>
              </a:rPr>
              <a:t>in a call</a:t>
            </a:r>
            <a:r>
              <a:rPr lang="en-US" altLang="en-US" sz="2400">
                <a:solidFill>
                  <a:srgbClr val="FF0000"/>
                </a:solidFill>
              </a:rPr>
              <a:t> to MultiPOP?”</a:t>
            </a:r>
          </a:p>
          <a:p>
            <a:pPr eaLnBrk="1" hangingPunct="1">
              <a:buFont typeface="Wingdings" panose="05000000000000000000" pitchFamily="2" charset="2"/>
              <a:buNone/>
            </a:pPr>
            <a:r>
              <a:rPr lang="en-US" altLang="en-US" sz="2400"/>
              <a:t>	ask the question</a:t>
            </a:r>
          </a:p>
          <a:p>
            <a:pPr algn="ctr" eaLnBrk="1" hangingPunct="1">
              <a:buFont typeface="Wingdings" panose="05000000000000000000" pitchFamily="2" charset="2"/>
              <a:buNone/>
            </a:pPr>
            <a:r>
              <a:rPr lang="en-US" altLang="en-US" sz="2400">
                <a:solidFill>
                  <a:srgbClr val="FF0000"/>
                </a:solidFill>
              </a:rPr>
              <a:t>“How many times the while loop of MultiPOP </a:t>
            </a:r>
          </a:p>
          <a:p>
            <a:pPr algn="ctr" eaLnBrk="1" hangingPunct="1">
              <a:buFont typeface="Wingdings" panose="05000000000000000000" pitchFamily="2" charset="2"/>
              <a:buNone/>
            </a:pPr>
            <a:r>
              <a:rPr lang="en-US" altLang="en-US" sz="2400">
                <a:solidFill>
                  <a:srgbClr val="FF0000"/>
                </a:solidFill>
              </a:rPr>
              <a:t>iterates </a:t>
            </a:r>
            <a:r>
              <a:rPr lang="en-US" altLang="en-US" sz="2400" b="1" u="sng">
                <a:solidFill>
                  <a:srgbClr val="FF0000"/>
                </a:solidFill>
              </a:rPr>
              <a:t>overall, during the execution of operations</a:t>
            </a:r>
            <a:r>
              <a:rPr lang="en-US" altLang="en-US" sz="2400">
                <a:solidFill>
                  <a:srgbClr val="FF0000"/>
                </a:solidFill>
              </a:rPr>
              <a:t>?” </a:t>
            </a:r>
          </a:p>
        </p:txBody>
      </p:sp>
      <p:sp>
        <p:nvSpPr>
          <p:cNvPr id="40964" name="Slide Number Placeholder 5">
            <a:extLst>
              <a:ext uri="{FF2B5EF4-FFF2-40B4-BE49-F238E27FC236}">
                <a16:creationId xmlns:a16="http://schemas.microsoft.com/office/drawing/2014/main" id="{02D7BD22-32DF-E3DE-0620-7E28ADB8DAB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F9169C80-5CCE-4008-8B71-C6CECE6CDECE}" type="slidenum">
              <a:rPr lang="en-US" altLang="en-US" sz="1200" smtClean="0">
                <a:latin typeface="Garamond" panose="02020404030301010803" pitchFamily="18" charset="0"/>
              </a:rPr>
              <a:pPr>
                <a:spcBef>
                  <a:spcPct val="0"/>
                </a:spcBef>
                <a:buClrTx/>
                <a:buSzTx/>
                <a:buFontTx/>
                <a:buNone/>
              </a:pPr>
              <a:t>19</a:t>
            </a:fld>
            <a:endParaRPr lang="en-US" altLang="en-US" sz="1200">
              <a:latin typeface="Garamond" panose="02020404030301010803" pitchFamily="18" charset="0"/>
            </a:endParaRPr>
          </a:p>
        </p:txBody>
      </p:sp>
      <p:sp>
        <p:nvSpPr>
          <p:cNvPr id="5" name="TextBox 4">
            <a:extLst>
              <a:ext uri="{FF2B5EF4-FFF2-40B4-BE49-F238E27FC236}">
                <a16:creationId xmlns:a16="http://schemas.microsoft.com/office/drawing/2014/main" id="{678A3443-E5AB-F807-4852-5934BB0AA1E8}"/>
              </a:ext>
            </a:extLst>
          </p:cNvPr>
          <p:cNvSpPr txBox="1">
            <a:spLocks noChangeArrowheads="1"/>
          </p:cNvSpPr>
          <p:nvPr/>
        </p:nvSpPr>
        <p:spPr bwMode="auto">
          <a:xfrm>
            <a:off x="2362200" y="5638800"/>
            <a:ext cx="8001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i="1"/>
              <a:t>O</a:t>
            </a:r>
            <a:r>
              <a:rPr lang="en-US" altLang="en-US" sz="2400"/>
              <a:t>(</a:t>
            </a:r>
            <a:r>
              <a:rPr lang="en-US" altLang="en-US" sz="2400" i="1"/>
              <a:t>n)</a:t>
            </a:r>
            <a:endParaRPr lang="tr-TR" altLang="en-US" sz="2400"/>
          </a:p>
        </p:txBody>
      </p:sp>
      <p:sp>
        <p:nvSpPr>
          <p:cNvPr id="7" name="Rectangle 3">
            <a:extLst>
              <a:ext uri="{FF2B5EF4-FFF2-40B4-BE49-F238E27FC236}">
                <a16:creationId xmlns:a16="http://schemas.microsoft.com/office/drawing/2014/main" id="{9ABD3B27-9E3E-598F-2FD9-DF760EBEE2B3}"/>
              </a:ext>
            </a:extLst>
          </p:cNvPr>
          <p:cNvSpPr txBox="1">
            <a:spLocks noChangeArrowheads="1"/>
          </p:cNvSpPr>
          <p:nvPr/>
        </p:nvSpPr>
        <p:spPr bwMode="auto">
          <a:xfrm>
            <a:off x="609600" y="5638800"/>
            <a:ext cx="1981200" cy="457200"/>
          </a:xfrm>
          <a:prstGeom prst="rect">
            <a:avLst/>
          </a:prstGeom>
          <a:noFill/>
          <a:ln w="9525">
            <a:noFill/>
            <a:miter lim="800000"/>
            <a:headEnd/>
            <a:tailEnd/>
          </a:ln>
        </p:spPr>
        <p:txBody>
          <a:bodyPr/>
          <a:lstStyle/>
          <a:p>
            <a:pPr marL="342900" indent="-342900" eaLnBrk="1" hangingPunct="1">
              <a:spcBef>
                <a:spcPct val="20000"/>
              </a:spcBef>
              <a:buClr>
                <a:schemeClr val="accent1"/>
              </a:buClr>
              <a:buSzPct val="65000"/>
              <a:buFont typeface="Wingdings" pitchFamily="2" charset="2"/>
              <a:buChar char="n"/>
              <a:defRPr/>
            </a:pPr>
            <a:r>
              <a:rPr lang="en-US" sz="2400" kern="0" dirty="0">
                <a:latin typeface="+mn-lt"/>
              </a:rPr>
              <a:t>Answer is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8676">
                                            <p:txEl>
                                              <p:pRg st="2" end="2"/>
                                            </p:txEl>
                                          </p:spTgt>
                                        </p:tgtEl>
                                        <p:attrNameLst>
                                          <p:attrName>style.visibility</p:attrName>
                                        </p:attrNameLst>
                                      </p:cBhvr>
                                      <p:to>
                                        <p:strVal val="visible"/>
                                      </p:to>
                                    </p:set>
                                    <p:animEffect transition="in" filter="fade">
                                      <p:cBhvr>
                                        <p:cTn id="7" dur="2000"/>
                                        <p:tgtEl>
                                          <p:spTgt spid="28676">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8676">
                                            <p:txEl>
                                              <p:pRg st="3" end="3"/>
                                            </p:txEl>
                                          </p:spTgt>
                                        </p:tgtEl>
                                        <p:attrNameLst>
                                          <p:attrName>style.visibility</p:attrName>
                                        </p:attrNameLst>
                                      </p:cBhvr>
                                      <p:to>
                                        <p:strVal val="visible"/>
                                      </p:to>
                                    </p:set>
                                    <p:animEffect transition="in" filter="fade">
                                      <p:cBhvr>
                                        <p:cTn id="10" dur="2000"/>
                                        <p:tgtEl>
                                          <p:spTgt spid="28676">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8676">
                                            <p:txEl>
                                              <p:pRg st="4" end="4"/>
                                            </p:txEl>
                                          </p:spTgt>
                                        </p:tgtEl>
                                        <p:attrNameLst>
                                          <p:attrName>style.visibility</p:attrName>
                                        </p:attrNameLst>
                                      </p:cBhvr>
                                      <p:to>
                                        <p:strVal val="visible"/>
                                      </p:to>
                                    </p:set>
                                    <p:animEffect transition="in" filter="fade">
                                      <p:cBhvr>
                                        <p:cTn id="13" dur="2000"/>
                                        <p:tgtEl>
                                          <p:spTgt spid="28676">
                                            <p:txEl>
                                              <p:pRg st="4" end="4"/>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nodeType="clickEffect">
                                  <p:stCondLst>
                                    <p:cond delay="0"/>
                                  </p:stCondLst>
                                  <p:childTnLst>
                                    <p:set>
                                      <p:cBhvr>
                                        <p:cTn id="17" dur="1" fill="hold">
                                          <p:stCondLst>
                                            <p:cond delay="0"/>
                                          </p:stCondLst>
                                        </p:cTn>
                                        <p:tgtEl>
                                          <p:spTgt spid="28676">
                                            <p:txEl>
                                              <p:pRg st="5" end="5"/>
                                            </p:txEl>
                                          </p:spTgt>
                                        </p:tgtEl>
                                        <p:attrNameLst>
                                          <p:attrName>style.visibility</p:attrName>
                                        </p:attrNameLst>
                                      </p:cBhvr>
                                      <p:to>
                                        <p:strVal val="visible"/>
                                      </p:to>
                                    </p:set>
                                    <p:animEffect transition="in" filter="fade">
                                      <p:cBhvr>
                                        <p:cTn id="18" dur="2000"/>
                                        <p:tgtEl>
                                          <p:spTgt spid="28676">
                                            <p:txEl>
                                              <p:pRg st="5" end="5"/>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nodeType="clickEffect">
                                  <p:stCondLst>
                                    <p:cond delay="0"/>
                                  </p:stCondLst>
                                  <p:childTnLst>
                                    <p:set>
                                      <p:cBhvr>
                                        <p:cTn id="22" dur="1" fill="hold">
                                          <p:stCondLst>
                                            <p:cond delay="0"/>
                                          </p:stCondLst>
                                        </p:cTn>
                                        <p:tgtEl>
                                          <p:spTgt spid="28676">
                                            <p:txEl>
                                              <p:pRg st="6" end="6"/>
                                            </p:txEl>
                                          </p:spTgt>
                                        </p:tgtEl>
                                        <p:attrNameLst>
                                          <p:attrName>style.visibility</p:attrName>
                                        </p:attrNameLst>
                                      </p:cBhvr>
                                      <p:to>
                                        <p:strVal val="visible"/>
                                      </p:to>
                                    </p:set>
                                    <p:animEffect transition="in" filter="fade">
                                      <p:cBhvr>
                                        <p:cTn id="23" dur="2000"/>
                                        <p:tgtEl>
                                          <p:spTgt spid="28676">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28676">
                                            <p:txEl>
                                              <p:pRg st="7" end="7"/>
                                            </p:txEl>
                                          </p:spTgt>
                                        </p:tgtEl>
                                        <p:attrNameLst>
                                          <p:attrName>style.visibility</p:attrName>
                                        </p:attrNameLst>
                                      </p:cBhvr>
                                      <p:to>
                                        <p:strVal val="visible"/>
                                      </p:to>
                                    </p:set>
                                    <p:animEffect transition="in" filter="fade">
                                      <p:cBhvr>
                                        <p:cTn id="26" dur="2000"/>
                                        <p:tgtEl>
                                          <p:spTgt spid="28676">
                                            <p:txEl>
                                              <p:pRg st="7" end="7"/>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0"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2000"/>
                                        <p:tgtEl>
                                          <p:spTgt spid="7"/>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0" presetClass="entr" presetSubtype="0" fill="hold"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a:extLst>
              <a:ext uri="{FF2B5EF4-FFF2-40B4-BE49-F238E27FC236}">
                <a16:creationId xmlns:a16="http://schemas.microsoft.com/office/drawing/2014/main" id="{6CEF4259-3FCC-5B5A-67E3-75085664570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727106AB-E98C-4937-AC52-05C790F8D63E}" type="slidenum">
              <a:rPr lang="en-US" altLang="en-US" sz="1200" smtClean="0">
                <a:latin typeface="Garamond" panose="02020404030301010803" pitchFamily="18" charset="0"/>
              </a:rPr>
              <a:pPr>
                <a:spcBef>
                  <a:spcPct val="0"/>
                </a:spcBef>
                <a:buClrTx/>
                <a:buSzTx/>
                <a:buFontTx/>
                <a:buNone/>
              </a:pPr>
              <a:t>2</a:t>
            </a:fld>
            <a:endParaRPr lang="en-US" altLang="en-US" sz="1200">
              <a:latin typeface="Garamond" panose="02020404030301010803" pitchFamily="18" charset="0"/>
            </a:endParaRPr>
          </a:p>
        </p:txBody>
      </p:sp>
      <p:sp>
        <p:nvSpPr>
          <p:cNvPr id="6147" name="Rectangle 2">
            <a:extLst>
              <a:ext uri="{FF2B5EF4-FFF2-40B4-BE49-F238E27FC236}">
                <a16:creationId xmlns:a16="http://schemas.microsoft.com/office/drawing/2014/main" id="{3CEF742B-0432-8495-3128-441DE037287A}"/>
              </a:ext>
            </a:extLst>
          </p:cNvPr>
          <p:cNvSpPr>
            <a:spLocks noChangeArrowheads="1"/>
          </p:cNvSpPr>
          <p:nvPr/>
        </p:nvSpPr>
        <p:spPr bwMode="auto">
          <a:xfrm>
            <a:off x="457200" y="3124200"/>
            <a:ext cx="82296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4000">
                <a:solidFill>
                  <a:schemeClr val="tx2"/>
                </a:solidFill>
                <a:latin typeface="Garamond" panose="02020404030301010803" pitchFamily="18" charset="0"/>
              </a:rPr>
              <a:t>AMORTIZED ANALYSIS</a:t>
            </a:r>
          </a:p>
        </p:txBody>
      </p:sp>
      <p:sp>
        <p:nvSpPr>
          <p:cNvPr id="6148" name="Freeform 3">
            <a:extLst>
              <a:ext uri="{FF2B5EF4-FFF2-40B4-BE49-F238E27FC236}">
                <a16:creationId xmlns:a16="http://schemas.microsoft.com/office/drawing/2014/main" id="{F35583E2-A8B4-B2C7-A626-7FFCC7DB2E27}"/>
              </a:ext>
            </a:extLst>
          </p:cNvPr>
          <p:cNvSpPr>
            <a:spLocks noChangeArrowheads="1"/>
          </p:cNvSpPr>
          <p:nvPr/>
        </p:nvSpPr>
        <p:spPr bwMode="auto">
          <a:xfrm rot="10800000">
            <a:off x="457200" y="5562600"/>
            <a:ext cx="8229600" cy="6096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 name="T9" fmla="*/ 0 w 1000"/>
              <a:gd name="T10" fmla="*/ 0 h 1000"/>
              <a:gd name="T11" fmla="*/ 1000 w 1000"/>
              <a:gd name="T12" fmla="*/ 1000 h 1000"/>
            </a:gdLst>
            <a:ahLst/>
            <a:cxnLst>
              <a:cxn ang="T6">
                <a:pos x="T0" y="T1"/>
              </a:cxn>
              <a:cxn ang="T7">
                <a:pos x="T2" y="T3"/>
              </a:cxn>
              <a:cxn ang="T8">
                <a:pos x="T4" y="T5"/>
              </a:cxn>
            </a:cxnLst>
            <a:rect l="T9" t="T10" r="T11" b="T12"/>
            <a:pathLst>
              <a:path w="1000" h="1000">
                <a:moveTo>
                  <a:pt x="0" y="1000"/>
                </a:moveTo>
                <a:lnTo>
                  <a:pt x="0" y="0"/>
                </a:lnTo>
                <a:lnTo>
                  <a:pt x="1000" y="0"/>
                </a:lnTo>
              </a:path>
            </a:pathLst>
          </a:cu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3BCAE66C-F36A-321C-DE3A-9AF94925B096}"/>
              </a:ext>
            </a:extLst>
          </p:cNvPr>
          <p:cNvSpPr>
            <a:spLocks noGrp="1" noChangeArrowheads="1"/>
          </p:cNvSpPr>
          <p:nvPr>
            <p:ph type="title"/>
          </p:nvPr>
        </p:nvSpPr>
        <p:spPr/>
        <p:txBody>
          <a:bodyPr/>
          <a:lstStyle/>
          <a:p>
            <a:pPr eaLnBrk="1" hangingPunct="1"/>
            <a:r>
              <a:rPr lang="en-US" altLang="en-US" sz="3600"/>
              <a:t>MultiPOP Stack example</a:t>
            </a:r>
          </a:p>
        </p:txBody>
      </p:sp>
      <p:sp>
        <p:nvSpPr>
          <p:cNvPr id="20483" name="Rectangle 3">
            <a:extLst>
              <a:ext uri="{FF2B5EF4-FFF2-40B4-BE49-F238E27FC236}">
                <a16:creationId xmlns:a16="http://schemas.microsoft.com/office/drawing/2014/main" id="{6C3B2C9A-D6E1-1CC9-CCD2-153017D47B4C}"/>
              </a:ext>
            </a:extLst>
          </p:cNvPr>
          <p:cNvSpPr>
            <a:spLocks noGrp="1" noChangeArrowheads="1"/>
          </p:cNvSpPr>
          <p:nvPr>
            <p:ph idx="1"/>
          </p:nvPr>
        </p:nvSpPr>
        <p:spPr>
          <a:xfrm>
            <a:off x="457200" y="990600"/>
            <a:ext cx="8229600" cy="4530725"/>
          </a:xfrm>
        </p:spPr>
        <p:txBody>
          <a:bodyPr/>
          <a:lstStyle/>
          <a:p>
            <a:pPr eaLnBrk="1" hangingPunct="1"/>
            <a:r>
              <a:rPr lang="en-US" altLang="en-US" sz="2400"/>
              <a:t>Why </a:t>
            </a:r>
            <a:r>
              <a:rPr lang="en-US" altLang="en-US" sz="2400" i="1"/>
              <a:t>O</a:t>
            </a:r>
            <a:r>
              <a:rPr lang="en-US" altLang="en-US" sz="2400"/>
              <a:t>(</a:t>
            </a:r>
            <a:r>
              <a:rPr lang="en-US" altLang="en-US" sz="2400" i="1"/>
              <a:t>n</a:t>
            </a:r>
            <a:r>
              <a:rPr lang="en-US" altLang="en-US" sz="2400"/>
              <a:t>)?</a:t>
            </a:r>
          </a:p>
          <a:p>
            <a:pPr eaLnBrk="1" hangingPunct="1"/>
            <a:endParaRPr lang="en-US" altLang="en-US" sz="800"/>
          </a:p>
          <a:p>
            <a:pPr eaLnBrk="1" hangingPunct="1"/>
            <a:r>
              <a:rPr lang="en-US" altLang="en-US" sz="2400"/>
              <a:t>Because an iteration of the while loop of MultiPOP, pops an element from the stack.</a:t>
            </a:r>
          </a:p>
          <a:p>
            <a:pPr eaLnBrk="1" hangingPunct="1"/>
            <a:endParaRPr lang="en-US" altLang="en-US" sz="800" u="sng"/>
          </a:p>
          <a:p>
            <a:pPr eaLnBrk="1" hangingPunct="1"/>
            <a:r>
              <a:rPr lang="en-US" altLang="en-US" sz="2400"/>
              <a:t>An element must be pushed before, in order to be POPped.</a:t>
            </a:r>
          </a:p>
          <a:p>
            <a:pPr eaLnBrk="1" hangingPunct="1"/>
            <a:endParaRPr lang="en-US" altLang="en-US" sz="800"/>
          </a:p>
          <a:p>
            <a:pPr eaLnBrk="1" hangingPunct="1"/>
            <a:r>
              <a:rPr lang="en-US" altLang="en-US" sz="2400"/>
              <a:t>What is the maximum number of elements that can be PUSHed? </a:t>
            </a:r>
            <a:r>
              <a:rPr lang="en-US" altLang="en-US" sz="2400" i="1"/>
              <a:t>n</a:t>
            </a:r>
            <a:r>
              <a:rPr lang="en-US" altLang="en-US" sz="2400"/>
              <a:t>. </a:t>
            </a:r>
          </a:p>
          <a:p>
            <a:pPr eaLnBrk="1" hangingPunct="1"/>
            <a:endParaRPr lang="en-US" altLang="en-US" sz="800"/>
          </a:p>
          <a:p>
            <a:pPr eaLnBrk="1" hangingPunct="1"/>
            <a:r>
              <a:rPr lang="en-US" altLang="en-US" sz="2400"/>
              <a:t>So, the cost of all MultiPOP operations is </a:t>
            </a:r>
            <a:r>
              <a:rPr lang="en-US" altLang="en-US" sz="2400" i="1"/>
              <a:t>O</a:t>
            </a:r>
            <a:r>
              <a:rPr lang="en-US" altLang="en-US" sz="2400"/>
              <a:t>(</a:t>
            </a:r>
            <a:r>
              <a:rPr lang="en-US" altLang="en-US" sz="2400" i="1"/>
              <a:t>n</a:t>
            </a:r>
            <a:r>
              <a:rPr lang="en-US" altLang="en-US" sz="2400"/>
              <a:t>).</a:t>
            </a:r>
          </a:p>
          <a:p>
            <a:pPr eaLnBrk="1" hangingPunct="1"/>
            <a:endParaRPr lang="en-US" altLang="en-US" sz="800"/>
          </a:p>
          <a:p>
            <a:pPr eaLnBrk="1" hangingPunct="1"/>
            <a:r>
              <a:rPr lang="en-US" altLang="en-US" sz="2400"/>
              <a:t>Since the cost of other operations are also </a:t>
            </a:r>
            <a:r>
              <a:rPr lang="en-US" altLang="en-US" sz="2400" i="1"/>
              <a:t>O</a:t>
            </a:r>
            <a:r>
              <a:rPr lang="en-US" altLang="en-US" sz="2400"/>
              <a:t>(</a:t>
            </a:r>
            <a:r>
              <a:rPr lang="en-US" altLang="en-US" sz="2400" i="1"/>
              <a:t>n</a:t>
            </a:r>
            <a:r>
              <a:rPr lang="en-US" altLang="en-US" sz="2400"/>
              <a:t>), the worst case running time of ManipulateMultiPOPStack is </a:t>
            </a:r>
            <a:r>
              <a:rPr lang="en-US" altLang="en-US" sz="2400" i="1"/>
              <a:t>T</a:t>
            </a:r>
            <a:r>
              <a:rPr lang="en-US" altLang="en-US" sz="2400"/>
              <a:t>(</a:t>
            </a:r>
            <a:r>
              <a:rPr lang="en-US" altLang="en-US" sz="2400" i="1"/>
              <a:t>n</a:t>
            </a:r>
            <a:r>
              <a:rPr lang="en-US" altLang="en-US" sz="2400"/>
              <a:t>)=O(</a:t>
            </a:r>
            <a:r>
              <a:rPr lang="en-US" altLang="en-US" sz="2400" i="1"/>
              <a:t>n</a:t>
            </a:r>
            <a:r>
              <a:rPr lang="en-US" altLang="en-US" sz="2400"/>
              <a:t>).</a:t>
            </a:r>
          </a:p>
        </p:txBody>
      </p:sp>
      <p:sp>
        <p:nvSpPr>
          <p:cNvPr id="43012" name="Slide Number Placeholder 5">
            <a:extLst>
              <a:ext uri="{FF2B5EF4-FFF2-40B4-BE49-F238E27FC236}">
                <a16:creationId xmlns:a16="http://schemas.microsoft.com/office/drawing/2014/main" id="{10B35830-53BD-8F8E-6194-085DFD2BF69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C4DB4344-BB7B-444E-9E41-566E0102442B}" type="slidenum">
              <a:rPr lang="en-US" altLang="en-US" sz="1200" smtClean="0">
                <a:latin typeface="Garamond" panose="02020404030301010803" pitchFamily="18" charset="0"/>
              </a:rPr>
              <a:pPr>
                <a:spcBef>
                  <a:spcPct val="0"/>
                </a:spcBef>
                <a:buClrTx/>
                <a:buSzTx/>
                <a:buFontTx/>
                <a:buNone/>
              </a:pPr>
              <a:t>20</a:t>
            </a:fld>
            <a:endParaRPr lang="en-US" altLang="en-US" sz="1200">
              <a:latin typeface="Garamond" panose="020204040303010108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0483">
                                            <p:txEl>
                                              <p:pRg st="2" end="2"/>
                                            </p:txEl>
                                          </p:spTgt>
                                        </p:tgtEl>
                                        <p:attrNameLst>
                                          <p:attrName>style.visibility</p:attrName>
                                        </p:attrNameLst>
                                      </p:cBhvr>
                                      <p:to>
                                        <p:strVal val="visible"/>
                                      </p:to>
                                    </p:set>
                                    <p:animEffect transition="in" filter="fade">
                                      <p:cBhvr>
                                        <p:cTn id="7" dur="500"/>
                                        <p:tgtEl>
                                          <p:spTgt spid="20483">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0483">
                                            <p:txEl>
                                              <p:pRg st="4" end="4"/>
                                            </p:txEl>
                                          </p:spTgt>
                                        </p:tgtEl>
                                        <p:attrNameLst>
                                          <p:attrName>style.visibility</p:attrName>
                                        </p:attrNameLst>
                                      </p:cBhvr>
                                      <p:to>
                                        <p:strVal val="visible"/>
                                      </p:to>
                                    </p:set>
                                    <p:animEffect transition="in" filter="fade">
                                      <p:cBhvr>
                                        <p:cTn id="12" dur="500"/>
                                        <p:tgtEl>
                                          <p:spTgt spid="20483">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20483">
                                            <p:txEl>
                                              <p:pRg st="6" end="6"/>
                                            </p:txEl>
                                          </p:spTgt>
                                        </p:tgtEl>
                                        <p:attrNameLst>
                                          <p:attrName>style.visibility</p:attrName>
                                        </p:attrNameLst>
                                      </p:cBhvr>
                                      <p:to>
                                        <p:strVal val="visible"/>
                                      </p:to>
                                    </p:set>
                                    <p:animEffect transition="in" filter="fade">
                                      <p:cBhvr>
                                        <p:cTn id="17" dur="500"/>
                                        <p:tgtEl>
                                          <p:spTgt spid="20483">
                                            <p:txEl>
                                              <p:pRg st="6" end="6"/>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20483">
                                            <p:txEl>
                                              <p:pRg st="8" end="8"/>
                                            </p:txEl>
                                          </p:spTgt>
                                        </p:tgtEl>
                                        <p:attrNameLst>
                                          <p:attrName>style.visibility</p:attrName>
                                        </p:attrNameLst>
                                      </p:cBhvr>
                                      <p:to>
                                        <p:strVal val="visible"/>
                                      </p:to>
                                    </p:set>
                                    <p:animEffect transition="in" filter="fade">
                                      <p:cBhvr>
                                        <p:cTn id="22" dur="500"/>
                                        <p:tgtEl>
                                          <p:spTgt spid="20483">
                                            <p:txEl>
                                              <p:pRg st="8" end="8"/>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20483">
                                            <p:txEl>
                                              <p:pRg st="10" end="10"/>
                                            </p:txEl>
                                          </p:spTgt>
                                        </p:tgtEl>
                                        <p:attrNameLst>
                                          <p:attrName>style.visibility</p:attrName>
                                        </p:attrNameLst>
                                      </p:cBhvr>
                                      <p:to>
                                        <p:strVal val="visible"/>
                                      </p:to>
                                    </p:set>
                                    <p:animEffect transition="in" filter="fade">
                                      <p:cBhvr>
                                        <p:cTn id="27" dur="500"/>
                                        <p:tgtEl>
                                          <p:spTgt spid="2048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A415FF12-609F-F2A1-C297-F4970E59D7C9}"/>
              </a:ext>
            </a:extLst>
          </p:cNvPr>
          <p:cNvSpPr>
            <a:spLocks noGrp="1" noChangeArrowheads="1"/>
          </p:cNvSpPr>
          <p:nvPr>
            <p:ph type="title"/>
          </p:nvPr>
        </p:nvSpPr>
        <p:spPr/>
        <p:txBody>
          <a:bodyPr/>
          <a:lstStyle/>
          <a:p>
            <a:pPr eaLnBrk="1" hangingPunct="1"/>
            <a:r>
              <a:rPr lang="en-US" altLang="en-US" sz="3600"/>
              <a:t>The aggregate method</a:t>
            </a:r>
          </a:p>
        </p:txBody>
      </p:sp>
      <p:sp>
        <p:nvSpPr>
          <p:cNvPr id="21507" name="Rectangle 3">
            <a:extLst>
              <a:ext uri="{FF2B5EF4-FFF2-40B4-BE49-F238E27FC236}">
                <a16:creationId xmlns:a16="http://schemas.microsoft.com/office/drawing/2014/main" id="{9E81B2D9-6B1F-52DB-62A7-973CFD8D4D7A}"/>
              </a:ext>
            </a:extLst>
          </p:cNvPr>
          <p:cNvSpPr>
            <a:spLocks noGrp="1" noChangeArrowheads="1"/>
          </p:cNvSpPr>
          <p:nvPr>
            <p:ph idx="1"/>
          </p:nvPr>
        </p:nvSpPr>
        <p:spPr>
          <a:xfrm>
            <a:off x="457200" y="1371600"/>
            <a:ext cx="8229600" cy="4530725"/>
          </a:xfrm>
        </p:spPr>
        <p:txBody>
          <a:bodyPr/>
          <a:lstStyle/>
          <a:p>
            <a:pPr eaLnBrk="1" hangingPunct="1"/>
            <a:r>
              <a:rPr lang="en-US" altLang="en-US" sz="2400"/>
              <a:t>In the aggregate method, after finding the running time </a:t>
            </a:r>
            <a:r>
              <a:rPr lang="en-US" altLang="en-US" sz="2400" i="1"/>
              <a:t>T</a:t>
            </a:r>
            <a:r>
              <a:rPr lang="en-US" altLang="en-US" sz="2400"/>
              <a:t>(</a:t>
            </a:r>
            <a:r>
              <a:rPr lang="en-US" altLang="en-US" sz="2400" i="1"/>
              <a:t>n</a:t>
            </a:r>
            <a:r>
              <a:rPr lang="en-US" altLang="en-US" sz="2400"/>
              <a:t>) of the algorithm, </a:t>
            </a:r>
            <a:r>
              <a:rPr lang="en-US" altLang="en-US" sz="2400" i="1"/>
              <a:t>T</a:t>
            </a:r>
            <a:r>
              <a:rPr lang="en-US" altLang="en-US" sz="2400"/>
              <a:t>(</a:t>
            </a:r>
            <a:r>
              <a:rPr lang="en-US" altLang="en-US" sz="2400" i="1"/>
              <a:t>n</a:t>
            </a:r>
            <a:r>
              <a:rPr lang="en-US" altLang="en-US" sz="2400"/>
              <a:t>)/</a:t>
            </a:r>
            <a:r>
              <a:rPr lang="en-US" altLang="en-US" sz="2400" i="1"/>
              <a:t>n</a:t>
            </a:r>
            <a:r>
              <a:rPr lang="en-US" altLang="en-US" sz="2400"/>
              <a:t> gives the amortized cost (in a sense it is the average cost) of each step of the algorithm.</a:t>
            </a:r>
          </a:p>
          <a:p>
            <a:pPr eaLnBrk="1" hangingPunct="1"/>
            <a:endParaRPr lang="en-US" altLang="en-US" sz="800"/>
          </a:p>
          <a:p>
            <a:pPr eaLnBrk="1" hangingPunct="1"/>
            <a:r>
              <a:rPr lang="en-US" altLang="en-US" sz="2400"/>
              <a:t>So, for ManipulateMultiPOPStack algorithm, the amortized cost of each step is </a:t>
            </a:r>
            <a:r>
              <a:rPr lang="en-US" altLang="en-US" sz="2400" i="1"/>
              <a:t>T</a:t>
            </a:r>
            <a:r>
              <a:rPr lang="en-US" altLang="en-US" sz="2400"/>
              <a:t>(</a:t>
            </a:r>
            <a:r>
              <a:rPr lang="en-US" altLang="en-US" sz="2400" i="1"/>
              <a:t>n</a:t>
            </a:r>
            <a:r>
              <a:rPr lang="en-US" altLang="en-US" sz="2400"/>
              <a:t>)/</a:t>
            </a:r>
            <a:r>
              <a:rPr lang="en-US" altLang="en-US" sz="2400" i="1"/>
              <a:t>n</a:t>
            </a:r>
            <a:r>
              <a:rPr lang="en-US" altLang="en-US" sz="2400"/>
              <a:t> = </a:t>
            </a:r>
            <a:r>
              <a:rPr lang="en-US" altLang="en-US" sz="2400" i="1"/>
              <a:t>O</a:t>
            </a:r>
            <a:r>
              <a:rPr lang="en-US" altLang="en-US" sz="2400"/>
              <a:t>(</a:t>
            </a:r>
            <a:r>
              <a:rPr lang="en-US" altLang="en-US" sz="2400" i="1"/>
              <a:t>n</a:t>
            </a:r>
            <a:r>
              <a:rPr lang="en-US" altLang="en-US" sz="2400"/>
              <a:t>)/</a:t>
            </a:r>
            <a:r>
              <a:rPr lang="en-US" altLang="en-US" sz="2400" i="1"/>
              <a:t>n</a:t>
            </a:r>
            <a:r>
              <a:rPr lang="en-US" altLang="en-US" sz="2400"/>
              <a:t> = O(1).</a:t>
            </a:r>
          </a:p>
          <a:p>
            <a:pPr eaLnBrk="1" hangingPunct="1"/>
            <a:endParaRPr lang="en-US" altLang="en-US" sz="800"/>
          </a:p>
          <a:p>
            <a:pPr eaLnBrk="1" hangingPunct="1"/>
            <a:r>
              <a:rPr lang="en-US" altLang="en-US" sz="2400"/>
              <a:t>The aggregate method assigns a uniform amortized cost to each step of the algorithm, even if they are different operations. </a:t>
            </a:r>
          </a:p>
          <a:p>
            <a:pPr eaLnBrk="1" hangingPunct="1"/>
            <a:endParaRPr lang="en-US" altLang="en-US" sz="800"/>
          </a:p>
          <a:p>
            <a:pPr eaLnBrk="1" hangingPunct="1"/>
            <a:r>
              <a:rPr lang="en-US" altLang="en-US" sz="2400"/>
              <a:t>In the other two amortized analysis techniques, we will assign different amortized costs to different operations.</a:t>
            </a:r>
          </a:p>
        </p:txBody>
      </p:sp>
      <p:sp>
        <p:nvSpPr>
          <p:cNvPr id="45060" name="Slide Number Placeholder 5">
            <a:extLst>
              <a:ext uri="{FF2B5EF4-FFF2-40B4-BE49-F238E27FC236}">
                <a16:creationId xmlns:a16="http://schemas.microsoft.com/office/drawing/2014/main" id="{DB41F33F-4AB0-BC1E-4FB3-0EDF3CA6C0C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005CE224-CCF9-4DF6-960E-A517FF5254C7}" type="slidenum">
              <a:rPr lang="en-US" altLang="en-US" sz="1200" smtClean="0">
                <a:latin typeface="Garamond" panose="02020404030301010803" pitchFamily="18" charset="0"/>
              </a:rPr>
              <a:pPr>
                <a:spcBef>
                  <a:spcPct val="0"/>
                </a:spcBef>
                <a:buClrTx/>
                <a:buSzTx/>
                <a:buFontTx/>
                <a:buNone/>
              </a:pPr>
              <a:t>21</a:t>
            </a:fld>
            <a:endParaRPr lang="en-US" altLang="en-US" sz="1200">
              <a:latin typeface="Garamond" panose="020204040303010108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1507">
                                            <p:txEl>
                                              <p:pRg st="2" end="2"/>
                                            </p:txEl>
                                          </p:spTgt>
                                        </p:tgtEl>
                                        <p:attrNameLst>
                                          <p:attrName>style.visibility</p:attrName>
                                        </p:attrNameLst>
                                      </p:cBhvr>
                                      <p:to>
                                        <p:strVal val="visible"/>
                                      </p:to>
                                    </p:set>
                                    <p:animEffect transition="in" filter="fade">
                                      <p:cBhvr>
                                        <p:cTn id="7" dur="500"/>
                                        <p:tgtEl>
                                          <p:spTgt spid="21507">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1507">
                                            <p:txEl>
                                              <p:pRg st="4" end="4"/>
                                            </p:txEl>
                                          </p:spTgt>
                                        </p:tgtEl>
                                        <p:attrNameLst>
                                          <p:attrName>style.visibility</p:attrName>
                                        </p:attrNameLst>
                                      </p:cBhvr>
                                      <p:to>
                                        <p:strVal val="visible"/>
                                      </p:to>
                                    </p:set>
                                    <p:animEffect transition="in" filter="fade">
                                      <p:cBhvr>
                                        <p:cTn id="12" dur="500"/>
                                        <p:tgtEl>
                                          <p:spTgt spid="21507">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21507">
                                            <p:txEl>
                                              <p:pRg st="6" end="6"/>
                                            </p:txEl>
                                          </p:spTgt>
                                        </p:tgtEl>
                                        <p:attrNameLst>
                                          <p:attrName>style.visibility</p:attrName>
                                        </p:attrNameLst>
                                      </p:cBhvr>
                                      <p:to>
                                        <p:strVal val="visible"/>
                                      </p:to>
                                    </p:set>
                                    <p:animEffect transition="in" filter="fade">
                                      <p:cBhvr>
                                        <p:cTn id="17" dur="500"/>
                                        <p:tgtEl>
                                          <p:spTgt spid="215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95B11E3B-4E1F-34D8-9C45-906747D264D1}"/>
              </a:ext>
            </a:extLst>
          </p:cNvPr>
          <p:cNvSpPr>
            <a:spLocks noGrp="1" noChangeArrowheads="1"/>
          </p:cNvSpPr>
          <p:nvPr>
            <p:ph type="title"/>
          </p:nvPr>
        </p:nvSpPr>
        <p:spPr/>
        <p:txBody>
          <a:bodyPr/>
          <a:lstStyle/>
          <a:p>
            <a:pPr eaLnBrk="1" hangingPunct="1"/>
            <a:r>
              <a:rPr lang="en-US" altLang="en-US" sz="3600"/>
              <a:t>The accounting method</a:t>
            </a:r>
          </a:p>
        </p:txBody>
      </p:sp>
      <p:sp>
        <p:nvSpPr>
          <p:cNvPr id="31748" name="Rectangle 3">
            <a:extLst>
              <a:ext uri="{FF2B5EF4-FFF2-40B4-BE49-F238E27FC236}">
                <a16:creationId xmlns:a16="http://schemas.microsoft.com/office/drawing/2014/main" id="{E7CFADC1-9DB9-3569-8A99-DD425F43EF14}"/>
              </a:ext>
            </a:extLst>
          </p:cNvPr>
          <p:cNvSpPr>
            <a:spLocks noGrp="1" noChangeArrowheads="1"/>
          </p:cNvSpPr>
          <p:nvPr>
            <p:ph idx="1"/>
          </p:nvPr>
        </p:nvSpPr>
        <p:spPr>
          <a:xfrm>
            <a:off x="457200" y="803275"/>
            <a:ext cx="8229600" cy="4530725"/>
          </a:xfrm>
        </p:spPr>
        <p:txBody>
          <a:bodyPr/>
          <a:lstStyle/>
          <a:p>
            <a:pPr eaLnBrk="1" hangingPunct="1"/>
            <a:r>
              <a:rPr lang="en-US" altLang="en-US" sz="2400"/>
              <a:t>Let us consider a computer as a vending machine that requires us to pay some money to perform a task.</a:t>
            </a:r>
          </a:p>
          <a:p>
            <a:pPr eaLnBrk="1" hangingPunct="1"/>
            <a:endParaRPr lang="en-US" altLang="en-US" sz="800"/>
          </a:p>
          <a:p>
            <a:pPr eaLnBrk="1" hangingPunct="1"/>
            <a:r>
              <a:rPr lang="en-US" altLang="en-US" sz="2400"/>
              <a:t>When we want to do some computation on such a computer, we pay some money to get that computation done.</a:t>
            </a:r>
          </a:p>
          <a:p>
            <a:pPr eaLnBrk="1" hangingPunct="1"/>
            <a:endParaRPr lang="en-US" altLang="en-US" sz="800"/>
          </a:p>
          <a:p>
            <a:pPr eaLnBrk="1" hangingPunct="1"/>
            <a:r>
              <a:rPr lang="en-US" altLang="en-US" sz="2400"/>
              <a:t>In fact, we do pay our computers to get a job done!.. What currency/unit do we pay in???</a:t>
            </a:r>
          </a:p>
          <a:p>
            <a:pPr eaLnBrk="1" hangingPunct="1"/>
            <a:endParaRPr lang="en-US" altLang="en-US" sz="800"/>
          </a:p>
          <a:p>
            <a:pPr eaLnBrk="1" hangingPunct="1"/>
            <a:r>
              <a:rPr lang="en-US" altLang="en-US" sz="2400"/>
              <a:t>We pay in “time” units to a computer for our computations. </a:t>
            </a:r>
          </a:p>
          <a:p>
            <a:pPr eaLnBrk="1" hangingPunct="1"/>
            <a:endParaRPr lang="en-US" altLang="en-US" sz="800"/>
          </a:p>
          <a:p>
            <a:pPr eaLnBrk="1" hangingPunct="1"/>
            <a:r>
              <a:rPr lang="en-US" altLang="en-US" sz="2400"/>
              <a:t>However, in the case of the accounting method, it is better understood if we consider the cost of a computation as money.</a:t>
            </a:r>
          </a:p>
          <a:p>
            <a:pPr eaLnBrk="1" hangingPunct="1"/>
            <a:endParaRPr lang="en-US" altLang="en-US" sz="2400"/>
          </a:p>
        </p:txBody>
      </p:sp>
      <p:sp>
        <p:nvSpPr>
          <p:cNvPr id="47108" name="Slide Number Placeholder 5">
            <a:extLst>
              <a:ext uri="{FF2B5EF4-FFF2-40B4-BE49-F238E27FC236}">
                <a16:creationId xmlns:a16="http://schemas.microsoft.com/office/drawing/2014/main" id="{CF543D9F-7CB0-8F4B-32BF-1F7145A377D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368E6189-2670-4059-B815-C4EE8154BC70}" type="slidenum">
              <a:rPr lang="en-US" altLang="en-US" sz="1200" smtClean="0">
                <a:latin typeface="Garamond" panose="02020404030301010803" pitchFamily="18" charset="0"/>
              </a:rPr>
              <a:pPr>
                <a:spcBef>
                  <a:spcPct val="0"/>
                </a:spcBef>
                <a:buClrTx/>
                <a:buSzTx/>
                <a:buFontTx/>
                <a:buNone/>
              </a:pPr>
              <a:t>22</a:t>
            </a:fld>
            <a:endParaRPr lang="en-US" altLang="en-US" sz="1200">
              <a:latin typeface="Garamond" panose="020204040303010108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1748">
                                            <p:txEl>
                                              <p:pRg st="2" end="2"/>
                                            </p:txEl>
                                          </p:spTgt>
                                        </p:tgtEl>
                                        <p:attrNameLst>
                                          <p:attrName>style.visibility</p:attrName>
                                        </p:attrNameLst>
                                      </p:cBhvr>
                                      <p:to>
                                        <p:strVal val="visible"/>
                                      </p:to>
                                    </p:set>
                                    <p:animEffect transition="in" filter="fade">
                                      <p:cBhvr>
                                        <p:cTn id="7" dur="2000"/>
                                        <p:tgtEl>
                                          <p:spTgt spid="31748">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1748">
                                            <p:txEl>
                                              <p:pRg st="4" end="4"/>
                                            </p:txEl>
                                          </p:spTgt>
                                        </p:tgtEl>
                                        <p:attrNameLst>
                                          <p:attrName>style.visibility</p:attrName>
                                        </p:attrNameLst>
                                      </p:cBhvr>
                                      <p:to>
                                        <p:strVal val="visible"/>
                                      </p:to>
                                    </p:set>
                                    <p:animEffect transition="in" filter="fade">
                                      <p:cBhvr>
                                        <p:cTn id="12" dur="2000"/>
                                        <p:tgtEl>
                                          <p:spTgt spid="31748">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31748">
                                            <p:txEl>
                                              <p:pRg st="6" end="6"/>
                                            </p:txEl>
                                          </p:spTgt>
                                        </p:tgtEl>
                                        <p:attrNameLst>
                                          <p:attrName>style.visibility</p:attrName>
                                        </p:attrNameLst>
                                      </p:cBhvr>
                                      <p:to>
                                        <p:strVal val="visible"/>
                                      </p:to>
                                    </p:set>
                                    <p:animEffect transition="in" filter="fade">
                                      <p:cBhvr>
                                        <p:cTn id="17" dur="2000"/>
                                        <p:tgtEl>
                                          <p:spTgt spid="31748">
                                            <p:txEl>
                                              <p:pRg st="6" end="6"/>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31748">
                                            <p:txEl>
                                              <p:pRg st="8" end="8"/>
                                            </p:txEl>
                                          </p:spTgt>
                                        </p:tgtEl>
                                        <p:attrNameLst>
                                          <p:attrName>style.visibility</p:attrName>
                                        </p:attrNameLst>
                                      </p:cBhvr>
                                      <p:to>
                                        <p:strVal val="visible"/>
                                      </p:to>
                                    </p:set>
                                    <p:animEffect transition="in" filter="fade">
                                      <p:cBhvr>
                                        <p:cTn id="22" dur="2000"/>
                                        <p:tgtEl>
                                          <p:spTgt spid="3174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6FE508C4-3794-7920-EC52-D8C77F56BFAC}"/>
              </a:ext>
            </a:extLst>
          </p:cNvPr>
          <p:cNvSpPr>
            <a:spLocks noGrp="1" noChangeArrowheads="1"/>
          </p:cNvSpPr>
          <p:nvPr>
            <p:ph type="title"/>
          </p:nvPr>
        </p:nvSpPr>
        <p:spPr/>
        <p:txBody>
          <a:bodyPr/>
          <a:lstStyle/>
          <a:p>
            <a:pPr eaLnBrk="1" hangingPunct="1"/>
            <a:r>
              <a:rPr lang="en-US" altLang="en-US" sz="3600"/>
              <a:t>The accounting method</a:t>
            </a:r>
          </a:p>
        </p:txBody>
      </p:sp>
      <p:sp>
        <p:nvSpPr>
          <p:cNvPr id="23555" name="Rectangle 3">
            <a:extLst>
              <a:ext uri="{FF2B5EF4-FFF2-40B4-BE49-F238E27FC236}">
                <a16:creationId xmlns:a16="http://schemas.microsoft.com/office/drawing/2014/main" id="{B4E9D09C-5179-4108-AE32-B280D5582FD1}"/>
              </a:ext>
            </a:extLst>
          </p:cNvPr>
          <p:cNvSpPr>
            <a:spLocks noGrp="1" noChangeArrowheads="1"/>
          </p:cNvSpPr>
          <p:nvPr>
            <p:ph idx="1"/>
          </p:nvPr>
        </p:nvSpPr>
        <p:spPr>
          <a:xfrm>
            <a:off x="457200" y="1447800"/>
            <a:ext cx="8229600" cy="4530725"/>
          </a:xfrm>
        </p:spPr>
        <p:txBody>
          <a:bodyPr/>
          <a:lstStyle/>
          <a:p>
            <a:pPr eaLnBrk="1" hangingPunct="1">
              <a:lnSpc>
                <a:spcPct val="90000"/>
              </a:lnSpc>
            </a:pPr>
            <a:r>
              <a:rPr lang="en-US" altLang="en-US" sz="2400"/>
              <a:t>The computer is fair and charges only in proportion with the running time of our computation.</a:t>
            </a:r>
          </a:p>
          <a:p>
            <a:pPr eaLnBrk="1" hangingPunct="1">
              <a:lnSpc>
                <a:spcPct val="90000"/>
              </a:lnSpc>
              <a:buFont typeface="Wingdings" panose="05000000000000000000" pitchFamily="2" charset="2"/>
              <a:buNone/>
            </a:pPr>
            <a:endParaRPr lang="en-US" altLang="en-US" sz="800"/>
          </a:p>
          <a:p>
            <a:pPr eaLnBrk="1" hangingPunct="1">
              <a:lnSpc>
                <a:spcPct val="90000"/>
              </a:lnSpc>
            </a:pPr>
            <a:r>
              <a:rPr lang="en-US" altLang="en-US" sz="2400"/>
              <a:t>The computer does not perform a job if its money is not paid.</a:t>
            </a:r>
          </a:p>
          <a:p>
            <a:pPr eaLnBrk="1" hangingPunct="1">
              <a:lnSpc>
                <a:spcPct val="90000"/>
              </a:lnSpc>
            </a:pPr>
            <a:endParaRPr lang="en-US" altLang="en-US" sz="800"/>
          </a:p>
          <a:p>
            <a:pPr eaLnBrk="1" hangingPunct="1">
              <a:lnSpc>
                <a:spcPct val="90000"/>
              </a:lnSpc>
            </a:pPr>
            <a:r>
              <a:rPr lang="en-US" altLang="en-US" sz="2400"/>
              <a:t>However, we are free to overpay for a computation. In such a case, the computer will store the additional money we pay, and use it to compensate any underpayments in the future.</a:t>
            </a:r>
          </a:p>
          <a:p>
            <a:pPr eaLnBrk="1" hangingPunct="1">
              <a:lnSpc>
                <a:spcPct val="90000"/>
              </a:lnSpc>
            </a:pPr>
            <a:endParaRPr lang="en-US" altLang="en-US" sz="800"/>
          </a:p>
          <a:p>
            <a:pPr eaLnBrk="1" hangingPunct="1">
              <a:lnSpc>
                <a:spcPct val="90000"/>
              </a:lnSpc>
            </a:pPr>
            <a:r>
              <a:rPr lang="en-US" altLang="en-US" sz="2400"/>
              <a:t>Normally, POP and PUSH operations cost 1 TL.</a:t>
            </a:r>
          </a:p>
          <a:p>
            <a:pPr eaLnBrk="1" hangingPunct="1">
              <a:lnSpc>
                <a:spcPct val="90000"/>
              </a:lnSpc>
            </a:pPr>
            <a:endParaRPr lang="en-US" altLang="en-US" sz="800"/>
          </a:p>
          <a:p>
            <a:pPr eaLnBrk="1" hangingPunct="1">
              <a:lnSpc>
                <a:spcPct val="90000"/>
              </a:lnSpc>
            </a:pPr>
            <a:r>
              <a:rPr lang="en-US" altLang="en-US" sz="2400"/>
              <a:t>And MULTIPOP operation costs min(q,k) TL.</a:t>
            </a:r>
          </a:p>
        </p:txBody>
      </p:sp>
      <p:sp>
        <p:nvSpPr>
          <p:cNvPr id="49156" name="Slide Number Placeholder 5">
            <a:extLst>
              <a:ext uri="{FF2B5EF4-FFF2-40B4-BE49-F238E27FC236}">
                <a16:creationId xmlns:a16="http://schemas.microsoft.com/office/drawing/2014/main" id="{10D01F99-525B-6F72-BFAA-81BEA8B3FC8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36779E76-2005-45A9-B12F-EAD5F84C4EAB}" type="slidenum">
              <a:rPr lang="en-US" altLang="en-US" sz="1200" smtClean="0">
                <a:latin typeface="Garamond" panose="02020404030301010803" pitchFamily="18" charset="0"/>
              </a:rPr>
              <a:pPr>
                <a:spcBef>
                  <a:spcPct val="0"/>
                </a:spcBef>
                <a:buClrTx/>
                <a:buSzTx/>
                <a:buFontTx/>
                <a:buNone/>
              </a:pPr>
              <a:t>23</a:t>
            </a:fld>
            <a:endParaRPr lang="en-US" altLang="en-US" sz="1200">
              <a:latin typeface="Garamond" panose="020204040303010108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3555">
                                            <p:txEl>
                                              <p:pRg st="2" end="2"/>
                                            </p:txEl>
                                          </p:spTgt>
                                        </p:tgtEl>
                                        <p:attrNameLst>
                                          <p:attrName>style.visibility</p:attrName>
                                        </p:attrNameLst>
                                      </p:cBhvr>
                                      <p:to>
                                        <p:strVal val="visible"/>
                                      </p:to>
                                    </p:set>
                                    <p:animEffect transition="in" filter="fade">
                                      <p:cBhvr>
                                        <p:cTn id="7" dur="500"/>
                                        <p:tgtEl>
                                          <p:spTgt spid="23555">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3555">
                                            <p:txEl>
                                              <p:pRg st="4" end="4"/>
                                            </p:txEl>
                                          </p:spTgt>
                                        </p:tgtEl>
                                        <p:attrNameLst>
                                          <p:attrName>style.visibility</p:attrName>
                                        </p:attrNameLst>
                                      </p:cBhvr>
                                      <p:to>
                                        <p:strVal val="visible"/>
                                      </p:to>
                                    </p:set>
                                    <p:animEffect transition="in" filter="fade">
                                      <p:cBhvr>
                                        <p:cTn id="12" dur="500"/>
                                        <p:tgtEl>
                                          <p:spTgt spid="23555">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23555">
                                            <p:txEl>
                                              <p:pRg st="6" end="6"/>
                                            </p:txEl>
                                          </p:spTgt>
                                        </p:tgtEl>
                                        <p:attrNameLst>
                                          <p:attrName>style.visibility</p:attrName>
                                        </p:attrNameLst>
                                      </p:cBhvr>
                                      <p:to>
                                        <p:strVal val="visible"/>
                                      </p:to>
                                    </p:set>
                                    <p:animEffect transition="in" filter="fade">
                                      <p:cBhvr>
                                        <p:cTn id="17" dur="500"/>
                                        <p:tgtEl>
                                          <p:spTgt spid="23555">
                                            <p:txEl>
                                              <p:pRg st="6" end="6"/>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23555">
                                            <p:txEl>
                                              <p:pRg st="8" end="8"/>
                                            </p:txEl>
                                          </p:spTgt>
                                        </p:tgtEl>
                                        <p:attrNameLst>
                                          <p:attrName>style.visibility</p:attrName>
                                        </p:attrNameLst>
                                      </p:cBhvr>
                                      <p:to>
                                        <p:strVal val="visible"/>
                                      </p:to>
                                    </p:set>
                                    <p:animEffect transition="in" filter="fade">
                                      <p:cBhvr>
                                        <p:cTn id="22" dur="500"/>
                                        <p:tgtEl>
                                          <p:spTgt spid="2355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6CFFD77C-FCF4-D426-D690-64D010E71C45}"/>
              </a:ext>
            </a:extLst>
          </p:cNvPr>
          <p:cNvSpPr>
            <a:spLocks noGrp="1" noChangeArrowheads="1"/>
          </p:cNvSpPr>
          <p:nvPr>
            <p:ph type="title"/>
          </p:nvPr>
        </p:nvSpPr>
        <p:spPr/>
        <p:txBody>
          <a:bodyPr/>
          <a:lstStyle/>
          <a:p>
            <a:pPr eaLnBrk="1" hangingPunct="1"/>
            <a:r>
              <a:rPr lang="en-US" altLang="en-US" sz="3600"/>
              <a:t>The accounting method</a:t>
            </a:r>
          </a:p>
        </p:txBody>
      </p:sp>
      <p:sp>
        <p:nvSpPr>
          <p:cNvPr id="33796" name="Rectangle 3">
            <a:extLst>
              <a:ext uri="{FF2B5EF4-FFF2-40B4-BE49-F238E27FC236}">
                <a16:creationId xmlns:a16="http://schemas.microsoft.com/office/drawing/2014/main" id="{52FD8E2D-A1DC-94D7-4344-6CF3589D1F33}"/>
              </a:ext>
            </a:extLst>
          </p:cNvPr>
          <p:cNvSpPr>
            <a:spLocks noGrp="1" noChangeArrowheads="1"/>
          </p:cNvSpPr>
          <p:nvPr>
            <p:ph idx="1"/>
          </p:nvPr>
        </p:nvSpPr>
        <p:spPr>
          <a:xfrm>
            <a:off x="457200" y="838200"/>
            <a:ext cx="8229600" cy="4530725"/>
          </a:xfrm>
        </p:spPr>
        <p:txBody>
          <a:bodyPr/>
          <a:lstStyle/>
          <a:p>
            <a:pPr eaLnBrk="1" hangingPunct="1"/>
            <a:r>
              <a:rPr lang="en-US" altLang="en-US" sz="2400"/>
              <a:t>Suppose that we pay</a:t>
            </a:r>
          </a:p>
          <a:p>
            <a:pPr lvl="1" eaLnBrk="1" hangingPunct="1"/>
            <a:r>
              <a:rPr lang="en-US" altLang="en-US" sz="2000"/>
              <a:t>2 TL for a PUSH operation</a:t>
            </a:r>
          </a:p>
          <a:p>
            <a:pPr lvl="1" eaLnBrk="1" hangingPunct="1"/>
            <a:r>
              <a:rPr lang="en-US" altLang="en-US" sz="2000"/>
              <a:t>0 TL for a POP operation</a:t>
            </a:r>
          </a:p>
          <a:p>
            <a:pPr lvl="1" eaLnBrk="1" hangingPunct="1"/>
            <a:r>
              <a:rPr lang="en-US" altLang="en-US" sz="2000"/>
              <a:t>0 TL for a MULTIPOP operation</a:t>
            </a:r>
          </a:p>
          <a:p>
            <a:pPr eaLnBrk="1" hangingPunct="1"/>
            <a:endParaRPr lang="en-US" altLang="en-US" sz="800"/>
          </a:p>
          <a:p>
            <a:pPr eaLnBrk="1" hangingPunct="1"/>
            <a:r>
              <a:rPr lang="en-US" altLang="en-US" sz="2400"/>
              <a:t>So when we PUSH a new element, we will pay 2 TL. </a:t>
            </a:r>
          </a:p>
          <a:p>
            <a:pPr eaLnBrk="1" hangingPunct="1"/>
            <a:endParaRPr lang="en-US" altLang="en-US" sz="800"/>
          </a:p>
          <a:p>
            <a:pPr eaLnBrk="1" hangingPunct="1"/>
            <a:r>
              <a:rPr lang="en-US" altLang="en-US" sz="2400"/>
              <a:t>1 TL of this 2 TL will be used by the computer as the cost of the PUSH operation.</a:t>
            </a:r>
          </a:p>
          <a:p>
            <a:pPr eaLnBrk="1" hangingPunct="1"/>
            <a:endParaRPr lang="en-US" altLang="en-US" sz="800"/>
          </a:p>
          <a:p>
            <a:pPr eaLnBrk="1" hangingPunct="1"/>
            <a:r>
              <a:rPr lang="en-US" altLang="en-US" sz="2400"/>
              <a:t>The remaining 1 TL of this 2 TL will be attached to the element that we insert, and will stay with it.</a:t>
            </a:r>
          </a:p>
          <a:p>
            <a:pPr eaLnBrk="1" hangingPunct="1"/>
            <a:endParaRPr lang="en-US" altLang="en-US" sz="800"/>
          </a:p>
          <a:p>
            <a:pPr eaLnBrk="1" hangingPunct="1"/>
            <a:r>
              <a:rPr lang="en-US" altLang="en-US" sz="2400"/>
              <a:t>And we tell to the computer to use that remaining 1 TL when an element is popped (either by an individual POP or by a MULTIPOP).</a:t>
            </a:r>
          </a:p>
        </p:txBody>
      </p:sp>
      <p:sp>
        <p:nvSpPr>
          <p:cNvPr id="51204" name="Slide Number Placeholder 5">
            <a:extLst>
              <a:ext uri="{FF2B5EF4-FFF2-40B4-BE49-F238E27FC236}">
                <a16:creationId xmlns:a16="http://schemas.microsoft.com/office/drawing/2014/main" id="{2D72EE3B-8FFF-27B2-9262-44B473D6346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52191E7C-5778-4EF4-88A6-6CC8C146FE69}" type="slidenum">
              <a:rPr lang="en-US" altLang="en-US" sz="1200" smtClean="0">
                <a:latin typeface="Garamond" panose="02020404030301010803" pitchFamily="18" charset="0"/>
              </a:rPr>
              <a:pPr>
                <a:spcBef>
                  <a:spcPct val="0"/>
                </a:spcBef>
                <a:buClrTx/>
                <a:buSzTx/>
                <a:buFontTx/>
                <a:buNone/>
              </a:pPr>
              <a:t>24</a:t>
            </a:fld>
            <a:endParaRPr lang="en-US" altLang="en-US" sz="1200">
              <a:latin typeface="Garamond" panose="020204040303010108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3796">
                                            <p:txEl>
                                              <p:pRg st="5" end="5"/>
                                            </p:txEl>
                                          </p:spTgt>
                                        </p:tgtEl>
                                        <p:attrNameLst>
                                          <p:attrName>style.visibility</p:attrName>
                                        </p:attrNameLst>
                                      </p:cBhvr>
                                      <p:to>
                                        <p:strVal val="visible"/>
                                      </p:to>
                                    </p:set>
                                    <p:animEffect transition="in" filter="fade">
                                      <p:cBhvr>
                                        <p:cTn id="7" dur="2000"/>
                                        <p:tgtEl>
                                          <p:spTgt spid="33796">
                                            <p:txEl>
                                              <p:pRg st="5" end="5"/>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3796">
                                            <p:txEl>
                                              <p:pRg st="7" end="7"/>
                                            </p:txEl>
                                          </p:spTgt>
                                        </p:tgtEl>
                                        <p:attrNameLst>
                                          <p:attrName>style.visibility</p:attrName>
                                        </p:attrNameLst>
                                      </p:cBhvr>
                                      <p:to>
                                        <p:strVal val="visible"/>
                                      </p:to>
                                    </p:set>
                                    <p:animEffect transition="in" filter="fade">
                                      <p:cBhvr>
                                        <p:cTn id="12" dur="2000"/>
                                        <p:tgtEl>
                                          <p:spTgt spid="33796">
                                            <p:txEl>
                                              <p:pRg st="7" end="7"/>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33796">
                                            <p:txEl>
                                              <p:pRg st="9" end="9"/>
                                            </p:txEl>
                                          </p:spTgt>
                                        </p:tgtEl>
                                        <p:attrNameLst>
                                          <p:attrName>style.visibility</p:attrName>
                                        </p:attrNameLst>
                                      </p:cBhvr>
                                      <p:to>
                                        <p:strVal val="visible"/>
                                      </p:to>
                                    </p:set>
                                    <p:animEffect transition="in" filter="fade">
                                      <p:cBhvr>
                                        <p:cTn id="17" dur="2000"/>
                                        <p:tgtEl>
                                          <p:spTgt spid="33796">
                                            <p:txEl>
                                              <p:pRg st="9" end="9"/>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33796">
                                            <p:txEl>
                                              <p:pRg st="11" end="11"/>
                                            </p:txEl>
                                          </p:spTgt>
                                        </p:tgtEl>
                                        <p:attrNameLst>
                                          <p:attrName>style.visibility</p:attrName>
                                        </p:attrNameLst>
                                      </p:cBhvr>
                                      <p:to>
                                        <p:strVal val="visible"/>
                                      </p:to>
                                    </p:set>
                                    <p:animEffect transition="in" filter="fade">
                                      <p:cBhvr>
                                        <p:cTn id="22" dur="2000"/>
                                        <p:tgtEl>
                                          <p:spTgt spid="3379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433B4336-525A-A4F0-F804-63931F4BD8CB}"/>
              </a:ext>
            </a:extLst>
          </p:cNvPr>
          <p:cNvSpPr>
            <a:spLocks noGrp="1" noChangeArrowheads="1"/>
          </p:cNvSpPr>
          <p:nvPr>
            <p:ph type="title"/>
          </p:nvPr>
        </p:nvSpPr>
        <p:spPr/>
        <p:txBody>
          <a:bodyPr/>
          <a:lstStyle/>
          <a:p>
            <a:pPr eaLnBrk="1" hangingPunct="1"/>
            <a:r>
              <a:rPr lang="en-US" altLang="en-US" sz="3600"/>
              <a:t>The accounting method</a:t>
            </a:r>
          </a:p>
        </p:txBody>
      </p:sp>
      <p:sp>
        <p:nvSpPr>
          <p:cNvPr id="25603" name="Rectangle 3">
            <a:extLst>
              <a:ext uri="{FF2B5EF4-FFF2-40B4-BE49-F238E27FC236}">
                <a16:creationId xmlns:a16="http://schemas.microsoft.com/office/drawing/2014/main" id="{85BDEE0B-FD8D-C700-2C18-574A25DC1CFA}"/>
              </a:ext>
            </a:extLst>
          </p:cNvPr>
          <p:cNvSpPr>
            <a:spLocks noGrp="1" noChangeArrowheads="1"/>
          </p:cNvSpPr>
          <p:nvPr>
            <p:ph idx="1"/>
          </p:nvPr>
        </p:nvSpPr>
        <p:spPr>
          <a:xfrm>
            <a:off x="457200" y="1489075"/>
            <a:ext cx="8229600" cy="4530725"/>
          </a:xfrm>
        </p:spPr>
        <p:txBody>
          <a:bodyPr/>
          <a:lstStyle/>
          <a:p>
            <a:pPr eaLnBrk="1" hangingPunct="1"/>
            <a:r>
              <a:rPr lang="en-US" altLang="en-US" sz="2400"/>
              <a:t>Note that, each element can be popped exactly once.</a:t>
            </a:r>
          </a:p>
          <a:p>
            <a:pPr eaLnBrk="1" hangingPunct="1"/>
            <a:endParaRPr lang="en-US" altLang="en-US" sz="800"/>
          </a:p>
          <a:p>
            <a:pPr eaLnBrk="1" hangingPunct="1"/>
            <a:r>
              <a:rPr lang="en-US" altLang="en-US" sz="2400"/>
              <a:t>And when it is popped, the computer will find 1 TL attached to the element, and will use this 1 TL for the cost of the pop operation. </a:t>
            </a:r>
          </a:p>
          <a:p>
            <a:pPr eaLnBrk="1" hangingPunct="1"/>
            <a:endParaRPr lang="en-US" altLang="en-US" sz="800"/>
          </a:p>
          <a:p>
            <a:pPr eaLnBrk="1" hangingPunct="1"/>
            <a:r>
              <a:rPr lang="en-US" altLang="en-US" sz="2400"/>
              <a:t>Hence we will </a:t>
            </a:r>
            <a:r>
              <a:rPr lang="en-US" altLang="en-US" sz="2400" b="1" u="sng"/>
              <a:t>never owe money to the computer</a:t>
            </a:r>
            <a:r>
              <a:rPr lang="en-US" altLang="en-US" sz="2400"/>
              <a:t>.</a:t>
            </a:r>
          </a:p>
          <a:p>
            <a:pPr eaLnBrk="1" hangingPunct="1"/>
            <a:endParaRPr lang="en-US" altLang="en-US" sz="800"/>
          </a:p>
          <a:p>
            <a:pPr eaLnBrk="1" hangingPunct="1"/>
            <a:r>
              <a:rPr lang="en-US" altLang="en-US" sz="2400"/>
              <a:t>Since we already paid the money for pop operations, we do not need to pay an additional money for POP and MULTIPOP operations. Hence we can consider their cost as 0.</a:t>
            </a:r>
          </a:p>
        </p:txBody>
      </p:sp>
      <p:sp>
        <p:nvSpPr>
          <p:cNvPr id="53252" name="Slide Number Placeholder 5">
            <a:extLst>
              <a:ext uri="{FF2B5EF4-FFF2-40B4-BE49-F238E27FC236}">
                <a16:creationId xmlns:a16="http://schemas.microsoft.com/office/drawing/2014/main" id="{B1AD5CF5-C6AD-DDA4-6B56-0A5CB3BFE81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B4DD8148-E5C7-4FCF-8505-FA1F7EFB3251}" type="slidenum">
              <a:rPr lang="en-US" altLang="en-US" sz="1200" smtClean="0">
                <a:latin typeface="Garamond" panose="02020404030301010803" pitchFamily="18" charset="0"/>
              </a:rPr>
              <a:pPr>
                <a:spcBef>
                  <a:spcPct val="0"/>
                </a:spcBef>
                <a:buClrTx/>
                <a:buSzTx/>
                <a:buFontTx/>
                <a:buNone/>
              </a:pPr>
              <a:t>25</a:t>
            </a:fld>
            <a:endParaRPr lang="en-US" altLang="en-US" sz="1200">
              <a:latin typeface="Garamond" panose="020204040303010108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5603">
                                            <p:txEl>
                                              <p:pRg st="2" end="2"/>
                                            </p:txEl>
                                          </p:spTgt>
                                        </p:tgtEl>
                                        <p:attrNameLst>
                                          <p:attrName>style.visibility</p:attrName>
                                        </p:attrNameLst>
                                      </p:cBhvr>
                                      <p:to>
                                        <p:strVal val="visible"/>
                                      </p:to>
                                    </p:set>
                                    <p:animEffect transition="in" filter="fade">
                                      <p:cBhvr>
                                        <p:cTn id="7" dur="500"/>
                                        <p:tgtEl>
                                          <p:spTgt spid="25603">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5603">
                                            <p:txEl>
                                              <p:pRg st="4" end="4"/>
                                            </p:txEl>
                                          </p:spTgt>
                                        </p:tgtEl>
                                        <p:attrNameLst>
                                          <p:attrName>style.visibility</p:attrName>
                                        </p:attrNameLst>
                                      </p:cBhvr>
                                      <p:to>
                                        <p:strVal val="visible"/>
                                      </p:to>
                                    </p:set>
                                    <p:animEffect transition="in" filter="fade">
                                      <p:cBhvr>
                                        <p:cTn id="12" dur="500"/>
                                        <p:tgtEl>
                                          <p:spTgt spid="25603">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25603">
                                            <p:txEl>
                                              <p:pRg st="6" end="6"/>
                                            </p:txEl>
                                          </p:spTgt>
                                        </p:tgtEl>
                                        <p:attrNameLst>
                                          <p:attrName>style.visibility</p:attrName>
                                        </p:attrNameLst>
                                      </p:cBhvr>
                                      <p:to>
                                        <p:strVal val="visible"/>
                                      </p:to>
                                    </p:set>
                                    <p:animEffect transition="in" filter="fade">
                                      <p:cBhvr>
                                        <p:cTn id="17" dur="500"/>
                                        <p:tgtEl>
                                          <p:spTgt spid="2560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96893C01-49C1-A0D6-217C-B10240B59F4E}"/>
              </a:ext>
            </a:extLst>
          </p:cNvPr>
          <p:cNvSpPr>
            <a:spLocks noGrp="1" noChangeArrowheads="1"/>
          </p:cNvSpPr>
          <p:nvPr>
            <p:ph type="title"/>
          </p:nvPr>
        </p:nvSpPr>
        <p:spPr/>
        <p:txBody>
          <a:bodyPr/>
          <a:lstStyle/>
          <a:p>
            <a:pPr eaLnBrk="1" hangingPunct="1"/>
            <a:r>
              <a:rPr lang="en-US" altLang="en-US" sz="3600"/>
              <a:t>The accounting method</a:t>
            </a:r>
          </a:p>
        </p:txBody>
      </p:sp>
      <p:sp>
        <p:nvSpPr>
          <p:cNvPr id="35844" name="Rectangle 3">
            <a:extLst>
              <a:ext uri="{FF2B5EF4-FFF2-40B4-BE49-F238E27FC236}">
                <a16:creationId xmlns:a16="http://schemas.microsoft.com/office/drawing/2014/main" id="{3D802852-5B9E-18BE-895C-435D1C0D6860}"/>
              </a:ext>
            </a:extLst>
          </p:cNvPr>
          <p:cNvSpPr>
            <a:spLocks noGrp="1" noChangeArrowheads="1"/>
          </p:cNvSpPr>
          <p:nvPr>
            <p:ph idx="1"/>
          </p:nvPr>
        </p:nvSpPr>
        <p:spPr>
          <a:xfrm>
            <a:off x="457200" y="1489075"/>
            <a:ext cx="8229600" cy="4530725"/>
          </a:xfrm>
        </p:spPr>
        <p:txBody>
          <a:bodyPr/>
          <a:lstStyle/>
          <a:p>
            <a:pPr eaLnBrk="1" hangingPunct="1"/>
            <a:r>
              <a:rPr lang="en-US" altLang="en-US" sz="2400"/>
              <a:t>Now we ask: </a:t>
            </a:r>
            <a:br>
              <a:rPr lang="en-US" altLang="en-US" sz="2400"/>
            </a:br>
            <a:r>
              <a:rPr lang="en-US" altLang="en-US" sz="2400"/>
              <a:t>	What is the maximum amount of money that we 	have to pay for </a:t>
            </a:r>
            <a:r>
              <a:rPr lang="en-US" altLang="en-US" sz="2400" i="1"/>
              <a:t>n</a:t>
            </a:r>
            <a:r>
              <a:rPr lang="en-US" altLang="en-US" sz="2400"/>
              <a:t> consecutive (PUSH, POP, 	MULTIPOP) operations?</a:t>
            </a:r>
          </a:p>
          <a:p>
            <a:pPr eaLnBrk="1" hangingPunct="1"/>
            <a:endParaRPr lang="en-US" altLang="en-US" sz="800"/>
          </a:p>
          <a:p>
            <a:pPr eaLnBrk="1" hangingPunct="1"/>
            <a:r>
              <a:rPr lang="en-US" altLang="en-US" sz="2400"/>
              <a:t>In the worst case, they can all be PUSH operations (since PUSH is the most expensive operation now).</a:t>
            </a:r>
          </a:p>
          <a:p>
            <a:pPr eaLnBrk="1" hangingPunct="1"/>
            <a:endParaRPr lang="en-US" altLang="en-US" sz="800"/>
          </a:p>
          <a:p>
            <a:pPr eaLnBrk="1" hangingPunct="1"/>
            <a:r>
              <a:rPr lang="en-US" altLang="en-US" sz="2400"/>
              <a:t>Hence we may need to pay 2</a:t>
            </a:r>
            <a:r>
              <a:rPr lang="en-US" altLang="en-US" sz="2400" i="1"/>
              <a:t>n</a:t>
            </a:r>
            <a:r>
              <a:rPr lang="en-US" altLang="en-US" sz="2400"/>
              <a:t> TL to the computer.</a:t>
            </a:r>
          </a:p>
          <a:p>
            <a:pPr eaLnBrk="1" hangingPunct="1"/>
            <a:endParaRPr lang="en-US" altLang="en-US" sz="800"/>
          </a:p>
          <a:p>
            <a:pPr eaLnBrk="1" hangingPunct="1"/>
            <a:r>
              <a:rPr lang="en-US" altLang="en-US" sz="2400"/>
              <a:t>Recall that, the money we pay for an operation is proportional to the time it takes to perform that operation.</a:t>
            </a:r>
          </a:p>
          <a:p>
            <a:pPr eaLnBrk="1" hangingPunct="1"/>
            <a:endParaRPr lang="en-US" altLang="en-US" sz="800"/>
          </a:p>
          <a:p>
            <a:pPr eaLnBrk="1" hangingPunct="1"/>
            <a:r>
              <a:rPr lang="en-US" altLang="en-US" sz="2400"/>
              <a:t>Hence, in the worst case the running time is </a:t>
            </a:r>
            <a:r>
              <a:rPr lang="en-US" altLang="en-US" sz="2400" i="1"/>
              <a:t>O</a:t>
            </a:r>
            <a:r>
              <a:rPr lang="en-US" altLang="en-US" sz="2400"/>
              <a:t>(2</a:t>
            </a:r>
            <a:r>
              <a:rPr lang="en-US" altLang="en-US" sz="2400" i="1"/>
              <a:t>n</a:t>
            </a:r>
            <a:r>
              <a:rPr lang="en-US" altLang="en-US" sz="2400"/>
              <a:t>)=</a:t>
            </a:r>
            <a:r>
              <a:rPr lang="en-US" altLang="en-US" sz="2400" i="1"/>
              <a:t>O</a:t>
            </a:r>
            <a:r>
              <a:rPr lang="en-US" altLang="en-US" sz="2400"/>
              <a:t>(</a:t>
            </a:r>
            <a:r>
              <a:rPr lang="en-US" altLang="en-US" sz="2400" i="1"/>
              <a:t>n</a:t>
            </a:r>
            <a:r>
              <a:rPr lang="en-US" altLang="en-US" sz="2400"/>
              <a:t>).</a:t>
            </a:r>
          </a:p>
        </p:txBody>
      </p:sp>
      <p:sp>
        <p:nvSpPr>
          <p:cNvPr id="55300" name="Slide Number Placeholder 5">
            <a:extLst>
              <a:ext uri="{FF2B5EF4-FFF2-40B4-BE49-F238E27FC236}">
                <a16:creationId xmlns:a16="http://schemas.microsoft.com/office/drawing/2014/main" id="{41352F6D-DCC5-DB22-6D5F-6972971D886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BD40C52D-88F4-4497-BA64-9C95FD27B630}" type="slidenum">
              <a:rPr lang="en-US" altLang="en-US" sz="1200" smtClean="0">
                <a:latin typeface="Garamond" panose="02020404030301010803" pitchFamily="18" charset="0"/>
              </a:rPr>
              <a:pPr>
                <a:spcBef>
                  <a:spcPct val="0"/>
                </a:spcBef>
                <a:buClrTx/>
                <a:buSzTx/>
                <a:buFontTx/>
                <a:buNone/>
              </a:pPr>
              <a:t>26</a:t>
            </a:fld>
            <a:endParaRPr lang="en-US" altLang="en-US" sz="1200">
              <a:latin typeface="Garamond" panose="020204040303010108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5844">
                                            <p:txEl>
                                              <p:pRg st="2" end="2"/>
                                            </p:txEl>
                                          </p:spTgt>
                                        </p:tgtEl>
                                        <p:attrNameLst>
                                          <p:attrName>style.visibility</p:attrName>
                                        </p:attrNameLst>
                                      </p:cBhvr>
                                      <p:to>
                                        <p:strVal val="visible"/>
                                      </p:to>
                                    </p:set>
                                    <p:animEffect transition="in" filter="fade">
                                      <p:cBhvr>
                                        <p:cTn id="7" dur="2000"/>
                                        <p:tgtEl>
                                          <p:spTgt spid="35844">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5844">
                                            <p:txEl>
                                              <p:pRg st="4" end="4"/>
                                            </p:txEl>
                                          </p:spTgt>
                                        </p:tgtEl>
                                        <p:attrNameLst>
                                          <p:attrName>style.visibility</p:attrName>
                                        </p:attrNameLst>
                                      </p:cBhvr>
                                      <p:to>
                                        <p:strVal val="visible"/>
                                      </p:to>
                                    </p:set>
                                    <p:animEffect transition="in" filter="fade">
                                      <p:cBhvr>
                                        <p:cTn id="12" dur="2000"/>
                                        <p:tgtEl>
                                          <p:spTgt spid="35844">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35844">
                                            <p:txEl>
                                              <p:pRg st="6" end="6"/>
                                            </p:txEl>
                                          </p:spTgt>
                                        </p:tgtEl>
                                        <p:attrNameLst>
                                          <p:attrName>style.visibility</p:attrName>
                                        </p:attrNameLst>
                                      </p:cBhvr>
                                      <p:to>
                                        <p:strVal val="visible"/>
                                      </p:to>
                                    </p:set>
                                    <p:animEffect transition="in" filter="fade">
                                      <p:cBhvr>
                                        <p:cTn id="17" dur="2000"/>
                                        <p:tgtEl>
                                          <p:spTgt spid="35844">
                                            <p:txEl>
                                              <p:pRg st="6" end="6"/>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35844">
                                            <p:txEl>
                                              <p:pRg st="8" end="8"/>
                                            </p:txEl>
                                          </p:spTgt>
                                        </p:tgtEl>
                                        <p:attrNameLst>
                                          <p:attrName>style.visibility</p:attrName>
                                        </p:attrNameLst>
                                      </p:cBhvr>
                                      <p:to>
                                        <p:strVal val="visible"/>
                                      </p:to>
                                    </p:set>
                                    <p:animEffect transition="in" filter="fade">
                                      <p:cBhvr>
                                        <p:cTn id="22" dur="2000"/>
                                        <p:tgtEl>
                                          <p:spTgt spid="3584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34BD7F3A-4A16-FD8A-7A99-FC8163BF53A6}"/>
              </a:ext>
            </a:extLst>
          </p:cNvPr>
          <p:cNvSpPr>
            <a:spLocks noGrp="1" noChangeArrowheads="1"/>
          </p:cNvSpPr>
          <p:nvPr>
            <p:ph type="title"/>
          </p:nvPr>
        </p:nvSpPr>
        <p:spPr/>
        <p:txBody>
          <a:bodyPr/>
          <a:lstStyle/>
          <a:p>
            <a:r>
              <a:rPr lang="en-US" altLang="en-US" sz="3200"/>
              <a:t>The potential method</a:t>
            </a:r>
          </a:p>
        </p:txBody>
      </p:sp>
      <p:sp>
        <p:nvSpPr>
          <p:cNvPr id="57347" name="Rectangle 7">
            <a:extLst>
              <a:ext uri="{FF2B5EF4-FFF2-40B4-BE49-F238E27FC236}">
                <a16:creationId xmlns:a16="http://schemas.microsoft.com/office/drawing/2014/main" id="{0AD2FB10-F806-40E9-E690-250411A3B21C}"/>
              </a:ext>
            </a:extLst>
          </p:cNvPr>
          <p:cNvSpPr>
            <a:spLocks noGrp="1" noChangeArrowheads="1"/>
          </p:cNvSpPr>
          <p:nvPr>
            <p:ph idx="1"/>
          </p:nvPr>
        </p:nvSpPr>
        <p:spPr>
          <a:xfrm>
            <a:off x="457200" y="1184275"/>
            <a:ext cx="8229600" cy="4530725"/>
          </a:xfrm>
        </p:spPr>
        <p:txBody>
          <a:bodyPr/>
          <a:lstStyle/>
          <a:p>
            <a:r>
              <a:rPr lang="en-US" altLang="en-US" sz="2400" dirty="0"/>
              <a:t>It is similar to the accounting method.</a:t>
            </a:r>
          </a:p>
          <a:p>
            <a:endParaRPr lang="en-US" altLang="en-US" sz="800" dirty="0"/>
          </a:p>
          <a:p>
            <a:r>
              <a:rPr lang="en-US" altLang="en-US" sz="2400" dirty="0"/>
              <a:t>It depends on depositing a prepaid credit for operations.</a:t>
            </a:r>
          </a:p>
          <a:p>
            <a:endParaRPr lang="en-US" altLang="en-US" sz="800" dirty="0"/>
          </a:p>
          <a:p>
            <a:r>
              <a:rPr lang="en-US" altLang="en-US" sz="2400" dirty="0"/>
              <a:t>In the accounting method, we attach a credit with specific objects in our data structure (e.g. we associated a credit with the individual items in the stack in the </a:t>
            </a:r>
            <a:r>
              <a:rPr lang="en-US" altLang="en-US" sz="2400" dirty="0" err="1"/>
              <a:t>MultiPOP</a:t>
            </a:r>
            <a:r>
              <a:rPr lang="en-US" altLang="en-US" sz="2400" dirty="0"/>
              <a:t> stack example).</a:t>
            </a:r>
          </a:p>
          <a:p>
            <a:endParaRPr lang="en-US" altLang="en-US" sz="800" dirty="0"/>
          </a:p>
          <a:p>
            <a:r>
              <a:rPr lang="en-US" altLang="en-US" sz="2400" dirty="0"/>
              <a:t>However, in the potential method, we associate a credit with the entire data structure.</a:t>
            </a:r>
          </a:p>
          <a:p>
            <a:endParaRPr lang="en-US" altLang="en-US" sz="800" dirty="0"/>
          </a:p>
          <a:p>
            <a:r>
              <a:rPr lang="en-US" altLang="en-US" sz="2400" dirty="0"/>
              <a:t>This prepaid work is named as “potential energy” or simply as “potential”, which is released to pay further operations.</a:t>
            </a:r>
          </a:p>
        </p:txBody>
      </p:sp>
      <p:sp>
        <p:nvSpPr>
          <p:cNvPr id="57348" name="Slide Number Placeholder 5">
            <a:extLst>
              <a:ext uri="{FF2B5EF4-FFF2-40B4-BE49-F238E27FC236}">
                <a16:creationId xmlns:a16="http://schemas.microsoft.com/office/drawing/2014/main" id="{F33CF7FD-9DF3-4840-49C5-E97153D9E04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B3C37E14-44E0-44BC-99C0-815D42645416}" type="slidenum">
              <a:rPr lang="en-US" altLang="en-US" sz="1200" smtClean="0">
                <a:latin typeface="Garamond" panose="02020404030301010803" pitchFamily="18" charset="0"/>
              </a:rPr>
              <a:pPr>
                <a:spcBef>
                  <a:spcPct val="0"/>
                </a:spcBef>
                <a:buClrTx/>
                <a:buSzTx/>
                <a:buFontTx/>
                <a:buNone/>
              </a:pPr>
              <a:t>27</a:t>
            </a:fld>
            <a:endParaRPr lang="en-US" altLang="en-US" sz="1200">
              <a:latin typeface="Garamond" panose="020204040303010108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7347">
                                            <p:txEl>
                                              <p:pRg st="2" end="2"/>
                                            </p:txEl>
                                          </p:spTgt>
                                        </p:tgtEl>
                                        <p:attrNameLst>
                                          <p:attrName>style.visibility</p:attrName>
                                        </p:attrNameLst>
                                      </p:cBhvr>
                                      <p:to>
                                        <p:strVal val="visible"/>
                                      </p:to>
                                    </p:set>
                                    <p:animEffect transition="in" filter="fade">
                                      <p:cBhvr>
                                        <p:cTn id="7" dur="500"/>
                                        <p:tgtEl>
                                          <p:spTgt spid="5734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7347">
                                            <p:txEl>
                                              <p:pRg st="4" end="4"/>
                                            </p:txEl>
                                          </p:spTgt>
                                        </p:tgtEl>
                                        <p:attrNameLst>
                                          <p:attrName>style.visibility</p:attrName>
                                        </p:attrNameLst>
                                      </p:cBhvr>
                                      <p:to>
                                        <p:strVal val="visible"/>
                                      </p:to>
                                    </p:set>
                                    <p:animEffect transition="in" filter="fade">
                                      <p:cBhvr>
                                        <p:cTn id="12" dur="500"/>
                                        <p:tgtEl>
                                          <p:spTgt spid="57347">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7347">
                                            <p:txEl>
                                              <p:pRg st="6" end="6"/>
                                            </p:txEl>
                                          </p:spTgt>
                                        </p:tgtEl>
                                        <p:attrNameLst>
                                          <p:attrName>style.visibility</p:attrName>
                                        </p:attrNameLst>
                                      </p:cBhvr>
                                      <p:to>
                                        <p:strVal val="visible"/>
                                      </p:to>
                                    </p:set>
                                    <p:animEffect transition="in" filter="fade">
                                      <p:cBhvr>
                                        <p:cTn id="17" dur="500"/>
                                        <p:tgtEl>
                                          <p:spTgt spid="57347">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7347">
                                            <p:txEl>
                                              <p:pRg st="8" end="8"/>
                                            </p:txEl>
                                          </p:spTgt>
                                        </p:tgtEl>
                                        <p:attrNameLst>
                                          <p:attrName>style.visibility</p:attrName>
                                        </p:attrNameLst>
                                      </p:cBhvr>
                                      <p:to>
                                        <p:strVal val="visible"/>
                                      </p:to>
                                    </p:set>
                                    <p:animEffect transition="in" filter="fade">
                                      <p:cBhvr>
                                        <p:cTn id="22" dur="500"/>
                                        <p:tgtEl>
                                          <p:spTgt spid="5734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A3AAB38F-5A27-F892-C3D0-2F84A00C98E4}"/>
              </a:ext>
            </a:extLst>
          </p:cNvPr>
          <p:cNvSpPr>
            <a:spLocks noGrp="1" noChangeArrowheads="1"/>
          </p:cNvSpPr>
          <p:nvPr>
            <p:ph type="title"/>
          </p:nvPr>
        </p:nvSpPr>
        <p:spPr/>
        <p:txBody>
          <a:bodyPr/>
          <a:lstStyle/>
          <a:p>
            <a:r>
              <a:rPr lang="en-US" altLang="en-US" sz="3200"/>
              <a:t>The potential method</a:t>
            </a:r>
          </a:p>
        </p:txBody>
      </p:sp>
      <p:sp>
        <p:nvSpPr>
          <p:cNvPr id="2053" name="Rectangle 3">
            <a:extLst>
              <a:ext uri="{FF2B5EF4-FFF2-40B4-BE49-F238E27FC236}">
                <a16:creationId xmlns:a16="http://schemas.microsoft.com/office/drawing/2014/main" id="{B31ACBB7-A696-7D7D-5ACA-1468FE7CE0A1}"/>
              </a:ext>
            </a:extLst>
          </p:cNvPr>
          <p:cNvSpPr>
            <a:spLocks noGrp="1" noChangeArrowheads="1"/>
          </p:cNvSpPr>
          <p:nvPr>
            <p:ph idx="1"/>
          </p:nvPr>
        </p:nvSpPr>
        <p:spPr>
          <a:xfrm>
            <a:off x="457200" y="1295400"/>
            <a:ext cx="8229600" cy="4530725"/>
          </a:xfrm>
        </p:spPr>
        <p:txBody>
          <a:bodyPr/>
          <a:lstStyle/>
          <a:p>
            <a:r>
              <a:rPr lang="en-US" altLang="en-US" sz="2400" dirty="0"/>
              <a:t>Let </a:t>
            </a:r>
            <a:r>
              <a:rPr lang="en-US" altLang="en-US" sz="2400" i="1" dirty="0"/>
              <a:t>D</a:t>
            </a:r>
            <a:r>
              <a:rPr lang="en-US" altLang="en-US" sz="2400" baseline="-25000" dirty="0"/>
              <a:t>0</a:t>
            </a:r>
            <a:r>
              <a:rPr lang="en-US" altLang="en-US" sz="2400" dirty="0"/>
              <a:t> denote the initial form of our data structure </a:t>
            </a:r>
            <a:br>
              <a:rPr lang="tr-TR" altLang="en-US" sz="2400" dirty="0"/>
            </a:br>
            <a:r>
              <a:rPr lang="en-US" altLang="en-US" sz="2400" dirty="0"/>
              <a:t>(e.g. the empty stack at the beginning).</a:t>
            </a:r>
          </a:p>
          <a:p>
            <a:endParaRPr lang="en-US" altLang="en-US" sz="800" dirty="0"/>
          </a:p>
          <a:p>
            <a:r>
              <a:rPr lang="en-US" altLang="en-US" sz="2400" dirty="0"/>
              <a:t>At each step </a:t>
            </a:r>
            <a:r>
              <a:rPr lang="en-US" altLang="en-US" sz="2400" i="1" dirty="0" err="1"/>
              <a:t>i</a:t>
            </a:r>
            <a:r>
              <a:rPr lang="en-US" altLang="en-US" sz="2400" dirty="0"/>
              <a:t> (1 </a:t>
            </a:r>
            <a:r>
              <a:rPr lang="en-US" altLang="en-US" sz="2400" dirty="0">
                <a:cs typeface="Arial" panose="020B0604020202020204" pitchFamily="34" charset="0"/>
              </a:rPr>
              <a:t>≤</a:t>
            </a:r>
            <a:r>
              <a:rPr lang="en-US" altLang="en-US" sz="2400" dirty="0"/>
              <a:t> </a:t>
            </a:r>
            <a:r>
              <a:rPr lang="en-US" altLang="en-US" sz="2400" i="1" dirty="0" err="1"/>
              <a:t>i</a:t>
            </a:r>
            <a:r>
              <a:rPr lang="en-US" altLang="en-US" sz="2400" dirty="0"/>
              <a:t> </a:t>
            </a:r>
            <a:r>
              <a:rPr lang="en-US" altLang="en-US" sz="2400" dirty="0">
                <a:cs typeface="Arial" panose="020B0604020202020204" pitchFamily="34" charset="0"/>
              </a:rPr>
              <a:t>≤</a:t>
            </a:r>
            <a:r>
              <a:rPr lang="en-US" altLang="en-US" sz="2400" dirty="0"/>
              <a:t> </a:t>
            </a:r>
            <a:r>
              <a:rPr lang="en-US" altLang="en-US" sz="2400" i="1" dirty="0"/>
              <a:t>n</a:t>
            </a:r>
            <a:r>
              <a:rPr lang="en-US" altLang="en-US" sz="2400" dirty="0"/>
              <a:t>), we perform an operation </a:t>
            </a:r>
            <a:r>
              <a:rPr lang="en-US" altLang="en-US" sz="2400" dirty="0" err="1"/>
              <a:t>op</a:t>
            </a:r>
            <a:r>
              <a:rPr lang="en-US" altLang="en-US" sz="2400" i="1" baseline="-25000" dirty="0" err="1"/>
              <a:t>j</a:t>
            </a:r>
            <a:r>
              <a:rPr lang="en-US" altLang="en-US" sz="2400" dirty="0"/>
              <a:t> </a:t>
            </a:r>
          </a:p>
          <a:p>
            <a:pPr>
              <a:buFont typeface="Wingdings" panose="05000000000000000000" pitchFamily="2" charset="2"/>
              <a:buNone/>
            </a:pPr>
            <a:r>
              <a:rPr lang="en-US" altLang="en-US" sz="2400" dirty="0"/>
              <a:t>	(1 </a:t>
            </a:r>
            <a:r>
              <a:rPr lang="en-US" altLang="en-US" sz="2400" dirty="0">
                <a:cs typeface="Arial" panose="020B0604020202020204" pitchFamily="34" charset="0"/>
              </a:rPr>
              <a:t>≤</a:t>
            </a:r>
            <a:r>
              <a:rPr lang="en-US" altLang="en-US" sz="2400" dirty="0"/>
              <a:t> </a:t>
            </a:r>
            <a:r>
              <a:rPr lang="en-US" altLang="en-US" sz="2400" i="1" dirty="0"/>
              <a:t>j</a:t>
            </a:r>
            <a:r>
              <a:rPr lang="en-US" altLang="en-US" sz="2400" dirty="0"/>
              <a:t> </a:t>
            </a:r>
            <a:r>
              <a:rPr lang="en-US" altLang="en-US" sz="2400" dirty="0">
                <a:cs typeface="Arial" panose="020B0604020202020204" pitchFamily="34" charset="0"/>
              </a:rPr>
              <a:t>≤</a:t>
            </a:r>
            <a:r>
              <a:rPr lang="en-US" altLang="en-US" sz="2400" dirty="0"/>
              <a:t> </a:t>
            </a:r>
            <a:r>
              <a:rPr lang="en-US" altLang="en-US" sz="2400" i="1" dirty="0"/>
              <a:t>k</a:t>
            </a:r>
            <a:r>
              <a:rPr lang="en-US" altLang="en-US" sz="2400" dirty="0"/>
              <a:t>) on the data structure </a:t>
            </a:r>
            <a:r>
              <a:rPr lang="en-US" altLang="en-US" sz="2400" i="1" dirty="0"/>
              <a:t>D</a:t>
            </a:r>
            <a:r>
              <a:rPr lang="en-US" altLang="en-US" sz="2400" i="1" baseline="-25000" dirty="0"/>
              <a:t>i</a:t>
            </a:r>
            <a:r>
              <a:rPr lang="en-US" altLang="en-US" sz="2400" baseline="-25000" dirty="0"/>
              <a:t>-1</a:t>
            </a:r>
            <a:r>
              <a:rPr lang="en-US" altLang="en-US" sz="2400" dirty="0"/>
              <a:t> and get to the data structure </a:t>
            </a:r>
            <a:r>
              <a:rPr lang="en-US" altLang="en-US" sz="2400" i="1" dirty="0"/>
              <a:t>D</a:t>
            </a:r>
            <a:r>
              <a:rPr lang="en-US" altLang="en-US" sz="2400" i="1" baseline="-25000" dirty="0"/>
              <a:t>i</a:t>
            </a:r>
            <a:r>
              <a:rPr lang="en-US" altLang="en-US" sz="2400" dirty="0"/>
              <a:t>.</a:t>
            </a:r>
          </a:p>
          <a:p>
            <a:endParaRPr lang="en-US" altLang="en-US" sz="800" dirty="0"/>
          </a:p>
          <a:p>
            <a:r>
              <a:rPr lang="en-US" altLang="en-US" sz="2400" dirty="0"/>
              <a:t>We use a potential function </a:t>
            </a:r>
            <a:r>
              <a:rPr lang="el-GR" altLang="en-US" sz="2400" dirty="0">
                <a:cs typeface="Arial" panose="020B0604020202020204" pitchFamily="34" charset="0"/>
              </a:rPr>
              <a:t>Φ</a:t>
            </a:r>
            <a:r>
              <a:rPr lang="en-US" altLang="en-US" sz="2400" dirty="0">
                <a:cs typeface="Arial" panose="020B0604020202020204" pitchFamily="34" charset="0"/>
              </a:rPr>
              <a:t> from </a:t>
            </a:r>
            <a:r>
              <a:rPr lang="en-US" altLang="en-US" sz="2400" i="1" dirty="0">
                <a:cs typeface="Arial" panose="020B0604020202020204" pitchFamily="34" charset="0"/>
              </a:rPr>
              <a:t>D</a:t>
            </a:r>
            <a:r>
              <a:rPr lang="en-US" altLang="en-US" sz="2400" i="1" baseline="-25000" dirty="0">
                <a:cs typeface="Arial" panose="020B0604020202020204" pitchFamily="34" charset="0"/>
              </a:rPr>
              <a:t>i</a:t>
            </a:r>
            <a:r>
              <a:rPr lang="en-US" altLang="en-US" sz="2400" dirty="0">
                <a:cs typeface="Arial" panose="020B0604020202020204" pitchFamily="34" charset="0"/>
              </a:rPr>
              <a:t>’s to real numbers, giving the potential associated with the data structure </a:t>
            </a:r>
            <a:r>
              <a:rPr lang="en-US" altLang="en-US" sz="2400" i="1" dirty="0">
                <a:cs typeface="Arial" panose="020B0604020202020204" pitchFamily="34" charset="0"/>
              </a:rPr>
              <a:t>D</a:t>
            </a:r>
            <a:r>
              <a:rPr lang="en-US" altLang="en-US" sz="2400" i="1" baseline="-25000" dirty="0">
                <a:cs typeface="Arial" panose="020B0604020202020204" pitchFamily="34" charset="0"/>
              </a:rPr>
              <a:t>i</a:t>
            </a:r>
            <a:r>
              <a:rPr lang="en-US" altLang="en-US" sz="2400" dirty="0">
                <a:cs typeface="Arial" panose="020B0604020202020204" pitchFamily="34" charset="0"/>
              </a:rPr>
              <a:t>.</a:t>
            </a:r>
          </a:p>
          <a:p>
            <a:endParaRPr lang="en-US" altLang="en-US" sz="800" dirty="0"/>
          </a:p>
          <a:p>
            <a:r>
              <a:rPr lang="en-US" altLang="en-US" sz="2400" dirty="0"/>
              <a:t>Let </a:t>
            </a:r>
            <a:r>
              <a:rPr lang="en-US" altLang="en-US" sz="2400" i="1" dirty="0"/>
              <a:t>c</a:t>
            </a:r>
            <a:r>
              <a:rPr lang="en-US" altLang="en-US" sz="2400" i="1" baseline="-25000" dirty="0"/>
              <a:t>i</a:t>
            </a:r>
            <a:r>
              <a:rPr lang="en-US" altLang="en-US" sz="2400" dirty="0"/>
              <a:t> be the actual cost of the operation at step </a:t>
            </a:r>
            <a:r>
              <a:rPr lang="en-US" altLang="en-US" sz="2400" i="1" dirty="0" err="1"/>
              <a:t>i</a:t>
            </a:r>
            <a:r>
              <a:rPr lang="en-US" altLang="en-US" sz="2400" dirty="0"/>
              <a:t>.</a:t>
            </a:r>
          </a:p>
          <a:p>
            <a:endParaRPr lang="en-US" altLang="en-US" sz="800" dirty="0"/>
          </a:p>
          <a:p>
            <a:r>
              <a:rPr lang="en-US" altLang="en-US" sz="2400" dirty="0">
                <a:cs typeface="Arial" panose="020B0604020202020204" pitchFamily="34" charset="0"/>
              </a:rPr>
              <a:t>The amortized cost of </a:t>
            </a:r>
            <a:r>
              <a:rPr lang="en-US" altLang="en-US" sz="2400" i="1" dirty="0">
                <a:cs typeface="Arial" panose="020B0604020202020204" pitchFamily="34" charset="0"/>
              </a:rPr>
              <a:t>a</a:t>
            </a:r>
            <a:r>
              <a:rPr lang="en-US" altLang="en-US" sz="2400" i="1" baseline="-25000" dirty="0">
                <a:cs typeface="Arial" panose="020B0604020202020204" pitchFamily="34" charset="0"/>
              </a:rPr>
              <a:t>i</a:t>
            </a:r>
            <a:r>
              <a:rPr lang="en-US" altLang="en-US" sz="2400" dirty="0">
                <a:cs typeface="Arial" panose="020B0604020202020204" pitchFamily="34" charset="0"/>
              </a:rPr>
              <a:t> is defined as:</a:t>
            </a:r>
            <a:endParaRPr lang="el-GR" altLang="en-US" sz="2400" dirty="0">
              <a:cs typeface="Arial" panose="020B0604020202020204" pitchFamily="34" charset="0"/>
            </a:endParaRPr>
          </a:p>
        </p:txBody>
      </p:sp>
      <p:sp>
        <p:nvSpPr>
          <p:cNvPr id="59396" name="Slide Number Placeholder 5">
            <a:extLst>
              <a:ext uri="{FF2B5EF4-FFF2-40B4-BE49-F238E27FC236}">
                <a16:creationId xmlns:a16="http://schemas.microsoft.com/office/drawing/2014/main" id="{9B1F2664-359A-1926-CC4F-878D48164E4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F7A92B25-679F-4C65-ABF7-0849CA901FC4}" type="slidenum">
              <a:rPr lang="en-US" altLang="en-US" sz="1200" smtClean="0">
                <a:latin typeface="Garamond" panose="02020404030301010803" pitchFamily="18" charset="0"/>
              </a:rPr>
              <a:pPr>
                <a:spcBef>
                  <a:spcPct val="0"/>
                </a:spcBef>
                <a:buClrTx/>
                <a:buSzTx/>
                <a:buFontTx/>
                <a:buNone/>
              </a:pPr>
              <a:t>28</a:t>
            </a:fld>
            <a:endParaRPr lang="en-US" altLang="en-US" sz="1200">
              <a:latin typeface="Garamond" panose="02020404030301010803" pitchFamily="18" charset="0"/>
            </a:endParaRPr>
          </a:p>
        </p:txBody>
      </p:sp>
      <p:graphicFrame>
        <p:nvGraphicFramePr>
          <p:cNvPr id="2050" name="Object 2">
            <a:extLst>
              <a:ext uri="{FF2B5EF4-FFF2-40B4-BE49-F238E27FC236}">
                <a16:creationId xmlns:a16="http://schemas.microsoft.com/office/drawing/2014/main" id="{0A880D39-F4D8-07BE-444A-B18061D337C4}"/>
              </a:ext>
            </a:extLst>
          </p:cNvPr>
          <p:cNvGraphicFramePr>
            <a:graphicFrameLocks noChangeAspect="1"/>
          </p:cNvGraphicFramePr>
          <p:nvPr/>
        </p:nvGraphicFramePr>
        <p:xfrm>
          <a:off x="3048000" y="5638800"/>
          <a:ext cx="3335338" cy="490538"/>
        </p:xfrm>
        <a:graphic>
          <a:graphicData uri="http://schemas.openxmlformats.org/presentationml/2006/ole">
            <mc:AlternateContent xmlns:mc="http://schemas.openxmlformats.org/markup-compatibility/2006">
              <mc:Choice xmlns:v="urn:schemas-microsoft-com:vml" Requires="v">
                <p:oleObj name="Equation" r:id="rId3" imgW="1549400" imgH="228600" progId="Equation.3">
                  <p:embed/>
                </p:oleObj>
              </mc:Choice>
              <mc:Fallback>
                <p:oleObj name="Equation" r:id="rId3" imgW="1549400" imgH="2286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5638800"/>
                        <a:ext cx="3335338" cy="490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4" name="Text Box 13">
            <a:extLst>
              <a:ext uri="{FF2B5EF4-FFF2-40B4-BE49-F238E27FC236}">
                <a16:creationId xmlns:a16="http://schemas.microsoft.com/office/drawing/2014/main" id="{C32F31CE-8E7B-75F9-1CF7-F3BCEC2A00BE}"/>
              </a:ext>
            </a:extLst>
          </p:cNvPr>
          <p:cNvSpPr txBox="1">
            <a:spLocks noChangeArrowheads="1"/>
          </p:cNvSpPr>
          <p:nvPr/>
        </p:nvSpPr>
        <p:spPr bwMode="auto">
          <a:xfrm>
            <a:off x="7462838" y="5133975"/>
            <a:ext cx="1423987" cy="59055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The increase </a:t>
            </a:r>
          </a:p>
          <a:p>
            <a:pPr algn="ctr" eaLnBrk="1" hangingPunct="1">
              <a:spcBef>
                <a:spcPct val="0"/>
              </a:spcBef>
              <a:buClrTx/>
              <a:buSzTx/>
              <a:buFontTx/>
              <a:buNone/>
            </a:pPr>
            <a:r>
              <a:rPr lang="en-US" altLang="en-US" sz="1600"/>
              <a:t>in potential</a:t>
            </a:r>
          </a:p>
        </p:txBody>
      </p:sp>
      <p:sp>
        <p:nvSpPr>
          <p:cNvPr id="2055" name="Oval 14">
            <a:extLst>
              <a:ext uri="{FF2B5EF4-FFF2-40B4-BE49-F238E27FC236}">
                <a16:creationId xmlns:a16="http://schemas.microsoft.com/office/drawing/2014/main" id="{9A1C9A23-CE7B-8A8A-0B50-EE31520AB179}"/>
              </a:ext>
            </a:extLst>
          </p:cNvPr>
          <p:cNvSpPr>
            <a:spLocks noChangeArrowheads="1"/>
          </p:cNvSpPr>
          <p:nvPr/>
        </p:nvSpPr>
        <p:spPr bwMode="auto">
          <a:xfrm>
            <a:off x="4114800" y="5562600"/>
            <a:ext cx="2362200" cy="685800"/>
          </a:xfrm>
          <a:prstGeom prst="ellipse">
            <a:avLst/>
          </a:prstGeom>
          <a:noFill/>
          <a:ln w="9525" algn="ctr">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cxnSp>
        <p:nvCxnSpPr>
          <p:cNvPr id="2056" name="AutoShape 15">
            <a:extLst>
              <a:ext uri="{FF2B5EF4-FFF2-40B4-BE49-F238E27FC236}">
                <a16:creationId xmlns:a16="http://schemas.microsoft.com/office/drawing/2014/main" id="{BD86E8A0-0F41-8911-8BC0-F9C9ADF423F3}"/>
              </a:ext>
            </a:extLst>
          </p:cNvPr>
          <p:cNvCxnSpPr>
            <a:cxnSpLocks noChangeShapeType="1"/>
            <a:stCxn id="2054" idx="2"/>
            <a:endCxn id="2055" idx="6"/>
          </p:cNvCxnSpPr>
          <p:nvPr/>
        </p:nvCxnSpPr>
        <p:spPr bwMode="auto">
          <a:xfrm rot="5400000">
            <a:off x="7235825" y="4965700"/>
            <a:ext cx="180975" cy="1698625"/>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053">
                                            <p:txEl>
                                              <p:pRg st="7" end="7"/>
                                            </p:txEl>
                                          </p:spTgt>
                                        </p:tgtEl>
                                        <p:attrNameLst>
                                          <p:attrName>style.visibility</p:attrName>
                                        </p:attrNameLst>
                                      </p:cBhvr>
                                      <p:to>
                                        <p:strVal val="visible"/>
                                      </p:to>
                                    </p:set>
                                    <p:animEffect transition="in" filter="fade">
                                      <p:cBhvr>
                                        <p:cTn id="7" dur="2000"/>
                                        <p:tgtEl>
                                          <p:spTgt spid="2053">
                                            <p:txEl>
                                              <p:pRg st="7" end="7"/>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053">
                                            <p:txEl>
                                              <p:pRg st="9" end="9"/>
                                            </p:txEl>
                                          </p:spTgt>
                                        </p:tgtEl>
                                        <p:attrNameLst>
                                          <p:attrName>style.visibility</p:attrName>
                                        </p:attrNameLst>
                                      </p:cBhvr>
                                      <p:to>
                                        <p:strVal val="visible"/>
                                      </p:to>
                                    </p:set>
                                    <p:animEffect transition="in" filter="fade">
                                      <p:cBhvr>
                                        <p:cTn id="12" dur="2000"/>
                                        <p:tgtEl>
                                          <p:spTgt spid="2053">
                                            <p:txEl>
                                              <p:pRg st="9" end="9"/>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050"/>
                                        </p:tgtEl>
                                        <p:attrNameLst>
                                          <p:attrName>style.visibility</p:attrName>
                                        </p:attrNameLst>
                                      </p:cBhvr>
                                      <p:to>
                                        <p:strVal val="visible"/>
                                      </p:to>
                                    </p:set>
                                    <p:animEffect transition="in" filter="fade">
                                      <p:cBhvr>
                                        <p:cTn id="15" dur="2000"/>
                                        <p:tgtEl>
                                          <p:spTgt spid="205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nodeType="clickEffect">
                                  <p:stCondLst>
                                    <p:cond delay="0"/>
                                  </p:stCondLst>
                                  <p:childTnLst>
                                    <p:set>
                                      <p:cBhvr>
                                        <p:cTn id="19" dur="1" fill="hold">
                                          <p:stCondLst>
                                            <p:cond delay="0"/>
                                          </p:stCondLst>
                                        </p:cTn>
                                        <p:tgtEl>
                                          <p:spTgt spid="2055"/>
                                        </p:tgtEl>
                                        <p:attrNameLst>
                                          <p:attrName>style.visibility</p:attrName>
                                        </p:attrNameLst>
                                      </p:cBhvr>
                                      <p:to>
                                        <p:strVal val="visible"/>
                                      </p:to>
                                    </p:set>
                                    <p:animEffect transition="in" filter="fade">
                                      <p:cBhvr>
                                        <p:cTn id="20" dur="2000"/>
                                        <p:tgtEl>
                                          <p:spTgt spid="2055"/>
                                        </p:tgtEl>
                                      </p:cBhvr>
                                    </p:animEffect>
                                  </p:childTnLst>
                                </p:cTn>
                              </p:par>
                              <p:par>
                                <p:cTn id="21" presetID="10" presetClass="entr" presetSubtype="0" fill="hold" nodeType="withEffect">
                                  <p:stCondLst>
                                    <p:cond delay="0"/>
                                  </p:stCondLst>
                                  <p:childTnLst>
                                    <p:set>
                                      <p:cBhvr>
                                        <p:cTn id="22" dur="1" fill="hold">
                                          <p:stCondLst>
                                            <p:cond delay="0"/>
                                          </p:stCondLst>
                                        </p:cTn>
                                        <p:tgtEl>
                                          <p:spTgt spid="2056"/>
                                        </p:tgtEl>
                                        <p:attrNameLst>
                                          <p:attrName>style.visibility</p:attrName>
                                        </p:attrNameLst>
                                      </p:cBhvr>
                                      <p:to>
                                        <p:strVal val="visible"/>
                                      </p:to>
                                    </p:set>
                                    <p:animEffect transition="in" filter="fade">
                                      <p:cBhvr>
                                        <p:cTn id="23" dur="2000"/>
                                        <p:tgtEl>
                                          <p:spTgt spid="2056"/>
                                        </p:tgtEl>
                                      </p:cBhvr>
                                    </p:animEffect>
                                  </p:childTnLst>
                                </p:cTn>
                              </p:par>
                              <p:par>
                                <p:cTn id="24" presetID="10" presetClass="entr" presetSubtype="0" fill="hold" nodeType="withEffect">
                                  <p:stCondLst>
                                    <p:cond delay="0"/>
                                  </p:stCondLst>
                                  <p:childTnLst>
                                    <p:set>
                                      <p:cBhvr>
                                        <p:cTn id="25" dur="1" fill="hold">
                                          <p:stCondLst>
                                            <p:cond delay="0"/>
                                          </p:stCondLst>
                                        </p:cTn>
                                        <p:tgtEl>
                                          <p:spTgt spid="2054"/>
                                        </p:tgtEl>
                                        <p:attrNameLst>
                                          <p:attrName>style.visibility</p:attrName>
                                        </p:attrNameLst>
                                      </p:cBhvr>
                                      <p:to>
                                        <p:strVal val="visible"/>
                                      </p:to>
                                    </p:set>
                                    <p:animEffect transition="in" filter="fade">
                                      <p:cBhvr>
                                        <p:cTn id="26" dur="2000"/>
                                        <p:tgtEl>
                                          <p:spTgt spid="2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4" grpId="0" animBg="1"/>
      <p:bldP spid="205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DE3505DD-274A-4542-91E7-073732020D9C}"/>
              </a:ext>
            </a:extLst>
          </p:cNvPr>
          <p:cNvSpPr>
            <a:spLocks noGrp="1" noChangeArrowheads="1"/>
          </p:cNvSpPr>
          <p:nvPr>
            <p:ph type="title"/>
          </p:nvPr>
        </p:nvSpPr>
        <p:spPr/>
        <p:txBody>
          <a:bodyPr/>
          <a:lstStyle/>
          <a:p>
            <a:r>
              <a:rPr lang="en-US" altLang="en-US" sz="3600"/>
              <a:t>The potential method</a:t>
            </a:r>
          </a:p>
        </p:txBody>
      </p:sp>
      <p:sp>
        <p:nvSpPr>
          <p:cNvPr id="61443" name="Rectangle 3">
            <a:extLst>
              <a:ext uri="{FF2B5EF4-FFF2-40B4-BE49-F238E27FC236}">
                <a16:creationId xmlns:a16="http://schemas.microsoft.com/office/drawing/2014/main" id="{CB832299-BC54-C951-E971-220D6395B338}"/>
              </a:ext>
            </a:extLst>
          </p:cNvPr>
          <p:cNvSpPr>
            <a:spLocks noGrp="1" noChangeArrowheads="1"/>
          </p:cNvSpPr>
          <p:nvPr>
            <p:ph idx="1"/>
          </p:nvPr>
        </p:nvSpPr>
        <p:spPr/>
        <p:txBody>
          <a:bodyPr/>
          <a:lstStyle/>
          <a:p>
            <a:r>
              <a:rPr lang="en-US" altLang="en-US" sz="2400"/>
              <a:t>Since we have </a:t>
            </a:r>
            <a:r>
              <a:rPr lang="en-US" altLang="en-US" sz="2400" i="1"/>
              <a:t>n</a:t>
            </a:r>
            <a:r>
              <a:rPr lang="en-US" altLang="en-US" sz="2400"/>
              <a:t> operations, let us calculate the overall amortized cost:</a:t>
            </a:r>
          </a:p>
          <a:p>
            <a:endParaRPr lang="en-US" altLang="en-US" sz="2400"/>
          </a:p>
          <a:p>
            <a:endParaRPr lang="en-US" altLang="en-US" sz="2400"/>
          </a:p>
          <a:p>
            <a:endParaRPr lang="en-US" altLang="en-US" sz="2400"/>
          </a:p>
          <a:p>
            <a:endParaRPr lang="en-US" altLang="en-US" sz="2400"/>
          </a:p>
          <a:p>
            <a:endParaRPr lang="en-US" altLang="en-US" sz="2400"/>
          </a:p>
          <a:p>
            <a:endParaRPr lang="en-US" altLang="en-US" sz="2400"/>
          </a:p>
        </p:txBody>
      </p:sp>
      <p:sp>
        <p:nvSpPr>
          <p:cNvPr id="61444" name="Slide Number Placeholder 5">
            <a:extLst>
              <a:ext uri="{FF2B5EF4-FFF2-40B4-BE49-F238E27FC236}">
                <a16:creationId xmlns:a16="http://schemas.microsoft.com/office/drawing/2014/main" id="{9F9DE8C0-221F-16F8-33AE-5C4EC64FDC5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BE713BE8-1594-435E-B3D5-D42DEE8E29DF}" type="slidenum">
              <a:rPr lang="en-US" altLang="en-US" sz="1200" smtClean="0">
                <a:latin typeface="Garamond" panose="02020404030301010803" pitchFamily="18" charset="0"/>
              </a:rPr>
              <a:pPr>
                <a:spcBef>
                  <a:spcPct val="0"/>
                </a:spcBef>
                <a:buClrTx/>
                <a:buSzTx/>
                <a:buFontTx/>
                <a:buNone/>
              </a:pPr>
              <a:t>29</a:t>
            </a:fld>
            <a:endParaRPr lang="en-US" altLang="en-US" sz="1200">
              <a:latin typeface="Garamond" panose="02020404030301010803" pitchFamily="18" charset="0"/>
            </a:endParaRPr>
          </a:p>
        </p:txBody>
      </p:sp>
      <p:graphicFrame>
        <p:nvGraphicFramePr>
          <p:cNvPr id="61445" name="Object 2">
            <a:extLst>
              <a:ext uri="{FF2B5EF4-FFF2-40B4-BE49-F238E27FC236}">
                <a16:creationId xmlns:a16="http://schemas.microsoft.com/office/drawing/2014/main" id="{CF228EE1-8A9F-F6F0-5271-92F612B3A67F}"/>
              </a:ext>
            </a:extLst>
          </p:cNvPr>
          <p:cNvGraphicFramePr>
            <a:graphicFrameLocks noChangeAspect="1"/>
          </p:cNvGraphicFramePr>
          <p:nvPr/>
        </p:nvGraphicFramePr>
        <p:xfrm>
          <a:off x="1371600" y="2525713"/>
          <a:ext cx="4292600" cy="927100"/>
        </p:xfrm>
        <a:graphic>
          <a:graphicData uri="http://schemas.openxmlformats.org/presentationml/2006/ole">
            <mc:AlternateContent xmlns:mc="http://schemas.openxmlformats.org/markup-compatibility/2006">
              <mc:Choice xmlns:v="urn:schemas-microsoft-com:vml" Requires="v">
                <p:oleObj name="Equation" r:id="rId3" imgW="1993900" imgH="431800" progId="Equation.3">
                  <p:embed/>
                </p:oleObj>
              </mc:Choice>
              <mc:Fallback>
                <p:oleObj name="Equation" r:id="rId3" imgW="1993900" imgH="4318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2525713"/>
                        <a:ext cx="4292600" cy="927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2" name="Object 3">
            <a:extLst>
              <a:ext uri="{FF2B5EF4-FFF2-40B4-BE49-F238E27FC236}">
                <a16:creationId xmlns:a16="http://schemas.microsoft.com/office/drawing/2014/main" id="{F88217E9-AE6E-3E51-970E-4DA0A26DFAD5}"/>
              </a:ext>
            </a:extLst>
          </p:cNvPr>
          <p:cNvGraphicFramePr>
            <a:graphicFrameLocks noChangeAspect="1"/>
          </p:cNvGraphicFramePr>
          <p:nvPr/>
        </p:nvGraphicFramePr>
        <p:xfrm>
          <a:off x="2078038" y="3797300"/>
          <a:ext cx="3471862" cy="927100"/>
        </p:xfrm>
        <a:graphic>
          <a:graphicData uri="http://schemas.openxmlformats.org/presentationml/2006/ole">
            <mc:AlternateContent xmlns:mc="http://schemas.openxmlformats.org/markup-compatibility/2006">
              <mc:Choice xmlns:v="urn:schemas-microsoft-com:vml" Requires="v">
                <p:oleObj name="Equation" r:id="rId5" imgW="1612900" imgH="431800" progId="Equation.3">
                  <p:embed/>
                </p:oleObj>
              </mc:Choice>
              <mc:Fallback>
                <p:oleObj name="Equation" r:id="rId5" imgW="1612900" imgH="4318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78038" y="3797300"/>
                        <a:ext cx="3471862" cy="927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03" name="Oval 6">
            <a:extLst>
              <a:ext uri="{FF2B5EF4-FFF2-40B4-BE49-F238E27FC236}">
                <a16:creationId xmlns:a16="http://schemas.microsoft.com/office/drawing/2014/main" id="{1E35D66C-BDF1-1FF8-92BF-E61174FAB5B9}"/>
              </a:ext>
            </a:extLst>
          </p:cNvPr>
          <p:cNvSpPr>
            <a:spLocks noChangeArrowheads="1"/>
          </p:cNvSpPr>
          <p:nvPr/>
        </p:nvSpPr>
        <p:spPr bwMode="auto">
          <a:xfrm>
            <a:off x="3276600" y="2590800"/>
            <a:ext cx="2286000" cy="762000"/>
          </a:xfrm>
          <a:prstGeom prst="ellipse">
            <a:avLst/>
          </a:prstGeom>
          <a:noFill/>
          <a:ln w="9525" algn="ctr">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sp>
        <p:nvSpPr>
          <p:cNvPr id="29704" name="Text Box 7">
            <a:extLst>
              <a:ext uri="{FF2B5EF4-FFF2-40B4-BE49-F238E27FC236}">
                <a16:creationId xmlns:a16="http://schemas.microsoft.com/office/drawing/2014/main" id="{9591D6A8-75FC-2558-7E91-401B8CEA39B0}"/>
              </a:ext>
            </a:extLst>
          </p:cNvPr>
          <p:cNvSpPr txBox="1">
            <a:spLocks noChangeArrowheads="1"/>
          </p:cNvSpPr>
          <p:nvPr/>
        </p:nvSpPr>
        <p:spPr bwMode="auto">
          <a:xfrm>
            <a:off x="7326313" y="2438400"/>
            <a:ext cx="1095375" cy="346075"/>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telescopic</a:t>
            </a:r>
          </a:p>
        </p:txBody>
      </p:sp>
      <p:cxnSp>
        <p:nvCxnSpPr>
          <p:cNvPr id="29705" name="AutoShape 8">
            <a:extLst>
              <a:ext uri="{FF2B5EF4-FFF2-40B4-BE49-F238E27FC236}">
                <a16:creationId xmlns:a16="http://schemas.microsoft.com/office/drawing/2014/main" id="{9BDF4F95-DE2D-773A-7C56-B033C855E937}"/>
              </a:ext>
            </a:extLst>
          </p:cNvPr>
          <p:cNvCxnSpPr>
            <a:cxnSpLocks noChangeShapeType="1"/>
            <a:stCxn id="29704" idx="2"/>
            <a:endCxn id="29703" idx="6"/>
          </p:cNvCxnSpPr>
          <p:nvPr/>
        </p:nvCxnSpPr>
        <p:spPr bwMode="auto">
          <a:xfrm rot="5400000">
            <a:off x="6624637" y="1722438"/>
            <a:ext cx="187325" cy="2311400"/>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9706" name="Oval 9">
            <a:extLst>
              <a:ext uri="{FF2B5EF4-FFF2-40B4-BE49-F238E27FC236}">
                <a16:creationId xmlns:a16="http://schemas.microsoft.com/office/drawing/2014/main" id="{F9738C9B-C06B-94A1-2E81-61D1A2FBC3EF}"/>
              </a:ext>
            </a:extLst>
          </p:cNvPr>
          <p:cNvSpPr>
            <a:spLocks noChangeArrowheads="1"/>
          </p:cNvSpPr>
          <p:nvPr/>
        </p:nvSpPr>
        <p:spPr bwMode="auto">
          <a:xfrm>
            <a:off x="2209800" y="3810000"/>
            <a:ext cx="838200" cy="990600"/>
          </a:xfrm>
          <a:prstGeom prst="ellipse">
            <a:avLst/>
          </a:prstGeom>
          <a:noFill/>
          <a:ln w="9525" algn="ctr">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sp>
        <p:nvSpPr>
          <p:cNvPr id="29707" name="Text Box 10">
            <a:extLst>
              <a:ext uri="{FF2B5EF4-FFF2-40B4-BE49-F238E27FC236}">
                <a16:creationId xmlns:a16="http://schemas.microsoft.com/office/drawing/2014/main" id="{0ED55B4C-6696-2EFE-9695-6726FA92B3F0}"/>
              </a:ext>
            </a:extLst>
          </p:cNvPr>
          <p:cNvSpPr txBox="1">
            <a:spLocks noChangeArrowheads="1"/>
          </p:cNvSpPr>
          <p:nvPr/>
        </p:nvSpPr>
        <p:spPr bwMode="auto">
          <a:xfrm>
            <a:off x="7156450" y="4073525"/>
            <a:ext cx="1606550" cy="346075"/>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total actual cost</a:t>
            </a:r>
          </a:p>
        </p:txBody>
      </p:sp>
      <p:cxnSp>
        <p:nvCxnSpPr>
          <p:cNvPr id="29708" name="AutoShape 11">
            <a:extLst>
              <a:ext uri="{FF2B5EF4-FFF2-40B4-BE49-F238E27FC236}">
                <a16:creationId xmlns:a16="http://schemas.microsoft.com/office/drawing/2014/main" id="{D1FF30B5-9370-C215-2535-1AD01FE3CC56}"/>
              </a:ext>
            </a:extLst>
          </p:cNvPr>
          <p:cNvCxnSpPr>
            <a:cxnSpLocks noChangeShapeType="1"/>
            <a:stCxn id="29707" idx="2"/>
            <a:endCxn id="29706" idx="4"/>
          </p:cNvCxnSpPr>
          <p:nvPr/>
        </p:nvCxnSpPr>
        <p:spPr bwMode="auto">
          <a:xfrm rot="5400000">
            <a:off x="5103813" y="1944687"/>
            <a:ext cx="381000" cy="5330825"/>
          </a:xfrm>
          <a:prstGeom prst="bentConnector3">
            <a:avLst>
              <a:gd name="adj1" fmla="val 16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9704"/>
                                        </p:tgtEl>
                                        <p:attrNameLst>
                                          <p:attrName>style.visibility</p:attrName>
                                        </p:attrNameLst>
                                      </p:cBhvr>
                                      <p:to>
                                        <p:strVal val="visible"/>
                                      </p:to>
                                    </p:set>
                                    <p:animEffect transition="in" filter="fade">
                                      <p:cBhvr>
                                        <p:cTn id="7" dur="500"/>
                                        <p:tgtEl>
                                          <p:spTgt spid="29704"/>
                                        </p:tgtEl>
                                      </p:cBhvr>
                                    </p:animEffect>
                                  </p:childTnLst>
                                </p:cTn>
                              </p:par>
                              <p:par>
                                <p:cTn id="8" presetID="10" presetClass="entr" presetSubtype="0" fill="hold" nodeType="withEffect">
                                  <p:stCondLst>
                                    <p:cond delay="0"/>
                                  </p:stCondLst>
                                  <p:childTnLst>
                                    <p:set>
                                      <p:cBhvr>
                                        <p:cTn id="9" dur="1" fill="hold">
                                          <p:stCondLst>
                                            <p:cond delay="0"/>
                                          </p:stCondLst>
                                        </p:cTn>
                                        <p:tgtEl>
                                          <p:spTgt spid="29705"/>
                                        </p:tgtEl>
                                        <p:attrNameLst>
                                          <p:attrName>style.visibility</p:attrName>
                                        </p:attrNameLst>
                                      </p:cBhvr>
                                      <p:to>
                                        <p:strVal val="visible"/>
                                      </p:to>
                                    </p:set>
                                    <p:animEffect transition="in" filter="fade">
                                      <p:cBhvr>
                                        <p:cTn id="10" dur="500"/>
                                        <p:tgtEl>
                                          <p:spTgt spid="29705"/>
                                        </p:tgtEl>
                                      </p:cBhvr>
                                    </p:animEffect>
                                  </p:childTnLst>
                                </p:cTn>
                              </p:par>
                              <p:par>
                                <p:cTn id="11" presetID="10" presetClass="entr" presetSubtype="0" fill="hold" nodeType="withEffect">
                                  <p:stCondLst>
                                    <p:cond delay="0"/>
                                  </p:stCondLst>
                                  <p:childTnLst>
                                    <p:set>
                                      <p:cBhvr>
                                        <p:cTn id="12" dur="1" fill="hold">
                                          <p:stCondLst>
                                            <p:cond delay="0"/>
                                          </p:stCondLst>
                                        </p:cTn>
                                        <p:tgtEl>
                                          <p:spTgt spid="29703"/>
                                        </p:tgtEl>
                                        <p:attrNameLst>
                                          <p:attrName>style.visibility</p:attrName>
                                        </p:attrNameLst>
                                      </p:cBhvr>
                                      <p:to>
                                        <p:strVal val="visible"/>
                                      </p:to>
                                    </p:set>
                                    <p:animEffect transition="in" filter="fade">
                                      <p:cBhvr>
                                        <p:cTn id="13" dur="500"/>
                                        <p:tgtEl>
                                          <p:spTgt spid="2970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nodeType="clickEffect">
                                  <p:stCondLst>
                                    <p:cond delay="0"/>
                                  </p:stCondLst>
                                  <p:childTnLst>
                                    <p:set>
                                      <p:cBhvr>
                                        <p:cTn id="17" dur="1" fill="hold">
                                          <p:stCondLst>
                                            <p:cond delay="0"/>
                                          </p:stCondLst>
                                        </p:cTn>
                                        <p:tgtEl>
                                          <p:spTgt spid="29702"/>
                                        </p:tgtEl>
                                        <p:attrNameLst>
                                          <p:attrName>style.visibility</p:attrName>
                                        </p:attrNameLst>
                                      </p:cBhvr>
                                      <p:to>
                                        <p:strVal val="visible"/>
                                      </p:to>
                                    </p:set>
                                    <p:animEffect transition="in" filter="fade">
                                      <p:cBhvr>
                                        <p:cTn id="18" dur="500"/>
                                        <p:tgtEl>
                                          <p:spTgt spid="2970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nodeType="clickEffect">
                                  <p:stCondLst>
                                    <p:cond delay="0"/>
                                  </p:stCondLst>
                                  <p:childTnLst>
                                    <p:set>
                                      <p:cBhvr>
                                        <p:cTn id="22" dur="1" fill="hold">
                                          <p:stCondLst>
                                            <p:cond delay="0"/>
                                          </p:stCondLst>
                                        </p:cTn>
                                        <p:tgtEl>
                                          <p:spTgt spid="29707"/>
                                        </p:tgtEl>
                                        <p:attrNameLst>
                                          <p:attrName>style.visibility</p:attrName>
                                        </p:attrNameLst>
                                      </p:cBhvr>
                                      <p:to>
                                        <p:strVal val="visible"/>
                                      </p:to>
                                    </p:set>
                                    <p:animEffect transition="in" filter="fade">
                                      <p:cBhvr>
                                        <p:cTn id="23" dur="500"/>
                                        <p:tgtEl>
                                          <p:spTgt spid="29707"/>
                                        </p:tgtEl>
                                      </p:cBhvr>
                                    </p:animEffect>
                                  </p:childTnLst>
                                </p:cTn>
                              </p:par>
                              <p:par>
                                <p:cTn id="24" presetID="10" presetClass="entr" presetSubtype="0" fill="hold" nodeType="withEffect">
                                  <p:stCondLst>
                                    <p:cond delay="0"/>
                                  </p:stCondLst>
                                  <p:childTnLst>
                                    <p:set>
                                      <p:cBhvr>
                                        <p:cTn id="25" dur="1" fill="hold">
                                          <p:stCondLst>
                                            <p:cond delay="0"/>
                                          </p:stCondLst>
                                        </p:cTn>
                                        <p:tgtEl>
                                          <p:spTgt spid="29708"/>
                                        </p:tgtEl>
                                        <p:attrNameLst>
                                          <p:attrName>style.visibility</p:attrName>
                                        </p:attrNameLst>
                                      </p:cBhvr>
                                      <p:to>
                                        <p:strVal val="visible"/>
                                      </p:to>
                                    </p:set>
                                    <p:animEffect transition="in" filter="fade">
                                      <p:cBhvr>
                                        <p:cTn id="26" dur="500"/>
                                        <p:tgtEl>
                                          <p:spTgt spid="29708"/>
                                        </p:tgtEl>
                                      </p:cBhvr>
                                    </p:animEffect>
                                  </p:childTnLst>
                                </p:cTn>
                              </p:par>
                              <p:par>
                                <p:cTn id="27" presetID="10" presetClass="entr" presetSubtype="0" fill="hold" nodeType="withEffect">
                                  <p:stCondLst>
                                    <p:cond delay="0"/>
                                  </p:stCondLst>
                                  <p:childTnLst>
                                    <p:set>
                                      <p:cBhvr>
                                        <p:cTn id="28" dur="1" fill="hold">
                                          <p:stCondLst>
                                            <p:cond delay="0"/>
                                          </p:stCondLst>
                                        </p:cTn>
                                        <p:tgtEl>
                                          <p:spTgt spid="29706"/>
                                        </p:tgtEl>
                                        <p:attrNameLst>
                                          <p:attrName>style.visibility</p:attrName>
                                        </p:attrNameLst>
                                      </p:cBhvr>
                                      <p:to>
                                        <p:strVal val="visible"/>
                                      </p:to>
                                    </p:set>
                                    <p:animEffect transition="in" filter="fade">
                                      <p:cBhvr>
                                        <p:cTn id="29" dur="500"/>
                                        <p:tgtEl>
                                          <p:spTgt spid="297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3" grpId="0" animBg="1"/>
      <p:bldP spid="29704" grpId="0" animBg="1"/>
      <p:bldP spid="29706" grpId="0" animBg="1"/>
      <p:bldP spid="2970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4CB02602-AD04-A0A8-6205-AFCF74579C7A}"/>
              </a:ext>
            </a:extLst>
          </p:cNvPr>
          <p:cNvSpPr>
            <a:spLocks noGrp="1" noChangeArrowheads="1"/>
          </p:cNvSpPr>
          <p:nvPr>
            <p:ph type="title"/>
          </p:nvPr>
        </p:nvSpPr>
        <p:spPr/>
        <p:txBody>
          <a:bodyPr/>
          <a:lstStyle/>
          <a:p>
            <a:pPr eaLnBrk="1" hangingPunct="1"/>
            <a:r>
              <a:rPr lang="en-US" altLang="en-US" sz="3600"/>
              <a:t>Amortized Analysis</a:t>
            </a:r>
          </a:p>
        </p:txBody>
      </p:sp>
      <p:sp>
        <p:nvSpPr>
          <p:cNvPr id="8195" name="Slide Number Placeholder 5">
            <a:extLst>
              <a:ext uri="{FF2B5EF4-FFF2-40B4-BE49-F238E27FC236}">
                <a16:creationId xmlns:a16="http://schemas.microsoft.com/office/drawing/2014/main" id="{7833287D-A906-2EC8-C486-AFFD499E062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05BE10DC-0D9F-48F6-938D-DC184342FD2F}" type="slidenum">
              <a:rPr lang="en-US" altLang="en-US" sz="1200" smtClean="0">
                <a:latin typeface="Garamond" panose="02020404030301010803" pitchFamily="18" charset="0"/>
              </a:rPr>
              <a:pPr>
                <a:spcBef>
                  <a:spcPct val="0"/>
                </a:spcBef>
                <a:buClrTx/>
                <a:buSzTx/>
                <a:buFontTx/>
                <a:buNone/>
              </a:pPr>
              <a:t>3</a:t>
            </a:fld>
            <a:endParaRPr lang="en-US" altLang="en-US" sz="1200">
              <a:latin typeface="Garamond" panose="02020404030301010803" pitchFamily="18" charset="0"/>
            </a:endParaRPr>
          </a:p>
        </p:txBody>
      </p:sp>
      <p:pic>
        <p:nvPicPr>
          <p:cNvPr id="8196" name="Picture 2">
            <a:extLst>
              <a:ext uri="{FF2B5EF4-FFF2-40B4-BE49-F238E27FC236}">
                <a16:creationId xmlns:a16="http://schemas.microsoft.com/office/drawing/2014/main" id="{D7870879-F307-042A-1A47-DE4FF5E6A0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588" y="1981200"/>
            <a:ext cx="8124825" cy="322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Arrow Connector 5">
            <a:extLst>
              <a:ext uri="{FF2B5EF4-FFF2-40B4-BE49-F238E27FC236}">
                <a16:creationId xmlns:a16="http://schemas.microsoft.com/office/drawing/2014/main" id="{C3730EDA-4DEF-0F73-64BF-EE5CEA60C5BF}"/>
              </a:ext>
            </a:extLst>
          </p:cNvPr>
          <p:cNvCxnSpPr>
            <a:cxnSpLocks noChangeShapeType="1"/>
          </p:cNvCxnSpPr>
          <p:nvPr/>
        </p:nvCxnSpPr>
        <p:spPr bwMode="auto">
          <a:xfrm>
            <a:off x="304800" y="4648200"/>
            <a:ext cx="457200" cy="0"/>
          </a:xfrm>
          <a:prstGeom prst="straightConnector1">
            <a:avLst/>
          </a:prstGeom>
          <a:noFill/>
          <a:ln w="25400" algn="ctr">
            <a:solidFill>
              <a:srgbClr val="FF0000"/>
            </a:solidFill>
            <a:round/>
            <a:headEnd/>
            <a:tailEnd type="triangle"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8E94F771-D6E4-FA61-FC50-CAFEA8751A11}"/>
              </a:ext>
            </a:extLst>
          </p:cNvPr>
          <p:cNvSpPr>
            <a:spLocks noGrp="1" noChangeArrowheads="1"/>
          </p:cNvSpPr>
          <p:nvPr>
            <p:ph type="title"/>
          </p:nvPr>
        </p:nvSpPr>
        <p:spPr/>
        <p:txBody>
          <a:bodyPr/>
          <a:lstStyle/>
          <a:p>
            <a:r>
              <a:rPr lang="en-US" altLang="en-US" sz="3600"/>
              <a:t>The potential method</a:t>
            </a:r>
          </a:p>
        </p:txBody>
      </p:sp>
      <p:sp>
        <p:nvSpPr>
          <p:cNvPr id="61443" name="Rectangle 3">
            <a:extLst>
              <a:ext uri="{FF2B5EF4-FFF2-40B4-BE49-F238E27FC236}">
                <a16:creationId xmlns:a16="http://schemas.microsoft.com/office/drawing/2014/main" id="{E9BFDADE-3F2D-569A-716F-69A653A31FD9}"/>
              </a:ext>
            </a:extLst>
          </p:cNvPr>
          <p:cNvSpPr>
            <a:spLocks noGrp="1" noChangeArrowheads="1"/>
          </p:cNvSpPr>
          <p:nvPr>
            <p:ph idx="1"/>
          </p:nvPr>
        </p:nvSpPr>
        <p:spPr>
          <a:xfrm>
            <a:off x="457200" y="1447800"/>
            <a:ext cx="8229600" cy="4530725"/>
          </a:xfrm>
        </p:spPr>
        <p:txBody>
          <a:bodyPr/>
          <a:lstStyle/>
          <a:p>
            <a:r>
              <a:rPr lang="en-US" altLang="en-US" sz="2400"/>
              <a:t>Note that, when</a:t>
            </a:r>
          </a:p>
          <a:p>
            <a:pPr>
              <a:buFont typeface="Wingdings" panose="05000000000000000000" pitchFamily="2" charset="2"/>
              <a:buNone/>
            </a:pPr>
            <a:endParaRPr lang="en-US" altLang="en-US" sz="2400"/>
          </a:p>
          <a:p>
            <a:pPr>
              <a:buFont typeface="Wingdings" panose="05000000000000000000" pitchFamily="2" charset="2"/>
              <a:buNone/>
            </a:pPr>
            <a:r>
              <a:rPr lang="en-US" altLang="en-US" sz="2400"/>
              <a:t>                      from</a:t>
            </a:r>
          </a:p>
          <a:p>
            <a:pPr>
              <a:buFont typeface="Wingdings" panose="05000000000000000000" pitchFamily="2" charset="2"/>
              <a:buNone/>
            </a:pPr>
            <a:endParaRPr lang="en-US" altLang="en-US" sz="2400"/>
          </a:p>
          <a:p>
            <a:pPr>
              <a:buFont typeface="Wingdings" panose="05000000000000000000" pitchFamily="2" charset="2"/>
              <a:buNone/>
            </a:pPr>
            <a:endParaRPr lang="en-US" altLang="en-US" sz="2400"/>
          </a:p>
          <a:p>
            <a:pPr>
              <a:buFont typeface="Wingdings" panose="05000000000000000000" pitchFamily="2" charset="2"/>
              <a:buNone/>
            </a:pPr>
            <a:r>
              <a:rPr lang="en-US" altLang="en-US" sz="2400"/>
              <a:t>	            we have</a:t>
            </a:r>
          </a:p>
          <a:p>
            <a:pPr>
              <a:buFont typeface="Wingdings" panose="05000000000000000000" pitchFamily="2" charset="2"/>
              <a:buNone/>
            </a:pPr>
            <a:endParaRPr lang="en-US" altLang="en-US" sz="2400"/>
          </a:p>
          <a:p>
            <a:pPr>
              <a:buFont typeface="Wingdings" panose="05000000000000000000" pitchFamily="2" charset="2"/>
              <a:buNone/>
            </a:pPr>
            <a:endParaRPr lang="en-US" altLang="en-US" sz="2400"/>
          </a:p>
          <a:p>
            <a:pPr>
              <a:buFont typeface="Wingdings" panose="05000000000000000000" pitchFamily="2" charset="2"/>
              <a:buNone/>
            </a:pPr>
            <a:r>
              <a:rPr lang="en-US" altLang="en-US" sz="2400"/>
              <a:t>	</a:t>
            </a:r>
            <a:r>
              <a:rPr lang="tr-TR" altLang="en-US" sz="2400"/>
              <a:t>Hence, </a:t>
            </a:r>
            <a:r>
              <a:rPr lang="en-US" altLang="en-US" sz="2400"/>
              <a:t>the amortized cost becomes an upper bound on the actual cost.</a:t>
            </a:r>
          </a:p>
          <a:p>
            <a:endParaRPr lang="en-US" altLang="en-US" sz="2400"/>
          </a:p>
          <a:p>
            <a:endParaRPr lang="en-US" altLang="en-US" sz="2400"/>
          </a:p>
        </p:txBody>
      </p:sp>
      <p:sp>
        <p:nvSpPr>
          <p:cNvPr id="63492" name="Slide Number Placeholder 5">
            <a:extLst>
              <a:ext uri="{FF2B5EF4-FFF2-40B4-BE49-F238E27FC236}">
                <a16:creationId xmlns:a16="http://schemas.microsoft.com/office/drawing/2014/main" id="{FB0FDF2A-D88E-E32E-D521-79DCAAF7085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B7098D02-D919-40EE-AF3D-D51F246AD6D6}" type="slidenum">
              <a:rPr lang="en-US" altLang="en-US" sz="1200" smtClean="0">
                <a:latin typeface="Garamond" panose="02020404030301010803" pitchFamily="18" charset="0"/>
              </a:rPr>
              <a:pPr>
                <a:spcBef>
                  <a:spcPct val="0"/>
                </a:spcBef>
                <a:buClrTx/>
                <a:buSzTx/>
                <a:buFontTx/>
                <a:buNone/>
              </a:pPr>
              <a:t>30</a:t>
            </a:fld>
            <a:endParaRPr lang="en-US" altLang="en-US" sz="1200">
              <a:latin typeface="Garamond" panose="02020404030301010803" pitchFamily="18" charset="0"/>
            </a:endParaRPr>
          </a:p>
        </p:txBody>
      </p:sp>
      <p:graphicFrame>
        <p:nvGraphicFramePr>
          <p:cNvPr id="63493" name="Object 2">
            <a:extLst>
              <a:ext uri="{FF2B5EF4-FFF2-40B4-BE49-F238E27FC236}">
                <a16:creationId xmlns:a16="http://schemas.microsoft.com/office/drawing/2014/main" id="{C0241CCD-8A16-8C4E-FF35-B6EC08BD1CC2}"/>
              </a:ext>
            </a:extLst>
          </p:cNvPr>
          <p:cNvGraphicFramePr>
            <a:graphicFrameLocks noChangeAspect="1"/>
          </p:cNvGraphicFramePr>
          <p:nvPr/>
        </p:nvGraphicFramePr>
        <p:xfrm>
          <a:off x="3200400" y="1447800"/>
          <a:ext cx="2568575" cy="490538"/>
        </p:xfrm>
        <a:graphic>
          <a:graphicData uri="http://schemas.openxmlformats.org/presentationml/2006/ole">
            <mc:AlternateContent xmlns:mc="http://schemas.openxmlformats.org/markup-compatibility/2006">
              <mc:Choice xmlns:v="urn:schemas-microsoft-com:vml" Requires="v">
                <p:oleObj name="Denklem" r:id="rId3" imgW="1193800" imgH="228600" progId="Equation.3">
                  <p:embed/>
                </p:oleObj>
              </mc:Choice>
              <mc:Fallback>
                <p:oleObj name="Denklem" r:id="rId3" imgW="1193800" imgH="2286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1447800"/>
                        <a:ext cx="2568575" cy="490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494" name="Object 3">
            <a:extLst>
              <a:ext uri="{FF2B5EF4-FFF2-40B4-BE49-F238E27FC236}">
                <a16:creationId xmlns:a16="http://schemas.microsoft.com/office/drawing/2014/main" id="{8271FA9E-F537-B1FC-D74B-41D2D89C9154}"/>
              </a:ext>
            </a:extLst>
          </p:cNvPr>
          <p:cNvGraphicFramePr>
            <a:graphicFrameLocks noChangeAspect="1"/>
          </p:cNvGraphicFramePr>
          <p:nvPr/>
        </p:nvGraphicFramePr>
        <p:xfrm>
          <a:off x="3182938" y="3340100"/>
          <a:ext cx="1693862" cy="927100"/>
        </p:xfrm>
        <a:graphic>
          <a:graphicData uri="http://schemas.openxmlformats.org/presentationml/2006/ole">
            <mc:AlternateContent xmlns:mc="http://schemas.openxmlformats.org/markup-compatibility/2006">
              <mc:Choice xmlns:v="urn:schemas-microsoft-com:vml" Requires="v">
                <p:oleObj name="Equation" r:id="rId5" imgW="787400" imgH="431800" progId="Equation.3">
                  <p:embed/>
                </p:oleObj>
              </mc:Choice>
              <mc:Fallback>
                <p:oleObj name="Equation" r:id="rId5" imgW="787400" imgH="4318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82938" y="3340100"/>
                        <a:ext cx="1693862" cy="927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495" name="Object 4">
            <a:extLst>
              <a:ext uri="{FF2B5EF4-FFF2-40B4-BE49-F238E27FC236}">
                <a16:creationId xmlns:a16="http://schemas.microsoft.com/office/drawing/2014/main" id="{39C8BAB4-F1E5-6540-7FD4-45F906E2E780}"/>
              </a:ext>
            </a:extLst>
          </p:cNvPr>
          <p:cNvGraphicFramePr>
            <a:graphicFrameLocks noChangeAspect="1"/>
          </p:cNvGraphicFramePr>
          <p:nvPr/>
        </p:nvGraphicFramePr>
        <p:xfrm>
          <a:off x="3181350" y="2057400"/>
          <a:ext cx="4210050" cy="927100"/>
        </p:xfrm>
        <a:graphic>
          <a:graphicData uri="http://schemas.openxmlformats.org/presentationml/2006/ole">
            <mc:AlternateContent xmlns:mc="http://schemas.openxmlformats.org/markup-compatibility/2006">
              <mc:Choice xmlns:v="urn:schemas-microsoft-com:vml" Requires="v">
                <p:oleObj name="Equation" r:id="rId7" imgW="1955800" imgH="431800" progId="Equation.3">
                  <p:embed/>
                </p:oleObj>
              </mc:Choice>
              <mc:Fallback>
                <p:oleObj name="Equation" r:id="rId7" imgW="1955800" imgH="4318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81350" y="2057400"/>
                        <a:ext cx="4210050" cy="927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Oval 9">
            <a:extLst>
              <a:ext uri="{FF2B5EF4-FFF2-40B4-BE49-F238E27FC236}">
                <a16:creationId xmlns:a16="http://schemas.microsoft.com/office/drawing/2014/main" id="{E8FCAC2E-8B1B-0318-FC7A-A218A6680367}"/>
              </a:ext>
            </a:extLst>
          </p:cNvPr>
          <p:cNvSpPr>
            <a:spLocks noChangeArrowheads="1"/>
          </p:cNvSpPr>
          <p:nvPr/>
        </p:nvSpPr>
        <p:spPr bwMode="auto">
          <a:xfrm>
            <a:off x="4114800" y="3352800"/>
            <a:ext cx="838200" cy="990600"/>
          </a:xfrm>
          <a:prstGeom prst="ellipse">
            <a:avLst/>
          </a:prstGeom>
          <a:noFill/>
          <a:ln w="9525" algn="ctr">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sp>
        <p:nvSpPr>
          <p:cNvPr id="9" name="Text Box 10">
            <a:extLst>
              <a:ext uri="{FF2B5EF4-FFF2-40B4-BE49-F238E27FC236}">
                <a16:creationId xmlns:a16="http://schemas.microsoft.com/office/drawing/2014/main" id="{C6AD257E-688B-F4D4-0EAA-15B030F95EEF}"/>
              </a:ext>
            </a:extLst>
          </p:cNvPr>
          <p:cNvSpPr txBox="1">
            <a:spLocks noChangeArrowheads="1"/>
          </p:cNvSpPr>
          <p:nvPr/>
        </p:nvSpPr>
        <p:spPr bwMode="auto">
          <a:xfrm>
            <a:off x="5943600" y="4225925"/>
            <a:ext cx="1606550" cy="346075"/>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total actual cost</a:t>
            </a:r>
          </a:p>
        </p:txBody>
      </p:sp>
      <p:cxnSp>
        <p:nvCxnSpPr>
          <p:cNvPr id="10" name="AutoShape 11">
            <a:extLst>
              <a:ext uri="{FF2B5EF4-FFF2-40B4-BE49-F238E27FC236}">
                <a16:creationId xmlns:a16="http://schemas.microsoft.com/office/drawing/2014/main" id="{E657E3FA-50E3-2142-784A-539326980F4F}"/>
              </a:ext>
            </a:extLst>
          </p:cNvPr>
          <p:cNvCxnSpPr>
            <a:cxnSpLocks noChangeShapeType="1"/>
            <a:stCxn id="9" idx="2"/>
            <a:endCxn id="8" idx="4"/>
          </p:cNvCxnSpPr>
          <p:nvPr/>
        </p:nvCxnSpPr>
        <p:spPr bwMode="auto">
          <a:xfrm rot="5400000" flipH="1">
            <a:off x="5526088" y="3351212"/>
            <a:ext cx="228600" cy="2212975"/>
          </a:xfrm>
          <a:prstGeom prst="bentConnector3">
            <a:avLst>
              <a:gd name="adj1" fmla="val -10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1" name="Oval 9">
            <a:extLst>
              <a:ext uri="{FF2B5EF4-FFF2-40B4-BE49-F238E27FC236}">
                <a16:creationId xmlns:a16="http://schemas.microsoft.com/office/drawing/2014/main" id="{2E9C4647-1622-F455-3611-76603F6D2654}"/>
              </a:ext>
            </a:extLst>
          </p:cNvPr>
          <p:cNvSpPr>
            <a:spLocks noChangeArrowheads="1"/>
          </p:cNvSpPr>
          <p:nvPr/>
        </p:nvSpPr>
        <p:spPr bwMode="auto">
          <a:xfrm>
            <a:off x="3062288" y="3344863"/>
            <a:ext cx="838200" cy="990600"/>
          </a:xfrm>
          <a:prstGeom prst="ellipse">
            <a:avLst/>
          </a:prstGeom>
          <a:noFill/>
          <a:ln w="9525" algn="ctr">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sp>
        <p:nvSpPr>
          <p:cNvPr id="12" name="Text Box 10">
            <a:extLst>
              <a:ext uri="{FF2B5EF4-FFF2-40B4-BE49-F238E27FC236}">
                <a16:creationId xmlns:a16="http://schemas.microsoft.com/office/drawing/2014/main" id="{032F56BA-0F76-8250-A516-808377CC6C61}"/>
              </a:ext>
            </a:extLst>
          </p:cNvPr>
          <p:cNvSpPr txBox="1">
            <a:spLocks noChangeArrowheads="1"/>
          </p:cNvSpPr>
          <p:nvPr/>
        </p:nvSpPr>
        <p:spPr bwMode="auto">
          <a:xfrm>
            <a:off x="277813" y="4225925"/>
            <a:ext cx="1965325" cy="33813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total </a:t>
            </a:r>
            <a:r>
              <a:rPr lang="tr-TR" altLang="en-US" sz="1600"/>
              <a:t>amortized</a:t>
            </a:r>
            <a:r>
              <a:rPr lang="en-US" altLang="en-US" sz="1600"/>
              <a:t> cost</a:t>
            </a:r>
          </a:p>
        </p:txBody>
      </p:sp>
      <p:cxnSp>
        <p:nvCxnSpPr>
          <p:cNvPr id="13" name="AutoShape 11">
            <a:extLst>
              <a:ext uri="{FF2B5EF4-FFF2-40B4-BE49-F238E27FC236}">
                <a16:creationId xmlns:a16="http://schemas.microsoft.com/office/drawing/2014/main" id="{7A05B5FE-D5AB-F8F2-7C4B-D87B5D984C7B}"/>
              </a:ext>
            </a:extLst>
          </p:cNvPr>
          <p:cNvCxnSpPr>
            <a:cxnSpLocks noChangeShapeType="1"/>
            <a:stCxn id="12" idx="2"/>
            <a:endCxn id="11" idx="4"/>
          </p:cNvCxnSpPr>
          <p:nvPr/>
        </p:nvCxnSpPr>
        <p:spPr bwMode="auto">
          <a:xfrm rot="5400000" flipH="1" flipV="1">
            <a:off x="2256632" y="3339306"/>
            <a:ext cx="228600" cy="2220913"/>
          </a:xfrm>
          <a:prstGeom prst="bentConnector3">
            <a:avLst>
              <a:gd name="adj1" fmla="val -100167"/>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par>
                                <p:cTn id="19" presetID="10"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10" presetClass="entr" presetSubtype="0" fill="hold"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nodeType="clickEffect">
                                  <p:stCondLst>
                                    <p:cond delay="0"/>
                                  </p:stCondLst>
                                  <p:childTnLst>
                                    <p:set>
                                      <p:cBhvr>
                                        <p:cTn id="28" dur="1" fill="hold">
                                          <p:stCondLst>
                                            <p:cond delay="0"/>
                                          </p:stCondLst>
                                        </p:cTn>
                                        <p:tgtEl>
                                          <p:spTgt spid="61443">
                                            <p:txEl>
                                              <p:pRg st="8" end="8"/>
                                            </p:txEl>
                                          </p:spTgt>
                                        </p:tgtEl>
                                        <p:attrNameLst>
                                          <p:attrName>style.visibility</p:attrName>
                                        </p:attrNameLst>
                                      </p:cBhvr>
                                      <p:to>
                                        <p:strVal val="visible"/>
                                      </p:to>
                                    </p:set>
                                    <p:animEffect transition="in" filter="fade">
                                      <p:cBhvr>
                                        <p:cTn id="29" dur="500"/>
                                        <p:tgtEl>
                                          <p:spTgt spid="6144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P spid="1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4">
            <a:extLst>
              <a:ext uri="{FF2B5EF4-FFF2-40B4-BE49-F238E27FC236}">
                <a16:creationId xmlns:a16="http://schemas.microsoft.com/office/drawing/2014/main" id="{E7712439-B147-ADA8-3ED9-0A0E7F220511}"/>
              </a:ext>
            </a:extLst>
          </p:cNvPr>
          <p:cNvSpPr>
            <a:spLocks noGrp="1" noChangeArrowheads="1"/>
          </p:cNvSpPr>
          <p:nvPr>
            <p:ph type="title"/>
          </p:nvPr>
        </p:nvSpPr>
        <p:spPr>
          <a:noFill/>
        </p:spPr>
        <p:txBody>
          <a:bodyPr/>
          <a:lstStyle/>
          <a:p>
            <a:r>
              <a:rPr lang="en-US" altLang="en-US" sz="3600"/>
              <a:t>The potential method</a:t>
            </a:r>
          </a:p>
        </p:txBody>
      </p:sp>
      <p:sp>
        <p:nvSpPr>
          <p:cNvPr id="65539" name="Rectangle 5">
            <a:extLst>
              <a:ext uri="{FF2B5EF4-FFF2-40B4-BE49-F238E27FC236}">
                <a16:creationId xmlns:a16="http://schemas.microsoft.com/office/drawing/2014/main" id="{10C19431-1091-E992-8D90-6F208E8C83A1}"/>
              </a:ext>
            </a:extLst>
          </p:cNvPr>
          <p:cNvSpPr>
            <a:spLocks noGrp="1" noChangeArrowheads="1"/>
          </p:cNvSpPr>
          <p:nvPr>
            <p:ph idx="1"/>
          </p:nvPr>
        </p:nvSpPr>
        <p:spPr>
          <a:xfrm>
            <a:off x="457200" y="1336675"/>
            <a:ext cx="8229600" cy="4530725"/>
          </a:xfrm>
        </p:spPr>
        <p:txBody>
          <a:bodyPr/>
          <a:lstStyle/>
          <a:p>
            <a:r>
              <a:rPr lang="en-US" altLang="en-US" sz="2400"/>
              <a:t>Hence we need to pick the potential function so that,</a:t>
            </a:r>
          </a:p>
          <a:p>
            <a:endParaRPr lang="en-US" altLang="en-US" sz="800"/>
          </a:p>
          <a:p>
            <a:pPr>
              <a:buFont typeface="Wingdings" panose="05000000000000000000" pitchFamily="2" charset="2"/>
              <a:buNone/>
            </a:pPr>
            <a:endParaRPr lang="en-US" altLang="en-US" sz="800"/>
          </a:p>
          <a:p>
            <a:pPr>
              <a:buFont typeface="Wingdings" panose="05000000000000000000" pitchFamily="2" charset="2"/>
              <a:buNone/>
            </a:pPr>
            <a:r>
              <a:rPr lang="en-US" altLang="en-US" sz="2400"/>
              <a:t>	or equivalently</a:t>
            </a:r>
          </a:p>
          <a:p>
            <a:endParaRPr lang="en-US" altLang="en-US" sz="2400"/>
          </a:p>
          <a:p>
            <a:endParaRPr lang="en-US" altLang="en-US" sz="2400"/>
          </a:p>
          <a:p>
            <a:r>
              <a:rPr lang="en-US" altLang="en-US" sz="2400"/>
              <a:t>However, we will be also safe if we pick </a:t>
            </a:r>
          </a:p>
          <a:p>
            <a:endParaRPr lang="en-US" altLang="en-US" sz="2400"/>
          </a:p>
          <a:p>
            <a:pPr>
              <a:buFont typeface="Wingdings" panose="05000000000000000000" pitchFamily="2" charset="2"/>
              <a:buNone/>
            </a:pPr>
            <a:r>
              <a:rPr lang="en-US" altLang="en-US" sz="2400"/>
              <a:t>	since </a:t>
            </a:r>
            <a:r>
              <a:rPr lang="en-US" altLang="en-US" sz="2400" i="1"/>
              <a:t>n</a:t>
            </a:r>
            <a:r>
              <a:rPr lang="en-US" altLang="en-US" sz="2400"/>
              <a:t> is not known in advance.</a:t>
            </a:r>
          </a:p>
          <a:p>
            <a:endParaRPr lang="en-US" altLang="en-US" sz="800"/>
          </a:p>
          <a:p>
            <a:r>
              <a:rPr lang="en-US" altLang="en-US" sz="2400"/>
              <a:t>It is convenient to define                   and show that</a:t>
            </a:r>
          </a:p>
          <a:p>
            <a:pPr>
              <a:buFont typeface="Wingdings" panose="05000000000000000000" pitchFamily="2" charset="2"/>
              <a:buNone/>
            </a:pPr>
            <a:r>
              <a:rPr lang="en-US" altLang="en-US" sz="2400"/>
              <a:t>                      which guarantees </a:t>
            </a:r>
          </a:p>
          <a:p>
            <a:endParaRPr lang="en-US" altLang="en-US" sz="2400"/>
          </a:p>
          <a:p>
            <a:endParaRPr lang="en-US" altLang="en-US" sz="2400"/>
          </a:p>
        </p:txBody>
      </p:sp>
      <p:sp>
        <p:nvSpPr>
          <p:cNvPr id="65540" name="Slide Number Placeholder 5">
            <a:extLst>
              <a:ext uri="{FF2B5EF4-FFF2-40B4-BE49-F238E27FC236}">
                <a16:creationId xmlns:a16="http://schemas.microsoft.com/office/drawing/2014/main" id="{AF8E5697-8CFF-7AA0-CF83-48B4EB3FAC2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E073552F-5211-4755-B87B-37086C5A7974}" type="slidenum">
              <a:rPr lang="en-US" altLang="en-US" sz="1200" smtClean="0">
                <a:latin typeface="Garamond" panose="02020404030301010803" pitchFamily="18" charset="0"/>
              </a:rPr>
              <a:pPr>
                <a:spcBef>
                  <a:spcPct val="0"/>
                </a:spcBef>
                <a:buClrTx/>
                <a:buSzTx/>
                <a:buFontTx/>
                <a:buNone/>
              </a:pPr>
              <a:t>31</a:t>
            </a:fld>
            <a:endParaRPr lang="en-US" altLang="en-US" sz="1200">
              <a:latin typeface="Garamond" panose="02020404030301010803" pitchFamily="18" charset="0"/>
            </a:endParaRPr>
          </a:p>
        </p:txBody>
      </p:sp>
      <p:graphicFrame>
        <p:nvGraphicFramePr>
          <p:cNvPr id="65541" name="Object 2">
            <a:extLst>
              <a:ext uri="{FF2B5EF4-FFF2-40B4-BE49-F238E27FC236}">
                <a16:creationId xmlns:a16="http://schemas.microsoft.com/office/drawing/2014/main" id="{9F2F676C-E8C8-A14F-FC19-EE476193157B}"/>
              </a:ext>
            </a:extLst>
          </p:cNvPr>
          <p:cNvGraphicFramePr>
            <a:graphicFrameLocks noChangeAspect="1"/>
          </p:cNvGraphicFramePr>
          <p:nvPr/>
        </p:nvGraphicFramePr>
        <p:xfrm>
          <a:off x="3124200" y="1795463"/>
          <a:ext cx="2595563" cy="490537"/>
        </p:xfrm>
        <a:graphic>
          <a:graphicData uri="http://schemas.openxmlformats.org/presentationml/2006/ole">
            <mc:AlternateContent xmlns:mc="http://schemas.openxmlformats.org/markup-compatibility/2006">
              <mc:Choice xmlns:v="urn:schemas-microsoft-com:vml" Requires="v">
                <p:oleObj name="Equation" r:id="rId3" imgW="1206500" imgH="228600" progId="Equation.3">
                  <p:embed/>
                </p:oleObj>
              </mc:Choice>
              <mc:Fallback>
                <p:oleObj name="Equation" r:id="rId3" imgW="1206500" imgH="2286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1795463"/>
                        <a:ext cx="2595563" cy="490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542" name="Object 3">
            <a:extLst>
              <a:ext uri="{FF2B5EF4-FFF2-40B4-BE49-F238E27FC236}">
                <a16:creationId xmlns:a16="http://schemas.microsoft.com/office/drawing/2014/main" id="{164DFAE8-9DEC-27B3-19AC-B1086D4AD69A}"/>
              </a:ext>
            </a:extLst>
          </p:cNvPr>
          <p:cNvGraphicFramePr>
            <a:graphicFrameLocks noChangeAspect="1"/>
          </p:cNvGraphicFramePr>
          <p:nvPr/>
        </p:nvGraphicFramePr>
        <p:xfrm>
          <a:off x="3203575" y="2514600"/>
          <a:ext cx="2130425" cy="490538"/>
        </p:xfrm>
        <a:graphic>
          <a:graphicData uri="http://schemas.openxmlformats.org/presentationml/2006/ole">
            <mc:AlternateContent xmlns:mc="http://schemas.openxmlformats.org/markup-compatibility/2006">
              <mc:Choice xmlns:v="urn:schemas-microsoft-com:vml" Requires="v">
                <p:oleObj name="Equation" r:id="rId5" imgW="990600" imgH="228600" progId="Equation.3">
                  <p:embed/>
                </p:oleObj>
              </mc:Choice>
              <mc:Fallback>
                <p:oleObj name="Equation" r:id="rId5" imgW="990600" imgH="2286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3575" y="2514600"/>
                        <a:ext cx="2130425" cy="490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543" name="Object 4">
            <a:extLst>
              <a:ext uri="{FF2B5EF4-FFF2-40B4-BE49-F238E27FC236}">
                <a16:creationId xmlns:a16="http://schemas.microsoft.com/office/drawing/2014/main" id="{F8E4B15B-4952-6148-17B7-46B2CB70BF03}"/>
              </a:ext>
            </a:extLst>
          </p:cNvPr>
          <p:cNvGraphicFramePr>
            <a:graphicFrameLocks noChangeAspect="1"/>
          </p:cNvGraphicFramePr>
          <p:nvPr/>
        </p:nvGraphicFramePr>
        <p:xfrm>
          <a:off x="2514600" y="3852863"/>
          <a:ext cx="4211638" cy="490537"/>
        </p:xfrm>
        <a:graphic>
          <a:graphicData uri="http://schemas.openxmlformats.org/presentationml/2006/ole">
            <mc:AlternateContent xmlns:mc="http://schemas.openxmlformats.org/markup-compatibility/2006">
              <mc:Choice xmlns:v="urn:schemas-microsoft-com:vml" Requires="v">
                <p:oleObj name="Equation" r:id="rId7" imgW="1955800" imgH="228600" progId="Equation.3">
                  <p:embed/>
                </p:oleObj>
              </mc:Choice>
              <mc:Fallback>
                <p:oleObj name="Equation" r:id="rId7" imgW="1955800" imgH="2286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14600" y="3852863"/>
                        <a:ext cx="4211638" cy="490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544" name="Object 5">
            <a:extLst>
              <a:ext uri="{FF2B5EF4-FFF2-40B4-BE49-F238E27FC236}">
                <a16:creationId xmlns:a16="http://schemas.microsoft.com/office/drawing/2014/main" id="{B2BB1218-5D19-A796-F231-B172EA65D7A5}"/>
              </a:ext>
            </a:extLst>
          </p:cNvPr>
          <p:cNvGraphicFramePr>
            <a:graphicFrameLocks noChangeAspect="1"/>
          </p:cNvGraphicFramePr>
          <p:nvPr/>
        </p:nvGraphicFramePr>
        <p:xfrm>
          <a:off x="4267200" y="4843463"/>
          <a:ext cx="1449388" cy="490537"/>
        </p:xfrm>
        <a:graphic>
          <a:graphicData uri="http://schemas.openxmlformats.org/presentationml/2006/ole">
            <mc:AlternateContent xmlns:mc="http://schemas.openxmlformats.org/markup-compatibility/2006">
              <mc:Choice xmlns:v="urn:schemas-microsoft-com:vml" Requires="v">
                <p:oleObj name="Equation" r:id="rId9" imgW="672808" imgH="228501" progId="Equation.3">
                  <p:embed/>
                </p:oleObj>
              </mc:Choice>
              <mc:Fallback>
                <p:oleObj name="Equation" r:id="rId9" imgW="672808" imgH="228501"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67200" y="4843463"/>
                        <a:ext cx="1449388" cy="490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545" name="Object 6">
            <a:extLst>
              <a:ext uri="{FF2B5EF4-FFF2-40B4-BE49-F238E27FC236}">
                <a16:creationId xmlns:a16="http://schemas.microsoft.com/office/drawing/2014/main" id="{0CC49BB5-D555-421D-3DCB-EA9DE52FE36C}"/>
              </a:ext>
            </a:extLst>
          </p:cNvPr>
          <p:cNvGraphicFramePr>
            <a:graphicFrameLocks noChangeAspect="1"/>
          </p:cNvGraphicFramePr>
          <p:nvPr/>
        </p:nvGraphicFramePr>
        <p:xfrm>
          <a:off x="941388" y="5300663"/>
          <a:ext cx="1395412" cy="490537"/>
        </p:xfrm>
        <a:graphic>
          <a:graphicData uri="http://schemas.openxmlformats.org/presentationml/2006/ole">
            <mc:AlternateContent xmlns:mc="http://schemas.openxmlformats.org/markup-compatibility/2006">
              <mc:Choice xmlns:v="urn:schemas-microsoft-com:vml" Requires="v">
                <p:oleObj name="Equation" r:id="rId11" imgW="647700" imgH="228600" progId="Equation.3">
                  <p:embed/>
                </p:oleObj>
              </mc:Choice>
              <mc:Fallback>
                <p:oleObj name="Equation" r:id="rId11" imgW="647700" imgH="228600"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41388" y="5300663"/>
                        <a:ext cx="1395412" cy="490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546" name="Object 7">
            <a:extLst>
              <a:ext uri="{FF2B5EF4-FFF2-40B4-BE49-F238E27FC236}">
                <a16:creationId xmlns:a16="http://schemas.microsoft.com/office/drawing/2014/main" id="{F14AE5B9-FF0B-AAC5-45F3-B856213E6C9F}"/>
              </a:ext>
            </a:extLst>
          </p:cNvPr>
          <p:cNvGraphicFramePr>
            <a:graphicFrameLocks noChangeAspect="1"/>
          </p:cNvGraphicFramePr>
          <p:nvPr/>
        </p:nvGraphicFramePr>
        <p:xfrm>
          <a:off x="4905375" y="5300663"/>
          <a:ext cx="2105025" cy="490537"/>
        </p:xfrm>
        <a:graphic>
          <a:graphicData uri="http://schemas.openxmlformats.org/presentationml/2006/ole">
            <mc:AlternateContent xmlns:mc="http://schemas.openxmlformats.org/markup-compatibility/2006">
              <mc:Choice xmlns:v="urn:schemas-microsoft-com:vml" Requires="v">
                <p:oleObj name="Equation" r:id="rId13" imgW="977900" imgH="228600" progId="Equation.3">
                  <p:embed/>
                </p:oleObj>
              </mc:Choice>
              <mc:Fallback>
                <p:oleObj name="Equation" r:id="rId13" imgW="977900" imgH="228600" progId="Equation.3">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05375" y="5300663"/>
                        <a:ext cx="2105025" cy="490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42C91E70-2858-5B82-027F-0C797E3536DA}"/>
              </a:ext>
            </a:extLst>
          </p:cNvPr>
          <p:cNvSpPr>
            <a:spLocks noGrp="1" noChangeArrowheads="1"/>
          </p:cNvSpPr>
          <p:nvPr>
            <p:ph type="title"/>
          </p:nvPr>
        </p:nvSpPr>
        <p:spPr/>
        <p:txBody>
          <a:bodyPr/>
          <a:lstStyle/>
          <a:p>
            <a:r>
              <a:rPr lang="en-US" altLang="en-US" sz="3600"/>
              <a:t>The potential method</a:t>
            </a:r>
          </a:p>
        </p:txBody>
      </p:sp>
      <p:sp>
        <p:nvSpPr>
          <p:cNvPr id="32771" name="Rectangle 3">
            <a:extLst>
              <a:ext uri="{FF2B5EF4-FFF2-40B4-BE49-F238E27FC236}">
                <a16:creationId xmlns:a16="http://schemas.microsoft.com/office/drawing/2014/main" id="{256DA1B3-6844-A53E-08A4-E68476AB24D0}"/>
              </a:ext>
            </a:extLst>
          </p:cNvPr>
          <p:cNvSpPr>
            <a:spLocks noGrp="1" noChangeArrowheads="1"/>
          </p:cNvSpPr>
          <p:nvPr>
            <p:ph idx="1"/>
          </p:nvPr>
        </p:nvSpPr>
        <p:spPr>
          <a:xfrm>
            <a:off x="457200" y="2286000"/>
            <a:ext cx="8229600" cy="3505200"/>
          </a:xfrm>
        </p:spPr>
        <p:txBody>
          <a:bodyPr/>
          <a:lstStyle/>
          <a:p>
            <a:r>
              <a:rPr lang="en-US" altLang="en-US" sz="2400"/>
              <a:t>Note that                            can be negative or positive.</a:t>
            </a:r>
          </a:p>
          <a:p>
            <a:endParaRPr lang="en-US" altLang="en-US" sz="2400"/>
          </a:p>
          <a:p>
            <a:pPr lvl="1"/>
            <a:r>
              <a:rPr lang="en-US" altLang="en-US" sz="2000"/>
              <a:t>When it is positive: Then </a:t>
            </a:r>
            <a:r>
              <a:rPr lang="en-US" altLang="en-US" sz="2000" i="1"/>
              <a:t>a</a:t>
            </a:r>
            <a:r>
              <a:rPr lang="en-US" altLang="en-US" sz="2000" baseline="-25000"/>
              <a:t>i</a:t>
            </a:r>
            <a:r>
              <a:rPr lang="en-US" altLang="en-US" sz="2000"/>
              <a:t> is overcharge, and the potential is increased by the </a:t>
            </a:r>
            <a:r>
              <a:rPr lang="en-US" altLang="en-US" sz="2000" i="1"/>
              <a:t>i </a:t>
            </a:r>
            <a:r>
              <a:rPr lang="en-US" altLang="en-US" sz="2000" baseline="30000"/>
              <a:t>th</a:t>
            </a:r>
            <a:r>
              <a:rPr lang="en-US" altLang="en-US" sz="2000"/>
              <a:t> operation (We are over paying to compensate for later operations)</a:t>
            </a:r>
          </a:p>
          <a:p>
            <a:pPr lvl="1"/>
            <a:endParaRPr lang="en-US" altLang="en-US" sz="2000"/>
          </a:p>
          <a:p>
            <a:pPr lvl="1"/>
            <a:r>
              <a:rPr lang="en-US" altLang="en-US" sz="2000"/>
              <a:t>When it is negative: Then </a:t>
            </a:r>
            <a:r>
              <a:rPr lang="en-US" altLang="en-US" sz="2000" i="1"/>
              <a:t>a</a:t>
            </a:r>
            <a:r>
              <a:rPr lang="en-US" altLang="en-US" sz="2000" baseline="-25000"/>
              <a:t>i</a:t>
            </a:r>
            <a:r>
              <a:rPr lang="en-US" altLang="en-US" sz="2000"/>
              <a:t> is an undercharge, and the potential is decreased by the </a:t>
            </a:r>
            <a:r>
              <a:rPr lang="en-US" altLang="en-US" sz="2000" i="1"/>
              <a:t>i</a:t>
            </a:r>
            <a:r>
              <a:rPr lang="en-US" altLang="en-US" sz="2000" baseline="30000"/>
              <a:t>th</a:t>
            </a:r>
            <a:r>
              <a:rPr lang="en-US" altLang="en-US" sz="2000"/>
              <a:t> operation (We are using from the credit we have accumulated so far)</a:t>
            </a:r>
          </a:p>
        </p:txBody>
      </p:sp>
      <p:sp>
        <p:nvSpPr>
          <p:cNvPr id="67588" name="Slide Number Placeholder 5">
            <a:extLst>
              <a:ext uri="{FF2B5EF4-FFF2-40B4-BE49-F238E27FC236}">
                <a16:creationId xmlns:a16="http://schemas.microsoft.com/office/drawing/2014/main" id="{12549C08-6751-7CBD-446A-6163EF09104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E82DF9FD-863C-4AF1-87E1-B7553BC0C812}" type="slidenum">
              <a:rPr lang="en-US" altLang="en-US" sz="1200" smtClean="0">
                <a:latin typeface="Garamond" panose="02020404030301010803" pitchFamily="18" charset="0"/>
              </a:rPr>
              <a:pPr>
                <a:spcBef>
                  <a:spcPct val="0"/>
                </a:spcBef>
                <a:buClrTx/>
                <a:buSzTx/>
                <a:buFontTx/>
                <a:buNone/>
              </a:pPr>
              <a:t>32</a:t>
            </a:fld>
            <a:endParaRPr lang="en-US" altLang="en-US" sz="1200">
              <a:latin typeface="Garamond" panose="02020404030301010803" pitchFamily="18" charset="0"/>
            </a:endParaRPr>
          </a:p>
        </p:txBody>
      </p:sp>
      <p:graphicFrame>
        <p:nvGraphicFramePr>
          <p:cNvPr id="67589" name="Object 2">
            <a:extLst>
              <a:ext uri="{FF2B5EF4-FFF2-40B4-BE49-F238E27FC236}">
                <a16:creationId xmlns:a16="http://schemas.microsoft.com/office/drawing/2014/main" id="{44A2E4B3-8144-0B1D-7731-8AFB259A1CEF}"/>
              </a:ext>
            </a:extLst>
          </p:cNvPr>
          <p:cNvGraphicFramePr>
            <a:graphicFrameLocks noChangeAspect="1"/>
          </p:cNvGraphicFramePr>
          <p:nvPr/>
        </p:nvGraphicFramePr>
        <p:xfrm>
          <a:off x="2205038" y="2287588"/>
          <a:ext cx="2214562" cy="490537"/>
        </p:xfrm>
        <a:graphic>
          <a:graphicData uri="http://schemas.openxmlformats.org/presentationml/2006/ole">
            <mc:AlternateContent xmlns:mc="http://schemas.openxmlformats.org/markup-compatibility/2006">
              <mc:Choice xmlns:v="urn:schemas-microsoft-com:vml" Requires="v">
                <p:oleObj name="Equation" r:id="rId3" imgW="1028700" imgH="228600" progId="Equation.3">
                  <p:embed/>
                </p:oleObj>
              </mc:Choice>
              <mc:Fallback>
                <p:oleObj name="Equation" r:id="rId3" imgW="1028700" imgH="2286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5038" y="2287588"/>
                        <a:ext cx="2214562"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7590" name="Object 2">
            <a:extLst>
              <a:ext uri="{FF2B5EF4-FFF2-40B4-BE49-F238E27FC236}">
                <a16:creationId xmlns:a16="http://schemas.microsoft.com/office/drawing/2014/main" id="{67E76F52-20ED-31C5-7CA3-BC806F25973C}"/>
              </a:ext>
            </a:extLst>
          </p:cNvPr>
          <p:cNvGraphicFramePr>
            <a:graphicFrameLocks noChangeAspect="1"/>
          </p:cNvGraphicFramePr>
          <p:nvPr/>
        </p:nvGraphicFramePr>
        <p:xfrm>
          <a:off x="2590800" y="1549400"/>
          <a:ext cx="3335338" cy="490538"/>
        </p:xfrm>
        <a:graphic>
          <a:graphicData uri="http://schemas.openxmlformats.org/presentationml/2006/ole">
            <mc:AlternateContent xmlns:mc="http://schemas.openxmlformats.org/markup-compatibility/2006">
              <mc:Choice xmlns:v="urn:schemas-microsoft-com:vml" Requires="v">
                <p:oleObj name="Equation" r:id="rId5" imgW="1549400" imgH="228600" progId="Equation.3">
                  <p:embed/>
                </p:oleObj>
              </mc:Choice>
              <mc:Fallback>
                <p:oleObj name="Equation" r:id="rId5" imgW="1549400" imgH="228600" progId="Equation.3">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0800" y="1549400"/>
                        <a:ext cx="3335338" cy="490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2771">
                                            <p:txEl>
                                              <p:pRg st="2" end="2"/>
                                            </p:txEl>
                                          </p:spTgt>
                                        </p:tgtEl>
                                        <p:attrNameLst>
                                          <p:attrName>style.visibility</p:attrName>
                                        </p:attrNameLst>
                                      </p:cBhvr>
                                      <p:to>
                                        <p:strVal val="visible"/>
                                      </p:to>
                                    </p:set>
                                    <p:animEffect transition="in" filter="fade">
                                      <p:cBhvr>
                                        <p:cTn id="7" dur="500"/>
                                        <p:tgtEl>
                                          <p:spTgt spid="32771">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2771">
                                            <p:txEl>
                                              <p:pRg st="4" end="4"/>
                                            </p:txEl>
                                          </p:spTgt>
                                        </p:tgtEl>
                                        <p:attrNameLst>
                                          <p:attrName>style.visibility</p:attrName>
                                        </p:attrNameLst>
                                      </p:cBhvr>
                                      <p:to>
                                        <p:strVal val="visible"/>
                                      </p:to>
                                    </p:set>
                                    <p:animEffect transition="in" filter="fade">
                                      <p:cBhvr>
                                        <p:cTn id="12" dur="500"/>
                                        <p:tgtEl>
                                          <p:spTgt spid="327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1D21ED60-8700-8F13-E680-FB4A7B60DB71}"/>
              </a:ext>
            </a:extLst>
          </p:cNvPr>
          <p:cNvSpPr>
            <a:spLocks noGrp="1" noChangeArrowheads="1"/>
          </p:cNvSpPr>
          <p:nvPr>
            <p:ph type="title"/>
          </p:nvPr>
        </p:nvSpPr>
        <p:spPr/>
        <p:txBody>
          <a:bodyPr/>
          <a:lstStyle/>
          <a:p>
            <a:r>
              <a:rPr lang="en-US" altLang="en-US" sz="3600"/>
              <a:t>Application of the potential method : MultiPOP stack example</a:t>
            </a:r>
          </a:p>
        </p:txBody>
      </p:sp>
      <p:sp>
        <p:nvSpPr>
          <p:cNvPr id="33795" name="Rectangle 3">
            <a:extLst>
              <a:ext uri="{FF2B5EF4-FFF2-40B4-BE49-F238E27FC236}">
                <a16:creationId xmlns:a16="http://schemas.microsoft.com/office/drawing/2014/main" id="{C5154AC2-F254-D983-2F7F-EE63899AEF60}"/>
              </a:ext>
            </a:extLst>
          </p:cNvPr>
          <p:cNvSpPr>
            <a:spLocks noGrp="1" noChangeArrowheads="1"/>
          </p:cNvSpPr>
          <p:nvPr>
            <p:ph idx="1"/>
          </p:nvPr>
        </p:nvSpPr>
        <p:spPr/>
        <p:txBody>
          <a:bodyPr/>
          <a:lstStyle/>
          <a:p>
            <a:r>
              <a:rPr lang="en-US" altLang="en-US" sz="2400"/>
              <a:t>Let us use the potential function which is defined as:</a:t>
            </a:r>
          </a:p>
          <a:p>
            <a:pPr>
              <a:buFont typeface="Wingdings" panose="05000000000000000000" pitchFamily="2" charset="2"/>
              <a:buNone/>
            </a:pPr>
            <a:endParaRPr lang="en-US" altLang="en-US" sz="2400"/>
          </a:p>
          <a:p>
            <a:endParaRPr lang="en-US" altLang="en-US" sz="800"/>
          </a:p>
          <a:p>
            <a:r>
              <a:rPr lang="en-US" altLang="en-US" sz="2400"/>
              <a:t>Hence, we have:</a:t>
            </a:r>
          </a:p>
          <a:p>
            <a:endParaRPr lang="en-US" altLang="en-US" sz="2400"/>
          </a:p>
          <a:p>
            <a:endParaRPr lang="en-US" altLang="en-US" sz="2400"/>
          </a:p>
          <a:p>
            <a:endParaRPr lang="en-US" altLang="en-US" sz="2400"/>
          </a:p>
          <a:p>
            <a:r>
              <a:rPr lang="en-US" altLang="en-US" sz="2400"/>
              <a:t>So, the conditions are satisfied with this selection of the potential function.</a:t>
            </a:r>
          </a:p>
          <a:p>
            <a:endParaRPr lang="en-US" altLang="en-US" sz="800"/>
          </a:p>
          <a:p>
            <a:r>
              <a:rPr lang="en-US" altLang="en-US" sz="2400"/>
              <a:t>Now we can calculate the total amortized cost, by finding the amortized cost for each type of operation.</a:t>
            </a:r>
          </a:p>
          <a:p>
            <a:endParaRPr lang="en-US" altLang="en-US" sz="2400"/>
          </a:p>
        </p:txBody>
      </p:sp>
      <p:sp>
        <p:nvSpPr>
          <p:cNvPr id="69636" name="Slide Number Placeholder 5">
            <a:extLst>
              <a:ext uri="{FF2B5EF4-FFF2-40B4-BE49-F238E27FC236}">
                <a16:creationId xmlns:a16="http://schemas.microsoft.com/office/drawing/2014/main" id="{41B4FE5F-541E-663B-1F2A-33274DE5E94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40E89F81-EB1B-40AC-8BD3-650E5E0BA92B}" type="slidenum">
              <a:rPr lang="en-US" altLang="en-US" sz="1200" smtClean="0">
                <a:latin typeface="Garamond" panose="02020404030301010803" pitchFamily="18" charset="0"/>
              </a:rPr>
              <a:pPr>
                <a:spcBef>
                  <a:spcPct val="0"/>
                </a:spcBef>
                <a:buClrTx/>
                <a:buSzTx/>
                <a:buFontTx/>
                <a:buNone/>
              </a:pPr>
              <a:t>33</a:t>
            </a:fld>
            <a:endParaRPr lang="en-US" altLang="en-US" sz="1200">
              <a:latin typeface="Garamond" panose="02020404030301010803" pitchFamily="18" charset="0"/>
            </a:endParaRPr>
          </a:p>
        </p:txBody>
      </p:sp>
      <p:graphicFrame>
        <p:nvGraphicFramePr>
          <p:cNvPr id="69637" name="Object 2">
            <a:extLst>
              <a:ext uri="{FF2B5EF4-FFF2-40B4-BE49-F238E27FC236}">
                <a16:creationId xmlns:a16="http://schemas.microsoft.com/office/drawing/2014/main" id="{129D9EBE-8F67-5CCB-F01E-0F4EFE9656D5}"/>
              </a:ext>
            </a:extLst>
          </p:cNvPr>
          <p:cNvGraphicFramePr>
            <a:graphicFrameLocks noChangeAspect="1"/>
          </p:cNvGraphicFramePr>
          <p:nvPr/>
        </p:nvGraphicFramePr>
        <p:xfrm>
          <a:off x="2182813" y="2133600"/>
          <a:ext cx="4675187" cy="490538"/>
        </p:xfrm>
        <a:graphic>
          <a:graphicData uri="http://schemas.openxmlformats.org/presentationml/2006/ole">
            <mc:AlternateContent xmlns:mc="http://schemas.openxmlformats.org/markup-compatibility/2006">
              <mc:Choice xmlns:v="urn:schemas-microsoft-com:vml" Requires="v">
                <p:oleObj name="Equation" r:id="rId3" imgW="2171700" imgH="228600" progId="Equation.3">
                  <p:embed/>
                </p:oleObj>
              </mc:Choice>
              <mc:Fallback>
                <p:oleObj name="Equation" r:id="rId3" imgW="2171700" imgH="2286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2813" y="2133600"/>
                        <a:ext cx="4675187" cy="490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798" name="Object 3">
            <a:extLst>
              <a:ext uri="{FF2B5EF4-FFF2-40B4-BE49-F238E27FC236}">
                <a16:creationId xmlns:a16="http://schemas.microsoft.com/office/drawing/2014/main" id="{983DEAEB-3B8F-E11E-E327-3AF2BECD1F2B}"/>
              </a:ext>
            </a:extLst>
          </p:cNvPr>
          <p:cNvGraphicFramePr>
            <a:graphicFrameLocks noChangeAspect="1"/>
          </p:cNvGraphicFramePr>
          <p:nvPr/>
        </p:nvGraphicFramePr>
        <p:xfrm>
          <a:off x="2590800" y="3048000"/>
          <a:ext cx="1447800" cy="490538"/>
        </p:xfrm>
        <a:graphic>
          <a:graphicData uri="http://schemas.openxmlformats.org/presentationml/2006/ole">
            <mc:AlternateContent xmlns:mc="http://schemas.openxmlformats.org/markup-compatibility/2006">
              <mc:Choice xmlns:v="urn:schemas-microsoft-com:vml" Requires="v">
                <p:oleObj name="Equation" r:id="rId5" imgW="672808" imgH="228501" progId="Equation.3">
                  <p:embed/>
                </p:oleObj>
              </mc:Choice>
              <mc:Fallback>
                <p:oleObj name="Equation" r:id="rId5" imgW="672808" imgH="228501"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0800" y="3048000"/>
                        <a:ext cx="1447800" cy="490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799" name="Object 4">
            <a:extLst>
              <a:ext uri="{FF2B5EF4-FFF2-40B4-BE49-F238E27FC236}">
                <a16:creationId xmlns:a16="http://schemas.microsoft.com/office/drawing/2014/main" id="{02A8E78B-DCFD-6FB6-4EFC-FC26E532D2E1}"/>
              </a:ext>
            </a:extLst>
          </p:cNvPr>
          <p:cNvGraphicFramePr>
            <a:graphicFrameLocks noChangeAspect="1"/>
          </p:cNvGraphicFramePr>
          <p:nvPr/>
        </p:nvGraphicFramePr>
        <p:xfrm>
          <a:off x="2125663" y="3505200"/>
          <a:ext cx="1912937" cy="490538"/>
        </p:xfrm>
        <a:graphic>
          <a:graphicData uri="http://schemas.openxmlformats.org/presentationml/2006/ole">
            <mc:AlternateContent xmlns:mc="http://schemas.openxmlformats.org/markup-compatibility/2006">
              <mc:Choice xmlns:v="urn:schemas-microsoft-com:vml" Requires="v">
                <p:oleObj name="Equation" r:id="rId7" imgW="889000" imgH="228600" progId="Equation.3">
                  <p:embed/>
                </p:oleObj>
              </mc:Choice>
              <mc:Fallback>
                <p:oleObj name="Equation" r:id="rId7" imgW="889000" imgH="2286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25663" y="3505200"/>
                        <a:ext cx="1912937" cy="490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00" name="Object 5">
            <a:extLst>
              <a:ext uri="{FF2B5EF4-FFF2-40B4-BE49-F238E27FC236}">
                <a16:creationId xmlns:a16="http://schemas.microsoft.com/office/drawing/2014/main" id="{9AC12D48-841C-2F45-723F-05FA9FCE1360}"/>
              </a:ext>
            </a:extLst>
          </p:cNvPr>
          <p:cNvGraphicFramePr>
            <a:graphicFrameLocks noChangeAspect="1"/>
          </p:cNvGraphicFramePr>
          <p:nvPr/>
        </p:nvGraphicFramePr>
        <p:xfrm>
          <a:off x="2128838" y="3962400"/>
          <a:ext cx="5110162" cy="490538"/>
        </p:xfrm>
        <a:graphic>
          <a:graphicData uri="http://schemas.openxmlformats.org/presentationml/2006/ole">
            <mc:AlternateContent xmlns:mc="http://schemas.openxmlformats.org/markup-compatibility/2006">
              <mc:Choice xmlns:v="urn:schemas-microsoft-com:vml" Requires="v">
                <p:oleObj name="Equation" r:id="rId9" imgW="2374900" imgH="228600" progId="Equation.3">
                  <p:embed/>
                </p:oleObj>
              </mc:Choice>
              <mc:Fallback>
                <p:oleObj name="Equation" r:id="rId9" imgW="2374900" imgH="22860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28838" y="3962400"/>
                        <a:ext cx="5110162" cy="490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3795">
                                            <p:txEl>
                                              <p:pRg st="3" end="3"/>
                                            </p:txEl>
                                          </p:spTgt>
                                        </p:tgtEl>
                                        <p:attrNameLst>
                                          <p:attrName>style.visibility</p:attrName>
                                        </p:attrNameLst>
                                      </p:cBhvr>
                                      <p:to>
                                        <p:strVal val="visible"/>
                                      </p:to>
                                    </p:set>
                                    <p:animEffect transition="in" filter="fade">
                                      <p:cBhvr>
                                        <p:cTn id="7" dur="500"/>
                                        <p:tgtEl>
                                          <p:spTgt spid="33795">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3798"/>
                                        </p:tgtEl>
                                        <p:attrNameLst>
                                          <p:attrName>style.visibility</p:attrName>
                                        </p:attrNameLst>
                                      </p:cBhvr>
                                      <p:to>
                                        <p:strVal val="visible"/>
                                      </p:to>
                                    </p:set>
                                    <p:animEffect transition="in" filter="fade">
                                      <p:cBhvr>
                                        <p:cTn id="10" dur="500"/>
                                        <p:tgtEl>
                                          <p:spTgt spid="33798"/>
                                        </p:tgtEl>
                                      </p:cBhvr>
                                    </p:animEffect>
                                  </p:childTnLst>
                                </p:cTn>
                              </p:par>
                              <p:par>
                                <p:cTn id="11" presetID="10" presetClass="entr" presetSubtype="0" fill="hold" nodeType="withEffect">
                                  <p:stCondLst>
                                    <p:cond delay="0"/>
                                  </p:stCondLst>
                                  <p:childTnLst>
                                    <p:set>
                                      <p:cBhvr>
                                        <p:cTn id="12" dur="1" fill="hold">
                                          <p:stCondLst>
                                            <p:cond delay="0"/>
                                          </p:stCondLst>
                                        </p:cTn>
                                        <p:tgtEl>
                                          <p:spTgt spid="33799"/>
                                        </p:tgtEl>
                                        <p:attrNameLst>
                                          <p:attrName>style.visibility</p:attrName>
                                        </p:attrNameLst>
                                      </p:cBhvr>
                                      <p:to>
                                        <p:strVal val="visible"/>
                                      </p:to>
                                    </p:set>
                                    <p:animEffect transition="in" filter="fade">
                                      <p:cBhvr>
                                        <p:cTn id="13" dur="500"/>
                                        <p:tgtEl>
                                          <p:spTgt spid="33799"/>
                                        </p:tgtEl>
                                      </p:cBhvr>
                                    </p:animEffect>
                                  </p:childTnLst>
                                </p:cTn>
                              </p:par>
                              <p:par>
                                <p:cTn id="14" presetID="10" presetClass="entr" presetSubtype="0" fill="hold" nodeType="withEffect">
                                  <p:stCondLst>
                                    <p:cond delay="0"/>
                                  </p:stCondLst>
                                  <p:childTnLst>
                                    <p:set>
                                      <p:cBhvr>
                                        <p:cTn id="15" dur="1" fill="hold">
                                          <p:stCondLst>
                                            <p:cond delay="0"/>
                                          </p:stCondLst>
                                        </p:cTn>
                                        <p:tgtEl>
                                          <p:spTgt spid="33800"/>
                                        </p:tgtEl>
                                        <p:attrNameLst>
                                          <p:attrName>style.visibility</p:attrName>
                                        </p:attrNameLst>
                                      </p:cBhvr>
                                      <p:to>
                                        <p:strVal val="visible"/>
                                      </p:to>
                                    </p:set>
                                    <p:animEffect transition="in" filter="fade">
                                      <p:cBhvr>
                                        <p:cTn id="16" dur="500"/>
                                        <p:tgtEl>
                                          <p:spTgt spid="3380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nodeType="clickEffect">
                                  <p:stCondLst>
                                    <p:cond delay="0"/>
                                  </p:stCondLst>
                                  <p:childTnLst>
                                    <p:set>
                                      <p:cBhvr>
                                        <p:cTn id="20" dur="1" fill="hold">
                                          <p:stCondLst>
                                            <p:cond delay="0"/>
                                          </p:stCondLst>
                                        </p:cTn>
                                        <p:tgtEl>
                                          <p:spTgt spid="33795">
                                            <p:txEl>
                                              <p:pRg st="7" end="7"/>
                                            </p:txEl>
                                          </p:spTgt>
                                        </p:tgtEl>
                                        <p:attrNameLst>
                                          <p:attrName>style.visibility</p:attrName>
                                        </p:attrNameLst>
                                      </p:cBhvr>
                                      <p:to>
                                        <p:strVal val="visible"/>
                                      </p:to>
                                    </p:set>
                                    <p:animEffect transition="in" filter="fade">
                                      <p:cBhvr>
                                        <p:cTn id="21" dur="500"/>
                                        <p:tgtEl>
                                          <p:spTgt spid="33795">
                                            <p:txEl>
                                              <p:pRg st="7" end="7"/>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nodeType="clickEffect">
                                  <p:stCondLst>
                                    <p:cond delay="0"/>
                                  </p:stCondLst>
                                  <p:childTnLst>
                                    <p:set>
                                      <p:cBhvr>
                                        <p:cTn id="25" dur="1" fill="hold">
                                          <p:stCondLst>
                                            <p:cond delay="0"/>
                                          </p:stCondLst>
                                        </p:cTn>
                                        <p:tgtEl>
                                          <p:spTgt spid="33795">
                                            <p:txEl>
                                              <p:pRg st="9" end="9"/>
                                            </p:txEl>
                                          </p:spTgt>
                                        </p:tgtEl>
                                        <p:attrNameLst>
                                          <p:attrName>style.visibility</p:attrName>
                                        </p:attrNameLst>
                                      </p:cBhvr>
                                      <p:to>
                                        <p:strVal val="visible"/>
                                      </p:to>
                                    </p:set>
                                    <p:animEffect transition="in" filter="fade">
                                      <p:cBhvr>
                                        <p:cTn id="26" dur="500"/>
                                        <p:tgtEl>
                                          <p:spTgt spid="3379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4">
            <a:extLst>
              <a:ext uri="{FF2B5EF4-FFF2-40B4-BE49-F238E27FC236}">
                <a16:creationId xmlns:a16="http://schemas.microsoft.com/office/drawing/2014/main" id="{D586DC31-3026-A7A5-FEE5-D1D7CC926520}"/>
              </a:ext>
            </a:extLst>
          </p:cNvPr>
          <p:cNvSpPr>
            <a:spLocks noGrp="1" noChangeArrowheads="1"/>
          </p:cNvSpPr>
          <p:nvPr>
            <p:ph type="title"/>
          </p:nvPr>
        </p:nvSpPr>
        <p:spPr>
          <a:noFill/>
        </p:spPr>
        <p:txBody>
          <a:bodyPr/>
          <a:lstStyle/>
          <a:p>
            <a:r>
              <a:rPr lang="en-US" altLang="en-US" sz="3600"/>
              <a:t>Application of the potential method : MultiPOP stack example</a:t>
            </a:r>
          </a:p>
        </p:txBody>
      </p:sp>
      <p:sp>
        <p:nvSpPr>
          <p:cNvPr id="71683" name="Rectangle 5">
            <a:extLst>
              <a:ext uri="{FF2B5EF4-FFF2-40B4-BE49-F238E27FC236}">
                <a16:creationId xmlns:a16="http://schemas.microsoft.com/office/drawing/2014/main" id="{A372C7C6-BEA0-383F-C493-7825FAAD2812}"/>
              </a:ext>
            </a:extLst>
          </p:cNvPr>
          <p:cNvSpPr>
            <a:spLocks noGrp="1" noChangeArrowheads="1"/>
          </p:cNvSpPr>
          <p:nvPr>
            <p:ph idx="1"/>
          </p:nvPr>
        </p:nvSpPr>
        <p:spPr>
          <a:xfrm>
            <a:off x="457200" y="1641475"/>
            <a:ext cx="8229600" cy="4530725"/>
          </a:xfrm>
        </p:spPr>
        <p:txBody>
          <a:bodyPr/>
          <a:lstStyle/>
          <a:p>
            <a:r>
              <a:rPr lang="en-US" altLang="en-US" sz="2400"/>
              <a:t>Consider PUSH operation performed at a step </a:t>
            </a:r>
            <a:r>
              <a:rPr lang="en-US" altLang="en-US" sz="2400" i="1"/>
              <a:t>i</a:t>
            </a:r>
            <a:r>
              <a:rPr lang="en-US" altLang="en-US" sz="2400"/>
              <a:t>. Suppose that we have </a:t>
            </a:r>
            <a:r>
              <a:rPr lang="en-US" altLang="en-US" sz="2400" i="1"/>
              <a:t>q</a:t>
            </a:r>
            <a:r>
              <a:rPr lang="en-US" altLang="en-US" sz="2400"/>
              <a:t> items in the stack before the push operation:</a:t>
            </a:r>
          </a:p>
          <a:p>
            <a:endParaRPr lang="en-US" altLang="en-US" sz="2400"/>
          </a:p>
          <a:p>
            <a:endParaRPr lang="en-US" altLang="en-US" sz="2400"/>
          </a:p>
          <a:p>
            <a:r>
              <a:rPr lang="en-US" altLang="en-US" sz="2400"/>
              <a:t>Then the amortized cost of PUSH operation can be found as:</a:t>
            </a:r>
          </a:p>
          <a:p>
            <a:endParaRPr lang="en-US" altLang="en-US" sz="2400"/>
          </a:p>
          <a:p>
            <a:endParaRPr lang="en-US" altLang="en-US" sz="2400"/>
          </a:p>
          <a:p>
            <a:pPr>
              <a:buFont typeface="Wingdings" panose="05000000000000000000" pitchFamily="2" charset="2"/>
              <a:buNone/>
            </a:pPr>
            <a:endParaRPr lang="en-US" altLang="en-US" sz="2800"/>
          </a:p>
          <a:p>
            <a:endParaRPr lang="en-US" altLang="en-US" sz="2400"/>
          </a:p>
        </p:txBody>
      </p:sp>
      <p:sp>
        <p:nvSpPr>
          <p:cNvPr id="71684" name="Slide Number Placeholder 5">
            <a:extLst>
              <a:ext uri="{FF2B5EF4-FFF2-40B4-BE49-F238E27FC236}">
                <a16:creationId xmlns:a16="http://schemas.microsoft.com/office/drawing/2014/main" id="{241B11A6-CE1A-0CEF-9178-969E576E47E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E54F6733-6AEF-4298-BC1F-4E9C2E56CF4C}" type="slidenum">
              <a:rPr lang="en-US" altLang="en-US" sz="1200" smtClean="0">
                <a:latin typeface="Garamond" panose="02020404030301010803" pitchFamily="18" charset="0"/>
              </a:rPr>
              <a:pPr>
                <a:spcBef>
                  <a:spcPct val="0"/>
                </a:spcBef>
                <a:buClrTx/>
                <a:buSzTx/>
                <a:buFontTx/>
                <a:buNone/>
              </a:pPr>
              <a:t>34</a:t>
            </a:fld>
            <a:endParaRPr lang="en-US" altLang="en-US" sz="1200">
              <a:latin typeface="Garamond" panose="02020404030301010803" pitchFamily="18" charset="0"/>
            </a:endParaRPr>
          </a:p>
        </p:txBody>
      </p:sp>
      <p:graphicFrame>
        <p:nvGraphicFramePr>
          <p:cNvPr id="71685" name="Object 2">
            <a:extLst>
              <a:ext uri="{FF2B5EF4-FFF2-40B4-BE49-F238E27FC236}">
                <a16:creationId xmlns:a16="http://schemas.microsoft.com/office/drawing/2014/main" id="{24D70C25-0788-0496-BA32-E1FED03DD9AE}"/>
              </a:ext>
            </a:extLst>
          </p:cNvPr>
          <p:cNvGraphicFramePr>
            <a:graphicFrameLocks noChangeAspect="1"/>
          </p:cNvGraphicFramePr>
          <p:nvPr/>
        </p:nvGraphicFramePr>
        <p:xfrm>
          <a:off x="2470150" y="2895600"/>
          <a:ext cx="4235450" cy="490538"/>
        </p:xfrm>
        <a:graphic>
          <a:graphicData uri="http://schemas.openxmlformats.org/presentationml/2006/ole">
            <mc:AlternateContent xmlns:mc="http://schemas.openxmlformats.org/markup-compatibility/2006">
              <mc:Choice xmlns:v="urn:schemas-microsoft-com:vml" Requires="v">
                <p:oleObj name="Equation" r:id="rId3" imgW="1968500" imgH="228600" progId="Equation.3">
                  <p:embed/>
                </p:oleObj>
              </mc:Choice>
              <mc:Fallback>
                <p:oleObj name="Equation" r:id="rId3" imgW="1968500" imgH="2286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0150" y="2895600"/>
                        <a:ext cx="4235450" cy="490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686" name="Object 3">
            <a:extLst>
              <a:ext uri="{FF2B5EF4-FFF2-40B4-BE49-F238E27FC236}">
                <a16:creationId xmlns:a16="http://schemas.microsoft.com/office/drawing/2014/main" id="{99C0F882-E59F-D877-B997-B93E572186AE}"/>
              </a:ext>
            </a:extLst>
          </p:cNvPr>
          <p:cNvGraphicFramePr>
            <a:graphicFrameLocks noChangeAspect="1"/>
          </p:cNvGraphicFramePr>
          <p:nvPr/>
        </p:nvGraphicFramePr>
        <p:xfrm>
          <a:off x="2870200" y="4572000"/>
          <a:ext cx="3525838" cy="490538"/>
        </p:xfrm>
        <a:graphic>
          <a:graphicData uri="http://schemas.openxmlformats.org/presentationml/2006/ole">
            <mc:AlternateContent xmlns:mc="http://schemas.openxmlformats.org/markup-compatibility/2006">
              <mc:Choice xmlns:v="urn:schemas-microsoft-com:vml" Requires="v">
                <p:oleObj name="Equation" r:id="rId5" imgW="1638300" imgH="228600" progId="Equation.3">
                  <p:embed/>
                </p:oleObj>
              </mc:Choice>
              <mc:Fallback>
                <p:oleObj name="Equation" r:id="rId5" imgW="1638300" imgH="2286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70200" y="4572000"/>
                        <a:ext cx="3525838" cy="490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687" name="Object 4">
            <a:extLst>
              <a:ext uri="{FF2B5EF4-FFF2-40B4-BE49-F238E27FC236}">
                <a16:creationId xmlns:a16="http://schemas.microsoft.com/office/drawing/2014/main" id="{533F3B95-E9DE-EB47-7272-792A2D43C677}"/>
              </a:ext>
            </a:extLst>
          </p:cNvPr>
          <p:cNvGraphicFramePr>
            <a:graphicFrameLocks noChangeAspect="1"/>
          </p:cNvGraphicFramePr>
          <p:nvPr/>
        </p:nvGraphicFramePr>
        <p:xfrm>
          <a:off x="2895600" y="5072063"/>
          <a:ext cx="1420813" cy="490537"/>
        </p:xfrm>
        <a:graphic>
          <a:graphicData uri="http://schemas.openxmlformats.org/presentationml/2006/ole">
            <mc:AlternateContent xmlns:mc="http://schemas.openxmlformats.org/markup-compatibility/2006">
              <mc:Choice xmlns:v="urn:schemas-microsoft-com:vml" Requires="v">
                <p:oleObj name="Equation" r:id="rId7" imgW="660400" imgH="228600" progId="Equation.3">
                  <p:embed/>
                </p:oleObj>
              </mc:Choice>
              <mc:Fallback>
                <p:oleObj name="Equation" r:id="rId7" imgW="660400" imgH="2286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95600" y="5072063"/>
                        <a:ext cx="1420813" cy="490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688" name="Object 5">
            <a:extLst>
              <a:ext uri="{FF2B5EF4-FFF2-40B4-BE49-F238E27FC236}">
                <a16:creationId xmlns:a16="http://schemas.microsoft.com/office/drawing/2014/main" id="{E375B7EB-8A68-6535-57E3-126B65DF2BE7}"/>
              </a:ext>
            </a:extLst>
          </p:cNvPr>
          <p:cNvGraphicFramePr>
            <a:graphicFrameLocks noChangeAspect="1"/>
          </p:cNvGraphicFramePr>
          <p:nvPr/>
        </p:nvGraphicFramePr>
        <p:xfrm>
          <a:off x="2895600" y="5529263"/>
          <a:ext cx="847725" cy="490537"/>
        </p:xfrm>
        <a:graphic>
          <a:graphicData uri="http://schemas.openxmlformats.org/presentationml/2006/ole">
            <mc:AlternateContent xmlns:mc="http://schemas.openxmlformats.org/markup-compatibility/2006">
              <mc:Choice xmlns:v="urn:schemas-microsoft-com:vml" Requires="v">
                <p:oleObj name="Equation" r:id="rId9" imgW="393529" imgH="228501" progId="Equation.3">
                  <p:embed/>
                </p:oleObj>
              </mc:Choice>
              <mc:Fallback>
                <p:oleObj name="Equation" r:id="rId9" imgW="393529" imgH="228501"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95600" y="5529263"/>
                        <a:ext cx="847725" cy="490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5B6AD0E3-6149-E5FE-14AE-C2790FA2B26F}"/>
              </a:ext>
            </a:extLst>
          </p:cNvPr>
          <p:cNvSpPr>
            <a:spLocks noGrp="1" noChangeArrowheads="1"/>
          </p:cNvSpPr>
          <p:nvPr>
            <p:ph type="title"/>
          </p:nvPr>
        </p:nvSpPr>
        <p:spPr>
          <a:noFill/>
        </p:spPr>
        <p:txBody>
          <a:bodyPr/>
          <a:lstStyle/>
          <a:p>
            <a:r>
              <a:rPr lang="en-US" altLang="en-US"/>
              <a:t>Application of the potential method : MultiPOP stack example</a:t>
            </a:r>
          </a:p>
        </p:txBody>
      </p:sp>
      <p:sp>
        <p:nvSpPr>
          <p:cNvPr id="73731" name="Rectangle 3">
            <a:extLst>
              <a:ext uri="{FF2B5EF4-FFF2-40B4-BE49-F238E27FC236}">
                <a16:creationId xmlns:a16="http://schemas.microsoft.com/office/drawing/2014/main" id="{FBE44CB1-2857-A348-FB42-EE824509DEBC}"/>
              </a:ext>
            </a:extLst>
          </p:cNvPr>
          <p:cNvSpPr>
            <a:spLocks noGrp="1" noChangeArrowheads="1"/>
          </p:cNvSpPr>
          <p:nvPr>
            <p:ph idx="1"/>
          </p:nvPr>
        </p:nvSpPr>
        <p:spPr>
          <a:xfrm>
            <a:off x="457200" y="1676400"/>
            <a:ext cx="8229600" cy="4530725"/>
          </a:xfrm>
        </p:spPr>
        <p:txBody>
          <a:bodyPr/>
          <a:lstStyle/>
          <a:p>
            <a:r>
              <a:rPr lang="en-US" altLang="en-US" sz="2400"/>
              <a:t>Consider POP operation performed at a step </a:t>
            </a:r>
            <a:r>
              <a:rPr lang="en-US" altLang="en-US" sz="2400" i="1"/>
              <a:t>i</a:t>
            </a:r>
            <a:r>
              <a:rPr lang="en-US" altLang="en-US" sz="2400"/>
              <a:t>. Suppose that we have </a:t>
            </a:r>
            <a:r>
              <a:rPr lang="en-US" altLang="en-US" sz="2400" i="1"/>
              <a:t>q</a:t>
            </a:r>
            <a:r>
              <a:rPr lang="en-US" altLang="en-US" sz="2400"/>
              <a:t> items in the stack before the push operation:</a:t>
            </a:r>
          </a:p>
          <a:p>
            <a:endParaRPr lang="en-US" altLang="en-US" sz="2400"/>
          </a:p>
          <a:p>
            <a:endParaRPr lang="en-US" altLang="en-US" sz="2400"/>
          </a:p>
          <a:p>
            <a:r>
              <a:rPr lang="en-US" altLang="en-US" sz="2400"/>
              <a:t>Then the amortized cost of POP operation can be found as:</a:t>
            </a:r>
          </a:p>
          <a:p>
            <a:endParaRPr lang="en-US" altLang="en-US" sz="2400"/>
          </a:p>
          <a:p>
            <a:endParaRPr lang="en-US" altLang="en-US" sz="2400"/>
          </a:p>
          <a:p>
            <a:pPr>
              <a:buFont typeface="Wingdings" panose="05000000000000000000" pitchFamily="2" charset="2"/>
              <a:buNone/>
            </a:pPr>
            <a:endParaRPr lang="en-US" altLang="en-US" sz="2800"/>
          </a:p>
          <a:p>
            <a:endParaRPr lang="en-US" altLang="en-US" sz="2400"/>
          </a:p>
        </p:txBody>
      </p:sp>
      <p:sp>
        <p:nvSpPr>
          <p:cNvPr id="73732" name="Slide Number Placeholder 5">
            <a:extLst>
              <a:ext uri="{FF2B5EF4-FFF2-40B4-BE49-F238E27FC236}">
                <a16:creationId xmlns:a16="http://schemas.microsoft.com/office/drawing/2014/main" id="{AA2285CD-BC46-2DCA-8A9C-AE8A314BDFA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58CAC59D-CBD7-44F3-AC90-1C88730678E9}" type="slidenum">
              <a:rPr lang="en-US" altLang="en-US" sz="1200" smtClean="0">
                <a:latin typeface="Garamond" panose="02020404030301010803" pitchFamily="18" charset="0"/>
              </a:rPr>
              <a:pPr>
                <a:spcBef>
                  <a:spcPct val="0"/>
                </a:spcBef>
                <a:buClrTx/>
                <a:buSzTx/>
                <a:buFontTx/>
                <a:buNone/>
              </a:pPr>
              <a:t>35</a:t>
            </a:fld>
            <a:endParaRPr lang="en-US" altLang="en-US" sz="1200">
              <a:latin typeface="Garamond" panose="02020404030301010803" pitchFamily="18" charset="0"/>
            </a:endParaRPr>
          </a:p>
        </p:txBody>
      </p:sp>
      <p:graphicFrame>
        <p:nvGraphicFramePr>
          <p:cNvPr id="73733" name="Object 2">
            <a:extLst>
              <a:ext uri="{FF2B5EF4-FFF2-40B4-BE49-F238E27FC236}">
                <a16:creationId xmlns:a16="http://schemas.microsoft.com/office/drawing/2014/main" id="{C440082A-0697-323F-4D2C-96D70E70482F}"/>
              </a:ext>
            </a:extLst>
          </p:cNvPr>
          <p:cNvGraphicFramePr>
            <a:graphicFrameLocks noChangeAspect="1"/>
          </p:cNvGraphicFramePr>
          <p:nvPr/>
        </p:nvGraphicFramePr>
        <p:xfrm>
          <a:off x="2343150" y="2895600"/>
          <a:ext cx="4427538" cy="490538"/>
        </p:xfrm>
        <a:graphic>
          <a:graphicData uri="http://schemas.openxmlformats.org/presentationml/2006/ole">
            <mc:AlternateContent xmlns:mc="http://schemas.openxmlformats.org/markup-compatibility/2006">
              <mc:Choice xmlns:v="urn:schemas-microsoft-com:vml" Requires="v">
                <p:oleObj name="Equation" r:id="rId3" imgW="2057400" imgH="228600" progId="Equation.3">
                  <p:embed/>
                </p:oleObj>
              </mc:Choice>
              <mc:Fallback>
                <p:oleObj name="Equation" r:id="rId3" imgW="2057400" imgH="2286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43150" y="2895600"/>
                        <a:ext cx="4427538" cy="490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734" name="Object 3">
            <a:extLst>
              <a:ext uri="{FF2B5EF4-FFF2-40B4-BE49-F238E27FC236}">
                <a16:creationId xmlns:a16="http://schemas.microsoft.com/office/drawing/2014/main" id="{C958FBA7-2856-600E-2243-F91DD029C17F}"/>
              </a:ext>
            </a:extLst>
          </p:cNvPr>
          <p:cNvGraphicFramePr>
            <a:graphicFrameLocks noChangeAspect="1"/>
          </p:cNvGraphicFramePr>
          <p:nvPr/>
        </p:nvGraphicFramePr>
        <p:xfrm>
          <a:off x="2870200" y="4495800"/>
          <a:ext cx="3525838" cy="490538"/>
        </p:xfrm>
        <a:graphic>
          <a:graphicData uri="http://schemas.openxmlformats.org/presentationml/2006/ole">
            <mc:AlternateContent xmlns:mc="http://schemas.openxmlformats.org/markup-compatibility/2006">
              <mc:Choice xmlns:v="urn:schemas-microsoft-com:vml" Requires="v">
                <p:oleObj name="Equation" r:id="rId5" imgW="1638300" imgH="228600" progId="Equation.3">
                  <p:embed/>
                </p:oleObj>
              </mc:Choice>
              <mc:Fallback>
                <p:oleObj name="Equation" r:id="rId5" imgW="1638300" imgH="2286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70200" y="4495800"/>
                        <a:ext cx="3525838" cy="490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735" name="Object 4">
            <a:extLst>
              <a:ext uri="{FF2B5EF4-FFF2-40B4-BE49-F238E27FC236}">
                <a16:creationId xmlns:a16="http://schemas.microsoft.com/office/drawing/2014/main" id="{43327A05-5835-0A01-9D5F-AA6CE70048F4}"/>
              </a:ext>
            </a:extLst>
          </p:cNvPr>
          <p:cNvGraphicFramePr>
            <a:graphicFrameLocks noChangeAspect="1"/>
          </p:cNvGraphicFramePr>
          <p:nvPr/>
        </p:nvGraphicFramePr>
        <p:xfrm>
          <a:off x="2857500" y="4995863"/>
          <a:ext cx="1638300" cy="490537"/>
        </p:xfrm>
        <a:graphic>
          <a:graphicData uri="http://schemas.openxmlformats.org/presentationml/2006/ole">
            <mc:AlternateContent xmlns:mc="http://schemas.openxmlformats.org/markup-compatibility/2006">
              <mc:Choice xmlns:v="urn:schemas-microsoft-com:vml" Requires="v">
                <p:oleObj name="Equation" r:id="rId7" imgW="761669" imgH="228501" progId="Equation.3">
                  <p:embed/>
                </p:oleObj>
              </mc:Choice>
              <mc:Fallback>
                <p:oleObj name="Equation" r:id="rId7" imgW="761669" imgH="228501"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57500" y="4995863"/>
                        <a:ext cx="1638300" cy="490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736" name="Object 5">
            <a:extLst>
              <a:ext uri="{FF2B5EF4-FFF2-40B4-BE49-F238E27FC236}">
                <a16:creationId xmlns:a16="http://schemas.microsoft.com/office/drawing/2014/main" id="{3747A512-BEA1-179C-6FE1-8183A7C8E475}"/>
              </a:ext>
            </a:extLst>
          </p:cNvPr>
          <p:cNvGraphicFramePr>
            <a:graphicFrameLocks noChangeAspect="1"/>
          </p:cNvGraphicFramePr>
          <p:nvPr/>
        </p:nvGraphicFramePr>
        <p:xfrm>
          <a:off x="2886075" y="5453063"/>
          <a:ext cx="847725" cy="490537"/>
        </p:xfrm>
        <a:graphic>
          <a:graphicData uri="http://schemas.openxmlformats.org/presentationml/2006/ole">
            <mc:AlternateContent xmlns:mc="http://schemas.openxmlformats.org/markup-compatibility/2006">
              <mc:Choice xmlns:v="urn:schemas-microsoft-com:vml" Requires="v">
                <p:oleObj name="Equation" r:id="rId9" imgW="393529" imgH="228501" progId="Equation.3">
                  <p:embed/>
                </p:oleObj>
              </mc:Choice>
              <mc:Fallback>
                <p:oleObj name="Equation" r:id="rId9" imgW="393529" imgH="228501"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86075" y="5453063"/>
                        <a:ext cx="847725" cy="490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1734DC24-207C-605C-7A61-E546A3F325A7}"/>
              </a:ext>
            </a:extLst>
          </p:cNvPr>
          <p:cNvSpPr>
            <a:spLocks noGrp="1" noChangeArrowheads="1"/>
          </p:cNvSpPr>
          <p:nvPr>
            <p:ph type="title"/>
          </p:nvPr>
        </p:nvSpPr>
        <p:spPr>
          <a:noFill/>
        </p:spPr>
        <p:txBody>
          <a:bodyPr/>
          <a:lstStyle/>
          <a:p>
            <a:r>
              <a:rPr lang="en-US" altLang="en-US"/>
              <a:t>Application of the potential method : MultiPOP stack example</a:t>
            </a:r>
          </a:p>
        </p:txBody>
      </p:sp>
      <p:sp>
        <p:nvSpPr>
          <p:cNvPr id="75779" name="Rectangle 3">
            <a:extLst>
              <a:ext uri="{FF2B5EF4-FFF2-40B4-BE49-F238E27FC236}">
                <a16:creationId xmlns:a16="http://schemas.microsoft.com/office/drawing/2014/main" id="{0F2E2A2D-9868-C713-49E8-79B650CF98CE}"/>
              </a:ext>
            </a:extLst>
          </p:cNvPr>
          <p:cNvSpPr>
            <a:spLocks noGrp="1" noChangeArrowheads="1"/>
          </p:cNvSpPr>
          <p:nvPr>
            <p:ph idx="1"/>
          </p:nvPr>
        </p:nvSpPr>
        <p:spPr>
          <a:xfrm>
            <a:off x="457200" y="1641475"/>
            <a:ext cx="8229600" cy="4530725"/>
          </a:xfrm>
        </p:spPr>
        <p:txBody>
          <a:bodyPr/>
          <a:lstStyle/>
          <a:p>
            <a:r>
              <a:rPr lang="en-US" altLang="en-US" sz="2400"/>
              <a:t>Consider MultiPOP(</a:t>
            </a:r>
            <a:r>
              <a:rPr lang="en-US" altLang="en-US" sz="2400" i="1"/>
              <a:t>S</a:t>
            </a:r>
            <a:r>
              <a:rPr lang="en-US" altLang="en-US" sz="2400"/>
              <a:t>,</a:t>
            </a:r>
            <a:r>
              <a:rPr lang="en-US" altLang="en-US" sz="2400" i="1"/>
              <a:t>k</a:t>
            </a:r>
            <a:r>
              <a:rPr lang="en-US" altLang="en-US" sz="2400"/>
              <a:t>) operation performed at a step </a:t>
            </a:r>
            <a:r>
              <a:rPr lang="en-US" altLang="en-US" sz="2400" i="1"/>
              <a:t>i</a:t>
            </a:r>
            <a:r>
              <a:rPr lang="en-US" altLang="en-US" sz="2400"/>
              <a:t>. Suppose that we have </a:t>
            </a:r>
            <a:r>
              <a:rPr lang="en-US" altLang="en-US" sz="2400" i="1"/>
              <a:t>q</a:t>
            </a:r>
            <a:r>
              <a:rPr lang="en-US" altLang="en-US" sz="2400"/>
              <a:t> items in the stack before the push operation:</a:t>
            </a:r>
          </a:p>
          <a:p>
            <a:endParaRPr lang="en-US" altLang="en-US" sz="2400"/>
          </a:p>
          <a:p>
            <a:endParaRPr lang="en-US" altLang="en-US" sz="2400"/>
          </a:p>
          <a:p>
            <a:r>
              <a:rPr lang="en-US" altLang="en-US" sz="2400"/>
              <a:t>Then the amortized cost of MultiPOP(</a:t>
            </a:r>
            <a:r>
              <a:rPr lang="en-US" altLang="en-US" sz="2400" i="1"/>
              <a:t>S</a:t>
            </a:r>
            <a:r>
              <a:rPr lang="en-US" altLang="en-US" sz="2400"/>
              <a:t>,</a:t>
            </a:r>
            <a:r>
              <a:rPr lang="en-US" altLang="en-US" sz="2400" i="1"/>
              <a:t>k</a:t>
            </a:r>
            <a:r>
              <a:rPr lang="en-US" altLang="en-US" sz="2400"/>
              <a:t>) operation can be found as:</a:t>
            </a:r>
          </a:p>
          <a:p>
            <a:endParaRPr lang="en-US" altLang="en-US" sz="2400"/>
          </a:p>
          <a:p>
            <a:endParaRPr lang="en-US" altLang="en-US" sz="2400"/>
          </a:p>
          <a:p>
            <a:pPr>
              <a:buFont typeface="Wingdings" panose="05000000000000000000" pitchFamily="2" charset="2"/>
              <a:buNone/>
            </a:pPr>
            <a:endParaRPr lang="en-US" altLang="en-US" sz="2800"/>
          </a:p>
          <a:p>
            <a:endParaRPr lang="en-US" altLang="en-US" sz="2400"/>
          </a:p>
        </p:txBody>
      </p:sp>
      <p:sp>
        <p:nvSpPr>
          <p:cNvPr id="75780" name="Slide Number Placeholder 5">
            <a:extLst>
              <a:ext uri="{FF2B5EF4-FFF2-40B4-BE49-F238E27FC236}">
                <a16:creationId xmlns:a16="http://schemas.microsoft.com/office/drawing/2014/main" id="{397FF087-0295-9759-410F-6023C3415C9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F728FFCF-9E04-4439-B08C-3E6F231C5427}" type="slidenum">
              <a:rPr lang="en-US" altLang="en-US" sz="1200" smtClean="0">
                <a:latin typeface="Garamond" panose="02020404030301010803" pitchFamily="18" charset="0"/>
              </a:rPr>
              <a:pPr>
                <a:spcBef>
                  <a:spcPct val="0"/>
                </a:spcBef>
                <a:buClrTx/>
                <a:buSzTx/>
                <a:buFontTx/>
                <a:buNone/>
              </a:pPr>
              <a:t>36</a:t>
            </a:fld>
            <a:endParaRPr lang="en-US" altLang="en-US" sz="1200">
              <a:latin typeface="Garamond" panose="02020404030301010803" pitchFamily="18" charset="0"/>
            </a:endParaRPr>
          </a:p>
        </p:txBody>
      </p:sp>
      <p:graphicFrame>
        <p:nvGraphicFramePr>
          <p:cNvPr id="75781" name="Object 2">
            <a:extLst>
              <a:ext uri="{FF2B5EF4-FFF2-40B4-BE49-F238E27FC236}">
                <a16:creationId xmlns:a16="http://schemas.microsoft.com/office/drawing/2014/main" id="{0EBACF2D-3B8B-1571-18BD-1C264E09672E}"/>
              </a:ext>
            </a:extLst>
          </p:cNvPr>
          <p:cNvGraphicFramePr>
            <a:graphicFrameLocks noChangeAspect="1"/>
          </p:cNvGraphicFramePr>
          <p:nvPr/>
        </p:nvGraphicFramePr>
        <p:xfrm>
          <a:off x="1241425" y="2895600"/>
          <a:ext cx="6640513" cy="490538"/>
        </p:xfrm>
        <a:graphic>
          <a:graphicData uri="http://schemas.openxmlformats.org/presentationml/2006/ole">
            <mc:AlternateContent xmlns:mc="http://schemas.openxmlformats.org/markup-compatibility/2006">
              <mc:Choice xmlns:v="urn:schemas-microsoft-com:vml" Requires="v">
                <p:oleObj name="Equation" r:id="rId3" imgW="3086100" imgH="228600" progId="Equation.3">
                  <p:embed/>
                </p:oleObj>
              </mc:Choice>
              <mc:Fallback>
                <p:oleObj name="Equation" r:id="rId3" imgW="3086100" imgH="2286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1425" y="2895600"/>
                        <a:ext cx="6640513" cy="490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782" name="Object 3">
            <a:extLst>
              <a:ext uri="{FF2B5EF4-FFF2-40B4-BE49-F238E27FC236}">
                <a16:creationId xmlns:a16="http://schemas.microsoft.com/office/drawing/2014/main" id="{3B666E85-192B-6A8F-901D-58E88A7B7BF8}"/>
              </a:ext>
            </a:extLst>
          </p:cNvPr>
          <p:cNvGraphicFramePr>
            <a:graphicFrameLocks noChangeAspect="1"/>
          </p:cNvGraphicFramePr>
          <p:nvPr/>
        </p:nvGraphicFramePr>
        <p:xfrm>
          <a:off x="2895600" y="4648200"/>
          <a:ext cx="3525838" cy="490538"/>
        </p:xfrm>
        <a:graphic>
          <a:graphicData uri="http://schemas.openxmlformats.org/presentationml/2006/ole">
            <mc:AlternateContent xmlns:mc="http://schemas.openxmlformats.org/markup-compatibility/2006">
              <mc:Choice xmlns:v="urn:schemas-microsoft-com:vml" Requires="v">
                <p:oleObj name="Equation" r:id="rId5" imgW="1638300" imgH="228600" progId="Equation.3">
                  <p:embed/>
                </p:oleObj>
              </mc:Choice>
              <mc:Fallback>
                <p:oleObj name="Equation" r:id="rId5" imgW="1638300" imgH="2286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5600" y="4648200"/>
                        <a:ext cx="3525838" cy="490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783" name="Object 4">
            <a:extLst>
              <a:ext uri="{FF2B5EF4-FFF2-40B4-BE49-F238E27FC236}">
                <a16:creationId xmlns:a16="http://schemas.microsoft.com/office/drawing/2014/main" id="{79CF982B-84B9-AE89-178A-CBB09D78F04E}"/>
              </a:ext>
            </a:extLst>
          </p:cNvPr>
          <p:cNvGraphicFramePr>
            <a:graphicFrameLocks noChangeAspect="1"/>
          </p:cNvGraphicFramePr>
          <p:nvPr/>
        </p:nvGraphicFramePr>
        <p:xfrm>
          <a:off x="2882900" y="5148263"/>
          <a:ext cx="3822700" cy="490537"/>
        </p:xfrm>
        <a:graphic>
          <a:graphicData uri="http://schemas.openxmlformats.org/presentationml/2006/ole">
            <mc:AlternateContent xmlns:mc="http://schemas.openxmlformats.org/markup-compatibility/2006">
              <mc:Choice xmlns:v="urn:schemas-microsoft-com:vml" Requires="v">
                <p:oleObj name="Equation" r:id="rId7" imgW="1778000" imgH="228600" progId="Equation.3">
                  <p:embed/>
                </p:oleObj>
              </mc:Choice>
              <mc:Fallback>
                <p:oleObj name="Equation" r:id="rId7" imgW="1778000" imgH="2286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82900" y="5148263"/>
                        <a:ext cx="3822700" cy="490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784" name="Object 5">
            <a:extLst>
              <a:ext uri="{FF2B5EF4-FFF2-40B4-BE49-F238E27FC236}">
                <a16:creationId xmlns:a16="http://schemas.microsoft.com/office/drawing/2014/main" id="{26B743BE-47A2-A219-B865-5576B4371827}"/>
              </a:ext>
            </a:extLst>
          </p:cNvPr>
          <p:cNvGraphicFramePr>
            <a:graphicFrameLocks noChangeAspect="1"/>
          </p:cNvGraphicFramePr>
          <p:nvPr/>
        </p:nvGraphicFramePr>
        <p:xfrm>
          <a:off x="2895600" y="5605463"/>
          <a:ext cx="847725" cy="490537"/>
        </p:xfrm>
        <a:graphic>
          <a:graphicData uri="http://schemas.openxmlformats.org/presentationml/2006/ole">
            <mc:AlternateContent xmlns:mc="http://schemas.openxmlformats.org/markup-compatibility/2006">
              <mc:Choice xmlns:v="urn:schemas-microsoft-com:vml" Requires="v">
                <p:oleObj name="Equation" r:id="rId9" imgW="393529" imgH="228501" progId="Equation.3">
                  <p:embed/>
                </p:oleObj>
              </mc:Choice>
              <mc:Fallback>
                <p:oleObj name="Equation" r:id="rId9" imgW="393529" imgH="228501"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95600" y="5605463"/>
                        <a:ext cx="847725" cy="490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84ED43C9-2393-94D4-6F5F-E2078F60D256}"/>
              </a:ext>
            </a:extLst>
          </p:cNvPr>
          <p:cNvSpPr>
            <a:spLocks noGrp="1" noChangeArrowheads="1"/>
          </p:cNvSpPr>
          <p:nvPr>
            <p:ph type="title"/>
          </p:nvPr>
        </p:nvSpPr>
        <p:spPr>
          <a:noFill/>
        </p:spPr>
        <p:txBody>
          <a:bodyPr/>
          <a:lstStyle/>
          <a:p>
            <a:r>
              <a:rPr lang="en-US" altLang="en-US"/>
              <a:t>Application of the potential method : MultiPOP stack example</a:t>
            </a:r>
          </a:p>
        </p:txBody>
      </p:sp>
      <p:sp>
        <p:nvSpPr>
          <p:cNvPr id="77827" name="Rectangle 3">
            <a:extLst>
              <a:ext uri="{FF2B5EF4-FFF2-40B4-BE49-F238E27FC236}">
                <a16:creationId xmlns:a16="http://schemas.microsoft.com/office/drawing/2014/main" id="{604F384D-F2F7-70E1-7E58-1BE1234F23AC}"/>
              </a:ext>
            </a:extLst>
          </p:cNvPr>
          <p:cNvSpPr>
            <a:spLocks noGrp="1" noChangeArrowheads="1"/>
          </p:cNvSpPr>
          <p:nvPr>
            <p:ph idx="1"/>
          </p:nvPr>
        </p:nvSpPr>
        <p:spPr>
          <a:xfrm>
            <a:off x="457200" y="1641475"/>
            <a:ext cx="8229600" cy="4530725"/>
          </a:xfrm>
        </p:spPr>
        <p:txBody>
          <a:bodyPr/>
          <a:lstStyle/>
          <a:p>
            <a:r>
              <a:rPr lang="en-US" altLang="en-US" sz="2400"/>
              <a:t>Note that </a:t>
            </a:r>
          </a:p>
          <a:p>
            <a:pPr lvl="1"/>
            <a:r>
              <a:rPr lang="en-US" altLang="en-US" sz="2000"/>
              <a:t>POP	</a:t>
            </a:r>
            <a:r>
              <a:rPr lang="en-US" altLang="en-US" sz="2000">
                <a:sym typeface="Wingdings" panose="05000000000000000000" pitchFamily="2" charset="2"/>
              </a:rPr>
              <a:t> </a:t>
            </a:r>
            <a:r>
              <a:rPr lang="en-US" altLang="en-US" sz="2100">
                <a:sym typeface="Wingdings" panose="05000000000000000000" pitchFamily="2" charset="2"/>
              </a:rPr>
              <a:t>constant amortized cost</a:t>
            </a:r>
            <a:endParaRPr lang="en-US" altLang="en-US" sz="2000"/>
          </a:p>
          <a:p>
            <a:pPr lvl="1"/>
            <a:r>
              <a:rPr lang="en-US" altLang="en-US" sz="2000"/>
              <a:t>PUSH	</a:t>
            </a:r>
            <a:r>
              <a:rPr lang="en-US" altLang="en-US" sz="2000">
                <a:sym typeface="Wingdings" panose="05000000000000000000" pitchFamily="2" charset="2"/>
              </a:rPr>
              <a:t></a:t>
            </a:r>
            <a:r>
              <a:rPr lang="en-US" altLang="en-US" sz="2100">
                <a:sym typeface="Wingdings" panose="05000000000000000000" pitchFamily="2" charset="2"/>
              </a:rPr>
              <a:t> constant amortized cost</a:t>
            </a:r>
            <a:endParaRPr lang="en-US" altLang="en-US" sz="2000"/>
          </a:p>
          <a:p>
            <a:pPr lvl="1"/>
            <a:r>
              <a:rPr lang="en-US" altLang="en-US" sz="2000"/>
              <a:t>MultiPOP	</a:t>
            </a:r>
            <a:r>
              <a:rPr lang="en-US" altLang="en-US" sz="2000">
                <a:sym typeface="Wingdings" panose="05000000000000000000" pitchFamily="2" charset="2"/>
              </a:rPr>
              <a:t> constant amortized cost</a:t>
            </a:r>
            <a:endParaRPr lang="en-US" altLang="en-US" sz="2000"/>
          </a:p>
          <a:p>
            <a:endParaRPr lang="en-US" altLang="en-US" sz="2400"/>
          </a:p>
          <a:p>
            <a:r>
              <a:rPr lang="en-US" altLang="en-US" sz="2400"/>
              <a:t>Hence, if we perform </a:t>
            </a:r>
            <a:r>
              <a:rPr lang="en-US" altLang="en-US" sz="2400" i="1"/>
              <a:t>n</a:t>
            </a:r>
            <a:r>
              <a:rPr lang="en-US" altLang="en-US" sz="2400"/>
              <a:t> of these operations, then the total amortized cost is </a:t>
            </a:r>
            <a:r>
              <a:rPr lang="en-US" altLang="en-US" sz="2400" i="1"/>
              <a:t>O</a:t>
            </a:r>
            <a:r>
              <a:rPr lang="en-US" altLang="en-US" sz="2400"/>
              <a:t>(</a:t>
            </a:r>
            <a:r>
              <a:rPr lang="en-US" altLang="en-US" sz="2400" i="1"/>
              <a:t>n</a:t>
            </a:r>
            <a:r>
              <a:rPr lang="en-US" altLang="en-US" sz="2400"/>
              <a:t>).</a:t>
            </a:r>
          </a:p>
          <a:p>
            <a:pPr>
              <a:buFont typeface="Wingdings" panose="05000000000000000000" pitchFamily="2" charset="2"/>
              <a:buNone/>
            </a:pPr>
            <a:endParaRPr lang="en-US" altLang="en-US" sz="2400"/>
          </a:p>
        </p:txBody>
      </p:sp>
      <p:sp>
        <p:nvSpPr>
          <p:cNvPr id="77828" name="Slide Number Placeholder 5">
            <a:extLst>
              <a:ext uri="{FF2B5EF4-FFF2-40B4-BE49-F238E27FC236}">
                <a16:creationId xmlns:a16="http://schemas.microsoft.com/office/drawing/2014/main" id="{6C984003-0AE7-5A45-96DE-798BFD55722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00815636-0F4D-422F-AF43-EF7853BA8230}" type="slidenum">
              <a:rPr lang="en-US" altLang="en-US" sz="1200" smtClean="0">
                <a:latin typeface="Garamond" panose="02020404030301010803" pitchFamily="18" charset="0"/>
              </a:rPr>
              <a:pPr>
                <a:spcBef>
                  <a:spcPct val="0"/>
                </a:spcBef>
                <a:buClrTx/>
                <a:buSzTx/>
                <a:buFontTx/>
                <a:buNone/>
              </a:pPr>
              <a:t>37</a:t>
            </a:fld>
            <a:endParaRPr lang="en-US" altLang="en-US" sz="1200">
              <a:latin typeface="Garamond" panose="02020404030301010803"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5FF17028-87B8-2920-6A0F-F7DE694FCB51}"/>
              </a:ext>
            </a:extLst>
          </p:cNvPr>
          <p:cNvSpPr>
            <a:spLocks noGrp="1" noChangeArrowheads="1"/>
          </p:cNvSpPr>
          <p:nvPr>
            <p:ph type="title"/>
          </p:nvPr>
        </p:nvSpPr>
        <p:spPr/>
        <p:txBody>
          <a:bodyPr/>
          <a:lstStyle/>
          <a:p>
            <a:pPr eaLnBrk="1" hangingPunct="1"/>
            <a:r>
              <a:rPr lang="en-US" altLang="en-US" sz="3200"/>
              <a:t>Amortized Analysis</a:t>
            </a:r>
          </a:p>
        </p:txBody>
      </p:sp>
      <p:sp>
        <p:nvSpPr>
          <p:cNvPr id="8195" name="Rectangle 7">
            <a:extLst>
              <a:ext uri="{FF2B5EF4-FFF2-40B4-BE49-F238E27FC236}">
                <a16:creationId xmlns:a16="http://schemas.microsoft.com/office/drawing/2014/main" id="{92D91BD0-1930-C1E6-E20C-DA752B401931}"/>
              </a:ext>
            </a:extLst>
          </p:cNvPr>
          <p:cNvSpPr>
            <a:spLocks noGrp="1" noChangeArrowheads="1"/>
          </p:cNvSpPr>
          <p:nvPr>
            <p:ph idx="1"/>
          </p:nvPr>
        </p:nvSpPr>
        <p:spPr>
          <a:xfrm>
            <a:off x="457200" y="1371600"/>
            <a:ext cx="8229600" cy="4530725"/>
          </a:xfrm>
        </p:spPr>
        <p:txBody>
          <a:bodyPr/>
          <a:lstStyle/>
          <a:p>
            <a:pPr eaLnBrk="1" hangingPunct="1"/>
            <a:r>
              <a:rPr lang="en-US" altLang="en-US" sz="2400"/>
              <a:t>Suppose that we have a set of operations: </a:t>
            </a:r>
          </a:p>
          <a:p>
            <a:pPr algn="ctr" eaLnBrk="1" hangingPunct="1">
              <a:buFont typeface="Wingdings" panose="05000000000000000000" pitchFamily="2" charset="2"/>
              <a:buNone/>
            </a:pPr>
            <a:r>
              <a:rPr lang="en-US" altLang="en-US" sz="2400"/>
              <a:t>op</a:t>
            </a:r>
            <a:r>
              <a:rPr lang="en-US" altLang="en-US" sz="2400" baseline="-25000"/>
              <a:t>1</a:t>
            </a:r>
            <a:r>
              <a:rPr lang="en-US" altLang="en-US" sz="2400"/>
              <a:t>, op</a:t>
            </a:r>
            <a:r>
              <a:rPr lang="en-US" altLang="en-US" sz="2400" baseline="-25000"/>
              <a:t>2</a:t>
            </a:r>
            <a:r>
              <a:rPr lang="en-US" altLang="en-US" sz="2400"/>
              <a:t>, …, op</a:t>
            </a:r>
            <a:r>
              <a:rPr lang="en-US" altLang="en-US" sz="2400" i="1" baseline="-25000"/>
              <a:t>k</a:t>
            </a:r>
          </a:p>
          <a:p>
            <a:pPr algn="ctr" eaLnBrk="1" hangingPunct="1">
              <a:buFont typeface="Wingdings" panose="05000000000000000000" pitchFamily="2" charset="2"/>
              <a:buNone/>
            </a:pPr>
            <a:endParaRPr lang="en-US" altLang="en-US" sz="800"/>
          </a:p>
          <a:p>
            <a:pPr eaLnBrk="1" hangingPunct="1"/>
            <a:r>
              <a:rPr lang="en-US" altLang="en-US" sz="2400"/>
              <a:t>And an algorithm works by simply performing </a:t>
            </a:r>
            <a:r>
              <a:rPr lang="en-US" altLang="en-US" sz="2400" i="1"/>
              <a:t>n</a:t>
            </a:r>
            <a:r>
              <a:rPr lang="en-US" altLang="en-US" sz="2400"/>
              <a:t> steps where each step is a call to one of these operations:</a:t>
            </a:r>
          </a:p>
          <a:p>
            <a:pPr eaLnBrk="1" hangingPunct="1"/>
            <a:endParaRPr lang="en-US" altLang="en-US" sz="2400"/>
          </a:p>
          <a:p>
            <a:pPr eaLnBrk="1" hangingPunct="1">
              <a:buFont typeface="Wingdings" panose="05000000000000000000" pitchFamily="2" charset="2"/>
              <a:buNone/>
            </a:pPr>
            <a:r>
              <a:rPr lang="en-US" altLang="en-US" sz="2400"/>
              <a:t>	(c</a:t>
            </a:r>
            <a:r>
              <a:rPr lang="en-US" altLang="en-US" sz="2400" i="1" baseline="-25000"/>
              <a:t>i</a:t>
            </a:r>
            <a:r>
              <a:rPr lang="en-US" altLang="en-US" sz="2400"/>
              <a:t> can be any of the operations op</a:t>
            </a:r>
            <a:r>
              <a:rPr lang="en-US" altLang="en-US" sz="2400" i="1" baseline="-25000"/>
              <a:t>j</a:t>
            </a:r>
            <a:r>
              <a:rPr lang="en-US" altLang="en-US" sz="2400"/>
              <a:t>)</a:t>
            </a:r>
          </a:p>
          <a:p>
            <a:pPr eaLnBrk="1" hangingPunct="1"/>
            <a:endParaRPr lang="en-US" altLang="en-US" sz="800"/>
          </a:p>
          <a:p>
            <a:pPr eaLnBrk="1" hangingPunct="1"/>
            <a:r>
              <a:rPr lang="en-US" altLang="en-US" sz="2400"/>
              <a:t>Also suppose that, we know the worst case running time of each type of operation.</a:t>
            </a:r>
          </a:p>
          <a:p>
            <a:pPr algn="ctr" eaLnBrk="1" hangingPunct="1">
              <a:buFont typeface="Wingdings" panose="05000000000000000000" pitchFamily="2" charset="2"/>
              <a:buNone/>
            </a:pPr>
            <a:r>
              <a:rPr lang="en-US" altLang="en-US" sz="2400"/>
              <a:t>op</a:t>
            </a:r>
            <a:r>
              <a:rPr lang="en-US" altLang="en-US" sz="2400" baseline="-25000"/>
              <a:t>1</a:t>
            </a:r>
            <a:r>
              <a:rPr lang="en-US" altLang="en-US" sz="2400"/>
              <a:t>: </a:t>
            </a:r>
            <a:r>
              <a:rPr lang="en-US" altLang="en-US" sz="2400" i="1"/>
              <a:t>O</a:t>
            </a:r>
            <a:r>
              <a:rPr lang="en-US" altLang="en-US" sz="2400"/>
              <a:t>(</a:t>
            </a:r>
            <a:r>
              <a:rPr lang="en-US" altLang="en-US" sz="2400" i="1"/>
              <a:t>f</a:t>
            </a:r>
            <a:r>
              <a:rPr lang="en-US" altLang="en-US" sz="2400" baseline="-25000"/>
              <a:t>1</a:t>
            </a:r>
            <a:r>
              <a:rPr lang="en-US" altLang="en-US" sz="2400"/>
              <a:t>), op</a:t>
            </a:r>
            <a:r>
              <a:rPr lang="en-US" altLang="en-US" sz="2400" baseline="-25000"/>
              <a:t>2</a:t>
            </a:r>
            <a:r>
              <a:rPr lang="en-US" altLang="en-US" sz="2400"/>
              <a:t>: </a:t>
            </a:r>
            <a:r>
              <a:rPr lang="en-US" altLang="en-US" sz="2400" i="1"/>
              <a:t>O</a:t>
            </a:r>
            <a:r>
              <a:rPr lang="en-US" altLang="en-US" sz="2400"/>
              <a:t>(</a:t>
            </a:r>
            <a:r>
              <a:rPr lang="en-US" altLang="en-US" sz="2400" i="1"/>
              <a:t>f</a:t>
            </a:r>
            <a:r>
              <a:rPr lang="en-US" altLang="en-US" sz="2400" baseline="-25000"/>
              <a:t>2</a:t>
            </a:r>
            <a:r>
              <a:rPr lang="en-US" altLang="en-US" sz="2400"/>
              <a:t>), …, op</a:t>
            </a:r>
            <a:r>
              <a:rPr lang="en-US" altLang="en-US" sz="2400" i="1" baseline="-25000"/>
              <a:t>k</a:t>
            </a:r>
            <a:r>
              <a:rPr lang="en-US" altLang="en-US" sz="2400"/>
              <a:t>: </a:t>
            </a:r>
            <a:r>
              <a:rPr lang="en-US" altLang="en-US" sz="2400" i="1"/>
              <a:t>O</a:t>
            </a:r>
            <a:r>
              <a:rPr lang="en-US" altLang="en-US" sz="2400"/>
              <a:t>(</a:t>
            </a:r>
            <a:r>
              <a:rPr lang="en-US" altLang="en-US" sz="2400" i="1"/>
              <a:t>f</a:t>
            </a:r>
            <a:r>
              <a:rPr lang="en-US" altLang="en-US" sz="2400" i="1" baseline="-25000"/>
              <a:t>k</a:t>
            </a:r>
            <a:r>
              <a:rPr lang="en-US" altLang="en-US" sz="2400"/>
              <a:t>) </a:t>
            </a:r>
          </a:p>
          <a:p>
            <a:pPr algn="ctr" eaLnBrk="1" hangingPunct="1">
              <a:buFont typeface="Wingdings" panose="05000000000000000000" pitchFamily="2" charset="2"/>
              <a:buNone/>
            </a:pPr>
            <a:endParaRPr lang="en-US" altLang="en-US" sz="800"/>
          </a:p>
          <a:p>
            <a:pPr eaLnBrk="1" hangingPunct="1"/>
            <a:r>
              <a:rPr lang="en-US" altLang="en-US" sz="2400"/>
              <a:t>How can we analyze such an abstract algorithm?</a:t>
            </a:r>
          </a:p>
        </p:txBody>
      </p:sp>
      <p:sp>
        <p:nvSpPr>
          <p:cNvPr id="10244" name="Slide Number Placeholder 5">
            <a:extLst>
              <a:ext uri="{FF2B5EF4-FFF2-40B4-BE49-F238E27FC236}">
                <a16:creationId xmlns:a16="http://schemas.microsoft.com/office/drawing/2014/main" id="{1D27F5D0-A14E-CC32-DEBE-8C282D68305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F086700B-3EA5-4877-BB49-C5E6328FC9D4}" type="slidenum">
              <a:rPr lang="en-US" altLang="en-US" sz="1200" smtClean="0">
                <a:latin typeface="Garamond" panose="02020404030301010803" pitchFamily="18" charset="0"/>
              </a:rPr>
              <a:pPr>
                <a:spcBef>
                  <a:spcPct val="0"/>
                </a:spcBef>
                <a:buClrTx/>
                <a:buSzTx/>
                <a:buFontTx/>
                <a:buNone/>
              </a:pPr>
              <a:t>4</a:t>
            </a:fld>
            <a:endParaRPr lang="en-US" altLang="en-US" sz="1200">
              <a:latin typeface="Garamond" panose="02020404030301010803" pitchFamily="18" charset="0"/>
            </a:endParaRPr>
          </a:p>
        </p:txBody>
      </p:sp>
      <p:sp>
        <p:nvSpPr>
          <p:cNvPr id="8197" name="Text Box 8">
            <a:extLst>
              <a:ext uri="{FF2B5EF4-FFF2-40B4-BE49-F238E27FC236}">
                <a16:creationId xmlns:a16="http://schemas.microsoft.com/office/drawing/2014/main" id="{0FA1AF66-3811-2868-BC63-E202766735BF}"/>
              </a:ext>
            </a:extLst>
          </p:cNvPr>
          <p:cNvSpPr txBox="1">
            <a:spLocks noChangeArrowheads="1"/>
          </p:cNvSpPr>
          <p:nvPr/>
        </p:nvSpPr>
        <p:spPr bwMode="auto">
          <a:xfrm>
            <a:off x="2492375" y="3154363"/>
            <a:ext cx="449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t>c</a:t>
            </a:r>
            <a:r>
              <a:rPr lang="en-US" altLang="en-US" sz="2400" baseline="-25000"/>
              <a:t>1</a:t>
            </a:r>
          </a:p>
        </p:txBody>
      </p:sp>
      <p:sp>
        <p:nvSpPr>
          <p:cNvPr id="8198" name="Text Box 9">
            <a:extLst>
              <a:ext uri="{FF2B5EF4-FFF2-40B4-BE49-F238E27FC236}">
                <a16:creationId xmlns:a16="http://schemas.microsoft.com/office/drawing/2014/main" id="{6CCE47C6-87B3-4C2D-072E-BFC75D235AD7}"/>
              </a:ext>
            </a:extLst>
          </p:cNvPr>
          <p:cNvSpPr txBox="1">
            <a:spLocks noChangeArrowheads="1"/>
          </p:cNvSpPr>
          <p:nvPr/>
        </p:nvSpPr>
        <p:spPr bwMode="auto">
          <a:xfrm>
            <a:off x="3203575" y="3152775"/>
            <a:ext cx="449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t>c</a:t>
            </a:r>
            <a:r>
              <a:rPr lang="en-US" altLang="en-US" sz="2400" baseline="-25000"/>
              <a:t>2</a:t>
            </a:r>
          </a:p>
        </p:txBody>
      </p:sp>
      <p:sp>
        <p:nvSpPr>
          <p:cNvPr id="8199" name="Text Box 10">
            <a:extLst>
              <a:ext uri="{FF2B5EF4-FFF2-40B4-BE49-F238E27FC236}">
                <a16:creationId xmlns:a16="http://schemas.microsoft.com/office/drawing/2014/main" id="{350966A7-676E-98A7-984C-D4EBBFD8A8E8}"/>
              </a:ext>
            </a:extLst>
          </p:cNvPr>
          <p:cNvSpPr txBox="1">
            <a:spLocks noChangeArrowheads="1"/>
          </p:cNvSpPr>
          <p:nvPr/>
        </p:nvSpPr>
        <p:spPr bwMode="auto">
          <a:xfrm>
            <a:off x="3813175" y="3152775"/>
            <a:ext cx="449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t>c</a:t>
            </a:r>
            <a:r>
              <a:rPr lang="en-US" altLang="en-US" sz="2400" baseline="-25000"/>
              <a:t>3</a:t>
            </a:r>
          </a:p>
        </p:txBody>
      </p:sp>
      <p:sp>
        <p:nvSpPr>
          <p:cNvPr id="8200" name="Text Box 11">
            <a:extLst>
              <a:ext uri="{FF2B5EF4-FFF2-40B4-BE49-F238E27FC236}">
                <a16:creationId xmlns:a16="http://schemas.microsoft.com/office/drawing/2014/main" id="{A8062CC3-E4BF-6CA2-CCCA-F1554B675574}"/>
              </a:ext>
            </a:extLst>
          </p:cNvPr>
          <p:cNvSpPr txBox="1">
            <a:spLocks noChangeArrowheads="1"/>
          </p:cNvSpPr>
          <p:nvPr/>
        </p:nvSpPr>
        <p:spPr bwMode="auto">
          <a:xfrm>
            <a:off x="6124575" y="3152775"/>
            <a:ext cx="449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t>c</a:t>
            </a:r>
            <a:r>
              <a:rPr lang="en-US" altLang="en-US" sz="2400" i="1" baseline="-25000"/>
              <a:t>n</a:t>
            </a:r>
          </a:p>
        </p:txBody>
      </p:sp>
      <p:sp>
        <p:nvSpPr>
          <p:cNvPr id="8201" name="Line 12">
            <a:extLst>
              <a:ext uri="{FF2B5EF4-FFF2-40B4-BE49-F238E27FC236}">
                <a16:creationId xmlns:a16="http://schemas.microsoft.com/office/drawing/2014/main" id="{4E31E9B8-D057-59E5-88A2-1A7F8DD0C7B2}"/>
              </a:ext>
            </a:extLst>
          </p:cNvPr>
          <p:cNvSpPr>
            <a:spLocks noChangeShapeType="1"/>
          </p:cNvSpPr>
          <p:nvPr/>
        </p:nvSpPr>
        <p:spPr bwMode="auto">
          <a:xfrm>
            <a:off x="4419600" y="3424238"/>
            <a:ext cx="16002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8195">
                                            <p:txEl>
                                              <p:pRg st="3" end="3"/>
                                            </p:txEl>
                                          </p:spTgt>
                                        </p:tgtEl>
                                        <p:attrNameLst>
                                          <p:attrName>style.visibility</p:attrName>
                                        </p:attrNameLst>
                                      </p:cBhvr>
                                      <p:to>
                                        <p:strVal val="visible"/>
                                      </p:to>
                                    </p:set>
                                    <p:animEffect transition="in" filter="fade">
                                      <p:cBhvr>
                                        <p:cTn id="7" dur="500"/>
                                        <p:tgtEl>
                                          <p:spTgt spid="8195">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198"/>
                                        </p:tgtEl>
                                        <p:attrNameLst>
                                          <p:attrName>style.visibility</p:attrName>
                                        </p:attrNameLst>
                                      </p:cBhvr>
                                      <p:to>
                                        <p:strVal val="visible"/>
                                      </p:to>
                                    </p:set>
                                    <p:animEffect transition="in" filter="fade">
                                      <p:cBhvr>
                                        <p:cTn id="10" dur="500"/>
                                        <p:tgtEl>
                                          <p:spTgt spid="8198"/>
                                        </p:tgtEl>
                                      </p:cBhvr>
                                    </p:animEffect>
                                  </p:childTnLst>
                                </p:cTn>
                              </p:par>
                              <p:par>
                                <p:cTn id="11" presetID="10" presetClass="entr" presetSubtype="0" fill="hold" nodeType="withEffect">
                                  <p:stCondLst>
                                    <p:cond delay="0"/>
                                  </p:stCondLst>
                                  <p:childTnLst>
                                    <p:set>
                                      <p:cBhvr>
                                        <p:cTn id="12" dur="1" fill="hold">
                                          <p:stCondLst>
                                            <p:cond delay="0"/>
                                          </p:stCondLst>
                                        </p:cTn>
                                        <p:tgtEl>
                                          <p:spTgt spid="8199"/>
                                        </p:tgtEl>
                                        <p:attrNameLst>
                                          <p:attrName>style.visibility</p:attrName>
                                        </p:attrNameLst>
                                      </p:cBhvr>
                                      <p:to>
                                        <p:strVal val="visible"/>
                                      </p:to>
                                    </p:set>
                                    <p:animEffect transition="in" filter="fade">
                                      <p:cBhvr>
                                        <p:cTn id="13" dur="500"/>
                                        <p:tgtEl>
                                          <p:spTgt spid="8199"/>
                                        </p:tgtEl>
                                      </p:cBhvr>
                                    </p:animEffect>
                                  </p:childTnLst>
                                </p:cTn>
                              </p:par>
                              <p:par>
                                <p:cTn id="14" presetID="10" presetClass="entr" presetSubtype="0" fill="hold" nodeType="withEffect">
                                  <p:stCondLst>
                                    <p:cond delay="0"/>
                                  </p:stCondLst>
                                  <p:childTnLst>
                                    <p:set>
                                      <p:cBhvr>
                                        <p:cTn id="15" dur="1" fill="hold">
                                          <p:stCondLst>
                                            <p:cond delay="0"/>
                                          </p:stCondLst>
                                        </p:cTn>
                                        <p:tgtEl>
                                          <p:spTgt spid="8197"/>
                                        </p:tgtEl>
                                        <p:attrNameLst>
                                          <p:attrName>style.visibility</p:attrName>
                                        </p:attrNameLst>
                                      </p:cBhvr>
                                      <p:to>
                                        <p:strVal val="visible"/>
                                      </p:to>
                                    </p:set>
                                    <p:animEffect transition="in" filter="fade">
                                      <p:cBhvr>
                                        <p:cTn id="16" dur="500"/>
                                        <p:tgtEl>
                                          <p:spTgt spid="8197"/>
                                        </p:tgtEl>
                                      </p:cBhvr>
                                    </p:animEffect>
                                  </p:childTnLst>
                                </p:cTn>
                              </p:par>
                              <p:par>
                                <p:cTn id="17" presetID="10" presetClass="entr" presetSubtype="0" fill="hold" nodeType="withEffect">
                                  <p:stCondLst>
                                    <p:cond delay="0"/>
                                  </p:stCondLst>
                                  <p:childTnLst>
                                    <p:set>
                                      <p:cBhvr>
                                        <p:cTn id="18" dur="1" fill="hold">
                                          <p:stCondLst>
                                            <p:cond delay="0"/>
                                          </p:stCondLst>
                                        </p:cTn>
                                        <p:tgtEl>
                                          <p:spTgt spid="8201"/>
                                        </p:tgtEl>
                                        <p:attrNameLst>
                                          <p:attrName>style.visibility</p:attrName>
                                        </p:attrNameLst>
                                      </p:cBhvr>
                                      <p:to>
                                        <p:strVal val="visible"/>
                                      </p:to>
                                    </p:set>
                                    <p:animEffect transition="in" filter="fade">
                                      <p:cBhvr>
                                        <p:cTn id="19" dur="500"/>
                                        <p:tgtEl>
                                          <p:spTgt spid="8201"/>
                                        </p:tgtEl>
                                      </p:cBhvr>
                                    </p:animEffect>
                                  </p:childTnLst>
                                </p:cTn>
                              </p:par>
                              <p:par>
                                <p:cTn id="20" presetID="10" presetClass="entr" presetSubtype="0" fill="hold" nodeType="withEffect">
                                  <p:stCondLst>
                                    <p:cond delay="0"/>
                                  </p:stCondLst>
                                  <p:childTnLst>
                                    <p:set>
                                      <p:cBhvr>
                                        <p:cTn id="21" dur="1" fill="hold">
                                          <p:stCondLst>
                                            <p:cond delay="0"/>
                                          </p:stCondLst>
                                        </p:cTn>
                                        <p:tgtEl>
                                          <p:spTgt spid="8200"/>
                                        </p:tgtEl>
                                        <p:attrNameLst>
                                          <p:attrName>style.visibility</p:attrName>
                                        </p:attrNameLst>
                                      </p:cBhvr>
                                      <p:to>
                                        <p:strVal val="visible"/>
                                      </p:to>
                                    </p:set>
                                    <p:animEffect transition="in" filter="fade">
                                      <p:cBhvr>
                                        <p:cTn id="22" dur="500"/>
                                        <p:tgtEl>
                                          <p:spTgt spid="8200"/>
                                        </p:tgtEl>
                                      </p:cBhvr>
                                    </p:animEffect>
                                  </p:childTnLst>
                                </p:cTn>
                              </p:par>
                              <p:par>
                                <p:cTn id="23" presetID="10" presetClass="entr" presetSubtype="0" fill="hold" nodeType="withEffect">
                                  <p:stCondLst>
                                    <p:cond delay="0"/>
                                  </p:stCondLst>
                                  <p:childTnLst>
                                    <p:set>
                                      <p:cBhvr>
                                        <p:cTn id="24" dur="1" fill="hold">
                                          <p:stCondLst>
                                            <p:cond delay="0"/>
                                          </p:stCondLst>
                                        </p:cTn>
                                        <p:tgtEl>
                                          <p:spTgt spid="8195">
                                            <p:txEl>
                                              <p:pRg st="5" end="5"/>
                                            </p:txEl>
                                          </p:spTgt>
                                        </p:tgtEl>
                                        <p:attrNameLst>
                                          <p:attrName>style.visibility</p:attrName>
                                        </p:attrNameLst>
                                      </p:cBhvr>
                                      <p:to>
                                        <p:strVal val="visible"/>
                                      </p:to>
                                    </p:set>
                                    <p:animEffect transition="in" filter="fade">
                                      <p:cBhvr>
                                        <p:cTn id="25" dur="500"/>
                                        <p:tgtEl>
                                          <p:spTgt spid="8195">
                                            <p:txEl>
                                              <p:pRg st="5" end="5"/>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0" presetClass="entr" presetSubtype="0" fill="hold" nodeType="clickEffect">
                                  <p:stCondLst>
                                    <p:cond delay="0"/>
                                  </p:stCondLst>
                                  <p:childTnLst>
                                    <p:set>
                                      <p:cBhvr>
                                        <p:cTn id="29" dur="1" fill="hold">
                                          <p:stCondLst>
                                            <p:cond delay="0"/>
                                          </p:stCondLst>
                                        </p:cTn>
                                        <p:tgtEl>
                                          <p:spTgt spid="8195">
                                            <p:txEl>
                                              <p:pRg st="7" end="7"/>
                                            </p:txEl>
                                          </p:spTgt>
                                        </p:tgtEl>
                                        <p:attrNameLst>
                                          <p:attrName>style.visibility</p:attrName>
                                        </p:attrNameLst>
                                      </p:cBhvr>
                                      <p:to>
                                        <p:strVal val="visible"/>
                                      </p:to>
                                    </p:set>
                                    <p:animEffect transition="in" filter="fade">
                                      <p:cBhvr>
                                        <p:cTn id="30" dur="500"/>
                                        <p:tgtEl>
                                          <p:spTgt spid="8195">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8195">
                                            <p:txEl>
                                              <p:pRg st="8" end="8"/>
                                            </p:txEl>
                                          </p:spTgt>
                                        </p:tgtEl>
                                        <p:attrNameLst>
                                          <p:attrName>style.visibility</p:attrName>
                                        </p:attrNameLst>
                                      </p:cBhvr>
                                      <p:to>
                                        <p:strVal val="visible"/>
                                      </p:to>
                                    </p:set>
                                    <p:animEffect transition="in" filter="fade">
                                      <p:cBhvr>
                                        <p:cTn id="33" dur="500"/>
                                        <p:tgtEl>
                                          <p:spTgt spid="8195">
                                            <p:txEl>
                                              <p:pRg st="8" end="8"/>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0" presetClass="entr" presetSubtype="0" fill="hold" nodeType="clickEffect">
                                  <p:stCondLst>
                                    <p:cond delay="0"/>
                                  </p:stCondLst>
                                  <p:childTnLst>
                                    <p:set>
                                      <p:cBhvr>
                                        <p:cTn id="37" dur="1" fill="hold">
                                          <p:stCondLst>
                                            <p:cond delay="0"/>
                                          </p:stCondLst>
                                        </p:cTn>
                                        <p:tgtEl>
                                          <p:spTgt spid="8195">
                                            <p:txEl>
                                              <p:pRg st="10" end="10"/>
                                            </p:txEl>
                                          </p:spTgt>
                                        </p:tgtEl>
                                        <p:attrNameLst>
                                          <p:attrName>style.visibility</p:attrName>
                                        </p:attrNameLst>
                                      </p:cBhvr>
                                      <p:to>
                                        <p:strVal val="visible"/>
                                      </p:to>
                                    </p:set>
                                    <p:animEffect transition="in" filter="fade">
                                      <p:cBhvr>
                                        <p:cTn id="38" dur="500"/>
                                        <p:tgtEl>
                                          <p:spTgt spid="819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7" grpId="0"/>
      <p:bldP spid="8198" grpId="0"/>
      <p:bldP spid="8199" grpId="0"/>
      <p:bldP spid="820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370A0E5C-E2F5-79CA-AE33-C84CD465FE64}"/>
              </a:ext>
            </a:extLst>
          </p:cNvPr>
          <p:cNvSpPr>
            <a:spLocks noGrp="1" noChangeArrowheads="1"/>
          </p:cNvSpPr>
          <p:nvPr>
            <p:ph type="title"/>
          </p:nvPr>
        </p:nvSpPr>
        <p:spPr/>
        <p:txBody>
          <a:bodyPr/>
          <a:lstStyle/>
          <a:p>
            <a:pPr eaLnBrk="1" hangingPunct="1"/>
            <a:r>
              <a:rPr lang="en-US" altLang="en-US" sz="3200"/>
              <a:t>Amortized Analysis</a:t>
            </a:r>
          </a:p>
        </p:txBody>
      </p:sp>
      <p:sp>
        <p:nvSpPr>
          <p:cNvPr id="10243" name="Rectangle 3">
            <a:extLst>
              <a:ext uri="{FF2B5EF4-FFF2-40B4-BE49-F238E27FC236}">
                <a16:creationId xmlns:a16="http://schemas.microsoft.com/office/drawing/2014/main" id="{85FB2EB9-022A-AC95-496E-1C018F273CC5}"/>
              </a:ext>
            </a:extLst>
          </p:cNvPr>
          <p:cNvSpPr>
            <a:spLocks noGrp="1" noChangeArrowheads="1"/>
          </p:cNvSpPr>
          <p:nvPr>
            <p:ph idx="1"/>
          </p:nvPr>
        </p:nvSpPr>
        <p:spPr>
          <a:xfrm>
            <a:off x="457200" y="1295400"/>
            <a:ext cx="8229600" cy="4530725"/>
          </a:xfrm>
        </p:spPr>
        <p:txBody>
          <a:bodyPr/>
          <a:lstStyle/>
          <a:p>
            <a:pPr eaLnBrk="1" hangingPunct="1"/>
            <a:r>
              <a:rPr lang="en-US" altLang="en-US" sz="2400"/>
              <a:t>One way is to apply a probabilistic analysis if we also know the probability for each </a:t>
            </a:r>
            <a:r>
              <a:rPr lang="en-US" altLang="en-US" sz="2400" i="1"/>
              <a:t>c</a:t>
            </a:r>
            <a:r>
              <a:rPr lang="en-US" altLang="en-US" sz="2400" i="1" baseline="-25000"/>
              <a:t>i</a:t>
            </a:r>
            <a:r>
              <a:rPr lang="en-US" altLang="en-US" sz="2400"/>
              <a:t> being an operation op</a:t>
            </a:r>
            <a:r>
              <a:rPr lang="en-US" altLang="en-US" sz="2400" i="1" baseline="-25000"/>
              <a:t>j</a:t>
            </a:r>
            <a:r>
              <a:rPr lang="en-US" altLang="en-US" sz="2400"/>
              <a:t>.</a:t>
            </a:r>
          </a:p>
          <a:p>
            <a:pPr eaLnBrk="1" hangingPunct="1"/>
            <a:endParaRPr lang="en-US" altLang="en-US" sz="800"/>
          </a:p>
          <a:p>
            <a:pPr algn="just" eaLnBrk="1" hangingPunct="1"/>
            <a:r>
              <a:rPr lang="en-US" altLang="en-US" sz="2400"/>
              <a:t>In other words, let p</a:t>
            </a:r>
            <a:r>
              <a:rPr lang="en-US" altLang="en-US" sz="2400" i="1" baseline="-25000"/>
              <a:t>ij</a:t>
            </a:r>
            <a:r>
              <a:rPr lang="en-US" altLang="en-US" sz="2400"/>
              <a:t> be the probability of having the </a:t>
            </a:r>
            <a:r>
              <a:rPr lang="en-US" altLang="en-US" sz="2400" i="1"/>
              <a:t>i</a:t>
            </a:r>
            <a:r>
              <a:rPr lang="en-US" altLang="en-US" sz="2400" baseline="30000"/>
              <a:t>th</a:t>
            </a:r>
            <a:r>
              <a:rPr lang="en-US" altLang="en-US" sz="2400"/>
              <a:t> step as the operation op</a:t>
            </a:r>
            <a:r>
              <a:rPr lang="en-US" altLang="en-US" sz="2400" i="1" baseline="-25000"/>
              <a:t>j</a:t>
            </a:r>
            <a:r>
              <a:rPr lang="en-US" altLang="en-US" sz="2400"/>
              <a:t>.</a:t>
            </a:r>
          </a:p>
          <a:p>
            <a:pPr algn="just" eaLnBrk="1" hangingPunct="1"/>
            <a:endParaRPr lang="en-US" altLang="en-US" sz="2400"/>
          </a:p>
          <a:p>
            <a:pPr algn="just" eaLnBrk="1" hangingPunct="1"/>
            <a:endParaRPr lang="en-US" altLang="en-US" sz="2400"/>
          </a:p>
          <a:p>
            <a:pPr algn="just" eaLnBrk="1" hangingPunct="1"/>
            <a:endParaRPr lang="en-US" altLang="en-US" sz="800"/>
          </a:p>
          <a:p>
            <a:pPr algn="just" eaLnBrk="1" hangingPunct="1"/>
            <a:r>
              <a:rPr lang="en-US" altLang="en-US" sz="2400"/>
              <a:t>So the expected cost of the step </a:t>
            </a:r>
            <a:r>
              <a:rPr lang="en-US" altLang="en-US" sz="2400" i="1"/>
              <a:t>c</a:t>
            </a:r>
            <a:r>
              <a:rPr lang="en-US" altLang="en-US" sz="2400" i="1" baseline="-25000"/>
              <a:t>i</a:t>
            </a:r>
            <a:r>
              <a:rPr lang="en-US" altLang="en-US" sz="2400"/>
              <a:t> is</a:t>
            </a:r>
          </a:p>
          <a:p>
            <a:pPr algn="just" eaLnBrk="1" hangingPunct="1"/>
            <a:endParaRPr lang="en-US" altLang="en-US" sz="800"/>
          </a:p>
          <a:p>
            <a:pPr algn="just" eaLnBrk="1" hangingPunct="1"/>
            <a:endParaRPr lang="en-US" altLang="en-US" sz="800"/>
          </a:p>
          <a:p>
            <a:pPr algn="just" eaLnBrk="1" hangingPunct="1"/>
            <a:r>
              <a:rPr lang="en-US" altLang="en-US" sz="2400"/>
              <a:t>Therefore the expected running time of the entire algorithm is:</a:t>
            </a:r>
          </a:p>
        </p:txBody>
      </p:sp>
      <p:sp>
        <p:nvSpPr>
          <p:cNvPr id="12292" name="Slide Number Placeholder 5">
            <a:extLst>
              <a:ext uri="{FF2B5EF4-FFF2-40B4-BE49-F238E27FC236}">
                <a16:creationId xmlns:a16="http://schemas.microsoft.com/office/drawing/2014/main" id="{4DD08304-5956-298B-BFD3-1C9D7825E22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511A17AC-0998-404F-B124-64380EB6F45E}" type="slidenum">
              <a:rPr lang="en-US" altLang="en-US" sz="1200" smtClean="0">
                <a:latin typeface="Garamond" panose="02020404030301010803" pitchFamily="18" charset="0"/>
              </a:rPr>
              <a:pPr>
                <a:spcBef>
                  <a:spcPct val="0"/>
                </a:spcBef>
                <a:buClrTx/>
                <a:buSzTx/>
                <a:buFontTx/>
                <a:buNone/>
              </a:pPr>
              <a:t>5</a:t>
            </a:fld>
            <a:endParaRPr lang="en-US" altLang="en-US" sz="1200">
              <a:latin typeface="Garamond" panose="02020404030301010803" pitchFamily="18" charset="0"/>
            </a:endParaRPr>
          </a:p>
        </p:txBody>
      </p:sp>
      <p:sp>
        <p:nvSpPr>
          <p:cNvPr id="10245" name="Text Box 4">
            <a:extLst>
              <a:ext uri="{FF2B5EF4-FFF2-40B4-BE49-F238E27FC236}">
                <a16:creationId xmlns:a16="http://schemas.microsoft.com/office/drawing/2014/main" id="{DD288590-D32C-A96E-72F1-D50861906E4A}"/>
              </a:ext>
            </a:extLst>
          </p:cNvPr>
          <p:cNvSpPr txBox="1">
            <a:spLocks noChangeArrowheads="1"/>
          </p:cNvSpPr>
          <p:nvPr/>
        </p:nvSpPr>
        <p:spPr bwMode="auto">
          <a:xfrm>
            <a:off x="2492375" y="3049588"/>
            <a:ext cx="449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t>c</a:t>
            </a:r>
            <a:r>
              <a:rPr lang="en-US" altLang="en-US" sz="2400" baseline="-25000"/>
              <a:t>1</a:t>
            </a:r>
          </a:p>
        </p:txBody>
      </p:sp>
      <p:sp>
        <p:nvSpPr>
          <p:cNvPr id="10246" name="Text Box 5">
            <a:extLst>
              <a:ext uri="{FF2B5EF4-FFF2-40B4-BE49-F238E27FC236}">
                <a16:creationId xmlns:a16="http://schemas.microsoft.com/office/drawing/2014/main" id="{C1F64057-CC56-B73E-B460-EE0C54F3186B}"/>
              </a:ext>
            </a:extLst>
          </p:cNvPr>
          <p:cNvSpPr txBox="1">
            <a:spLocks noChangeArrowheads="1"/>
          </p:cNvSpPr>
          <p:nvPr/>
        </p:nvSpPr>
        <p:spPr bwMode="auto">
          <a:xfrm>
            <a:off x="3203575" y="3048000"/>
            <a:ext cx="449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t>c</a:t>
            </a:r>
            <a:r>
              <a:rPr lang="en-US" altLang="en-US" sz="2400" baseline="-25000"/>
              <a:t>2</a:t>
            </a:r>
          </a:p>
        </p:txBody>
      </p:sp>
      <p:sp>
        <p:nvSpPr>
          <p:cNvPr id="10247" name="Text Box 6">
            <a:extLst>
              <a:ext uri="{FF2B5EF4-FFF2-40B4-BE49-F238E27FC236}">
                <a16:creationId xmlns:a16="http://schemas.microsoft.com/office/drawing/2014/main" id="{54FF4DD6-3C91-4EB0-F1AD-CBAD172FCC89}"/>
              </a:ext>
            </a:extLst>
          </p:cNvPr>
          <p:cNvSpPr txBox="1">
            <a:spLocks noChangeArrowheads="1"/>
          </p:cNvSpPr>
          <p:nvPr/>
        </p:nvSpPr>
        <p:spPr bwMode="auto">
          <a:xfrm>
            <a:off x="3813175" y="3048000"/>
            <a:ext cx="449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t>c</a:t>
            </a:r>
            <a:r>
              <a:rPr lang="en-US" altLang="en-US" sz="2400" baseline="-25000"/>
              <a:t>3</a:t>
            </a:r>
          </a:p>
        </p:txBody>
      </p:sp>
      <p:sp>
        <p:nvSpPr>
          <p:cNvPr id="10248" name="Text Box 7">
            <a:extLst>
              <a:ext uri="{FF2B5EF4-FFF2-40B4-BE49-F238E27FC236}">
                <a16:creationId xmlns:a16="http://schemas.microsoft.com/office/drawing/2014/main" id="{F413064D-BCAE-FB8D-8594-43D1DC8C3566}"/>
              </a:ext>
            </a:extLst>
          </p:cNvPr>
          <p:cNvSpPr txBox="1">
            <a:spLocks noChangeArrowheads="1"/>
          </p:cNvSpPr>
          <p:nvPr/>
        </p:nvSpPr>
        <p:spPr bwMode="auto">
          <a:xfrm>
            <a:off x="6124575" y="3048000"/>
            <a:ext cx="449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t>c</a:t>
            </a:r>
            <a:r>
              <a:rPr lang="en-US" altLang="en-US" sz="2400" i="1" baseline="-25000"/>
              <a:t>n</a:t>
            </a:r>
          </a:p>
        </p:txBody>
      </p:sp>
      <p:sp>
        <p:nvSpPr>
          <p:cNvPr id="10249" name="Line 8">
            <a:extLst>
              <a:ext uri="{FF2B5EF4-FFF2-40B4-BE49-F238E27FC236}">
                <a16:creationId xmlns:a16="http://schemas.microsoft.com/office/drawing/2014/main" id="{A773DC19-9FF1-3D0C-89E7-34DB81D3AB21}"/>
              </a:ext>
            </a:extLst>
          </p:cNvPr>
          <p:cNvSpPr>
            <a:spLocks noChangeShapeType="1"/>
          </p:cNvSpPr>
          <p:nvPr/>
        </p:nvSpPr>
        <p:spPr bwMode="auto">
          <a:xfrm>
            <a:off x="4419600" y="3319463"/>
            <a:ext cx="16002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10250" name="Rectangle 9">
            <a:extLst>
              <a:ext uri="{FF2B5EF4-FFF2-40B4-BE49-F238E27FC236}">
                <a16:creationId xmlns:a16="http://schemas.microsoft.com/office/drawing/2014/main" id="{DED0548F-C742-5020-6C92-3D54568379A8}"/>
              </a:ext>
            </a:extLst>
          </p:cNvPr>
          <p:cNvSpPr>
            <a:spLocks noChangeArrowheads="1"/>
          </p:cNvSpPr>
          <p:nvPr/>
        </p:nvSpPr>
        <p:spPr bwMode="auto">
          <a:xfrm>
            <a:off x="2454275" y="3581400"/>
            <a:ext cx="4010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op</a:t>
            </a:r>
            <a:r>
              <a:rPr lang="en-US" altLang="en-US" sz="2000" baseline="-25000"/>
              <a:t>1</a:t>
            </a:r>
            <a:r>
              <a:rPr lang="en-US" altLang="en-US" sz="2000"/>
              <a:t>: </a:t>
            </a:r>
            <a:r>
              <a:rPr lang="en-US" altLang="en-US" sz="2000" i="1"/>
              <a:t>O</a:t>
            </a:r>
            <a:r>
              <a:rPr lang="en-US" altLang="en-US" sz="2000"/>
              <a:t>(</a:t>
            </a:r>
            <a:r>
              <a:rPr lang="en-US" altLang="en-US" sz="2000" i="1"/>
              <a:t>f</a:t>
            </a:r>
            <a:r>
              <a:rPr lang="en-US" altLang="en-US" sz="2000" baseline="-25000"/>
              <a:t>1</a:t>
            </a:r>
            <a:r>
              <a:rPr lang="en-US" altLang="en-US" sz="2000"/>
              <a:t>), op</a:t>
            </a:r>
            <a:r>
              <a:rPr lang="en-US" altLang="en-US" sz="2000" baseline="-25000"/>
              <a:t>2</a:t>
            </a:r>
            <a:r>
              <a:rPr lang="en-US" altLang="en-US" sz="2000"/>
              <a:t>: </a:t>
            </a:r>
            <a:r>
              <a:rPr lang="en-US" altLang="en-US" sz="2000" i="1"/>
              <a:t>O</a:t>
            </a:r>
            <a:r>
              <a:rPr lang="en-US" altLang="en-US" sz="2000"/>
              <a:t>(</a:t>
            </a:r>
            <a:r>
              <a:rPr lang="en-US" altLang="en-US" sz="2000" i="1"/>
              <a:t>f</a:t>
            </a:r>
            <a:r>
              <a:rPr lang="en-US" altLang="en-US" sz="2000" baseline="-25000"/>
              <a:t>2</a:t>
            </a:r>
            <a:r>
              <a:rPr lang="en-US" altLang="en-US" sz="2000"/>
              <a:t>), …, op</a:t>
            </a:r>
            <a:r>
              <a:rPr lang="en-US" altLang="en-US" sz="2000" i="1" baseline="-25000"/>
              <a:t>k</a:t>
            </a:r>
            <a:r>
              <a:rPr lang="en-US" altLang="en-US" sz="2000"/>
              <a:t>: O(</a:t>
            </a:r>
            <a:r>
              <a:rPr lang="en-US" altLang="en-US" sz="2000" i="1"/>
              <a:t>f</a:t>
            </a:r>
            <a:r>
              <a:rPr lang="en-US" altLang="en-US" sz="2000" i="1" baseline="-25000"/>
              <a:t>k</a:t>
            </a:r>
            <a:r>
              <a:rPr lang="en-US" altLang="en-US" sz="2000"/>
              <a:t>)</a:t>
            </a:r>
          </a:p>
        </p:txBody>
      </p:sp>
      <p:graphicFrame>
        <p:nvGraphicFramePr>
          <p:cNvPr id="10251" name="Object 10">
            <a:extLst>
              <a:ext uri="{FF2B5EF4-FFF2-40B4-BE49-F238E27FC236}">
                <a16:creationId xmlns:a16="http://schemas.microsoft.com/office/drawing/2014/main" id="{A9484F77-5C97-DE85-D7D9-28C68C8EFB2C}"/>
              </a:ext>
            </a:extLst>
          </p:cNvPr>
          <p:cNvGraphicFramePr>
            <a:graphicFrameLocks noChangeAspect="1"/>
          </p:cNvGraphicFramePr>
          <p:nvPr/>
        </p:nvGraphicFramePr>
        <p:xfrm>
          <a:off x="6997700" y="3886200"/>
          <a:ext cx="1612900" cy="955675"/>
        </p:xfrm>
        <a:graphic>
          <a:graphicData uri="http://schemas.openxmlformats.org/presentationml/2006/ole">
            <mc:AlternateContent xmlns:mc="http://schemas.openxmlformats.org/markup-compatibility/2006">
              <mc:Choice xmlns:v="urn:schemas-microsoft-com:vml" Requires="v">
                <p:oleObj name="Equation" r:id="rId3" imgW="748975" imgH="444307" progId="Equation.3">
                  <p:embed/>
                </p:oleObj>
              </mc:Choice>
              <mc:Fallback>
                <p:oleObj name="Equation" r:id="rId3" imgW="748975" imgH="444307"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97700" y="3886200"/>
                        <a:ext cx="1612900" cy="955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52" name="Object 11">
            <a:extLst>
              <a:ext uri="{FF2B5EF4-FFF2-40B4-BE49-F238E27FC236}">
                <a16:creationId xmlns:a16="http://schemas.microsoft.com/office/drawing/2014/main" id="{C50E6D0E-E45D-86B8-CA6A-4363B696A296}"/>
              </a:ext>
            </a:extLst>
          </p:cNvPr>
          <p:cNvGraphicFramePr>
            <a:graphicFrameLocks noChangeAspect="1"/>
          </p:cNvGraphicFramePr>
          <p:nvPr/>
        </p:nvGraphicFramePr>
        <p:xfrm>
          <a:off x="3695700" y="5140325"/>
          <a:ext cx="1995488" cy="955675"/>
        </p:xfrm>
        <a:graphic>
          <a:graphicData uri="http://schemas.openxmlformats.org/presentationml/2006/ole">
            <mc:AlternateContent xmlns:mc="http://schemas.openxmlformats.org/markup-compatibility/2006">
              <mc:Choice xmlns:v="urn:schemas-microsoft-com:vml" Requires="v">
                <p:oleObj name="Equation" r:id="rId5" imgW="926698" imgH="444307" progId="Equation.3">
                  <p:embed/>
                </p:oleObj>
              </mc:Choice>
              <mc:Fallback>
                <p:oleObj name="Equation" r:id="rId5" imgW="926698" imgH="444307"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95700" y="5140325"/>
                        <a:ext cx="1995488" cy="955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53" name="Line 12">
            <a:extLst>
              <a:ext uri="{FF2B5EF4-FFF2-40B4-BE49-F238E27FC236}">
                <a16:creationId xmlns:a16="http://schemas.microsoft.com/office/drawing/2014/main" id="{87F91C8E-5A45-1C2B-B069-D81E95ABE064}"/>
              </a:ext>
            </a:extLst>
          </p:cNvPr>
          <p:cNvSpPr>
            <a:spLocks noChangeShapeType="1"/>
          </p:cNvSpPr>
          <p:nvPr/>
        </p:nvSpPr>
        <p:spPr bwMode="auto">
          <a:xfrm>
            <a:off x="5943600" y="4343400"/>
            <a:ext cx="914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0243">
                                            <p:txEl>
                                              <p:pRg st="2" end="2"/>
                                            </p:txEl>
                                          </p:spTgt>
                                        </p:tgtEl>
                                        <p:attrNameLst>
                                          <p:attrName>style.visibility</p:attrName>
                                        </p:attrNameLst>
                                      </p:cBhvr>
                                      <p:to>
                                        <p:strVal val="visible"/>
                                      </p:to>
                                    </p:set>
                                    <p:animEffect transition="in" filter="fade">
                                      <p:cBhvr>
                                        <p:cTn id="7" dur="500"/>
                                        <p:tgtEl>
                                          <p:spTgt spid="1024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245"/>
                                        </p:tgtEl>
                                        <p:attrNameLst>
                                          <p:attrName>style.visibility</p:attrName>
                                        </p:attrNameLst>
                                      </p:cBhvr>
                                      <p:to>
                                        <p:strVal val="visible"/>
                                      </p:to>
                                    </p:set>
                                    <p:animEffect transition="in" filter="fade">
                                      <p:cBhvr>
                                        <p:cTn id="10" dur="500"/>
                                        <p:tgtEl>
                                          <p:spTgt spid="10245"/>
                                        </p:tgtEl>
                                      </p:cBhvr>
                                    </p:animEffect>
                                  </p:childTnLst>
                                </p:cTn>
                              </p:par>
                              <p:par>
                                <p:cTn id="11" presetID="10" presetClass="entr" presetSubtype="0" fill="hold" nodeType="withEffect">
                                  <p:stCondLst>
                                    <p:cond delay="0"/>
                                  </p:stCondLst>
                                  <p:childTnLst>
                                    <p:set>
                                      <p:cBhvr>
                                        <p:cTn id="12" dur="1" fill="hold">
                                          <p:stCondLst>
                                            <p:cond delay="0"/>
                                          </p:stCondLst>
                                        </p:cTn>
                                        <p:tgtEl>
                                          <p:spTgt spid="10246"/>
                                        </p:tgtEl>
                                        <p:attrNameLst>
                                          <p:attrName>style.visibility</p:attrName>
                                        </p:attrNameLst>
                                      </p:cBhvr>
                                      <p:to>
                                        <p:strVal val="visible"/>
                                      </p:to>
                                    </p:set>
                                    <p:animEffect transition="in" filter="fade">
                                      <p:cBhvr>
                                        <p:cTn id="13" dur="500"/>
                                        <p:tgtEl>
                                          <p:spTgt spid="10246"/>
                                        </p:tgtEl>
                                      </p:cBhvr>
                                    </p:animEffect>
                                  </p:childTnLst>
                                </p:cTn>
                              </p:par>
                              <p:par>
                                <p:cTn id="14" presetID="10" presetClass="entr" presetSubtype="0" fill="hold" nodeType="withEffect">
                                  <p:stCondLst>
                                    <p:cond delay="0"/>
                                  </p:stCondLst>
                                  <p:childTnLst>
                                    <p:set>
                                      <p:cBhvr>
                                        <p:cTn id="15" dur="1" fill="hold">
                                          <p:stCondLst>
                                            <p:cond delay="0"/>
                                          </p:stCondLst>
                                        </p:cTn>
                                        <p:tgtEl>
                                          <p:spTgt spid="10247"/>
                                        </p:tgtEl>
                                        <p:attrNameLst>
                                          <p:attrName>style.visibility</p:attrName>
                                        </p:attrNameLst>
                                      </p:cBhvr>
                                      <p:to>
                                        <p:strVal val="visible"/>
                                      </p:to>
                                    </p:set>
                                    <p:animEffect transition="in" filter="fade">
                                      <p:cBhvr>
                                        <p:cTn id="16" dur="500"/>
                                        <p:tgtEl>
                                          <p:spTgt spid="10247"/>
                                        </p:tgtEl>
                                      </p:cBhvr>
                                    </p:animEffect>
                                  </p:childTnLst>
                                </p:cTn>
                              </p:par>
                              <p:par>
                                <p:cTn id="17" presetID="10" presetClass="entr" presetSubtype="0" fill="hold" nodeType="withEffect">
                                  <p:stCondLst>
                                    <p:cond delay="0"/>
                                  </p:stCondLst>
                                  <p:childTnLst>
                                    <p:set>
                                      <p:cBhvr>
                                        <p:cTn id="18" dur="1" fill="hold">
                                          <p:stCondLst>
                                            <p:cond delay="0"/>
                                          </p:stCondLst>
                                        </p:cTn>
                                        <p:tgtEl>
                                          <p:spTgt spid="10248"/>
                                        </p:tgtEl>
                                        <p:attrNameLst>
                                          <p:attrName>style.visibility</p:attrName>
                                        </p:attrNameLst>
                                      </p:cBhvr>
                                      <p:to>
                                        <p:strVal val="visible"/>
                                      </p:to>
                                    </p:set>
                                    <p:animEffect transition="in" filter="fade">
                                      <p:cBhvr>
                                        <p:cTn id="19" dur="500"/>
                                        <p:tgtEl>
                                          <p:spTgt spid="10248"/>
                                        </p:tgtEl>
                                      </p:cBhvr>
                                    </p:animEffect>
                                  </p:childTnLst>
                                </p:cTn>
                              </p:par>
                              <p:par>
                                <p:cTn id="20" presetID="10" presetClass="entr" presetSubtype="0" fill="hold" nodeType="withEffect">
                                  <p:stCondLst>
                                    <p:cond delay="0"/>
                                  </p:stCondLst>
                                  <p:childTnLst>
                                    <p:set>
                                      <p:cBhvr>
                                        <p:cTn id="21" dur="1" fill="hold">
                                          <p:stCondLst>
                                            <p:cond delay="0"/>
                                          </p:stCondLst>
                                        </p:cTn>
                                        <p:tgtEl>
                                          <p:spTgt spid="10249"/>
                                        </p:tgtEl>
                                        <p:attrNameLst>
                                          <p:attrName>style.visibility</p:attrName>
                                        </p:attrNameLst>
                                      </p:cBhvr>
                                      <p:to>
                                        <p:strVal val="visible"/>
                                      </p:to>
                                    </p:set>
                                    <p:animEffect transition="in" filter="fade">
                                      <p:cBhvr>
                                        <p:cTn id="22" dur="500"/>
                                        <p:tgtEl>
                                          <p:spTgt spid="10249"/>
                                        </p:tgtEl>
                                      </p:cBhvr>
                                    </p:animEffect>
                                  </p:childTnLst>
                                </p:cTn>
                              </p:par>
                              <p:par>
                                <p:cTn id="23" presetID="10" presetClass="entr" presetSubtype="0" fill="hold" nodeType="withEffect">
                                  <p:stCondLst>
                                    <p:cond delay="0"/>
                                  </p:stCondLst>
                                  <p:childTnLst>
                                    <p:set>
                                      <p:cBhvr>
                                        <p:cTn id="24" dur="1" fill="hold">
                                          <p:stCondLst>
                                            <p:cond delay="0"/>
                                          </p:stCondLst>
                                        </p:cTn>
                                        <p:tgtEl>
                                          <p:spTgt spid="10250"/>
                                        </p:tgtEl>
                                        <p:attrNameLst>
                                          <p:attrName>style.visibility</p:attrName>
                                        </p:attrNameLst>
                                      </p:cBhvr>
                                      <p:to>
                                        <p:strVal val="visible"/>
                                      </p:to>
                                    </p:set>
                                    <p:animEffect transition="in" filter="fade">
                                      <p:cBhvr>
                                        <p:cTn id="25" dur="500"/>
                                        <p:tgtEl>
                                          <p:spTgt spid="1025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0" presetClass="entr" presetSubtype="0" fill="hold" nodeType="clickEffect">
                                  <p:stCondLst>
                                    <p:cond delay="0"/>
                                  </p:stCondLst>
                                  <p:childTnLst>
                                    <p:set>
                                      <p:cBhvr>
                                        <p:cTn id="29" dur="1" fill="hold">
                                          <p:stCondLst>
                                            <p:cond delay="0"/>
                                          </p:stCondLst>
                                        </p:cTn>
                                        <p:tgtEl>
                                          <p:spTgt spid="10243">
                                            <p:txEl>
                                              <p:pRg st="6" end="6"/>
                                            </p:txEl>
                                          </p:spTgt>
                                        </p:tgtEl>
                                        <p:attrNameLst>
                                          <p:attrName>style.visibility</p:attrName>
                                        </p:attrNameLst>
                                      </p:cBhvr>
                                      <p:to>
                                        <p:strVal val="visible"/>
                                      </p:to>
                                    </p:set>
                                    <p:animEffect transition="in" filter="fade">
                                      <p:cBhvr>
                                        <p:cTn id="30" dur="500"/>
                                        <p:tgtEl>
                                          <p:spTgt spid="10243">
                                            <p:txEl>
                                              <p:pRg st="6" end="6"/>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10253"/>
                                        </p:tgtEl>
                                        <p:attrNameLst>
                                          <p:attrName>style.visibility</p:attrName>
                                        </p:attrNameLst>
                                      </p:cBhvr>
                                      <p:to>
                                        <p:strVal val="visible"/>
                                      </p:to>
                                    </p:set>
                                    <p:animEffect transition="in" filter="fade">
                                      <p:cBhvr>
                                        <p:cTn id="33" dur="500"/>
                                        <p:tgtEl>
                                          <p:spTgt spid="10253"/>
                                        </p:tgtEl>
                                      </p:cBhvr>
                                    </p:animEffect>
                                  </p:childTnLst>
                                </p:cTn>
                              </p:par>
                              <p:par>
                                <p:cTn id="34" presetID="10" presetClass="entr" presetSubtype="0" fill="hold" nodeType="withEffect">
                                  <p:stCondLst>
                                    <p:cond delay="0"/>
                                  </p:stCondLst>
                                  <p:childTnLst>
                                    <p:set>
                                      <p:cBhvr>
                                        <p:cTn id="35" dur="1" fill="hold">
                                          <p:stCondLst>
                                            <p:cond delay="0"/>
                                          </p:stCondLst>
                                        </p:cTn>
                                        <p:tgtEl>
                                          <p:spTgt spid="10251"/>
                                        </p:tgtEl>
                                        <p:attrNameLst>
                                          <p:attrName>style.visibility</p:attrName>
                                        </p:attrNameLst>
                                      </p:cBhvr>
                                      <p:to>
                                        <p:strVal val="visible"/>
                                      </p:to>
                                    </p:set>
                                    <p:animEffect transition="in" filter="fade">
                                      <p:cBhvr>
                                        <p:cTn id="36" dur="500"/>
                                        <p:tgtEl>
                                          <p:spTgt spid="10251"/>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0" presetClass="entr" presetSubtype="0" fill="hold" nodeType="clickEffect">
                                  <p:stCondLst>
                                    <p:cond delay="0"/>
                                  </p:stCondLst>
                                  <p:childTnLst>
                                    <p:set>
                                      <p:cBhvr>
                                        <p:cTn id="40" dur="1" fill="hold">
                                          <p:stCondLst>
                                            <p:cond delay="0"/>
                                          </p:stCondLst>
                                        </p:cTn>
                                        <p:tgtEl>
                                          <p:spTgt spid="10243">
                                            <p:txEl>
                                              <p:pRg st="9" end="9"/>
                                            </p:txEl>
                                          </p:spTgt>
                                        </p:tgtEl>
                                        <p:attrNameLst>
                                          <p:attrName>style.visibility</p:attrName>
                                        </p:attrNameLst>
                                      </p:cBhvr>
                                      <p:to>
                                        <p:strVal val="visible"/>
                                      </p:to>
                                    </p:set>
                                    <p:animEffect transition="in" filter="fade">
                                      <p:cBhvr>
                                        <p:cTn id="41" dur="500"/>
                                        <p:tgtEl>
                                          <p:spTgt spid="10243">
                                            <p:txEl>
                                              <p:pRg st="9" end="9"/>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10252"/>
                                        </p:tgtEl>
                                        <p:attrNameLst>
                                          <p:attrName>style.visibility</p:attrName>
                                        </p:attrNameLst>
                                      </p:cBhvr>
                                      <p:to>
                                        <p:strVal val="visible"/>
                                      </p:to>
                                    </p:set>
                                    <p:animEffect transition="in" filter="fade">
                                      <p:cBhvr>
                                        <p:cTn id="44" dur="500"/>
                                        <p:tgtEl>
                                          <p:spTgt spid="102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5" grpId="0"/>
      <p:bldP spid="10246" grpId="0"/>
      <p:bldP spid="10247" grpId="0"/>
      <p:bldP spid="10248" grpId="0"/>
      <p:bldP spid="1025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F87B097D-2039-F824-F65B-9C388F63E5F7}"/>
              </a:ext>
            </a:extLst>
          </p:cNvPr>
          <p:cNvSpPr>
            <a:spLocks noGrp="1" noChangeArrowheads="1"/>
          </p:cNvSpPr>
          <p:nvPr>
            <p:ph type="title"/>
          </p:nvPr>
        </p:nvSpPr>
        <p:spPr/>
        <p:txBody>
          <a:bodyPr/>
          <a:lstStyle/>
          <a:p>
            <a:pPr eaLnBrk="1" hangingPunct="1"/>
            <a:r>
              <a:rPr lang="en-US" altLang="en-US" sz="3600"/>
              <a:t>Amortized Analysis</a:t>
            </a:r>
          </a:p>
        </p:txBody>
      </p:sp>
      <p:sp>
        <p:nvSpPr>
          <p:cNvPr id="12291" name="Rectangle 3">
            <a:extLst>
              <a:ext uri="{FF2B5EF4-FFF2-40B4-BE49-F238E27FC236}">
                <a16:creationId xmlns:a16="http://schemas.microsoft.com/office/drawing/2014/main" id="{717FF4A4-050D-5F26-2CC7-4CEB2836AB61}"/>
              </a:ext>
            </a:extLst>
          </p:cNvPr>
          <p:cNvSpPr>
            <a:spLocks noGrp="1" noChangeArrowheads="1"/>
          </p:cNvSpPr>
          <p:nvPr>
            <p:ph idx="1"/>
          </p:nvPr>
        </p:nvSpPr>
        <p:spPr/>
        <p:txBody>
          <a:bodyPr/>
          <a:lstStyle/>
          <a:p>
            <a:pPr eaLnBrk="1" hangingPunct="1"/>
            <a:r>
              <a:rPr lang="en-US" altLang="en-US" sz="2400"/>
              <a:t>However, this is only a probabilistic analysis, and does not provide a guarantee on the worst case running time of the algorithm.</a:t>
            </a:r>
          </a:p>
          <a:p>
            <a:pPr eaLnBrk="1" hangingPunct="1"/>
            <a:endParaRPr lang="en-US" altLang="en-US" sz="800"/>
          </a:p>
          <a:p>
            <a:pPr eaLnBrk="1" hangingPunct="1"/>
            <a:r>
              <a:rPr lang="en-US" altLang="en-US" sz="2400"/>
              <a:t>Another approach can be to consider to worst case of the worst cases (even if we know such a worst of worst case would not be possible in practice).</a:t>
            </a:r>
          </a:p>
          <a:p>
            <a:pPr eaLnBrk="1" hangingPunct="1"/>
            <a:endParaRPr lang="en-US" altLang="en-US" sz="800"/>
          </a:p>
          <a:p>
            <a:pPr eaLnBrk="1" hangingPunct="1"/>
            <a:r>
              <a:rPr lang="en-US" altLang="en-US" sz="2400"/>
              <a:t>In other words, in order to provide an upper bound on the running time of the algorithm, we may assume that each step executes the most expensive operation.</a:t>
            </a:r>
          </a:p>
        </p:txBody>
      </p:sp>
      <p:sp>
        <p:nvSpPr>
          <p:cNvPr id="14340" name="Slide Number Placeholder 5">
            <a:extLst>
              <a:ext uri="{FF2B5EF4-FFF2-40B4-BE49-F238E27FC236}">
                <a16:creationId xmlns:a16="http://schemas.microsoft.com/office/drawing/2014/main" id="{3B1CC517-643F-D69C-CD7E-B2DB9C04ED9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C2BD05D1-E44B-4B4A-9202-3BF2AF21B9BF}" type="slidenum">
              <a:rPr lang="en-US" altLang="en-US" sz="1200" smtClean="0">
                <a:latin typeface="Garamond" panose="02020404030301010803" pitchFamily="18" charset="0"/>
              </a:rPr>
              <a:pPr>
                <a:spcBef>
                  <a:spcPct val="0"/>
                </a:spcBef>
                <a:buClrTx/>
                <a:buSzTx/>
                <a:buFontTx/>
                <a:buNone/>
              </a:pPr>
              <a:t>6</a:t>
            </a:fld>
            <a:endParaRPr lang="en-US" altLang="en-US" sz="1200">
              <a:latin typeface="Garamond" panose="020204040303010108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2291">
                                            <p:txEl>
                                              <p:pRg st="2" end="2"/>
                                            </p:txEl>
                                          </p:spTgt>
                                        </p:tgtEl>
                                        <p:attrNameLst>
                                          <p:attrName>style.visibility</p:attrName>
                                        </p:attrNameLst>
                                      </p:cBhvr>
                                      <p:to>
                                        <p:strVal val="visible"/>
                                      </p:to>
                                    </p:set>
                                    <p:animEffect transition="in" filter="fade">
                                      <p:cBhvr>
                                        <p:cTn id="7" dur="500"/>
                                        <p:tgtEl>
                                          <p:spTgt spid="12291">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2291">
                                            <p:txEl>
                                              <p:pRg st="4" end="4"/>
                                            </p:txEl>
                                          </p:spTgt>
                                        </p:tgtEl>
                                        <p:attrNameLst>
                                          <p:attrName>style.visibility</p:attrName>
                                        </p:attrNameLst>
                                      </p:cBhvr>
                                      <p:to>
                                        <p:strVal val="visible"/>
                                      </p:to>
                                    </p:set>
                                    <p:animEffect transition="in" filter="fade">
                                      <p:cBhvr>
                                        <p:cTn id="12" dur="500"/>
                                        <p:tgtEl>
                                          <p:spTgt spid="1229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E1B56124-D723-7A60-DE32-65AF35BE1AC9}"/>
              </a:ext>
            </a:extLst>
          </p:cNvPr>
          <p:cNvSpPr>
            <a:spLocks noGrp="1" noChangeArrowheads="1"/>
          </p:cNvSpPr>
          <p:nvPr>
            <p:ph type="title"/>
          </p:nvPr>
        </p:nvSpPr>
        <p:spPr/>
        <p:txBody>
          <a:bodyPr/>
          <a:lstStyle/>
          <a:p>
            <a:pPr eaLnBrk="1" hangingPunct="1"/>
            <a:r>
              <a:rPr lang="en-US" altLang="en-US" sz="3600"/>
              <a:t>Amortized Analysis</a:t>
            </a:r>
          </a:p>
        </p:txBody>
      </p:sp>
      <p:sp>
        <p:nvSpPr>
          <p:cNvPr id="14339" name="Rectangle 3">
            <a:extLst>
              <a:ext uri="{FF2B5EF4-FFF2-40B4-BE49-F238E27FC236}">
                <a16:creationId xmlns:a16="http://schemas.microsoft.com/office/drawing/2014/main" id="{EDC23719-260A-EF9C-0D09-242906B2C4B2}"/>
              </a:ext>
            </a:extLst>
          </p:cNvPr>
          <p:cNvSpPr>
            <a:spLocks noGrp="1" noChangeArrowheads="1"/>
          </p:cNvSpPr>
          <p:nvPr>
            <p:ph idx="1"/>
          </p:nvPr>
        </p:nvSpPr>
        <p:spPr>
          <a:xfrm>
            <a:off x="457200" y="1143000"/>
            <a:ext cx="8229600" cy="4530725"/>
          </a:xfrm>
        </p:spPr>
        <p:txBody>
          <a:bodyPr/>
          <a:lstStyle/>
          <a:p>
            <a:pPr eaLnBrk="1" hangingPunct="1"/>
            <a:r>
              <a:rPr lang="en-US" altLang="en-US" sz="2400"/>
              <a:t>So, when we have the operations:</a:t>
            </a:r>
          </a:p>
          <a:p>
            <a:pPr eaLnBrk="1" hangingPunct="1"/>
            <a:endParaRPr lang="en-US" altLang="en-US" sz="2400"/>
          </a:p>
          <a:p>
            <a:pPr eaLnBrk="1" hangingPunct="1"/>
            <a:endParaRPr lang="en-US" altLang="en-US" sz="2400"/>
          </a:p>
          <a:p>
            <a:pPr eaLnBrk="1" hangingPunct="1"/>
            <a:endParaRPr lang="en-US" altLang="en-US" sz="2400"/>
          </a:p>
          <a:p>
            <a:pPr eaLnBrk="1" hangingPunct="1"/>
            <a:r>
              <a:rPr lang="en-US" altLang="en-US" sz="2400"/>
              <a:t>Let us assume that op</a:t>
            </a:r>
            <a:r>
              <a:rPr lang="en-US" altLang="en-US" sz="2400" i="1" baseline="-25000"/>
              <a:t>m</a:t>
            </a:r>
            <a:r>
              <a:rPr lang="en-US" altLang="en-US" sz="2400"/>
              <a:t> is the most expensive operation.</a:t>
            </a:r>
          </a:p>
          <a:p>
            <a:pPr eaLnBrk="1" hangingPunct="1"/>
            <a:endParaRPr lang="en-US" altLang="en-US" sz="800"/>
          </a:p>
          <a:p>
            <a:pPr eaLnBrk="1" hangingPunct="1"/>
            <a:r>
              <a:rPr lang="en-US" altLang="en-US" sz="2400"/>
              <a:t>In other words, for all 1 </a:t>
            </a:r>
            <a:r>
              <a:rPr lang="en-US" altLang="en-US" sz="2400">
                <a:cs typeface="Arial" panose="020B0604020202020204" pitchFamily="34" charset="0"/>
              </a:rPr>
              <a:t>≤ </a:t>
            </a:r>
            <a:r>
              <a:rPr lang="en-US" altLang="en-US" sz="2400" i="1">
                <a:cs typeface="Arial" panose="020B0604020202020204" pitchFamily="34" charset="0"/>
              </a:rPr>
              <a:t>j</a:t>
            </a:r>
            <a:r>
              <a:rPr lang="en-US" altLang="en-US" sz="2400">
                <a:cs typeface="Arial" panose="020B0604020202020204" pitchFamily="34" charset="0"/>
              </a:rPr>
              <a:t> ≤ </a:t>
            </a:r>
            <a:r>
              <a:rPr lang="en-US" altLang="en-US" sz="2400" i="1">
                <a:cs typeface="Arial" panose="020B0604020202020204" pitchFamily="34" charset="0"/>
              </a:rPr>
              <a:t>k</a:t>
            </a:r>
            <a:r>
              <a:rPr lang="en-US" altLang="en-US" sz="2400">
                <a:cs typeface="Arial" panose="020B0604020202020204" pitchFamily="34" charset="0"/>
              </a:rPr>
              <a:t>, </a:t>
            </a:r>
            <a:r>
              <a:rPr lang="en-US" altLang="en-US" sz="2400" i="1">
                <a:cs typeface="Arial" panose="020B0604020202020204" pitchFamily="34" charset="0"/>
              </a:rPr>
              <a:t>f</a:t>
            </a:r>
            <a:r>
              <a:rPr lang="en-US" altLang="en-US" sz="2400" i="1" baseline="-25000">
                <a:cs typeface="Arial" panose="020B0604020202020204" pitchFamily="34" charset="0"/>
              </a:rPr>
              <a:t>j</a:t>
            </a:r>
            <a:r>
              <a:rPr lang="en-US" altLang="en-US" sz="2400">
                <a:cs typeface="Arial" panose="020B0604020202020204" pitchFamily="34" charset="0"/>
              </a:rPr>
              <a:t> = </a:t>
            </a:r>
            <a:r>
              <a:rPr lang="en-US" altLang="en-US" sz="2400" i="1">
                <a:cs typeface="Arial" panose="020B0604020202020204" pitchFamily="34" charset="0"/>
              </a:rPr>
              <a:t>O</a:t>
            </a:r>
            <a:r>
              <a:rPr lang="en-US" altLang="en-US" sz="2400">
                <a:cs typeface="Arial" panose="020B0604020202020204" pitchFamily="34" charset="0"/>
              </a:rPr>
              <a:t>(</a:t>
            </a:r>
            <a:r>
              <a:rPr lang="en-US" altLang="en-US" sz="2400" i="1">
                <a:cs typeface="Arial" panose="020B0604020202020204" pitchFamily="34" charset="0"/>
              </a:rPr>
              <a:t>f</a:t>
            </a:r>
            <a:r>
              <a:rPr lang="en-US" altLang="en-US" sz="2400" i="1" baseline="-25000">
                <a:cs typeface="Arial" panose="020B0604020202020204" pitchFamily="34" charset="0"/>
              </a:rPr>
              <a:t>m</a:t>
            </a:r>
            <a:r>
              <a:rPr lang="en-US" altLang="en-US" sz="2400">
                <a:cs typeface="Arial" panose="020B0604020202020204" pitchFamily="34" charset="0"/>
              </a:rPr>
              <a:t>).</a:t>
            </a:r>
          </a:p>
          <a:p>
            <a:pPr eaLnBrk="1" hangingPunct="1"/>
            <a:endParaRPr lang="en-US" altLang="en-US" sz="800">
              <a:cs typeface="Arial" panose="020B0604020202020204" pitchFamily="34" charset="0"/>
            </a:endParaRPr>
          </a:p>
          <a:p>
            <a:pPr eaLnBrk="1" hangingPunct="1"/>
            <a:r>
              <a:rPr lang="en-US" altLang="en-US" sz="2400">
                <a:cs typeface="Arial" panose="020B0604020202020204" pitchFamily="34" charset="0"/>
              </a:rPr>
              <a:t>Then an upper bound for the running time of the algorithm can be given as:</a:t>
            </a:r>
          </a:p>
          <a:p>
            <a:pPr algn="ctr" eaLnBrk="1" hangingPunct="1">
              <a:buFont typeface="Wingdings" panose="05000000000000000000" pitchFamily="2" charset="2"/>
              <a:buNone/>
            </a:pPr>
            <a:r>
              <a:rPr lang="en-US" altLang="en-US" sz="2400" i="1">
                <a:cs typeface="Arial" panose="020B0604020202020204" pitchFamily="34" charset="0"/>
              </a:rPr>
              <a:t>O</a:t>
            </a:r>
            <a:r>
              <a:rPr lang="en-US" altLang="en-US" sz="2400">
                <a:cs typeface="Arial" panose="020B0604020202020204" pitchFamily="34" charset="0"/>
              </a:rPr>
              <a:t>(</a:t>
            </a:r>
            <a:r>
              <a:rPr lang="en-US" altLang="en-US" sz="2400" i="1">
                <a:cs typeface="Arial" panose="020B0604020202020204" pitchFamily="34" charset="0"/>
              </a:rPr>
              <a:t>n f</a:t>
            </a:r>
            <a:r>
              <a:rPr lang="en-US" altLang="en-US" sz="2400" i="1" baseline="-25000">
                <a:cs typeface="Arial" panose="020B0604020202020204" pitchFamily="34" charset="0"/>
              </a:rPr>
              <a:t>m</a:t>
            </a:r>
            <a:r>
              <a:rPr lang="en-US" altLang="en-US" sz="2400">
                <a:cs typeface="Arial" panose="020B0604020202020204" pitchFamily="34" charset="0"/>
              </a:rPr>
              <a:t>)</a:t>
            </a:r>
          </a:p>
        </p:txBody>
      </p:sp>
      <p:sp>
        <p:nvSpPr>
          <p:cNvPr id="16388" name="Slide Number Placeholder 5">
            <a:extLst>
              <a:ext uri="{FF2B5EF4-FFF2-40B4-BE49-F238E27FC236}">
                <a16:creationId xmlns:a16="http://schemas.microsoft.com/office/drawing/2014/main" id="{D79ABF1B-B9DC-A642-ED64-C422CE7F856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240CF44A-3C8F-4993-B60A-55D8D8843A21}" type="slidenum">
              <a:rPr lang="en-US" altLang="en-US" sz="1200" smtClean="0">
                <a:latin typeface="Garamond" panose="02020404030301010803" pitchFamily="18" charset="0"/>
              </a:rPr>
              <a:pPr>
                <a:spcBef>
                  <a:spcPct val="0"/>
                </a:spcBef>
                <a:buClrTx/>
                <a:buSzTx/>
                <a:buFontTx/>
                <a:buNone/>
              </a:pPr>
              <a:t>7</a:t>
            </a:fld>
            <a:endParaRPr lang="en-US" altLang="en-US" sz="1200">
              <a:latin typeface="Garamond" panose="02020404030301010803" pitchFamily="18" charset="0"/>
            </a:endParaRPr>
          </a:p>
        </p:txBody>
      </p:sp>
      <p:sp>
        <p:nvSpPr>
          <p:cNvPr id="16389" name="Text Box 4">
            <a:extLst>
              <a:ext uri="{FF2B5EF4-FFF2-40B4-BE49-F238E27FC236}">
                <a16:creationId xmlns:a16="http://schemas.microsoft.com/office/drawing/2014/main" id="{6B6090AF-FBB6-CD02-328A-A5B66D39C2D6}"/>
              </a:ext>
            </a:extLst>
          </p:cNvPr>
          <p:cNvSpPr txBox="1">
            <a:spLocks noChangeArrowheads="1"/>
          </p:cNvSpPr>
          <p:nvPr/>
        </p:nvSpPr>
        <p:spPr bwMode="auto">
          <a:xfrm>
            <a:off x="2492375" y="1738313"/>
            <a:ext cx="449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t>c</a:t>
            </a:r>
            <a:r>
              <a:rPr lang="en-US" altLang="en-US" sz="2400" baseline="-25000"/>
              <a:t>1</a:t>
            </a:r>
          </a:p>
        </p:txBody>
      </p:sp>
      <p:sp>
        <p:nvSpPr>
          <p:cNvPr id="16390" name="Text Box 5">
            <a:extLst>
              <a:ext uri="{FF2B5EF4-FFF2-40B4-BE49-F238E27FC236}">
                <a16:creationId xmlns:a16="http://schemas.microsoft.com/office/drawing/2014/main" id="{6450C7F4-32A6-E45C-AFF9-8BAF7F1D3800}"/>
              </a:ext>
            </a:extLst>
          </p:cNvPr>
          <p:cNvSpPr txBox="1">
            <a:spLocks noChangeArrowheads="1"/>
          </p:cNvSpPr>
          <p:nvPr/>
        </p:nvSpPr>
        <p:spPr bwMode="auto">
          <a:xfrm>
            <a:off x="3203575" y="1736725"/>
            <a:ext cx="449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t>c</a:t>
            </a:r>
            <a:r>
              <a:rPr lang="en-US" altLang="en-US" sz="2400" baseline="-25000"/>
              <a:t>2</a:t>
            </a:r>
          </a:p>
        </p:txBody>
      </p:sp>
      <p:sp>
        <p:nvSpPr>
          <p:cNvPr id="16391" name="Text Box 6">
            <a:extLst>
              <a:ext uri="{FF2B5EF4-FFF2-40B4-BE49-F238E27FC236}">
                <a16:creationId xmlns:a16="http://schemas.microsoft.com/office/drawing/2014/main" id="{C1861FD3-5F5E-676D-F3C7-BF1F4DFD0AE9}"/>
              </a:ext>
            </a:extLst>
          </p:cNvPr>
          <p:cNvSpPr txBox="1">
            <a:spLocks noChangeArrowheads="1"/>
          </p:cNvSpPr>
          <p:nvPr/>
        </p:nvSpPr>
        <p:spPr bwMode="auto">
          <a:xfrm>
            <a:off x="3813175" y="1736725"/>
            <a:ext cx="449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t>c</a:t>
            </a:r>
            <a:r>
              <a:rPr lang="en-US" altLang="en-US" sz="2400" baseline="-25000"/>
              <a:t>3</a:t>
            </a:r>
          </a:p>
        </p:txBody>
      </p:sp>
      <p:sp>
        <p:nvSpPr>
          <p:cNvPr id="16392" name="Text Box 7">
            <a:extLst>
              <a:ext uri="{FF2B5EF4-FFF2-40B4-BE49-F238E27FC236}">
                <a16:creationId xmlns:a16="http://schemas.microsoft.com/office/drawing/2014/main" id="{DB4CA729-8338-A50A-9EF5-E6F3EA909CC7}"/>
              </a:ext>
            </a:extLst>
          </p:cNvPr>
          <p:cNvSpPr txBox="1">
            <a:spLocks noChangeArrowheads="1"/>
          </p:cNvSpPr>
          <p:nvPr/>
        </p:nvSpPr>
        <p:spPr bwMode="auto">
          <a:xfrm>
            <a:off x="6124575" y="1736725"/>
            <a:ext cx="449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t>c</a:t>
            </a:r>
            <a:r>
              <a:rPr lang="en-US" altLang="en-US" sz="2400" i="1" baseline="-25000"/>
              <a:t>n</a:t>
            </a:r>
          </a:p>
        </p:txBody>
      </p:sp>
      <p:sp>
        <p:nvSpPr>
          <p:cNvPr id="16393" name="Line 8">
            <a:extLst>
              <a:ext uri="{FF2B5EF4-FFF2-40B4-BE49-F238E27FC236}">
                <a16:creationId xmlns:a16="http://schemas.microsoft.com/office/drawing/2014/main" id="{D863ED04-DE86-CA47-3727-2C590E389F93}"/>
              </a:ext>
            </a:extLst>
          </p:cNvPr>
          <p:cNvSpPr>
            <a:spLocks noChangeShapeType="1"/>
          </p:cNvSpPr>
          <p:nvPr/>
        </p:nvSpPr>
        <p:spPr bwMode="auto">
          <a:xfrm>
            <a:off x="4419600" y="2008188"/>
            <a:ext cx="16002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16394" name="Rectangle 9">
            <a:extLst>
              <a:ext uri="{FF2B5EF4-FFF2-40B4-BE49-F238E27FC236}">
                <a16:creationId xmlns:a16="http://schemas.microsoft.com/office/drawing/2014/main" id="{AAD7D763-8691-4799-E09A-B0B56F4C35D5}"/>
              </a:ext>
            </a:extLst>
          </p:cNvPr>
          <p:cNvSpPr>
            <a:spLocks noChangeArrowheads="1"/>
          </p:cNvSpPr>
          <p:nvPr/>
        </p:nvSpPr>
        <p:spPr bwMode="auto">
          <a:xfrm>
            <a:off x="1609725" y="2270125"/>
            <a:ext cx="56991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op</a:t>
            </a:r>
            <a:r>
              <a:rPr lang="en-US" altLang="en-US" sz="2000" baseline="-25000"/>
              <a:t>1</a:t>
            </a:r>
            <a:r>
              <a:rPr lang="en-US" altLang="en-US" sz="2000"/>
              <a:t>: </a:t>
            </a:r>
            <a:r>
              <a:rPr lang="en-US" altLang="en-US" sz="2000" i="1"/>
              <a:t>O</a:t>
            </a:r>
            <a:r>
              <a:rPr lang="en-US" altLang="en-US" sz="2000"/>
              <a:t>(</a:t>
            </a:r>
            <a:r>
              <a:rPr lang="en-US" altLang="en-US" sz="2000" i="1"/>
              <a:t>f</a:t>
            </a:r>
            <a:r>
              <a:rPr lang="en-US" altLang="en-US" sz="2000" baseline="-25000"/>
              <a:t>1</a:t>
            </a:r>
            <a:r>
              <a:rPr lang="en-US" altLang="en-US" sz="2000"/>
              <a:t>), op</a:t>
            </a:r>
            <a:r>
              <a:rPr lang="en-US" altLang="en-US" sz="2000" baseline="-25000"/>
              <a:t>2</a:t>
            </a:r>
            <a:r>
              <a:rPr lang="en-US" altLang="en-US" sz="2000"/>
              <a:t>: </a:t>
            </a:r>
            <a:r>
              <a:rPr lang="en-US" altLang="en-US" sz="2000" i="1"/>
              <a:t>O</a:t>
            </a:r>
            <a:r>
              <a:rPr lang="en-US" altLang="en-US" sz="2000"/>
              <a:t>(</a:t>
            </a:r>
            <a:r>
              <a:rPr lang="en-US" altLang="en-US" sz="2000" i="1"/>
              <a:t>f</a:t>
            </a:r>
            <a:r>
              <a:rPr lang="en-US" altLang="en-US" sz="2000" baseline="-25000"/>
              <a:t>2</a:t>
            </a:r>
            <a:r>
              <a:rPr lang="en-US" altLang="en-US" sz="2000"/>
              <a:t>), …, op</a:t>
            </a:r>
            <a:r>
              <a:rPr lang="en-US" altLang="en-US" sz="2000" i="1" baseline="-25000"/>
              <a:t>m</a:t>
            </a:r>
            <a:r>
              <a:rPr lang="en-US" altLang="en-US" sz="2000"/>
              <a:t>: </a:t>
            </a:r>
            <a:r>
              <a:rPr lang="en-US" altLang="en-US" sz="2000" i="1"/>
              <a:t>O</a:t>
            </a:r>
            <a:r>
              <a:rPr lang="en-US" altLang="en-US" sz="2000"/>
              <a:t>(</a:t>
            </a:r>
            <a:r>
              <a:rPr lang="en-US" altLang="en-US" sz="2000" i="1"/>
              <a:t>f</a:t>
            </a:r>
            <a:r>
              <a:rPr lang="en-US" altLang="en-US" sz="2000" i="1" baseline="-25000"/>
              <a:t>m</a:t>
            </a:r>
            <a:r>
              <a:rPr lang="en-US" altLang="en-US" sz="2000"/>
              <a:t>), …, op</a:t>
            </a:r>
            <a:r>
              <a:rPr lang="en-US" altLang="en-US" sz="2000" i="1" baseline="-25000"/>
              <a:t>k</a:t>
            </a:r>
            <a:r>
              <a:rPr lang="en-US" altLang="en-US" sz="2000"/>
              <a:t>: </a:t>
            </a:r>
            <a:r>
              <a:rPr lang="en-US" altLang="en-US" sz="2000" i="1"/>
              <a:t>O</a:t>
            </a:r>
            <a:r>
              <a:rPr lang="en-US" altLang="en-US" sz="2000"/>
              <a:t>(</a:t>
            </a:r>
            <a:r>
              <a:rPr lang="en-US" altLang="en-US" sz="2000" i="1"/>
              <a:t>f</a:t>
            </a:r>
            <a:r>
              <a:rPr lang="en-US" altLang="en-US" sz="2000" i="1" baseline="-25000"/>
              <a:t>k</a:t>
            </a:r>
            <a:r>
              <a:rPr lang="en-US" altLang="en-US" sz="200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4339">
                                            <p:txEl>
                                              <p:pRg st="4" end="4"/>
                                            </p:txEl>
                                          </p:spTgt>
                                        </p:tgtEl>
                                        <p:attrNameLst>
                                          <p:attrName>style.visibility</p:attrName>
                                        </p:attrNameLst>
                                      </p:cBhvr>
                                      <p:to>
                                        <p:strVal val="visible"/>
                                      </p:to>
                                    </p:set>
                                    <p:animEffect transition="in" filter="fade">
                                      <p:cBhvr>
                                        <p:cTn id="7" dur="500"/>
                                        <p:tgtEl>
                                          <p:spTgt spid="14339">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4339">
                                            <p:txEl>
                                              <p:pRg st="6" end="6"/>
                                            </p:txEl>
                                          </p:spTgt>
                                        </p:tgtEl>
                                        <p:attrNameLst>
                                          <p:attrName>style.visibility</p:attrName>
                                        </p:attrNameLst>
                                      </p:cBhvr>
                                      <p:to>
                                        <p:strVal val="visible"/>
                                      </p:to>
                                    </p:set>
                                    <p:animEffect transition="in" filter="fade">
                                      <p:cBhvr>
                                        <p:cTn id="12" dur="500"/>
                                        <p:tgtEl>
                                          <p:spTgt spid="14339">
                                            <p:txEl>
                                              <p:pRg st="6" end="6"/>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4339">
                                            <p:txEl>
                                              <p:pRg st="8" end="8"/>
                                            </p:txEl>
                                          </p:spTgt>
                                        </p:tgtEl>
                                        <p:attrNameLst>
                                          <p:attrName>style.visibility</p:attrName>
                                        </p:attrNameLst>
                                      </p:cBhvr>
                                      <p:to>
                                        <p:strVal val="visible"/>
                                      </p:to>
                                    </p:set>
                                    <p:animEffect transition="in" filter="fade">
                                      <p:cBhvr>
                                        <p:cTn id="17" dur="500"/>
                                        <p:tgtEl>
                                          <p:spTgt spid="14339">
                                            <p:txEl>
                                              <p:pRg st="8" end="8"/>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4339">
                                            <p:txEl>
                                              <p:pRg st="9" end="9"/>
                                            </p:txEl>
                                          </p:spTgt>
                                        </p:tgtEl>
                                        <p:attrNameLst>
                                          <p:attrName>style.visibility</p:attrName>
                                        </p:attrNameLst>
                                      </p:cBhvr>
                                      <p:to>
                                        <p:strVal val="visible"/>
                                      </p:to>
                                    </p:set>
                                    <p:animEffect transition="in" filter="fade">
                                      <p:cBhvr>
                                        <p:cTn id="20" dur="500"/>
                                        <p:tgtEl>
                                          <p:spTgt spid="1433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a:extLst>
              <a:ext uri="{FF2B5EF4-FFF2-40B4-BE49-F238E27FC236}">
                <a16:creationId xmlns:a16="http://schemas.microsoft.com/office/drawing/2014/main" id="{1A0F2D43-D741-5D0C-F043-8807026FA15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38117668-E4A6-4B19-9169-7F999D4F478D}" type="slidenum">
              <a:rPr lang="en-US" altLang="en-US" sz="1200" smtClean="0">
                <a:latin typeface="Garamond" panose="02020404030301010803" pitchFamily="18" charset="0"/>
              </a:rPr>
              <a:pPr>
                <a:spcBef>
                  <a:spcPct val="0"/>
                </a:spcBef>
                <a:buClrTx/>
                <a:buSzTx/>
                <a:buFontTx/>
                <a:buNone/>
              </a:pPr>
              <a:t>8</a:t>
            </a:fld>
            <a:endParaRPr lang="en-US" altLang="en-US" sz="1200">
              <a:latin typeface="Garamond" panose="02020404030301010803" pitchFamily="18" charset="0"/>
            </a:endParaRPr>
          </a:p>
        </p:txBody>
      </p:sp>
      <p:sp>
        <p:nvSpPr>
          <p:cNvPr id="18435" name="Rectangle 4">
            <a:extLst>
              <a:ext uri="{FF2B5EF4-FFF2-40B4-BE49-F238E27FC236}">
                <a16:creationId xmlns:a16="http://schemas.microsoft.com/office/drawing/2014/main" id="{898FF418-97B1-86AB-4079-6CC6E18DC286}"/>
              </a:ext>
            </a:extLst>
          </p:cNvPr>
          <p:cNvSpPr>
            <a:spLocks noGrp="1" noChangeArrowheads="1"/>
          </p:cNvSpPr>
          <p:nvPr>
            <p:ph type="title"/>
          </p:nvPr>
        </p:nvSpPr>
        <p:spPr>
          <a:noFill/>
        </p:spPr>
        <p:txBody>
          <a:bodyPr/>
          <a:lstStyle/>
          <a:p>
            <a:pPr eaLnBrk="1" hangingPunct="1"/>
            <a:r>
              <a:rPr lang="tr-TR" altLang="en-US" sz="3600"/>
              <a:t>We did a similar analysis before:</a:t>
            </a:r>
            <a:br>
              <a:rPr lang="tr-TR" altLang="en-US" sz="3600"/>
            </a:br>
            <a:r>
              <a:rPr lang="tr-TR" altLang="en-US" sz="3600"/>
              <a:t>             </a:t>
            </a:r>
            <a:r>
              <a:rPr lang="en-US" altLang="en-US" sz="3600"/>
              <a:t>Running time of Counting Sort</a:t>
            </a:r>
          </a:p>
        </p:txBody>
      </p:sp>
      <p:sp>
        <p:nvSpPr>
          <p:cNvPr id="143364" name="Rectangle 5">
            <a:extLst>
              <a:ext uri="{FF2B5EF4-FFF2-40B4-BE49-F238E27FC236}">
                <a16:creationId xmlns:a16="http://schemas.microsoft.com/office/drawing/2014/main" id="{7DCA321C-43F5-9E58-019C-A65169E249A7}"/>
              </a:ext>
            </a:extLst>
          </p:cNvPr>
          <p:cNvSpPr>
            <a:spLocks noGrp="1" noChangeArrowheads="1"/>
          </p:cNvSpPr>
          <p:nvPr>
            <p:ph type="body" idx="1"/>
          </p:nvPr>
        </p:nvSpPr>
        <p:spPr>
          <a:xfrm>
            <a:off x="457200" y="990600"/>
            <a:ext cx="8229600" cy="4530725"/>
          </a:xfrm>
          <a:noFill/>
        </p:spPr>
        <p:txBody>
          <a:bodyPr/>
          <a:lstStyle/>
          <a:p>
            <a:pPr eaLnBrk="1" hangingPunct="1"/>
            <a:endParaRPr lang="tr-TR" altLang="en-US" sz="2400"/>
          </a:p>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2400"/>
          </a:p>
          <a:p>
            <a:pPr eaLnBrk="1" hangingPunct="1"/>
            <a:r>
              <a:rPr lang="en-US" altLang="en-US" sz="2400"/>
              <a:t>The outer for-loop iterates </a:t>
            </a:r>
            <a:r>
              <a:rPr lang="en-US" altLang="en-US" sz="2400" i="1"/>
              <a:t>O</a:t>
            </a:r>
            <a:r>
              <a:rPr lang="en-US" altLang="en-US" sz="2400"/>
              <a:t>(</a:t>
            </a:r>
            <a:r>
              <a:rPr lang="en-US" altLang="en-US" sz="2400" i="1"/>
              <a:t>k</a:t>
            </a:r>
            <a:r>
              <a:rPr lang="en-US" altLang="en-US" sz="2400"/>
              <a:t>) times</a:t>
            </a:r>
          </a:p>
          <a:p>
            <a:pPr eaLnBrk="1" hangingPunct="1"/>
            <a:r>
              <a:rPr lang="en-US" altLang="en-US" sz="2400"/>
              <a:t>However, the inner for-loop iterates different number of times for each </a:t>
            </a:r>
            <a:r>
              <a:rPr lang="en-US" altLang="en-US" sz="2400" i="1"/>
              <a:t>i</a:t>
            </a:r>
            <a:r>
              <a:rPr lang="en-US" altLang="en-US" sz="2400"/>
              <a:t>.</a:t>
            </a:r>
            <a:r>
              <a:rPr lang="tr-TR" altLang="en-US" sz="2400"/>
              <a:t> [ </a:t>
            </a:r>
            <a:r>
              <a:rPr lang="en-US" altLang="en-US" sz="2400"/>
              <a:t>op</a:t>
            </a:r>
            <a:r>
              <a:rPr lang="en-US" altLang="en-US" sz="2400" baseline="-25000"/>
              <a:t>1</a:t>
            </a:r>
            <a:r>
              <a:rPr lang="en-US" altLang="en-US" sz="2400"/>
              <a:t>: </a:t>
            </a:r>
            <a:r>
              <a:rPr lang="en-US" altLang="en-US" sz="2400" i="1"/>
              <a:t>O</a:t>
            </a:r>
            <a:r>
              <a:rPr lang="en-US" altLang="en-US" sz="2400"/>
              <a:t>(</a:t>
            </a:r>
            <a:r>
              <a:rPr lang="en-US" altLang="en-US" sz="2400" i="1"/>
              <a:t>f</a:t>
            </a:r>
            <a:r>
              <a:rPr lang="en-US" altLang="en-US" sz="2400" baseline="-25000"/>
              <a:t>1</a:t>
            </a:r>
            <a:r>
              <a:rPr lang="en-US" altLang="en-US" sz="2400"/>
              <a:t>), op</a:t>
            </a:r>
            <a:r>
              <a:rPr lang="en-US" altLang="en-US" sz="2400" baseline="-25000"/>
              <a:t>2</a:t>
            </a:r>
            <a:r>
              <a:rPr lang="en-US" altLang="en-US" sz="2400"/>
              <a:t>: </a:t>
            </a:r>
            <a:r>
              <a:rPr lang="en-US" altLang="en-US" sz="2400" i="1"/>
              <a:t>O</a:t>
            </a:r>
            <a:r>
              <a:rPr lang="en-US" altLang="en-US" sz="2400"/>
              <a:t>(</a:t>
            </a:r>
            <a:r>
              <a:rPr lang="en-US" altLang="en-US" sz="2400" i="1"/>
              <a:t>f</a:t>
            </a:r>
            <a:r>
              <a:rPr lang="en-US" altLang="en-US" sz="2400" baseline="-25000"/>
              <a:t>2</a:t>
            </a:r>
            <a:r>
              <a:rPr lang="en-US" altLang="en-US" sz="2400"/>
              <a:t>),  …, op</a:t>
            </a:r>
            <a:r>
              <a:rPr lang="en-US" altLang="en-US" sz="2400" i="1" baseline="-25000"/>
              <a:t>k</a:t>
            </a:r>
            <a:r>
              <a:rPr lang="en-US" altLang="en-US" sz="2400"/>
              <a:t>: </a:t>
            </a:r>
            <a:r>
              <a:rPr lang="en-US" altLang="en-US" sz="2400" i="1"/>
              <a:t>O</a:t>
            </a:r>
            <a:r>
              <a:rPr lang="en-US" altLang="en-US" sz="2400"/>
              <a:t>(</a:t>
            </a:r>
            <a:r>
              <a:rPr lang="en-US" altLang="en-US" sz="2400" i="1"/>
              <a:t>f</a:t>
            </a:r>
            <a:r>
              <a:rPr lang="en-US" altLang="en-US" sz="2400" i="1" baseline="-25000"/>
              <a:t>k</a:t>
            </a:r>
            <a:r>
              <a:rPr lang="en-US" altLang="en-US" sz="2400"/>
              <a:t>)</a:t>
            </a:r>
            <a:r>
              <a:rPr lang="tr-TR" altLang="en-US" sz="2400"/>
              <a:t> ]</a:t>
            </a:r>
            <a:endParaRPr lang="en-US" altLang="en-US" sz="2400"/>
          </a:p>
          <a:p>
            <a:pPr eaLnBrk="1" hangingPunct="1"/>
            <a:r>
              <a:rPr lang="en-US" altLang="en-US" sz="2400"/>
              <a:t>A</a:t>
            </a:r>
            <a:r>
              <a:rPr lang="tr-TR" altLang="en-US" sz="2400"/>
              <a:t>n</a:t>
            </a:r>
            <a:r>
              <a:rPr lang="en-US" altLang="en-US" sz="2400"/>
              <a:t> upper bound can be found by considering that the inner for-loop will iterate at most </a:t>
            </a:r>
            <a:r>
              <a:rPr lang="en-US" altLang="en-US" sz="2400" i="1"/>
              <a:t>n</a:t>
            </a:r>
            <a:r>
              <a:rPr lang="en-US" altLang="en-US" sz="2400"/>
              <a:t> times for each </a:t>
            </a:r>
            <a:r>
              <a:rPr lang="en-US" altLang="en-US" sz="2400" i="1"/>
              <a:t>i</a:t>
            </a:r>
            <a:r>
              <a:rPr lang="en-US" altLang="en-US" sz="2400"/>
              <a:t>.</a:t>
            </a:r>
          </a:p>
          <a:p>
            <a:pPr eaLnBrk="1" hangingPunct="1"/>
            <a:r>
              <a:rPr lang="en-US" altLang="en-US" sz="2400"/>
              <a:t>In this case, the third for-loop will need </a:t>
            </a:r>
            <a:r>
              <a:rPr lang="en-US" altLang="en-US" sz="2400" i="1"/>
              <a:t>O</a:t>
            </a:r>
            <a:r>
              <a:rPr lang="en-US" altLang="en-US" sz="2400"/>
              <a:t>(</a:t>
            </a:r>
            <a:r>
              <a:rPr lang="en-US" altLang="en-US" sz="2400" i="1"/>
              <a:t>nk</a:t>
            </a:r>
            <a:r>
              <a:rPr lang="en-US" altLang="en-US" sz="2400"/>
              <a:t>) time.</a:t>
            </a:r>
          </a:p>
          <a:p>
            <a:pPr eaLnBrk="1" hangingPunct="1"/>
            <a:r>
              <a:rPr lang="en-US" altLang="en-US" sz="2400" b="1"/>
              <a:t>However, we can perform a better analysis.</a:t>
            </a:r>
          </a:p>
        </p:txBody>
      </p:sp>
      <p:sp>
        <p:nvSpPr>
          <p:cNvPr id="18437" name="Rectangle 8">
            <a:extLst>
              <a:ext uri="{FF2B5EF4-FFF2-40B4-BE49-F238E27FC236}">
                <a16:creationId xmlns:a16="http://schemas.microsoft.com/office/drawing/2014/main" id="{4F130704-9B1A-FCA9-0323-6F928CB1B4B5}"/>
              </a:ext>
            </a:extLst>
          </p:cNvPr>
          <p:cNvSpPr>
            <a:spLocks noChangeArrowheads="1"/>
          </p:cNvSpPr>
          <p:nvPr/>
        </p:nvSpPr>
        <p:spPr bwMode="auto">
          <a:xfrm>
            <a:off x="1219200" y="1447800"/>
            <a:ext cx="7239000" cy="167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r>
              <a:rPr lang="en-US" altLang="en-US" sz="1800" b="1"/>
              <a:t>for ( i=1; i &lt;= k; i++) 	   </a:t>
            </a:r>
            <a:r>
              <a:rPr lang="en-US" altLang="en-US" sz="1800" b="1">
                <a:solidFill>
                  <a:srgbClr val="0066FF"/>
                </a:solidFill>
              </a:rPr>
              <a:t>// consider each number in the range</a:t>
            </a:r>
            <a:endParaRPr lang="en-US" altLang="en-US" sz="1800" b="1"/>
          </a:p>
          <a:p>
            <a:pPr eaLnBrk="1" hangingPunct="1">
              <a:buFont typeface="Wingdings" panose="05000000000000000000" pitchFamily="2" charset="2"/>
              <a:buNone/>
            </a:pPr>
            <a:r>
              <a:rPr lang="en-US" altLang="en-US" sz="1800" b="1"/>
              <a:t>       for ( j=1; j &lt;= times[ i ]; j++) { </a:t>
            </a:r>
            <a:r>
              <a:rPr lang="en-US" altLang="en-US" sz="1800" b="1">
                <a:solidFill>
                  <a:srgbClr val="0066FF"/>
                </a:solidFill>
              </a:rPr>
              <a:t>// generate that number in</a:t>
            </a:r>
            <a:r>
              <a:rPr lang="en-US" altLang="en-US" sz="1800" b="1"/>
              <a:t> </a:t>
            </a:r>
          </a:p>
          <a:p>
            <a:pPr eaLnBrk="1" hangingPunct="1">
              <a:buFont typeface="Wingdings" panose="05000000000000000000" pitchFamily="2" charset="2"/>
              <a:buNone/>
            </a:pPr>
            <a:r>
              <a:rPr lang="en-US" altLang="en-US" sz="1800" b="1"/>
              <a:t>             A[m]=i; 		              </a:t>
            </a:r>
            <a:r>
              <a:rPr lang="en-US" altLang="en-US" sz="1800" b="1">
                <a:solidFill>
                  <a:srgbClr val="0066FF"/>
                </a:solidFill>
              </a:rPr>
              <a:t>// the output as many times as</a:t>
            </a:r>
            <a:endParaRPr lang="en-US" altLang="en-US" sz="1800" b="1"/>
          </a:p>
          <a:p>
            <a:pPr eaLnBrk="1" hangingPunct="1">
              <a:buFont typeface="Wingdings" panose="05000000000000000000" pitchFamily="2" charset="2"/>
              <a:buNone/>
            </a:pPr>
            <a:r>
              <a:rPr lang="en-US" altLang="en-US" sz="1800" b="1"/>
              <a:t>             m++; 		              </a:t>
            </a:r>
            <a:r>
              <a:rPr lang="en-US" altLang="en-US" sz="1800" b="1">
                <a:solidFill>
                  <a:srgbClr val="0066FF"/>
                </a:solidFill>
              </a:rPr>
              <a:t>// it occurs in the input</a:t>
            </a:r>
            <a:endParaRPr lang="en-US" altLang="en-US" sz="1800" b="1"/>
          </a:p>
          <a:p>
            <a:pPr eaLnBrk="1" hangingPunct="1">
              <a:buFont typeface="Wingdings" panose="05000000000000000000" pitchFamily="2" charset="2"/>
              <a:buNone/>
            </a:pPr>
            <a:r>
              <a:rPr lang="en-US" altLang="en-US" sz="1800" b="1"/>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43364">
                                            <p:txEl>
                                              <p:pRg st="5" end="5"/>
                                            </p:txEl>
                                          </p:spTgt>
                                        </p:tgtEl>
                                        <p:attrNameLst>
                                          <p:attrName>style.visibility</p:attrName>
                                        </p:attrNameLst>
                                      </p:cBhvr>
                                      <p:to>
                                        <p:strVal val="visible"/>
                                      </p:to>
                                    </p:set>
                                    <p:animEffect transition="in" filter="fade">
                                      <p:cBhvr>
                                        <p:cTn id="7" dur="500"/>
                                        <p:tgtEl>
                                          <p:spTgt spid="143364">
                                            <p:txEl>
                                              <p:pRg st="5" end="5"/>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43364">
                                            <p:txEl>
                                              <p:pRg st="6" end="6"/>
                                            </p:txEl>
                                          </p:spTgt>
                                        </p:tgtEl>
                                        <p:attrNameLst>
                                          <p:attrName>style.visibility</p:attrName>
                                        </p:attrNameLst>
                                      </p:cBhvr>
                                      <p:to>
                                        <p:strVal val="visible"/>
                                      </p:to>
                                    </p:set>
                                    <p:animEffect transition="in" filter="fade">
                                      <p:cBhvr>
                                        <p:cTn id="12" dur="500"/>
                                        <p:tgtEl>
                                          <p:spTgt spid="143364">
                                            <p:txEl>
                                              <p:pRg st="6" end="6"/>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43364">
                                            <p:txEl>
                                              <p:pRg st="7" end="7"/>
                                            </p:txEl>
                                          </p:spTgt>
                                        </p:tgtEl>
                                        <p:attrNameLst>
                                          <p:attrName>style.visibility</p:attrName>
                                        </p:attrNameLst>
                                      </p:cBhvr>
                                      <p:to>
                                        <p:strVal val="visible"/>
                                      </p:to>
                                    </p:set>
                                    <p:animEffect transition="in" filter="fade">
                                      <p:cBhvr>
                                        <p:cTn id="17" dur="500"/>
                                        <p:tgtEl>
                                          <p:spTgt spid="143364">
                                            <p:txEl>
                                              <p:pRg st="7" end="7"/>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143364">
                                            <p:txEl>
                                              <p:pRg st="8" end="8"/>
                                            </p:txEl>
                                          </p:spTgt>
                                        </p:tgtEl>
                                        <p:attrNameLst>
                                          <p:attrName>style.visibility</p:attrName>
                                        </p:attrNameLst>
                                      </p:cBhvr>
                                      <p:to>
                                        <p:strVal val="visible"/>
                                      </p:to>
                                    </p:set>
                                    <p:animEffect transition="in" filter="fade">
                                      <p:cBhvr>
                                        <p:cTn id="22" dur="500"/>
                                        <p:tgtEl>
                                          <p:spTgt spid="143364">
                                            <p:txEl>
                                              <p:pRg st="8" end="8"/>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143364">
                                            <p:txEl>
                                              <p:pRg st="9" end="9"/>
                                            </p:txEl>
                                          </p:spTgt>
                                        </p:tgtEl>
                                        <p:attrNameLst>
                                          <p:attrName>style.visibility</p:attrName>
                                        </p:attrNameLst>
                                      </p:cBhvr>
                                      <p:to>
                                        <p:strVal val="visible"/>
                                      </p:to>
                                    </p:set>
                                    <p:animEffect transition="in" filter="fade">
                                      <p:cBhvr>
                                        <p:cTn id="27" dur="500"/>
                                        <p:tgtEl>
                                          <p:spTgt spid="14336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a:extLst>
              <a:ext uri="{FF2B5EF4-FFF2-40B4-BE49-F238E27FC236}">
                <a16:creationId xmlns:a16="http://schemas.microsoft.com/office/drawing/2014/main" id="{5435AD51-15ED-49E6-CA8A-AAE26C4B8561}"/>
              </a:ext>
            </a:extLst>
          </p:cNvPr>
          <p:cNvSpPr>
            <a:spLocks noGrp="1" noChangeArrowheads="1"/>
          </p:cNvSpPr>
          <p:nvPr>
            <p:ph type="title"/>
          </p:nvPr>
        </p:nvSpPr>
        <p:spPr>
          <a:noFill/>
        </p:spPr>
        <p:txBody>
          <a:bodyPr/>
          <a:lstStyle/>
          <a:p>
            <a:pPr eaLnBrk="1" hangingPunct="1"/>
            <a:r>
              <a:rPr lang="en-US" altLang="en-US" sz="3600"/>
              <a:t>Amortized Analysis</a:t>
            </a:r>
          </a:p>
        </p:txBody>
      </p:sp>
      <p:sp>
        <p:nvSpPr>
          <p:cNvPr id="16387" name="Rectangle 5">
            <a:extLst>
              <a:ext uri="{FF2B5EF4-FFF2-40B4-BE49-F238E27FC236}">
                <a16:creationId xmlns:a16="http://schemas.microsoft.com/office/drawing/2014/main" id="{99CD7C25-4045-F387-3A17-01015CDE0435}"/>
              </a:ext>
            </a:extLst>
          </p:cNvPr>
          <p:cNvSpPr>
            <a:spLocks noGrp="1" noChangeArrowheads="1"/>
          </p:cNvSpPr>
          <p:nvPr>
            <p:ph idx="1"/>
          </p:nvPr>
        </p:nvSpPr>
        <p:spPr>
          <a:xfrm>
            <a:off x="457200" y="1219200"/>
            <a:ext cx="8229600" cy="4530725"/>
          </a:xfrm>
        </p:spPr>
        <p:txBody>
          <a:bodyPr/>
          <a:lstStyle/>
          <a:p>
            <a:pPr eaLnBrk="1" hangingPunct="1"/>
            <a:r>
              <a:rPr lang="en-US" altLang="en-US" sz="2400"/>
              <a:t>Considering the most expensive operation as in the previous slide does provide a correct upper bound for the algorithm.</a:t>
            </a:r>
          </a:p>
          <a:p>
            <a:pPr eaLnBrk="1" hangingPunct="1"/>
            <a:endParaRPr lang="en-US" altLang="en-US" sz="800"/>
          </a:p>
          <a:p>
            <a:pPr eaLnBrk="1" hangingPunct="1"/>
            <a:r>
              <a:rPr lang="en-US" altLang="en-US" sz="2400"/>
              <a:t>However, it is probably not a good upper bound, since we assume worst of the worst case.</a:t>
            </a:r>
          </a:p>
          <a:p>
            <a:pPr eaLnBrk="1" hangingPunct="1"/>
            <a:endParaRPr lang="en-US" altLang="en-US" sz="800"/>
          </a:p>
          <a:p>
            <a:pPr eaLnBrk="1" hangingPunct="1"/>
            <a:r>
              <a:rPr lang="en-US" altLang="en-US" sz="2400"/>
              <a:t>In this part of the course, we will see 3 different methods called “amortized analysis” that can be used to find better bounds for such algorithms:</a:t>
            </a:r>
          </a:p>
          <a:p>
            <a:pPr lvl="1" eaLnBrk="1" hangingPunct="1"/>
            <a:r>
              <a:rPr lang="en-US" altLang="en-US" sz="2000"/>
              <a:t>The aggregate method</a:t>
            </a:r>
          </a:p>
          <a:p>
            <a:pPr lvl="1" eaLnBrk="1" hangingPunct="1"/>
            <a:r>
              <a:rPr lang="en-US" altLang="en-US" sz="2000"/>
              <a:t>The accounting method</a:t>
            </a:r>
          </a:p>
          <a:p>
            <a:pPr lvl="1" eaLnBrk="1" hangingPunct="1"/>
            <a:r>
              <a:rPr lang="en-US" altLang="en-US" sz="2000"/>
              <a:t>The potential method</a:t>
            </a:r>
          </a:p>
        </p:txBody>
      </p:sp>
      <p:sp>
        <p:nvSpPr>
          <p:cNvPr id="20484" name="Slide Number Placeholder 5">
            <a:extLst>
              <a:ext uri="{FF2B5EF4-FFF2-40B4-BE49-F238E27FC236}">
                <a16:creationId xmlns:a16="http://schemas.microsoft.com/office/drawing/2014/main" id="{9E7A8E8D-6865-FAA0-2C96-1299912F37F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7FB20040-49A5-40DA-8464-0AF1C5707233}" type="slidenum">
              <a:rPr lang="en-US" altLang="en-US" sz="1200" smtClean="0">
                <a:latin typeface="Garamond" panose="02020404030301010803" pitchFamily="18" charset="0"/>
              </a:rPr>
              <a:pPr>
                <a:spcBef>
                  <a:spcPct val="0"/>
                </a:spcBef>
                <a:buClrTx/>
                <a:buSzTx/>
                <a:buFontTx/>
                <a:buNone/>
              </a:pPr>
              <a:t>9</a:t>
            </a:fld>
            <a:endParaRPr lang="en-US" altLang="en-US" sz="1200">
              <a:latin typeface="Garamond" panose="020204040303010108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6387">
                                            <p:txEl>
                                              <p:pRg st="2" end="2"/>
                                            </p:txEl>
                                          </p:spTgt>
                                        </p:tgtEl>
                                        <p:attrNameLst>
                                          <p:attrName>style.visibility</p:attrName>
                                        </p:attrNameLst>
                                      </p:cBhvr>
                                      <p:to>
                                        <p:strVal val="visible"/>
                                      </p:to>
                                    </p:set>
                                    <p:animEffect transition="in" filter="fade">
                                      <p:cBhvr>
                                        <p:cTn id="7" dur="500"/>
                                        <p:tgtEl>
                                          <p:spTgt spid="16387">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6387">
                                            <p:txEl>
                                              <p:pRg st="4" end="4"/>
                                            </p:txEl>
                                          </p:spTgt>
                                        </p:tgtEl>
                                        <p:attrNameLst>
                                          <p:attrName>style.visibility</p:attrName>
                                        </p:attrNameLst>
                                      </p:cBhvr>
                                      <p:to>
                                        <p:strVal val="visible"/>
                                      </p:to>
                                    </p:set>
                                    <p:animEffect transition="in" filter="fade">
                                      <p:cBhvr>
                                        <p:cTn id="12" dur="500"/>
                                        <p:tgtEl>
                                          <p:spTgt spid="16387">
                                            <p:txEl>
                                              <p:pRg st="4" end="4"/>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6387">
                                            <p:txEl>
                                              <p:pRg st="5" end="5"/>
                                            </p:txEl>
                                          </p:spTgt>
                                        </p:tgtEl>
                                        <p:attrNameLst>
                                          <p:attrName>style.visibility</p:attrName>
                                        </p:attrNameLst>
                                      </p:cBhvr>
                                      <p:to>
                                        <p:strVal val="visible"/>
                                      </p:to>
                                    </p:set>
                                    <p:animEffect transition="in" filter="fade">
                                      <p:cBhvr>
                                        <p:cTn id="15" dur="500"/>
                                        <p:tgtEl>
                                          <p:spTgt spid="16387">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6387">
                                            <p:txEl>
                                              <p:pRg st="6" end="6"/>
                                            </p:txEl>
                                          </p:spTgt>
                                        </p:tgtEl>
                                        <p:attrNameLst>
                                          <p:attrName>style.visibility</p:attrName>
                                        </p:attrNameLst>
                                      </p:cBhvr>
                                      <p:to>
                                        <p:strVal val="visible"/>
                                      </p:to>
                                    </p:set>
                                    <p:animEffect transition="in" filter="fade">
                                      <p:cBhvr>
                                        <p:cTn id="18" dur="500"/>
                                        <p:tgtEl>
                                          <p:spTgt spid="16387">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6387">
                                            <p:txEl>
                                              <p:pRg st="7" end="7"/>
                                            </p:txEl>
                                          </p:spTgt>
                                        </p:tgtEl>
                                        <p:attrNameLst>
                                          <p:attrName>style.visibility</p:attrName>
                                        </p:attrNameLst>
                                      </p:cBhvr>
                                      <p:to>
                                        <p:strVal val="visible"/>
                                      </p:to>
                                    </p:set>
                                    <p:animEffect transition="in" filter="fade">
                                      <p:cBhvr>
                                        <p:cTn id="21" dur="500"/>
                                        <p:tgtEl>
                                          <p:spTgt spid="1638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non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non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8023</TotalTime>
  <Words>3129</Words>
  <Application>Microsoft Office PowerPoint</Application>
  <PresentationFormat>On-screen Show (4:3)</PresentationFormat>
  <Paragraphs>451</Paragraphs>
  <Slides>37</Slides>
  <Notes>37</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37</vt:i4>
      </vt:variant>
    </vt:vector>
  </HeadingPairs>
  <TitlesOfParts>
    <vt:vector size="44" baseType="lpstr">
      <vt:lpstr>Arial</vt:lpstr>
      <vt:lpstr>Courier New</vt:lpstr>
      <vt:lpstr>Garamond</vt:lpstr>
      <vt:lpstr>Wingdings</vt:lpstr>
      <vt:lpstr>Edge</vt:lpstr>
      <vt:lpstr>Equation</vt:lpstr>
      <vt:lpstr>Denklem</vt:lpstr>
      <vt:lpstr>CS301 - Algorithms</vt:lpstr>
      <vt:lpstr>PowerPoint Presentation</vt:lpstr>
      <vt:lpstr>Amortized Analysis</vt:lpstr>
      <vt:lpstr>Amortized Analysis</vt:lpstr>
      <vt:lpstr>Amortized Analysis</vt:lpstr>
      <vt:lpstr>Amortized Analysis</vt:lpstr>
      <vt:lpstr>Amortized Analysis</vt:lpstr>
      <vt:lpstr>We did a similar analysis before:              Running time of Counting Sort</vt:lpstr>
      <vt:lpstr>Amortized Analysis</vt:lpstr>
      <vt:lpstr>The aggregate method</vt:lpstr>
      <vt:lpstr>Stack example</vt:lpstr>
      <vt:lpstr>Stack example</vt:lpstr>
      <vt:lpstr>Stack example</vt:lpstr>
      <vt:lpstr>MultiPOP Stack example</vt:lpstr>
      <vt:lpstr>MultiPOP Stack example</vt:lpstr>
      <vt:lpstr>MultiPOP Stack example</vt:lpstr>
      <vt:lpstr>MultiPOP Stack example</vt:lpstr>
      <vt:lpstr>MultiPOP Stack example</vt:lpstr>
      <vt:lpstr>MultiPOP Stack example</vt:lpstr>
      <vt:lpstr>MultiPOP Stack example</vt:lpstr>
      <vt:lpstr>The aggregate method</vt:lpstr>
      <vt:lpstr>The accounting method</vt:lpstr>
      <vt:lpstr>The accounting method</vt:lpstr>
      <vt:lpstr>The accounting method</vt:lpstr>
      <vt:lpstr>The accounting method</vt:lpstr>
      <vt:lpstr>The accounting method</vt:lpstr>
      <vt:lpstr>The potential method</vt:lpstr>
      <vt:lpstr>The potential method</vt:lpstr>
      <vt:lpstr>The potential method</vt:lpstr>
      <vt:lpstr>The potential method</vt:lpstr>
      <vt:lpstr>The potential method</vt:lpstr>
      <vt:lpstr>The potential method</vt:lpstr>
      <vt:lpstr>Application of the potential method : MultiPOP stack example</vt:lpstr>
      <vt:lpstr>Application of the potential method : MultiPOP stack example</vt:lpstr>
      <vt:lpstr>Application of the potential method : MultiPOP stack example</vt:lpstr>
      <vt:lpstr>Application of the potential method : MultiPOP stack example</vt:lpstr>
      <vt:lpstr>Application of the potential method : MultiPOP stack example</vt:lpstr>
    </vt:vector>
  </TitlesOfParts>
  <Company>Sabanci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CS301 - Algorithms</dc:title>
  <dc:creator>Husnu Yenigun</dc:creator>
  <cp:lastModifiedBy>Yenigun,Husnu</cp:lastModifiedBy>
  <cp:revision>220</cp:revision>
  <dcterms:created xsi:type="dcterms:W3CDTF">2004-10-03T22:27:23Z</dcterms:created>
  <dcterms:modified xsi:type="dcterms:W3CDTF">2023-08-08T10:36:49Z</dcterms:modified>
</cp:coreProperties>
</file>