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440" r:id="rId5"/>
    <p:sldId id="317" r:id="rId6"/>
    <p:sldId id="318" r:id="rId7"/>
    <p:sldId id="431" r:id="rId8"/>
    <p:sldId id="319" r:id="rId9"/>
    <p:sldId id="320" r:id="rId10"/>
    <p:sldId id="432" r:id="rId11"/>
    <p:sldId id="321" r:id="rId12"/>
    <p:sldId id="322" r:id="rId13"/>
    <p:sldId id="366" r:id="rId14"/>
    <p:sldId id="402" r:id="rId15"/>
    <p:sldId id="433" r:id="rId16"/>
    <p:sldId id="434" r:id="rId17"/>
    <p:sldId id="435" r:id="rId18"/>
    <p:sldId id="436" r:id="rId19"/>
    <p:sldId id="439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FF0101"/>
    <a:srgbClr val="00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45D421-351E-4D0A-A677-F4C401873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75341-8365-49F6-8635-488DAE25E61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4F330D-FBCE-42A4-9912-769F99177A47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0E6BCE-D3EF-4091-9227-9C2FA1276B9D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858A16-DA92-4414-A495-A3FC37B7862E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BC75FC-3543-4317-9F8E-32DDBD3DC450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9FFD12-DA64-4EB7-A723-83D31B94000A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855F1C-08B6-4E54-A744-7992B8FC8F62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7F4535-32BA-418C-B6B5-D30BE3E9C5FB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3BB2A6-E97C-4232-B96F-C956285D6860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1FE944-72D3-475F-A799-128811D3ABC5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D852B-4A52-45AA-A96E-64AF42D0731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1CF8DC-7547-4AAA-A7C4-80665919D7F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CD86ED-96C8-4FF0-810B-F89E3764E95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5557AA-3837-4947-8807-9804ABA80A8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257A68-9A90-49D8-A543-C2026F57F44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2F283F-08E4-40B2-A089-ECB9C88B95F1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F8A2D6-6C7F-4BAD-BB12-9757A0C55E53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4D0824-72F2-4436-8093-66237E0B92A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79A8-25DA-4E05-B0F7-2349DEFA4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0C6D-B8A8-400F-B98E-8949284F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5B8A-723D-4811-A8DA-A21DF1B5A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6F912-EFE8-41EF-BEFB-542C27CFF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B5BC-B800-4EB6-8BBA-816773946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1D0E6-2DDC-4778-A215-7CB976057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0EE36-01D0-43AC-961D-981356AA1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5184-1139-4000-9D54-B35F230E5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721D-E9A3-48DD-8ADD-C161FD113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52639-0677-48C6-9BAF-A2EEDD0F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C6AF-4BD2-4075-BAAD-9A4640BA8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D53846C-6AD1-48F6-B829-CA0C61105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</a:t>
            </a:r>
            <a:r>
              <a:rPr lang="tr-TR" altLang="en-US" dirty="0"/>
              <a:t>ü</a:t>
            </a:r>
            <a:r>
              <a:rPr lang="en-US" altLang="en-US" dirty="0" err="1"/>
              <a:t>sn</a:t>
            </a:r>
            <a:r>
              <a:rPr lang="tr-TR" altLang="en-US" dirty="0"/>
              <a:t>ü</a:t>
            </a:r>
            <a:r>
              <a:rPr lang="en-US" altLang="en-US" dirty="0"/>
              <a:t> </a:t>
            </a:r>
            <a:r>
              <a:rPr lang="en-US" altLang="en-US" dirty="0" err="1"/>
              <a:t>Yenig</a:t>
            </a:r>
            <a:r>
              <a:rPr lang="tr-TR" altLang="en-US" dirty="0"/>
              <a:t>ü</a:t>
            </a:r>
            <a:r>
              <a:rPr lang="en-US" altLang="en-US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1D5F03-CDC7-4B9D-B58C-6BCA478D0D7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Approximation scheme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approximation scheme uses polynomial time for any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0, then we call it a </a:t>
            </a:r>
            <a:r>
              <a:rPr lang="en-US" alt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polynomial time approximation scheme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altLang="en-US" sz="2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endParaRPr lang="en-US" altLang="en-US" sz="9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Ideally, running time of a polynomial time approximation scheme should not increase too fast as we decrease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other words,  if we decrease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by a factor, then the running time should not increase more than a factor.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approximation scheme is a fully polynomial approximation scheme if its running time is polynomial in 1/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and n (the input size).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tr-TR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running time can be given as (1/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altLang="en-US" sz="24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 baseline="30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8D6FDC-5A12-4EDE-8EEA-7B0F11B0E48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 approximation algorithm for Vertex Cover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Given a graph G=(V,E), find a minim</a:t>
            </a:r>
            <a:r>
              <a:rPr lang="tr-TR" altLang="en-US" sz="2400" dirty="0"/>
              <a:t>um </a:t>
            </a:r>
            <a:r>
              <a:rPr lang="tr-TR" altLang="en-US" sz="2400" dirty="0" err="1"/>
              <a:t>cardinality</a:t>
            </a:r>
            <a:r>
              <a:rPr lang="tr-TR" altLang="en-US" sz="2400" dirty="0"/>
              <a:t> </a:t>
            </a:r>
            <a:r>
              <a:rPr lang="en-US" altLang="en-US" sz="2400" dirty="0"/>
              <a:t>subset of vertices V’ such that, for all edges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lang="en-US" altLang="en-US" sz="2400" dirty="0"/>
              <a:t>E, either u or v is in V’.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Vertex cover problem is an NP-hard problem (the related decision problem is NP-Complete).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Hence, it is highly unlikely that we can find an optimal V’ in polynomial time.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However, we will see a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polynomial</a:t>
            </a:r>
            <a:r>
              <a:rPr lang="tr-TR" altLang="en-US" sz="2400" dirty="0"/>
              <a:t> time </a:t>
            </a:r>
            <a:r>
              <a:rPr lang="en-US" altLang="en-US" sz="2400" dirty="0"/>
              <a:t>approximation algorithm </a:t>
            </a:r>
            <a:r>
              <a:rPr lang="tr-TR" altLang="en-US" sz="2400" dirty="0" err="1"/>
              <a:t>for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vertex cover problem.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And we will also give a ratio bound for this approximation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0"/>
          <p:cNvSpPr txBox="1">
            <a:spLocks noChangeArrowheads="1"/>
          </p:cNvSpPr>
          <p:nvPr/>
        </p:nvSpPr>
        <p:spPr bwMode="auto">
          <a:xfrm>
            <a:off x="6969125" y="198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4</a:t>
            </a:r>
            <a:endParaRPr lang="en-US" altLang="en-US" sz="1800"/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5F8E58-87E3-4B4E-9C55-E6C1F66FDD8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algorithm explained intuitively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pSp>
        <p:nvGrpSpPr>
          <p:cNvPr id="14342" name="Group 66"/>
          <p:cNvGrpSpPr>
            <a:grpSpLocks/>
          </p:cNvGrpSpPr>
          <p:nvPr/>
        </p:nvGrpSpPr>
        <p:grpSpPr bwMode="auto">
          <a:xfrm>
            <a:off x="762000" y="1981200"/>
            <a:ext cx="381000" cy="381000"/>
            <a:chOff x="721" y="1284"/>
            <a:chExt cx="240" cy="240"/>
          </a:xfrm>
        </p:grpSpPr>
        <p:sp>
          <p:nvSpPr>
            <p:cNvPr id="14486" name="Text Box 64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2</a:t>
              </a:r>
              <a:endParaRPr lang="en-US" altLang="en-US" sz="1800"/>
            </a:p>
          </p:txBody>
        </p:sp>
        <p:sp>
          <p:nvSpPr>
            <p:cNvPr id="14487" name="Oval 65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3" name="Group 67"/>
          <p:cNvGrpSpPr>
            <a:grpSpLocks/>
          </p:cNvGrpSpPr>
          <p:nvPr/>
        </p:nvGrpSpPr>
        <p:grpSpPr bwMode="auto">
          <a:xfrm>
            <a:off x="1600200" y="1981200"/>
            <a:ext cx="381000" cy="381000"/>
            <a:chOff x="721" y="1284"/>
            <a:chExt cx="240" cy="240"/>
          </a:xfrm>
        </p:grpSpPr>
        <p:sp>
          <p:nvSpPr>
            <p:cNvPr id="14484" name="Text Box 68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3</a:t>
              </a:r>
              <a:endParaRPr lang="en-US" altLang="en-US" sz="1800"/>
            </a:p>
          </p:txBody>
        </p:sp>
        <p:sp>
          <p:nvSpPr>
            <p:cNvPr id="14485" name="Oval 69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4" name="Group 70"/>
          <p:cNvGrpSpPr>
            <a:grpSpLocks/>
          </p:cNvGrpSpPr>
          <p:nvPr/>
        </p:nvGrpSpPr>
        <p:grpSpPr bwMode="auto">
          <a:xfrm>
            <a:off x="2438400" y="1981200"/>
            <a:ext cx="381000" cy="381000"/>
            <a:chOff x="721" y="1284"/>
            <a:chExt cx="240" cy="240"/>
          </a:xfrm>
        </p:grpSpPr>
        <p:sp>
          <p:nvSpPr>
            <p:cNvPr id="14482" name="Text Box 71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4</a:t>
              </a:r>
              <a:endParaRPr lang="en-US" altLang="en-US" sz="1800"/>
            </a:p>
          </p:txBody>
        </p:sp>
        <p:sp>
          <p:nvSpPr>
            <p:cNvPr id="14483" name="Oval 72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5" name="Group 73"/>
          <p:cNvGrpSpPr>
            <a:grpSpLocks/>
          </p:cNvGrpSpPr>
          <p:nvPr/>
        </p:nvGrpSpPr>
        <p:grpSpPr bwMode="auto">
          <a:xfrm>
            <a:off x="2057400" y="2819400"/>
            <a:ext cx="381000" cy="381000"/>
            <a:chOff x="721" y="1284"/>
            <a:chExt cx="240" cy="240"/>
          </a:xfrm>
        </p:grpSpPr>
        <p:sp>
          <p:nvSpPr>
            <p:cNvPr id="14480" name="Text Box 74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6</a:t>
              </a:r>
              <a:endParaRPr lang="en-US" altLang="en-US" sz="1800"/>
            </a:p>
          </p:txBody>
        </p:sp>
        <p:sp>
          <p:nvSpPr>
            <p:cNvPr id="14481" name="Oval 75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6" name="Group 76"/>
          <p:cNvGrpSpPr>
            <a:grpSpLocks/>
          </p:cNvGrpSpPr>
          <p:nvPr/>
        </p:nvGrpSpPr>
        <p:grpSpPr bwMode="auto">
          <a:xfrm>
            <a:off x="1219200" y="2819400"/>
            <a:ext cx="381000" cy="381000"/>
            <a:chOff x="721" y="1284"/>
            <a:chExt cx="240" cy="240"/>
          </a:xfrm>
        </p:grpSpPr>
        <p:sp>
          <p:nvSpPr>
            <p:cNvPr id="14478" name="Text Box 77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5</a:t>
              </a:r>
              <a:endParaRPr lang="en-US" altLang="en-US" sz="1800"/>
            </a:p>
          </p:txBody>
        </p:sp>
        <p:sp>
          <p:nvSpPr>
            <p:cNvPr id="14479" name="Oval 78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7" name="Group 79"/>
          <p:cNvGrpSpPr>
            <a:grpSpLocks/>
          </p:cNvGrpSpPr>
          <p:nvPr/>
        </p:nvGrpSpPr>
        <p:grpSpPr bwMode="auto">
          <a:xfrm>
            <a:off x="609600" y="2819400"/>
            <a:ext cx="381000" cy="381000"/>
            <a:chOff x="721" y="1284"/>
            <a:chExt cx="240" cy="240"/>
          </a:xfrm>
        </p:grpSpPr>
        <p:sp>
          <p:nvSpPr>
            <p:cNvPr id="14476" name="Text Box 80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1</a:t>
              </a:r>
              <a:endParaRPr lang="en-US" altLang="en-US" sz="1800"/>
            </a:p>
          </p:txBody>
        </p:sp>
        <p:sp>
          <p:nvSpPr>
            <p:cNvPr id="14477" name="Oval 81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48" name="Group 82"/>
          <p:cNvGrpSpPr>
            <a:grpSpLocks/>
          </p:cNvGrpSpPr>
          <p:nvPr/>
        </p:nvGrpSpPr>
        <p:grpSpPr bwMode="auto">
          <a:xfrm>
            <a:off x="2667000" y="2819400"/>
            <a:ext cx="381000" cy="381000"/>
            <a:chOff x="721" y="1284"/>
            <a:chExt cx="240" cy="240"/>
          </a:xfrm>
        </p:grpSpPr>
        <p:sp>
          <p:nvSpPr>
            <p:cNvPr id="14474" name="Text Box 83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7</a:t>
              </a:r>
              <a:endParaRPr lang="en-US" altLang="en-US" sz="1800"/>
            </a:p>
          </p:txBody>
        </p:sp>
        <p:sp>
          <p:nvSpPr>
            <p:cNvPr id="14475" name="Oval 84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14349" name="AutoShape 85"/>
          <p:cNvCxnSpPr>
            <a:cxnSpLocks noChangeShapeType="1"/>
            <a:stCxn id="14487" idx="4"/>
            <a:endCxn id="14477" idx="0"/>
          </p:cNvCxnSpPr>
          <p:nvPr/>
        </p:nvCxnSpPr>
        <p:spPr bwMode="auto">
          <a:xfrm flipH="1">
            <a:off x="800100" y="23622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86"/>
          <p:cNvCxnSpPr>
            <a:cxnSpLocks noChangeShapeType="1"/>
            <a:stCxn id="14483" idx="5"/>
            <a:endCxn id="14475" idx="0"/>
          </p:cNvCxnSpPr>
          <p:nvPr/>
        </p:nvCxnSpPr>
        <p:spPr bwMode="auto">
          <a:xfrm>
            <a:off x="2763838" y="2306638"/>
            <a:ext cx="936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87"/>
          <p:cNvCxnSpPr>
            <a:cxnSpLocks noChangeShapeType="1"/>
            <a:stCxn id="14483" idx="3"/>
            <a:endCxn id="14481" idx="0"/>
          </p:cNvCxnSpPr>
          <p:nvPr/>
        </p:nvCxnSpPr>
        <p:spPr bwMode="auto">
          <a:xfrm flipH="1">
            <a:off x="2247900" y="2306638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88"/>
          <p:cNvCxnSpPr>
            <a:cxnSpLocks noChangeShapeType="1"/>
            <a:stCxn id="14483" idx="2"/>
            <a:endCxn id="14479" idx="7"/>
          </p:cNvCxnSpPr>
          <p:nvPr/>
        </p:nvCxnSpPr>
        <p:spPr bwMode="auto">
          <a:xfrm flipH="1">
            <a:off x="1544638" y="2171700"/>
            <a:ext cx="893762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89"/>
          <p:cNvCxnSpPr>
            <a:cxnSpLocks noChangeShapeType="1"/>
            <a:stCxn id="14479" idx="6"/>
            <a:endCxn id="14481" idx="2"/>
          </p:cNvCxnSpPr>
          <p:nvPr/>
        </p:nvCxnSpPr>
        <p:spPr bwMode="auto">
          <a:xfrm>
            <a:off x="1600200" y="30099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90"/>
          <p:cNvCxnSpPr>
            <a:cxnSpLocks noChangeShapeType="1"/>
            <a:stCxn id="14487" idx="6"/>
            <a:endCxn id="14485" idx="2"/>
          </p:cNvCxnSpPr>
          <p:nvPr/>
        </p:nvCxnSpPr>
        <p:spPr bwMode="auto">
          <a:xfrm>
            <a:off x="1143000" y="2171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91"/>
          <p:cNvCxnSpPr>
            <a:cxnSpLocks noChangeShapeType="1"/>
            <a:stCxn id="14485" idx="6"/>
            <a:endCxn id="14483" idx="2"/>
          </p:cNvCxnSpPr>
          <p:nvPr/>
        </p:nvCxnSpPr>
        <p:spPr bwMode="auto">
          <a:xfrm>
            <a:off x="1981200" y="2171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92"/>
          <p:cNvCxnSpPr>
            <a:cxnSpLocks noChangeShapeType="1"/>
            <a:stCxn id="14485" idx="3"/>
            <a:endCxn id="14479" idx="0"/>
          </p:cNvCxnSpPr>
          <p:nvPr/>
        </p:nvCxnSpPr>
        <p:spPr bwMode="auto">
          <a:xfrm flipH="1">
            <a:off x="1409700" y="2306638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Text Box 94"/>
          <p:cNvSpPr txBox="1">
            <a:spLocks noChangeArrowheads="1"/>
          </p:cNvSpPr>
          <p:nvPr/>
        </p:nvSpPr>
        <p:spPr bwMode="auto">
          <a:xfrm>
            <a:off x="5291138" y="198755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2</a:t>
            </a:r>
            <a:endParaRPr lang="en-US" altLang="en-US" sz="1800"/>
          </a:p>
        </p:txBody>
      </p:sp>
      <p:sp>
        <p:nvSpPr>
          <p:cNvPr id="14358" name="Oval 95"/>
          <p:cNvSpPr>
            <a:spLocks noChangeArrowheads="1"/>
          </p:cNvSpPr>
          <p:nvPr/>
        </p:nvSpPr>
        <p:spPr bwMode="auto">
          <a:xfrm>
            <a:off x="5257800" y="1981200"/>
            <a:ext cx="381000" cy="381000"/>
          </a:xfrm>
          <a:prstGeom prst="ellipse">
            <a:avLst/>
          </a:prstGeom>
          <a:solidFill>
            <a:schemeClr val="tx1">
              <a:alpha val="50195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359" name="Group 96"/>
          <p:cNvGrpSpPr>
            <a:grpSpLocks/>
          </p:cNvGrpSpPr>
          <p:nvPr/>
        </p:nvGrpSpPr>
        <p:grpSpPr bwMode="auto">
          <a:xfrm>
            <a:off x="6096000" y="1981200"/>
            <a:ext cx="381000" cy="381000"/>
            <a:chOff x="721" y="1284"/>
            <a:chExt cx="240" cy="240"/>
          </a:xfrm>
        </p:grpSpPr>
        <p:sp>
          <p:nvSpPr>
            <p:cNvPr id="14472" name="Text Box 97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3</a:t>
              </a:r>
              <a:endParaRPr lang="en-US" altLang="en-US" sz="1800"/>
            </a:p>
          </p:txBody>
        </p:sp>
        <p:sp>
          <p:nvSpPr>
            <p:cNvPr id="14473" name="Oval 98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14360" name="Oval 101"/>
          <p:cNvSpPr>
            <a:spLocks noChangeArrowheads="1"/>
          </p:cNvSpPr>
          <p:nvPr/>
        </p:nvSpPr>
        <p:spPr bwMode="auto">
          <a:xfrm>
            <a:off x="6934200" y="1981200"/>
            <a:ext cx="381000" cy="381000"/>
          </a:xfrm>
          <a:prstGeom prst="ellipse">
            <a:avLst/>
          </a:prstGeom>
          <a:solidFill>
            <a:schemeClr val="tx1">
              <a:alpha val="50195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361" name="Group 102"/>
          <p:cNvGrpSpPr>
            <a:grpSpLocks/>
          </p:cNvGrpSpPr>
          <p:nvPr/>
        </p:nvGrpSpPr>
        <p:grpSpPr bwMode="auto">
          <a:xfrm>
            <a:off x="6553200" y="2819400"/>
            <a:ext cx="381000" cy="381000"/>
            <a:chOff x="721" y="1284"/>
            <a:chExt cx="240" cy="240"/>
          </a:xfrm>
        </p:grpSpPr>
        <p:sp>
          <p:nvSpPr>
            <p:cNvPr id="14470" name="Text Box 103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6</a:t>
              </a:r>
              <a:endParaRPr lang="en-US" altLang="en-US" sz="1800"/>
            </a:p>
          </p:txBody>
        </p:sp>
        <p:sp>
          <p:nvSpPr>
            <p:cNvPr id="14471" name="Oval 104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14362" name="Text Box 106"/>
          <p:cNvSpPr txBox="1">
            <a:spLocks noChangeArrowheads="1"/>
          </p:cNvSpPr>
          <p:nvPr/>
        </p:nvSpPr>
        <p:spPr bwMode="auto">
          <a:xfrm>
            <a:off x="5749925" y="2825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5</a:t>
            </a:r>
            <a:endParaRPr lang="en-US" altLang="en-US" sz="1800"/>
          </a:p>
        </p:txBody>
      </p:sp>
      <p:sp>
        <p:nvSpPr>
          <p:cNvPr id="14363" name="Oval 107"/>
          <p:cNvSpPr>
            <a:spLocks noChangeArrowheads="1"/>
          </p:cNvSpPr>
          <p:nvPr/>
        </p:nvSpPr>
        <p:spPr bwMode="auto">
          <a:xfrm>
            <a:off x="5715000" y="2819400"/>
            <a:ext cx="381000" cy="381000"/>
          </a:xfrm>
          <a:prstGeom prst="ellipse">
            <a:avLst/>
          </a:prstGeom>
          <a:solidFill>
            <a:schemeClr val="tx1">
              <a:alpha val="50195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364" name="Group 108"/>
          <p:cNvGrpSpPr>
            <a:grpSpLocks/>
          </p:cNvGrpSpPr>
          <p:nvPr/>
        </p:nvGrpSpPr>
        <p:grpSpPr bwMode="auto">
          <a:xfrm>
            <a:off x="5105400" y="2819400"/>
            <a:ext cx="381000" cy="381000"/>
            <a:chOff x="721" y="1284"/>
            <a:chExt cx="240" cy="240"/>
          </a:xfrm>
        </p:grpSpPr>
        <p:sp>
          <p:nvSpPr>
            <p:cNvPr id="14468" name="Text Box 109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1</a:t>
              </a:r>
              <a:endParaRPr lang="en-US" altLang="en-US" sz="1800"/>
            </a:p>
          </p:txBody>
        </p:sp>
        <p:sp>
          <p:nvSpPr>
            <p:cNvPr id="14469" name="Oval 110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65" name="Group 111"/>
          <p:cNvGrpSpPr>
            <a:grpSpLocks/>
          </p:cNvGrpSpPr>
          <p:nvPr/>
        </p:nvGrpSpPr>
        <p:grpSpPr bwMode="auto">
          <a:xfrm>
            <a:off x="7162800" y="2819400"/>
            <a:ext cx="381000" cy="381000"/>
            <a:chOff x="721" y="1284"/>
            <a:chExt cx="240" cy="240"/>
          </a:xfrm>
        </p:grpSpPr>
        <p:sp>
          <p:nvSpPr>
            <p:cNvPr id="14466" name="Text Box 112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7</a:t>
              </a:r>
              <a:endParaRPr lang="en-US" altLang="en-US" sz="1800"/>
            </a:p>
          </p:txBody>
        </p:sp>
        <p:sp>
          <p:nvSpPr>
            <p:cNvPr id="14467" name="Oval 113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14366" name="AutoShape 114"/>
          <p:cNvCxnSpPr>
            <a:cxnSpLocks noChangeShapeType="1"/>
            <a:stCxn id="14358" idx="4"/>
            <a:endCxn id="14469" idx="0"/>
          </p:cNvCxnSpPr>
          <p:nvPr/>
        </p:nvCxnSpPr>
        <p:spPr bwMode="auto">
          <a:xfrm flipH="1">
            <a:off x="5295900" y="23622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115"/>
          <p:cNvCxnSpPr>
            <a:cxnSpLocks noChangeShapeType="1"/>
            <a:stCxn id="14360" idx="5"/>
            <a:endCxn id="14467" idx="0"/>
          </p:cNvCxnSpPr>
          <p:nvPr/>
        </p:nvCxnSpPr>
        <p:spPr bwMode="auto">
          <a:xfrm>
            <a:off x="7259638" y="2306638"/>
            <a:ext cx="936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8" name="AutoShape 116"/>
          <p:cNvCxnSpPr>
            <a:cxnSpLocks noChangeShapeType="1"/>
            <a:stCxn id="14360" idx="3"/>
            <a:endCxn id="14471" idx="0"/>
          </p:cNvCxnSpPr>
          <p:nvPr/>
        </p:nvCxnSpPr>
        <p:spPr bwMode="auto">
          <a:xfrm flipH="1">
            <a:off x="6743700" y="2306638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9" name="AutoShape 117"/>
          <p:cNvCxnSpPr>
            <a:cxnSpLocks noChangeShapeType="1"/>
            <a:stCxn id="14360" idx="2"/>
            <a:endCxn id="14363" idx="7"/>
          </p:cNvCxnSpPr>
          <p:nvPr/>
        </p:nvCxnSpPr>
        <p:spPr bwMode="auto">
          <a:xfrm flipH="1">
            <a:off x="6040438" y="2171700"/>
            <a:ext cx="893762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0" name="AutoShape 118"/>
          <p:cNvCxnSpPr>
            <a:cxnSpLocks noChangeShapeType="1"/>
            <a:stCxn id="14363" idx="6"/>
            <a:endCxn id="14471" idx="2"/>
          </p:cNvCxnSpPr>
          <p:nvPr/>
        </p:nvCxnSpPr>
        <p:spPr bwMode="auto">
          <a:xfrm>
            <a:off x="6096000" y="30099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1" name="AutoShape 119"/>
          <p:cNvCxnSpPr>
            <a:cxnSpLocks noChangeShapeType="1"/>
            <a:stCxn id="14358" idx="6"/>
            <a:endCxn id="14473" idx="2"/>
          </p:cNvCxnSpPr>
          <p:nvPr/>
        </p:nvCxnSpPr>
        <p:spPr bwMode="auto">
          <a:xfrm>
            <a:off x="5638800" y="2171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2" name="AutoShape 120"/>
          <p:cNvCxnSpPr>
            <a:cxnSpLocks noChangeShapeType="1"/>
            <a:stCxn id="14473" idx="6"/>
            <a:endCxn id="14360" idx="2"/>
          </p:cNvCxnSpPr>
          <p:nvPr/>
        </p:nvCxnSpPr>
        <p:spPr bwMode="auto">
          <a:xfrm>
            <a:off x="6477000" y="2171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3" name="AutoShape 121"/>
          <p:cNvCxnSpPr>
            <a:cxnSpLocks noChangeShapeType="1"/>
            <a:stCxn id="14473" idx="3"/>
            <a:endCxn id="14363" idx="0"/>
          </p:cNvCxnSpPr>
          <p:nvPr/>
        </p:nvCxnSpPr>
        <p:spPr bwMode="auto">
          <a:xfrm flipH="1">
            <a:off x="5905500" y="2306638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4" name="Text Box 122"/>
          <p:cNvSpPr txBox="1">
            <a:spLocks noChangeArrowheads="1"/>
          </p:cNvSpPr>
          <p:nvPr/>
        </p:nvSpPr>
        <p:spPr bwMode="auto">
          <a:xfrm>
            <a:off x="7510463" y="220980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C*=3</a:t>
            </a:r>
          </a:p>
        </p:txBody>
      </p:sp>
      <p:grpSp>
        <p:nvGrpSpPr>
          <p:cNvPr id="14375" name="Group 123"/>
          <p:cNvGrpSpPr>
            <a:grpSpLocks/>
          </p:cNvGrpSpPr>
          <p:nvPr/>
        </p:nvGrpSpPr>
        <p:grpSpPr bwMode="auto">
          <a:xfrm>
            <a:off x="393700" y="4067175"/>
            <a:ext cx="381000" cy="381000"/>
            <a:chOff x="721" y="1284"/>
            <a:chExt cx="240" cy="240"/>
          </a:xfrm>
        </p:grpSpPr>
        <p:sp>
          <p:nvSpPr>
            <p:cNvPr id="14464" name="Text Box 124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2</a:t>
              </a:r>
              <a:endParaRPr lang="en-US" altLang="en-US" sz="1800"/>
            </a:p>
          </p:txBody>
        </p:sp>
        <p:sp>
          <p:nvSpPr>
            <p:cNvPr id="14465" name="Oval 125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76" name="Group 126"/>
          <p:cNvGrpSpPr>
            <a:grpSpLocks/>
          </p:cNvGrpSpPr>
          <p:nvPr/>
        </p:nvGrpSpPr>
        <p:grpSpPr bwMode="auto">
          <a:xfrm>
            <a:off x="1231900" y="4067175"/>
            <a:ext cx="381000" cy="381000"/>
            <a:chOff x="721" y="1284"/>
            <a:chExt cx="240" cy="240"/>
          </a:xfrm>
        </p:grpSpPr>
        <p:sp>
          <p:nvSpPr>
            <p:cNvPr id="14462" name="Text Box 127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3</a:t>
              </a:r>
              <a:endParaRPr lang="en-US" altLang="en-US" sz="1800"/>
            </a:p>
          </p:txBody>
        </p:sp>
        <p:sp>
          <p:nvSpPr>
            <p:cNvPr id="14463" name="Oval 128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77" name="Group 129"/>
          <p:cNvGrpSpPr>
            <a:grpSpLocks/>
          </p:cNvGrpSpPr>
          <p:nvPr/>
        </p:nvGrpSpPr>
        <p:grpSpPr bwMode="auto">
          <a:xfrm>
            <a:off x="2070100" y="4067175"/>
            <a:ext cx="381000" cy="381000"/>
            <a:chOff x="721" y="1284"/>
            <a:chExt cx="240" cy="240"/>
          </a:xfrm>
        </p:grpSpPr>
        <p:sp>
          <p:nvSpPr>
            <p:cNvPr id="14460" name="Text Box 130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4</a:t>
              </a:r>
              <a:endParaRPr lang="en-US" altLang="en-US" sz="1800"/>
            </a:p>
          </p:txBody>
        </p:sp>
        <p:sp>
          <p:nvSpPr>
            <p:cNvPr id="14461" name="Oval 131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78" name="Group 132"/>
          <p:cNvGrpSpPr>
            <a:grpSpLocks/>
          </p:cNvGrpSpPr>
          <p:nvPr/>
        </p:nvGrpSpPr>
        <p:grpSpPr bwMode="auto">
          <a:xfrm>
            <a:off x="1689100" y="4905375"/>
            <a:ext cx="381000" cy="381000"/>
            <a:chOff x="721" y="1284"/>
            <a:chExt cx="240" cy="240"/>
          </a:xfrm>
        </p:grpSpPr>
        <p:sp>
          <p:nvSpPr>
            <p:cNvPr id="14458" name="Text Box 133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6</a:t>
              </a:r>
              <a:endParaRPr lang="en-US" altLang="en-US" sz="1800"/>
            </a:p>
          </p:txBody>
        </p:sp>
        <p:sp>
          <p:nvSpPr>
            <p:cNvPr id="14459" name="Oval 134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79" name="Group 135"/>
          <p:cNvGrpSpPr>
            <a:grpSpLocks/>
          </p:cNvGrpSpPr>
          <p:nvPr/>
        </p:nvGrpSpPr>
        <p:grpSpPr bwMode="auto">
          <a:xfrm>
            <a:off x="850900" y="4905375"/>
            <a:ext cx="381000" cy="381000"/>
            <a:chOff x="721" y="1284"/>
            <a:chExt cx="240" cy="240"/>
          </a:xfrm>
        </p:grpSpPr>
        <p:sp>
          <p:nvSpPr>
            <p:cNvPr id="14456" name="Text Box 136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5</a:t>
              </a:r>
              <a:endParaRPr lang="en-US" altLang="en-US" sz="1800"/>
            </a:p>
          </p:txBody>
        </p:sp>
        <p:sp>
          <p:nvSpPr>
            <p:cNvPr id="14457" name="Oval 137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80" name="Group 138"/>
          <p:cNvGrpSpPr>
            <a:grpSpLocks/>
          </p:cNvGrpSpPr>
          <p:nvPr/>
        </p:nvGrpSpPr>
        <p:grpSpPr bwMode="auto">
          <a:xfrm>
            <a:off x="241300" y="4905375"/>
            <a:ext cx="381000" cy="381000"/>
            <a:chOff x="721" y="1284"/>
            <a:chExt cx="240" cy="240"/>
          </a:xfrm>
        </p:grpSpPr>
        <p:sp>
          <p:nvSpPr>
            <p:cNvPr id="14454" name="Text Box 139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1</a:t>
              </a:r>
              <a:endParaRPr lang="en-US" altLang="en-US" sz="1800"/>
            </a:p>
          </p:txBody>
        </p:sp>
        <p:sp>
          <p:nvSpPr>
            <p:cNvPr id="14455" name="Oval 140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81" name="Group 141"/>
          <p:cNvGrpSpPr>
            <a:grpSpLocks/>
          </p:cNvGrpSpPr>
          <p:nvPr/>
        </p:nvGrpSpPr>
        <p:grpSpPr bwMode="auto">
          <a:xfrm>
            <a:off x="2298700" y="4905375"/>
            <a:ext cx="381000" cy="381000"/>
            <a:chOff x="721" y="1284"/>
            <a:chExt cx="240" cy="240"/>
          </a:xfrm>
        </p:grpSpPr>
        <p:sp>
          <p:nvSpPr>
            <p:cNvPr id="14452" name="Text Box 142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7</a:t>
              </a:r>
              <a:endParaRPr lang="en-US" altLang="en-US" sz="1800"/>
            </a:p>
          </p:txBody>
        </p:sp>
        <p:sp>
          <p:nvSpPr>
            <p:cNvPr id="14453" name="Oval 143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14382" name="AutoShape 144"/>
          <p:cNvCxnSpPr>
            <a:cxnSpLocks noChangeShapeType="1"/>
            <a:stCxn id="14465" idx="4"/>
            <a:endCxn id="14455" idx="0"/>
          </p:cNvCxnSpPr>
          <p:nvPr/>
        </p:nvCxnSpPr>
        <p:spPr bwMode="auto">
          <a:xfrm flipH="1">
            <a:off x="431800" y="4448175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3" name="AutoShape 145"/>
          <p:cNvCxnSpPr>
            <a:cxnSpLocks noChangeShapeType="1"/>
            <a:stCxn id="14461" idx="5"/>
            <a:endCxn id="14453" idx="0"/>
          </p:cNvCxnSpPr>
          <p:nvPr/>
        </p:nvCxnSpPr>
        <p:spPr bwMode="auto">
          <a:xfrm>
            <a:off x="2395538" y="4392613"/>
            <a:ext cx="936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4" name="AutoShape 146"/>
          <p:cNvCxnSpPr>
            <a:cxnSpLocks noChangeShapeType="1"/>
            <a:stCxn id="14461" idx="3"/>
            <a:endCxn id="14459" idx="0"/>
          </p:cNvCxnSpPr>
          <p:nvPr/>
        </p:nvCxnSpPr>
        <p:spPr bwMode="auto">
          <a:xfrm flipH="1">
            <a:off x="18796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5" name="AutoShape 147"/>
          <p:cNvCxnSpPr>
            <a:cxnSpLocks noChangeShapeType="1"/>
            <a:stCxn id="14461" idx="2"/>
            <a:endCxn id="14457" idx="7"/>
          </p:cNvCxnSpPr>
          <p:nvPr/>
        </p:nvCxnSpPr>
        <p:spPr bwMode="auto">
          <a:xfrm flipH="1">
            <a:off x="1176338" y="4257675"/>
            <a:ext cx="893762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6" name="AutoShape 148"/>
          <p:cNvCxnSpPr>
            <a:cxnSpLocks noChangeShapeType="1"/>
            <a:stCxn id="14457" idx="6"/>
            <a:endCxn id="14459" idx="2"/>
          </p:cNvCxnSpPr>
          <p:nvPr/>
        </p:nvCxnSpPr>
        <p:spPr bwMode="auto">
          <a:xfrm>
            <a:off x="1231900" y="50958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7" name="AutoShape 149"/>
          <p:cNvCxnSpPr>
            <a:cxnSpLocks noChangeShapeType="1"/>
            <a:stCxn id="14465" idx="6"/>
            <a:endCxn id="14463" idx="2"/>
          </p:cNvCxnSpPr>
          <p:nvPr/>
        </p:nvCxnSpPr>
        <p:spPr bwMode="auto">
          <a:xfrm>
            <a:off x="774700" y="4257675"/>
            <a:ext cx="457200" cy="0"/>
          </a:xfrm>
          <a:prstGeom prst="straightConnector1">
            <a:avLst/>
          </a:prstGeom>
          <a:noFill/>
          <a:ln w="25400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8" name="AutoShape 150"/>
          <p:cNvCxnSpPr>
            <a:cxnSpLocks noChangeShapeType="1"/>
            <a:stCxn id="14463" idx="6"/>
            <a:endCxn id="14461" idx="2"/>
          </p:cNvCxnSpPr>
          <p:nvPr/>
        </p:nvCxnSpPr>
        <p:spPr bwMode="auto">
          <a:xfrm>
            <a:off x="1612900" y="42576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9" name="AutoShape 151"/>
          <p:cNvCxnSpPr>
            <a:cxnSpLocks noChangeShapeType="1"/>
            <a:stCxn id="14463" idx="3"/>
            <a:endCxn id="14457" idx="0"/>
          </p:cNvCxnSpPr>
          <p:nvPr/>
        </p:nvCxnSpPr>
        <p:spPr bwMode="auto">
          <a:xfrm flipH="1">
            <a:off x="10414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90" name="Text Box 152"/>
          <p:cNvSpPr txBox="1">
            <a:spLocks noChangeArrowheads="1"/>
          </p:cNvSpPr>
          <p:nvPr/>
        </p:nvSpPr>
        <p:spPr bwMode="auto">
          <a:xfrm>
            <a:off x="207963" y="5346700"/>
            <a:ext cx="241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Pick an uncovered edge,</a:t>
            </a:r>
          </a:p>
          <a:p>
            <a:pPr eaLnBrk="1" hangingPunct="1"/>
            <a:r>
              <a:rPr lang="en-US" altLang="en-US" sz="1600"/>
              <a:t>Include both ends in V’</a:t>
            </a:r>
          </a:p>
        </p:txBody>
      </p:sp>
      <p:sp>
        <p:nvSpPr>
          <p:cNvPr id="14391" name="Text Box 274"/>
          <p:cNvSpPr txBox="1">
            <a:spLocks noChangeArrowheads="1"/>
          </p:cNvSpPr>
          <p:nvPr/>
        </p:nvSpPr>
        <p:spPr bwMode="auto">
          <a:xfrm>
            <a:off x="3311525" y="4073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2</a:t>
            </a:r>
            <a:endParaRPr lang="en-US" altLang="en-US" sz="1800"/>
          </a:p>
        </p:txBody>
      </p:sp>
      <p:sp>
        <p:nvSpPr>
          <p:cNvPr id="14392" name="Oval 275"/>
          <p:cNvSpPr>
            <a:spLocks noChangeArrowheads="1"/>
          </p:cNvSpPr>
          <p:nvPr/>
        </p:nvSpPr>
        <p:spPr bwMode="auto">
          <a:xfrm>
            <a:off x="3276600" y="40671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4393" name="Text Box 277"/>
          <p:cNvSpPr txBox="1">
            <a:spLocks noChangeArrowheads="1"/>
          </p:cNvSpPr>
          <p:nvPr/>
        </p:nvSpPr>
        <p:spPr bwMode="auto">
          <a:xfrm>
            <a:off x="4148138" y="4073525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3</a:t>
            </a:r>
            <a:endParaRPr lang="en-US" altLang="en-US" sz="1800"/>
          </a:p>
        </p:txBody>
      </p:sp>
      <p:sp>
        <p:nvSpPr>
          <p:cNvPr id="14394" name="Oval 278"/>
          <p:cNvSpPr>
            <a:spLocks noChangeArrowheads="1"/>
          </p:cNvSpPr>
          <p:nvPr/>
        </p:nvSpPr>
        <p:spPr bwMode="auto">
          <a:xfrm>
            <a:off x="4114800" y="40671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395" name="Group 279"/>
          <p:cNvGrpSpPr>
            <a:grpSpLocks/>
          </p:cNvGrpSpPr>
          <p:nvPr/>
        </p:nvGrpSpPr>
        <p:grpSpPr bwMode="auto">
          <a:xfrm>
            <a:off x="4953000" y="4067175"/>
            <a:ext cx="381000" cy="381000"/>
            <a:chOff x="721" y="1284"/>
            <a:chExt cx="240" cy="240"/>
          </a:xfrm>
        </p:grpSpPr>
        <p:sp>
          <p:nvSpPr>
            <p:cNvPr id="14450" name="Text Box 280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4</a:t>
              </a:r>
              <a:endParaRPr lang="en-US" altLang="en-US" sz="1800"/>
            </a:p>
          </p:txBody>
        </p:sp>
        <p:sp>
          <p:nvSpPr>
            <p:cNvPr id="14451" name="Oval 281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96" name="Group 282"/>
          <p:cNvGrpSpPr>
            <a:grpSpLocks/>
          </p:cNvGrpSpPr>
          <p:nvPr/>
        </p:nvGrpSpPr>
        <p:grpSpPr bwMode="auto">
          <a:xfrm>
            <a:off x="4572000" y="4905375"/>
            <a:ext cx="381000" cy="381000"/>
            <a:chOff x="721" y="1284"/>
            <a:chExt cx="240" cy="240"/>
          </a:xfrm>
        </p:grpSpPr>
        <p:sp>
          <p:nvSpPr>
            <p:cNvPr id="14448" name="Text Box 283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6</a:t>
              </a:r>
              <a:endParaRPr lang="en-US" altLang="en-US" sz="1800"/>
            </a:p>
          </p:txBody>
        </p:sp>
        <p:sp>
          <p:nvSpPr>
            <p:cNvPr id="14449" name="Oval 284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97" name="Group 285"/>
          <p:cNvGrpSpPr>
            <a:grpSpLocks/>
          </p:cNvGrpSpPr>
          <p:nvPr/>
        </p:nvGrpSpPr>
        <p:grpSpPr bwMode="auto">
          <a:xfrm>
            <a:off x="3733800" y="4905375"/>
            <a:ext cx="381000" cy="381000"/>
            <a:chOff x="721" y="1284"/>
            <a:chExt cx="240" cy="240"/>
          </a:xfrm>
        </p:grpSpPr>
        <p:sp>
          <p:nvSpPr>
            <p:cNvPr id="14446" name="Text Box 286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5</a:t>
              </a:r>
              <a:endParaRPr lang="en-US" altLang="en-US" sz="1800"/>
            </a:p>
          </p:txBody>
        </p:sp>
        <p:sp>
          <p:nvSpPr>
            <p:cNvPr id="14447" name="Oval 287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98" name="Group 288"/>
          <p:cNvGrpSpPr>
            <a:grpSpLocks/>
          </p:cNvGrpSpPr>
          <p:nvPr/>
        </p:nvGrpSpPr>
        <p:grpSpPr bwMode="auto">
          <a:xfrm>
            <a:off x="3124200" y="4905375"/>
            <a:ext cx="381000" cy="381000"/>
            <a:chOff x="721" y="1284"/>
            <a:chExt cx="240" cy="240"/>
          </a:xfrm>
        </p:grpSpPr>
        <p:sp>
          <p:nvSpPr>
            <p:cNvPr id="14444" name="Text Box 289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1</a:t>
              </a:r>
              <a:endParaRPr lang="en-US" altLang="en-US" sz="1800"/>
            </a:p>
          </p:txBody>
        </p:sp>
        <p:sp>
          <p:nvSpPr>
            <p:cNvPr id="14445" name="Oval 290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399" name="Group 291"/>
          <p:cNvGrpSpPr>
            <a:grpSpLocks/>
          </p:cNvGrpSpPr>
          <p:nvPr/>
        </p:nvGrpSpPr>
        <p:grpSpPr bwMode="auto">
          <a:xfrm>
            <a:off x="5181600" y="4905375"/>
            <a:ext cx="381000" cy="381000"/>
            <a:chOff x="721" y="1284"/>
            <a:chExt cx="240" cy="240"/>
          </a:xfrm>
        </p:grpSpPr>
        <p:sp>
          <p:nvSpPr>
            <p:cNvPr id="14442" name="Text Box 292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7</a:t>
              </a:r>
              <a:endParaRPr lang="en-US" altLang="en-US" sz="1800"/>
            </a:p>
          </p:txBody>
        </p:sp>
        <p:sp>
          <p:nvSpPr>
            <p:cNvPr id="14443" name="Oval 293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14400" name="AutoShape 294"/>
          <p:cNvCxnSpPr>
            <a:cxnSpLocks noChangeShapeType="1"/>
            <a:stCxn id="14392" idx="4"/>
            <a:endCxn id="14445" idx="0"/>
          </p:cNvCxnSpPr>
          <p:nvPr/>
        </p:nvCxnSpPr>
        <p:spPr bwMode="auto">
          <a:xfrm flipH="1">
            <a:off x="3314700" y="4448175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295"/>
          <p:cNvCxnSpPr>
            <a:cxnSpLocks noChangeShapeType="1"/>
            <a:stCxn id="14451" idx="5"/>
            <a:endCxn id="14443" idx="0"/>
          </p:cNvCxnSpPr>
          <p:nvPr/>
        </p:nvCxnSpPr>
        <p:spPr bwMode="auto">
          <a:xfrm>
            <a:off x="5278438" y="4392613"/>
            <a:ext cx="936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296"/>
          <p:cNvCxnSpPr>
            <a:cxnSpLocks noChangeShapeType="1"/>
            <a:stCxn id="14451" idx="3"/>
            <a:endCxn id="14449" idx="0"/>
          </p:cNvCxnSpPr>
          <p:nvPr/>
        </p:nvCxnSpPr>
        <p:spPr bwMode="auto">
          <a:xfrm flipH="1">
            <a:off x="47625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3" name="AutoShape 297"/>
          <p:cNvCxnSpPr>
            <a:cxnSpLocks noChangeShapeType="1"/>
            <a:stCxn id="14451" idx="2"/>
            <a:endCxn id="14447" idx="7"/>
          </p:cNvCxnSpPr>
          <p:nvPr/>
        </p:nvCxnSpPr>
        <p:spPr bwMode="auto">
          <a:xfrm flipH="1">
            <a:off x="4059238" y="4257675"/>
            <a:ext cx="893762" cy="703263"/>
          </a:xfrm>
          <a:prstGeom prst="straightConnector1">
            <a:avLst/>
          </a:prstGeom>
          <a:noFill/>
          <a:ln w="25400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4" name="AutoShape 298"/>
          <p:cNvCxnSpPr>
            <a:cxnSpLocks noChangeShapeType="1"/>
            <a:stCxn id="14447" idx="6"/>
            <a:endCxn id="14449" idx="2"/>
          </p:cNvCxnSpPr>
          <p:nvPr/>
        </p:nvCxnSpPr>
        <p:spPr bwMode="auto">
          <a:xfrm>
            <a:off x="4114800" y="50958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5" name="AutoShape 299"/>
          <p:cNvCxnSpPr>
            <a:cxnSpLocks noChangeShapeType="1"/>
            <a:stCxn id="14392" idx="6"/>
            <a:endCxn id="14394" idx="2"/>
          </p:cNvCxnSpPr>
          <p:nvPr/>
        </p:nvCxnSpPr>
        <p:spPr bwMode="auto">
          <a:xfrm>
            <a:off x="3657600" y="4257675"/>
            <a:ext cx="457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6" name="AutoShape 300"/>
          <p:cNvCxnSpPr>
            <a:cxnSpLocks noChangeShapeType="1"/>
            <a:stCxn id="14394" idx="6"/>
            <a:endCxn id="14451" idx="2"/>
          </p:cNvCxnSpPr>
          <p:nvPr/>
        </p:nvCxnSpPr>
        <p:spPr bwMode="auto">
          <a:xfrm>
            <a:off x="4495800" y="42576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7" name="AutoShape 301"/>
          <p:cNvCxnSpPr>
            <a:cxnSpLocks noChangeShapeType="1"/>
            <a:stCxn id="14394" idx="3"/>
            <a:endCxn id="14447" idx="0"/>
          </p:cNvCxnSpPr>
          <p:nvPr/>
        </p:nvCxnSpPr>
        <p:spPr bwMode="auto">
          <a:xfrm flipH="1">
            <a:off x="39243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8" name="Text Box 302"/>
          <p:cNvSpPr txBox="1">
            <a:spLocks noChangeArrowheads="1"/>
          </p:cNvSpPr>
          <p:nvPr/>
        </p:nvSpPr>
        <p:spPr bwMode="auto">
          <a:xfrm>
            <a:off x="3090863" y="5346700"/>
            <a:ext cx="241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Pick an uncovered edge,</a:t>
            </a:r>
          </a:p>
          <a:p>
            <a:pPr eaLnBrk="1" hangingPunct="1"/>
            <a:r>
              <a:rPr lang="en-US" altLang="en-US" sz="1600"/>
              <a:t>Include both ends in V’</a:t>
            </a:r>
          </a:p>
        </p:txBody>
      </p:sp>
      <p:sp>
        <p:nvSpPr>
          <p:cNvPr id="14409" name="Text Box 423"/>
          <p:cNvSpPr txBox="1">
            <a:spLocks noChangeArrowheads="1"/>
          </p:cNvSpPr>
          <p:nvPr/>
        </p:nvSpPr>
        <p:spPr bwMode="auto">
          <a:xfrm>
            <a:off x="6207125" y="4073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2</a:t>
            </a:r>
            <a:endParaRPr lang="en-US" altLang="en-US" sz="1800"/>
          </a:p>
        </p:txBody>
      </p:sp>
      <p:sp>
        <p:nvSpPr>
          <p:cNvPr id="14410" name="Oval 424"/>
          <p:cNvSpPr>
            <a:spLocks noChangeArrowheads="1"/>
          </p:cNvSpPr>
          <p:nvPr/>
        </p:nvSpPr>
        <p:spPr bwMode="auto">
          <a:xfrm>
            <a:off x="6172200" y="40671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4411" name="Text Box 425"/>
          <p:cNvSpPr txBox="1">
            <a:spLocks noChangeArrowheads="1"/>
          </p:cNvSpPr>
          <p:nvPr/>
        </p:nvSpPr>
        <p:spPr bwMode="auto">
          <a:xfrm>
            <a:off x="7043738" y="4073525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3</a:t>
            </a:r>
            <a:endParaRPr lang="en-US" altLang="en-US" sz="1800"/>
          </a:p>
        </p:txBody>
      </p:sp>
      <p:sp>
        <p:nvSpPr>
          <p:cNvPr id="14412" name="Oval 426"/>
          <p:cNvSpPr>
            <a:spLocks noChangeArrowheads="1"/>
          </p:cNvSpPr>
          <p:nvPr/>
        </p:nvSpPr>
        <p:spPr bwMode="auto">
          <a:xfrm>
            <a:off x="7010400" y="40671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sp>
        <p:nvSpPr>
          <p:cNvPr id="14413" name="Text Box 428"/>
          <p:cNvSpPr txBox="1">
            <a:spLocks noChangeArrowheads="1"/>
          </p:cNvSpPr>
          <p:nvPr/>
        </p:nvSpPr>
        <p:spPr bwMode="auto">
          <a:xfrm>
            <a:off x="7883525" y="4073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4</a:t>
            </a:r>
            <a:endParaRPr lang="en-US" altLang="en-US" sz="1800"/>
          </a:p>
        </p:txBody>
      </p:sp>
      <p:sp>
        <p:nvSpPr>
          <p:cNvPr id="14414" name="Oval 429"/>
          <p:cNvSpPr>
            <a:spLocks noChangeArrowheads="1"/>
          </p:cNvSpPr>
          <p:nvPr/>
        </p:nvSpPr>
        <p:spPr bwMode="auto">
          <a:xfrm>
            <a:off x="7848600" y="40671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415" name="Group 430"/>
          <p:cNvGrpSpPr>
            <a:grpSpLocks/>
          </p:cNvGrpSpPr>
          <p:nvPr/>
        </p:nvGrpSpPr>
        <p:grpSpPr bwMode="auto">
          <a:xfrm>
            <a:off x="7467600" y="4905375"/>
            <a:ext cx="381000" cy="381000"/>
            <a:chOff x="721" y="1284"/>
            <a:chExt cx="240" cy="240"/>
          </a:xfrm>
        </p:grpSpPr>
        <p:sp>
          <p:nvSpPr>
            <p:cNvPr id="14440" name="Text Box 431"/>
            <p:cNvSpPr txBox="1">
              <a:spLocks noChangeArrowheads="1"/>
            </p:cNvSpPr>
            <p:nvPr/>
          </p:nvSpPr>
          <p:spPr bwMode="auto">
            <a:xfrm>
              <a:off x="742" y="12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6</a:t>
              </a:r>
              <a:endParaRPr lang="en-US" altLang="en-US" sz="1800"/>
            </a:p>
          </p:txBody>
        </p:sp>
        <p:sp>
          <p:nvSpPr>
            <p:cNvPr id="14441" name="Oval 432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sp>
        <p:nvSpPr>
          <p:cNvPr id="14416" name="Text Box 434"/>
          <p:cNvSpPr txBox="1">
            <a:spLocks noChangeArrowheads="1"/>
          </p:cNvSpPr>
          <p:nvPr/>
        </p:nvSpPr>
        <p:spPr bwMode="auto">
          <a:xfrm>
            <a:off x="6664325" y="49117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1800"/>
              <a:t>5</a:t>
            </a:r>
            <a:endParaRPr lang="en-US" altLang="en-US" sz="1800"/>
          </a:p>
        </p:txBody>
      </p:sp>
      <p:sp>
        <p:nvSpPr>
          <p:cNvPr id="14417" name="Oval 435"/>
          <p:cNvSpPr>
            <a:spLocks noChangeArrowheads="1"/>
          </p:cNvSpPr>
          <p:nvPr/>
        </p:nvSpPr>
        <p:spPr bwMode="auto">
          <a:xfrm>
            <a:off x="6629400" y="4905375"/>
            <a:ext cx="381000" cy="381000"/>
          </a:xfrm>
          <a:prstGeom prst="ellipse">
            <a:avLst/>
          </a:prstGeom>
          <a:solidFill>
            <a:schemeClr val="tx1">
              <a:alpha val="49019"/>
            </a:schemeClr>
          </a:solidFill>
          <a:ln w="9525" algn="ctr">
            <a:solidFill>
              <a:srgbClr val="FF010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en-US"/>
          </a:p>
        </p:txBody>
      </p:sp>
      <p:grpSp>
        <p:nvGrpSpPr>
          <p:cNvPr id="14418" name="Group 436"/>
          <p:cNvGrpSpPr>
            <a:grpSpLocks/>
          </p:cNvGrpSpPr>
          <p:nvPr/>
        </p:nvGrpSpPr>
        <p:grpSpPr bwMode="auto">
          <a:xfrm>
            <a:off x="6019800" y="4905375"/>
            <a:ext cx="381000" cy="381000"/>
            <a:chOff x="721" y="1284"/>
            <a:chExt cx="240" cy="240"/>
          </a:xfrm>
        </p:grpSpPr>
        <p:sp>
          <p:nvSpPr>
            <p:cNvPr id="14438" name="Text Box 437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1</a:t>
              </a:r>
              <a:endParaRPr lang="en-US" altLang="en-US" sz="1800"/>
            </a:p>
          </p:txBody>
        </p:sp>
        <p:sp>
          <p:nvSpPr>
            <p:cNvPr id="14439" name="Oval 438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grpSp>
        <p:nvGrpSpPr>
          <p:cNvPr id="14419" name="Group 439"/>
          <p:cNvGrpSpPr>
            <a:grpSpLocks/>
          </p:cNvGrpSpPr>
          <p:nvPr/>
        </p:nvGrpSpPr>
        <p:grpSpPr bwMode="auto">
          <a:xfrm>
            <a:off x="8077200" y="4905375"/>
            <a:ext cx="381000" cy="381000"/>
            <a:chOff x="721" y="1284"/>
            <a:chExt cx="240" cy="240"/>
          </a:xfrm>
        </p:grpSpPr>
        <p:sp>
          <p:nvSpPr>
            <p:cNvPr id="14436" name="Text Box 440"/>
            <p:cNvSpPr txBox="1">
              <a:spLocks noChangeArrowheads="1"/>
            </p:cNvSpPr>
            <p:nvPr/>
          </p:nvSpPr>
          <p:spPr bwMode="auto">
            <a:xfrm>
              <a:off x="743" y="12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en-US" sz="1800"/>
                <a:t>7</a:t>
              </a:r>
              <a:endParaRPr lang="en-US" altLang="en-US" sz="1800"/>
            </a:p>
          </p:txBody>
        </p:sp>
        <p:sp>
          <p:nvSpPr>
            <p:cNvPr id="14437" name="Oval 441"/>
            <p:cNvSpPr>
              <a:spLocks noChangeArrowheads="1"/>
            </p:cNvSpPr>
            <p:nvPr/>
          </p:nvSpPr>
          <p:spPr bwMode="auto">
            <a:xfrm>
              <a:off x="721" y="1284"/>
              <a:ext cx="240" cy="24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en-US"/>
            </a:p>
          </p:txBody>
        </p:sp>
      </p:grpSp>
      <p:cxnSp>
        <p:nvCxnSpPr>
          <p:cNvPr id="14420" name="AutoShape 442"/>
          <p:cNvCxnSpPr>
            <a:cxnSpLocks noChangeShapeType="1"/>
            <a:stCxn id="14410" idx="4"/>
            <a:endCxn id="14439" idx="0"/>
          </p:cNvCxnSpPr>
          <p:nvPr/>
        </p:nvCxnSpPr>
        <p:spPr bwMode="auto">
          <a:xfrm flipH="1">
            <a:off x="6210300" y="4448175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1" name="AutoShape 443"/>
          <p:cNvCxnSpPr>
            <a:cxnSpLocks noChangeShapeType="1"/>
            <a:stCxn id="14414" idx="5"/>
            <a:endCxn id="14437" idx="0"/>
          </p:cNvCxnSpPr>
          <p:nvPr/>
        </p:nvCxnSpPr>
        <p:spPr bwMode="auto">
          <a:xfrm>
            <a:off x="8174038" y="4392613"/>
            <a:ext cx="93662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2" name="AutoShape 444"/>
          <p:cNvCxnSpPr>
            <a:cxnSpLocks noChangeShapeType="1"/>
            <a:stCxn id="14414" idx="3"/>
            <a:endCxn id="14441" idx="0"/>
          </p:cNvCxnSpPr>
          <p:nvPr/>
        </p:nvCxnSpPr>
        <p:spPr bwMode="auto">
          <a:xfrm flipH="1">
            <a:off x="76581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3" name="AutoShape 445"/>
          <p:cNvCxnSpPr>
            <a:cxnSpLocks noChangeShapeType="1"/>
            <a:stCxn id="14414" idx="2"/>
            <a:endCxn id="14417" idx="7"/>
          </p:cNvCxnSpPr>
          <p:nvPr/>
        </p:nvCxnSpPr>
        <p:spPr bwMode="auto">
          <a:xfrm flipH="1">
            <a:off x="6954838" y="4257675"/>
            <a:ext cx="893762" cy="703263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4" name="AutoShape 446"/>
          <p:cNvCxnSpPr>
            <a:cxnSpLocks noChangeShapeType="1"/>
            <a:stCxn id="14417" idx="6"/>
            <a:endCxn id="14441" idx="2"/>
          </p:cNvCxnSpPr>
          <p:nvPr/>
        </p:nvCxnSpPr>
        <p:spPr bwMode="auto">
          <a:xfrm>
            <a:off x="7010400" y="50958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5" name="AutoShape 447"/>
          <p:cNvCxnSpPr>
            <a:cxnSpLocks noChangeShapeType="1"/>
            <a:stCxn id="14410" idx="6"/>
            <a:endCxn id="14412" idx="2"/>
          </p:cNvCxnSpPr>
          <p:nvPr/>
        </p:nvCxnSpPr>
        <p:spPr bwMode="auto">
          <a:xfrm>
            <a:off x="6553200" y="4257675"/>
            <a:ext cx="45720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6" name="AutoShape 448"/>
          <p:cNvCxnSpPr>
            <a:cxnSpLocks noChangeShapeType="1"/>
            <a:stCxn id="14412" idx="6"/>
            <a:endCxn id="14414" idx="2"/>
          </p:cNvCxnSpPr>
          <p:nvPr/>
        </p:nvCxnSpPr>
        <p:spPr bwMode="auto">
          <a:xfrm>
            <a:off x="7391400" y="4257675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27" name="AutoShape 449"/>
          <p:cNvCxnSpPr>
            <a:cxnSpLocks noChangeShapeType="1"/>
            <a:stCxn id="14412" idx="3"/>
            <a:endCxn id="14417" idx="0"/>
          </p:cNvCxnSpPr>
          <p:nvPr/>
        </p:nvCxnSpPr>
        <p:spPr bwMode="auto">
          <a:xfrm flipH="1">
            <a:off x="6819900" y="4392613"/>
            <a:ext cx="246063" cy="5127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28" name="Text Box 450"/>
          <p:cNvSpPr txBox="1">
            <a:spLocks noChangeArrowheads="1"/>
          </p:cNvSpPr>
          <p:nvPr/>
        </p:nvSpPr>
        <p:spPr bwMode="auto">
          <a:xfrm>
            <a:off x="5962650" y="5362575"/>
            <a:ext cx="241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Pick an uncovered edge,</a:t>
            </a:r>
          </a:p>
          <a:p>
            <a:pPr eaLnBrk="1" hangingPunct="1"/>
            <a:r>
              <a:rPr lang="en-US" altLang="en-US" sz="1600"/>
              <a:t>Include both ends in V’</a:t>
            </a:r>
          </a:p>
        </p:txBody>
      </p:sp>
      <p:sp>
        <p:nvSpPr>
          <p:cNvPr id="14429" name="Text Box 451"/>
          <p:cNvSpPr txBox="1">
            <a:spLocks noChangeArrowheads="1"/>
          </p:cNvSpPr>
          <p:nvPr/>
        </p:nvSpPr>
        <p:spPr bwMode="auto">
          <a:xfrm>
            <a:off x="8239125" y="43434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C=4</a:t>
            </a:r>
          </a:p>
        </p:txBody>
      </p:sp>
      <p:sp>
        <p:nvSpPr>
          <p:cNvPr id="14430" name="Line 452"/>
          <p:cNvSpPr>
            <a:spLocks noChangeShapeType="1"/>
          </p:cNvSpPr>
          <p:nvPr/>
        </p:nvSpPr>
        <p:spPr bwMode="auto">
          <a:xfrm>
            <a:off x="2286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31" name="Text Box 453"/>
          <p:cNvSpPr txBox="1">
            <a:spLocks noChangeArrowheads="1"/>
          </p:cNvSpPr>
          <p:nvPr/>
        </p:nvSpPr>
        <p:spPr bwMode="auto">
          <a:xfrm>
            <a:off x="1089025" y="1182688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Instance</a:t>
            </a:r>
          </a:p>
        </p:txBody>
      </p:sp>
      <p:sp>
        <p:nvSpPr>
          <p:cNvPr id="14432" name="Text Box 454"/>
          <p:cNvSpPr txBox="1">
            <a:spLocks noChangeArrowheads="1"/>
          </p:cNvSpPr>
          <p:nvPr/>
        </p:nvSpPr>
        <p:spPr bwMode="auto">
          <a:xfrm>
            <a:off x="4822825" y="1219200"/>
            <a:ext cx="290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/>
              <a:t>An </a:t>
            </a:r>
            <a:r>
              <a:rPr lang="en-US" altLang="en-US"/>
              <a:t>Optimal Solution</a:t>
            </a:r>
          </a:p>
        </p:txBody>
      </p:sp>
      <p:sp>
        <p:nvSpPr>
          <p:cNvPr id="14433" name="Text Box 455"/>
          <p:cNvSpPr txBox="1">
            <a:spLocks noChangeArrowheads="1"/>
          </p:cNvSpPr>
          <p:nvPr/>
        </p:nvSpPr>
        <p:spPr bwMode="auto">
          <a:xfrm>
            <a:off x="604838" y="35814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iteration</a:t>
            </a:r>
          </a:p>
        </p:txBody>
      </p:sp>
      <p:sp>
        <p:nvSpPr>
          <p:cNvPr id="14434" name="Text Box 456"/>
          <p:cNvSpPr txBox="1">
            <a:spLocks noChangeArrowheads="1"/>
          </p:cNvSpPr>
          <p:nvPr/>
        </p:nvSpPr>
        <p:spPr bwMode="auto">
          <a:xfrm>
            <a:off x="3467100" y="3581400"/>
            <a:ext cx="174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iteration</a:t>
            </a:r>
          </a:p>
        </p:txBody>
      </p:sp>
      <p:sp>
        <p:nvSpPr>
          <p:cNvPr id="14435" name="Text Box 457"/>
          <p:cNvSpPr txBox="1">
            <a:spLocks noChangeArrowheads="1"/>
          </p:cNvSpPr>
          <p:nvPr/>
        </p:nvSpPr>
        <p:spPr bwMode="auto">
          <a:xfrm>
            <a:off x="6561138" y="3581400"/>
            <a:ext cx="128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0" grpId="0"/>
      <p:bldP spid="14391" grpId="0"/>
      <p:bldP spid="14392" grpId="0" animBg="1"/>
      <p:bldP spid="14393" grpId="0"/>
      <p:bldP spid="14394" grpId="0" animBg="1"/>
      <p:bldP spid="14408" grpId="0"/>
      <p:bldP spid="14409" grpId="0"/>
      <p:bldP spid="14410" grpId="0" animBg="1"/>
      <p:bldP spid="14411" grpId="0"/>
      <p:bldP spid="14412" grpId="0" animBg="1"/>
      <p:bldP spid="14413" grpId="0"/>
      <p:bldP spid="14414" grpId="0" animBg="1"/>
      <p:bldP spid="14416" grpId="0"/>
      <p:bldP spid="14417" grpId="0" animBg="1"/>
      <p:bldP spid="14428" grpId="0"/>
      <p:bldP spid="14429" grpId="0"/>
      <p:bldP spid="14433" grpId="0"/>
      <p:bldP spid="14434" grpId="0"/>
      <p:bldP spid="144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E9BAD4-B6E4-4781-80F6-F8CC43C568A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algorithm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that the algorithm Approx-Vertex-Cover runs in </a:t>
            </a:r>
            <a:r>
              <a:rPr lang="en-US" altLang="en-US" sz="2400" i="1"/>
              <a:t>O</a:t>
            </a:r>
            <a:r>
              <a:rPr lang="en-US" altLang="en-US" sz="2400"/>
              <a:t>(E) time.</a:t>
            </a:r>
          </a:p>
        </p:txBody>
      </p:sp>
      <p:sp>
        <p:nvSpPr>
          <p:cNvPr id="15365" name="Rectangle 133"/>
          <p:cNvSpPr>
            <a:spLocks noChangeArrowheads="1"/>
          </p:cNvSpPr>
          <p:nvPr/>
        </p:nvSpPr>
        <p:spPr bwMode="auto">
          <a:xfrm>
            <a:off x="838200" y="1295400"/>
            <a:ext cx="7924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Approx-Vertex-Cover (G) { </a:t>
            </a:r>
            <a:r>
              <a:rPr lang="en-US" altLang="en-US" sz="2000">
                <a:solidFill>
                  <a:srgbClr val="0066FF"/>
                </a:solidFill>
              </a:rPr>
              <a:t>// G=(V,E) is the input graph</a:t>
            </a:r>
            <a:endParaRPr lang="en-US" altLang="en-US" sz="2000">
              <a:solidFill>
                <a:srgbClr val="0066FF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sym typeface="Wingdings" panose="05000000000000000000" pitchFamily="2" charset="2"/>
              </a:rPr>
              <a:t>V’ = empty set;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the vertex cover set is initially empty</a:t>
            </a:r>
            <a:endParaRPr lang="en-US" altLang="en-US" sz="200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UC = E;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initially all the edges are uncovered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while (UC is not empty) {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if we have an uncovered edge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let (u,v) be an edge in UC;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pick an uncovered edge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V’ = V’ U {u,v};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include both ends in V’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remove from UC any edge incident to u or v;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some more edges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                                                                    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are also covered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return V’;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</p:txBody>
      </p:sp>
      <p:sp>
        <p:nvSpPr>
          <p:cNvPr id="15366" name="Rectangle 134"/>
          <p:cNvSpPr>
            <a:spLocks noChangeArrowheads="1"/>
          </p:cNvSpPr>
          <p:nvPr/>
        </p:nvSpPr>
        <p:spPr bwMode="auto">
          <a:xfrm>
            <a:off x="457200" y="12954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2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3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4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5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6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7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8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9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7DF972-AF26-480A-A6FC-D449DF9999A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ratio bound of Approx-Vertex-Cover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 A be the set of edges selected at line 4.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that no two edges in A share end points.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Therefore, |C|=2|A|.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In order to cover the edges in A, any vertex cover </a:t>
            </a:r>
            <a:r>
              <a:rPr lang="tr-TR" altLang="en-US" sz="2400"/>
              <a:t>(</a:t>
            </a:r>
            <a:r>
              <a:rPr lang="en-US" altLang="en-US" sz="2400"/>
              <a:t>and </a:t>
            </a:r>
            <a:r>
              <a:rPr lang="tr-TR" altLang="en-US" sz="2400"/>
              <a:t>hence </a:t>
            </a:r>
            <a:r>
              <a:rPr lang="en-US" altLang="en-US" sz="2400"/>
              <a:t>an optimal one</a:t>
            </a:r>
            <a:r>
              <a:rPr lang="tr-TR" altLang="en-US" sz="2400"/>
              <a:t>)</a:t>
            </a:r>
            <a:r>
              <a:rPr lang="en-US" altLang="en-US" sz="2400"/>
              <a:t>, has to include at least one end point.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Therefore, |A| 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|C*|</a:t>
            </a:r>
          </a:p>
          <a:p>
            <a:pPr eaLnBrk="1" hangingPunct="1"/>
            <a:endParaRPr lang="en-US" altLang="en-US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Which implies, |C| ≤ 2|C*|, or equivalently |C|/|C*| ≤ 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F4B2FA-BFBD-4CCC-8263-95F6481D1B5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meaning of the ratio bound of Approx-Vertex-Cover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 have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  <a:r>
              <a:rPr lang="en-US" altLang="en-US" sz="2400"/>
              <a:t> = 2.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Regardless of n, the vertex cover set that we will find will not be larger than two times the optimal vertex cover.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that,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is a constant and does not depend on n.</a:t>
            </a:r>
          </a:p>
          <a:p>
            <a:pPr eaLnBrk="1" hangingPunct="1"/>
            <a:endParaRPr lang="en-US" altLang="en-US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some approximation algorithms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can depend on n, i.e. as n increases the error of the algorithm also increases.</a:t>
            </a:r>
          </a:p>
          <a:p>
            <a:pPr eaLnBrk="1" hangingPunct="1"/>
            <a:endParaRPr lang="en-US" altLang="en-US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Approx-Vertex-Cover, we cannot adjust the algorithm to produce an error as small as we want. So, it is not an approximation scheme.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F87FC8-54EA-4573-BED3-48ADD1C7095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Set covering problem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 F be a set of sets F = { S</a:t>
            </a:r>
            <a:r>
              <a:rPr lang="en-US" altLang="en-US" sz="2400" baseline="-25000"/>
              <a:t>1</a:t>
            </a:r>
            <a:r>
              <a:rPr lang="en-US" altLang="en-US" sz="2400"/>
              <a:t>, S</a:t>
            </a:r>
            <a:r>
              <a:rPr lang="en-US" altLang="en-US" sz="2400" baseline="-25000"/>
              <a:t>2</a:t>
            </a:r>
            <a:r>
              <a:rPr lang="en-US" altLang="en-US" sz="2400"/>
              <a:t>, …, S</a:t>
            </a:r>
            <a:r>
              <a:rPr lang="en-US" altLang="en-US" sz="2400" baseline="-25000"/>
              <a:t>n</a:t>
            </a:r>
            <a:r>
              <a:rPr lang="en-US" altLang="en-US" sz="2400"/>
              <a:t> }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Let cover of F be the union of these sets  in F, i.e.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cover(F) = S</a:t>
            </a:r>
            <a:r>
              <a:rPr lang="en-US" altLang="en-US" sz="2400" baseline="-25000"/>
              <a:t>1</a:t>
            </a:r>
            <a:r>
              <a:rPr lang="en-US" altLang="en-US" sz="2400"/>
              <a:t> U S</a:t>
            </a:r>
            <a:r>
              <a:rPr lang="en-US" altLang="en-US" sz="2400" baseline="-25000"/>
              <a:t>2</a:t>
            </a:r>
            <a:r>
              <a:rPr lang="en-US" altLang="en-US" sz="2400"/>
              <a:t> U … U S</a:t>
            </a:r>
            <a:r>
              <a:rPr lang="en-US" altLang="en-US" sz="2400" baseline="-25000"/>
              <a:t>n</a:t>
            </a:r>
            <a:r>
              <a:rPr lang="en-US" altLang="en-US" sz="2400"/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Find a minimal subset C of F such that,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cover(C)=cover(F)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The decision version of the set covering problem is NP-complete.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will see an approximation algorithm for the set covering problem.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C5B08D-2535-4FB5-BDA9-1095092896E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 approximation algorithm for the set covering problem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000"/>
              <a:t>The algorithm is a greedy approximation algorithm.</a:t>
            </a:r>
          </a:p>
          <a:p>
            <a:pPr eaLnBrk="1" hangingPunct="1"/>
            <a:r>
              <a:rPr lang="en-US" altLang="en-US" sz="2000"/>
              <a:t>At each step, we pick a set from F (which is an element of F) which minimizes the remaining elements to be covered from cover(F). 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838200" y="2362200"/>
            <a:ext cx="7924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/>
              <a:t>Approx-Set-Cover (F) { </a:t>
            </a:r>
            <a:r>
              <a:rPr lang="en-US" altLang="en-US" sz="2000">
                <a:solidFill>
                  <a:srgbClr val="0066FF"/>
                </a:solidFill>
              </a:rPr>
              <a:t>// F={ S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  <a:r>
              <a:rPr lang="en-US" altLang="en-US" sz="2000">
                <a:solidFill>
                  <a:srgbClr val="0066FF"/>
                </a:solidFill>
              </a:rPr>
              <a:t>, S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  <a:r>
              <a:rPr lang="en-US" altLang="en-US" sz="2000">
                <a:solidFill>
                  <a:srgbClr val="0066FF"/>
                </a:solidFill>
              </a:rPr>
              <a:t>, …, S</a:t>
            </a:r>
            <a:r>
              <a:rPr lang="en-US" altLang="en-US" sz="2000" baseline="-25000">
                <a:solidFill>
                  <a:srgbClr val="0066FF"/>
                </a:solidFill>
              </a:rPr>
              <a:t>n</a:t>
            </a:r>
            <a:r>
              <a:rPr lang="en-US" altLang="en-US" sz="2000">
                <a:solidFill>
                  <a:srgbClr val="0066FF"/>
                </a:solidFill>
              </a:rPr>
              <a:t>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X = cover(F);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the elements to be covered</a:t>
            </a:r>
            <a:endParaRPr lang="en-US" altLang="en-US" sz="200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C = empty set;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initially we did not pick any set yet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while (X is not empty) {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if we have an uncovered edge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select an S </a:t>
            </a:r>
            <a:r>
              <a:rPr lang="en-US" altLang="en-US" sz="20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F that maximizes |X </a:t>
            </a: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∩</a:t>
            </a:r>
            <a:r>
              <a:rPr lang="en-US" altLang="en-US" sz="2000">
                <a:sym typeface="Wingdings" panose="05000000000000000000" pitchFamily="2" charset="2"/>
              </a:rPr>
              <a:t> S|;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hence minimize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                                                           // uncovered elements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X = X - S;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the elements in S are covered now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C = C U { S };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S is an element in our output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return C;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57200" y="2362200"/>
            <a:ext cx="7924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2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3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4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5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6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7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8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9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95AB6A-4866-4566-8325-2EA97BA0B98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Ratio bound for Approx-Set-Cover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ratio bound for Approx-Set-Cover is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= ln n + 1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where n = |cover(F)|.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400" dirty="0"/>
              <a:t>Note that, unlike Approx-Vertex-Cover, we now have a ratio bound that depends on the size of the input.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In other words, the size of the error that the algorithm makes will grow as the size of the input increases.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However, the increase in the size of the error is much slower than the increase in the size of the input.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Nonetheless, the algorithm is not an approximation scheme (no control on the size of the error).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842EF8-CA92-440F-AA9C-9BDB66BE89A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Fully polynomial approximation scheme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 a fully polynomial approximation scheme, see the example “Subset sum” in your book.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Given a set of integers X = { x</a:t>
            </a:r>
            <a:r>
              <a:rPr lang="en-US" altLang="en-US" sz="2400" baseline="-25000"/>
              <a:t>1</a:t>
            </a:r>
            <a:r>
              <a:rPr lang="en-US" altLang="en-US" sz="2400"/>
              <a:t>, x</a:t>
            </a:r>
            <a:r>
              <a:rPr lang="en-US" altLang="en-US" sz="2400" baseline="-25000"/>
              <a:t>2</a:t>
            </a:r>
            <a:r>
              <a:rPr lang="en-US" altLang="en-US" sz="2400"/>
              <a:t>, …, x</a:t>
            </a:r>
            <a:r>
              <a:rPr lang="en-US" altLang="en-US" sz="2400" baseline="-25000"/>
              <a:t>n</a:t>
            </a:r>
            <a:r>
              <a:rPr lang="en-US" altLang="en-US" sz="2400"/>
              <a:t> }, find a subset X’ such that the sum of the elements of X’ is maximized, but it is not larger than a given constant t.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Approx-Subset-Sum(X,t,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eaLnBrk="1" hangingPunct="1"/>
            <a:endParaRPr lang="en-US" altLang="en-US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finds a solution </a:t>
            </a:r>
            <a:r>
              <a:rPr lang="tr-TR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such that</a:t>
            </a:r>
            <a:r>
              <a:rPr lang="tr-TR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ea typeface="Arial Unicode MS" panose="020B0604020202020204" pitchFamily="34" charset="-128"/>
                <a:cs typeface="Arial Unicode MS" panose="020B0604020202020204" pitchFamily="34" charset="-128"/>
              </a:rPr>
              <a:t>(1 -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)y* ≤ y, where y* and y are the sums of the elements in X* and X’.</a:t>
            </a:r>
          </a:p>
          <a:p>
            <a:pPr eaLnBrk="1" hangingPunct="1"/>
            <a:endParaRPr lang="en-US" altLang="en-US" sz="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algorithm runs in time which is polynomial of n, t, and 1/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66623-3860-4AAC-B2B0-F1FB079E15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212975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COPING WITH </a:t>
            </a:r>
            <a:br>
              <a:rPr lang="tr-TR" altLang="en-US" sz="400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tr-TR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NP-COMPLETE </a:t>
            </a:r>
            <a:br>
              <a:rPr lang="tr-TR" altLang="en-US" sz="400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tr-TR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PROBLEMS</a:t>
            </a:r>
            <a:endParaRPr lang="en-US" altLang="en-US" sz="400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7D8728-6B26-4012-8ECA-42F302D3C21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NP-complete problems are hard but important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seen that if a problem 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NP-complete or NP-hard, then it is highly unlikely that we will find a polynomial time algorithm that will solve 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However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many of the NP-complete / NP-hard problems are quite important.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tr-TR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, TSP can save a lot of money if we </a:t>
            </a:r>
            <a:r>
              <a:rPr lang="tr-TR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can 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solve </a:t>
            </a:r>
            <a:r>
              <a:rPr lang="en-US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tr-TR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 </a:t>
            </a:r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exactly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tr-TR" altLang="en-US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We</a:t>
            </a:r>
            <a:r>
              <a:rPr lang="tr-TR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can </a:t>
            </a:r>
            <a:r>
              <a:rPr lang="en-US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afford to wait exponential amount of time to get exact solution for an NP-complete / NP-hard problem, if the input size is small.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can we do when the input size is not so small?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Heuristic Algorithms</a:t>
            </a:r>
            <a:endParaRPr lang="en-US" altLang="en-US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altLang="en-US" sz="2400" dirty="0"/>
              <a:t>Algorithms that do not give a guarantee of finding a correct answer, but they work fast.</a:t>
            </a:r>
          </a:p>
          <a:p>
            <a:r>
              <a:rPr lang="en-US" altLang="en-US" sz="2400" dirty="0"/>
              <a:t>We can design heuristic algorithms for these hard problems, and trade optimality/correctness for speed.</a:t>
            </a:r>
          </a:p>
          <a:p>
            <a:r>
              <a:rPr lang="en-US" altLang="en-US" sz="2400" dirty="0"/>
              <a:t>Metaheuristics: General heuristic algorithms</a:t>
            </a:r>
          </a:p>
          <a:p>
            <a:pPr lvl="1"/>
            <a:r>
              <a:rPr lang="en-US" altLang="en-US" sz="2000" dirty="0"/>
              <a:t>Some examples: Genetic algorithms, ant colony, swarm optimization, simulated annealing, tabu search, etc.</a:t>
            </a:r>
          </a:p>
          <a:p>
            <a:r>
              <a:rPr lang="en-US" altLang="en-US" sz="2400" dirty="0"/>
              <a:t>When we use heuristic</a:t>
            </a:r>
            <a:r>
              <a:rPr lang="tr-TR" altLang="en-US" sz="2400" dirty="0"/>
              <a:t> </a:t>
            </a:r>
            <a:r>
              <a:rPr lang="en-US" altLang="en-US" sz="2400" dirty="0"/>
              <a:t>algorithms</a:t>
            </a:r>
            <a:r>
              <a:rPr lang="tr-TR" altLang="en-US" sz="2400" dirty="0"/>
              <a:t>, w</a:t>
            </a:r>
            <a:r>
              <a:rPr lang="en-US" altLang="en-US" sz="2400" dirty="0"/>
              <a:t>e cannot know how good a solution is provided by such a heuristic. </a:t>
            </a:r>
          </a:p>
          <a:p>
            <a:r>
              <a:rPr lang="en-US" altLang="en-US" sz="2400" dirty="0"/>
              <a:t>Approximation algorithms</a:t>
            </a:r>
            <a:r>
              <a:rPr lang="tr-TR" altLang="en-US" sz="2400" dirty="0"/>
              <a:t>, on </a:t>
            </a:r>
            <a:r>
              <a:rPr lang="en-US" altLang="en-US" sz="2400" dirty="0"/>
              <a:t>the</a:t>
            </a:r>
            <a:r>
              <a:rPr lang="tr-TR" altLang="en-US" sz="2400" dirty="0"/>
              <a:t> </a:t>
            </a:r>
            <a:r>
              <a:rPr lang="en-US" altLang="en-US" sz="2400" dirty="0"/>
              <a:t>other</a:t>
            </a:r>
            <a:r>
              <a:rPr lang="tr-TR" altLang="en-US" sz="2400" dirty="0"/>
              <a:t> </a:t>
            </a:r>
            <a:r>
              <a:rPr lang="en-US" altLang="en-US" sz="2400" dirty="0"/>
              <a:t>hand</a:t>
            </a:r>
            <a:r>
              <a:rPr lang="tr-TR" altLang="en-US" sz="2400" dirty="0"/>
              <a:t>,</a:t>
            </a:r>
            <a:r>
              <a:rPr lang="en-US" altLang="en-US" sz="2400" dirty="0"/>
              <a:t> also provide a quality guarantee for their solutions.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7959BF-C98E-40D2-8C13-42DA136CA46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D9DC9D-9543-4BC4-94E6-F05E9370462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Approximation Algorithms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may try to attack these NP-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omplete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problems with algorithms that produce near optimal solutions.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finding the exact solution requires exponential amount of time, then we may settle down for a solution that is not optimal, but close to the optimal solution, provided that we can produce such results </a:t>
            </a:r>
            <a:r>
              <a:rPr lang="tr-TR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fast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in such a case, we </a:t>
            </a:r>
            <a:r>
              <a:rPr lang="tr-TR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r-TR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want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tr-TR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 the quality of the solution (i.e., how near is the </a:t>
            </a:r>
            <a:r>
              <a:rPr lang="tr-TR" alt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</a:t>
            </a:r>
            <a:r>
              <a:rPr lang="tr-T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optimal solution?)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approximation algorithm is a polynomial time algorithm that guarantees that the answer it finds will be close to the optimal solution within a certain bound.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E634B4-48C2-4D3F-8685-186070E129A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Performance bounds of approximation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7075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Suppose that our problem is an optimization problem, and let C* be the value of the optimal solution.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maximization problem an approximation algorithm has a </a:t>
            </a:r>
            <a:r>
              <a:rPr lang="en-US" alt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ratio bound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if for any input of size n, the algorithm produces a solution with value C and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C*/C ≤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Similarly, for a minimization problem, an approximation algorithm has a </a:t>
            </a:r>
            <a:r>
              <a:rPr lang="en-US" alt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ratio bound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if for any input of size n, the algorithm produces a solution with value C and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C/C* ≤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So,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is an upper bound on the error ratio we can make by using such an algorithm.</a:t>
            </a:r>
            <a:endParaRPr lang="el-GR" alt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EAB37A-0E6F-4141-9147-9B3DE6DB28A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Relative error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Or equivalently, we can consider a measure on the error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/>
              <a:t>relative error</a:t>
            </a:r>
            <a:r>
              <a:rPr lang="en-US" altLang="en-US" sz="2400"/>
              <a:t>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</a:t>
            </a:r>
            <a:r>
              <a:rPr lang="en-US" altLang="en-US" sz="2400"/>
              <a:t>of an approximation algorithm can be stated as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|C – C*|/C* 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/>
              <a:t>By using the previous definitions,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l-GR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</a:t>
            </a:r>
            <a:r>
              <a:rPr lang="el-GR" altLang="en-US" sz="2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≤ </a:t>
            </a:r>
            <a:r>
              <a:rPr lang="el-GR" altLang="en-US" sz="2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r>
              <a:rPr lang="en-US" altLang="en-US" sz="2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(n) - 1</a:t>
            </a: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AB40C3-D0E9-4321-9A21-AAEB151A2FE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Performance bounds of approximation algorithms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7075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we can prove that a polynomial time algorithm has a ratio bound, then we can use such an algorithm as an approximation algorithm.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of spending exponential amount of time to find the exact answer, we will be finding a solution which is guaranteed to be near the optimal solution within a known factor, and we will be spending only polynomial amount of time.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However, how close we get to the optimal solution is also important now.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Therefore, the performance of an approximation algorithm must be measured both in terms of the time it needs, and also the ratio bound it provides.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8F055F-309A-4933-94EF-6AB92201805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Approximation scheme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475"/>
            <a:ext cx="8229600" cy="4530725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some NP-Complete problems, there exist approximation algorithms that can achieve increasingly small ratio bounds.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other words, </a:t>
            </a:r>
            <a:r>
              <a:rPr lang="en-US" alt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giving more time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these algorithms </a:t>
            </a:r>
            <a:r>
              <a:rPr lang="en-US" alt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produces better and better solutions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Hence, for such algorithms there is a trade off between the computation time and the quality of the solution.</a:t>
            </a:r>
          </a:p>
          <a:p>
            <a:pPr eaLnBrk="1" hangingPunct="1"/>
            <a:endParaRPr lang="en-US" alt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alt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approximation scheme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approximation algorithm that takes</a:t>
            </a:r>
          </a:p>
          <a:p>
            <a:pPr lvl="1" eaLnBrk="1" hangingPunct="1"/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instance of the problem to be solved,</a:t>
            </a:r>
          </a:p>
          <a:p>
            <a:pPr lvl="1" eaLnBrk="1" hangingPunct="1"/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also a value </a:t>
            </a:r>
            <a:r>
              <a:rPr lang="el-GR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&gt;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runs as an approximation algorithm with ratio bound </a:t>
            </a:r>
            <a:r>
              <a:rPr lang="el-GR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ε</a:t>
            </a:r>
            <a:r>
              <a:rPr lang="en-US" alt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eaLnBrk="1" hangingPunct="1"/>
            <a:endParaRPr lang="en-US" alt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10223</TotalTime>
  <Words>1948</Words>
  <Application>Microsoft Office PowerPoint</Application>
  <PresentationFormat>On-screen Show (4:3)</PresentationFormat>
  <Paragraphs>282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Garamond</vt:lpstr>
      <vt:lpstr>Wingdings</vt:lpstr>
      <vt:lpstr>Edge</vt:lpstr>
      <vt:lpstr>CS301 - Algorithms</vt:lpstr>
      <vt:lpstr>PowerPoint Presentation</vt:lpstr>
      <vt:lpstr>NP-complete problems are hard but important</vt:lpstr>
      <vt:lpstr>Heuristic Algorithms</vt:lpstr>
      <vt:lpstr>Approximation Algorithms</vt:lpstr>
      <vt:lpstr>Performance bounds of approximation algorithms</vt:lpstr>
      <vt:lpstr>Relative error</vt:lpstr>
      <vt:lpstr>Performance bounds of approximation algorithms</vt:lpstr>
      <vt:lpstr>Approximation scheme</vt:lpstr>
      <vt:lpstr>Approximation scheme</vt:lpstr>
      <vt:lpstr>An approximation algorithm for Vertex Cover</vt:lpstr>
      <vt:lpstr>The algorithm explained intuitively</vt:lpstr>
      <vt:lpstr>The algorithm</vt:lpstr>
      <vt:lpstr>The ratio bound of Approx-Vertex-Cover</vt:lpstr>
      <vt:lpstr>The meaning of the ratio bound of Approx-Vertex-Cover</vt:lpstr>
      <vt:lpstr>Set covering problem</vt:lpstr>
      <vt:lpstr>An approximation algorithm for the set covering problem</vt:lpstr>
      <vt:lpstr>Ratio bound for Approx-Set-Cover</vt:lpstr>
      <vt:lpstr>Fully polynomial approximation scheme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286</cp:revision>
  <dcterms:created xsi:type="dcterms:W3CDTF">2004-10-03T22:27:23Z</dcterms:created>
  <dcterms:modified xsi:type="dcterms:W3CDTF">2023-08-08T10:08:32Z</dcterms:modified>
</cp:coreProperties>
</file>