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2"/>
  </p:notesMasterIdLst>
  <p:sldIdLst>
    <p:sldId id="256" r:id="rId2"/>
    <p:sldId id="258" r:id="rId3"/>
    <p:sldId id="259" r:id="rId4"/>
    <p:sldId id="260" r:id="rId5"/>
    <p:sldId id="351" r:id="rId6"/>
    <p:sldId id="352" r:id="rId7"/>
    <p:sldId id="353" r:id="rId8"/>
    <p:sldId id="262" r:id="rId9"/>
    <p:sldId id="263" r:id="rId10"/>
    <p:sldId id="283" r:id="rId11"/>
    <p:sldId id="264" r:id="rId12"/>
    <p:sldId id="265" r:id="rId13"/>
    <p:sldId id="266" r:id="rId14"/>
    <p:sldId id="337" r:id="rId15"/>
    <p:sldId id="338" r:id="rId16"/>
    <p:sldId id="339" r:id="rId17"/>
    <p:sldId id="284" r:id="rId18"/>
    <p:sldId id="285" r:id="rId19"/>
    <p:sldId id="286" r:id="rId20"/>
    <p:sldId id="268" r:id="rId21"/>
    <p:sldId id="269" r:id="rId22"/>
    <p:sldId id="270" r:id="rId23"/>
    <p:sldId id="295" r:id="rId24"/>
    <p:sldId id="271" r:id="rId25"/>
    <p:sldId id="272" r:id="rId26"/>
    <p:sldId id="288" r:id="rId27"/>
    <p:sldId id="289" r:id="rId28"/>
    <p:sldId id="290" r:id="rId29"/>
    <p:sldId id="291" r:id="rId30"/>
    <p:sldId id="292" r:id="rId31"/>
    <p:sldId id="293" r:id="rId32"/>
    <p:sldId id="287" r:id="rId33"/>
    <p:sldId id="346" r:id="rId34"/>
    <p:sldId id="347" r:id="rId35"/>
    <p:sldId id="341" r:id="rId36"/>
    <p:sldId id="273" r:id="rId37"/>
    <p:sldId id="294" r:id="rId38"/>
    <p:sldId id="274" r:id="rId39"/>
    <p:sldId id="275" r:id="rId40"/>
    <p:sldId id="296" r:id="rId41"/>
    <p:sldId id="297" r:id="rId42"/>
    <p:sldId id="354" r:id="rId43"/>
    <p:sldId id="276" r:id="rId44"/>
    <p:sldId id="298" r:id="rId45"/>
    <p:sldId id="299" r:id="rId46"/>
    <p:sldId id="300" r:id="rId47"/>
    <p:sldId id="309" r:id="rId48"/>
    <p:sldId id="303" r:id="rId49"/>
    <p:sldId id="310" r:id="rId50"/>
    <p:sldId id="312" r:id="rId51"/>
    <p:sldId id="313" r:id="rId52"/>
    <p:sldId id="314" r:id="rId53"/>
    <p:sldId id="315" r:id="rId54"/>
    <p:sldId id="302" r:id="rId55"/>
    <p:sldId id="316" r:id="rId56"/>
    <p:sldId id="348" r:id="rId57"/>
    <p:sldId id="304" r:id="rId58"/>
    <p:sldId id="305" r:id="rId59"/>
    <p:sldId id="317" r:id="rId60"/>
    <p:sldId id="318" r:id="rId61"/>
    <p:sldId id="357" r:id="rId62"/>
    <p:sldId id="319" r:id="rId63"/>
    <p:sldId id="320" r:id="rId64"/>
    <p:sldId id="321" r:id="rId65"/>
    <p:sldId id="323" r:id="rId66"/>
    <p:sldId id="324" r:id="rId67"/>
    <p:sldId id="325" r:id="rId68"/>
    <p:sldId id="326" r:id="rId69"/>
    <p:sldId id="355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56" r:id="rId79"/>
    <p:sldId id="335" r:id="rId80"/>
    <p:sldId id="336" r:id="rId8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  <a:srgbClr val="0066FF"/>
    <a:srgbClr val="B4B4B4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1" autoAdjust="0"/>
    <p:restoredTop sz="94599" autoAdjust="0"/>
  </p:normalViewPr>
  <p:slideViewPr>
    <p:cSldViewPr>
      <p:cViewPr varScale="1">
        <p:scale>
          <a:sx n="111" d="100"/>
          <a:sy n="111" d="100"/>
        </p:scale>
        <p:origin x="13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67DD03C-1DE9-9040-05D0-B01303F043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898A95C-B226-1C65-8D18-187691F2D46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CB56BC4-001F-BCA5-75C8-6E672F85FF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11AC37F8-76EF-9C15-0908-5B8FF8A3E8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7E645ED1-042E-9656-2716-58782A555F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445A13CF-B7A0-0190-71B1-287E2E32C1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D92545-88DE-4581-84EF-4FE833FEA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08DCE6F-639E-6C9E-94E7-2D521C505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999CE5-8006-435C-B200-92D4AED35841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69735BC-53EC-DE03-E24E-6DD6DF18A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E552542-8BE6-BA42-45E1-9BFB446FE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B985AF51-3BD8-AC14-FB32-B8E29BE2BF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87AD3E-1B29-4B0E-BAFA-08C70D59BD7C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62086D5-5EF2-FD30-4BDF-619B02DD27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F024BDA-3469-F58E-21FA-3F612E874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269CDDB-B4CB-69F9-13EF-690CCBB0D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72AB53-59C5-40C1-AD0B-3F01629FF30F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2456ED7-E50C-5164-BB3D-3F35F81BC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0606E5C-B2BF-9F24-9DDB-997D8EA446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E0C86E3-A79B-0E4E-81C0-3570909FD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C4149-76BA-4648-A86A-FBCD2BAB2176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5B887D6-43FF-8447-3EBE-C138D5092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A814A94-40AB-5D5E-AA7B-309849F97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F5AD4F3-BAE4-5906-A6A0-772A7A7679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CC22F8-AC81-4182-9A0E-4173E105C60A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09036E5-5D08-4707-BAE9-A4026D86C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3F72BDA-946A-A458-BA0F-3D5B5AD37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060BD59-5153-8947-6BDF-2AC12E44FA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AD88AE-F3F1-4E8B-8DC1-D835F300BD46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E5736E2B-7A94-1AC4-0A0A-F21617108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5A08F55-90B5-5C35-5DD1-9D3E9B119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DBF51F00-D0D6-3CD5-CC7A-0451DC23E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ADC5A5-F5D3-42D0-96AE-F689BD6CF91C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1643AA9-F5E4-09D2-C3D2-C3E77EABC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D324585-3494-660F-956F-636E3418CB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339A4B5-55D6-0F44-10DE-0244DD8F2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6BD0B2-2AE0-4913-BE6D-2ADEC34DFF63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4AEAAD8-DD42-0CC4-7091-05835D559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EC6B812-444D-00B3-17B4-E6D9C08BD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189D4E1-9789-8160-69A2-67DDEFBF63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D36D84-7E76-4856-8DD2-23C92ED1B1F1}" type="slidenum">
              <a:rPr lang="en-US" altLang="en-US" smtClean="0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3E2BBAC-6160-79C0-302F-C46919368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AF37BFC-427E-D126-28B6-1D0D1F8F7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2A773C8-7889-9034-7B3B-BD0E539224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E2ABC4-CC83-467B-B56F-F8392873DD0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875788F-18BE-8F18-EAC8-C0E8338341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4A590B8-9D07-2167-055B-3ED0DA244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8307F18D-F2E6-049F-5C4B-D3D320DAF4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F4E94-F071-49BD-BD51-795DD96A37FF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7D8E1B4-CE87-50CE-9C16-FC0DC4CC72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6A71644-E188-172D-F3D0-E3C5D33CD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2B84C03-EA15-F5B7-7590-C56F02641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3F6E95-DEF4-4D93-BF15-2976DB8A6F82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75AABDE-16B9-BBFF-76F2-0236254759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4BFFBA4-3C7C-3BF0-A29F-AEDD4571CB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AD838AE-4ACD-2F84-6E09-EFFE01A63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8A3F52-D227-4A1F-B756-3C5D575ACA13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EAE65716-3995-83CD-8CC7-E58B2CE6C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6737DB9-29FD-2322-6094-EFBB50B9B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3272D51-5A9E-85FF-245A-913AFAF611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F6C3-72D4-4297-8FF9-5AA356AB07E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A0E0C44-7397-24CF-2E7D-24F148BD6B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E27FD07-273C-578A-230E-969D0A78D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328266F2-F38F-B098-D881-DED4E95EE8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4A8894-E587-4BE7-AADE-8A36C620877D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D9532EB-58B9-C024-F696-2F4FF31F5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D986E07-E006-32B3-6CB4-D1C4F69A3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63D8323-6E17-708A-2484-739FC01612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F502D9-269D-45F9-8E86-F1CEF28E87ED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DB113B4-C90F-2C60-FFA1-4DB54BEC31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725F052-FFC0-1D27-68D8-6D9BF7882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3D33346-C640-5DA6-CD10-52925373F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BC1825-DB98-413F-80B9-3F05625DEFD0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B189073-7AF0-3F9E-2216-C43469184A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B6956BE-3F7A-17C6-430F-B15626CE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5D46A6D0-B41D-B1A2-BC1B-7BA89A0EF0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4F61C2-38D5-4FD3-838D-97D03E4D6B00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F352204-BA07-03A3-FC28-AA9AEF9C0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0D6D087-FC27-0976-5806-3934C1805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F20B390-0871-E38D-5EB0-2E4B550DCB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002FC1-A929-4BE9-8D5B-B70E29C8D450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611E1CA-949F-C36D-4DFA-C7EE7D811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6EAA860-67E3-395F-C3E2-3629983CB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0393FDCB-7FAD-A652-14BF-B235E0D68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E8ED1-107F-439C-86C8-AE87CC0D01BC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4BD262F8-E393-2274-1A5E-D63B8A618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5435E3CD-9DA2-D51A-6260-6BFCDF797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B6B219A7-77FD-631D-A84B-81D6282680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45BD48-8B05-409A-AE53-8B73BC7012EB}" type="slidenum">
              <a:rPr lang="en-US" altLang="en-US" smtClean="0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AE6D626-267A-2DB5-AE0E-451ABC51A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AB123F9A-B81F-5BB6-AAC0-230EE5351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827ED36-A9B6-F70E-A7D7-94DC68125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4DB30B-4A84-4F69-879E-99C4494427DC}" type="slidenum">
              <a:rPr lang="en-US" altLang="en-US" smtClean="0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F453C12-317A-C94D-9803-331E6AA0E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3145F6B-307B-0CC4-9F71-379B65D7C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16C8F3A-B407-497D-428A-2EA1D17E9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449B62-EDA9-424B-9141-458A826D98B6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77FA246-7E58-346B-5415-0C05569A4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94E42CBD-B862-D66A-8F89-6BFEE9536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14EAB97-9CAD-3F1C-7EF0-F2CA5D239B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566265-A232-49D9-AD43-F5BAA9D0A337}" type="slidenum">
              <a:rPr lang="en-US" altLang="en-US" smtClean="0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B3CC31B-14FC-B142-73CC-8A436273F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69ACDBF-36BC-88A8-908F-92D3999E1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33C70E8-F67A-B794-59C7-5A7F84F2A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837B0B-9454-4DED-A235-A8F1D59F2E1F}" type="slidenum">
              <a:rPr lang="en-US" altLang="en-US" smtClean="0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1B05478-6C13-6D4D-F9D7-DE7E01D94B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77C63E13-0493-AE53-2849-87CE268D4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801A7F42-71F1-AE4F-049B-A7E66A1E1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41D966-2B3F-42E0-B3B2-F0C94752525A}" type="slidenum">
              <a:rPr lang="en-US" altLang="en-US" smtClean="0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D1250F7-2187-05E8-E0FD-8302125928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18D90E4D-665B-9DB4-92DE-D2D74C5DF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1ABBDA3-E868-764A-7EB4-946874BEC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F25698-DBBD-4E9D-8993-4C075C63A4D8}" type="slidenum">
              <a:rPr lang="en-US" altLang="en-US" smtClean="0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5A2A2D99-A05D-43C6-D6EF-A618BDF1B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346681A-6F22-C81B-D81F-BF76CFEA0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B656C50-76ED-0BCE-4D42-09E419C0D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091B50-2C06-461B-BD1E-158C35033C82}" type="slidenum">
              <a:rPr lang="en-US" altLang="en-US" smtClean="0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B2A2E7C-6129-C747-DC4E-308652DEF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D0B22B3-8372-83F2-F4C7-73034C9E1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1F0CCF1-D33C-15BE-7432-88F2995903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D497E6-02A9-45FB-89CF-0DF7C743CD34}" type="slidenum">
              <a:rPr lang="en-US" altLang="en-US" smtClean="0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D9C24DB-F8BB-C1A1-579E-80E801324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6E5EB55-B58D-55B4-0F51-34CC32077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5C8C325-E375-D2E2-EFD7-9B0C5889D2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7C3E015-823A-40DE-8744-EFAAEAB10DE8}" type="slidenum">
              <a:rPr lang="en-US" altLang="en-US" smtClean="0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BD5EF621-92E4-4BC1-7DFF-D2306994D5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F8DFA79-081F-66DF-D20F-D8D5F1409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1259ABF-0D5B-45AB-48BB-94ABDBD7E4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3EC73E-CC13-426D-A3D4-8F510E61C2F1}" type="slidenum">
              <a:rPr lang="en-US" altLang="en-US" smtClean="0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24B7E581-56D9-9CC3-2903-8F569B5402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68CE4083-25BD-DA2F-556A-AF4C71CB3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D3DD793-9983-8B78-AFA3-A9745902B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8F5E940-99FB-424A-9455-E784B5A98D4E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DCF077B-EE1B-0D94-EA4B-AB96A7B6A1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AA8B1AC-CEBE-486F-AE95-B37D8FBC7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EF597B5-B156-99AF-D48B-5E7ED9119D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727E1A-7427-44A6-AF5D-DB5FC3CACE89}" type="slidenum">
              <a:rPr lang="en-US" altLang="en-US" smtClean="0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515D05A-DFB4-8796-4B62-DFFADDA82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65D7A093-BB90-6B36-16FB-FD3BCE2AC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92899A2-5BAA-15EF-7C5B-1FCB57F79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EC897C-684E-4F64-94B0-A25CD51FE731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4E97DA5-7A10-6B45-87DD-020EBDAAD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6203B26-FD95-7B6D-D793-0DAEFDEA3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5D3217A-97F1-A412-989B-173DCA5E76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538FCE-50AB-48AF-A041-BF5605995947}" type="slidenum">
              <a:rPr lang="en-US" altLang="en-US" smtClean="0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E0EE3DFB-FE3C-6459-63D9-B5E578FAD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F823056-E931-0B80-8B67-C92355B65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ABD70319-3D28-BCAE-EA88-6ADC0E444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795BEC-DCD3-463C-9A2C-C1C093840A41}" type="slidenum">
              <a:rPr lang="en-US" altLang="en-US" smtClean="0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7307D89-5E22-9467-4141-9801B0B40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A60F86EE-EA9D-FDDF-2DA6-F3A87F971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0C588F7A-4379-0F5B-1C62-1E33AFBE9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7238FB-A1DF-4C2B-A7FA-EB2AA2FF4AC6}" type="slidenum">
              <a:rPr lang="en-US" altLang="en-US" smtClean="0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F1F57B02-5085-E312-1F5B-383F68C9D8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D3C099E-CCBF-5B81-5D5E-9E2A6ECE8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8A3DFDE8-08CD-BE7C-9C74-3670CAF9B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11F0D7-6E5C-4365-9688-945FA6B494A2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349A4F30-0F3F-D199-3DCC-5E811448C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55516FE-E1E8-A65E-C0F9-F6EACE977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30B93D6-AF32-C079-1471-BB590CD25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0FA5AF-423D-43AB-8C27-F6368EDFE617}" type="slidenum">
              <a:rPr lang="en-US" altLang="en-US" smtClean="0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A275260-E0D3-DF7A-D575-6D6FADE88F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46D88C5-4187-F4AA-0252-32B8DB7A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CEB1525-AA07-1F56-D501-4EE5D6EE5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7B855C-9144-4E5C-993E-84F053B909EB}" type="slidenum">
              <a:rPr lang="en-US" altLang="en-US" smtClean="0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2F19C43-C9DC-CECB-4540-B3C021E11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D522C09C-BEB6-AFBC-9CE3-4FC647FD0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FF9B3F1-D658-BD12-95C1-619A10A83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BFB726-0063-4E7C-93A5-B6A0A8A4DDC3}" type="slidenum">
              <a:rPr lang="en-US" altLang="en-US" smtClean="0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08B25C90-4D15-F2CD-0D9E-4218DC979D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90607E2-46B0-95F2-51FE-10C98D7B41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F0B8DF2-1384-3B72-BC2F-22D848382E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37FB6AD-042D-49D0-A676-0F3B30054E9B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30DA54BC-3307-2275-F3B9-5804CB14D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D3EE719-BD87-4446-D729-897FD1EE7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09139FA7-7244-E348-450D-8AFF8BD65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C169F2-8491-45A0-9BF8-DB1236B84D99}" type="slidenum">
              <a:rPr lang="en-US" altLang="en-US" smtClean="0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1926DC8-F606-AC1C-A431-56B4E9368B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6143A7C-54D9-2D1B-41FF-487B2DCFB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BB3D7354-09E6-7E0A-543D-30411CCB4A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CF6B8C-54C8-491B-8686-BF38AB7D2083}" type="slidenum">
              <a:rPr lang="en-US" altLang="en-US" smtClean="0"/>
              <a:pPr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678C0F15-1F2D-2869-C150-D6CB7E9B09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DFD3240-4D1E-AEDF-835E-5D0D97F7F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139526EF-41FF-723A-499F-40299E4D7C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49B74B-50AB-4D97-B692-666A2645798F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5E9AF4E-BF84-77E2-B190-55B14F5D6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9056D08-1AED-4CDE-DF1D-F0170CA65F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D2972997-B656-304B-1B4A-4BDFAC8CA7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95EF2D3-53FE-4F5E-83CE-474D85CD211D}" type="slidenum">
              <a:rPr lang="en-US" altLang="en-US" smtClean="0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C9585233-AFE5-B47E-D784-88D3B6EB2E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A7E4418-BF66-9AC6-BFF5-5895C9CE2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F2D7BD1C-D8F5-F074-C141-8E54C1CB0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3A239B-51A3-4E82-995D-E2B022399A90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32AB05CF-8D3E-94AE-EC01-E6FB2D0B52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0FCCA9F-1B4D-928A-DFDF-E44C083D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52FD7173-8A54-47F7-3BF3-2E3FA9E74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9DE403-2989-4C77-A7CC-E6F3DEAFB416}" type="slidenum">
              <a:rPr lang="en-US" altLang="en-US" smtClean="0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0AD6BE9-1309-40A4-E5EF-88C017B3C8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6BBE3A4-6303-D94E-BEA4-0CCDE8619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17F7335E-F2EE-7D50-5D1C-AA5471657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9DCB9B-9FF5-416A-9A2A-C95C9F7B48A2}" type="slidenum">
              <a:rPr lang="en-US" altLang="en-US" smtClean="0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A186A9F-A672-9993-3BA7-4EF9AB2529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650155B6-40DC-D0E9-2EA0-CB0FECB01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4BD3F6D-6CEE-72EC-4E48-C672515F9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9121D9F-CFC1-43E9-9B77-59EEC19C2B24}" type="slidenum">
              <a:rPr lang="en-US" altLang="en-US" smtClean="0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8C9F25E-84E7-130F-BCF7-EC6B3F626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A21D68E8-7C20-B8F8-6E53-6D62CE6FC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767B6888-1F76-4511-E7BE-8B8E264CBA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95D2473-2D02-4E68-B469-E96ED739F91B}" type="slidenum">
              <a:rPr lang="en-US" altLang="en-US" smtClean="0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4EF4E214-73F9-703F-9D9E-3CF1DE49A7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6693CD4D-73BF-4418-5A50-0F745A2469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E8A92CBB-C334-A5AC-593E-388105201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9FF45E-955B-4D67-BDCF-10603EDA91FC}" type="slidenum">
              <a:rPr lang="en-US" altLang="en-US" smtClean="0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4B765D01-C1FA-7981-143E-4F570BEEC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A8E3064-A68A-2365-64AA-FA928E822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FBF41607-0C4C-F56E-F321-A496B3438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6DA5F1-34E8-4002-8F9C-103F156E812A}" type="slidenum">
              <a:rPr lang="en-US" altLang="en-US" smtClean="0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BE6EA4C3-0231-F615-B0A3-6B39AAD9E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3981573-E44F-56EF-258D-DB15BE25D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83DA8EE1-39DC-BEF8-8E9D-C79E191623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E51363-DC3C-4159-AF05-3C837DB1264D}" type="slidenum">
              <a:rPr lang="en-US" altLang="en-US" smtClean="0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828245B-A456-CB34-69F4-785A159AE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81A91B37-AE56-DA61-B88A-BC551F3E6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9AD8D1D9-B73C-B047-4AC8-ADF5A15BDA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AAD80D-E4E6-4BD0-9EDC-8AB7EFA66328}" type="slidenum">
              <a:rPr lang="en-US" altLang="en-US" smtClean="0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209830ED-3DFD-62B0-91D6-DBC48E124C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3112B68D-D7B6-8700-DF7F-2CEBCBB00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4EB87FF-DF24-57CB-D66E-F6CC61EBE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0B70C3-7AF4-4092-A672-C3D2E5766EB3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B0C2B2F-8855-F83F-2D26-2E8045E33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4AE2E2E-8862-89AC-1B86-69C7D2F78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67AC7086-EFCF-3202-289C-C9C46B5350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7965E0-5336-407A-B37E-08F735E71706}" type="slidenum">
              <a:rPr lang="en-US" altLang="en-US" smtClean="0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2F8222D6-EEFA-0717-4DF7-AFB50E06C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4B7610A2-31D7-4B50-4DFE-54AA7BC8E5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37BEBE3C-7AEF-A57A-C830-230CF7C4A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885A00-DB57-4AC5-9FC4-1911071C2D09}" type="slidenum">
              <a:rPr lang="en-US" altLang="en-US" smtClean="0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84CB566E-B75B-F572-D6E9-4EBB7540C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1E4D3AF0-2300-CD94-597E-87B657200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66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88857E1B-368C-F7C4-2BAD-ABF70C72A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29B249-B013-44CA-A0B8-F88143731F29}" type="slidenum">
              <a:rPr lang="en-US" altLang="en-US" smtClean="0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E49A63AB-0204-4E1C-E31F-B484ED4EC0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5D96E72-C834-2D3F-E2D7-FC7C36216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C8E0BD92-514F-97DA-B468-453401DBF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AFB1D5-4693-4B62-B544-69B50612D028}" type="slidenum">
              <a:rPr lang="en-US" altLang="en-US" smtClean="0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1F86BA73-3C26-935E-88F3-AE3B3D9CC4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B144ED87-D551-2DF0-2D5A-4A06E3B75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1947666A-F206-EF2D-559C-93F1556099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97EDC-854F-47EB-BF7E-4413A2AA9E42}" type="slidenum">
              <a:rPr lang="en-US" altLang="en-US" smtClean="0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105A4E1F-285B-6E5D-3871-64CD43D5B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C6E5E5E-42B3-36DF-55DB-C7E1CBB22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6528F84A-7D67-BCEF-B42A-1DEF90E55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1811DB-AAE7-4BFA-A802-B90DAB0AC12A}" type="slidenum">
              <a:rPr lang="en-US" altLang="en-US" smtClean="0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E0511A5E-4332-CD08-216C-B75D7DE577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44F63C50-3503-C623-3CFE-37F9CF16B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C8E7F07C-A20F-062D-3F9A-E996483EDE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BB6D80-E6F7-4FE0-8AED-1670AE088762}" type="slidenum">
              <a:rPr lang="en-US" altLang="en-US" smtClean="0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94C525B9-1FA0-A1AD-CDF4-C7C33C749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8F1464D5-B255-008B-8777-B6CEDBBA5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3000D8BD-FB1B-AC18-8180-B74436BB5B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831567-BB9D-4D59-B24E-CD03422AF0BD}" type="slidenum">
              <a:rPr lang="en-US" altLang="en-US" smtClean="0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0CFCFB05-641F-9092-8DA6-D3B285BCD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04D6D514-A2F3-5A76-C59D-E8EAEE5E61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F9684AB6-A873-A54B-D1EB-88AB59894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7C7B76-F76A-45EE-84F7-223E686DF019}" type="slidenum">
              <a:rPr lang="en-US" altLang="en-US" smtClean="0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71D963A-9971-B211-4E47-0B54F1F14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863F7A1B-1405-61B7-09E8-A0748E67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>
            <a:extLst>
              <a:ext uri="{FF2B5EF4-FFF2-40B4-BE49-F238E27FC236}">
                <a16:creationId xmlns:a16="http://schemas.microsoft.com/office/drawing/2014/main" id="{0F2A9FC1-46BB-480B-E85F-E45157AF36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6EA6DC-5868-47BB-828A-0668985718DA}" type="slidenum">
              <a:rPr lang="en-US" altLang="en-US" smtClean="0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  <p:sp>
        <p:nvSpPr>
          <p:cNvPr id="144387" name="Rectangle 2">
            <a:extLst>
              <a:ext uri="{FF2B5EF4-FFF2-40B4-BE49-F238E27FC236}">
                <a16:creationId xmlns:a16="http://schemas.microsoft.com/office/drawing/2014/main" id="{CAE8D500-583A-C1C1-AB85-01E3DAF757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>
            <a:extLst>
              <a:ext uri="{FF2B5EF4-FFF2-40B4-BE49-F238E27FC236}">
                <a16:creationId xmlns:a16="http://schemas.microsoft.com/office/drawing/2014/main" id="{A22BF13E-6330-D5F8-334C-6B8F573AA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AB425D4-6D8D-89B3-1485-683E2A7B9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DC05C8-B953-4DA7-975D-4DAE5074A7C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8E04672-72E6-C39D-02DB-B9F00C616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673FD39-63A5-197D-B645-BF0EAAE39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A9EA6D50-1170-BF46-5B22-6AF083184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D2D554-EC03-4A98-B2B2-A8218A2D3DD7}" type="slidenum">
              <a:rPr lang="en-US" altLang="en-US" smtClean="0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9F58CA88-8161-23EC-B753-D766CE5A8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8A48F6E2-DE71-435B-1D26-CDC1273BE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6B9898E6-4DBD-CEE4-802D-9784151198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43FFBE-A058-4445-81A3-8E6BE9167487}" type="slidenum">
              <a:rPr lang="en-US" altLang="en-US" smtClean="0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D9A4EC2A-DA7E-91DB-C036-F644344DE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26782D2A-16B2-006F-48A0-59BE94321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014114F2-DF14-CE6E-4B39-3BDBE308E3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753918-4ACA-4849-BC98-01FAF42732D9}" type="slidenum">
              <a:rPr lang="en-US" altLang="en-US" smtClean="0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9910A2C-EF8E-0C80-9FB4-BD2F5D8A2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0E5D6B3E-9FDE-153D-B4DD-C11484FB7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531A97D7-4DB1-1584-DE7B-881193A39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44730B-7A55-4E0A-90C8-816F3416514D}" type="slidenum">
              <a:rPr lang="en-US" altLang="en-US" smtClean="0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16E107C0-666C-FCF3-E13F-452CE22DE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7906FDC2-115F-E14F-56D2-5E1BA60626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51A8FEB8-B70A-DBD9-804F-27FBEA45F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5CDAEB-5581-407C-BE67-24C50A25076B}" type="slidenum">
              <a:rPr lang="en-US" altLang="en-US" smtClean="0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CD66909E-7A68-5300-D0F5-417732A712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0F2E26AA-8918-A175-D9BC-6E0BEE02E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FCBF98EC-0499-5EB3-96A0-7CC01C49D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133760-2356-457C-9192-E0DCCBA10C6E}" type="slidenum">
              <a:rPr lang="en-US" altLang="en-US" smtClean="0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1B353AFB-C71F-5188-6487-CF0C30FAAB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535BB50B-1851-AAB0-BAA3-E3D6065D1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10FF5F53-5EA2-D501-41DA-2D813B257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215C9E-B00D-4B3B-8DBB-D2CFF424741D}" type="slidenum">
              <a:rPr lang="en-US" altLang="en-US" smtClean="0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D7FAD217-F974-00FA-7579-A1159F2BD2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0BAD5E8A-96B3-3524-C8AC-158C9D2F8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D1CECFF-B74E-ACC0-6F77-FDB756208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54C43-695C-4ABF-8965-5A1816CFE9CA}" type="slidenum">
              <a:rPr lang="en-US" altLang="en-US" smtClean="0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7D1AFD4-3B3F-2B13-4521-D02078EB6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5082FCF-B4BE-CA61-221B-C4B8220F6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1D1CECFF-B74E-ACC0-6F77-FDB756208A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A54C43-695C-4ABF-8965-5A1816CFE9CA}" type="slidenum">
              <a:rPr lang="en-US" altLang="en-US" smtClean="0"/>
              <a:pPr>
                <a:spcBef>
                  <a:spcPct val="0"/>
                </a:spcBef>
              </a:pPr>
              <a:t>78</a:t>
            </a:fld>
            <a:endParaRPr lang="en-US" altLang="en-US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87D1AFD4-3B3F-2B13-4521-D02078EB6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85082FCF-B4BE-CA61-221B-C4B8220F6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2163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C780CD99-1153-E1BD-1CF4-4DFCEAED7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00D1300-971A-47A3-915F-44C1EB2D1675}" type="slidenum">
              <a:rPr lang="en-US" altLang="en-US" smtClean="0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196151EC-79BF-833B-9CFB-ECB3EBF304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74899D0A-BBE4-85A4-BCE9-4A1C0C64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9503FE0-7CFB-B256-4DCD-6279E3586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6837862-EE50-48CB-8D2C-344D99FD6475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D6FB8E5-889E-3CE9-E750-1A155CC03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34C0A32-3B93-66F1-7337-1AE4203FC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8F00D575-7C8F-916C-3FD4-28CD4470D0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C9F121-1B81-4F86-8A53-DBD7112D8EAD}" type="slidenum">
              <a:rPr lang="en-US" altLang="en-US" smtClean="0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8198B76D-124C-10D9-65D8-85138863B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4D8FFAD1-6817-84CD-455B-1CE7F9E77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A58397C-8FC4-5CA2-8ABD-F57BED778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F59A1-3AC0-464F-B6F9-CA6B4305557C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862CA61-B168-FC48-7E27-66BCF5988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E16DCB8-7030-7DA0-754B-227956548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2894F5A4-AEF9-6220-ACF9-AE9516A96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F50D2B18-15D3-4B3E-43AC-E8000D29F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20B0AD-85E8-5E92-E79A-51433D4E3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C7F05D-A392-FC90-DD1E-A577AD6DB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70424-E517-9CFB-1DFA-EB3EB1C8F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7615E-81C7-4F64-95F2-05CAABCE60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58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A9E38D-F348-C9E3-04EB-0E32193E96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EFD3C7-F7DC-C15C-2114-74D583C4DC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E083CC-5601-9F71-DFA1-CC6DB4AD9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9D860-9BE5-4679-8626-174601D793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59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84A659-7FD0-4243-1B16-567FC6B66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649A2F-B027-32FF-376B-EB0687DCF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C1B0B4-A84A-EF4F-B0A3-A61BC7DCF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9159B-0C6D-4D2A-87C5-EBCC77EB87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552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30454F-0DA0-FA10-F8EC-F4F84A731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8A322D-0670-7F59-0F31-5D87AF518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1CC6BE-7FF9-C66A-C58C-8B3036C2EF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D3F27-1BB9-4212-A5FE-1C41D29C0C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67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2996F0-2AA0-6A99-5885-F8075E7868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1544C4-1AAC-4BC8-8107-861A32D96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DC43F6-0DA5-F864-9DE3-EAD8D3A24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C7727-6229-47A9-A25C-48F76F401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0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EC6D4-CDE1-4DEF-1528-D71F7F3964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50A8B-02E3-F167-C288-91037CB0EF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30B63-205B-DB21-CD9D-7AD7C44DA4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F93FED-16A5-4F59-8A14-D1B9535357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6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9AC65C-4D13-5F2C-C2DA-EF96DBF91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8CF45A-B0EA-A9A8-F2FF-1709A55152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1F8A87-E703-C79B-A2BF-1C29327A6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945F-54A7-43F5-A31B-585AB03F4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23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D3FBB6B-015F-C63B-4C39-909A2130DF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9CAC94-46FC-12C1-1627-062915D7DE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C35C25-3EF4-D8B2-F6EA-DF9790A5F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E50E4-BDE9-45EB-9EEE-68950729D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4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FCE17BF-7BAD-3D81-44F6-B021E7D6A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2FBD633-A180-02CC-CAFE-358574B41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3239BC-0D39-0CD5-1D59-5B07EC30D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D15CA-2D03-4EBA-A730-A8BF8AB9F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640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FC348-3CCC-9EE7-D999-3BA76415DF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000C3-C6BE-EF83-35F0-8BE8A168E6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22356-B48A-F66B-DEFD-FCC30922C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0130F-7A79-4410-B62C-73E23EBC9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072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A7624-6125-1BEB-9715-618E159A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50C5D6-7204-44D8-9524-6C301C2C79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9C8473-0C9A-D516-CF5C-FC2C0F5EBB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2DD9E-853C-4491-9700-2365194B9A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24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D29AA5E-B867-C4FD-4022-3C8DFBC91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912480-ADAA-1052-D3FD-AEA8454DD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EA1B782B-A675-CFA5-BEF9-0BBA13C85A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December 10, 2007</a:t>
            </a: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EA928E01-40C9-F0D3-EE5E-5043807702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EBCB8010-05FF-87CE-0855-3A01F825D1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30412B61-F691-41C4-9EB6-583F577E9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8CD052FA-06D4-88F4-2880-E90BDC3CB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9DCAB56B-D2DA-202D-6E75-F03ABF52CF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7458FD2-7FED-D3DE-94E0-31C8857E07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C1F069D4-6E93-72F4-1558-301D8D7ED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86200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solidFill>
                  <a:schemeClr val="tx2"/>
                </a:solidFill>
                <a:latin typeface="Garamond" panose="02020404030301010803" pitchFamily="18" charset="0"/>
              </a:rPr>
              <a:t>SHORTEST PATH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951B94A0-68A0-752B-71C1-EEA81130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0C36F4-D1BD-4CB3-A338-9F999B2738A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A4077358-4B19-2BD9-E1DD-69A2293D9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We should not have negative cycles in G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36A3DC6A-38EC-F111-0989-F312458C2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Then the weight of (v</a:t>
            </a:r>
            <a:r>
              <a:rPr lang="en-US" altLang="en-US" sz="2400" baseline="-25000">
                <a:sym typeface="Wingdings" panose="05000000000000000000" pitchFamily="2" charset="2"/>
              </a:rPr>
              <a:t>1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12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 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23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3</a:t>
            </a:r>
            <a:r>
              <a:rPr lang="en-US" altLang="en-US" sz="2400">
                <a:sym typeface="Wingdings" panose="05000000000000000000" pitchFamily="2" charset="2"/>
              </a:rPr>
              <a:t>) is less.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Then the weight of (v</a:t>
            </a:r>
            <a:r>
              <a:rPr lang="en-US" altLang="en-US" sz="2400" baseline="-25000">
                <a:sym typeface="Wingdings" panose="05000000000000000000" pitchFamily="2" charset="2"/>
              </a:rPr>
              <a:t>1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12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 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 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22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)(v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,p</a:t>
            </a:r>
            <a:r>
              <a:rPr lang="en-US" altLang="en-US" sz="2400" baseline="-25000">
                <a:sym typeface="Wingdings" panose="05000000000000000000" pitchFamily="2" charset="2"/>
              </a:rPr>
              <a:t>23</a:t>
            </a:r>
            <a:r>
              <a:rPr lang="en-US" altLang="en-US" sz="2400">
                <a:sym typeface="Wingdings" panose="05000000000000000000" pitchFamily="2" charset="2"/>
              </a:rPr>
              <a:t>,v</a:t>
            </a:r>
            <a:r>
              <a:rPr lang="en-US" altLang="en-US" sz="2400" baseline="-25000">
                <a:sym typeface="Wingdings" panose="05000000000000000000" pitchFamily="2" charset="2"/>
              </a:rPr>
              <a:t>3</a:t>
            </a:r>
            <a:r>
              <a:rPr lang="en-US" altLang="en-US" sz="2400">
                <a:sym typeface="Wingdings" panose="05000000000000000000" pitchFamily="2" charset="2"/>
              </a:rPr>
              <a:t>) is even less. 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Then the weight of …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Hence we can reduce the length of the path indefinitely by using the path p</a:t>
            </a:r>
            <a:r>
              <a:rPr lang="en-US" altLang="en-US" sz="2400" baseline="-25000">
                <a:sym typeface="Wingdings" panose="05000000000000000000" pitchFamily="2" charset="2"/>
              </a:rPr>
              <a:t>22</a:t>
            </a:r>
            <a:r>
              <a:rPr lang="en-US" altLang="en-US" sz="2400">
                <a:sym typeface="Wingdings" panose="05000000000000000000" pitchFamily="2" charset="2"/>
              </a:rPr>
              <a:t> as many times as we want.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Therefore, there should not exist a negative cycle, or at least it should not be reachable on the paths from source to the destination.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8683D369-629B-D953-2C59-49E692883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10239F-B4AC-4008-9C85-C7C19386CDB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2A3395D-3680-A387-6055-474D979B9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We cannot have cycles in shortest paths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6AD5B6D-01B0-3EA7-A582-8662130FA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If there is no negative cycle in G that is reachable from the source node s, and if (s,p,d) is a shortest path from s to d, then</a:t>
            </a:r>
          </a:p>
          <a:p>
            <a:pPr lvl="1" eaLnBrk="1" hangingPunct="1"/>
            <a:r>
              <a:rPr lang="en-US" altLang="en-US" sz="2000"/>
              <a:t>p does not contain any cycles</a:t>
            </a:r>
          </a:p>
          <a:p>
            <a:pPr lvl="1" eaLnBrk="1" hangingPunct="1"/>
            <a:r>
              <a:rPr lang="en-US" altLang="en-US" sz="2000"/>
              <a:t>p has at most |V|-1 edges.</a:t>
            </a:r>
          </a:p>
          <a:p>
            <a:pPr lvl="1"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p does not contain any cycles: Suppose p contains a cycle: (s,p</a:t>
            </a:r>
            <a:r>
              <a:rPr lang="en-US" altLang="en-US" sz="2400" baseline="-25000"/>
              <a:t>1</a:t>
            </a:r>
            <a:r>
              <a:rPr lang="en-US" altLang="en-US" sz="2400"/>
              <a:t>,u)(u,p</a:t>
            </a:r>
            <a:r>
              <a:rPr lang="en-US" altLang="en-US" sz="2400" baseline="-25000"/>
              <a:t>2</a:t>
            </a:r>
            <a:r>
              <a:rPr lang="en-US" altLang="en-US" sz="2400"/>
              <a:t>,u)(u,p</a:t>
            </a:r>
            <a:r>
              <a:rPr lang="en-US" altLang="en-US" sz="2400" baseline="-25000"/>
              <a:t>3</a:t>
            </a:r>
            <a:r>
              <a:rPr lang="en-US" altLang="en-US" sz="2400"/>
              <a:t>,d). Since we do not have any negative cycles reachable from s, weight of p</a:t>
            </a:r>
            <a:r>
              <a:rPr lang="en-US" altLang="en-US" sz="2400" baseline="-25000"/>
              <a:t>2</a:t>
            </a:r>
            <a:r>
              <a:rPr lang="en-US" altLang="en-US" sz="2400"/>
              <a:t> is not negative. Then (s,p</a:t>
            </a:r>
            <a:r>
              <a:rPr lang="en-US" altLang="en-US" sz="2400" baseline="-25000"/>
              <a:t>1</a:t>
            </a:r>
            <a:r>
              <a:rPr lang="en-US" altLang="en-US" sz="2400"/>
              <a:t>,u)(u,p</a:t>
            </a:r>
            <a:r>
              <a:rPr lang="en-US" altLang="en-US" sz="2400" baseline="-25000"/>
              <a:t>3</a:t>
            </a:r>
            <a:r>
              <a:rPr lang="en-US" altLang="en-US" sz="2400"/>
              <a:t>,d) is at most as long as the path (s,p</a:t>
            </a:r>
            <a:r>
              <a:rPr lang="en-US" altLang="en-US" sz="2400" baseline="-25000"/>
              <a:t>1</a:t>
            </a:r>
            <a:r>
              <a:rPr lang="en-US" altLang="en-US" sz="2400"/>
              <a:t>,u)(u,p</a:t>
            </a:r>
            <a:r>
              <a:rPr lang="en-US" altLang="en-US" sz="2400" baseline="-25000"/>
              <a:t>2</a:t>
            </a:r>
            <a:r>
              <a:rPr lang="en-US" altLang="en-US" sz="2400"/>
              <a:t>,u)(u,p</a:t>
            </a:r>
            <a:r>
              <a:rPr lang="en-US" altLang="en-US" sz="2400" baseline="-25000"/>
              <a:t>3</a:t>
            </a:r>
            <a:r>
              <a:rPr lang="en-US" altLang="en-US" sz="2400"/>
              <a:t>,d), hence it is also a shortest path from s to d.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3B3A0038-9B01-5E19-2A28-D1623DD73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5548313"/>
            <a:ext cx="43973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</a:t>
            </a:r>
            <a:endParaRPr lang="en-US" altLang="en-US" sz="2000" baseline="-25000"/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F1361380-CC67-8BE4-2CA6-01F53CAE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788" y="5548313"/>
            <a:ext cx="4587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endParaRPr lang="en-US" altLang="en-US" sz="2000" baseline="-25000"/>
          </a:p>
        </p:txBody>
      </p:sp>
      <p:sp>
        <p:nvSpPr>
          <p:cNvPr id="32" name="Oval 6">
            <a:extLst>
              <a:ext uri="{FF2B5EF4-FFF2-40B4-BE49-F238E27FC236}">
                <a16:creationId xmlns:a16="http://schemas.microsoft.com/office/drawing/2014/main" id="{CFE92D8F-12A2-CDD5-0563-498CB5B86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8" y="5548313"/>
            <a:ext cx="4587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EBE02828-E8CA-4C56-E7DA-55FDA67D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5345113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</a:t>
            </a: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id="{43993FF2-27E1-7995-55F7-11D66E13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625" y="5334000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3</a:t>
            </a:r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CAC496E4-1067-26C4-1EAE-5FA7C4DF7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4930775"/>
            <a:ext cx="420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2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2024A3D-C277-D0E6-2571-D03F2009F826}"/>
              </a:ext>
            </a:extLst>
          </p:cNvPr>
          <p:cNvSpPr>
            <a:spLocks/>
          </p:cNvSpPr>
          <p:nvPr/>
        </p:nvSpPr>
        <p:spPr bwMode="auto">
          <a:xfrm>
            <a:off x="2335213" y="5738813"/>
            <a:ext cx="903287" cy="200025"/>
          </a:xfrm>
          <a:custGeom>
            <a:avLst/>
            <a:gdLst>
              <a:gd name="T0" fmla="*/ 0 w 876753"/>
              <a:gd name="T1" fmla="*/ 304637 h 183453"/>
              <a:gd name="T2" fmla="*/ 238591 w 876753"/>
              <a:gd name="T3" fmla="*/ 16335 h 183453"/>
              <a:gd name="T4" fmla="*/ 516942 w 876753"/>
              <a:gd name="T5" fmla="*/ 616963 h 183453"/>
              <a:gd name="T6" fmla="*/ 795295 w 876753"/>
              <a:gd name="T7" fmla="*/ 317 h 183453"/>
              <a:gd name="T8" fmla="*/ 1015810 w 876753"/>
              <a:gd name="T9" fmla="*/ 528867 h 183453"/>
              <a:gd name="T10" fmla="*/ 1171252 w 876753"/>
              <a:gd name="T11" fmla="*/ 312641 h 183453"/>
              <a:gd name="T12" fmla="*/ 1315855 w 876753"/>
              <a:gd name="T13" fmla="*/ 304637 h 183453"/>
              <a:gd name="T14" fmla="*/ 1319468 w 876753"/>
              <a:gd name="T15" fmla="*/ 312641 h 183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6753" h="183453">
                <a:moveTo>
                  <a:pt x="0" y="90582"/>
                </a:moveTo>
                <a:cubicBezTo>
                  <a:pt x="50204" y="39980"/>
                  <a:pt x="100409" y="-10621"/>
                  <a:pt x="157162" y="4857"/>
                </a:cubicBezTo>
                <a:cubicBezTo>
                  <a:pt x="213915" y="20335"/>
                  <a:pt x="279400" y="184245"/>
                  <a:pt x="340519" y="183451"/>
                </a:cubicBezTo>
                <a:cubicBezTo>
                  <a:pt x="401638" y="182657"/>
                  <a:pt x="469106" y="4461"/>
                  <a:pt x="523875" y="95"/>
                </a:cubicBezTo>
                <a:cubicBezTo>
                  <a:pt x="578644" y="-4271"/>
                  <a:pt x="627856" y="141779"/>
                  <a:pt x="669131" y="157257"/>
                </a:cubicBezTo>
                <a:cubicBezTo>
                  <a:pt x="710406" y="172735"/>
                  <a:pt x="738584" y="104075"/>
                  <a:pt x="771525" y="92963"/>
                </a:cubicBezTo>
                <a:cubicBezTo>
                  <a:pt x="804466" y="81851"/>
                  <a:pt x="850503" y="90582"/>
                  <a:pt x="866775" y="90582"/>
                </a:cubicBezTo>
                <a:cubicBezTo>
                  <a:pt x="883047" y="90582"/>
                  <a:pt x="876101" y="91772"/>
                  <a:pt x="869156" y="929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6DA9ED3-33CD-E822-BACC-F8FD1BF7E32F}"/>
              </a:ext>
            </a:extLst>
          </p:cNvPr>
          <p:cNvSpPr>
            <a:spLocks/>
          </p:cNvSpPr>
          <p:nvPr/>
        </p:nvSpPr>
        <p:spPr bwMode="auto">
          <a:xfrm>
            <a:off x="3733800" y="5746750"/>
            <a:ext cx="876300" cy="182563"/>
          </a:xfrm>
          <a:custGeom>
            <a:avLst/>
            <a:gdLst>
              <a:gd name="T0" fmla="*/ 0 w 876753"/>
              <a:gd name="T1" fmla="*/ 85031 h 183453"/>
              <a:gd name="T2" fmla="*/ 156109 w 876753"/>
              <a:gd name="T3" fmla="*/ 4560 h 183453"/>
              <a:gd name="T4" fmla="*/ 338239 w 876753"/>
              <a:gd name="T5" fmla="*/ 172211 h 183453"/>
              <a:gd name="T6" fmla="*/ 520367 w 876753"/>
              <a:gd name="T7" fmla="*/ 95 h 183453"/>
              <a:gd name="T8" fmla="*/ 664650 w 876753"/>
              <a:gd name="T9" fmla="*/ 147622 h 183453"/>
              <a:gd name="T10" fmla="*/ 766359 w 876753"/>
              <a:gd name="T11" fmla="*/ 87267 h 183453"/>
              <a:gd name="T12" fmla="*/ 860971 w 876753"/>
              <a:gd name="T13" fmla="*/ 85031 h 183453"/>
              <a:gd name="T14" fmla="*/ 863336 w 876753"/>
              <a:gd name="T15" fmla="*/ 87267 h 183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6753" h="183453">
                <a:moveTo>
                  <a:pt x="0" y="90582"/>
                </a:moveTo>
                <a:cubicBezTo>
                  <a:pt x="50204" y="39980"/>
                  <a:pt x="100409" y="-10621"/>
                  <a:pt x="157162" y="4857"/>
                </a:cubicBezTo>
                <a:cubicBezTo>
                  <a:pt x="213915" y="20335"/>
                  <a:pt x="279400" y="184245"/>
                  <a:pt x="340519" y="183451"/>
                </a:cubicBezTo>
                <a:cubicBezTo>
                  <a:pt x="401638" y="182657"/>
                  <a:pt x="469106" y="4461"/>
                  <a:pt x="523875" y="95"/>
                </a:cubicBezTo>
                <a:cubicBezTo>
                  <a:pt x="578644" y="-4271"/>
                  <a:pt x="627856" y="141779"/>
                  <a:pt x="669131" y="157257"/>
                </a:cubicBezTo>
                <a:cubicBezTo>
                  <a:pt x="710406" y="172735"/>
                  <a:pt x="738584" y="104075"/>
                  <a:pt x="771525" y="92963"/>
                </a:cubicBezTo>
                <a:cubicBezTo>
                  <a:pt x="804466" y="81851"/>
                  <a:pt x="850503" y="90582"/>
                  <a:pt x="866775" y="90582"/>
                </a:cubicBezTo>
                <a:cubicBezTo>
                  <a:pt x="883047" y="90582"/>
                  <a:pt x="876101" y="91772"/>
                  <a:pt x="869156" y="929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9A08F55-0265-320F-9F7E-D07947FB93F3}"/>
              </a:ext>
            </a:extLst>
          </p:cNvPr>
          <p:cNvSpPr>
            <a:spLocks/>
          </p:cNvSpPr>
          <p:nvPr/>
        </p:nvSpPr>
        <p:spPr bwMode="auto">
          <a:xfrm>
            <a:off x="3154363" y="5183188"/>
            <a:ext cx="688975" cy="450850"/>
          </a:xfrm>
          <a:custGeom>
            <a:avLst/>
            <a:gdLst>
              <a:gd name="T0" fmla="*/ 513780 w 688235"/>
              <a:gd name="T1" fmla="*/ 454018 h 450587"/>
              <a:gd name="T2" fmla="*/ 540342 w 688235"/>
              <a:gd name="T3" fmla="*/ 336447 h 450587"/>
              <a:gd name="T4" fmla="*/ 624859 w 688235"/>
              <a:gd name="T5" fmla="*/ 322053 h 450587"/>
              <a:gd name="T6" fmla="*/ 612785 w 688235"/>
              <a:gd name="T7" fmla="*/ 218878 h 450587"/>
              <a:gd name="T8" fmla="*/ 697301 w 688235"/>
              <a:gd name="T9" fmla="*/ 170890 h 450587"/>
              <a:gd name="T10" fmla="*/ 562075 w 688235"/>
              <a:gd name="T11" fmla="*/ 113307 h 450587"/>
              <a:gd name="T12" fmla="*/ 535513 w 688235"/>
              <a:gd name="T13" fmla="*/ 26932 h 450587"/>
              <a:gd name="T14" fmla="*/ 400287 w 688235"/>
              <a:gd name="T15" fmla="*/ 84511 h 450587"/>
              <a:gd name="T16" fmla="*/ 296452 w 688235"/>
              <a:gd name="T17" fmla="*/ 67712 h 450587"/>
              <a:gd name="T18" fmla="*/ 204692 w 688235"/>
              <a:gd name="T19" fmla="*/ 530 h 450587"/>
              <a:gd name="T20" fmla="*/ 149153 w 688235"/>
              <a:gd name="T21" fmla="*/ 108506 h 450587"/>
              <a:gd name="T22" fmla="*/ 228840 w 688235"/>
              <a:gd name="T23" fmla="*/ 166092 h 450587"/>
              <a:gd name="T24" fmla="*/ 83954 w 688235"/>
              <a:gd name="T25" fmla="*/ 206881 h 450587"/>
              <a:gd name="T26" fmla="*/ 1853 w 688235"/>
              <a:gd name="T27" fmla="*/ 300457 h 450587"/>
              <a:gd name="T28" fmla="*/ 161226 w 688235"/>
              <a:gd name="T29" fmla="*/ 295657 h 450587"/>
              <a:gd name="T30" fmla="*/ 161226 w 688235"/>
              <a:gd name="T31" fmla="*/ 360442 h 450587"/>
              <a:gd name="T32" fmla="*/ 202277 w 688235"/>
              <a:gd name="T33" fmla="*/ 401232 h 45058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88235" h="450587">
                <a:moveTo>
                  <a:pt x="506652" y="450587"/>
                </a:moveTo>
                <a:cubicBezTo>
                  <a:pt x="510621" y="403160"/>
                  <a:pt x="514590" y="355733"/>
                  <a:pt x="532846" y="333905"/>
                </a:cubicBezTo>
                <a:cubicBezTo>
                  <a:pt x="551102" y="312077"/>
                  <a:pt x="604284" y="339065"/>
                  <a:pt x="616190" y="319618"/>
                </a:cubicBezTo>
                <a:cubicBezTo>
                  <a:pt x="628096" y="300171"/>
                  <a:pt x="592378" y="242227"/>
                  <a:pt x="604284" y="217224"/>
                </a:cubicBezTo>
                <a:cubicBezTo>
                  <a:pt x="616190" y="192221"/>
                  <a:pt x="695961" y="187061"/>
                  <a:pt x="687627" y="169599"/>
                </a:cubicBezTo>
                <a:cubicBezTo>
                  <a:pt x="679293" y="152137"/>
                  <a:pt x="580868" y="136262"/>
                  <a:pt x="554277" y="112449"/>
                </a:cubicBezTo>
                <a:cubicBezTo>
                  <a:pt x="527686" y="88636"/>
                  <a:pt x="554674" y="31486"/>
                  <a:pt x="528084" y="26724"/>
                </a:cubicBezTo>
                <a:cubicBezTo>
                  <a:pt x="501494" y="21962"/>
                  <a:pt x="434025" y="77127"/>
                  <a:pt x="394734" y="83874"/>
                </a:cubicBezTo>
                <a:cubicBezTo>
                  <a:pt x="355443" y="90621"/>
                  <a:pt x="324487" y="81096"/>
                  <a:pt x="292340" y="67205"/>
                </a:cubicBezTo>
                <a:cubicBezTo>
                  <a:pt x="260193" y="53314"/>
                  <a:pt x="226061" y="-6217"/>
                  <a:pt x="201852" y="530"/>
                </a:cubicBezTo>
                <a:cubicBezTo>
                  <a:pt x="177643" y="7277"/>
                  <a:pt x="143115" y="80303"/>
                  <a:pt x="147084" y="107687"/>
                </a:cubicBezTo>
                <a:cubicBezTo>
                  <a:pt x="151053" y="135071"/>
                  <a:pt x="236381" y="148565"/>
                  <a:pt x="225665" y="164837"/>
                </a:cubicBezTo>
                <a:cubicBezTo>
                  <a:pt x="214949" y="181109"/>
                  <a:pt x="120096" y="183093"/>
                  <a:pt x="82790" y="205318"/>
                </a:cubicBezTo>
                <a:cubicBezTo>
                  <a:pt x="45484" y="227543"/>
                  <a:pt x="-10873" y="283503"/>
                  <a:pt x="1827" y="298187"/>
                </a:cubicBezTo>
                <a:cubicBezTo>
                  <a:pt x="14527" y="312871"/>
                  <a:pt x="132796" y="283502"/>
                  <a:pt x="158990" y="293424"/>
                </a:cubicBezTo>
                <a:cubicBezTo>
                  <a:pt x="185184" y="303346"/>
                  <a:pt x="152243" y="340256"/>
                  <a:pt x="158990" y="357718"/>
                </a:cubicBezTo>
                <a:cubicBezTo>
                  <a:pt x="165737" y="375180"/>
                  <a:pt x="182604" y="386689"/>
                  <a:pt x="199471" y="39819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Oval 4">
            <a:extLst>
              <a:ext uri="{FF2B5EF4-FFF2-40B4-BE49-F238E27FC236}">
                <a16:creationId xmlns:a16="http://schemas.microsoft.com/office/drawing/2014/main" id="{4B6EAE31-94E8-39C6-0DBD-103E0D03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534025"/>
            <a:ext cx="43973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</a:t>
            </a:r>
            <a:endParaRPr lang="en-US" altLang="en-US" sz="2000" baseline="-25000"/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0A620E5C-8FFF-D44E-58F9-FBD08835B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5534025"/>
            <a:ext cx="460375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endParaRPr lang="en-US" altLang="en-US" sz="2000" baseline="-25000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673B9616-6354-E759-2936-2FFFFF19E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5" y="5534025"/>
            <a:ext cx="460375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id="{C349C8AC-D57B-3C9A-FD26-CB1E9B116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5330825"/>
            <a:ext cx="420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</a:t>
            </a: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04561F6D-A139-D905-9604-3FAFEA5BB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3" y="5319713"/>
            <a:ext cx="420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3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714F309-6D70-0671-BD51-08AD22B0A10D}"/>
              </a:ext>
            </a:extLst>
          </p:cNvPr>
          <p:cNvSpPr>
            <a:spLocks/>
          </p:cNvSpPr>
          <p:nvPr/>
        </p:nvSpPr>
        <p:spPr bwMode="auto">
          <a:xfrm>
            <a:off x="5926138" y="5724525"/>
            <a:ext cx="908050" cy="204788"/>
          </a:xfrm>
          <a:custGeom>
            <a:avLst/>
            <a:gdLst>
              <a:gd name="T0" fmla="*/ 0 w 876753"/>
              <a:gd name="T1" fmla="*/ 424416 h 183453"/>
              <a:gd name="T2" fmla="*/ 256670 w 876753"/>
              <a:gd name="T3" fmla="*/ 22758 h 183453"/>
              <a:gd name="T4" fmla="*/ 556122 w 876753"/>
              <a:gd name="T5" fmla="*/ 859549 h 183453"/>
              <a:gd name="T6" fmla="*/ 855572 w 876753"/>
              <a:gd name="T7" fmla="*/ 442 h 183453"/>
              <a:gd name="T8" fmla="*/ 1092797 w 876753"/>
              <a:gd name="T9" fmla="*/ 736824 h 183453"/>
              <a:gd name="T10" fmla="*/ 1260024 w 876753"/>
              <a:gd name="T11" fmla="*/ 435576 h 183453"/>
              <a:gd name="T12" fmla="*/ 1415582 w 876753"/>
              <a:gd name="T13" fmla="*/ 424416 h 183453"/>
              <a:gd name="T14" fmla="*/ 1419469 w 876753"/>
              <a:gd name="T15" fmla="*/ 435576 h 183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6753" h="183453">
                <a:moveTo>
                  <a:pt x="0" y="90582"/>
                </a:moveTo>
                <a:cubicBezTo>
                  <a:pt x="50204" y="39980"/>
                  <a:pt x="100409" y="-10621"/>
                  <a:pt x="157162" y="4857"/>
                </a:cubicBezTo>
                <a:cubicBezTo>
                  <a:pt x="213915" y="20335"/>
                  <a:pt x="279400" y="184245"/>
                  <a:pt x="340519" y="183451"/>
                </a:cubicBezTo>
                <a:cubicBezTo>
                  <a:pt x="401638" y="182657"/>
                  <a:pt x="469106" y="4461"/>
                  <a:pt x="523875" y="95"/>
                </a:cubicBezTo>
                <a:cubicBezTo>
                  <a:pt x="578644" y="-4271"/>
                  <a:pt x="627856" y="141779"/>
                  <a:pt x="669131" y="157257"/>
                </a:cubicBezTo>
                <a:cubicBezTo>
                  <a:pt x="710406" y="172735"/>
                  <a:pt x="738584" y="104075"/>
                  <a:pt x="771525" y="92963"/>
                </a:cubicBezTo>
                <a:cubicBezTo>
                  <a:pt x="804466" y="81851"/>
                  <a:pt x="850503" y="90582"/>
                  <a:pt x="866775" y="90582"/>
                </a:cubicBezTo>
                <a:cubicBezTo>
                  <a:pt x="883047" y="90582"/>
                  <a:pt x="876101" y="91772"/>
                  <a:pt x="869156" y="929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AD0E8D74-8D55-9C0C-CF29-1DF640BEB340}"/>
              </a:ext>
            </a:extLst>
          </p:cNvPr>
          <p:cNvSpPr>
            <a:spLocks/>
          </p:cNvSpPr>
          <p:nvPr/>
        </p:nvSpPr>
        <p:spPr bwMode="auto">
          <a:xfrm>
            <a:off x="7329488" y="5732463"/>
            <a:ext cx="876300" cy="182562"/>
          </a:xfrm>
          <a:custGeom>
            <a:avLst/>
            <a:gdLst>
              <a:gd name="T0" fmla="*/ 0 w 876753"/>
              <a:gd name="T1" fmla="*/ 85027 h 183453"/>
              <a:gd name="T2" fmla="*/ 156109 w 876753"/>
              <a:gd name="T3" fmla="*/ 4560 h 183453"/>
              <a:gd name="T4" fmla="*/ 338239 w 876753"/>
              <a:gd name="T5" fmla="*/ 172199 h 183453"/>
              <a:gd name="T6" fmla="*/ 520367 w 876753"/>
              <a:gd name="T7" fmla="*/ 95 h 183453"/>
              <a:gd name="T8" fmla="*/ 664650 w 876753"/>
              <a:gd name="T9" fmla="*/ 147613 h 183453"/>
              <a:gd name="T10" fmla="*/ 766359 w 876753"/>
              <a:gd name="T11" fmla="*/ 87261 h 183453"/>
              <a:gd name="T12" fmla="*/ 860971 w 876753"/>
              <a:gd name="T13" fmla="*/ 85027 h 183453"/>
              <a:gd name="T14" fmla="*/ 863336 w 876753"/>
              <a:gd name="T15" fmla="*/ 87261 h 183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6753" h="183453">
                <a:moveTo>
                  <a:pt x="0" y="90582"/>
                </a:moveTo>
                <a:cubicBezTo>
                  <a:pt x="50204" y="39980"/>
                  <a:pt x="100409" y="-10621"/>
                  <a:pt x="157162" y="4857"/>
                </a:cubicBezTo>
                <a:cubicBezTo>
                  <a:pt x="213915" y="20335"/>
                  <a:pt x="279400" y="184245"/>
                  <a:pt x="340519" y="183451"/>
                </a:cubicBezTo>
                <a:cubicBezTo>
                  <a:pt x="401638" y="182657"/>
                  <a:pt x="469106" y="4461"/>
                  <a:pt x="523875" y="95"/>
                </a:cubicBezTo>
                <a:cubicBezTo>
                  <a:pt x="578644" y="-4271"/>
                  <a:pt x="627856" y="141779"/>
                  <a:pt x="669131" y="157257"/>
                </a:cubicBezTo>
                <a:cubicBezTo>
                  <a:pt x="710406" y="172735"/>
                  <a:pt x="738584" y="104075"/>
                  <a:pt x="771525" y="92963"/>
                </a:cubicBezTo>
                <a:cubicBezTo>
                  <a:pt x="804466" y="81851"/>
                  <a:pt x="850503" y="90582"/>
                  <a:pt x="866775" y="90582"/>
                </a:cubicBezTo>
                <a:cubicBezTo>
                  <a:pt x="883047" y="90582"/>
                  <a:pt x="876101" y="91772"/>
                  <a:pt x="869156" y="929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  <p:bldP spid="34" grpId="0"/>
      <p:bldP spid="35" grpId="0"/>
      <p:bldP spid="39" grpId="0" animBg="1"/>
      <p:bldP spid="40" grpId="0" animBg="1"/>
      <p:bldP spid="41" grpId="0" animBg="1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D88A96DA-5DB2-3D37-3770-2DDB7C2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93780-CCE8-4F8F-B772-FD1E63EB79C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941F8F79-64BC-D0F9-8F46-F670D22A3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We cannot have cycles in shortest paths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2C7454EB-D138-F101-3AAB-A9706C62F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simple path (a path that does not contain any cycle) in G can have at most |V|-1 edges.</a:t>
            </a:r>
          </a:p>
        </p:txBody>
      </p:sp>
      <p:sp>
        <p:nvSpPr>
          <p:cNvPr id="26629" name="Oval 6">
            <a:extLst>
              <a:ext uri="{FF2B5EF4-FFF2-40B4-BE49-F238E27FC236}">
                <a16:creationId xmlns:a16="http://schemas.microsoft.com/office/drawing/2014/main" id="{25931502-0CBC-ECC1-0CE6-8AC447D0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749675"/>
            <a:ext cx="52387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r>
              <a:rPr lang="en-US" altLang="en-US" sz="2000" baseline="-25000"/>
              <a:t>1</a:t>
            </a:r>
          </a:p>
        </p:txBody>
      </p:sp>
      <p:sp>
        <p:nvSpPr>
          <p:cNvPr id="24582" name="Oval 7">
            <a:extLst>
              <a:ext uri="{FF2B5EF4-FFF2-40B4-BE49-F238E27FC236}">
                <a16:creationId xmlns:a16="http://schemas.microsoft.com/office/drawing/2014/main" id="{9D9D7A07-42B7-BD12-6D42-07719001D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749675"/>
            <a:ext cx="52387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r>
              <a:rPr lang="en-US" altLang="en-US" sz="2000" baseline="-25000"/>
              <a:t>2</a:t>
            </a:r>
          </a:p>
        </p:txBody>
      </p:sp>
      <p:sp>
        <p:nvSpPr>
          <p:cNvPr id="24583" name="Oval 8">
            <a:extLst>
              <a:ext uri="{FF2B5EF4-FFF2-40B4-BE49-F238E27FC236}">
                <a16:creationId xmlns:a16="http://schemas.microsoft.com/office/drawing/2014/main" id="{BD187F2A-9CDE-836B-560D-A3FF3C517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5" y="3749675"/>
            <a:ext cx="52387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24584" name="AutoShape 9">
            <a:extLst>
              <a:ext uri="{FF2B5EF4-FFF2-40B4-BE49-F238E27FC236}">
                <a16:creationId xmlns:a16="http://schemas.microsoft.com/office/drawing/2014/main" id="{057B8AC1-F046-7B28-57F0-384C46CE4FE2}"/>
              </a:ext>
            </a:extLst>
          </p:cNvPr>
          <p:cNvCxnSpPr>
            <a:cxnSpLocks noChangeShapeType="1"/>
            <a:stCxn id="26629" idx="6"/>
            <a:endCxn id="24582" idx="2"/>
          </p:cNvCxnSpPr>
          <p:nvPr/>
        </p:nvCxnSpPr>
        <p:spPr bwMode="auto">
          <a:xfrm>
            <a:off x="850900" y="4016375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10">
            <a:extLst>
              <a:ext uri="{FF2B5EF4-FFF2-40B4-BE49-F238E27FC236}">
                <a16:creationId xmlns:a16="http://schemas.microsoft.com/office/drawing/2014/main" id="{AE209BA9-C958-70FE-CC19-C7E46B566F7D}"/>
              </a:ext>
            </a:extLst>
          </p:cNvPr>
          <p:cNvCxnSpPr>
            <a:cxnSpLocks noChangeShapeType="1"/>
            <a:stCxn id="24582" idx="6"/>
            <a:endCxn id="24583" idx="2"/>
          </p:cNvCxnSpPr>
          <p:nvPr/>
        </p:nvCxnSpPr>
        <p:spPr bwMode="auto">
          <a:xfrm>
            <a:off x="2003425" y="4016375"/>
            <a:ext cx="628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14">
            <a:extLst>
              <a:ext uri="{FF2B5EF4-FFF2-40B4-BE49-F238E27FC236}">
                <a16:creationId xmlns:a16="http://schemas.microsoft.com/office/drawing/2014/main" id="{31EB0156-1D65-C545-2CF5-7435B049B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3760788"/>
            <a:ext cx="52387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r>
              <a:rPr lang="en-US" altLang="en-US" sz="2000" baseline="-25000"/>
              <a:t>4</a:t>
            </a:r>
          </a:p>
        </p:txBody>
      </p:sp>
      <p:cxnSp>
        <p:nvCxnSpPr>
          <p:cNvPr id="24587" name="AutoShape 15">
            <a:extLst>
              <a:ext uri="{FF2B5EF4-FFF2-40B4-BE49-F238E27FC236}">
                <a16:creationId xmlns:a16="http://schemas.microsoft.com/office/drawing/2014/main" id="{F3B4A4BB-FEB7-A1C4-D878-BA78F1E56B51}"/>
              </a:ext>
            </a:extLst>
          </p:cNvPr>
          <p:cNvCxnSpPr>
            <a:cxnSpLocks noChangeShapeType="1"/>
            <a:stCxn id="24583" idx="6"/>
            <a:endCxn id="24586" idx="2"/>
          </p:cNvCxnSpPr>
          <p:nvPr/>
        </p:nvCxnSpPr>
        <p:spPr bwMode="auto">
          <a:xfrm>
            <a:off x="3155950" y="4016375"/>
            <a:ext cx="542925" cy="111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 Box 16">
            <a:extLst>
              <a:ext uri="{FF2B5EF4-FFF2-40B4-BE49-F238E27FC236}">
                <a16:creationId xmlns:a16="http://schemas.microsoft.com/office/drawing/2014/main" id="{AA174D39-9638-9C0E-CB9A-3A96F4F16DC3}"/>
              </a:ext>
            </a:extLst>
          </p:cNvPr>
          <p:cNvSpPr txBox="1">
            <a:spLocks noChangeArrowheads="1"/>
          </p:cNvSpPr>
          <p:nvPr/>
        </p:nvSpPr>
        <p:spPr bwMode="auto">
          <a:xfrm rot="3116060">
            <a:off x="1034257" y="4412456"/>
            <a:ext cx="1263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Can’t be u</a:t>
            </a:r>
            <a:r>
              <a:rPr lang="en-US" altLang="en-US" sz="1600" baseline="-25000"/>
              <a:t>1</a:t>
            </a:r>
          </a:p>
        </p:txBody>
      </p:sp>
      <p:sp>
        <p:nvSpPr>
          <p:cNvPr id="24589" name="Text Box 17">
            <a:extLst>
              <a:ext uri="{FF2B5EF4-FFF2-40B4-BE49-F238E27FC236}">
                <a16:creationId xmlns:a16="http://schemas.microsoft.com/office/drawing/2014/main" id="{8E3AAEC5-6EFD-0BE8-6BCF-978D1D83A8EC}"/>
              </a:ext>
            </a:extLst>
          </p:cNvPr>
          <p:cNvSpPr txBox="1">
            <a:spLocks noChangeArrowheads="1"/>
          </p:cNvSpPr>
          <p:nvPr/>
        </p:nvSpPr>
        <p:spPr bwMode="auto">
          <a:xfrm rot="3441749">
            <a:off x="2066925" y="4546600"/>
            <a:ext cx="1473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Can’t be u</a:t>
            </a:r>
            <a:r>
              <a:rPr lang="en-US" altLang="en-US" sz="1600" baseline="-25000"/>
              <a:t>1</a:t>
            </a:r>
            <a:r>
              <a:rPr lang="en-US" altLang="en-US" sz="1600"/>
              <a:t>,</a:t>
            </a:r>
            <a:r>
              <a:rPr lang="en-US" altLang="en-US" sz="1600" baseline="-25000"/>
              <a:t> </a:t>
            </a:r>
            <a:r>
              <a:rPr lang="en-US" altLang="en-US" sz="1600"/>
              <a:t>u</a:t>
            </a:r>
            <a:r>
              <a:rPr lang="en-US" altLang="en-US" sz="1600" baseline="-25000"/>
              <a:t>2</a:t>
            </a:r>
          </a:p>
        </p:txBody>
      </p:sp>
      <p:sp>
        <p:nvSpPr>
          <p:cNvPr id="24590" name="Text Box 18">
            <a:extLst>
              <a:ext uri="{FF2B5EF4-FFF2-40B4-BE49-F238E27FC236}">
                <a16:creationId xmlns:a16="http://schemas.microsoft.com/office/drawing/2014/main" id="{6621C445-5695-C2E7-C634-102CB8298C21}"/>
              </a:ext>
            </a:extLst>
          </p:cNvPr>
          <p:cNvSpPr txBox="1">
            <a:spLocks noChangeArrowheads="1"/>
          </p:cNvSpPr>
          <p:nvPr/>
        </p:nvSpPr>
        <p:spPr bwMode="auto">
          <a:xfrm rot="3468721">
            <a:off x="3032125" y="4603750"/>
            <a:ext cx="173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Can’t be u</a:t>
            </a:r>
            <a:r>
              <a:rPr lang="en-US" altLang="en-US" sz="1600" baseline="-25000"/>
              <a:t>1, </a:t>
            </a:r>
            <a:r>
              <a:rPr lang="en-US" altLang="en-US" sz="1600"/>
              <a:t>u</a:t>
            </a:r>
            <a:r>
              <a:rPr lang="en-US" altLang="en-US" sz="1600" baseline="-25000"/>
              <a:t>2</a:t>
            </a:r>
            <a:r>
              <a:rPr lang="en-US" altLang="en-US" sz="1600"/>
              <a:t>,</a:t>
            </a:r>
            <a:r>
              <a:rPr lang="en-US" altLang="en-US" sz="1600" baseline="-25000"/>
              <a:t> </a:t>
            </a:r>
            <a:r>
              <a:rPr lang="en-US" altLang="en-US" sz="1600"/>
              <a:t>u</a:t>
            </a:r>
            <a:r>
              <a:rPr lang="en-US" altLang="en-US" sz="1600" baseline="-25000"/>
              <a:t>3</a:t>
            </a:r>
          </a:p>
        </p:txBody>
      </p:sp>
      <p:sp>
        <p:nvSpPr>
          <p:cNvPr id="24591" name="Oval 19">
            <a:extLst>
              <a:ext uri="{FF2B5EF4-FFF2-40B4-BE49-F238E27FC236}">
                <a16:creationId xmlns:a16="http://schemas.microsoft.com/office/drawing/2014/main" id="{818DBD5E-F226-6BD5-E5DA-39A8A7097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3760788"/>
            <a:ext cx="8778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r>
              <a:rPr lang="en-US" altLang="en-US" sz="2000" baseline="-25000"/>
              <a:t>|V|-1</a:t>
            </a:r>
          </a:p>
        </p:txBody>
      </p:sp>
      <p:sp>
        <p:nvSpPr>
          <p:cNvPr id="24592" name="Oval 20">
            <a:extLst>
              <a:ext uri="{FF2B5EF4-FFF2-40B4-BE49-F238E27FC236}">
                <a16:creationId xmlns:a16="http://schemas.microsoft.com/office/drawing/2014/main" id="{9BE5C9E2-C825-95F0-5716-FA66B4E0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3225" y="3760788"/>
            <a:ext cx="6699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u</a:t>
            </a:r>
            <a:r>
              <a:rPr lang="en-US" altLang="en-US" sz="2000" baseline="-25000"/>
              <a:t>|V|</a:t>
            </a:r>
          </a:p>
        </p:txBody>
      </p:sp>
      <p:sp>
        <p:nvSpPr>
          <p:cNvPr id="24593" name="Line 21">
            <a:extLst>
              <a:ext uri="{FF2B5EF4-FFF2-40B4-BE49-F238E27FC236}">
                <a16:creationId xmlns:a16="http://schemas.microsoft.com/office/drawing/2014/main" id="{FDEDD2E5-2462-289B-797F-5A1D7DBA2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2750" y="39893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4" name="Line 22">
            <a:extLst>
              <a:ext uri="{FF2B5EF4-FFF2-40B4-BE49-F238E27FC236}">
                <a16:creationId xmlns:a16="http://schemas.microsoft.com/office/drawing/2014/main" id="{EAD66E21-A9CB-AB94-5399-FFE3DE26F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0950" y="3989388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5" name="Line 23">
            <a:extLst>
              <a:ext uri="{FF2B5EF4-FFF2-40B4-BE49-F238E27FC236}">
                <a16:creationId xmlns:a16="http://schemas.microsoft.com/office/drawing/2014/main" id="{CF1A5482-AC77-8257-C55E-8CBB73BAA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3750" y="3989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596" name="Text Box 25">
            <a:extLst>
              <a:ext uri="{FF2B5EF4-FFF2-40B4-BE49-F238E27FC236}">
                <a16:creationId xmlns:a16="http://schemas.microsoft.com/office/drawing/2014/main" id="{F262FB62-6D78-8EE2-83BF-389F97A0E522}"/>
              </a:ext>
            </a:extLst>
          </p:cNvPr>
          <p:cNvSpPr txBox="1">
            <a:spLocks noChangeArrowheads="1"/>
          </p:cNvSpPr>
          <p:nvPr/>
        </p:nvSpPr>
        <p:spPr bwMode="auto">
          <a:xfrm rot="3776964">
            <a:off x="4595812" y="4868863"/>
            <a:ext cx="2270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Can’t be u</a:t>
            </a:r>
            <a:r>
              <a:rPr lang="en-US" altLang="en-US" sz="1600" baseline="-25000"/>
              <a:t>1, </a:t>
            </a:r>
            <a:r>
              <a:rPr lang="en-US" altLang="en-US" sz="1600"/>
              <a:t>u</a:t>
            </a:r>
            <a:r>
              <a:rPr lang="en-US" altLang="en-US" sz="1600" baseline="-25000"/>
              <a:t>2</a:t>
            </a:r>
            <a:r>
              <a:rPr lang="en-US" altLang="en-US" sz="1600"/>
              <a:t>, …,</a:t>
            </a:r>
            <a:r>
              <a:rPr lang="en-US" altLang="en-US" sz="1600" baseline="-25000"/>
              <a:t> </a:t>
            </a:r>
            <a:r>
              <a:rPr lang="en-US" altLang="en-US" sz="1600"/>
              <a:t>u</a:t>
            </a:r>
            <a:r>
              <a:rPr lang="en-US" altLang="en-US" sz="1600" baseline="-25000"/>
              <a:t>|V|-2</a:t>
            </a:r>
          </a:p>
        </p:txBody>
      </p:sp>
      <p:sp>
        <p:nvSpPr>
          <p:cNvPr id="24597" name="Text Box 27">
            <a:extLst>
              <a:ext uri="{FF2B5EF4-FFF2-40B4-BE49-F238E27FC236}">
                <a16:creationId xmlns:a16="http://schemas.microsoft.com/office/drawing/2014/main" id="{3C0435BD-6010-4E5F-8D02-C6A460D93870}"/>
              </a:ext>
            </a:extLst>
          </p:cNvPr>
          <p:cNvSpPr txBox="1">
            <a:spLocks noChangeArrowheads="1"/>
          </p:cNvSpPr>
          <p:nvPr/>
        </p:nvSpPr>
        <p:spPr bwMode="auto">
          <a:xfrm rot="3820602">
            <a:off x="5935662" y="4868863"/>
            <a:ext cx="2270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Can’t be u</a:t>
            </a:r>
            <a:r>
              <a:rPr lang="en-US" altLang="en-US" sz="1600" baseline="-25000"/>
              <a:t>1, </a:t>
            </a:r>
            <a:r>
              <a:rPr lang="en-US" altLang="en-US" sz="1600"/>
              <a:t>u</a:t>
            </a:r>
            <a:r>
              <a:rPr lang="en-US" altLang="en-US" sz="1600" baseline="-25000"/>
              <a:t>2</a:t>
            </a:r>
            <a:r>
              <a:rPr lang="en-US" altLang="en-US" sz="1600"/>
              <a:t>, …,</a:t>
            </a:r>
            <a:r>
              <a:rPr lang="en-US" altLang="en-US" sz="1600" baseline="-25000"/>
              <a:t> </a:t>
            </a:r>
            <a:r>
              <a:rPr lang="en-US" altLang="en-US" sz="1600"/>
              <a:t>u</a:t>
            </a:r>
            <a:r>
              <a:rPr lang="en-US" altLang="en-US" sz="1600" baseline="-25000"/>
              <a:t>|V|-1</a:t>
            </a:r>
          </a:p>
        </p:txBody>
      </p:sp>
      <p:sp>
        <p:nvSpPr>
          <p:cNvPr id="24598" name="Oval 28">
            <a:extLst>
              <a:ext uri="{FF2B5EF4-FFF2-40B4-BE49-F238E27FC236}">
                <a16:creationId xmlns:a16="http://schemas.microsoft.com/office/drawing/2014/main" id="{03E9F79B-1766-FC1E-A0CB-33317F85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738" y="3760788"/>
            <a:ext cx="590550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? </a:t>
            </a:r>
            <a:endParaRPr lang="en-US" altLang="en-US" sz="2000" baseline="-25000"/>
          </a:p>
        </p:txBody>
      </p:sp>
      <p:cxnSp>
        <p:nvCxnSpPr>
          <p:cNvPr id="24599" name="AutoShape 29">
            <a:extLst>
              <a:ext uri="{FF2B5EF4-FFF2-40B4-BE49-F238E27FC236}">
                <a16:creationId xmlns:a16="http://schemas.microsoft.com/office/drawing/2014/main" id="{FCC4723A-2BBF-37A8-277D-34CE48639501}"/>
              </a:ext>
            </a:extLst>
          </p:cNvPr>
          <p:cNvCxnSpPr>
            <a:cxnSpLocks noChangeShapeType="1"/>
            <a:stCxn id="24592" idx="6"/>
            <a:endCxn id="24598" idx="2"/>
          </p:cNvCxnSpPr>
          <p:nvPr/>
        </p:nvCxnSpPr>
        <p:spPr bwMode="auto">
          <a:xfrm>
            <a:off x="7423150" y="4027488"/>
            <a:ext cx="5095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Text Box 30">
            <a:extLst>
              <a:ext uri="{FF2B5EF4-FFF2-40B4-BE49-F238E27FC236}">
                <a16:creationId xmlns:a16="http://schemas.microsoft.com/office/drawing/2014/main" id="{F93D66DB-DFA5-DD46-B854-0907564101E0}"/>
              </a:ext>
            </a:extLst>
          </p:cNvPr>
          <p:cNvSpPr txBox="1">
            <a:spLocks noChangeArrowheads="1"/>
          </p:cNvSpPr>
          <p:nvPr/>
        </p:nvSpPr>
        <p:spPr bwMode="auto">
          <a:xfrm rot="3274296">
            <a:off x="7208044" y="4639469"/>
            <a:ext cx="19002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Must be one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the previous nodes</a:t>
            </a:r>
            <a:endParaRPr lang="en-US" altLang="en-US" sz="1600" baseline="-25000"/>
          </a:p>
        </p:txBody>
      </p:sp>
      <p:cxnSp>
        <p:nvCxnSpPr>
          <p:cNvPr id="24601" name="AutoShape 31">
            <a:extLst>
              <a:ext uri="{FF2B5EF4-FFF2-40B4-BE49-F238E27FC236}">
                <a16:creationId xmlns:a16="http://schemas.microsoft.com/office/drawing/2014/main" id="{20A30E23-6EBA-6103-646E-D652EDE7A5A0}"/>
              </a:ext>
            </a:extLst>
          </p:cNvPr>
          <p:cNvCxnSpPr>
            <a:cxnSpLocks noChangeShapeType="1"/>
            <a:stCxn id="24591" idx="6"/>
            <a:endCxn id="24592" idx="2"/>
          </p:cNvCxnSpPr>
          <p:nvPr/>
        </p:nvCxnSpPr>
        <p:spPr bwMode="auto">
          <a:xfrm>
            <a:off x="6319838" y="4027488"/>
            <a:ext cx="4333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2" name="AutoShape 32">
            <a:extLst>
              <a:ext uri="{FF2B5EF4-FFF2-40B4-BE49-F238E27FC236}">
                <a16:creationId xmlns:a16="http://schemas.microsoft.com/office/drawing/2014/main" id="{C60F4886-BF83-BA86-83FB-D3A3C59FA360}"/>
              </a:ext>
            </a:extLst>
          </p:cNvPr>
          <p:cNvSpPr>
            <a:spLocks/>
          </p:cNvSpPr>
          <p:nvPr/>
        </p:nvSpPr>
        <p:spPr bwMode="auto">
          <a:xfrm rot="5400000">
            <a:off x="3695700" y="38100"/>
            <a:ext cx="381000" cy="7010400"/>
          </a:xfrm>
          <a:prstGeom prst="leftBrace">
            <a:avLst>
              <a:gd name="adj1" fmla="val 15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24603" name="Text Box 33">
            <a:extLst>
              <a:ext uri="{FF2B5EF4-FFF2-40B4-BE49-F238E27FC236}">
                <a16:creationId xmlns:a16="http://schemas.microsoft.com/office/drawing/2014/main" id="{AA9491D9-6F8C-B53D-D102-1ABBA0C1C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830513"/>
            <a:ext cx="3441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|V| nodes, hence |V|-1 edges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6" grpId="0" animBg="1"/>
      <p:bldP spid="24588" grpId="0"/>
      <p:bldP spid="24589" grpId="0"/>
      <p:bldP spid="24590" grpId="0"/>
      <p:bldP spid="24591" grpId="0" animBg="1"/>
      <p:bldP spid="24592" grpId="0" animBg="1"/>
      <p:bldP spid="24596" grpId="0"/>
      <p:bldP spid="24597" grpId="0"/>
      <p:bldP spid="24598" grpId="0" animBg="1"/>
      <p:bldP spid="24600" grpId="0"/>
      <p:bldP spid="24602" grpId="0" animBg="1"/>
      <p:bldP spid="2460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D577BFD3-0338-B6A7-7297-64471873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B65FC6-E006-461B-8C01-30CEEFD0B3B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BCC1A73-6763-4A41-9A77-B198157D1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trees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0842E17-A453-EDEB-006C-03C978EE5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a directed graph G=(V,E) and a weight function w:E</a:t>
            </a:r>
            <a:r>
              <a:rPr lang="en-US" altLang="en-US" sz="2400">
                <a:sym typeface="Wingdings" panose="05000000000000000000" pitchFamily="2" charset="2"/>
              </a:rPr>
              <a:t>R, and a source node s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</a:t>
            </a:r>
            <a:r>
              <a:rPr lang="en-US" altLang="en-US" sz="2400">
                <a:sym typeface="Wingdings" panose="05000000000000000000" pitchFamily="2" charset="2"/>
              </a:rPr>
              <a:t>V, a subgraph G’=(V,E’) of G is a </a:t>
            </a:r>
            <a:r>
              <a:rPr lang="en-US" altLang="en-US" sz="2400" i="1">
                <a:sym typeface="Wingdings" panose="05000000000000000000" pitchFamily="2" charset="2"/>
              </a:rPr>
              <a:t>shortest path tree</a:t>
            </a:r>
            <a:r>
              <a:rPr lang="en-US" altLang="en-US" sz="2400">
                <a:sym typeface="Wingdings" panose="05000000000000000000" pitchFamily="2" charset="2"/>
              </a:rPr>
              <a:t> of G for s if</a:t>
            </a:r>
          </a:p>
          <a:p>
            <a:pPr lvl="1" eaLnBrk="1" hangingPunct="1"/>
            <a:r>
              <a:rPr lang="en-US" altLang="en-US" sz="2000"/>
              <a:t>G’ is a tree with root s</a:t>
            </a:r>
          </a:p>
          <a:p>
            <a:pPr lvl="1" eaLnBrk="1" hangingPunct="1"/>
            <a:r>
              <a:rPr lang="en-US" altLang="en-US" sz="2000"/>
              <a:t>For all d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∈ V, the unique path from s to d in G’ is a shortest path from s to d in G.</a:t>
            </a:r>
            <a:endParaRPr lang="en-US" altLang="en-US" sz="20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Hence, we will find the shortest paths from s to all the nodes (destinations) in V.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F0927532-A179-330D-A9B7-3A71C05B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1311CC-C924-4F6B-9707-AD72CF83D03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B4DBAFE-E7FF-EC9F-5386-BA5AA7511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trees vs Minimum Spanning Trees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C4ACC2D-AEC9-D8C5-8D1F-60BAF54AC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55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A shortest path tree is also a spanning tree (it is in fact a rooted spanning tree).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However: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a shortest path tree is not necessarily a minimum spanning tree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a minimum spanning tree is not necessarily a shortest path tree</a:t>
            </a:r>
            <a:endParaRPr lang="en-US" altLang="en-US" sz="16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8D4230-EF3E-BC7C-9AF5-1EE632E8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67113"/>
            <a:ext cx="500063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CB830F-744B-5D3A-B64B-13440F54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57713"/>
            <a:ext cx="500063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E464D8-125B-A83E-EA70-687D4E28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472113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009C333-FFB6-CB40-3718-BE900015E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688" y="5472113"/>
            <a:ext cx="5222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BE8FEFF7-FDF4-F345-6A41-DBDAAD29508C}"/>
              </a:ext>
            </a:extLst>
          </p:cNvPr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1546225" y="4129088"/>
            <a:ext cx="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A2BB8181-EA24-D937-FAD7-0517E3710C48}"/>
              </a:ext>
            </a:extLst>
          </p:cNvPr>
          <p:cNvCxnSpPr>
            <a:cxnSpLocks noChangeShapeType="1"/>
            <a:stCxn id="6" idx="2"/>
            <a:endCxn id="7" idx="7"/>
          </p:cNvCxnSpPr>
          <p:nvPr/>
        </p:nvCxnSpPr>
        <p:spPr bwMode="auto">
          <a:xfrm flipH="1">
            <a:off x="944563" y="4838700"/>
            <a:ext cx="350837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36C1232C-2A40-E98D-4F5C-49564648EDB3}"/>
              </a:ext>
            </a:extLst>
          </p:cNvPr>
          <p:cNvCxnSpPr>
            <a:cxnSpLocks noChangeShapeType="1"/>
            <a:stCxn id="6" idx="6"/>
            <a:endCxn id="8" idx="1"/>
          </p:cNvCxnSpPr>
          <p:nvPr/>
        </p:nvCxnSpPr>
        <p:spPr bwMode="auto">
          <a:xfrm>
            <a:off x="1795463" y="4838700"/>
            <a:ext cx="479425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A3766596-8AE9-ABE5-539A-7B7BF228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41259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514FBA71-E8EE-AAEF-862C-5C2E605B3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42783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C0E6958C-9F45-674F-0BB5-BADBD836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8768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10BA2F28-A0C2-629A-FED1-8D2B78B35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4953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F97CB57-42EC-8B16-F01D-EA7629C49B59}"/>
              </a:ext>
            </a:extLst>
          </p:cNvPr>
          <p:cNvSpPr>
            <a:spLocks/>
          </p:cNvSpPr>
          <p:nvPr/>
        </p:nvSpPr>
        <p:spPr bwMode="auto">
          <a:xfrm>
            <a:off x="1771650" y="3862388"/>
            <a:ext cx="873125" cy="1658937"/>
          </a:xfrm>
          <a:custGeom>
            <a:avLst/>
            <a:gdLst>
              <a:gd name="T0" fmla="*/ 832623 w 872511"/>
              <a:gd name="T1" fmla="*/ 1645925 h 1660125"/>
              <a:gd name="T2" fmla="*/ 787858 w 872511"/>
              <a:gd name="T3" fmla="*/ 633727 h 1660125"/>
              <a:gd name="T4" fmla="*/ 0 w 872511"/>
              <a:gd name="T5" fmla="*/ 0 h 16601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2511" h="1660125">
                <a:moveTo>
                  <a:pt x="825624" y="1660125"/>
                </a:moveTo>
                <a:cubicBezTo>
                  <a:pt x="872231" y="1288002"/>
                  <a:pt x="918839" y="915880"/>
                  <a:pt x="781235" y="639193"/>
                </a:cubicBezTo>
                <a:cubicBezTo>
                  <a:pt x="643631" y="362506"/>
                  <a:pt x="321815" y="181253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34568A9F-F5C9-6EDC-24D9-DB2EB559D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276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85F4201-97D3-C6DE-31E8-B2D924FFDFCE}"/>
              </a:ext>
            </a:extLst>
          </p:cNvPr>
          <p:cNvSpPr>
            <a:spLocks/>
          </p:cNvSpPr>
          <p:nvPr/>
        </p:nvSpPr>
        <p:spPr bwMode="auto">
          <a:xfrm>
            <a:off x="711200" y="3932238"/>
            <a:ext cx="628650" cy="1536700"/>
          </a:xfrm>
          <a:custGeom>
            <a:avLst/>
            <a:gdLst>
              <a:gd name="T0" fmla="*/ 627891 w 628719"/>
              <a:gd name="T1" fmla="*/ 0 h 1535837"/>
              <a:gd name="T2" fmla="*/ 78196 w 628719"/>
              <a:gd name="T3" fmla="*/ 491575 h 1535837"/>
              <a:gd name="T4" fmla="*/ 16136 w 628719"/>
              <a:gd name="T5" fmla="*/ 1546223 h 15358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8719" h="1535837">
                <a:moveTo>
                  <a:pt x="628719" y="0"/>
                </a:moveTo>
                <a:cubicBezTo>
                  <a:pt x="404558" y="116149"/>
                  <a:pt x="180397" y="232299"/>
                  <a:pt x="78304" y="488272"/>
                </a:cubicBezTo>
                <a:cubicBezTo>
                  <a:pt x="-23789" y="744245"/>
                  <a:pt x="-3815" y="1140041"/>
                  <a:pt x="16160" y="15358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F9A603-0AB3-D2ED-9152-493C1A05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3567113"/>
            <a:ext cx="500062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B913C84-72CF-63E0-BC22-D83E3436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288" y="4557713"/>
            <a:ext cx="500062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0958FB7-31BF-FE4E-5BB4-FFE644A1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5472113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05B07ED-D192-4348-FE8C-963CA249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5472113"/>
            <a:ext cx="5222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38" name="AutoShape 9">
            <a:extLst>
              <a:ext uri="{FF2B5EF4-FFF2-40B4-BE49-F238E27FC236}">
                <a16:creationId xmlns:a16="http://schemas.microsoft.com/office/drawing/2014/main" id="{5F9067FC-AF37-6AEE-5B17-6D3575583A7F}"/>
              </a:ext>
            </a:extLst>
          </p:cNvPr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4456113" y="4129088"/>
            <a:ext cx="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4">
            <a:extLst>
              <a:ext uri="{FF2B5EF4-FFF2-40B4-BE49-F238E27FC236}">
                <a16:creationId xmlns:a16="http://schemas.microsoft.com/office/drawing/2014/main" id="{002844CB-1A16-3D6A-9E38-65A14EAC88B6}"/>
              </a:ext>
            </a:extLst>
          </p:cNvPr>
          <p:cNvCxnSpPr>
            <a:cxnSpLocks noChangeShapeType="1"/>
            <a:stCxn id="35" idx="6"/>
            <a:endCxn id="37" idx="1"/>
          </p:cNvCxnSpPr>
          <p:nvPr/>
        </p:nvCxnSpPr>
        <p:spPr bwMode="auto">
          <a:xfrm>
            <a:off x="4705350" y="4838700"/>
            <a:ext cx="479425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7">
            <a:extLst>
              <a:ext uri="{FF2B5EF4-FFF2-40B4-BE49-F238E27FC236}">
                <a16:creationId xmlns:a16="http://schemas.microsoft.com/office/drawing/2014/main" id="{00B2724E-DE2B-C5F5-702E-514BEF52B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41259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46945F78-70AC-722D-3BB6-771534E3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42783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5B6AEA51-A4EA-672D-E035-D19B6E6E5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4953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4E94A9A-90EB-D076-83B1-6AE950499EC2}"/>
              </a:ext>
            </a:extLst>
          </p:cNvPr>
          <p:cNvSpPr>
            <a:spLocks/>
          </p:cNvSpPr>
          <p:nvPr/>
        </p:nvSpPr>
        <p:spPr bwMode="auto">
          <a:xfrm>
            <a:off x="3622675" y="3932238"/>
            <a:ext cx="628650" cy="1536700"/>
          </a:xfrm>
          <a:custGeom>
            <a:avLst/>
            <a:gdLst>
              <a:gd name="T0" fmla="*/ 627891 w 628719"/>
              <a:gd name="T1" fmla="*/ 0 h 1535837"/>
              <a:gd name="T2" fmla="*/ 78196 w 628719"/>
              <a:gd name="T3" fmla="*/ 491575 h 1535837"/>
              <a:gd name="T4" fmla="*/ 16136 w 628719"/>
              <a:gd name="T5" fmla="*/ 1546223 h 15358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8719" h="1535837">
                <a:moveTo>
                  <a:pt x="628719" y="0"/>
                </a:moveTo>
                <a:cubicBezTo>
                  <a:pt x="404558" y="116149"/>
                  <a:pt x="180397" y="232299"/>
                  <a:pt x="78304" y="488272"/>
                </a:cubicBezTo>
                <a:cubicBezTo>
                  <a:pt x="-23789" y="744245"/>
                  <a:pt x="-3815" y="1140041"/>
                  <a:pt x="16160" y="15358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DE8E1DA-65CE-82AC-D96B-27F674B2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3567113"/>
            <a:ext cx="500062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3596CB-9E9E-A0A5-C8AA-BCC94860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0888" y="4557713"/>
            <a:ext cx="500062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C554B3F-B12B-A649-B5FF-9573E421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5472113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6416CB5-0DC0-8599-68F5-5D2BEEE6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175" y="5472113"/>
            <a:ext cx="5222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52" name="AutoShape 9">
            <a:extLst>
              <a:ext uri="{FF2B5EF4-FFF2-40B4-BE49-F238E27FC236}">
                <a16:creationId xmlns:a16="http://schemas.microsoft.com/office/drawing/2014/main" id="{170DD781-69A0-BE0E-C37F-61036591F70E}"/>
              </a:ext>
            </a:extLst>
          </p:cNvPr>
          <p:cNvCxnSpPr>
            <a:cxnSpLocks noChangeShapeType="1"/>
            <a:stCxn id="48" idx="4"/>
            <a:endCxn id="49" idx="0"/>
          </p:cNvCxnSpPr>
          <p:nvPr/>
        </p:nvCxnSpPr>
        <p:spPr bwMode="auto">
          <a:xfrm>
            <a:off x="7351713" y="4129088"/>
            <a:ext cx="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B919BDF1-E95B-D837-EA9E-827BBEF297D8}"/>
              </a:ext>
            </a:extLst>
          </p:cNvPr>
          <p:cNvCxnSpPr>
            <a:cxnSpLocks noChangeShapeType="1"/>
            <a:stCxn id="49" idx="2"/>
            <a:endCxn id="50" idx="7"/>
          </p:cNvCxnSpPr>
          <p:nvPr/>
        </p:nvCxnSpPr>
        <p:spPr bwMode="auto">
          <a:xfrm flipH="1">
            <a:off x="6750050" y="4838700"/>
            <a:ext cx="350838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AutoShape 14">
            <a:extLst>
              <a:ext uri="{FF2B5EF4-FFF2-40B4-BE49-F238E27FC236}">
                <a16:creationId xmlns:a16="http://schemas.microsoft.com/office/drawing/2014/main" id="{F5019BB6-6B44-D596-6C8B-2E5543E0364C}"/>
              </a:ext>
            </a:extLst>
          </p:cNvPr>
          <p:cNvCxnSpPr>
            <a:cxnSpLocks noChangeShapeType="1"/>
            <a:stCxn id="49" idx="6"/>
            <a:endCxn id="51" idx="1"/>
          </p:cNvCxnSpPr>
          <p:nvPr/>
        </p:nvCxnSpPr>
        <p:spPr bwMode="auto">
          <a:xfrm>
            <a:off x="7600950" y="4838700"/>
            <a:ext cx="479425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 Box 17">
            <a:extLst>
              <a:ext uri="{FF2B5EF4-FFF2-40B4-BE49-F238E27FC236}">
                <a16:creationId xmlns:a16="http://schemas.microsoft.com/office/drawing/2014/main" id="{871BC1C1-6182-E55B-2645-40B23F46E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1259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7" name="Text Box 19">
            <a:extLst>
              <a:ext uri="{FF2B5EF4-FFF2-40B4-BE49-F238E27FC236}">
                <a16:creationId xmlns:a16="http://schemas.microsoft.com/office/drawing/2014/main" id="{26301A91-8531-8A08-85FB-B6F96117C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4876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8" name="Text Box 22">
            <a:extLst>
              <a:ext uri="{FF2B5EF4-FFF2-40B4-BE49-F238E27FC236}">
                <a16:creationId xmlns:a16="http://schemas.microsoft.com/office/drawing/2014/main" id="{DE03D56A-3C35-23D6-DFC2-92166937D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6213" y="49530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BC8A72-F6F8-C3B9-504B-A118203D0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3425"/>
            <a:ext cx="162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>
                <a:sym typeface="Wingdings" panose="05000000000000000000" pitchFamily="2" charset="2"/>
              </a:rPr>
              <a:t>shortest path tree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endParaRPr lang="en-US" altLang="en-US" sz="1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975AD7-B1DF-3317-D105-65448072C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3048000"/>
            <a:ext cx="204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 i="1">
                <a:sym typeface="Wingdings" panose="05000000000000000000" pitchFamily="2" charset="2"/>
              </a:rPr>
              <a:t>minimum spanning tree</a:t>
            </a:r>
          </a:p>
          <a:p>
            <a:pPr algn="ctr"/>
            <a:r>
              <a:rPr lang="en-US" altLang="en-US" sz="1400" i="1">
                <a:sym typeface="Wingdings" panose="05000000000000000000" pitchFamily="2" charset="2"/>
              </a:rPr>
              <a:t>(rooted)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endParaRPr lang="en-US" altLang="en-US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6CF59A-A522-999E-DE66-DFD624211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3203575"/>
            <a:ext cx="1428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ym typeface="Wingdings" panose="05000000000000000000" pitchFamily="2" charset="2"/>
              </a:rPr>
              <a:t>source node : A</a:t>
            </a: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3" grpId="0"/>
      <p:bldP spid="32" grpId="0"/>
      <p:bldP spid="34" grpId="0" animBg="1"/>
      <p:bldP spid="35" grpId="0" animBg="1"/>
      <p:bldP spid="36" grpId="0" animBg="1"/>
      <p:bldP spid="37" grpId="0" animBg="1"/>
      <p:bldP spid="41" grpId="0"/>
      <p:bldP spid="42" grpId="0"/>
      <p:bldP spid="44" grpId="0"/>
      <p:bldP spid="48" grpId="0" animBg="1"/>
      <p:bldP spid="49" grpId="0" animBg="1"/>
      <p:bldP spid="50" grpId="0" animBg="1"/>
      <p:bldP spid="51" grpId="0" animBg="1"/>
      <p:bldP spid="55" grpId="0"/>
      <p:bldP spid="57" grpId="0"/>
      <p:bldP spid="58" grpId="0"/>
      <p:bldP spid="4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CCB215DC-55B5-E9D1-5A76-A7867BD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388C64-892E-43EC-AE42-52E1326BB17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890FEAD-69BC-0BCE-FFD5-9BD87A89A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Relaxation over an edge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A9AB4E2-18B7-CF88-91A1-F2F00B49C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794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Shortest path algorithms start with an overestimation of the shortest path lengths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Initially assume that shortest path from the source to a node is infinite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Then, shortest path estimation is improved by using </a:t>
            </a:r>
            <a:r>
              <a:rPr lang="en-US" altLang="en-US" sz="2400" b="1">
                <a:sym typeface="Wingdings" panose="05000000000000000000" pitchFamily="2" charset="2"/>
              </a:rPr>
              <a:t>edge relaxation</a:t>
            </a:r>
            <a:r>
              <a:rPr lang="en-US" altLang="en-US" sz="2400">
                <a:sym typeface="Wingdings" panose="05000000000000000000" pitchFamily="2" charset="2"/>
              </a:rPr>
              <a:t>:</a:t>
            </a: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21CE90B5-5E43-874C-6C59-82E4890E1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816350"/>
            <a:ext cx="500063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4BE52AC4-B2B5-6662-CD06-F0E06DCC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5229225"/>
            <a:ext cx="500063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0727" name="Oval 7">
            <a:extLst>
              <a:ext uri="{FF2B5EF4-FFF2-40B4-BE49-F238E27FC236}">
                <a16:creationId xmlns:a16="http://schemas.microsoft.com/office/drawing/2014/main" id="{FAC12568-25C9-71B2-E5B2-086F5CA27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063" y="5229225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30728" name="AutoShape 14">
            <a:extLst>
              <a:ext uri="{FF2B5EF4-FFF2-40B4-BE49-F238E27FC236}">
                <a16:creationId xmlns:a16="http://schemas.microsoft.com/office/drawing/2014/main" id="{F6666523-A328-0F92-8E99-9A28AB1C2BF1}"/>
              </a:ext>
            </a:extLst>
          </p:cNvPr>
          <p:cNvCxnSpPr>
            <a:cxnSpLocks noChangeShapeType="1"/>
            <a:stCxn id="30726" idx="6"/>
            <a:endCxn id="30727" idx="2"/>
          </p:cNvCxnSpPr>
          <p:nvPr/>
        </p:nvCxnSpPr>
        <p:spPr bwMode="auto">
          <a:xfrm>
            <a:off x="1474788" y="5510213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9" name="Freeform: Shape 24">
            <a:extLst>
              <a:ext uri="{FF2B5EF4-FFF2-40B4-BE49-F238E27FC236}">
                <a16:creationId xmlns:a16="http://schemas.microsoft.com/office/drawing/2014/main" id="{B19054E9-5838-C6A1-D55A-D9FB9B843C35}"/>
              </a:ext>
            </a:extLst>
          </p:cNvPr>
          <p:cNvSpPr>
            <a:spLocks/>
          </p:cNvSpPr>
          <p:nvPr/>
        </p:nvSpPr>
        <p:spPr bwMode="auto">
          <a:xfrm>
            <a:off x="1081088" y="4375150"/>
            <a:ext cx="258762" cy="835025"/>
          </a:xfrm>
          <a:custGeom>
            <a:avLst/>
            <a:gdLst>
              <a:gd name="T0" fmla="*/ 161527 w 258693"/>
              <a:gd name="T1" fmla="*/ 0 h 834501"/>
              <a:gd name="T2" fmla="*/ 19028 w 258693"/>
              <a:gd name="T3" fmla="*/ 161007 h 834501"/>
              <a:gd name="T4" fmla="*/ 259493 w 258693"/>
              <a:gd name="T5" fmla="*/ 304124 h 834501"/>
              <a:gd name="T6" fmla="*/ 1213 w 258693"/>
              <a:gd name="T7" fmla="*/ 536688 h 834501"/>
              <a:gd name="T8" fmla="*/ 161527 w 258693"/>
              <a:gd name="T9" fmla="*/ 644025 h 834501"/>
              <a:gd name="T10" fmla="*/ 143711 w 258693"/>
              <a:gd name="T11" fmla="*/ 840811 h 8345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8693" h="834501">
                <a:moveTo>
                  <a:pt x="161011" y="0"/>
                </a:moveTo>
                <a:cubicBezTo>
                  <a:pt x="81851" y="54745"/>
                  <a:pt x="2692" y="109491"/>
                  <a:pt x="18968" y="159798"/>
                </a:cubicBezTo>
                <a:cubicBezTo>
                  <a:pt x="35244" y="210105"/>
                  <a:pt x="261624" y="239697"/>
                  <a:pt x="258665" y="301841"/>
                </a:cubicBezTo>
                <a:cubicBezTo>
                  <a:pt x="255706" y="363985"/>
                  <a:pt x="17489" y="476435"/>
                  <a:pt x="1213" y="532660"/>
                </a:cubicBezTo>
                <a:cubicBezTo>
                  <a:pt x="-15063" y="588885"/>
                  <a:pt x="137337" y="588885"/>
                  <a:pt x="161011" y="639192"/>
                </a:cubicBezTo>
                <a:cubicBezTo>
                  <a:pt x="184685" y="689499"/>
                  <a:pt x="163970" y="762000"/>
                  <a:pt x="143255" y="83450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0" name="Freeform: Shape 25">
            <a:extLst>
              <a:ext uri="{FF2B5EF4-FFF2-40B4-BE49-F238E27FC236}">
                <a16:creationId xmlns:a16="http://schemas.microsoft.com/office/drawing/2014/main" id="{7648C26D-570A-D8C3-AB5B-3C09A3CE6CF3}"/>
              </a:ext>
            </a:extLst>
          </p:cNvPr>
          <p:cNvSpPr>
            <a:spLocks/>
          </p:cNvSpPr>
          <p:nvPr/>
        </p:nvSpPr>
        <p:spPr bwMode="auto">
          <a:xfrm>
            <a:off x="1393825" y="4313238"/>
            <a:ext cx="774700" cy="927100"/>
          </a:xfrm>
          <a:custGeom>
            <a:avLst/>
            <a:gdLst>
              <a:gd name="T0" fmla="*/ 0 w 807868"/>
              <a:gd name="T1" fmla="*/ 0 h 958788"/>
              <a:gd name="T2" fmla="*/ 87458 w 807868"/>
              <a:gd name="T3" fmla="*/ 51569 h 958788"/>
              <a:gd name="T4" fmla="*/ 123471 w 807868"/>
              <a:gd name="T5" fmla="*/ 183357 h 958788"/>
              <a:gd name="T6" fmla="*/ 236652 w 807868"/>
              <a:gd name="T7" fmla="*/ 252116 h 958788"/>
              <a:gd name="T8" fmla="*/ 246942 w 807868"/>
              <a:gd name="T9" fmla="*/ 378173 h 958788"/>
              <a:gd name="T10" fmla="*/ 390990 w 807868"/>
              <a:gd name="T11" fmla="*/ 435472 h 958788"/>
              <a:gd name="T12" fmla="*/ 442437 w 807868"/>
              <a:gd name="T13" fmla="*/ 567258 h 958788"/>
              <a:gd name="T14" fmla="*/ 468160 w 807868"/>
              <a:gd name="T15" fmla="*/ 618829 h 9587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7868" h="958788">
                <a:moveTo>
                  <a:pt x="0" y="0"/>
                </a:moveTo>
                <a:cubicBezTo>
                  <a:pt x="57705" y="16275"/>
                  <a:pt x="115410" y="32551"/>
                  <a:pt x="150921" y="79899"/>
                </a:cubicBezTo>
                <a:cubicBezTo>
                  <a:pt x="186432" y="127247"/>
                  <a:pt x="170155" y="232300"/>
                  <a:pt x="213064" y="284086"/>
                </a:cubicBezTo>
                <a:cubicBezTo>
                  <a:pt x="255973" y="335872"/>
                  <a:pt x="372862" y="340311"/>
                  <a:pt x="408373" y="390618"/>
                </a:cubicBezTo>
                <a:cubicBezTo>
                  <a:pt x="443884" y="440925"/>
                  <a:pt x="381740" y="538579"/>
                  <a:pt x="426128" y="585926"/>
                </a:cubicBezTo>
                <a:cubicBezTo>
                  <a:pt x="470516" y="633273"/>
                  <a:pt x="618478" y="625876"/>
                  <a:pt x="674703" y="674703"/>
                </a:cubicBezTo>
                <a:cubicBezTo>
                  <a:pt x="730928" y="723530"/>
                  <a:pt x="741286" y="831542"/>
                  <a:pt x="763480" y="878889"/>
                </a:cubicBezTo>
                <a:cubicBezTo>
                  <a:pt x="785674" y="926236"/>
                  <a:pt x="796771" y="942512"/>
                  <a:pt x="807868" y="958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31" name="TextBox 26">
            <a:extLst>
              <a:ext uri="{FF2B5EF4-FFF2-40B4-BE49-F238E27FC236}">
                <a16:creationId xmlns:a16="http://schemas.microsoft.com/office/drawing/2014/main" id="{54D2A8F5-88D2-0DDC-FC67-346FB99BE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101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30732" name="TextBox 55">
            <a:extLst>
              <a:ext uri="{FF2B5EF4-FFF2-40B4-BE49-F238E27FC236}">
                <a16:creationId xmlns:a16="http://schemas.microsoft.com/office/drawing/2014/main" id="{0B89F412-C81E-8CC1-8E07-24E9057E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45847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9</a:t>
            </a:r>
          </a:p>
        </p:txBody>
      </p:sp>
      <p:sp>
        <p:nvSpPr>
          <p:cNvPr id="30733" name="TextBox 58">
            <a:extLst>
              <a:ext uri="{FF2B5EF4-FFF2-40B4-BE49-F238E27FC236}">
                <a16:creationId xmlns:a16="http://schemas.microsoft.com/office/drawing/2014/main" id="{7C030343-27D8-A51A-EE02-747FFC469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5124450"/>
            <a:ext cx="328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30734" name="Oval 59">
            <a:extLst>
              <a:ext uri="{FF2B5EF4-FFF2-40B4-BE49-F238E27FC236}">
                <a16:creationId xmlns:a16="http://schemas.microsoft.com/office/drawing/2014/main" id="{8F116FB3-2A99-F2E1-E13B-7328CEA0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3759200"/>
            <a:ext cx="500062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0735" name="Oval 60">
            <a:extLst>
              <a:ext uri="{FF2B5EF4-FFF2-40B4-BE49-F238E27FC236}">
                <a16:creationId xmlns:a16="http://schemas.microsoft.com/office/drawing/2014/main" id="{C7E2FF93-D1FD-232C-7971-63CDB0C55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988" y="5173663"/>
            <a:ext cx="500062" cy="5635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0736" name="Oval 61">
            <a:extLst>
              <a:ext uri="{FF2B5EF4-FFF2-40B4-BE49-F238E27FC236}">
                <a16:creationId xmlns:a16="http://schemas.microsoft.com/office/drawing/2014/main" id="{350B6A9F-E69D-7E05-ECF6-B71CF139F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325" y="5173663"/>
            <a:ext cx="522288" cy="563562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30737" name="AutoShape 14">
            <a:extLst>
              <a:ext uri="{FF2B5EF4-FFF2-40B4-BE49-F238E27FC236}">
                <a16:creationId xmlns:a16="http://schemas.microsoft.com/office/drawing/2014/main" id="{DC50AB59-7CFE-9479-E7C6-5C77C598B9BA}"/>
              </a:ext>
            </a:extLst>
          </p:cNvPr>
          <p:cNvCxnSpPr>
            <a:cxnSpLocks noChangeShapeType="1"/>
            <a:stCxn id="30735" idx="6"/>
            <a:endCxn id="30736" idx="2"/>
          </p:cNvCxnSpPr>
          <p:nvPr/>
        </p:nvCxnSpPr>
        <p:spPr bwMode="auto">
          <a:xfrm>
            <a:off x="3702050" y="5456238"/>
            <a:ext cx="5492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8" name="Freeform: Shape 65">
            <a:extLst>
              <a:ext uri="{FF2B5EF4-FFF2-40B4-BE49-F238E27FC236}">
                <a16:creationId xmlns:a16="http://schemas.microsoft.com/office/drawing/2014/main" id="{9A57F346-A3AD-115A-343B-0E7169EC7B22}"/>
              </a:ext>
            </a:extLst>
          </p:cNvPr>
          <p:cNvSpPr>
            <a:spLocks/>
          </p:cNvSpPr>
          <p:nvPr/>
        </p:nvSpPr>
        <p:spPr bwMode="auto">
          <a:xfrm>
            <a:off x="3309938" y="4321175"/>
            <a:ext cx="258762" cy="835025"/>
          </a:xfrm>
          <a:custGeom>
            <a:avLst/>
            <a:gdLst>
              <a:gd name="T0" fmla="*/ 161528 w 258693"/>
              <a:gd name="T1" fmla="*/ 0 h 834501"/>
              <a:gd name="T2" fmla="*/ 19028 w 258693"/>
              <a:gd name="T3" fmla="*/ 161007 h 834501"/>
              <a:gd name="T4" fmla="*/ 259494 w 258693"/>
              <a:gd name="T5" fmla="*/ 304124 h 834501"/>
              <a:gd name="T6" fmla="*/ 1213 w 258693"/>
              <a:gd name="T7" fmla="*/ 536688 h 834501"/>
              <a:gd name="T8" fmla="*/ 161528 w 258693"/>
              <a:gd name="T9" fmla="*/ 644025 h 834501"/>
              <a:gd name="T10" fmla="*/ 143712 w 258693"/>
              <a:gd name="T11" fmla="*/ 840811 h 8345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8693" h="834501">
                <a:moveTo>
                  <a:pt x="161011" y="0"/>
                </a:moveTo>
                <a:cubicBezTo>
                  <a:pt x="81851" y="54745"/>
                  <a:pt x="2692" y="109491"/>
                  <a:pt x="18968" y="159798"/>
                </a:cubicBezTo>
                <a:cubicBezTo>
                  <a:pt x="35244" y="210105"/>
                  <a:pt x="261624" y="239697"/>
                  <a:pt x="258665" y="301841"/>
                </a:cubicBezTo>
                <a:cubicBezTo>
                  <a:pt x="255706" y="363985"/>
                  <a:pt x="17489" y="476435"/>
                  <a:pt x="1213" y="532660"/>
                </a:cubicBezTo>
                <a:cubicBezTo>
                  <a:pt x="-15063" y="588885"/>
                  <a:pt x="137337" y="588885"/>
                  <a:pt x="161011" y="639192"/>
                </a:cubicBezTo>
                <a:cubicBezTo>
                  <a:pt x="184685" y="689499"/>
                  <a:pt x="163970" y="762000"/>
                  <a:pt x="143255" y="83450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39" name="Freeform: Shape 66">
            <a:extLst>
              <a:ext uri="{FF2B5EF4-FFF2-40B4-BE49-F238E27FC236}">
                <a16:creationId xmlns:a16="http://schemas.microsoft.com/office/drawing/2014/main" id="{F7CF97DA-5DA0-B14C-3F78-4CB16223DAB2}"/>
              </a:ext>
            </a:extLst>
          </p:cNvPr>
          <p:cNvSpPr>
            <a:spLocks/>
          </p:cNvSpPr>
          <p:nvPr/>
        </p:nvSpPr>
        <p:spPr bwMode="auto">
          <a:xfrm>
            <a:off x="3621088" y="4259263"/>
            <a:ext cx="803275" cy="914400"/>
          </a:xfrm>
          <a:custGeom>
            <a:avLst/>
            <a:gdLst>
              <a:gd name="T0" fmla="*/ 0 w 807868"/>
              <a:gd name="T1" fmla="*/ 0 h 958788"/>
              <a:gd name="T2" fmla="*/ 140069 w 807868"/>
              <a:gd name="T3" fmla="*/ 43188 h 958788"/>
              <a:gd name="T4" fmla="*/ 197743 w 807868"/>
              <a:gd name="T5" fmla="*/ 153557 h 958788"/>
              <a:gd name="T6" fmla="*/ 379009 w 807868"/>
              <a:gd name="T7" fmla="*/ 211137 h 958788"/>
              <a:gd name="T8" fmla="*/ 395489 w 807868"/>
              <a:gd name="T9" fmla="*/ 316706 h 958788"/>
              <a:gd name="T10" fmla="*/ 626188 w 807868"/>
              <a:gd name="T11" fmla="*/ 364693 h 958788"/>
              <a:gd name="T12" fmla="*/ 708580 w 807868"/>
              <a:gd name="T13" fmla="*/ 475060 h 958788"/>
              <a:gd name="T14" fmla="*/ 749777 w 807868"/>
              <a:gd name="T15" fmla="*/ 518246 h 9587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07868" h="958788">
                <a:moveTo>
                  <a:pt x="0" y="0"/>
                </a:moveTo>
                <a:cubicBezTo>
                  <a:pt x="57705" y="16275"/>
                  <a:pt x="115410" y="32551"/>
                  <a:pt x="150921" y="79899"/>
                </a:cubicBezTo>
                <a:cubicBezTo>
                  <a:pt x="186432" y="127247"/>
                  <a:pt x="170155" y="232300"/>
                  <a:pt x="213064" y="284086"/>
                </a:cubicBezTo>
                <a:cubicBezTo>
                  <a:pt x="255973" y="335872"/>
                  <a:pt x="372862" y="340311"/>
                  <a:pt x="408373" y="390618"/>
                </a:cubicBezTo>
                <a:cubicBezTo>
                  <a:pt x="443884" y="440925"/>
                  <a:pt x="381740" y="538579"/>
                  <a:pt x="426128" y="585926"/>
                </a:cubicBezTo>
                <a:cubicBezTo>
                  <a:pt x="470516" y="633273"/>
                  <a:pt x="618478" y="625876"/>
                  <a:pt x="674703" y="674703"/>
                </a:cubicBezTo>
                <a:cubicBezTo>
                  <a:pt x="730928" y="723530"/>
                  <a:pt x="741286" y="831542"/>
                  <a:pt x="763480" y="878889"/>
                </a:cubicBezTo>
                <a:cubicBezTo>
                  <a:pt x="785674" y="926236"/>
                  <a:pt x="796771" y="942512"/>
                  <a:pt x="807868" y="958788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40" name="TextBox 67">
            <a:extLst>
              <a:ext uri="{FF2B5EF4-FFF2-40B4-BE49-F238E27FC236}">
                <a16:creationId xmlns:a16="http://schemas.microsoft.com/office/drawing/2014/main" id="{CCD49B4C-0F71-E07D-3AAB-B8D802788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263" y="46561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6</a:t>
            </a:r>
          </a:p>
        </p:txBody>
      </p:sp>
      <p:sp>
        <p:nvSpPr>
          <p:cNvPr id="30741" name="TextBox 68">
            <a:extLst>
              <a:ext uri="{FF2B5EF4-FFF2-40B4-BE49-F238E27FC236}">
                <a16:creationId xmlns:a16="http://schemas.microsoft.com/office/drawing/2014/main" id="{209BEC59-3304-47A0-D6A0-697007055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45307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7</a:t>
            </a:r>
          </a:p>
        </p:txBody>
      </p:sp>
      <p:sp>
        <p:nvSpPr>
          <p:cNvPr id="30742" name="TextBox 69">
            <a:extLst>
              <a:ext uri="{FF2B5EF4-FFF2-40B4-BE49-F238E27FC236}">
                <a16:creationId xmlns:a16="http://schemas.microsoft.com/office/drawing/2014/main" id="{93DF93AC-5300-DC8B-FD8D-CF988C416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507047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42CCC-3212-7DD5-1262-21643C8DC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12033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If currently: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B92B2F-866C-5AF0-3E17-F1BF8FB86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3225800"/>
            <a:ext cx="1887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then we know </a:t>
            </a:r>
            <a:br>
              <a:rPr lang="en-US" altLang="en-US" sz="1600"/>
            </a:br>
            <a:r>
              <a:rPr lang="en-US" altLang="en-US" sz="1600"/>
              <a:t>a shorter path to 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62306B-C27D-F684-A21B-D331BA222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2363" y="5848350"/>
            <a:ext cx="3602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relaxation over the edge (B,C)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B359A2E-0E85-6CD5-09FF-6AC96E2B211A}"/>
              </a:ext>
            </a:extLst>
          </p:cNvPr>
          <p:cNvSpPr>
            <a:spLocks/>
          </p:cNvSpPr>
          <p:nvPr/>
        </p:nvSpPr>
        <p:spPr bwMode="auto">
          <a:xfrm>
            <a:off x="1219200" y="4343400"/>
            <a:ext cx="804863" cy="1119188"/>
          </a:xfrm>
          <a:custGeom>
            <a:avLst/>
            <a:gdLst>
              <a:gd name="T0" fmla="*/ 83028 w 838982"/>
              <a:gd name="T1" fmla="*/ 0 h 1118922"/>
              <a:gd name="T2" fmla="*/ 3373 w 838982"/>
              <a:gd name="T3" fmla="*/ 152796 h 1118922"/>
              <a:gd name="T4" fmla="*/ 171375 w 838982"/>
              <a:gd name="T5" fmla="*/ 291272 h 1118922"/>
              <a:gd name="T6" fmla="*/ 475 w 838982"/>
              <a:gd name="T7" fmla="*/ 537185 h 1118922"/>
              <a:gd name="T8" fmla="*/ 119236 w 838982"/>
              <a:gd name="T9" fmla="*/ 639847 h 1118922"/>
              <a:gd name="T10" fmla="*/ 87373 w 838982"/>
              <a:gd name="T11" fmla="*/ 847555 h 1118922"/>
              <a:gd name="T12" fmla="*/ 182962 w 838982"/>
              <a:gd name="T13" fmla="*/ 926345 h 1118922"/>
              <a:gd name="T14" fmla="*/ 198893 w 838982"/>
              <a:gd name="T15" fmla="*/ 1110181 h 1118922"/>
              <a:gd name="T16" fmla="*/ 419036 w 838982"/>
              <a:gd name="T17" fmla="*/ 1103020 h 1118922"/>
              <a:gd name="T18" fmla="*/ 510278 w 838982"/>
              <a:gd name="T19" fmla="*/ 1103020 h 11189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838982" h="1118922">
                <a:moveTo>
                  <a:pt x="136513" y="0"/>
                </a:moveTo>
                <a:cubicBezTo>
                  <a:pt x="58924" y="51990"/>
                  <a:pt x="-18664" y="103981"/>
                  <a:pt x="5545" y="152400"/>
                </a:cubicBezTo>
                <a:cubicBezTo>
                  <a:pt x="29754" y="200819"/>
                  <a:pt x="282564" y="226616"/>
                  <a:pt x="281770" y="290513"/>
                </a:cubicBezTo>
                <a:cubicBezTo>
                  <a:pt x="280976" y="354410"/>
                  <a:pt x="15069" y="477838"/>
                  <a:pt x="782" y="535782"/>
                </a:cubicBezTo>
                <a:cubicBezTo>
                  <a:pt x="-13505" y="593726"/>
                  <a:pt x="172233" y="586581"/>
                  <a:pt x="196045" y="638175"/>
                </a:cubicBezTo>
                <a:cubicBezTo>
                  <a:pt x="219857" y="689769"/>
                  <a:pt x="126194" y="797719"/>
                  <a:pt x="143657" y="845344"/>
                </a:cubicBezTo>
                <a:cubicBezTo>
                  <a:pt x="161120" y="892969"/>
                  <a:pt x="270261" y="880269"/>
                  <a:pt x="300820" y="923925"/>
                </a:cubicBezTo>
                <a:cubicBezTo>
                  <a:pt x="331379" y="967581"/>
                  <a:pt x="262323" y="1077913"/>
                  <a:pt x="327013" y="1107282"/>
                </a:cubicBezTo>
                <a:cubicBezTo>
                  <a:pt x="391703" y="1136651"/>
                  <a:pt x="603635" y="1101329"/>
                  <a:pt x="688963" y="1100138"/>
                </a:cubicBezTo>
                <a:cubicBezTo>
                  <a:pt x="774291" y="1098947"/>
                  <a:pt x="806636" y="1099542"/>
                  <a:pt x="838982" y="110013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1D03D-CF89-1793-B59F-37E5BF19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276600"/>
            <a:ext cx="362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In general:</a:t>
            </a:r>
          </a:p>
          <a:p>
            <a:r>
              <a:rPr lang="en-US" altLang="en-US"/>
              <a:t>[ d(.) : current estimate for the </a:t>
            </a:r>
          </a:p>
          <a:p>
            <a:r>
              <a:rPr lang="en-US" altLang="en-US"/>
              <a:t>length of the shortest path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A2A24-9285-B91E-BA9D-BEFF6EBB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72000"/>
            <a:ext cx="3298825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if d(C) &gt; d(B) + w(B,C)</a:t>
            </a:r>
          </a:p>
          <a:p>
            <a:r>
              <a:rPr lang="en-US" altLang="en-US"/>
              <a:t>then there is a shorter 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6" grpId="0" animBg="1"/>
      <p:bldP spid="30727" grpId="0" animBg="1"/>
      <p:bldP spid="30731" grpId="0"/>
      <p:bldP spid="30732" grpId="0"/>
      <p:bldP spid="30733" grpId="0"/>
      <p:bldP spid="30734" grpId="0" animBg="1"/>
      <p:bldP spid="30735" grpId="0" animBg="1"/>
      <p:bldP spid="30736" grpId="0" animBg="1"/>
      <p:bldP spid="30740" grpId="0"/>
      <p:bldP spid="30741" grpId="0"/>
      <p:bldP spid="30742" grpId="0"/>
      <p:bldP spid="2" grpId="0"/>
      <p:bldP spid="26" grpId="0"/>
      <p:bldP spid="28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936C8B8-8FAD-6117-B38A-DD6A1EF82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42937"/>
          </a:xfrm>
        </p:spPr>
        <p:txBody>
          <a:bodyPr/>
          <a:lstStyle/>
          <a:p>
            <a:pPr eaLnBrk="1" hangingPunct="1"/>
            <a:r>
              <a:rPr lang="en-US" altLang="en-US" sz="3200"/>
              <a:t>Keeping the paths in the shortest path trees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3B2148C-814D-EF90-9426-10AFB460A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55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We will </a:t>
            </a:r>
            <a:r>
              <a:rPr lang="en-US" altLang="en-US" sz="2400" b="1" i="1">
                <a:sym typeface="Wingdings" panose="05000000000000000000" pitchFamily="2" charset="2"/>
              </a:rPr>
              <a:t>grow </a:t>
            </a:r>
            <a:r>
              <a:rPr lang="en-US" altLang="en-US" sz="2400">
                <a:sym typeface="Wingdings" panose="05000000000000000000" pitchFamily="2" charset="2"/>
              </a:rPr>
              <a:t>a shortest path tree.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It is sufficient to remember only the parents of the nodes in the tree.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8939E7-FA80-C2A7-B1B9-675F9D06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3259138"/>
            <a:ext cx="500062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B8F46CD-5F0F-66DC-5A30-380B5B7A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388" y="4249738"/>
            <a:ext cx="500062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A56186-34AF-EFBA-E74C-91F6BF55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164138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24E460-6D0C-1CEC-0D94-0624DFEA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675" y="5164138"/>
            <a:ext cx="522288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10" name="AutoShape 9">
            <a:extLst>
              <a:ext uri="{FF2B5EF4-FFF2-40B4-BE49-F238E27FC236}">
                <a16:creationId xmlns:a16="http://schemas.microsoft.com/office/drawing/2014/main" id="{0FA044C5-7D53-0C10-C5D1-A604A6B8E808}"/>
              </a:ext>
            </a:extLst>
          </p:cNvPr>
          <p:cNvCxnSpPr>
            <a:cxnSpLocks noChangeShapeType="1"/>
            <a:stCxn id="5" idx="4"/>
            <a:endCxn id="6" idx="0"/>
          </p:cNvCxnSpPr>
          <p:nvPr/>
        </p:nvCxnSpPr>
        <p:spPr bwMode="auto">
          <a:xfrm>
            <a:off x="2208213" y="3821113"/>
            <a:ext cx="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C024BE28-0943-6A43-363E-B1161E4CE005}"/>
              </a:ext>
            </a:extLst>
          </p:cNvPr>
          <p:cNvCxnSpPr>
            <a:cxnSpLocks noChangeShapeType="1"/>
            <a:stCxn id="6" idx="2"/>
            <a:endCxn id="7" idx="7"/>
          </p:cNvCxnSpPr>
          <p:nvPr/>
        </p:nvCxnSpPr>
        <p:spPr bwMode="auto">
          <a:xfrm flipH="1">
            <a:off x="1606550" y="4530725"/>
            <a:ext cx="350838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0FCE1006-AB0A-5EB2-DB7F-DBE3A5D314AE}"/>
              </a:ext>
            </a:extLst>
          </p:cNvPr>
          <p:cNvCxnSpPr>
            <a:cxnSpLocks noChangeShapeType="1"/>
            <a:stCxn id="6" idx="6"/>
            <a:endCxn id="8" idx="1"/>
          </p:cNvCxnSpPr>
          <p:nvPr/>
        </p:nvCxnSpPr>
        <p:spPr bwMode="auto">
          <a:xfrm>
            <a:off x="2457450" y="4530725"/>
            <a:ext cx="479425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17">
            <a:extLst>
              <a:ext uri="{FF2B5EF4-FFF2-40B4-BE49-F238E27FC236}">
                <a16:creationId xmlns:a16="http://schemas.microsoft.com/office/drawing/2014/main" id="{E6D1F7E5-822D-0D92-D0A7-41E76C7DA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3817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4F31388E-A044-BB89-BA4B-4E9F4B56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39703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5BD8DDDF-7901-16F0-6FEB-E025EEEA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275" y="45688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D2049586-6C29-9857-36AB-0724C576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46450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E5D764E-DDBB-FCAE-4FD4-86CBB8EDCEA4}"/>
              </a:ext>
            </a:extLst>
          </p:cNvPr>
          <p:cNvSpPr>
            <a:spLocks/>
          </p:cNvSpPr>
          <p:nvPr/>
        </p:nvSpPr>
        <p:spPr bwMode="auto">
          <a:xfrm>
            <a:off x="2433638" y="3554413"/>
            <a:ext cx="873125" cy="1658937"/>
          </a:xfrm>
          <a:custGeom>
            <a:avLst/>
            <a:gdLst>
              <a:gd name="T0" fmla="*/ 832623 w 872511"/>
              <a:gd name="T1" fmla="*/ 1645925 h 1660125"/>
              <a:gd name="T2" fmla="*/ 787858 w 872511"/>
              <a:gd name="T3" fmla="*/ 633727 h 1660125"/>
              <a:gd name="T4" fmla="*/ 0 w 872511"/>
              <a:gd name="T5" fmla="*/ 0 h 16601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72511" h="1660125">
                <a:moveTo>
                  <a:pt x="825624" y="1660125"/>
                </a:moveTo>
                <a:cubicBezTo>
                  <a:pt x="872231" y="1288002"/>
                  <a:pt x="918839" y="915880"/>
                  <a:pt x="781235" y="639193"/>
                </a:cubicBezTo>
                <a:cubicBezTo>
                  <a:pt x="643631" y="362506"/>
                  <a:pt x="321815" y="181253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57F33AFD-A3C2-C81B-21EE-A5546AB2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863" y="396875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DB111AC-19A7-74FC-D446-251AA0D0C98E}"/>
              </a:ext>
            </a:extLst>
          </p:cNvPr>
          <p:cNvSpPr>
            <a:spLocks/>
          </p:cNvSpPr>
          <p:nvPr/>
        </p:nvSpPr>
        <p:spPr bwMode="auto">
          <a:xfrm>
            <a:off x="1373188" y="3624263"/>
            <a:ext cx="628650" cy="1536700"/>
          </a:xfrm>
          <a:custGeom>
            <a:avLst/>
            <a:gdLst>
              <a:gd name="T0" fmla="*/ 627891 w 628719"/>
              <a:gd name="T1" fmla="*/ 0 h 1535837"/>
              <a:gd name="T2" fmla="*/ 78196 w 628719"/>
              <a:gd name="T3" fmla="*/ 491575 h 1535837"/>
              <a:gd name="T4" fmla="*/ 16136 w 628719"/>
              <a:gd name="T5" fmla="*/ 1546223 h 15358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8719" h="1535837">
                <a:moveTo>
                  <a:pt x="628719" y="0"/>
                </a:moveTo>
                <a:cubicBezTo>
                  <a:pt x="404558" y="116149"/>
                  <a:pt x="180397" y="232299"/>
                  <a:pt x="78304" y="488272"/>
                </a:cubicBezTo>
                <a:cubicBezTo>
                  <a:pt x="-23789" y="744245"/>
                  <a:pt x="-3815" y="1140041"/>
                  <a:pt x="16160" y="15358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5F1FA-0424-6D93-4CEC-9897BE64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259138"/>
            <a:ext cx="500063" cy="561975"/>
          </a:xfrm>
          <a:prstGeom prst="ellipse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93D9092-F450-AE2E-35CC-8EF2EEBB3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4249738"/>
            <a:ext cx="500063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86F9E8-B93D-C839-E2D9-8B9BAB3EA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538" y="5164138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CCDF1FF-E980-7E64-799D-9EE4048A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63" y="5164138"/>
            <a:ext cx="522287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38" name="AutoShape 9">
            <a:extLst>
              <a:ext uri="{FF2B5EF4-FFF2-40B4-BE49-F238E27FC236}">
                <a16:creationId xmlns:a16="http://schemas.microsoft.com/office/drawing/2014/main" id="{BE31BEEA-646D-007B-652F-89694BEB93B8}"/>
              </a:ext>
            </a:extLst>
          </p:cNvPr>
          <p:cNvCxnSpPr>
            <a:cxnSpLocks noChangeShapeType="1"/>
            <a:stCxn id="34" idx="4"/>
            <a:endCxn id="35" idx="0"/>
          </p:cNvCxnSpPr>
          <p:nvPr/>
        </p:nvCxnSpPr>
        <p:spPr bwMode="auto">
          <a:xfrm>
            <a:off x="5727700" y="3821113"/>
            <a:ext cx="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4">
            <a:extLst>
              <a:ext uri="{FF2B5EF4-FFF2-40B4-BE49-F238E27FC236}">
                <a16:creationId xmlns:a16="http://schemas.microsoft.com/office/drawing/2014/main" id="{E05792FC-4BB4-7D18-9A09-DCA8996CA683}"/>
              </a:ext>
            </a:extLst>
          </p:cNvPr>
          <p:cNvCxnSpPr>
            <a:cxnSpLocks noChangeShapeType="1"/>
            <a:stCxn id="35" idx="6"/>
            <a:endCxn id="37" idx="1"/>
          </p:cNvCxnSpPr>
          <p:nvPr/>
        </p:nvCxnSpPr>
        <p:spPr bwMode="auto">
          <a:xfrm>
            <a:off x="5976938" y="4530725"/>
            <a:ext cx="479425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17">
            <a:extLst>
              <a:ext uri="{FF2B5EF4-FFF2-40B4-BE49-F238E27FC236}">
                <a16:creationId xmlns:a16="http://schemas.microsoft.com/office/drawing/2014/main" id="{39A26D6D-597E-171F-11D7-DA284D20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38179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98FAE151-4249-B021-BA88-331B0EC92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838" y="3970338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4" name="Text Box 22">
            <a:extLst>
              <a:ext uri="{FF2B5EF4-FFF2-40B4-BE49-F238E27FC236}">
                <a16:creationId xmlns:a16="http://schemas.microsoft.com/office/drawing/2014/main" id="{FCE75391-6B59-D7EB-63D8-9EA4F3B2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450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BEE4A2A-5B15-D73B-85BF-455181E6A836}"/>
              </a:ext>
            </a:extLst>
          </p:cNvPr>
          <p:cNvSpPr>
            <a:spLocks/>
          </p:cNvSpPr>
          <p:nvPr/>
        </p:nvSpPr>
        <p:spPr bwMode="auto">
          <a:xfrm>
            <a:off x="4894263" y="3624263"/>
            <a:ext cx="628650" cy="1536700"/>
          </a:xfrm>
          <a:custGeom>
            <a:avLst/>
            <a:gdLst>
              <a:gd name="T0" fmla="*/ 627891 w 628719"/>
              <a:gd name="T1" fmla="*/ 0 h 1535837"/>
              <a:gd name="T2" fmla="*/ 78196 w 628719"/>
              <a:gd name="T3" fmla="*/ 491575 h 1535837"/>
              <a:gd name="T4" fmla="*/ 16136 w 628719"/>
              <a:gd name="T5" fmla="*/ 1546223 h 15358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8719" h="1535837">
                <a:moveTo>
                  <a:pt x="628719" y="0"/>
                </a:moveTo>
                <a:cubicBezTo>
                  <a:pt x="404558" y="116149"/>
                  <a:pt x="180397" y="232299"/>
                  <a:pt x="78304" y="488272"/>
                </a:cubicBezTo>
                <a:cubicBezTo>
                  <a:pt x="-23789" y="744245"/>
                  <a:pt x="-3815" y="1140041"/>
                  <a:pt x="16160" y="153583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ED5BF4-3AFB-0AFB-23CA-FD7E69E89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2965450"/>
            <a:ext cx="1625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1">
                <a:sym typeface="Wingdings" panose="05000000000000000000" pitchFamily="2" charset="2"/>
              </a:rPr>
              <a:t>shortest path tree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endParaRPr lang="en-US" altLang="en-US" sz="14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4A2942B-C92B-16D7-89F3-20D7682EF806}"/>
              </a:ext>
            </a:extLst>
          </p:cNvPr>
          <p:cNvSpPr>
            <a:spLocks/>
          </p:cNvSpPr>
          <p:nvPr/>
        </p:nvSpPr>
        <p:spPr bwMode="auto">
          <a:xfrm>
            <a:off x="4727575" y="3538538"/>
            <a:ext cx="787400" cy="1671637"/>
          </a:xfrm>
          <a:custGeom>
            <a:avLst/>
            <a:gdLst>
              <a:gd name="T0" fmla="*/ 82513 w 787616"/>
              <a:gd name="T1" fmla="*/ 1671637 h 1671637"/>
              <a:gd name="T2" fmla="*/ 63529 w 787616"/>
              <a:gd name="T3" fmla="*/ 485775 h 1671637"/>
              <a:gd name="T4" fmla="*/ 785242 w 787616"/>
              <a:gd name="T5" fmla="*/ 0 h 16716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7616" h="1671637">
                <a:moveTo>
                  <a:pt x="82766" y="1671637"/>
                </a:moveTo>
                <a:cubicBezTo>
                  <a:pt x="14503" y="1218009"/>
                  <a:pt x="-53759" y="764381"/>
                  <a:pt x="63716" y="485775"/>
                </a:cubicBezTo>
                <a:cubicBezTo>
                  <a:pt x="181191" y="207169"/>
                  <a:pt x="484403" y="103584"/>
                  <a:pt x="787616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D091E08-1DAC-BA0B-E410-EACAED85BC0A}"/>
              </a:ext>
            </a:extLst>
          </p:cNvPr>
          <p:cNvSpPr>
            <a:spLocks/>
          </p:cNvSpPr>
          <p:nvPr/>
        </p:nvSpPr>
        <p:spPr bwMode="auto">
          <a:xfrm>
            <a:off x="5613400" y="3790950"/>
            <a:ext cx="53975" cy="490538"/>
          </a:xfrm>
          <a:custGeom>
            <a:avLst/>
            <a:gdLst>
              <a:gd name="T0" fmla="*/ 28300 w 53321"/>
              <a:gd name="T1" fmla="*/ 490538 h 490538"/>
              <a:gd name="T2" fmla="*/ 1068 w 53321"/>
              <a:gd name="T3" fmla="*/ 228600 h 490538"/>
              <a:gd name="T4" fmla="*/ 60973 w 53321"/>
              <a:gd name="T5" fmla="*/ 0 h 4905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3321" h="490538">
                <a:moveTo>
                  <a:pt x="24746" y="490538"/>
                </a:moveTo>
                <a:cubicBezTo>
                  <a:pt x="10458" y="400447"/>
                  <a:pt x="-3829" y="310356"/>
                  <a:pt x="934" y="228600"/>
                </a:cubicBezTo>
                <a:cubicBezTo>
                  <a:pt x="5696" y="146844"/>
                  <a:pt x="29508" y="73422"/>
                  <a:pt x="53321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4F3900-3772-E5C0-1AE9-1E79AC23066C}"/>
              </a:ext>
            </a:extLst>
          </p:cNvPr>
          <p:cNvSpPr>
            <a:spLocks/>
          </p:cNvSpPr>
          <p:nvPr/>
        </p:nvSpPr>
        <p:spPr bwMode="auto">
          <a:xfrm>
            <a:off x="5900738" y="4672013"/>
            <a:ext cx="519112" cy="719137"/>
          </a:xfrm>
          <a:custGeom>
            <a:avLst/>
            <a:gdLst>
              <a:gd name="T0" fmla="*/ 519112 w 519112"/>
              <a:gd name="T1" fmla="*/ 719137 h 719137"/>
              <a:gd name="T2" fmla="*/ 242887 w 519112"/>
              <a:gd name="T3" fmla="*/ 404812 h 719137"/>
              <a:gd name="T4" fmla="*/ 0 w 519112"/>
              <a:gd name="T5" fmla="*/ 0 h 71913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19112" h="719137">
                <a:moveTo>
                  <a:pt x="519112" y="719137"/>
                </a:moveTo>
                <a:cubicBezTo>
                  <a:pt x="424259" y="621902"/>
                  <a:pt x="329406" y="524668"/>
                  <a:pt x="242887" y="404812"/>
                </a:cubicBezTo>
                <a:cubicBezTo>
                  <a:pt x="156368" y="284956"/>
                  <a:pt x="78184" y="142478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3" grpId="0"/>
      <p:bldP spid="32" grpId="0"/>
      <p:bldP spid="34" grpId="0" animBg="1"/>
      <p:bldP spid="35" grpId="0" animBg="1"/>
      <p:bldP spid="36" grpId="0" animBg="1"/>
      <p:bldP spid="37" grpId="0" animBg="1"/>
      <p:bldP spid="41" grpId="0"/>
      <p:bldP spid="42" grpId="0"/>
      <p:bldP spid="44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20F4AC9C-A417-C2AD-606E-DE8A0560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896C1-375C-41B6-8241-1867A29DEC1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A44307E3-C4C7-8F98-6310-677851D59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Bellman-Ford algorithm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6DFB090B-F190-BE3B-2AFC-BD70D311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0"/>
            <a:ext cx="82296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Bellman-Ford (G, w, s) { </a:t>
            </a:r>
            <a:r>
              <a:rPr lang="en-US" altLang="en-US" sz="2000" dirty="0">
                <a:solidFill>
                  <a:srgbClr val="0066FF"/>
                </a:solidFill>
              </a:rPr>
              <a:t>// G=(V,E), w:E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R, s </a:t>
            </a:r>
            <a:r>
              <a:rPr lang="en-US" altLang="en-US" sz="20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 dirty="0">
                <a:ea typeface="Arial Unicode MS" pitchFamily="34" charset="-128"/>
                <a:sym typeface="Wingdings" panose="05000000000000000000" pitchFamily="2" charset="2"/>
              </a:rPr>
              <a:t>∀ v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{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// initialization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2000" dirty="0">
                <a:sym typeface="Wingdings" panose="05000000000000000000" pitchFamily="2" charset="2"/>
              </a:rPr>
              <a:t>d(v) = 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d(v) : current shortest path estimate from s to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p(v) = NULL;</a:t>
            </a: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parent of v in the shortest path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 dirty="0">
                <a:cs typeface="Arial" panose="020B0604020202020204" pitchFamily="34" charset="0"/>
                <a:sym typeface="Wingdings" panose="05000000000000000000" pitchFamily="2" charset="2"/>
              </a:rPr>
              <a:t>d(s) = 0;</a:t>
            </a:r>
            <a:r>
              <a:rPr lang="en-US" altLang="en-US" sz="20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s is reachable from itself using no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  for (</a:t>
            </a:r>
            <a:r>
              <a:rPr lang="en-US" altLang="en-US" sz="2000" dirty="0" err="1">
                <a:sym typeface="Wingdings" panose="05000000000000000000" pitchFamily="2" charset="2"/>
              </a:rPr>
              <a:t>i</a:t>
            </a:r>
            <a:r>
              <a:rPr lang="en-US" altLang="en-US" sz="2000" dirty="0">
                <a:sym typeface="Wingdings" panose="05000000000000000000" pitchFamily="2" charset="2"/>
              </a:rPr>
              <a:t>=1; </a:t>
            </a:r>
            <a:r>
              <a:rPr lang="en-US" altLang="en-US" sz="2000" dirty="0" err="1">
                <a:sym typeface="Wingdings" panose="05000000000000000000" pitchFamily="2" charset="2"/>
              </a:rPr>
              <a:t>i</a:t>
            </a:r>
            <a:r>
              <a:rPr lang="en-US" altLang="en-US" sz="2000" dirty="0">
                <a:sym typeface="Wingdings" panose="05000000000000000000" pitchFamily="2" charset="2"/>
              </a:rPr>
              <a:t> &lt; |V|; </a:t>
            </a:r>
            <a:r>
              <a:rPr lang="en-US" altLang="en-US" sz="2000" dirty="0" err="1">
                <a:sym typeface="Wingdings" panose="05000000000000000000" pitchFamily="2" charset="2"/>
              </a:rPr>
              <a:t>i</a:t>
            </a:r>
            <a:r>
              <a:rPr lang="en-US" altLang="en-US" sz="2000" dirty="0">
                <a:sym typeface="Wingdings" panose="05000000000000000000" pitchFamily="2" charset="2"/>
              </a:rPr>
              <a:t>++) { 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// iterate |V|-1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      </a:t>
            </a:r>
            <a:r>
              <a:rPr lang="en-US" altLang="en-US" sz="2000" dirty="0">
                <a:ea typeface="Arial Unicode MS" pitchFamily="34" charset="-128"/>
                <a:sym typeface="Wingdings" panose="05000000000000000000" pitchFamily="2" charset="2"/>
              </a:rPr>
              <a:t>∀ (</a:t>
            </a:r>
            <a:r>
              <a:rPr lang="en-US" altLang="en-US" sz="2000" dirty="0" err="1">
                <a:ea typeface="Arial Unicode MS" pitchFamily="34" charset="-128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ea typeface="Arial Unicode MS" pitchFamily="34" charset="-128"/>
                <a:sym typeface="Wingdings" panose="05000000000000000000" pitchFamily="2" charset="2"/>
              </a:rPr>
              <a:t>)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 dirty="0">
                <a:sym typeface="Wingdings" panose="05000000000000000000" pitchFamily="2" charset="2"/>
              </a:rPr>
              <a:t> E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// edge relaxation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2000" dirty="0">
                <a:sym typeface="Wingdings" panose="05000000000000000000" pitchFamily="2" charset="2"/>
              </a:rPr>
              <a:t>if (d(v) &gt; d(u) + w(</a:t>
            </a:r>
            <a:r>
              <a:rPr lang="en-US" altLang="en-US" sz="2000" dirty="0" err="1"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ym typeface="Wingdings" panose="05000000000000000000" pitchFamily="2" charset="2"/>
              </a:rPr>
              <a:t>)) {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//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reaching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to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u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first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and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using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(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u,v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)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to</a:t>
            </a:r>
            <a:endParaRPr lang="en-US" altLang="en-US" sz="2000" dirty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2000" dirty="0">
                <a:sym typeface="Wingdings" panose="05000000000000000000" pitchFamily="2" charset="2"/>
              </a:rPr>
              <a:t>d(v) = d(u)+w(</a:t>
            </a:r>
            <a:r>
              <a:rPr lang="en-US" altLang="en-US" sz="2000" dirty="0" err="1"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ym typeface="Wingdings" panose="05000000000000000000" pitchFamily="2" charset="2"/>
              </a:rPr>
              <a:t>); p(v)=u;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//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reach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v is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shorter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than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current</a:t>
            </a:r>
            <a:r>
              <a:rPr lang="tr-TR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</a:t>
            </a:r>
            <a:r>
              <a:rPr lang="tr-TR" altLang="en-US" sz="2000" dirty="0" err="1">
                <a:solidFill>
                  <a:srgbClr val="0066FF"/>
                </a:solidFill>
                <a:sym typeface="Wingdings" panose="05000000000000000000" pitchFamily="2" charset="2"/>
              </a:rPr>
              <a:t>info</a:t>
            </a:r>
            <a:endParaRPr lang="en-US" altLang="en-US" sz="2000" dirty="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2000" dirty="0">
                <a:sym typeface="Wingdings" panose="05000000000000000000" pitchFamily="2" charset="2"/>
              </a:rPr>
              <a:t>}}}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ea typeface="Arial Unicode MS" pitchFamily="34" charset="-128"/>
                <a:sym typeface="Wingdings" panose="05000000000000000000" pitchFamily="2" charset="2"/>
              </a:rPr>
              <a:t>∀ (</a:t>
            </a:r>
            <a:r>
              <a:rPr lang="en-US" altLang="en-US" sz="2000" dirty="0" err="1">
                <a:ea typeface="Arial Unicode MS" pitchFamily="34" charset="-128"/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ea typeface="Arial Unicode MS" pitchFamily="34" charset="-128"/>
                <a:sym typeface="Wingdings" panose="05000000000000000000" pitchFamily="2" charset="2"/>
              </a:rPr>
              <a:t>)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 dirty="0">
                <a:sym typeface="Wingdings" panose="05000000000000000000" pitchFamily="2" charset="2"/>
              </a:rPr>
              <a:t> E</a:t>
            </a:r>
            <a:r>
              <a:rPr lang="en-US" altLang="en-US" sz="20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// convergence checking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     </a:t>
            </a:r>
            <a:r>
              <a:rPr lang="en-US" altLang="en-US" sz="2000" dirty="0">
                <a:sym typeface="Wingdings" panose="05000000000000000000" pitchFamily="2" charset="2"/>
              </a:rPr>
              <a:t>if (d(v) &gt; d(u) + w(</a:t>
            </a:r>
            <a:r>
              <a:rPr lang="en-US" altLang="en-US" sz="2000" dirty="0" err="1">
                <a:sym typeface="Wingdings" panose="05000000000000000000" pitchFamily="2" charset="2"/>
              </a:rPr>
              <a:t>u,v</a:t>
            </a:r>
            <a:r>
              <a:rPr lang="en-US" altLang="en-US" sz="2000" dirty="0">
                <a:sym typeface="Wingdings" panose="05000000000000000000" pitchFamily="2" charset="2"/>
              </a:rPr>
              <a:t>))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// if we can still find a shorter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2000" dirty="0">
                <a:sym typeface="Wingdings" panose="05000000000000000000" pitchFamily="2" charset="2"/>
              </a:rPr>
              <a:t>announce negative cycle;</a:t>
            </a:r>
            <a:r>
              <a:rPr lang="en-US" altLang="en-US" sz="2000" dirty="0">
                <a:solidFill>
                  <a:srgbClr val="0066FF"/>
                </a:solidFill>
                <a:sym typeface="Wingdings" panose="05000000000000000000" pitchFamily="2" charset="2"/>
              </a:rPr>
              <a:t> // it is due to a negative cycle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8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1B6BC361-DB87-F6F5-F844-0D884CE9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298FB8-57D5-4CA5-9BDC-06A1B26C5FE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DCE9E65-959F-4DC4-FCA9-98C369539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38916" name="Oval 3">
            <a:extLst>
              <a:ext uri="{FF2B5EF4-FFF2-40B4-BE49-F238E27FC236}">
                <a16:creationId xmlns:a16="http://schemas.microsoft.com/office/drawing/2014/main" id="{DC1B2632-051F-8F4E-50AE-8A2C9B85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8917" name="Oval 4">
            <a:extLst>
              <a:ext uri="{FF2B5EF4-FFF2-40B4-BE49-F238E27FC236}">
                <a16:creationId xmlns:a16="http://schemas.microsoft.com/office/drawing/2014/main" id="{C83B5A8F-EAEC-CE5A-84D4-B33E38FA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2098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8918" name="Oval 5">
            <a:extLst>
              <a:ext uri="{FF2B5EF4-FFF2-40B4-BE49-F238E27FC236}">
                <a16:creationId xmlns:a16="http://schemas.microsoft.com/office/drawing/2014/main" id="{4712D203-9B2E-6537-B232-37B6AEDB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38919" name="Oval 6">
            <a:extLst>
              <a:ext uri="{FF2B5EF4-FFF2-40B4-BE49-F238E27FC236}">
                <a16:creationId xmlns:a16="http://schemas.microsoft.com/office/drawing/2014/main" id="{5FB83A87-97D0-0AE0-52D5-A5A904338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38920" name="Oval 7">
            <a:extLst>
              <a:ext uri="{FF2B5EF4-FFF2-40B4-BE49-F238E27FC236}">
                <a16:creationId xmlns:a16="http://schemas.microsoft.com/office/drawing/2014/main" id="{669AA120-207D-7B63-BFD2-CEA1547B8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38921" name="AutoShape 8">
            <a:extLst>
              <a:ext uri="{FF2B5EF4-FFF2-40B4-BE49-F238E27FC236}">
                <a16:creationId xmlns:a16="http://schemas.microsoft.com/office/drawing/2014/main" id="{126A3340-394A-8D06-7F47-6F482FF25B3C}"/>
              </a:ext>
            </a:extLst>
          </p:cNvPr>
          <p:cNvCxnSpPr>
            <a:cxnSpLocks noChangeShapeType="1"/>
            <a:stCxn id="38916" idx="4"/>
            <a:endCxn id="38917" idx="0"/>
          </p:cNvCxnSpPr>
          <p:nvPr/>
        </p:nvCxnSpPr>
        <p:spPr bwMode="auto">
          <a:xfrm>
            <a:off x="16891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2" name="AutoShape 9">
            <a:extLst>
              <a:ext uri="{FF2B5EF4-FFF2-40B4-BE49-F238E27FC236}">
                <a16:creationId xmlns:a16="http://schemas.microsoft.com/office/drawing/2014/main" id="{C2ACF162-4458-D43C-4F3A-DE00F6EC58F1}"/>
              </a:ext>
            </a:extLst>
          </p:cNvPr>
          <p:cNvCxnSpPr>
            <a:cxnSpLocks noChangeShapeType="1"/>
            <a:stCxn id="38917" idx="2"/>
            <a:endCxn id="38918" idx="7"/>
          </p:cNvCxnSpPr>
          <p:nvPr/>
        </p:nvCxnSpPr>
        <p:spPr bwMode="auto">
          <a:xfrm flipH="1">
            <a:off x="10636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3" name="AutoShape 10">
            <a:extLst>
              <a:ext uri="{FF2B5EF4-FFF2-40B4-BE49-F238E27FC236}">
                <a16:creationId xmlns:a16="http://schemas.microsoft.com/office/drawing/2014/main" id="{86598E88-500D-F5AB-6C61-4D5D1D33D2EF}"/>
              </a:ext>
            </a:extLst>
          </p:cNvPr>
          <p:cNvCxnSpPr>
            <a:cxnSpLocks noChangeShapeType="1"/>
            <a:stCxn id="38916" idx="3"/>
            <a:endCxn id="38918" idx="0"/>
          </p:cNvCxnSpPr>
          <p:nvPr/>
        </p:nvCxnSpPr>
        <p:spPr bwMode="auto">
          <a:xfrm rot="5400000">
            <a:off x="4945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1">
            <a:extLst>
              <a:ext uri="{FF2B5EF4-FFF2-40B4-BE49-F238E27FC236}">
                <a16:creationId xmlns:a16="http://schemas.microsoft.com/office/drawing/2014/main" id="{4BECAD97-F101-2C05-1530-FB1C1DEA324F}"/>
              </a:ext>
            </a:extLst>
          </p:cNvPr>
          <p:cNvCxnSpPr>
            <a:cxnSpLocks noChangeShapeType="1"/>
            <a:stCxn id="38917" idx="3"/>
            <a:endCxn id="38920" idx="1"/>
          </p:cNvCxnSpPr>
          <p:nvPr/>
        </p:nvCxnSpPr>
        <p:spPr bwMode="auto">
          <a:xfrm flipH="1">
            <a:off x="15144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2">
            <a:extLst>
              <a:ext uri="{FF2B5EF4-FFF2-40B4-BE49-F238E27FC236}">
                <a16:creationId xmlns:a16="http://schemas.microsoft.com/office/drawing/2014/main" id="{EE9E369D-3BD4-BBD2-1A04-8AFE4C381C03}"/>
              </a:ext>
            </a:extLst>
          </p:cNvPr>
          <p:cNvCxnSpPr>
            <a:cxnSpLocks noChangeShapeType="1"/>
            <a:stCxn id="38920" idx="7"/>
            <a:endCxn id="38917" idx="5"/>
          </p:cNvCxnSpPr>
          <p:nvPr/>
        </p:nvCxnSpPr>
        <p:spPr bwMode="auto">
          <a:xfrm flipV="1">
            <a:off x="18351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3">
            <a:extLst>
              <a:ext uri="{FF2B5EF4-FFF2-40B4-BE49-F238E27FC236}">
                <a16:creationId xmlns:a16="http://schemas.microsoft.com/office/drawing/2014/main" id="{304403B2-8E57-502F-2CBC-C7733DC3F281}"/>
              </a:ext>
            </a:extLst>
          </p:cNvPr>
          <p:cNvCxnSpPr>
            <a:cxnSpLocks noChangeShapeType="1"/>
            <a:stCxn id="38917" idx="6"/>
            <a:endCxn id="38919" idx="1"/>
          </p:cNvCxnSpPr>
          <p:nvPr/>
        </p:nvCxnSpPr>
        <p:spPr bwMode="auto">
          <a:xfrm>
            <a:off x="19050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4">
            <a:extLst>
              <a:ext uri="{FF2B5EF4-FFF2-40B4-BE49-F238E27FC236}">
                <a16:creationId xmlns:a16="http://schemas.microsoft.com/office/drawing/2014/main" id="{E4A945CE-3DA0-4CBC-2AB3-47EBED599EA1}"/>
              </a:ext>
            </a:extLst>
          </p:cNvPr>
          <p:cNvCxnSpPr>
            <a:cxnSpLocks noChangeShapeType="1"/>
            <a:stCxn id="38919" idx="4"/>
            <a:endCxn id="38920" idx="6"/>
          </p:cNvCxnSpPr>
          <p:nvPr/>
        </p:nvCxnSpPr>
        <p:spPr bwMode="auto">
          <a:xfrm flipH="1">
            <a:off x="19018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5">
            <a:extLst>
              <a:ext uri="{FF2B5EF4-FFF2-40B4-BE49-F238E27FC236}">
                <a16:creationId xmlns:a16="http://schemas.microsoft.com/office/drawing/2014/main" id="{986D225D-0239-1719-D157-D9F5F2E592CA}"/>
              </a:ext>
            </a:extLst>
          </p:cNvPr>
          <p:cNvCxnSpPr>
            <a:cxnSpLocks noChangeShapeType="1"/>
            <a:stCxn id="38920" idx="2"/>
            <a:endCxn id="38918" idx="4"/>
          </p:cNvCxnSpPr>
          <p:nvPr/>
        </p:nvCxnSpPr>
        <p:spPr bwMode="auto">
          <a:xfrm flipH="1" flipV="1">
            <a:off x="9032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9" name="Text Box 16">
            <a:extLst>
              <a:ext uri="{FF2B5EF4-FFF2-40B4-BE49-F238E27FC236}">
                <a16:creationId xmlns:a16="http://schemas.microsoft.com/office/drawing/2014/main" id="{FE8511F4-9DF2-92C5-9843-C17E2F01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176371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8930" name="Text Box 17">
            <a:extLst>
              <a:ext uri="{FF2B5EF4-FFF2-40B4-BE49-F238E27FC236}">
                <a16:creationId xmlns:a16="http://schemas.microsoft.com/office/drawing/2014/main" id="{4138C9CB-5872-90D6-3AA8-A5929970A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8931" name="Text Box 18">
            <a:extLst>
              <a:ext uri="{FF2B5EF4-FFF2-40B4-BE49-F238E27FC236}">
                <a16:creationId xmlns:a16="http://schemas.microsoft.com/office/drawing/2014/main" id="{669B7461-5832-9CD8-B15F-6B95CE1B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8932" name="Text Box 19">
            <a:extLst>
              <a:ext uri="{FF2B5EF4-FFF2-40B4-BE49-F238E27FC236}">
                <a16:creationId xmlns:a16="http://schemas.microsoft.com/office/drawing/2014/main" id="{71D86E4E-99CC-6292-D4D1-3F11A550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8933" name="Text Box 20">
            <a:extLst>
              <a:ext uri="{FF2B5EF4-FFF2-40B4-BE49-F238E27FC236}">
                <a16:creationId xmlns:a16="http://schemas.microsoft.com/office/drawing/2014/main" id="{DC8865BB-CE6D-5FBC-BC9D-CAAB17DD1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8934" name="Text Box 21">
            <a:extLst>
              <a:ext uri="{FF2B5EF4-FFF2-40B4-BE49-F238E27FC236}">
                <a16:creationId xmlns:a16="http://schemas.microsoft.com/office/drawing/2014/main" id="{0AFBA1C3-42AB-42A1-2CF3-39657FB6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38935" name="Text Box 22">
            <a:extLst>
              <a:ext uri="{FF2B5EF4-FFF2-40B4-BE49-F238E27FC236}">
                <a16:creationId xmlns:a16="http://schemas.microsoft.com/office/drawing/2014/main" id="{55023ACF-4AB0-D8B1-DA8C-9CA3B031C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725" y="38703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38936" name="Text Box 23">
            <a:extLst>
              <a:ext uri="{FF2B5EF4-FFF2-40B4-BE49-F238E27FC236}">
                <a16:creationId xmlns:a16="http://schemas.microsoft.com/office/drawing/2014/main" id="{D64B7115-40C4-21CD-E23B-3D5B5D3D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graphicFrame>
        <p:nvGraphicFramePr>
          <p:cNvPr id="941080" name="Group 24">
            <a:extLst>
              <a:ext uri="{FF2B5EF4-FFF2-40B4-BE49-F238E27FC236}">
                <a16:creationId xmlns:a16="http://schemas.microsoft.com/office/drawing/2014/main" id="{273274FE-4816-54F6-DD75-2569CBB4E4CE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1219200"/>
          <a:ext cx="4191000" cy="792168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∞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1103" name="Group 47">
            <a:extLst>
              <a:ext uri="{FF2B5EF4-FFF2-40B4-BE49-F238E27FC236}">
                <a16:creationId xmlns:a16="http://schemas.microsoft.com/office/drawing/2014/main" id="{FECFD42B-BA2A-4142-9814-83DFDA48784E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2333625"/>
          <a:ext cx="4191000" cy="792168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83" name="Text Box 70">
            <a:extLst>
              <a:ext uri="{FF2B5EF4-FFF2-40B4-BE49-F238E27FC236}">
                <a16:creationId xmlns:a16="http://schemas.microsoft.com/office/drawing/2014/main" id="{E468DC45-F68E-7B27-11E4-AAA03301D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800600"/>
            <a:ext cx="666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Iteration 1: (A,B):(A,C):(B,C):(B,D)</a:t>
            </a:r>
            <a:r>
              <a:rPr lang="en-US" altLang="en-US" sz="2000">
                <a:sym typeface="Wingdings" panose="05000000000000000000" pitchFamily="2" charset="2"/>
              </a:rPr>
              <a:t>:(B,E):(D,B):(D,C):(</a:t>
            </a:r>
            <a:r>
              <a:rPr lang="tr-TR" altLang="en-US" sz="2000">
                <a:sym typeface="Wingdings" panose="05000000000000000000" pitchFamily="2" charset="2"/>
              </a:rPr>
              <a:t>E</a:t>
            </a:r>
            <a:r>
              <a:rPr lang="en-US" altLang="en-US" sz="2000">
                <a:sym typeface="Wingdings" panose="05000000000000000000" pitchFamily="2" charset="2"/>
              </a:rPr>
              <a:t>,</a:t>
            </a:r>
            <a:r>
              <a:rPr lang="tr-TR" altLang="en-US" sz="2000">
                <a:sym typeface="Wingdings" panose="05000000000000000000" pitchFamily="2" charset="2"/>
              </a:rPr>
              <a:t>D</a:t>
            </a:r>
            <a:r>
              <a:rPr lang="en-US" altLang="en-US" sz="2000">
                <a:sym typeface="Wingdings" panose="05000000000000000000" pitchFamily="2" charset="2"/>
              </a:rPr>
              <a:t>)</a:t>
            </a:r>
            <a:endParaRPr lang="en-US" altLang="en-US" sz="2000"/>
          </a:p>
        </p:txBody>
      </p:sp>
      <p:sp>
        <p:nvSpPr>
          <p:cNvPr id="38984" name="Text Box 72">
            <a:extLst>
              <a:ext uri="{FF2B5EF4-FFF2-40B4-BE49-F238E27FC236}">
                <a16:creationId xmlns:a16="http://schemas.microsoft.com/office/drawing/2014/main" id="{C7C3469A-A568-EB4F-5CD4-7A156623D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105400"/>
            <a:ext cx="666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Iteration 2: (A,B):(A,C):(B,C):(B,D)</a:t>
            </a:r>
            <a:r>
              <a:rPr lang="en-US" altLang="en-US" sz="2000">
                <a:sym typeface="Wingdings" panose="05000000000000000000" pitchFamily="2" charset="2"/>
              </a:rPr>
              <a:t>:(B,E):(D,B):(D,C):(</a:t>
            </a:r>
            <a:r>
              <a:rPr lang="tr-TR" altLang="en-US" sz="2000">
                <a:sym typeface="Wingdings" panose="05000000000000000000" pitchFamily="2" charset="2"/>
              </a:rPr>
              <a:t>E</a:t>
            </a:r>
            <a:r>
              <a:rPr lang="en-US" altLang="en-US" sz="2000">
                <a:sym typeface="Wingdings" panose="05000000000000000000" pitchFamily="2" charset="2"/>
              </a:rPr>
              <a:t>,</a:t>
            </a:r>
            <a:r>
              <a:rPr lang="tr-TR" altLang="en-US" sz="2000">
                <a:sym typeface="Wingdings" panose="05000000000000000000" pitchFamily="2" charset="2"/>
              </a:rPr>
              <a:t>D</a:t>
            </a:r>
            <a:r>
              <a:rPr lang="en-US" altLang="en-US" sz="2000">
                <a:sym typeface="Wingdings" panose="05000000000000000000" pitchFamily="2" charset="2"/>
              </a:rPr>
              <a:t>)</a:t>
            </a:r>
            <a:endParaRPr lang="en-US" altLang="en-US" sz="2000"/>
          </a:p>
        </p:txBody>
      </p:sp>
      <p:sp>
        <p:nvSpPr>
          <p:cNvPr id="38985" name="Text Box 73">
            <a:extLst>
              <a:ext uri="{FF2B5EF4-FFF2-40B4-BE49-F238E27FC236}">
                <a16:creationId xmlns:a16="http://schemas.microsoft.com/office/drawing/2014/main" id="{42659346-FAB4-C55C-E3FD-2EF66F68D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10200"/>
            <a:ext cx="666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Iteration 3: (A,B):(A,C):(B,C):(B,D)</a:t>
            </a:r>
            <a:r>
              <a:rPr lang="en-US" altLang="en-US" sz="2000">
                <a:sym typeface="Wingdings" panose="05000000000000000000" pitchFamily="2" charset="2"/>
              </a:rPr>
              <a:t>:(B,E):(D,B):(D,C):(E</a:t>
            </a:r>
            <a:r>
              <a:rPr lang="tr-TR" altLang="en-US" sz="2000">
                <a:sym typeface="Wingdings" panose="05000000000000000000" pitchFamily="2" charset="2"/>
              </a:rPr>
              <a:t>,D</a:t>
            </a:r>
            <a:r>
              <a:rPr lang="en-US" altLang="en-US" sz="2000">
                <a:sym typeface="Wingdings" panose="05000000000000000000" pitchFamily="2" charset="2"/>
              </a:rPr>
              <a:t>)</a:t>
            </a:r>
            <a:endParaRPr lang="en-US" altLang="en-US" sz="2000"/>
          </a:p>
        </p:txBody>
      </p:sp>
      <p:sp>
        <p:nvSpPr>
          <p:cNvPr id="38986" name="Text Box 74">
            <a:extLst>
              <a:ext uri="{FF2B5EF4-FFF2-40B4-BE49-F238E27FC236}">
                <a16:creationId xmlns:a16="http://schemas.microsoft.com/office/drawing/2014/main" id="{88EECAF7-8321-365D-4C5C-6243E4633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6662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Iteration 4: (A,B):(A,C):(B,C):(B,D)</a:t>
            </a:r>
            <a:r>
              <a:rPr lang="en-US" altLang="en-US" sz="2000">
                <a:sym typeface="Wingdings" panose="05000000000000000000" pitchFamily="2" charset="2"/>
              </a:rPr>
              <a:t>:(B,E):(D,B):(D,C):(E</a:t>
            </a:r>
            <a:r>
              <a:rPr lang="tr-TR" altLang="en-US" sz="2000">
                <a:sym typeface="Wingdings" panose="05000000000000000000" pitchFamily="2" charset="2"/>
              </a:rPr>
              <a:t>,D</a:t>
            </a:r>
            <a:r>
              <a:rPr lang="en-US" altLang="en-US" sz="2000">
                <a:sym typeface="Wingdings" panose="05000000000000000000" pitchFamily="2" charset="2"/>
              </a:rPr>
              <a:t>)</a:t>
            </a:r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327C8093-A5EA-0466-3988-1833895B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46C90D-C118-4F72-9AE2-CBB6D9F9F42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B917056-9C07-079E-AA68-0CDEF80639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40964" name="Oval 3">
            <a:extLst>
              <a:ext uri="{FF2B5EF4-FFF2-40B4-BE49-F238E27FC236}">
                <a16:creationId xmlns:a16="http://schemas.microsoft.com/office/drawing/2014/main" id="{DD3EDBC8-ECB8-587F-D1F3-9B1D348C9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40965" name="Oval 4">
            <a:extLst>
              <a:ext uri="{FF2B5EF4-FFF2-40B4-BE49-F238E27FC236}">
                <a16:creationId xmlns:a16="http://schemas.microsoft.com/office/drawing/2014/main" id="{266A5491-5085-9D2C-535A-EEECB8211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22098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40966" name="Oval 5">
            <a:extLst>
              <a:ext uri="{FF2B5EF4-FFF2-40B4-BE49-F238E27FC236}">
                <a16:creationId xmlns:a16="http://schemas.microsoft.com/office/drawing/2014/main" id="{B0983D8F-BE78-55DA-8AE0-91E57E52F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40967" name="Oval 6">
            <a:extLst>
              <a:ext uri="{FF2B5EF4-FFF2-40B4-BE49-F238E27FC236}">
                <a16:creationId xmlns:a16="http://schemas.microsoft.com/office/drawing/2014/main" id="{E7A26A35-39B8-4740-CE42-7C58F9FAB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40968" name="Oval 7">
            <a:extLst>
              <a:ext uri="{FF2B5EF4-FFF2-40B4-BE49-F238E27FC236}">
                <a16:creationId xmlns:a16="http://schemas.microsoft.com/office/drawing/2014/main" id="{B18F96A2-2152-0AC9-68D9-18661A20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40969" name="AutoShape 8">
            <a:extLst>
              <a:ext uri="{FF2B5EF4-FFF2-40B4-BE49-F238E27FC236}">
                <a16:creationId xmlns:a16="http://schemas.microsoft.com/office/drawing/2014/main" id="{67326A31-3D5F-BC44-0F97-9F3CFE9A7919}"/>
              </a:ext>
            </a:extLst>
          </p:cNvPr>
          <p:cNvCxnSpPr>
            <a:cxnSpLocks noChangeShapeType="1"/>
            <a:stCxn id="40964" idx="4"/>
            <a:endCxn id="40965" idx="0"/>
          </p:cNvCxnSpPr>
          <p:nvPr/>
        </p:nvCxnSpPr>
        <p:spPr bwMode="auto">
          <a:xfrm>
            <a:off x="16891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AutoShape 9">
            <a:extLst>
              <a:ext uri="{FF2B5EF4-FFF2-40B4-BE49-F238E27FC236}">
                <a16:creationId xmlns:a16="http://schemas.microsoft.com/office/drawing/2014/main" id="{A7AADC8B-BFED-0E7A-363C-F0AA86CE3BEA}"/>
              </a:ext>
            </a:extLst>
          </p:cNvPr>
          <p:cNvCxnSpPr>
            <a:cxnSpLocks noChangeShapeType="1"/>
            <a:stCxn id="40965" idx="2"/>
            <a:endCxn id="40966" idx="7"/>
          </p:cNvCxnSpPr>
          <p:nvPr/>
        </p:nvCxnSpPr>
        <p:spPr bwMode="auto">
          <a:xfrm flipH="1">
            <a:off x="10636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1" name="AutoShape 13">
            <a:extLst>
              <a:ext uri="{FF2B5EF4-FFF2-40B4-BE49-F238E27FC236}">
                <a16:creationId xmlns:a16="http://schemas.microsoft.com/office/drawing/2014/main" id="{C2007D68-FE4D-18D4-B9F0-FB725F4B1256}"/>
              </a:ext>
            </a:extLst>
          </p:cNvPr>
          <p:cNvCxnSpPr>
            <a:cxnSpLocks noChangeShapeType="1"/>
            <a:stCxn id="40965" idx="6"/>
            <a:endCxn id="40967" idx="1"/>
          </p:cNvCxnSpPr>
          <p:nvPr/>
        </p:nvCxnSpPr>
        <p:spPr bwMode="auto">
          <a:xfrm>
            <a:off x="19050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AutoShape 14">
            <a:extLst>
              <a:ext uri="{FF2B5EF4-FFF2-40B4-BE49-F238E27FC236}">
                <a16:creationId xmlns:a16="http://schemas.microsoft.com/office/drawing/2014/main" id="{7D3FCD25-DAA7-3053-A93F-9A3E777155DB}"/>
              </a:ext>
            </a:extLst>
          </p:cNvPr>
          <p:cNvCxnSpPr>
            <a:cxnSpLocks noChangeShapeType="1"/>
            <a:stCxn id="40967" idx="4"/>
            <a:endCxn id="40968" idx="6"/>
          </p:cNvCxnSpPr>
          <p:nvPr/>
        </p:nvCxnSpPr>
        <p:spPr bwMode="auto">
          <a:xfrm flipH="1">
            <a:off x="19018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42104" name="Group 24">
            <a:extLst>
              <a:ext uri="{FF2B5EF4-FFF2-40B4-BE49-F238E27FC236}">
                <a16:creationId xmlns:a16="http://schemas.microsoft.com/office/drawing/2014/main" id="{ED4CDA89-4F2D-826A-AF4F-D463CFC8F49F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1219200"/>
          <a:ext cx="4191000" cy="792168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2127" name="Group 47">
            <a:extLst>
              <a:ext uri="{FF2B5EF4-FFF2-40B4-BE49-F238E27FC236}">
                <a16:creationId xmlns:a16="http://schemas.microsoft.com/office/drawing/2014/main" id="{12181431-D6E4-BCE0-B764-2450E45837EA}"/>
              </a:ext>
            </a:extLst>
          </p:cNvPr>
          <p:cNvGraphicFramePr>
            <a:graphicFrameLocks noGrp="1"/>
          </p:cNvGraphicFramePr>
          <p:nvPr/>
        </p:nvGraphicFramePr>
        <p:xfrm>
          <a:off x="3962400" y="2333625"/>
          <a:ext cx="4191000" cy="792168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</a:p>
                  </a:txBody>
                  <a:tcPr marT="45642" marB="45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NIL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642" marB="45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3009387E-1D3F-875A-E0D0-6FF0AD2C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A58993-5232-4F00-A05D-C6A1AA91222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96DF0AE-13A8-3458-E931-994AC75EE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problems</a:t>
            </a:r>
          </a:p>
        </p:txBody>
      </p:sp>
      <p:sp>
        <p:nvSpPr>
          <p:cNvPr id="6148" name="Rectangle 7">
            <a:extLst>
              <a:ext uri="{FF2B5EF4-FFF2-40B4-BE49-F238E27FC236}">
                <a16:creationId xmlns:a16="http://schemas.microsoft.com/office/drawing/2014/main" id="{0CAF7EEF-8735-5011-B650-43BCE3612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The second problem that we will consider on graphs is the shortest path problem.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before formally defining the problem, let us give some definitions.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Given a digraph G=(V,E), a sequence of nodes p=&lt;v</a:t>
            </a:r>
            <a:r>
              <a:rPr lang="en-US" altLang="en-US" sz="2400" baseline="-25000"/>
              <a:t>0</a:t>
            </a:r>
            <a:r>
              <a:rPr lang="en-US" altLang="en-US" sz="2400"/>
              <a:t>,v</a:t>
            </a:r>
            <a:r>
              <a:rPr lang="en-US" altLang="en-US" sz="2400" baseline="-25000"/>
              <a:t>1</a:t>
            </a:r>
            <a:r>
              <a:rPr lang="en-US" altLang="en-US" sz="2400"/>
              <a:t>,v</a:t>
            </a:r>
            <a:r>
              <a:rPr lang="en-US" altLang="en-US" sz="2400" baseline="-25000"/>
              <a:t>2</a:t>
            </a:r>
            <a:r>
              <a:rPr lang="en-US" altLang="en-US" sz="2400"/>
              <a:t>,…,v</a:t>
            </a:r>
            <a:r>
              <a:rPr lang="en-US" altLang="en-US" sz="2400" baseline="-25000"/>
              <a:t>k</a:t>
            </a:r>
            <a:r>
              <a:rPr lang="en-US" altLang="en-US" sz="2400"/>
              <a:t>&gt; is said to be </a:t>
            </a:r>
            <a:r>
              <a:rPr lang="en-US" altLang="en-US" sz="2400" i="1"/>
              <a:t>a </a:t>
            </a:r>
            <a:r>
              <a:rPr lang="en-US" altLang="en-US" sz="2400" b="1">
                <a:solidFill>
                  <a:srgbClr val="0066FF"/>
                </a:solidFill>
              </a:rPr>
              <a:t>path</a:t>
            </a:r>
            <a:r>
              <a:rPr lang="en-US" altLang="en-US" sz="2400" i="1"/>
              <a:t> from</a:t>
            </a:r>
            <a:r>
              <a:rPr lang="en-US" altLang="en-US" sz="2400"/>
              <a:t> v</a:t>
            </a:r>
            <a:r>
              <a:rPr lang="en-US" altLang="en-US" sz="2400" baseline="-25000"/>
              <a:t>0</a:t>
            </a:r>
            <a:r>
              <a:rPr lang="en-US" altLang="en-US" sz="2400"/>
              <a:t> </a:t>
            </a:r>
            <a:r>
              <a:rPr lang="en-US" altLang="en-US" sz="2400" i="1"/>
              <a:t>to</a:t>
            </a:r>
            <a:r>
              <a:rPr lang="en-US" altLang="en-US" sz="2400"/>
              <a:t> v</a:t>
            </a:r>
            <a:r>
              <a:rPr lang="en-US" altLang="en-US" sz="2400" baseline="-25000"/>
              <a:t>k</a:t>
            </a:r>
            <a:r>
              <a:rPr lang="en-US" altLang="en-US" sz="2400"/>
              <a:t> in G if (v</a:t>
            </a:r>
            <a:r>
              <a:rPr lang="en-US" altLang="en-US" sz="2400" baseline="-25000"/>
              <a:t>i</a:t>
            </a:r>
            <a:r>
              <a:rPr lang="en-US" altLang="en-US" sz="2400"/>
              <a:t>,v</a:t>
            </a:r>
            <a:r>
              <a:rPr lang="en-US" altLang="en-US" sz="2400" baseline="-25000"/>
              <a:t>i+1</a:t>
            </a:r>
            <a:r>
              <a:rPr lang="en-US" altLang="en-US" sz="2400"/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∈ E for all 0 ≤ i &lt; k.</a:t>
            </a:r>
          </a:p>
          <a:p>
            <a:pPr eaLnBrk="1" hangingPunct="1"/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If there is a path p from 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to 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in G, then we also write 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 p, 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), and 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is said to be </a:t>
            </a:r>
            <a:r>
              <a:rPr lang="en-US" altLang="en-US" sz="2400" b="1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</a:rPr>
              <a:t>reachable from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</a:t>
            </a:r>
          </a:p>
        </p:txBody>
      </p:sp>
      <p:sp>
        <p:nvSpPr>
          <p:cNvPr id="6149" name="Oval 19">
            <a:extLst>
              <a:ext uri="{FF2B5EF4-FFF2-40B4-BE49-F238E27FC236}">
                <a16:creationId xmlns:a16="http://schemas.microsoft.com/office/drawing/2014/main" id="{EBB356CE-8702-5207-17A7-639E547F0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</a:p>
        </p:txBody>
      </p:sp>
      <p:sp>
        <p:nvSpPr>
          <p:cNvPr id="6150" name="Oval 61">
            <a:extLst>
              <a:ext uri="{FF2B5EF4-FFF2-40B4-BE49-F238E27FC236}">
                <a16:creationId xmlns:a16="http://schemas.microsoft.com/office/drawing/2014/main" id="{93A5409F-A937-6514-DB0F-2940091F6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163" y="4495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6151" name="Oval 62">
            <a:extLst>
              <a:ext uri="{FF2B5EF4-FFF2-40B4-BE49-F238E27FC236}">
                <a16:creationId xmlns:a16="http://schemas.microsoft.com/office/drawing/2014/main" id="{76BFD5EA-771B-101D-2945-1C36E927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958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6152" name="Oval 63">
            <a:extLst>
              <a:ext uri="{FF2B5EF4-FFF2-40B4-BE49-F238E27FC236}">
                <a16:creationId xmlns:a16="http://schemas.microsoft.com/office/drawing/2014/main" id="{A2B903A3-65A8-33CE-2EB3-8D0DFDDB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495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6153" name="Oval 64">
            <a:extLst>
              <a:ext uri="{FF2B5EF4-FFF2-40B4-BE49-F238E27FC236}">
                <a16:creationId xmlns:a16="http://schemas.microsoft.com/office/drawing/2014/main" id="{2F807BB1-B66F-E813-9DE2-15079F22C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4495800"/>
            <a:ext cx="7588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k-1</a:t>
            </a:r>
          </a:p>
        </p:txBody>
      </p:sp>
      <p:sp>
        <p:nvSpPr>
          <p:cNvPr id="6154" name="Oval 65">
            <a:extLst>
              <a:ext uri="{FF2B5EF4-FFF2-40B4-BE49-F238E27FC236}">
                <a16:creationId xmlns:a16="http://schemas.microsoft.com/office/drawing/2014/main" id="{7AB09890-4F20-09F1-41A7-E28E6B09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513" y="44958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k</a:t>
            </a:r>
          </a:p>
        </p:txBody>
      </p:sp>
      <p:cxnSp>
        <p:nvCxnSpPr>
          <p:cNvPr id="6155" name="AutoShape 68">
            <a:extLst>
              <a:ext uri="{FF2B5EF4-FFF2-40B4-BE49-F238E27FC236}">
                <a16:creationId xmlns:a16="http://schemas.microsoft.com/office/drawing/2014/main" id="{28B113CE-18DF-7B67-C2BF-464C5728A8A8}"/>
              </a:ext>
            </a:extLst>
          </p:cNvPr>
          <p:cNvCxnSpPr>
            <a:cxnSpLocks noChangeShapeType="1"/>
            <a:stCxn id="6149" idx="6"/>
            <a:endCxn id="6150" idx="2"/>
          </p:cNvCxnSpPr>
          <p:nvPr/>
        </p:nvCxnSpPr>
        <p:spPr bwMode="auto">
          <a:xfrm>
            <a:off x="1798638" y="4762500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AutoShape 69">
            <a:extLst>
              <a:ext uri="{FF2B5EF4-FFF2-40B4-BE49-F238E27FC236}">
                <a16:creationId xmlns:a16="http://schemas.microsoft.com/office/drawing/2014/main" id="{1783C0CE-5CFB-2A34-C465-002112BBA191}"/>
              </a:ext>
            </a:extLst>
          </p:cNvPr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2819400" y="47625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7" name="AutoShape 70">
            <a:extLst>
              <a:ext uri="{FF2B5EF4-FFF2-40B4-BE49-F238E27FC236}">
                <a16:creationId xmlns:a16="http://schemas.microsoft.com/office/drawing/2014/main" id="{B091D7B8-6399-EA96-FA81-B74C6D81CFE1}"/>
              </a:ext>
            </a:extLst>
          </p:cNvPr>
          <p:cNvCxnSpPr>
            <a:cxnSpLocks noChangeShapeType="1"/>
            <a:stCxn id="6151" idx="6"/>
            <a:endCxn id="6152" idx="2"/>
          </p:cNvCxnSpPr>
          <p:nvPr/>
        </p:nvCxnSpPr>
        <p:spPr bwMode="auto">
          <a:xfrm>
            <a:off x="3856038" y="4762500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71">
            <a:extLst>
              <a:ext uri="{FF2B5EF4-FFF2-40B4-BE49-F238E27FC236}">
                <a16:creationId xmlns:a16="http://schemas.microsoft.com/office/drawing/2014/main" id="{BB0994F3-AA2E-3C77-BEBB-1E0EAE3C2842}"/>
              </a:ext>
            </a:extLst>
          </p:cNvPr>
          <p:cNvCxnSpPr>
            <a:cxnSpLocks noChangeShapeType="1"/>
            <a:stCxn id="6153" idx="6"/>
            <a:endCxn id="6154" idx="2"/>
          </p:cNvCxnSpPr>
          <p:nvPr/>
        </p:nvCxnSpPr>
        <p:spPr bwMode="auto">
          <a:xfrm>
            <a:off x="7216775" y="4762500"/>
            <a:ext cx="43973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9" name="Line 73">
            <a:extLst>
              <a:ext uri="{FF2B5EF4-FFF2-40B4-BE49-F238E27FC236}">
                <a16:creationId xmlns:a16="http://schemas.microsoft.com/office/drawing/2014/main" id="{6D3DDD59-297E-793F-1A2B-B8A3052E59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0" name="Line 74">
            <a:extLst>
              <a:ext uri="{FF2B5EF4-FFF2-40B4-BE49-F238E27FC236}">
                <a16:creationId xmlns:a16="http://schemas.microsoft.com/office/drawing/2014/main" id="{9C3F5DD1-C22A-2CB8-35E3-F7C65256C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0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1" name="Line 75">
            <a:extLst>
              <a:ext uri="{FF2B5EF4-FFF2-40B4-BE49-F238E27FC236}">
                <a16:creationId xmlns:a16="http://schemas.microsoft.com/office/drawing/2014/main" id="{3B149156-190D-4654-DC40-4193535E2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787164CD-8D97-E1E7-B43B-441EAB8D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A6412B-46E9-44FC-AD25-1037643CF15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2E111A-A67E-DCB4-333D-17D5BBCF8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Correctness of Bellman-Ford algorithm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0CBE598-98EF-D2C7-24FC-7EF968E8AC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that s=v</a:t>
            </a:r>
            <a:r>
              <a:rPr lang="en-US" altLang="en-US" sz="2400" baseline="-25000"/>
              <a:t>0</a:t>
            </a:r>
            <a:r>
              <a:rPr lang="en-US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 v</a:t>
            </a:r>
            <a:r>
              <a:rPr lang="en-US" altLang="en-US" sz="2400" baseline="-25000">
                <a:sym typeface="Wingdings" panose="05000000000000000000" pitchFamily="2" charset="2"/>
              </a:rPr>
              <a:t>1</a:t>
            </a:r>
            <a:r>
              <a:rPr lang="en-US" altLang="en-US" sz="2400">
                <a:sym typeface="Wingdings" panose="05000000000000000000" pitchFamily="2" charset="2"/>
              </a:rPr>
              <a:t>  v</a:t>
            </a:r>
            <a:r>
              <a:rPr lang="en-US" altLang="en-US" sz="2400" baseline="-25000">
                <a:sym typeface="Wingdings" panose="05000000000000000000" pitchFamily="2" charset="2"/>
              </a:rPr>
              <a:t>2</a:t>
            </a:r>
            <a:r>
              <a:rPr lang="en-US" altLang="en-US" sz="2400">
                <a:sym typeface="Wingdings" panose="05000000000000000000" pitchFamily="2" charset="2"/>
              </a:rPr>
              <a:t>  ….  v</a:t>
            </a:r>
            <a:r>
              <a:rPr lang="en-US" altLang="en-US" sz="2400" baseline="-25000">
                <a:sym typeface="Wingdings" panose="05000000000000000000" pitchFamily="2" charset="2"/>
              </a:rPr>
              <a:t>k</a:t>
            </a:r>
            <a:r>
              <a:rPr lang="en-US" altLang="en-US" sz="2400">
                <a:sym typeface="Wingdings" panose="05000000000000000000" pitchFamily="2" charset="2"/>
              </a:rPr>
              <a:t> = d is a shortest path from s to d in G.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Let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j</a:t>
            </a:r>
            <a:r>
              <a:rPr lang="en-US" altLang="en-US" sz="2400">
                <a:sym typeface="Wingdings" panose="05000000000000000000" pitchFamily="2" charset="2"/>
              </a:rPr>
              <a:t>) be the value of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after the j</a:t>
            </a:r>
            <a:r>
              <a:rPr lang="en-US" altLang="en-US" sz="2400" baseline="30000">
                <a:sym typeface="Wingdings" panose="05000000000000000000" pitchFamily="2" charset="2"/>
              </a:rPr>
              <a:t>th</a:t>
            </a:r>
            <a:r>
              <a:rPr lang="en-US" altLang="en-US" sz="2400">
                <a:sym typeface="Wingdings" panose="05000000000000000000" pitchFamily="2" charset="2"/>
              </a:rPr>
              <a:t> pass.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Then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	[i.e. if a node v is i steps away from s in the shortest path tree, th</a:t>
            </a:r>
            <a:r>
              <a:rPr lang="tr-TR" altLang="en-US" sz="2400">
                <a:sym typeface="Wingdings" panose="05000000000000000000" pitchFamily="2" charset="2"/>
              </a:rPr>
              <a:t>e</a:t>
            </a:r>
            <a:r>
              <a:rPr lang="en-US" altLang="en-US" sz="2400">
                <a:sym typeface="Wingdings" panose="05000000000000000000" pitchFamily="2" charset="2"/>
              </a:rPr>
              <a:t>n </a:t>
            </a:r>
            <a:r>
              <a:rPr lang="tr-TR" altLang="en-US" sz="2400">
                <a:sym typeface="Wingdings" panose="05000000000000000000" pitchFamily="2" charset="2"/>
              </a:rPr>
              <a:t>the </a:t>
            </a:r>
            <a:r>
              <a:rPr lang="en-US" altLang="en-US" sz="2400">
                <a:sym typeface="Wingdings" panose="05000000000000000000" pitchFamily="2" charset="2"/>
              </a:rPr>
              <a:t>shortest</a:t>
            </a:r>
            <a:r>
              <a:rPr lang="tr-TR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sym typeface="Wingdings" panose="05000000000000000000" pitchFamily="2" charset="2"/>
              </a:rPr>
              <a:t>path </a:t>
            </a:r>
            <a:r>
              <a:rPr lang="tr-TR" altLang="en-US" sz="2400">
                <a:sym typeface="Wingdings" panose="05000000000000000000" pitchFamily="2" charset="2"/>
              </a:rPr>
              <a:t>to v </a:t>
            </a:r>
            <a:r>
              <a:rPr lang="en-US" altLang="en-US" sz="2400">
                <a:sym typeface="Wingdings" panose="05000000000000000000" pitchFamily="2" charset="2"/>
              </a:rPr>
              <a:t>is correctly calculated after the i</a:t>
            </a:r>
            <a:r>
              <a:rPr lang="en-US" altLang="en-US" sz="2400" baseline="30000">
                <a:sym typeface="Wingdings" panose="05000000000000000000" pitchFamily="2" charset="2"/>
              </a:rPr>
              <a:t>th</a:t>
            </a:r>
            <a:r>
              <a:rPr lang="en-US" altLang="en-US" sz="2400">
                <a:sym typeface="Wingdings" panose="05000000000000000000" pitchFamily="2" charset="2"/>
              </a:rPr>
              <a:t> iteration</a:t>
            </a:r>
            <a:r>
              <a:rPr lang="tr-TR" altLang="en-US" sz="2400">
                <a:sym typeface="Wingdings" panose="05000000000000000000" pitchFamily="2" charset="2"/>
              </a:rPr>
              <a:t> </a:t>
            </a:r>
            <a:r>
              <a:rPr lang="en-US" altLang="en-US" sz="2400">
                <a:sym typeface="Wingdings" panose="05000000000000000000" pitchFamily="2" charset="2"/>
              </a:rPr>
              <a:t>of the algorithm]</a:t>
            </a:r>
            <a:endParaRPr lang="el-GR" altLang="en-US" sz="2400" baseline="30000"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 u="sng"/>
              <a:t>Proof</a:t>
            </a:r>
            <a:r>
              <a:rPr lang="en-US" altLang="en-US" sz="2400"/>
              <a:t>: By induction on k.</a:t>
            </a:r>
          </a:p>
          <a:p>
            <a:pPr eaLnBrk="1" hangingPunct="1"/>
            <a:r>
              <a:rPr lang="en-US" altLang="en-US" sz="2400"/>
              <a:t>For k=0, </a:t>
            </a:r>
            <a:r>
              <a:rPr lang="en-US" altLang="en-US" sz="2400">
                <a:sym typeface="Wingdings" panose="05000000000000000000" pitchFamily="2" charset="2"/>
              </a:rPr>
              <a:t>Then d(v</a:t>
            </a:r>
            <a:r>
              <a:rPr lang="en-US" altLang="en-US" sz="2400" baseline="-25000">
                <a:sym typeface="Wingdings" panose="05000000000000000000" pitchFamily="2" charset="2"/>
              </a:rPr>
              <a:t>0</a:t>
            </a:r>
            <a:r>
              <a:rPr lang="en-US" altLang="en-US" sz="2400" baseline="30000">
                <a:sym typeface="Wingdings" panose="05000000000000000000" pitchFamily="2" charset="2"/>
              </a:rPr>
              <a:t>0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0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s) = 0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ED0E579A-561B-28BD-3456-90C13A0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B3EE98-E683-41CC-BB80-FFCC02CDE5C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A08C5BE-E13C-6C25-916C-6737C58AD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Correctness of Bellman-Ford algorithm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D50E6AA-4695-28F7-6033-4E5BFD1C3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Assume it is correct for i-1, i.e. </a:t>
            </a:r>
            <a:r>
              <a:rPr lang="en-US" altLang="en-US" sz="2400">
                <a:sym typeface="Wingdings" panose="05000000000000000000" pitchFamily="2" charset="2"/>
              </a:rPr>
              <a:t>d(v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</a:t>
            </a:r>
          </a:p>
          <a:p>
            <a:pPr eaLnBrk="1" hangingPunct="1"/>
            <a:r>
              <a:rPr lang="en-US" altLang="en-US" sz="2400"/>
              <a:t>And show that it is also correct for i.</a:t>
            </a:r>
          </a:p>
          <a:p>
            <a:pPr eaLnBrk="1" hangingPunct="1"/>
            <a:r>
              <a:rPr lang="en-US" altLang="en-US" sz="2400"/>
              <a:t>During the i</a:t>
            </a:r>
            <a:r>
              <a:rPr lang="en-US" altLang="en-US" sz="2400" baseline="30000"/>
              <a:t>th</a:t>
            </a:r>
            <a:r>
              <a:rPr lang="en-US" altLang="en-US" sz="2400"/>
              <a:t> pass, when the edge (v</a:t>
            </a:r>
            <a:r>
              <a:rPr lang="en-US" altLang="en-US" sz="2400" baseline="-25000"/>
              <a:t>i-1</a:t>
            </a:r>
            <a:r>
              <a:rPr lang="en-US" altLang="en-US" sz="2400"/>
              <a:t>,v</a:t>
            </a:r>
            <a:r>
              <a:rPr lang="en-US" altLang="en-US" sz="2400" baseline="-25000"/>
              <a:t>i</a:t>
            </a:r>
            <a:r>
              <a:rPr lang="en-US" altLang="en-US" sz="2400"/>
              <a:t>) is considered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 if (</a:t>
            </a:r>
            <a:r>
              <a:rPr lang="en-US" altLang="en-US" sz="2400">
                <a:sym typeface="Wingdings" panose="05000000000000000000" pitchFamily="2" charset="2"/>
              </a:rPr>
              <a:t>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&gt; d(v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)); or equivalently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     if </a:t>
            </a:r>
            <a:r>
              <a:rPr lang="en-US" altLang="en-US" sz="2400"/>
              <a:t>(</a:t>
            </a:r>
            <a:r>
              <a:rPr lang="en-US" altLang="en-US" sz="2400">
                <a:sym typeface="Wingdings" panose="05000000000000000000" pitchFamily="2" charset="2"/>
              </a:rPr>
              <a:t>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&gt; 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))</a:t>
            </a:r>
            <a:endParaRPr lang="en-US" altLang="en-US" sz="2400"/>
          </a:p>
          <a:p>
            <a:pPr eaLnBrk="1" hangingPunct="1"/>
            <a:r>
              <a:rPr lang="en-US" altLang="en-US" sz="2400"/>
              <a:t>Since v</a:t>
            </a:r>
            <a:r>
              <a:rPr lang="en-US" altLang="en-US" sz="2400" baseline="-25000"/>
              <a:t>0</a:t>
            </a:r>
            <a:r>
              <a:rPr lang="en-US" altLang="en-US" sz="2400"/>
              <a:t> </a:t>
            </a:r>
            <a:r>
              <a:rPr lang="en-US" altLang="en-US" sz="2400">
                <a:sym typeface="Wingdings" panose="05000000000000000000" pitchFamily="2" charset="2"/>
              </a:rPr>
              <a:t> 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 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 is a shortest path,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	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If we really have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&gt; d(v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), then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will be assigned to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sym typeface="Wingdings" panose="05000000000000000000" pitchFamily="2" charset="2"/>
              </a:rPr>
              <a:t>		d(v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).</a:t>
            </a: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If we have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= d(v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 baseline="30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) + w(v</a:t>
            </a:r>
            <a:r>
              <a:rPr lang="en-US" altLang="en-US" sz="2400" baseline="-25000">
                <a:sym typeface="Wingdings" panose="05000000000000000000" pitchFamily="2" charset="2"/>
              </a:rPr>
              <a:t>i-1</a:t>
            </a:r>
            <a:r>
              <a:rPr lang="en-US" altLang="en-US" sz="2400">
                <a:sym typeface="Wingdings" panose="05000000000000000000" pitchFamily="2" charset="2"/>
              </a:rPr>
              <a:t>, 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[it cannot be smaller], no assignment will be made and we will have d(v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 baseline="30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(s, </a:t>
            </a:r>
            <a:r>
              <a:rPr lang="en-US" altLang="en-US" sz="2400">
                <a:sym typeface="Wingdings" panose="05000000000000000000" pitchFamily="2" charset="2"/>
              </a:rPr>
              <a:t>v</a:t>
            </a:r>
            <a:r>
              <a:rPr lang="en-US" altLang="en-US" sz="2400" baseline="-25000">
                <a:sym typeface="Wingdings" panose="05000000000000000000" pitchFamily="2" charset="2"/>
              </a:rPr>
              <a:t>i</a:t>
            </a:r>
            <a:r>
              <a:rPr lang="en-US" altLang="en-US" sz="2400">
                <a:sym typeface="Wingdings" panose="05000000000000000000" pitchFamily="2" charset="2"/>
              </a:rPr>
              <a:t>) again.</a:t>
            </a: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</p:txBody>
      </p:sp>
      <p:sp>
        <p:nvSpPr>
          <p:cNvPr id="19461" name="AutoShape 4">
            <a:extLst>
              <a:ext uri="{FF2B5EF4-FFF2-40B4-BE49-F238E27FC236}">
                <a16:creationId xmlns:a16="http://schemas.microsoft.com/office/drawing/2014/main" id="{39A84B23-3EC1-6BD1-3D9E-F6FAB698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912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804B231F-3C61-E3BD-FB01-A120736E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AC3D70-8819-4C5C-B49E-6B0B9E6E3F9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2FF25A8-389F-CEEB-A014-121743F93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Correctness of Bellman-Ford algorithm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03052FA-8B84-263E-F3B2-CAC9D894D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Therefore, after the i</a:t>
            </a:r>
            <a:r>
              <a:rPr lang="en-US" altLang="en-US" sz="2400" baseline="30000"/>
              <a:t>th</a:t>
            </a:r>
            <a:r>
              <a:rPr lang="en-US" altLang="en-US" sz="2400"/>
              <a:t> iteration, we are sure that the shortest path tree will be correctly formed upto depth i.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What is the maximum possible depth of the shortest path tree?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It is equal to the maximum number of edges we can have in a simple path (i.e. a path with no cycles).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What is the maximum number of edges in a simple path?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have shown previously that it is |V|-1.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Therefore, iterating |V|-1 times is enough to completely and correctly form the shortest path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FA72468B-16FA-6650-365E-A1ED8A0D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4C526D-4203-4A9A-8691-B422A2E5300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C0800C3-CFFC-B2FF-87F6-FFEBE6351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Performance of Bellman-Ford 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A989AE5D-DAF1-D684-E1B3-D768A58B1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5105400"/>
            <a:ext cx="8229600" cy="990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Iterates V-1 times.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In each iteration, every edge is considered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Hence it’s running time is </a:t>
            </a:r>
            <a:r>
              <a:rPr lang="en-US" altLang="en-US" sz="2000" i="1"/>
              <a:t>O</a:t>
            </a:r>
            <a:r>
              <a:rPr lang="en-US" altLang="en-US" sz="2000"/>
              <a:t>(VE)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85ECC489-384C-D2E0-9D74-97828562B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3820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Bellman-Ford (G, w, s) { </a:t>
            </a:r>
            <a:r>
              <a:rPr lang="en-US" altLang="en-US" sz="1600">
                <a:solidFill>
                  <a:srgbClr val="0066FF"/>
                </a:solidFill>
              </a:rPr>
              <a:t>// G=(V,E), w:E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R, s </a:t>
            </a:r>
            <a:r>
              <a:rPr lang="en-US" altLang="en-US" sz="16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1600">
                <a:ea typeface="Arial Unicode MS" pitchFamily="34" charset="-128"/>
                <a:sym typeface="Wingdings" panose="05000000000000000000" pitchFamily="2" charset="2"/>
              </a:rPr>
              <a:t>∀ v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{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// initialization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1600">
                <a:sym typeface="Wingdings" panose="05000000000000000000" pitchFamily="2" charset="2"/>
              </a:rPr>
              <a:t>d(v) = </a:t>
            </a:r>
            <a:r>
              <a:rPr lang="en-US" altLang="en-US" sz="16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16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d(v) : current shortest path estimate from s to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600">
                <a:cs typeface="Arial" panose="020B0604020202020204" pitchFamily="34" charset="0"/>
                <a:sym typeface="Wingdings" panose="05000000000000000000" pitchFamily="2" charset="2"/>
              </a:rPr>
              <a:t>p(v) = NULL;</a:t>
            </a:r>
            <a:r>
              <a:rPr lang="en-US" altLang="en-US" sz="16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parent of v in the shortest path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60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600">
                <a:cs typeface="Arial" panose="020B0604020202020204" pitchFamily="34" charset="0"/>
                <a:sym typeface="Wingdings" panose="05000000000000000000" pitchFamily="2" charset="2"/>
              </a:rPr>
              <a:t>d(s) = 0;</a:t>
            </a:r>
            <a:r>
              <a:rPr lang="en-US" altLang="en-US" sz="16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s is reachable from itself using no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ym typeface="Wingdings" panose="05000000000000000000" pitchFamily="2" charset="2"/>
              </a:rPr>
              <a:t>  for (i=1; i &lt; |V|; i++) { 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// iterate |V|-1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ym typeface="Wingdings" panose="05000000000000000000" pitchFamily="2" charset="2"/>
              </a:rPr>
              <a:t>      </a:t>
            </a:r>
            <a:r>
              <a:rPr lang="en-US" altLang="en-US" sz="1600">
                <a:ea typeface="Arial Unicode MS" pitchFamily="34" charset="-128"/>
                <a:sym typeface="Wingdings" panose="05000000000000000000" pitchFamily="2" charset="2"/>
              </a:rPr>
              <a:t>∀ (u,v)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600">
                <a:sym typeface="Wingdings" panose="05000000000000000000" pitchFamily="2" charset="2"/>
              </a:rPr>
              <a:t> E</a:t>
            </a:r>
            <a:r>
              <a:rPr lang="en-US" altLang="en-US" sz="16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// edge relaxation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1600">
                <a:sym typeface="Wingdings" panose="05000000000000000000" pitchFamily="2" charset="2"/>
              </a:rPr>
              <a:t>if (d(v) &gt; d(u) + w(u,v)) {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// </a:t>
            </a:r>
            <a:r>
              <a:rPr lang="tr-TR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reaching to u first and using (u,v) to</a:t>
            </a:r>
            <a:endParaRPr lang="en-US" altLang="en-US" sz="16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1600">
                <a:sym typeface="Wingdings" panose="05000000000000000000" pitchFamily="2" charset="2"/>
              </a:rPr>
              <a:t>d(v) = d(u)+w(u,v); p(v)=u;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// </a:t>
            </a:r>
            <a:r>
              <a:rPr lang="tr-TR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reach v is shorter than current info</a:t>
            </a:r>
            <a:endParaRPr lang="en-US" altLang="en-US" sz="16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1600"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ea typeface="Arial Unicode MS" pitchFamily="34" charset="-128"/>
                <a:sym typeface="Wingdings" panose="05000000000000000000" pitchFamily="2" charset="2"/>
              </a:rPr>
              <a:t>∀ (u,v)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600">
                <a:sym typeface="Wingdings" panose="05000000000000000000" pitchFamily="2" charset="2"/>
              </a:rPr>
              <a:t> E</a:t>
            </a:r>
            <a:r>
              <a:rPr lang="en-US" altLang="en-US" sz="16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1600">
                <a:sym typeface="Wingdings" panose="05000000000000000000" pitchFamily="2" charset="2"/>
              </a:rPr>
              <a:t> 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// convergence checking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     </a:t>
            </a:r>
            <a:r>
              <a:rPr lang="en-US" altLang="en-US" sz="1600">
                <a:sym typeface="Wingdings" panose="05000000000000000000" pitchFamily="2" charset="2"/>
              </a:rPr>
              <a:t>if (d(v) &gt; d(u) + w(u,v))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// if we can still find a shorter path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1600">
                <a:sym typeface="Wingdings" panose="05000000000000000000" pitchFamily="2" charset="2"/>
              </a:rPr>
              <a:t>announce negative cycle;</a:t>
            </a:r>
            <a:r>
              <a:rPr lang="en-US" altLang="en-US" sz="1600">
                <a:solidFill>
                  <a:srgbClr val="0066FF"/>
                </a:solidFill>
                <a:sym typeface="Wingdings" panose="05000000000000000000" pitchFamily="2" charset="2"/>
              </a:rPr>
              <a:t> // it is due to a negative cycle</a:t>
            </a:r>
            <a:endParaRPr lang="en-US" altLang="en-US" sz="160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/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38CF8177-ED47-5B86-8121-571B49EA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B8612E-BF42-4131-8A58-4920A33912B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60A41B7-1EB4-69E1-7C37-46B768EAF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Dijsktra’s algorithm</a:t>
            </a:r>
            <a:r>
              <a:rPr lang="tr-TR" altLang="en-US" sz="3200"/>
              <a:t> (non-negative weights only)</a:t>
            </a:r>
            <a:endParaRPr lang="en-US" altLang="en-US" sz="3200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DEC4ABD6-494C-C570-E13D-D1E6ED96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382000" cy="525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Dijkstra (G, w, s) { </a:t>
            </a:r>
            <a:r>
              <a:rPr lang="en-US" altLang="en-US" sz="1800" dirty="0">
                <a:solidFill>
                  <a:srgbClr val="0066FF"/>
                </a:solidFill>
              </a:rPr>
              <a:t>// G=(V,E), w:E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R</a:t>
            </a:r>
            <a:r>
              <a:rPr lang="tr-TR" altLang="en-US" sz="1800" baseline="30000" dirty="0">
                <a:solidFill>
                  <a:srgbClr val="0066FF"/>
                </a:solidFill>
                <a:sym typeface="Wingdings" panose="05000000000000000000" pitchFamily="2" charset="2"/>
              </a:rPr>
              <a:t>+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, s </a:t>
            </a:r>
            <a:r>
              <a:rPr lang="en-US" altLang="en-US" sz="18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1800" dirty="0">
                <a:ea typeface="Arial Unicode MS" pitchFamily="34" charset="-128"/>
                <a:sym typeface="Wingdings" panose="05000000000000000000" pitchFamily="2" charset="2"/>
              </a:rPr>
              <a:t>∀ v</a:t>
            </a:r>
            <a:r>
              <a:rPr lang="en-US" altLang="en-US" sz="1800" dirty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800" dirty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{</a:t>
            </a:r>
            <a:r>
              <a:rPr lang="en-US" altLang="en-US" sz="1800" dirty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// initialization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1800" dirty="0">
                <a:sym typeface="Wingdings" panose="05000000000000000000" pitchFamily="2" charset="2"/>
              </a:rPr>
              <a:t>d(v) =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d(v) : current shortest path estimate from s to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p(v) = NILL;</a:t>
            </a: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parent of v in the shortest path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d(s) = 0;</a:t>
            </a: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s is reachable from itself using no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C = V; </a:t>
            </a: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nodes to be covered C : initially all the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while ( C ≠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∅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 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     let u be a vertex s</a:t>
            </a:r>
            <a:r>
              <a:rPr lang="tr-TR" altLang="en-US" sz="1800" dirty="0" err="1">
                <a:cs typeface="Arial" panose="020B0604020202020204" pitchFamily="34" charset="0"/>
                <a:sym typeface="Wingdings" panose="05000000000000000000" pitchFamily="2" charset="2"/>
              </a:rPr>
              <a:t>uch</a:t>
            </a:r>
            <a:r>
              <a:rPr lang="tr-TR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tr-TR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hat</a:t>
            </a:r>
            <a:r>
              <a:rPr lang="en-US" altLang="en-US" sz="1800" dirty="0">
                <a:cs typeface="Arial" panose="020B0604020202020204" pitchFamily="34" charset="0"/>
                <a:sym typeface="Wingdings" panose="05000000000000000000" pitchFamily="2" charset="2"/>
              </a:rPr>
              <a:t> d(u) = min{ d(v) : v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C}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C = C \ { u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ea typeface="Arial Unicode MS" pitchFamily="34" charset="-128"/>
                <a:sym typeface="Wingdings" panose="05000000000000000000" pitchFamily="2" charset="2"/>
              </a:rPr>
              <a:t>     ∀ (</a:t>
            </a:r>
            <a:r>
              <a:rPr lang="en-US" altLang="en-US" sz="1800" dirty="0" err="1">
                <a:ea typeface="Arial Unicode MS" pitchFamily="34" charset="-128"/>
                <a:sym typeface="Wingdings" panose="05000000000000000000" pitchFamily="2" charset="2"/>
              </a:rPr>
              <a:t>u,v</a:t>
            </a:r>
            <a:r>
              <a:rPr lang="en-US" altLang="en-US" sz="1800" dirty="0">
                <a:ea typeface="Arial Unicode MS" pitchFamily="34" charset="-128"/>
                <a:sym typeface="Wingdings" panose="05000000000000000000" pitchFamily="2" charset="2"/>
              </a:rPr>
              <a:t>)</a:t>
            </a:r>
            <a:r>
              <a:rPr lang="en-US" altLang="en-US" sz="1800" dirty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800" dirty="0">
                <a:sym typeface="Wingdings" panose="05000000000000000000" pitchFamily="2" charset="2"/>
              </a:rPr>
              <a:t> E</a:t>
            </a:r>
            <a:r>
              <a:rPr lang="en-US" altLang="en-US" sz="1800" dirty="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1800" dirty="0"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// edge relaxation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1800" dirty="0">
                <a:sym typeface="Wingdings" panose="05000000000000000000" pitchFamily="2" charset="2"/>
              </a:rPr>
              <a:t>if (d(v) &gt; d(u) + w(</a:t>
            </a:r>
            <a:r>
              <a:rPr lang="en-US" altLang="en-US" sz="1800" dirty="0" err="1">
                <a:sym typeface="Wingdings" panose="05000000000000000000" pitchFamily="2" charset="2"/>
              </a:rPr>
              <a:t>u,v</a:t>
            </a:r>
            <a:r>
              <a:rPr lang="en-US" altLang="en-US" sz="1800" dirty="0">
                <a:sym typeface="Wingdings" panose="05000000000000000000" pitchFamily="2" charset="2"/>
              </a:rPr>
              <a:t>)) {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// passing over u is better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1800" dirty="0">
                <a:sym typeface="Wingdings" panose="05000000000000000000" pitchFamily="2" charset="2"/>
              </a:rPr>
              <a:t>d(v) = d(u)+w(</a:t>
            </a:r>
            <a:r>
              <a:rPr lang="en-US" altLang="en-US" sz="1800" dirty="0" err="1">
                <a:sym typeface="Wingdings" panose="05000000000000000000" pitchFamily="2" charset="2"/>
              </a:rPr>
              <a:t>u,v</a:t>
            </a:r>
            <a:r>
              <a:rPr lang="en-US" altLang="en-US" sz="1800" dirty="0">
                <a:sym typeface="Wingdings" panose="05000000000000000000" pitchFamily="2" charset="2"/>
              </a:rPr>
              <a:t>); p(v)=u;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// pass over 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1800" dirty="0">
                <a:sym typeface="Wingdings" panose="05000000000000000000" pitchFamily="2" charset="2"/>
              </a:rPr>
              <a:t>} 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// if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      } 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// for all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   } </a:t>
            </a:r>
            <a:r>
              <a:rPr lang="en-US" altLang="en-US" sz="1800" dirty="0">
                <a:solidFill>
                  <a:srgbClr val="0066FF"/>
                </a:solidFill>
                <a:sym typeface="Wingdings" panose="05000000000000000000" pitchFamily="2" charset="2"/>
              </a:rPr>
              <a:t>// while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}</a:t>
            </a: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2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5BB470A2-C6B4-A238-A54C-644DFDC8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6B6C88-D976-4621-A9DE-BC0869B79AA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1B93D3D-5F33-A069-E993-2169B4606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24AD743D-93AC-AAA1-4A61-1B5616AB0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2532EB5D-7832-4B8C-2E7D-559CE189F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BA90CA25-EA1E-7BA2-9589-86F812910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EF9369DA-7D55-1764-D1B4-78984BECF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3E8638DB-C965-E833-68DA-C6B59E0B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53257" name="AutoShape 9">
            <a:extLst>
              <a:ext uri="{FF2B5EF4-FFF2-40B4-BE49-F238E27FC236}">
                <a16:creationId xmlns:a16="http://schemas.microsoft.com/office/drawing/2014/main" id="{A469D644-CFD6-937B-FFC2-4005B733E9BB}"/>
              </a:ext>
            </a:extLst>
          </p:cNvPr>
          <p:cNvCxnSpPr>
            <a:cxnSpLocks noChangeShapeType="1"/>
            <a:stCxn id="53252" idx="4"/>
            <a:endCxn id="53253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8" name="AutoShape 10">
            <a:extLst>
              <a:ext uri="{FF2B5EF4-FFF2-40B4-BE49-F238E27FC236}">
                <a16:creationId xmlns:a16="http://schemas.microsoft.com/office/drawing/2014/main" id="{B573C9E3-A281-236B-9B6A-D882EF85DEB0}"/>
              </a:ext>
            </a:extLst>
          </p:cNvPr>
          <p:cNvCxnSpPr>
            <a:cxnSpLocks noChangeShapeType="1"/>
            <a:stCxn id="53253" idx="2"/>
            <a:endCxn id="53254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59" name="AutoShape 11">
            <a:extLst>
              <a:ext uri="{FF2B5EF4-FFF2-40B4-BE49-F238E27FC236}">
                <a16:creationId xmlns:a16="http://schemas.microsoft.com/office/drawing/2014/main" id="{9E86ADAA-1385-8961-5273-2789721DE24F}"/>
              </a:ext>
            </a:extLst>
          </p:cNvPr>
          <p:cNvCxnSpPr>
            <a:cxnSpLocks noChangeShapeType="1"/>
            <a:stCxn id="53252" idx="3"/>
            <a:endCxn id="53254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2125F2B5-BE23-C6C8-88FE-6CBCEC06C2DB}"/>
              </a:ext>
            </a:extLst>
          </p:cNvPr>
          <p:cNvCxnSpPr>
            <a:cxnSpLocks noChangeShapeType="1"/>
            <a:stCxn id="53253" idx="3"/>
            <a:endCxn id="53256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FECCCA47-ABA4-D6A7-4FC9-CCC2369C5152}"/>
              </a:ext>
            </a:extLst>
          </p:cNvPr>
          <p:cNvCxnSpPr>
            <a:cxnSpLocks noChangeShapeType="1"/>
            <a:stCxn id="53256" idx="7"/>
            <a:endCxn id="53253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E45DDD5A-AFAB-E67E-53EF-515BAA5A0F8D}"/>
              </a:ext>
            </a:extLst>
          </p:cNvPr>
          <p:cNvCxnSpPr>
            <a:cxnSpLocks noChangeShapeType="1"/>
            <a:stCxn id="53253" idx="6"/>
            <a:endCxn id="53255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9F7FD53B-1C01-4474-1EBB-C503B35418C5}"/>
              </a:ext>
            </a:extLst>
          </p:cNvPr>
          <p:cNvCxnSpPr>
            <a:cxnSpLocks noChangeShapeType="1"/>
            <a:stCxn id="53255" idx="4"/>
            <a:endCxn id="53256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61C883BF-F66B-2820-EA10-71C730E1575B}"/>
              </a:ext>
            </a:extLst>
          </p:cNvPr>
          <p:cNvCxnSpPr>
            <a:cxnSpLocks noChangeShapeType="1"/>
            <a:stCxn id="53256" idx="2"/>
            <a:endCxn id="53254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5" name="Text Box 17">
            <a:extLst>
              <a:ext uri="{FF2B5EF4-FFF2-40B4-BE49-F238E27FC236}">
                <a16:creationId xmlns:a16="http://schemas.microsoft.com/office/drawing/2014/main" id="{46807CF7-E5C1-8786-2FA1-FA0BACF2E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27FE7684-2EAB-1767-D7E7-F5DA0C72F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9AA66FD1-5357-9851-6AD8-62D41C27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3D329824-9394-7620-B8D0-308D0E0A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E4EA5AB4-BB92-E4E8-9ECE-0BD95A9D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3270" name="Text Box 22">
            <a:extLst>
              <a:ext uri="{FF2B5EF4-FFF2-40B4-BE49-F238E27FC236}">
                <a16:creationId xmlns:a16="http://schemas.microsoft.com/office/drawing/2014/main" id="{5531E9FF-7DA8-9D0F-B7AA-05E5E56EA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3271" name="Text Box 23">
            <a:extLst>
              <a:ext uri="{FF2B5EF4-FFF2-40B4-BE49-F238E27FC236}">
                <a16:creationId xmlns:a16="http://schemas.microsoft.com/office/drawing/2014/main" id="{EF69352E-23D0-437F-214B-A36C7F2B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CE5AFE7D-B8AD-AE6A-CF3A-7AE886EE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F04BC713-F41A-B53D-A4CE-DD0B3FE0B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724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3274" name="Text Box 26">
            <a:extLst>
              <a:ext uri="{FF2B5EF4-FFF2-40B4-BE49-F238E27FC236}">
                <a16:creationId xmlns:a16="http://schemas.microsoft.com/office/drawing/2014/main" id="{21E028B0-A6E5-F011-D0A6-469A9DDE8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200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3275" name="Text Box 27">
            <a:extLst>
              <a:ext uri="{FF2B5EF4-FFF2-40B4-BE49-F238E27FC236}">
                <a16:creationId xmlns:a16="http://schemas.microsoft.com/office/drawing/2014/main" id="{F3C086B9-95B1-EF57-1397-9BA18C0D8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3276" name="Text Box 28">
            <a:extLst>
              <a:ext uri="{FF2B5EF4-FFF2-40B4-BE49-F238E27FC236}">
                <a16:creationId xmlns:a16="http://schemas.microsoft.com/office/drawing/2014/main" id="{FE6CBFC2-802B-5744-4C46-A76884296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48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3277" name="Text Box 29">
            <a:extLst>
              <a:ext uri="{FF2B5EF4-FFF2-40B4-BE49-F238E27FC236}">
                <a16:creationId xmlns:a16="http://schemas.microsoft.com/office/drawing/2014/main" id="{B854221B-F6CD-F28B-374E-3A73B271A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53278" name="Text Box 30">
            <a:extLst>
              <a:ext uri="{FF2B5EF4-FFF2-40B4-BE49-F238E27FC236}">
                <a16:creationId xmlns:a16="http://schemas.microsoft.com/office/drawing/2014/main" id="{489121EF-63E9-1325-8D94-065DE55BC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58875"/>
            <a:ext cx="185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C={A,B,C,D,E}</a:t>
            </a:r>
            <a:endParaRPr lang="en-US" altLang="en-US" sz="20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0A000AAF-24A8-DAA5-EEE9-4E3FDB96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38F9A0-6ECE-4702-863D-DB518CED17B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A918D80-F6FD-2312-70D7-8B23AFAB55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55300" name="Oval 3">
            <a:extLst>
              <a:ext uri="{FF2B5EF4-FFF2-40B4-BE49-F238E27FC236}">
                <a16:creationId xmlns:a16="http://schemas.microsoft.com/office/drawing/2014/main" id="{AF762A17-BD38-7495-D786-F6FA11F6B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55301" name="Oval 4">
            <a:extLst>
              <a:ext uri="{FF2B5EF4-FFF2-40B4-BE49-F238E27FC236}">
                <a16:creationId xmlns:a16="http://schemas.microsoft.com/office/drawing/2014/main" id="{504A23A1-7C3D-AAC5-CB2D-73716AA9D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55302" name="Oval 5">
            <a:extLst>
              <a:ext uri="{FF2B5EF4-FFF2-40B4-BE49-F238E27FC236}">
                <a16:creationId xmlns:a16="http://schemas.microsoft.com/office/drawing/2014/main" id="{A3925321-65E1-FD47-E3AD-BBA7A5D6C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55303" name="Oval 6">
            <a:extLst>
              <a:ext uri="{FF2B5EF4-FFF2-40B4-BE49-F238E27FC236}">
                <a16:creationId xmlns:a16="http://schemas.microsoft.com/office/drawing/2014/main" id="{03EDD85D-F6D0-D419-EF7F-4A2FF2D6A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55304" name="Oval 7">
            <a:extLst>
              <a:ext uri="{FF2B5EF4-FFF2-40B4-BE49-F238E27FC236}">
                <a16:creationId xmlns:a16="http://schemas.microsoft.com/office/drawing/2014/main" id="{2A2FD510-AA10-F8F5-F322-A45373143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55305" name="AutoShape 8">
            <a:extLst>
              <a:ext uri="{FF2B5EF4-FFF2-40B4-BE49-F238E27FC236}">
                <a16:creationId xmlns:a16="http://schemas.microsoft.com/office/drawing/2014/main" id="{CA22EDFD-E803-8581-0A52-8C56D10C4EFC}"/>
              </a:ext>
            </a:extLst>
          </p:cNvPr>
          <p:cNvCxnSpPr>
            <a:cxnSpLocks noChangeShapeType="1"/>
            <a:stCxn id="55300" idx="4"/>
            <a:endCxn id="55301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6" name="AutoShape 9">
            <a:extLst>
              <a:ext uri="{FF2B5EF4-FFF2-40B4-BE49-F238E27FC236}">
                <a16:creationId xmlns:a16="http://schemas.microsoft.com/office/drawing/2014/main" id="{3B37A146-6D64-E23F-E608-5B1689D29B3A}"/>
              </a:ext>
            </a:extLst>
          </p:cNvPr>
          <p:cNvCxnSpPr>
            <a:cxnSpLocks noChangeShapeType="1"/>
            <a:stCxn id="55301" idx="2"/>
            <a:endCxn id="55302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10">
            <a:extLst>
              <a:ext uri="{FF2B5EF4-FFF2-40B4-BE49-F238E27FC236}">
                <a16:creationId xmlns:a16="http://schemas.microsoft.com/office/drawing/2014/main" id="{D3CFE9CB-3C03-834C-587B-1FC2D6C89397}"/>
              </a:ext>
            </a:extLst>
          </p:cNvPr>
          <p:cNvCxnSpPr>
            <a:cxnSpLocks noChangeShapeType="1"/>
            <a:stCxn id="55300" idx="3"/>
            <a:endCxn id="55302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11">
            <a:extLst>
              <a:ext uri="{FF2B5EF4-FFF2-40B4-BE49-F238E27FC236}">
                <a16:creationId xmlns:a16="http://schemas.microsoft.com/office/drawing/2014/main" id="{CB11D979-24D4-CA3E-FE5F-8F58E07A9692}"/>
              </a:ext>
            </a:extLst>
          </p:cNvPr>
          <p:cNvCxnSpPr>
            <a:cxnSpLocks noChangeShapeType="1"/>
            <a:stCxn id="55301" idx="3"/>
            <a:endCxn id="55304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AutoShape 12">
            <a:extLst>
              <a:ext uri="{FF2B5EF4-FFF2-40B4-BE49-F238E27FC236}">
                <a16:creationId xmlns:a16="http://schemas.microsoft.com/office/drawing/2014/main" id="{9243CBC7-3944-D892-BB3D-B4EAC94A4F10}"/>
              </a:ext>
            </a:extLst>
          </p:cNvPr>
          <p:cNvCxnSpPr>
            <a:cxnSpLocks noChangeShapeType="1"/>
            <a:stCxn id="55304" idx="7"/>
            <a:endCxn id="55301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AutoShape 13">
            <a:extLst>
              <a:ext uri="{FF2B5EF4-FFF2-40B4-BE49-F238E27FC236}">
                <a16:creationId xmlns:a16="http://schemas.microsoft.com/office/drawing/2014/main" id="{06482BD1-813A-7C07-C361-D99BFDEC5D07}"/>
              </a:ext>
            </a:extLst>
          </p:cNvPr>
          <p:cNvCxnSpPr>
            <a:cxnSpLocks noChangeShapeType="1"/>
            <a:stCxn id="55301" idx="6"/>
            <a:endCxn id="55303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14">
            <a:extLst>
              <a:ext uri="{FF2B5EF4-FFF2-40B4-BE49-F238E27FC236}">
                <a16:creationId xmlns:a16="http://schemas.microsoft.com/office/drawing/2014/main" id="{F2F32F2F-42D3-D8F5-8B58-D59A9F9D4FB5}"/>
              </a:ext>
            </a:extLst>
          </p:cNvPr>
          <p:cNvCxnSpPr>
            <a:cxnSpLocks noChangeShapeType="1"/>
            <a:stCxn id="55303" idx="4"/>
            <a:endCxn id="55304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2" name="AutoShape 15">
            <a:extLst>
              <a:ext uri="{FF2B5EF4-FFF2-40B4-BE49-F238E27FC236}">
                <a16:creationId xmlns:a16="http://schemas.microsoft.com/office/drawing/2014/main" id="{8F782444-8D52-04D6-4C94-942EE565C883}"/>
              </a:ext>
            </a:extLst>
          </p:cNvPr>
          <p:cNvCxnSpPr>
            <a:cxnSpLocks noChangeShapeType="1"/>
            <a:stCxn id="55304" idx="2"/>
            <a:endCxn id="55302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3" name="Text Box 16">
            <a:extLst>
              <a:ext uri="{FF2B5EF4-FFF2-40B4-BE49-F238E27FC236}">
                <a16:creationId xmlns:a16="http://schemas.microsoft.com/office/drawing/2014/main" id="{D5730041-3C92-DCF5-A3F9-01D109762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5314" name="Text Box 17">
            <a:extLst>
              <a:ext uri="{FF2B5EF4-FFF2-40B4-BE49-F238E27FC236}">
                <a16:creationId xmlns:a16="http://schemas.microsoft.com/office/drawing/2014/main" id="{A129941C-4114-94FE-24AC-9503C007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5315" name="Text Box 18">
            <a:extLst>
              <a:ext uri="{FF2B5EF4-FFF2-40B4-BE49-F238E27FC236}">
                <a16:creationId xmlns:a16="http://schemas.microsoft.com/office/drawing/2014/main" id="{E6D25ABC-ACC1-EE95-6C91-E74BF352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5316" name="Text Box 19">
            <a:extLst>
              <a:ext uri="{FF2B5EF4-FFF2-40B4-BE49-F238E27FC236}">
                <a16:creationId xmlns:a16="http://schemas.microsoft.com/office/drawing/2014/main" id="{6047D440-27DF-A7A9-882F-0FB089E72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5317" name="Text Box 20">
            <a:extLst>
              <a:ext uri="{FF2B5EF4-FFF2-40B4-BE49-F238E27FC236}">
                <a16:creationId xmlns:a16="http://schemas.microsoft.com/office/drawing/2014/main" id="{B5E45F40-EE5A-AA11-1D73-9D7602D1E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5318" name="Text Box 21">
            <a:extLst>
              <a:ext uri="{FF2B5EF4-FFF2-40B4-BE49-F238E27FC236}">
                <a16:creationId xmlns:a16="http://schemas.microsoft.com/office/drawing/2014/main" id="{659FA528-84DE-AD0B-9093-682D1B2EC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5319" name="Text Box 22">
            <a:extLst>
              <a:ext uri="{FF2B5EF4-FFF2-40B4-BE49-F238E27FC236}">
                <a16:creationId xmlns:a16="http://schemas.microsoft.com/office/drawing/2014/main" id="{B036A1AE-E653-DFF0-AB0C-339F8EE7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5320" name="Text Box 23">
            <a:extLst>
              <a:ext uri="{FF2B5EF4-FFF2-40B4-BE49-F238E27FC236}">
                <a16:creationId xmlns:a16="http://schemas.microsoft.com/office/drawing/2014/main" id="{FB0CC187-1E37-A16A-C11A-E00C53C64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5321" name="Text Box 24">
            <a:extLst>
              <a:ext uri="{FF2B5EF4-FFF2-40B4-BE49-F238E27FC236}">
                <a16:creationId xmlns:a16="http://schemas.microsoft.com/office/drawing/2014/main" id="{15B16DE4-21FD-1ECF-3FD0-65DE4231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724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5322" name="Text Box 25">
            <a:extLst>
              <a:ext uri="{FF2B5EF4-FFF2-40B4-BE49-F238E27FC236}">
                <a16:creationId xmlns:a16="http://schemas.microsoft.com/office/drawing/2014/main" id="{03926F6D-717C-599A-35E3-C70EE962A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200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5323" name="Text Box 26">
            <a:extLst>
              <a:ext uri="{FF2B5EF4-FFF2-40B4-BE49-F238E27FC236}">
                <a16:creationId xmlns:a16="http://schemas.microsoft.com/office/drawing/2014/main" id="{F68D2206-CAAD-107A-BE34-9B486FA34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5324" name="Text Box 27">
            <a:extLst>
              <a:ext uri="{FF2B5EF4-FFF2-40B4-BE49-F238E27FC236}">
                <a16:creationId xmlns:a16="http://schemas.microsoft.com/office/drawing/2014/main" id="{F6EB27E0-DEFE-FF16-B724-36560F06F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48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5325" name="Text Box 28">
            <a:extLst>
              <a:ext uri="{FF2B5EF4-FFF2-40B4-BE49-F238E27FC236}">
                <a16:creationId xmlns:a16="http://schemas.microsoft.com/office/drawing/2014/main" id="{2372C715-E951-EDA1-0A09-61FB8DFA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55326" name="Text Box 29">
            <a:extLst>
              <a:ext uri="{FF2B5EF4-FFF2-40B4-BE49-F238E27FC236}">
                <a16:creationId xmlns:a16="http://schemas.microsoft.com/office/drawing/2014/main" id="{84D29688-4035-687B-1ED6-BCA347939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58875"/>
            <a:ext cx="1616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C=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{B,C,D,E}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10033101-D7DB-7C3B-2B22-2C734E76C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A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670C713B-D07D-7A54-2C05-67FD04ADA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86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329" name="Text Box 33">
            <a:extLst>
              <a:ext uri="{FF2B5EF4-FFF2-40B4-BE49-F238E27FC236}">
                <a16:creationId xmlns:a16="http://schemas.microsoft.com/office/drawing/2014/main" id="{226EA887-1AC8-EB02-DB6D-3B2D42BD8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5496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55330" name="Line 34">
            <a:extLst>
              <a:ext uri="{FF2B5EF4-FFF2-40B4-BE49-F238E27FC236}">
                <a16:creationId xmlns:a16="http://schemas.microsoft.com/office/drawing/2014/main" id="{576991C5-E3C2-E077-02AB-705AD740B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>
            <a:extLst>
              <a:ext uri="{FF2B5EF4-FFF2-40B4-BE49-F238E27FC236}">
                <a16:creationId xmlns:a16="http://schemas.microsoft.com/office/drawing/2014/main" id="{211F5885-FE82-521B-2692-DDF31961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90AFBC4-76DD-4E78-A60A-AFA11A386BA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D62AAD2-DA58-4E9A-ADDC-AE69AA6F5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57348" name="Oval 3">
            <a:extLst>
              <a:ext uri="{FF2B5EF4-FFF2-40B4-BE49-F238E27FC236}">
                <a16:creationId xmlns:a16="http://schemas.microsoft.com/office/drawing/2014/main" id="{9741D4A0-21CC-2F88-1E30-AA5E81EB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57349" name="Oval 4">
            <a:extLst>
              <a:ext uri="{FF2B5EF4-FFF2-40B4-BE49-F238E27FC236}">
                <a16:creationId xmlns:a16="http://schemas.microsoft.com/office/drawing/2014/main" id="{1F38DF7C-ED51-BF74-0598-4F1B0567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57350" name="Oval 5">
            <a:extLst>
              <a:ext uri="{FF2B5EF4-FFF2-40B4-BE49-F238E27FC236}">
                <a16:creationId xmlns:a16="http://schemas.microsoft.com/office/drawing/2014/main" id="{F7DD04F5-BBD5-0203-0997-E173E852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57351" name="Oval 6">
            <a:extLst>
              <a:ext uri="{FF2B5EF4-FFF2-40B4-BE49-F238E27FC236}">
                <a16:creationId xmlns:a16="http://schemas.microsoft.com/office/drawing/2014/main" id="{96A69BDA-D646-A5D9-C478-E6A67D01F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57352" name="Oval 7">
            <a:extLst>
              <a:ext uri="{FF2B5EF4-FFF2-40B4-BE49-F238E27FC236}">
                <a16:creationId xmlns:a16="http://schemas.microsoft.com/office/drawing/2014/main" id="{316B7D87-91A2-A319-C394-19A85835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57353" name="AutoShape 8">
            <a:extLst>
              <a:ext uri="{FF2B5EF4-FFF2-40B4-BE49-F238E27FC236}">
                <a16:creationId xmlns:a16="http://schemas.microsoft.com/office/drawing/2014/main" id="{1A29085B-FE2C-B91F-92AB-3ECC71635C59}"/>
              </a:ext>
            </a:extLst>
          </p:cNvPr>
          <p:cNvCxnSpPr>
            <a:cxnSpLocks noChangeShapeType="1"/>
            <a:stCxn id="57348" idx="4"/>
            <a:endCxn id="57349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9">
            <a:extLst>
              <a:ext uri="{FF2B5EF4-FFF2-40B4-BE49-F238E27FC236}">
                <a16:creationId xmlns:a16="http://schemas.microsoft.com/office/drawing/2014/main" id="{43CE54E8-D9F2-9D4C-B399-E62CDFA63540}"/>
              </a:ext>
            </a:extLst>
          </p:cNvPr>
          <p:cNvCxnSpPr>
            <a:cxnSpLocks noChangeShapeType="1"/>
            <a:stCxn id="57349" idx="2"/>
            <a:endCxn id="57350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5" name="AutoShape 10">
            <a:extLst>
              <a:ext uri="{FF2B5EF4-FFF2-40B4-BE49-F238E27FC236}">
                <a16:creationId xmlns:a16="http://schemas.microsoft.com/office/drawing/2014/main" id="{25C0C134-D527-F28B-B1D8-E880D054C165}"/>
              </a:ext>
            </a:extLst>
          </p:cNvPr>
          <p:cNvCxnSpPr>
            <a:cxnSpLocks noChangeShapeType="1"/>
            <a:stCxn id="57348" idx="3"/>
            <a:endCxn id="57350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11">
            <a:extLst>
              <a:ext uri="{FF2B5EF4-FFF2-40B4-BE49-F238E27FC236}">
                <a16:creationId xmlns:a16="http://schemas.microsoft.com/office/drawing/2014/main" id="{970F55AA-33D3-6370-1EC3-6A2590A368DA}"/>
              </a:ext>
            </a:extLst>
          </p:cNvPr>
          <p:cNvCxnSpPr>
            <a:cxnSpLocks noChangeShapeType="1"/>
            <a:stCxn id="57349" idx="3"/>
            <a:endCxn id="57352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12">
            <a:extLst>
              <a:ext uri="{FF2B5EF4-FFF2-40B4-BE49-F238E27FC236}">
                <a16:creationId xmlns:a16="http://schemas.microsoft.com/office/drawing/2014/main" id="{41BD15A2-2835-2236-14A3-780EB7C22A79}"/>
              </a:ext>
            </a:extLst>
          </p:cNvPr>
          <p:cNvCxnSpPr>
            <a:cxnSpLocks noChangeShapeType="1"/>
            <a:stCxn id="57352" idx="7"/>
            <a:endCxn id="57349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8" name="AutoShape 13">
            <a:extLst>
              <a:ext uri="{FF2B5EF4-FFF2-40B4-BE49-F238E27FC236}">
                <a16:creationId xmlns:a16="http://schemas.microsoft.com/office/drawing/2014/main" id="{08F83B37-D244-B468-C6B4-44FB006D99AA}"/>
              </a:ext>
            </a:extLst>
          </p:cNvPr>
          <p:cNvCxnSpPr>
            <a:cxnSpLocks noChangeShapeType="1"/>
            <a:stCxn id="57349" idx="6"/>
            <a:endCxn id="57351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9" name="AutoShape 14">
            <a:extLst>
              <a:ext uri="{FF2B5EF4-FFF2-40B4-BE49-F238E27FC236}">
                <a16:creationId xmlns:a16="http://schemas.microsoft.com/office/drawing/2014/main" id="{D2D063B5-22C0-7D06-5667-05478C55AF35}"/>
              </a:ext>
            </a:extLst>
          </p:cNvPr>
          <p:cNvCxnSpPr>
            <a:cxnSpLocks noChangeShapeType="1"/>
            <a:stCxn id="57351" idx="4"/>
            <a:endCxn id="57352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60" name="AutoShape 15">
            <a:extLst>
              <a:ext uri="{FF2B5EF4-FFF2-40B4-BE49-F238E27FC236}">
                <a16:creationId xmlns:a16="http://schemas.microsoft.com/office/drawing/2014/main" id="{275AB449-CFD8-6678-8ACA-B12ACAA8CC08}"/>
              </a:ext>
            </a:extLst>
          </p:cNvPr>
          <p:cNvCxnSpPr>
            <a:cxnSpLocks noChangeShapeType="1"/>
            <a:stCxn id="57352" idx="2"/>
            <a:endCxn id="57350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61" name="Text Box 16">
            <a:extLst>
              <a:ext uri="{FF2B5EF4-FFF2-40B4-BE49-F238E27FC236}">
                <a16:creationId xmlns:a16="http://schemas.microsoft.com/office/drawing/2014/main" id="{BA271E90-BA9A-0723-6393-14753EBED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7362" name="Text Box 17">
            <a:extLst>
              <a:ext uri="{FF2B5EF4-FFF2-40B4-BE49-F238E27FC236}">
                <a16:creationId xmlns:a16="http://schemas.microsoft.com/office/drawing/2014/main" id="{C8521B5D-BACE-C027-6615-776C53EC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7363" name="Text Box 18">
            <a:extLst>
              <a:ext uri="{FF2B5EF4-FFF2-40B4-BE49-F238E27FC236}">
                <a16:creationId xmlns:a16="http://schemas.microsoft.com/office/drawing/2014/main" id="{A2048C6C-1DBA-3312-63A3-4042664B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7364" name="Text Box 19">
            <a:extLst>
              <a:ext uri="{FF2B5EF4-FFF2-40B4-BE49-F238E27FC236}">
                <a16:creationId xmlns:a16="http://schemas.microsoft.com/office/drawing/2014/main" id="{E1764501-AAF8-3B87-807A-8F4426648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7365" name="Text Box 20">
            <a:extLst>
              <a:ext uri="{FF2B5EF4-FFF2-40B4-BE49-F238E27FC236}">
                <a16:creationId xmlns:a16="http://schemas.microsoft.com/office/drawing/2014/main" id="{41B75A27-D955-7F8A-DAC3-D876A1187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7366" name="Text Box 21">
            <a:extLst>
              <a:ext uri="{FF2B5EF4-FFF2-40B4-BE49-F238E27FC236}">
                <a16:creationId xmlns:a16="http://schemas.microsoft.com/office/drawing/2014/main" id="{146C2E3C-9979-5BE6-DB79-3D61FFCB2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7367" name="Text Box 22">
            <a:extLst>
              <a:ext uri="{FF2B5EF4-FFF2-40B4-BE49-F238E27FC236}">
                <a16:creationId xmlns:a16="http://schemas.microsoft.com/office/drawing/2014/main" id="{B7783820-83FE-20D8-3474-090AA6F90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7368" name="Text Box 23">
            <a:extLst>
              <a:ext uri="{FF2B5EF4-FFF2-40B4-BE49-F238E27FC236}">
                <a16:creationId xmlns:a16="http://schemas.microsoft.com/office/drawing/2014/main" id="{0E077588-F193-7766-1A16-F85E8F9E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7369" name="Text Box 24">
            <a:extLst>
              <a:ext uri="{FF2B5EF4-FFF2-40B4-BE49-F238E27FC236}">
                <a16:creationId xmlns:a16="http://schemas.microsoft.com/office/drawing/2014/main" id="{0D14C4DD-F126-4EE3-E899-435A1B124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724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7370" name="Text Box 25">
            <a:extLst>
              <a:ext uri="{FF2B5EF4-FFF2-40B4-BE49-F238E27FC236}">
                <a16:creationId xmlns:a16="http://schemas.microsoft.com/office/drawing/2014/main" id="{AA942492-6C7C-D61C-D03F-4F31C1C0A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200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7371" name="Text Box 26">
            <a:extLst>
              <a:ext uri="{FF2B5EF4-FFF2-40B4-BE49-F238E27FC236}">
                <a16:creationId xmlns:a16="http://schemas.microsoft.com/office/drawing/2014/main" id="{7622FC13-B228-E8D2-7F91-00831DAF2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7372" name="Text Box 27">
            <a:extLst>
              <a:ext uri="{FF2B5EF4-FFF2-40B4-BE49-F238E27FC236}">
                <a16:creationId xmlns:a16="http://schemas.microsoft.com/office/drawing/2014/main" id="{AA0DDC8A-91C9-AE25-E1D8-63E673C01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48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7373" name="Text Box 28">
            <a:extLst>
              <a:ext uri="{FF2B5EF4-FFF2-40B4-BE49-F238E27FC236}">
                <a16:creationId xmlns:a16="http://schemas.microsoft.com/office/drawing/2014/main" id="{7A59EDC3-6506-EE17-799B-D4FE4A1E8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57374" name="Text Box 29">
            <a:extLst>
              <a:ext uri="{FF2B5EF4-FFF2-40B4-BE49-F238E27FC236}">
                <a16:creationId xmlns:a16="http://schemas.microsoft.com/office/drawing/2014/main" id="{124BA77E-26A6-95D1-20F9-798F6208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58875"/>
            <a:ext cx="1374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C=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{C,D,E}</a:t>
            </a:r>
          </a:p>
        </p:txBody>
      </p:sp>
      <p:sp>
        <p:nvSpPr>
          <p:cNvPr id="57375" name="Text Box 30">
            <a:extLst>
              <a:ext uri="{FF2B5EF4-FFF2-40B4-BE49-F238E27FC236}">
                <a16:creationId xmlns:a16="http://schemas.microsoft.com/office/drawing/2014/main" id="{3FDCC519-3D85-DA0D-283A-E6F8079A6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A</a:t>
            </a:r>
          </a:p>
        </p:txBody>
      </p:sp>
      <p:sp>
        <p:nvSpPr>
          <p:cNvPr id="57376" name="Line 31">
            <a:extLst>
              <a:ext uri="{FF2B5EF4-FFF2-40B4-BE49-F238E27FC236}">
                <a16:creationId xmlns:a16="http://schemas.microsoft.com/office/drawing/2014/main" id="{6F43AA14-5EAF-362E-8475-87B822C56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86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77" name="Text Box 32">
            <a:extLst>
              <a:ext uri="{FF2B5EF4-FFF2-40B4-BE49-F238E27FC236}">
                <a16:creationId xmlns:a16="http://schemas.microsoft.com/office/drawing/2014/main" id="{5CB0DE77-4667-F199-09DD-B2AB97F0C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5496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57378" name="Line 33">
            <a:extLst>
              <a:ext uri="{FF2B5EF4-FFF2-40B4-BE49-F238E27FC236}">
                <a16:creationId xmlns:a16="http://schemas.microsoft.com/office/drawing/2014/main" id="{2821AF92-FEC5-F163-37C5-F6013A8E4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79" name="Text Box 34">
            <a:extLst>
              <a:ext uri="{FF2B5EF4-FFF2-40B4-BE49-F238E27FC236}">
                <a16:creationId xmlns:a16="http://schemas.microsoft.com/office/drawing/2014/main" id="{0A91ADA6-DE8B-4AED-434C-1B36D68F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473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57380" name="Line 37">
            <a:extLst>
              <a:ext uri="{FF2B5EF4-FFF2-40B4-BE49-F238E27FC236}">
                <a16:creationId xmlns:a16="http://schemas.microsoft.com/office/drawing/2014/main" id="{DCCCE3F6-643C-1EA1-3C44-DD37D6D74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7381" name="Text Box 38">
            <a:extLst>
              <a:ext uri="{FF2B5EF4-FFF2-40B4-BE49-F238E27FC236}">
                <a16:creationId xmlns:a16="http://schemas.microsoft.com/office/drawing/2014/main" id="{38F445F4-2645-F768-AE6C-A352DA12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997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57382" name="Line 39">
            <a:extLst>
              <a:ext uri="{FF2B5EF4-FFF2-40B4-BE49-F238E27FC236}">
                <a16:creationId xmlns:a16="http://schemas.microsoft.com/office/drawing/2014/main" id="{1B0D3E9C-94A5-A660-0DFF-81307D493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724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EF5E54B6-4EFE-2657-B531-8156C206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98F325-2A18-44CC-A315-74B6CC7475D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A13B260-A8E9-EFE0-331C-E45C66DFE1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59396" name="Oval 3">
            <a:extLst>
              <a:ext uri="{FF2B5EF4-FFF2-40B4-BE49-F238E27FC236}">
                <a16:creationId xmlns:a16="http://schemas.microsoft.com/office/drawing/2014/main" id="{A8A829EA-0306-F1DE-2C87-36E2339D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59397" name="Oval 4">
            <a:extLst>
              <a:ext uri="{FF2B5EF4-FFF2-40B4-BE49-F238E27FC236}">
                <a16:creationId xmlns:a16="http://schemas.microsoft.com/office/drawing/2014/main" id="{12E16E86-BE9C-EA57-D886-842745F18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59398" name="Oval 5">
            <a:extLst>
              <a:ext uri="{FF2B5EF4-FFF2-40B4-BE49-F238E27FC236}">
                <a16:creationId xmlns:a16="http://schemas.microsoft.com/office/drawing/2014/main" id="{547FC180-860F-7232-B48E-A5F10A38A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1ADA80E9-4DBE-A4E7-4C61-7512B01B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59400" name="Oval 7">
            <a:extLst>
              <a:ext uri="{FF2B5EF4-FFF2-40B4-BE49-F238E27FC236}">
                <a16:creationId xmlns:a16="http://schemas.microsoft.com/office/drawing/2014/main" id="{64756601-2DA4-6EC4-2AA9-BA2EDB379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59401" name="AutoShape 8">
            <a:extLst>
              <a:ext uri="{FF2B5EF4-FFF2-40B4-BE49-F238E27FC236}">
                <a16:creationId xmlns:a16="http://schemas.microsoft.com/office/drawing/2014/main" id="{AF7E58EE-8A40-8523-84A4-6DF1A642F359}"/>
              </a:ext>
            </a:extLst>
          </p:cNvPr>
          <p:cNvCxnSpPr>
            <a:cxnSpLocks noChangeShapeType="1"/>
            <a:stCxn id="59396" idx="4"/>
            <a:endCxn id="59397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9">
            <a:extLst>
              <a:ext uri="{FF2B5EF4-FFF2-40B4-BE49-F238E27FC236}">
                <a16:creationId xmlns:a16="http://schemas.microsoft.com/office/drawing/2014/main" id="{0BC19311-188D-F0A3-81FA-6610203CA95D}"/>
              </a:ext>
            </a:extLst>
          </p:cNvPr>
          <p:cNvCxnSpPr>
            <a:cxnSpLocks noChangeShapeType="1"/>
            <a:stCxn id="59397" idx="2"/>
            <a:endCxn id="59398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AutoShape 10">
            <a:extLst>
              <a:ext uri="{FF2B5EF4-FFF2-40B4-BE49-F238E27FC236}">
                <a16:creationId xmlns:a16="http://schemas.microsoft.com/office/drawing/2014/main" id="{C3EA84F2-A27F-27B1-5A78-129B11808D6D}"/>
              </a:ext>
            </a:extLst>
          </p:cNvPr>
          <p:cNvCxnSpPr>
            <a:cxnSpLocks noChangeShapeType="1"/>
            <a:stCxn id="59396" idx="3"/>
            <a:endCxn id="59398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1">
            <a:extLst>
              <a:ext uri="{FF2B5EF4-FFF2-40B4-BE49-F238E27FC236}">
                <a16:creationId xmlns:a16="http://schemas.microsoft.com/office/drawing/2014/main" id="{F7785BF2-907B-47E7-B070-AF3F93B36AAD}"/>
              </a:ext>
            </a:extLst>
          </p:cNvPr>
          <p:cNvCxnSpPr>
            <a:cxnSpLocks noChangeShapeType="1"/>
            <a:stCxn id="59397" idx="3"/>
            <a:endCxn id="59400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2">
            <a:extLst>
              <a:ext uri="{FF2B5EF4-FFF2-40B4-BE49-F238E27FC236}">
                <a16:creationId xmlns:a16="http://schemas.microsoft.com/office/drawing/2014/main" id="{4F5E7A92-3DB9-E64C-9BFB-938BC86384D7}"/>
              </a:ext>
            </a:extLst>
          </p:cNvPr>
          <p:cNvCxnSpPr>
            <a:cxnSpLocks noChangeShapeType="1"/>
            <a:stCxn id="59400" idx="7"/>
            <a:endCxn id="59397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3">
            <a:extLst>
              <a:ext uri="{FF2B5EF4-FFF2-40B4-BE49-F238E27FC236}">
                <a16:creationId xmlns:a16="http://schemas.microsoft.com/office/drawing/2014/main" id="{74D0D3E5-5F6F-E832-139B-306250482B8E}"/>
              </a:ext>
            </a:extLst>
          </p:cNvPr>
          <p:cNvCxnSpPr>
            <a:cxnSpLocks noChangeShapeType="1"/>
            <a:stCxn id="59397" idx="6"/>
            <a:endCxn id="59399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4">
            <a:extLst>
              <a:ext uri="{FF2B5EF4-FFF2-40B4-BE49-F238E27FC236}">
                <a16:creationId xmlns:a16="http://schemas.microsoft.com/office/drawing/2014/main" id="{DB29DDFC-A829-4562-9CDA-08A93340CBC5}"/>
              </a:ext>
            </a:extLst>
          </p:cNvPr>
          <p:cNvCxnSpPr>
            <a:cxnSpLocks noChangeShapeType="1"/>
            <a:stCxn id="59399" idx="4"/>
            <a:endCxn id="59400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5">
            <a:extLst>
              <a:ext uri="{FF2B5EF4-FFF2-40B4-BE49-F238E27FC236}">
                <a16:creationId xmlns:a16="http://schemas.microsoft.com/office/drawing/2014/main" id="{8A641AB7-4680-F85A-4A6D-43A44A274726}"/>
              </a:ext>
            </a:extLst>
          </p:cNvPr>
          <p:cNvCxnSpPr>
            <a:cxnSpLocks noChangeShapeType="1"/>
            <a:stCxn id="59400" idx="2"/>
            <a:endCxn id="59398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9" name="Text Box 16">
            <a:extLst>
              <a:ext uri="{FF2B5EF4-FFF2-40B4-BE49-F238E27FC236}">
                <a16:creationId xmlns:a16="http://schemas.microsoft.com/office/drawing/2014/main" id="{29F8DD17-56A2-2BE4-7733-78F3AAF93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9410" name="Text Box 17">
            <a:extLst>
              <a:ext uri="{FF2B5EF4-FFF2-40B4-BE49-F238E27FC236}">
                <a16:creationId xmlns:a16="http://schemas.microsoft.com/office/drawing/2014/main" id="{3DB822CA-30F6-B44A-B6E9-059796DF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59411" name="Text Box 18">
            <a:extLst>
              <a:ext uri="{FF2B5EF4-FFF2-40B4-BE49-F238E27FC236}">
                <a16:creationId xmlns:a16="http://schemas.microsoft.com/office/drawing/2014/main" id="{BED174DC-B6CF-F2F7-5A29-B7B6DE6A0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9412" name="Text Box 19">
            <a:extLst>
              <a:ext uri="{FF2B5EF4-FFF2-40B4-BE49-F238E27FC236}">
                <a16:creationId xmlns:a16="http://schemas.microsoft.com/office/drawing/2014/main" id="{0A421A9E-3934-EFEC-7F31-49B92880D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9413" name="Text Box 20">
            <a:extLst>
              <a:ext uri="{FF2B5EF4-FFF2-40B4-BE49-F238E27FC236}">
                <a16:creationId xmlns:a16="http://schemas.microsoft.com/office/drawing/2014/main" id="{566A7931-A16A-F524-BAF5-C2767371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59414" name="Text Box 21">
            <a:extLst>
              <a:ext uri="{FF2B5EF4-FFF2-40B4-BE49-F238E27FC236}">
                <a16:creationId xmlns:a16="http://schemas.microsoft.com/office/drawing/2014/main" id="{BC02F4C9-5C6F-9F50-EB97-8DCDAEB5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59415" name="Text Box 22">
            <a:extLst>
              <a:ext uri="{FF2B5EF4-FFF2-40B4-BE49-F238E27FC236}">
                <a16:creationId xmlns:a16="http://schemas.microsoft.com/office/drawing/2014/main" id="{91846DCC-57D3-CC00-C218-7AE790CD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59416" name="Text Box 23">
            <a:extLst>
              <a:ext uri="{FF2B5EF4-FFF2-40B4-BE49-F238E27FC236}">
                <a16:creationId xmlns:a16="http://schemas.microsoft.com/office/drawing/2014/main" id="{DCAC2E01-F986-0E2E-97CA-2FFBF593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59417" name="Text Box 24">
            <a:extLst>
              <a:ext uri="{FF2B5EF4-FFF2-40B4-BE49-F238E27FC236}">
                <a16:creationId xmlns:a16="http://schemas.microsoft.com/office/drawing/2014/main" id="{01AF89C0-BCC9-51EF-A789-69E3F2A38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724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9418" name="Text Box 25">
            <a:extLst>
              <a:ext uri="{FF2B5EF4-FFF2-40B4-BE49-F238E27FC236}">
                <a16:creationId xmlns:a16="http://schemas.microsoft.com/office/drawing/2014/main" id="{DC00E3A6-0524-E761-4F0C-17DC4669E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200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9419" name="Text Box 26">
            <a:extLst>
              <a:ext uri="{FF2B5EF4-FFF2-40B4-BE49-F238E27FC236}">
                <a16:creationId xmlns:a16="http://schemas.microsoft.com/office/drawing/2014/main" id="{801EB519-2D35-E141-E48F-AE622B29D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9420" name="Text Box 27">
            <a:extLst>
              <a:ext uri="{FF2B5EF4-FFF2-40B4-BE49-F238E27FC236}">
                <a16:creationId xmlns:a16="http://schemas.microsoft.com/office/drawing/2014/main" id="{5D1122D1-5843-F8E3-C19C-2F25A7647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48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59421" name="Text Box 28">
            <a:extLst>
              <a:ext uri="{FF2B5EF4-FFF2-40B4-BE49-F238E27FC236}">
                <a16:creationId xmlns:a16="http://schemas.microsoft.com/office/drawing/2014/main" id="{34EF9E97-2AE4-1577-0267-83DF5C753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59422" name="Text Box 29">
            <a:extLst>
              <a:ext uri="{FF2B5EF4-FFF2-40B4-BE49-F238E27FC236}">
                <a16:creationId xmlns:a16="http://schemas.microsoft.com/office/drawing/2014/main" id="{8405FC6E-C834-1BAC-E3E4-95B8AC9D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58875"/>
            <a:ext cx="111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C=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{C,E}</a:t>
            </a:r>
          </a:p>
        </p:txBody>
      </p:sp>
      <p:sp>
        <p:nvSpPr>
          <p:cNvPr id="59423" name="Text Box 30">
            <a:extLst>
              <a:ext uri="{FF2B5EF4-FFF2-40B4-BE49-F238E27FC236}">
                <a16:creationId xmlns:a16="http://schemas.microsoft.com/office/drawing/2014/main" id="{EA0121DE-0821-E5E0-58E7-4B2327C32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A</a:t>
            </a:r>
          </a:p>
        </p:txBody>
      </p:sp>
      <p:sp>
        <p:nvSpPr>
          <p:cNvPr id="59424" name="Line 31">
            <a:extLst>
              <a:ext uri="{FF2B5EF4-FFF2-40B4-BE49-F238E27FC236}">
                <a16:creationId xmlns:a16="http://schemas.microsoft.com/office/drawing/2014/main" id="{B50CC113-59C6-D95A-E800-D07E4DBE4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86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425" name="Text Box 32">
            <a:extLst>
              <a:ext uri="{FF2B5EF4-FFF2-40B4-BE49-F238E27FC236}">
                <a16:creationId xmlns:a16="http://schemas.microsoft.com/office/drawing/2014/main" id="{DD21ACFA-93FC-1C98-045D-CD77CB3C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5496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59426" name="Line 33">
            <a:extLst>
              <a:ext uri="{FF2B5EF4-FFF2-40B4-BE49-F238E27FC236}">
                <a16:creationId xmlns:a16="http://schemas.microsoft.com/office/drawing/2014/main" id="{EA434D66-E2F4-3FAC-A44E-E46F6F57D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427" name="Text Box 34">
            <a:extLst>
              <a:ext uri="{FF2B5EF4-FFF2-40B4-BE49-F238E27FC236}">
                <a16:creationId xmlns:a16="http://schemas.microsoft.com/office/drawing/2014/main" id="{F7FE343E-96DC-CD8A-F2C1-23757AF11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473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59428" name="Line 37">
            <a:extLst>
              <a:ext uri="{FF2B5EF4-FFF2-40B4-BE49-F238E27FC236}">
                <a16:creationId xmlns:a16="http://schemas.microsoft.com/office/drawing/2014/main" id="{CC71CD7B-5136-617E-A344-292174F41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429" name="Text Box 38">
            <a:extLst>
              <a:ext uri="{FF2B5EF4-FFF2-40B4-BE49-F238E27FC236}">
                <a16:creationId xmlns:a16="http://schemas.microsoft.com/office/drawing/2014/main" id="{837B59E1-4238-FA1F-B32B-D7FC639E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997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59430" name="Line 39">
            <a:extLst>
              <a:ext uri="{FF2B5EF4-FFF2-40B4-BE49-F238E27FC236}">
                <a16:creationId xmlns:a16="http://schemas.microsoft.com/office/drawing/2014/main" id="{790A78B0-9D10-F41B-7995-A2D4CFBFB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724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>
            <a:extLst>
              <a:ext uri="{FF2B5EF4-FFF2-40B4-BE49-F238E27FC236}">
                <a16:creationId xmlns:a16="http://schemas.microsoft.com/office/drawing/2014/main" id="{2E6072FD-60C4-5742-0405-19C6A1C1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2A3430-C570-4A2A-9066-4A267981B3C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43289869-B432-CE6A-1E8D-9115AB0A4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61444" name="Oval 3">
            <a:extLst>
              <a:ext uri="{FF2B5EF4-FFF2-40B4-BE49-F238E27FC236}">
                <a16:creationId xmlns:a16="http://schemas.microsoft.com/office/drawing/2014/main" id="{55A13B0B-226F-DC26-8A51-3D2C9C05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1445" name="Oval 4">
            <a:extLst>
              <a:ext uri="{FF2B5EF4-FFF2-40B4-BE49-F238E27FC236}">
                <a16:creationId xmlns:a16="http://schemas.microsoft.com/office/drawing/2014/main" id="{D1700E01-54B2-09DA-9959-5701E9DE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61446" name="Oval 5">
            <a:extLst>
              <a:ext uri="{FF2B5EF4-FFF2-40B4-BE49-F238E27FC236}">
                <a16:creationId xmlns:a16="http://schemas.microsoft.com/office/drawing/2014/main" id="{41952FA4-633A-E915-2229-C369C089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61447" name="Oval 6">
            <a:extLst>
              <a:ext uri="{FF2B5EF4-FFF2-40B4-BE49-F238E27FC236}">
                <a16:creationId xmlns:a16="http://schemas.microsoft.com/office/drawing/2014/main" id="{E1CDE547-E562-BC91-050F-4526C253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61448" name="Oval 7">
            <a:extLst>
              <a:ext uri="{FF2B5EF4-FFF2-40B4-BE49-F238E27FC236}">
                <a16:creationId xmlns:a16="http://schemas.microsoft.com/office/drawing/2014/main" id="{135FA025-C3FC-0DBF-697C-6B59C5BA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61449" name="AutoShape 8">
            <a:extLst>
              <a:ext uri="{FF2B5EF4-FFF2-40B4-BE49-F238E27FC236}">
                <a16:creationId xmlns:a16="http://schemas.microsoft.com/office/drawing/2014/main" id="{FD69B8D4-2DBB-2367-3594-CECB800E25DD}"/>
              </a:ext>
            </a:extLst>
          </p:cNvPr>
          <p:cNvCxnSpPr>
            <a:cxnSpLocks noChangeShapeType="1"/>
            <a:stCxn id="61444" idx="4"/>
            <a:endCxn id="61445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AutoShape 9">
            <a:extLst>
              <a:ext uri="{FF2B5EF4-FFF2-40B4-BE49-F238E27FC236}">
                <a16:creationId xmlns:a16="http://schemas.microsoft.com/office/drawing/2014/main" id="{26D1B458-EFFB-37C1-EA5E-40CA2F1833FF}"/>
              </a:ext>
            </a:extLst>
          </p:cNvPr>
          <p:cNvCxnSpPr>
            <a:cxnSpLocks noChangeShapeType="1"/>
            <a:stCxn id="61445" idx="2"/>
            <a:endCxn id="61446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AutoShape 10">
            <a:extLst>
              <a:ext uri="{FF2B5EF4-FFF2-40B4-BE49-F238E27FC236}">
                <a16:creationId xmlns:a16="http://schemas.microsoft.com/office/drawing/2014/main" id="{5FEE89A4-FFB5-3169-352F-88CEB9E4F440}"/>
              </a:ext>
            </a:extLst>
          </p:cNvPr>
          <p:cNvCxnSpPr>
            <a:cxnSpLocks noChangeShapeType="1"/>
            <a:stCxn id="61444" idx="3"/>
            <a:endCxn id="61446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1">
            <a:extLst>
              <a:ext uri="{FF2B5EF4-FFF2-40B4-BE49-F238E27FC236}">
                <a16:creationId xmlns:a16="http://schemas.microsoft.com/office/drawing/2014/main" id="{EB131877-B600-AFDB-CA35-91EC791A60C0}"/>
              </a:ext>
            </a:extLst>
          </p:cNvPr>
          <p:cNvCxnSpPr>
            <a:cxnSpLocks noChangeShapeType="1"/>
            <a:stCxn id="61445" idx="3"/>
            <a:endCxn id="61448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2">
            <a:extLst>
              <a:ext uri="{FF2B5EF4-FFF2-40B4-BE49-F238E27FC236}">
                <a16:creationId xmlns:a16="http://schemas.microsoft.com/office/drawing/2014/main" id="{8607F197-7DF5-C108-E236-97FAF66AE3D1}"/>
              </a:ext>
            </a:extLst>
          </p:cNvPr>
          <p:cNvCxnSpPr>
            <a:cxnSpLocks noChangeShapeType="1"/>
            <a:stCxn id="61448" idx="7"/>
            <a:endCxn id="61445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>
            <a:extLst>
              <a:ext uri="{FF2B5EF4-FFF2-40B4-BE49-F238E27FC236}">
                <a16:creationId xmlns:a16="http://schemas.microsoft.com/office/drawing/2014/main" id="{DEC0B65C-8DC1-4C7C-9E30-156F9C8FCF1D}"/>
              </a:ext>
            </a:extLst>
          </p:cNvPr>
          <p:cNvCxnSpPr>
            <a:cxnSpLocks noChangeShapeType="1"/>
            <a:stCxn id="61445" idx="6"/>
            <a:endCxn id="61447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5" name="AutoShape 14">
            <a:extLst>
              <a:ext uri="{FF2B5EF4-FFF2-40B4-BE49-F238E27FC236}">
                <a16:creationId xmlns:a16="http://schemas.microsoft.com/office/drawing/2014/main" id="{68390853-65BF-9336-A3BE-D0DC39781718}"/>
              </a:ext>
            </a:extLst>
          </p:cNvPr>
          <p:cNvCxnSpPr>
            <a:cxnSpLocks noChangeShapeType="1"/>
            <a:stCxn id="61447" idx="4"/>
            <a:endCxn id="61448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6" name="AutoShape 15">
            <a:extLst>
              <a:ext uri="{FF2B5EF4-FFF2-40B4-BE49-F238E27FC236}">
                <a16:creationId xmlns:a16="http://schemas.microsoft.com/office/drawing/2014/main" id="{91A96C07-B80E-66D1-4B2B-4FCF9F1BA277}"/>
              </a:ext>
            </a:extLst>
          </p:cNvPr>
          <p:cNvCxnSpPr>
            <a:cxnSpLocks noChangeShapeType="1"/>
            <a:stCxn id="61448" idx="2"/>
            <a:endCxn id="61446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7" name="Text Box 16">
            <a:extLst>
              <a:ext uri="{FF2B5EF4-FFF2-40B4-BE49-F238E27FC236}">
                <a16:creationId xmlns:a16="http://schemas.microsoft.com/office/drawing/2014/main" id="{3BEE7AC6-B8F0-CCC6-B8E0-9D1A888FD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1458" name="Text Box 17">
            <a:extLst>
              <a:ext uri="{FF2B5EF4-FFF2-40B4-BE49-F238E27FC236}">
                <a16:creationId xmlns:a16="http://schemas.microsoft.com/office/drawing/2014/main" id="{1B12806F-C1AB-391C-40C2-91E6C492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61459" name="Text Box 18">
            <a:extLst>
              <a:ext uri="{FF2B5EF4-FFF2-40B4-BE49-F238E27FC236}">
                <a16:creationId xmlns:a16="http://schemas.microsoft.com/office/drawing/2014/main" id="{C0D97D81-A667-B950-028B-02ACB9EE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1460" name="Text Box 19">
            <a:extLst>
              <a:ext uri="{FF2B5EF4-FFF2-40B4-BE49-F238E27FC236}">
                <a16:creationId xmlns:a16="http://schemas.microsoft.com/office/drawing/2014/main" id="{14D9E25B-AB05-84EF-E2CE-9C7671104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1461" name="Text Box 20">
            <a:extLst>
              <a:ext uri="{FF2B5EF4-FFF2-40B4-BE49-F238E27FC236}">
                <a16:creationId xmlns:a16="http://schemas.microsoft.com/office/drawing/2014/main" id="{94331475-674C-30EC-0BB7-316432C78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1462" name="Text Box 21">
            <a:extLst>
              <a:ext uri="{FF2B5EF4-FFF2-40B4-BE49-F238E27FC236}">
                <a16:creationId xmlns:a16="http://schemas.microsoft.com/office/drawing/2014/main" id="{F49B2179-DA4F-99A9-ACC0-289A584E4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1463" name="Text Box 22">
            <a:extLst>
              <a:ext uri="{FF2B5EF4-FFF2-40B4-BE49-F238E27FC236}">
                <a16:creationId xmlns:a16="http://schemas.microsoft.com/office/drawing/2014/main" id="{B4EDE9C4-8B0A-DCA9-57B5-2A0A78C06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1464" name="Text Box 23">
            <a:extLst>
              <a:ext uri="{FF2B5EF4-FFF2-40B4-BE49-F238E27FC236}">
                <a16:creationId xmlns:a16="http://schemas.microsoft.com/office/drawing/2014/main" id="{3183BDEE-D92B-D8F9-DEA2-04A77332B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61465" name="Text Box 24">
            <a:extLst>
              <a:ext uri="{FF2B5EF4-FFF2-40B4-BE49-F238E27FC236}">
                <a16:creationId xmlns:a16="http://schemas.microsoft.com/office/drawing/2014/main" id="{D9CCECF3-2012-8496-A9A0-C0099CB9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724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1466" name="Text Box 25">
            <a:extLst>
              <a:ext uri="{FF2B5EF4-FFF2-40B4-BE49-F238E27FC236}">
                <a16:creationId xmlns:a16="http://schemas.microsoft.com/office/drawing/2014/main" id="{893C44B8-379C-406A-C8B9-06974E3E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200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1467" name="Text Box 26">
            <a:extLst>
              <a:ext uri="{FF2B5EF4-FFF2-40B4-BE49-F238E27FC236}">
                <a16:creationId xmlns:a16="http://schemas.microsoft.com/office/drawing/2014/main" id="{011C9C40-13AB-06A9-E701-10C55109C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1468" name="Text Box 27">
            <a:extLst>
              <a:ext uri="{FF2B5EF4-FFF2-40B4-BE49-F238E27FC236}">
                <a16:creationId xmlns:a16="http://schemas.microsoft.com/office/drawing/2014/main" id="{089E33B0-CA93-2236-31F2-4EBBF1073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48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1469" name="Text Box 28">
            <a:extLst>
              <a:ext uri="{FF2B5EF4-FFF2-40B4-BE49-F238E27FC236}">
                <a16:creationId xmlns:a16="http://schemas.microsoft.com/office/drawing/2014/main" id="{53AC7953-F2F6-A552-4338-E997C5C1B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61470" name="Text Box 29">
            <a:extLst>
              <a:ext uri="{FF2B5EF4-FFF2-40B4-BE49-F238E27FC236}">
                <a16:creationId xmlns:a16="http://schemas.microsoft.com/office/drawing/2014/main" id="{068D55E4-8AAF-8F3D-0C56-567A25340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58875"/>
            <a:ext cx="87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C=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{C}</a:t>
            </a:r>
          </a:p>
        </p:txBody>
      </p:sp>
      <p:sp>
        <p:nvSpPr>
          <p:cNvPr id="61471" name="Text Box 30">
            <a:extLst>
              <a:ext uri="{FF2B5EF4-FFF2-40B4-BE49-F238E27FC236}">
                <a16:creationId xmlns:a16="http://schemas.microsoft.com/office/drawing/2014/main" id="{3A3E5866-4F61-67EA-441C-2E2E33059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A</a:t>
            </a:r>
          </a:p>
        </p:txBody>
      </p:sp>
      <p:sp>
        <p:nvSpPr>
          <p:cNvPr id="61472" name="Line 31">
            <a:extLst>
              <a:ext uri="{FF2B5EF4-FFF2-40B4-BE49-F238E27FC236}">
                <a16:creationId xmlns:a16="http://schemas.microsoft.com/office/drawing/2014/main" id="{D6F96943-7E1A-34FE-A22A-853C07B29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86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3" name="Text Box 32">
            <a:extLst>
              <a:ext uri="{FF2B5EF4-FFF2-40B4-BE49-F238E27FC236}">
                <a16:creationId xmlns:a16="http://schemas.microsoft.com/office/drawing/2014/main" id="{D115167A-947B-B1DB-F43D-C98C9B6C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5496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61474" name="Line 33">
            <a:extLst>
              <a:ext uri="{FF2B5EF4-FFF2-40B4-BE49-F238E27FC236}">
                <a16:creationId xmlns:a16="http://schemas.microsoft.com/office/drawing/2014/main" id="{ACBBA1A0-B233-883F-ED68-C573DD4EB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5" name="Text Box 34">
            <a:extLst>
              <a:ext uri="{FF2B5EF4-FFF2-40B4-BE49-F238E27FC236}">
                <a16:creationId xmlns:a16="http://schemas.microsoft.com/office/drawing/2014/main" id="{432C220F-29CA-D9E5-344C-5682F2DA6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473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61476" name="Line 37">
            <a:extLst>
              <a:ext uri="{FF2B5EF4-FFF2-40B4-BE49-F238E27FC236}">
                <a16:creationId xmlns:a16="http://schemas.microsoft.com/office/drawing/2014/main" id="{2A505580-680D-D00E-513E-868874F50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77" name="Text Box 38">
            <a:extLst>
              <a:ext uri="{FF2B5EF4-FFF2-40B4-BE49-F238E27FC236}">
                <a16:creationId xmlns:a16="http://schemas.microsoft.com/office/drawing/2014/main" id="{3269AF05-DA4C-F1E5-DFB6-A3D6EDF5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997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61478" name="Line 39">
            <a:extLst>
              <a:ext uri="{FF2B5EF4-FFF2-40B4-BE49-F238E27FC236}">
                <a16:creationId xmlns:a16="http://schemas.microsoft.com/office/drawing/2014/main" id="{C8E51514-1EA1-B495-7C34-FF4B05B54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724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1600EB0-B941-C8BA-BB3D-6F735C08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5FD82C-67F3-484B-8270-A53040F3562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85E46C9-D1CF-8AE2-87D5-E1B56D83F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Weight (length) of a path, and a shortest path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20C74E1-D365-D9C8-BDEE-52DC2B7F3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Given a digraph G=(V,E) and a weight function w:E</a:t>
            </a:r>
            <a:r>
              <a:rPr lang="en-US" altLang="en-US" sz="2400">
                <a:sym typeface="Wingdings" panose="05000000000000000000" pitchFamily="2" charset="2"/>
              </a:rPr>
              <a:t>R, the </a:t>
            </a:r>
            <a:r>
              <a:rPr lang="en-US" altLang="en-US" sz="2400" b="1">
                <a:solidFill>
                  <a:srgbClr val="0066FF"/>
                </a:solidFill>
                <a:sym typeface="Wingdings" panose="05000000000000000000" pitchFamily="2" charset="2"/>
              </a:rPr>
              <a:t>weight </a:t>
            </a:r>
            <a:r>
              <a:rPr lang="en-US" altLang="en-US" sz="2400">
                <a:sym typeface="Wingdings" panose="05000000000000000000" pitchFamily="2" charset="2"/>
              </a:rPr>
              <a:t>(or equivalently </a:t>
            </a:r>
            <a:r>
              <a:rPr lang="en-US" altLang="en-US" sz="2400" b="1">
                <a:solidFill>
                  <a:srgbClr val="0066FF"/>
                </a:solidFill>
                <a:sym typeface="Wingdings" panose="05000000000000000000" pitchFamily="2" charset="2"/>
              </a:rPr>
              <a:t>length</a:t>
            </a:r>
            <a:r>
              <a:rPr lang="en-US" altLang="en-US" sz="2400">
                <a:sym typeface="Wingdings" panose="05000000000000000000" pitchFamily="2" charset="2"/>
              </a:rPr>
              <a:t>) of a path </a:t>
            </a:r>
            <a:r>
              <a:rPr lang="en-US" altLang="en-US" sz="2400"/>
              <a:t>p=&lt;v</a:t>
            </a:r>
            <a:r>
              <a:rPr lang="en-US" altLang="en-US" sz="2400" baseline="-25000"/>
              <a:t>0</a:t>
            </a:r>
            <a:r>
              <a:rPr lang="en-US" altLang="en-US" sz="2400"/>
              <a:t>,v</a:t>
            </a:r>
            <a:r>
              <a:rPr lang="en-US" altLang="en-US" sz="2400" baseline="-25000"/>
              <a:t>1</a:t>
            </a:r>
            <a:r>
              <a:rPr lang="en-US" altLang="en-US" sz="2400"/>
              <a:t>,v</a:t>
            </a:r>
            <a:r>
              <a:rPr lang="en-US" altLang="en-US" sz="2400" baseline="-25000"/>
              <a:t>2</a:t>
            </a:r>
            <a:r>
              <a:rPr lang="en-US" altLang="en-US" sz="2400"/>
              <a:t>,…,v</a:t>
            </a:r>
            <a:r>
              <a:rPr lang="en-US" altLang="en-US" sz="2400" baseline="-25000"/>
              <a:t>k</a:t>
            </a:r>
            <a:r>
              <a:rPr lang="en-US" altLang="en-US" sz="2400"/>
              <a:t>&gt; in G is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Let us define the length </a:t>
            </a:r>
            <a:r>
              <a:rPr lang="tr-TR" altLang="en-US" sz="2400"/>
              <a:t>of a </a:t>
            </a:r>
            <a:r>
              <a:rPr lang="en-US" altLang="en-US" sz="2400"/>
              <a:t>shortest path from u to v as: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Note that, a node is reachable from itself by </a:t>
            </a:r>
            <a:r>
              <a:rPr lang="tr-TR" altLang="en-US" sz="2400"/>
              <a:t>an</a:t>
            </a:r>
            <a:r>
              <a:rPr lang="en-US" altLang="en-US" sz="2400"/>
              <a:t> empty path, hence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(u,u) = 0 for all u.</a:t>
            </a:r>
          </a:p>
          <a:p>
            <a:pPr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If 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and 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then w(p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.p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)=w(p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)+w(p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  <a:endParaRPr lang="el-GR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702620B7-D1A1-D975-BCEC-16C6F9BEC0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8550" y="2133600"/>
          <a:ext cx="22288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31800" progId="Equation.3">
                  <p:embed/>
                </p:oleObj>
              </mc:Choice>
              <mc:Fallback>
                <p:oleObj name="Equation" r:id="rId3" imgW="12573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133600"/>
                        <a:ext cx="222885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5">
            <a:extLst>
              <a:ext uri="{FF2B5EF4-FFF2-40B4-BE49-F238E27FC236}">
                <a16:creationId xmlns:a16="http://schemas.microsoft.com/office/drawing/2014/main" id="{8C1CD173-B8A1-2311-352A-9330B9A88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3609975"/>
          <a:ext cx="60785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29000" imgH="457200" progId="Equation.3">
                  <p:embed/>
                </p:oleObj>
              </mc:Choice>
              <mc:Fallback>
                <p:oleObj name="Equation" r:id="rId5" imgW="3429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3609975"/>
                        <a:ext cx="607853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2D966CC9-B2D4-8CEB-4AA9-5EB7D891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52F0F4-2D60-4782-8729-D1EA3B47AEC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EDFE7F1-582A-33A6-A083-8F933C996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63492" name="Oval 3">
            <a:extLst>
              <a:ext uri="{FF2B5EF4-FFF2-40B4-BE49-F238E27FC236}">
                <a16:creationId xmlns:a16="http://schemas.microsoft.com/office/drawing/2014/main" id="{F3963E64-774D-CA5F-A0E5-38EB14038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3493" name="Oval 4">
            <a:extLst>
              <a:ext uri="{FF2B5EF4-FFF2-40B4-BE49-F238E27FC236}">
                <a16:creationId xmlns:a16="http://schemas.microsoft.com/office/drawing/2014/main" id="{E250D882-F3B9-5DE8-697A-E95ED5B9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63494" name="Oval 5">
            <a:extLst>
              <a:ext uri="{FF2B5EF4-FFF2-40B4-BE49-F238E27FC236}">
                <a16:creationId xmlns:a16="http://schemas.microsoft.com/office/drawing/2014/main" id="{B869010A-B11F-6AF2-0738-544F3EDF3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63495" name="Oval 6">
            <a:extLst>
              <a:ext uri="{FF2B5EF4-FFF2-40B4-BE49-F238E27FC236}">
                <a16:creationId xmlns:a16="http://schemas.microsoft.com/office/drawing/2014/main" id="{C5BBB1A1-9C5E-05C5-7B67-F3656C61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63496" name="Oval 7">
            <a:extLst>
              <a:ext uri="{FF2B5EF4-FFF2-40B4-BE49-F238E27FC236}">
                <a16:creationId xmlns:a16="http://schemas.microsoft.com/office/drawing/2014/main" id="{7386720A-EAEB-2129-E8D3-813769F9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63497" name="AutoShape 8">
            <a:extLst>
              <a:ext uri="{FF2B5EF4-FFF2-40B4-BE49-F238E27FC236}">
                <a16:creationId xmlns:a16="http://schemas.microsoft.com/office/drawing/2014/main" id="{18CD7220-460D-19F6-3791-6FA0E3830E6E}"/>
              </a:ext>
            </a:extLst>
          </p:cNvPr>
          <p:cNvCxnSpPr>
            <a:cxnSpLocks noChangeShapeType="1"/>
            <a:stCxn id="63492" idx="4"/>
            <a:endCxn id="63493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8" name="AutoShape 9">
            <a:extLst>
              <a:ext uri="{FF2B5EF4-FFF2-40B4-BE49-F238E27FC236}">
                <a16:creationId xmlns:a16="http://schemas.microsoft.com/office/drawing/2014/main" id="{D09BF562-A84F-DC8F-7903-5EDF4D5E429A}"/>
              </a:ext>
            </a:extLst>
          </p:cNvPr>
          <p:cNvCxnSpPr>
            <a:cxnSpLocks noChangeShapeType="1"/>
            <a:stCxn id="63493" idx="2"/>
            <a:endCxn id="63494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9" name="AutoShape 10">
            <a:extLst>
              <a:ext uri="{FF2B5EF4-FFF2-40B4-BE49-F238E27FC236}">
                <a16:creationId xmlns:a16="http://schemas.microsoft.com/office/drawing/2014/main" id="{34D535FF-C606-D371-A5DA-034B4E3E5A1B}"/>
              </a:ext>
            </a:extLst>
          </p:cNvPr>
          <p:cNvCxnSpPr>
            <a:cxnSpLocks noChangeShapeType="1"/>
            <a:stCxn id="63492" idx="3"/>
            <a:endCxn id="63494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0" name="AutoShape 11">
            <a:extLst>
              <a:ext uri="{FF2B5EF4-FFF2-40B4-BE49-F238E27FC236}">
                <a16:creationId xmlns:a16="http://schemas.microsoft.com/office/drawing/2014/main" id="{9773F2D5-8010-5E29-7A29-F768286448DD}"/>
              </a:ext>
            </a:extLst>
          </p:cNvPr>
          <p:cNvCxnSpPr>
            <a:cxnSpLocks noChangeShapeType="1"/>
            <a:stCxn id="63493" idx="3"/>
            <a:endCxn id="63496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1" name="AutoShape 12">
            <a:extLst>
              <a:ext uri="{FF2B5EF4-FFF2-40B4-BE49-F238E27FC236}">
                <a16:creationId xmlns:a16="http://schemas.microsoft.com/office/drawing/2014/main" id="{2DE3B2A3-2C6A-9AEF-0923-BFC8D8D27315}"/>
              </a:ext>
            </a:extLst>
          </p:cNvPr>
          <p:cNvCxnSpPr>
            <a:cxnSpLocks noChangeShapeType="1"/>
            <a:stCxn id="63496" idx="7"/>
            <a:endCxn id="63493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2" name="AutoShape 13">
            <a:extLst>
              <a:ext uri="{FF2B5EF4-FFF2-40B4-BE49-F238E27FC236}">
                <a16:creationId xmlns:a16="http://schemas.microsoft.com/office/drawing/2014/main" id="{30ED755B-C6A3-5DB5-AB92-B4D6C1098695}"/>
              </a:ext>
            </a:extLst>
          </p:cNvPr>
          <p:cNvCxnSpPr>
            <a:cxnSpLocks noChangeShapeType="1"/>
            <a:stCxn id="63493" idx="6"/>
            <a:endCxn id="63495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3" name="AutoShape 14">
            <a:extLst>
              <a:ext uri="{FF2B5EF4-FFF2-40B4-BE49-F238E27FC236}">
                <a16:creationId xmlns:a16="http://schemas.microsoft.com/office/drawing/2014/main" id="{6B5EBC27-16E6-757F-8A59-568FDC4748B1}"/>
              </a:ext>
            </a:extLst>
          </p:cNvPr>
          <p:cNvCxnSpPr>
            <a:cxnSpLocks noChangeShapeType="1"/>
            <a:stCxn id="63495" idx="4"/>
            <a:endCxn id="63496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504" name="AutoShape 15">
            <a:extLst>
              <a:ext uri="{FF2B5EF4-FFF2-40B4-BE49-F238E27FC236}">
                <a16:creationId xmlns:a16="http://schemas.microsoft.com/office/drawing/2014/main" id="{2C972078-E1DF-FF18-1FFF-DB49D61EF4C1}"/>
              </a:ext>
            </a:extLst>
          </p:cNvPr>
          <p:cNvCxnSpPr>
            <a:cxnSpLocks noChangeShapeType="1"/>
            <a:stCxn id="63496" idx="2"/>
            <a:endCxn id="63494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5" name="Text Box 16">
            <a:extLst>
              <a:ext uri="{FF2B5EF4-FFF2-40B4-BE49-F238E27FC236}">
                <a16:creationId xmlns:a16="http://schemas.microsoft.com/office/drawing/2014/main" id="{DA025BA9-8373-57FA-7651-BC27479D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3506" name="Text Box 17">
            <a:extLst>
              <a:ext uri="{FF2B5EF4-FFF2-40B4-BE49-F238E27FC236}">
                <a16:creationId xmlns:a16="http://schemas.microsoft.com/office/drawing/2014/main" id="{B57A517E-2648-1922-362D-ACF779F3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63507" name="Text Box 18">
            <a:extLst>
              <a:ext uri="{FF2B5EF4-FFF2-40B4-BE49-F238E27FC236}">
                <a16:creationId xmlns:a16="http://schemas.microsoft.com/office/drawing/2014/main" id="{E0BB1240-FD14-E559-C76B-D5D9791E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3508" name="Text Box 19">
            <a:extLst>
              <a:ext uri="{FF2B5EF4-FFF2-40B4-BE49-F238E27FC236}">
                <a16:creationId xmlns:a16="http://schemas.microsoft.com/office/drawing/2014/main" id="{C864F1BD-7C63-F31C-9D32-32B3E1BB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3509" name="Text Box 20">
            <a:extLst>
              <a:ext uri="{FF2B5EF4-FFF2-40B4-BE49-F238E27FC236}">
                <a16:creationId xmlns:a16="http://schemas.microsoft.com/office/drawing/2014/main" id="{99F837D6-E7EB-F840-A22F-F2C328075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3510" name="Text Box 21">
            <a:extLst>
              <a:ext uri="{FF2B5EF4-FFF2-40B4-BE49-F238E27FC236}">
                <a16:creationId xmlns:a16="http://schemas.microsoft.com/office/drawing/2014/main" id="{9824C0EA-FBDD-181F-2FBE-E820275C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3511" name="Text Box 22">
            <a:extLst>
              <a:ext uri="{FF2B5EF4-FFF2-40B4-BE49-F238E27FC236}">
                <a16:creationId xmlns:a16="http://schemas.microsoft.com/office/drawing/2014/main" id="{22AD5239-6538-B686-3833-46BEB2FE3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3512" name="Text Box 23">
            <a:extLst>
              <a:ext uri="{FF2B5EF4-FFF2-40B4-BE49-F238E27FC236}">
                <a16:creationId xmlns:a16="http://schemas.microsoft.com/office/drawing/2014/main" id="{C9418A1E-E7CB-5FD9-C923-C8E657FFC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63513" name="Text Box 24">
            <a:extLst>
              <a:ext uri="{FF2B5EF4-FFF2-40B4-BE49-F238E27FC236}">
                <a16:creationId xmlns:a16="http://schemas.microsoft.com/office/drawing/2014/main" id="{98A93BBE-C8D5-280A-384E-A4C2A6B4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4724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3514" name="Text Box 25">
            <a:extLst>
              <a:ext uri="{FF2B5EF4-FFF2-40B4-BE49-F238E27FC236}">
                <a16:creationId xmlns:a16="http://schemas.microsoft.com/office/drawing/2014/main" id="{37D5CE7B-185F-BB03-84C7-70E6538E6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3200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3515" name="Text Box 26">
            <a:extLst>
              <a:ext uri="{FF2B5EF4-FFF2-40B4-BE49-F238E27FC236}">
                <a16:creationId xmlns:a16="http://schemas.microsoft.com/office/drawing/2014/main" id="{4F70694F-3C17-EB83-3434-7F60B7B6C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860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3516" name="Text Box 27">
            <a:extLst>
              <a:ext uri="{FF2B5EF4-FFF2-40B4-BE49-F238E27FC236}">
                <a16:creationId xmlns:a16="http://schemas.microsoft.com/office/drawing/2014/main" id="{C5B32951-4A03-B843-5FDF-26AB3B53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2448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3517" name="Text Box 28">
            <a:extLst>
              <a:ext uri="{FF2B5EF4-FFF2-40B4-BE49-F238E27FC236}">
                <a16:creationId xmlns:a16="http://schemas.microsoft.com/office/drawing/2014/main" id="{15357F71-75D4-BBB2-0C25-13C0FC62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63518" name="Text Box 29">
            <a:extLst>
              <a:ext uri="{FF2B5EF4-FFF2-40B4-BE49-F238E27FC236}">
                <a16:creationId xmlns:a16="http://schemas.microsoft.com/office/drawing/2014/main" id="{C7C9482E-AB0F-FF4E-25D5-2F17DD00F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158875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C=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∅</a:t>
            </a:r>
          </a:p>
        </p:txBody>
      </p:sp>
      <p:sp>
        <p:nvSpPr>
          <p:cNvPr id="63519" name="Text Box 30">
            <a:extLst>
              <a:ext uri="{FF2B5EF4-FFF2-40B4-BE49-F238E27FC236}">
                <a16:creationId xmlns:a16="http://schemas.microsoft.com/office/drawing/2014/main" id="{B43D989C-CA76-595F-F08E-88A725235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28600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A</a:t>
            </a:r>
          </a:p>
        </p:txBody>
      </p:sp>
      <p:sp>
        <p:nvSpPr>
          <p:cNvPr id="63520" name="Line 31">
            <a:extLst>
              <a:ext uri="{FF2B5EF4-FFF2-40B4-BE49-F238E27FC236}">
                <a16:creationId xmlns:a16="http://schemas.microsoft.com/office/drawing/2014/main" id="{DF02A49D-9DA3-2C31-53BA-51AC81411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2860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521" name="Text Box 32">
            <a:extLst>
              <a:ext uri="{FF2B5EF4-FFF2-40B4-BE49-F238E27FC236}">
                <a16:creationId xmlns:a16="http://schemas.microsoft.com/office/drawing/2014/main" id="{EE201179-CD7E-8E30-529F-5045C507A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35496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63522" name="Line 33">
            <a:extLst>
              <a:ext uri="{FF2B5EF4-FFF2-40B4-BE49-F238E27FC236}">
                <a16:creationId xmlns:a16="http://schemas.microsoft.com/office/drawing/2014/main" id="{22D7EDFB-433E-92ED-9C85-4EA3D37B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523" name="Text Box 34">
            <a:extLst>
              <a:ext uri="{FF2B5EF4-FFF2-40B4-BE49-F238E27FC236}">
                <a16:creationId xmlns:a16="http://schemas.microsoft.com/office/drawing/2014/main" id="{4CDB8FF5-DE64-7B3A-0AAC-D42E31921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3473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63524" name="Line 37">
            <a:extLst>
              <a:ext uri="{FF2B5EF4-FFF2-40B4-BE49-F238E27FC236}">
                <a16:creationId xmlns:a16="http://schemas.microsoft.com/office/drawing/2014/main" id="{E7D28935-F18D-6F55-CCAF-407BF5E5F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200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525" name="Text Box 38">
            <a:extLst>
              <a:ext uri="{FF2B5EF4-FFF2-40B4-BE49-F238E27FC236}">
                <a16:creationId xmlns:a16="http://schemas.microsoft.com/office/drawing/2014/main" id="{B8E08C80-BB5B-AE18-07A7-7620ABC1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4997450"/>
            <a:ext cx="550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63526" name="Line 39">
            <a:extLst>
              <a:ext uri="{FF2B5EF4-FFF2-40B4-BE49-F238E27FC236}">
                <a16:creationId xmlns:a16="http://schemas.microsoft.com/office/drawing/2014/main" id="{B6AF4302-9ABD-843A-9A9C-C8B6627B2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7244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1A16516A-A95B-E7FD-557E-E976AF9E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32B864-EC58-4EA6-8F94-FCB7D08D358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768A942A-EEBD-BE30-A310-78297695C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65540" name="Oval 3">
            <a:extLst>
              <a:ext uri="{FF2B5EF4-FFF2-40B4-BE49-F238E27FC236}">
                <a16:creationId xmlns:a16="http://schemas.microsoft.com/office/drawing/2014/main" id="{04D1C338-9537-1F43-84AD-05DAFE0B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219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5541" name="Oval 4">
            <a:extLst>
              <a:ext uri="{FF2B5EF4-FFF2-40B4-BE49-F238E27FC236}">
                <a16:creationId xmlns:a16="http://schemas.microsoft.com/office/drawing/2014/main" id="{15656DB4-DF96-85B7-8DF7-1526FBA30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2098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65542" name="Oval 5">
            <a:extLst>
              <a:ext uri="{FF2B5EF4-FFF2-40B4-BE49-F238E27FC236}">
                <a16:creationId xmlns:a16="http://schemas.microsoft.com/office/drawing/2014/main" id="{F9DB2877-770F-F1A3-EEE6-1B1E891D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124200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65543" name="Oval 6">
            <a:extLst>
              <a:ext uri="{FF2B5EF4-FFF2-40B4-BE49-F238E27FC236}">
                <a16:creationId xmlns:a16="http://schemas.microsoft.com/office/drawing/2014/main" id="{C16BAAE8-90DB-51B7-ADD6-9F1E0ACB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0813" y="3124200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65544" name="Oval 7">
            <a:extLst>
              <a:ext uri="{FF2B5EF4-FFF2-40B4-BE49-F238E27FC236}">
                <a16:creationId xmlns:a16="http://schemas.microsoft.com/office/drawing/2014/main" id="{53EDC4D2-53E1-3B85-620A-1FD89BE99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91000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65545" name="AutoShape 8">
            <a:extLst>
              <a:ext uri="{FF2B5EF4-FFF2-40B4-BE49-F238E27FC236}">
                <a16:creationId xmlns:a16="http://schemas.microsoft.com/office/drawing/2014/main" id="{8EB8D0CC-01BD-2B6F-27DC-10819434C9E1}"/>
              </a:ext>
            </a:extLst>
          </p:cNvPr>
          <p:cNvCxnSpPr>
            <a:cxnSpLocks noChangeShapeType="1"/>
            <a:stCxn id="65540" idx="4"/>
            <a:endCxn id="65541" idx="0"/>
          </p:cNvCxnSpPr>
          <p:nvPr/>
        </p:nvCxnSpPr>
        <p:spPr bwMode="auto">
          <a:xfrm>
            <a:off x="1993900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AutoShape 9">
            <a:extLst>
              <a:ext uri="{FF2B5EF4-FFF2-40B4-BE49-F238E27FC236}">
                <a16:creationId xmlns:a16="http://schemas.microsoft.com/office/drawing/2014/main" id="{3D191214-5B38-383A-656C-95064FD64036}"/>
              </a:ext>
            </a:extLst>
          </p:cNvPr>
          <p:cNvCxnSpPr>
            <a:cxnSpLocks noChangeShapeType="1"/>
            <a:stCxn id="65541" idx="2"/>
            <a:endCxn id="65542" idx="7"/>
          </p:cNvCxnSpPr>
          <p:nvPr/>
        </p:nvCxnSpPr>
        <p:spPr bwMode="auto">
          <a:xfrm flipH="1">
            <a:off x="1368425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AutoShape 10">
            <a:extLst>
              <a:ext uri="{FF2B5EF4-FFF2-40B4-BE49-F238E27FC236}">
                <a16:creationId xmlns:a16="http://schemas.microsoft.com/office/drawing/2014/main" id="{3780A43F-9C18-81EC-5B0F-20A859E3AFBE}"/>
              </a:ext>
            </a:extLst>
          </p:cNvPr>
          <p:cNvCxnSpPr>
            <a:cxnSpLocks noChangeShapeType="1"/>
            <a:stCxn id="65540" idx="3"/>
            <a:endCxn id="65542" idx="0"/>
          </p:cNvCxnSpPr>
          <p:nvPr/>
        </p:nvCxnSpPr>
        <p:spPr bwMode="auto">
          <a:xfrm rot="5400000">
            <a:off x="799307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1">
            <a:extLst>
              <a:ext uri="{FF2B5EF4-FFF2-40B4-BE49-F238E27FC236}">
                <a16:creationId xmlns:a16="http://schemas.microsoft.com/office/drawing/2014/main" id="{AA71291E-719A-3968-EE1F-B0F02F3D2FD4}"/>
              </a:ext>
            </a:extLst>
          </p:cNvPr>
          <p:cNvCxnSpPr>
            <a:cxnSpLocks noChangeShapeType="1"/>
            <a:stCxn id="65541" idx="3"/>
            <a:endCxn id="65544" idx="1"/>
          </p:cNvCxnSpPr>
          <p:nvPr/>
        </p:nvCxnSpPr>
        <p:spPr bwMode="auto">
          <a:xfrm flipH="1">
            <a:off x="1819275" y="2665413"/>
            <a:ext cx="20638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2">
            <a:extLst>
              <a:ext uri="{FF2B5EF4-FFF2-40B4-BE49-F238E27FC236}">
                <a16:creationId xmlns:a16="http://schemas.microsoft.com/office/drawing/2014/main" id="{6C414EBF-1357-A7B2-E99F-8C9C7CEF935E}"/>
              </a:ext>
            </a:extLst>
          </p:cNvPr>
          <p:cNvCxnSpPr>
            <a:cxnSpLocks noChangeShapeType="1"/>
            <a:stCxn id="65544" idx="7"/>
            <a:endCxn id="65541" idx="5"/>
          </p:cNvCxnSpPr>
          <p:nvPr/>
        </p:nvCxnSpPr>
        <p:spPr bwMode="auto">
          <a:xfrm flipV="1">
            <a:off x="2139950" y="2665413"/>
            <a:ext cx="6350" cy="1603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3">
            <a:extLst>
              <a:ext uri="{FF2B5EF4-FFF2-40B4-BE49-F238E27FC236}">
                <a16:creationId xmlns:a16="http://schemas.microsoft.com/office/drawing/2014/main" id="{4B4DEAFA-1A2E-7CE6-D2B5-344F11B6ACC4}"/>
              </a:ext>
            </a:extLst>
          </p:cNvPr>
          <p:cNvCxnSpPr>
            <a:cxnSpLocks noChangeShapeType="1"/>
            <a:stCxn id="65541" idx="6"/>
            <a:endCxn id="65543" idx="1"/>
          </p:cNvCxnSpPr>
          <p:nvPr/>
        </p:nvCxnSpPr>
        <p:spPr bwMode="auto">
          <a:xfrm>
            <a:off x="2209800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4">
            <a:extLst>
              <a:ext uri="{FF2B5EF4-FFF2-40B4-BE49-F238E27FC236}">
                <a16:creationId xmlns:a16="http://schemas.microsoft.com/office/drawing/2014/main" id="{5C0F9952-7DE1-C66F-590F-9195833F3533}"/>
              </a:ext>
            </a:extLst>
          </p:cNvPr>
          <p:cNvCxnSpPr>
            <a:cxnSpLocks noChangeShapeType="1"/>
            <a:stCxn id="65543" idx="4"/>
            <a:endCxn id="65544" idx="6"/>
          </p:cNvCxnSpPr>
          <p:nvPr/>
        </p:nvCxnSpPr>
        <p:spPr bwMode="auto">
          <a:xfrm flipH="1">
            <a:off x="2206625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2" name="AutoShape 15">
            <a:extLst>
              <a:ext uri="{FF2B5EF4-FFF2-40B4-BE49-F238E27FC236}">
                <a16:creationId xmlns:a16="http://schemas.microsoft.com/office/drawing/2014/main" id="{ED28C71A-B9DD-B761-C9EF-D2D883DAF19A}"/>
              </a:ext>
            </a:extLst>
          </p:cNvPr>
          <p:cNvCxnSpPr>
            <a:cxnSpLocks noChangeShapeType="1"/>
            <a:stCxn id="65544" idx="2"/>
            <a:endCxn id="65542" idx="4"/>
          </p:cNvCxnSpPr>
          <p:nvPr/>
        </p:nvCxnSpPr>
        <p:spPr bwMode="auto">
          <a:xfrm flipH="1" flipV="1">
            <a:off x="1208088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3" name="Text Box 16">
            <a:extLst>
              <a:ext uri="{FF2B5EF4-FFF2-40B4-BE49-F238E27FC236}">
                <a16:creationId xmlns:a16="http://schemas.microsoft.com/office/drawing/2014/main" id="{128B68E2-1453-0CB5-8039-6B6ACB68A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176371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5554" name="Text Box 17">
            <a:extLst>
              <a:ext uri="{FF2B5EF4-FFF2-40B4-BE49-F238E27FC236}">
                <a16:creationId xmlns:a16="http://schemas.microsoft.com/office/drawing/2014/main" id="{6C974A0C-4FA3-B60C-89E3-29C3B0607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65555" name="Text Box 18">
            <a:extLst>
              <a:ext uri="{FF2B5EF4-FFF2-40B4-BE49-F238E27FC236}">
                <a16:creationId xmlns:a16="http://schemas.microsoft.com/office/drawing/2014/main" id="{E9F71576-6086-8E6C-D2AF-46D87E4E7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5556" name="Text Box 19">
            <a:extLst>
              <a:ext uri="{FF2B5EF4-FFF2-40B4-BE49-F238E27FC236}">
                <a16:creationId xmlns:a16="http://schemas.microsoft.com/office/drawing/2014/main" id="{45AB03FD-77DC-3E52-42D8-C09DF271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31845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5557" name="Text Box 20">
            <a:extLst>
              <a:ext uri="{FF2B5EF4-FFF2-40B4-BE49-F238E27FC236}">
                <a16:creationId xmlns:a16="http://schemas.microsoft.com/office/drawing/2014/main" id="{5C7A2FD5-A50B-91F9-0349-67C66454D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004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65558" name="Text Box 21">
            <a:extLst>
              <a:ext uri="{FF2B5EF4-FFF2-40B4-BE49-F238E27FC236}">
                <a16:creationId xmlns:a16="http://schemas.microsoft.com/office/drawing/2014/main" id="{A275A89D-04EE-8206-62F4-293130F5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65559" name="Text Box 22">
            <a:extLst>
              <a:ext uri="{FF2B5EF4-FFF2-40B4-BE49-F238E27FC236}">
                <a16:creationId xmlns:a16="http://schemas.microsoft.com/office/drawing/2014/main" id="{A3B7159C-425D-6B64-D719-134175E17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525" y="3870325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65560" name="Text Box 23">
            <a:extLst>
              <a:ext uri="{FF2B5EF4-FFF2-40B4-BE49-F238E27FC236}">
                <a16:creationId xmlns:a16="http://schemas.microsoft.com/office/drawing/2014/main" id="{1C9AFA8C-FA2E-B360-4487-4F2F480F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65561" name="Text Box 28">
            <a:extLst>
              <a:ext uri="{FF2B5EF4-FFF2-40B4-BE49-F238E27FC236}">
                <a16:creationId xmlns:a16="http://schemas.microsoft.com/office/drawing/2014/main" id="{3D37AEC8-27C3-895A-726E-F080F1DC5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95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65562" name="Text Box 30">
            <a:extLst>
              <a:ext uri="{FF2B5EF4-FFF2-40B4-BE49-F238E27FC236}">
                <a16:creationId xmlns:a16="http://schemas.microsoft.com/office/drawing/2014/main" id="{F7A7D130-2E07-B982-0FCD-EC9AFA217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2286000"/>
            <a:ext cx="5381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A</a:t>
            </a:r>
          </a:p>
        </p:txBody>
      </p:sp>
      <p:sp>
        <p:nvSpPr>
          <p:cNvPr id="65563" name="Text Box 34">
            <a:extLst>
              <a:ext uri="{FF2B5EF4-FFF2-40B4-BE49-F238E27FC236}">
                <a16:creationId xmlns:a16="http://schemas.microsoft.com/office/drawing/2014/main" id="{B94D78B7-1F18-0BDB-D343-15E14161C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200400"/>
            <a:ext cx="550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65564" name="Text Box 35">
            <a:extLst>
              <a:ext uri="{FF2B5EF4-FFF2-40B4-BE49-F238E27FC236}">
                <a16:creationId xmlns:a16="http://schemas.microsoft.com/office/drawing/2014/main" id="{76981510-F4EA-9654-D8A7-2DC086925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3200400"/>
            <a:ext cx="538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65565" name="Text Box 40">
            <a:extLst>
              <a:ext uri="{FF2B5EF4-FFF2-40B4-BE49-F238E27FC236}">
                <a16:creationId xmlns:a16="http://schemas.microsoft.com/office/drawing/2014/main" id="{8685FD47-E338-CDE0-330E-D34AAB05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24400"/>
            <a:ext cx="550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3, B</a:t>
            </a:r>
          </a:p>
        </p:txBody>
      </p:sp>
      <p:sp>
        <p:nvSpPr>
          <p:cNvPr id="65566" name="Oval 42">
            <a:extLst>
              <a:ext uri="{FF2B5EF4-FFF2-40B4-BE49-F238E27FC236}">
                <a16:creationId xmlns:a16="http://schemas.microsoft.com/office/drawing/2014/main" id="{BB3861A0-7EBD-A8A6-C0F7-A06029380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22860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5567" name="Oval 43">
            <a:extLst>
              <a:ext uri="{FF2B5EF4-FFF2-40B4-BE49-F238E27FC236}">
                <a16:creationId xmlns:a16="http://schemas.microsoft.com/office/drawing/2014/main" id="{306FFE48-AE24-B3CD-E9C7-8AC303F43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113" y="32766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65568" name="Oval 44">
            <a:extLst>
              <a:ext uri="{FF2B5EF4-FFF2-40B4-BE49-F238E27FC236}">
                <a16:creationId xmlns:a16="http://schemas.microsoft.com/office/drawing/2014/main" id="{3AE21944-F8A5-2898-373F-A838FD1E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65569" name="Oval 45">
            <a:extLst>
              <a:ext uri="{FF2B5EF4-FFF2-40B4-BE49-F238E27FC236}">
                <a16:creationId xmlns:a16="http://schemas.microsoft.com/office/drawing/2014/main" id="{114A8FF9-4823-51E5-567F-BFC7B1043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41910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65570" name="Oval 46">
            <a:extLst>
              <a:ext uri="{FF2B5EF4-FFF2-40B4-BE49-F238E27FC236}">
                <a16:creationId xmlns:a16="http://schemas.microsoft.com/office/drawing/2014/main" id="{2AD9C406-5BD2-CFFA-0A6B-90E48F7F0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2578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65571" name="AutoShape 47">
            <a:extLst>
              <a:ext uri="{FF2B5EF4-FFF2-40B4-BE49-F238E27FC236}">
                <a16:creationId xmlns:a16="http://schemas.microsoft.com/office/drawing/2014/main" id="{D650D3C8-EEF8-C89F-21E3-024B40CB5627}"/>
              </a:ext>
            </a:extLst>
          </p:cNvPr>
          <p:cNvCxnSpPr>
            <a:cxnSpLocks noChangeShapeType="1"/>
            <a:stCxn id="65566" idx="4"/>
            <a:endCxn id="65567" idx="0"/>
          </p:cNvCxnSpPr>
          <p:nvPr/>
        </p:nvCxnSpPr>
        <p:spPr bwMode="auto">
          <a:xfrm>
            <a:off x="6705600" y="28194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2" name="AutoShape 48">
            <a:extLst>
              <a:ext uri="{FF2B5EF4-FFF2-40B4-BE49-F238E27FC236}">
                <a16:creationId xmlns:a16="http://schemas.microsoft.com/office/drawing/2014/main" id="{1C3AF475-1E02-560E-0258-A06DCAF94148}"/>
              </a:ext>
            </a:extLst>
          </p:cNvPr>
          <p:cNvCxnSpPr>
            <a:cxnSpLocks noChangeShapeType="1"/>
            <a:stCxn id="65566" idx="3"/>
            <a:endCxn id="65568" idx="7"/>
          </p:cNvCxnSpPr>
          <p:nvPr/>
        </p:nvCxnSpPr>
        <p:spPr bwMode="auto">
          <a:xfrm rot="5400000">
            <a:off x="5552281" y="3269457"/>
            <a:ext cx="1527175" cy="471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3" name="AutoShape 52">
            <a:extLst>
              <a:ext uri="{FF2B5EF4-FFF2-40B4-BE49-F238E27FC236}">
                <a16:creationId xmlns:a16="http://schemas.microsoft.com/office/drawing/2014/main" id="{7193413A-670A-38E3-163F-3D4637C2F218}"/>
              </a:ext>
            </a:extLst>
          </p:cNvPr>
          <p:cNvCxnSpPr>
            <a:cxnSpLocks noChangeShapeType="1"/>
            <a:stCxn id="65567" idx="6"/>
            <a:endCxn id="65569" idx="1"/>
          </p:cNvCxnSpPr>
          <p:nvPr/>
        </p:nvCxnSpPr>
        <p:spPr bwMode="auto">
          <a:xfrm>
            <a:off x="6921500" y="35433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74" name="AutoShape 53">
            <a:extLst>
              <a:ext uri="{FF2B5EF4-FFF2-40B4-BE49-F238E27FC236}">
                <a16:creationId xmlns:a16="http://schemas.microsoft.com/office/drawing/2014/main" id="{B7215F58-5A92-24D2-28B6-A4ACC730C288}"/>
              </a:ext>
            </a:extLst>
          </p:cNvPr>
          <p:cNvCxnSpPr>
            <a:cxnSpLocks noChangeShapeType="1"/>
            <a:stCxn id="65567" idx="4"/>
            <a:endCxn id="65570" idx="0"/>
          </p:cNvCxnSpPr>
          <p:nvPr/>
        </p:nvCxnSpPr>
        <p:spPr bwMode="auto">
          <a:xfrm rot="5400000">
            <a:off x="5974557" y="4526756"/>
            <a:ext cx="1447800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75" name="Text Box 63">
            <a:extLst>
              <a:ext uri="{FF2B5EF4-FFF2-40B4-BE49-F238E27FC236}">
                <a16:creationId xmlns:a16="http://schemas.microsoft.com/office/drawing/2014/main" id="{29B96008-0807-27F3-894A-A5168220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362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</a:t>
            </a:r>
          </a:p>
        </p:txBody>
      </p:sp>
      <p:sp>
        <p:nvSpPr>
          <p:cNvPr id="65576" name="Text Box 64">
            <a:extLst>
              <a:ext uri="{FF2B5EF4-FFF2-40B4-BE49-F238E27FC236}">
                <a16:creationId xmlns:a16="http://schemas.microsoft.com/office/drawing/2014/main" id="{E596A165-38F2-A90D-E75D-2B0635614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33528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</a:t>
            </a:r>
          </a:p>
        </p:txBody>
      </p:sp>
      <p:sp>
        <p:nvSpPr>
          <p:cNvPr id="65577" name="Text Box 65">
            <a:extLst>
              <a:ext uri="{FF2B5EF4-FFF2-40B4-BE49-F238E27FC236}">
                <a16:creationId xmlns:a16="http://schemas.microsoft.com/office/drawing/2014/main" id="{5B5A2C88-3392-6EDB-B1B9-6DC603FF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0338" y="4267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65578" name="Text Box 66">
            <a:extLst>
              <a:ext uri="{FF2B5EF4-FFF2-40B4-BE49-F238E27FC236}">
                <a16:creationId xmlns:a16="http://schemas.microsoft.com/office/drawing/2014/main" id="{117CCADB-ED11-52DA-3BFE-44F8A4BD2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4267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</a:t>
            </a:r>
          </a:p>
        </p:txBody>
      </p:sp>
      <p:sp>
        <p:nvSpPr>
          <p:cNvPr id="65579" name="Text Box 67">
            <a:extLst>
              <a:ext uri="{FF2B5EF4-FFF2-40B4-BE49-F238E27FC236}">
                <a16:creationId xmlns:a16="http://schemas.microsoft.com/office/drawing/2014/main" id="{C31C404D-8A8D-51D7-369B-B5C8DC17A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925" y="579120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3</a:t>
            </a:r>
          </a:p>
        </p:txBody>
      </p:sp>
      <p:sp>
        <p:nvSpPr>
          <p:cNvPr id="65580" name="Text Box 68">
            <a:extLst>
              <a:ext uri="{FF2B5EF4-FFF2-40B4-BE49-F238E27FC236}">
                <a16:creationId xmlns:a16="http://schemas.microsoft.com/office/drawing/2014/main" id="{4308953A-1849-9CE8-A79E-0E47171D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1660525"/>
            <a:ext cx="4029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shortest path tree rooted at A is: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9803E79E-09D9-77EB-9A3E-11CC8EF8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05E46-2D3B-4C76-8B6C-BDED6606214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4DAFE31-18A9-C5E5-B94E-3AF9EEEB4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Negative edges are problematic for Dijkstra’s algorithm</a:t>
            </a:r>
          </a:p>
        </p:txBody>
      </p:sp>
      <p:sp>
        <p:nvSpPr>
          <p:cNvPr id="67588" name="Oval 4">
            <a:extLst>
              <a:ext uri="{FF2B5EF4-FFF2-40B4-BE49-F238E27FC236}">
                <a16:creationId xmlns:a16="http://schemas.microsoft.com/office/drawing/2014/main" id="{1ACC05E5-32E0-72E4-1154-20E001F0C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492250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67589" name="Text Box 8">
            <a:extLst>
              <a:ext uri="{FF2B5EF4-FFF2-40B4-BE49-F238E27FC236}">
                <a16:creationId xmlns:a16="http://schemas.microsoft.com/office/drawing/2014/main" id="{2297B26B-8682-4982-7E25-9F61AB254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573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4</a:t>
            </a:r>
            <a:endParaRPr lang="en-US" altLang="en-US" sz="2000"/>
          </a:p>
        </p:txBody>
      </p:sp>
      <p:sp>
        <p:nvSpPr>
          <p:cNvPr id="67590" name="Text Box 9">
            <a:extLst>
              <a:ext uri="{FF2B5EF4-FFF2-40B4-BE49-F238E27FC236}">
                <a16:creationId xmlns:a16="http://schemas.microsoft.com/office/drawing/2014/main" id="{EE0CE42F-73B4-753A-6438-9DC8BCDA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3837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</a:t>
            </a:r>
            <a:r>
              <a:rPr lang="tr-TR" altLang="en-US" sz="2000"/>
              <a:t>5</a:t>
            </a:r>
            <a:endParaRPr lang="en-US" altLang="en-US" sz="2000"/>
          </a:p>
        </p:txBody>
      </p:sp>
      <p:sp>
        <p:nvSpPr>
          <p:cNvPr id="67591" name="Text Box 10">
            <a:extLst>
              <a:ext uri="{FF2B5EF4-FFF2-40B4-BE49-F238E27FC236}">
                <a16:creationId xmlns:a16="http://schemas.microsoft.com/office/drawing/2014/main" id="{58BA8D28-6040-74EB-18AA-CB303D983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922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67592" name="Text Box 11">
            <a:extLst>
              <a:ext uri="{FF2B5EF4-FFF2-40B4-BE49-F238E27FC236}">
                <a16:creationId xmlns:a16="http://schemas.microsoft.com/office/drawing/2014/main" id="{AECD34F3-DE78-432A-8647-E1C635A02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38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7593" name="Oval 5">
            <a:extLst>
              <a:ext uri="{FF2B5EF4-FFF2-40B4-BE49-F238E27FC236}">
                <a16:creationId xmlns:a16="http://schemas.microsoft.com/office/drawing/2014/main" id="{447920F7-925F-5B82-50A6-6E343C75A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01875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C</a:t>
            </a:r>
            <a:endParaRPr lang="en-US" altLang="en-US" sz="2000" baseline="-25000"/>
          </a:p>
        </p:txBody>
      </p:sp>
      <p:sp>
        <p:nvSpPr>
          <p:cNvPr id="67594" name="Oval 5">
            <a:extLst>
              <a:ext uri="{FF2B5EF4-FFF2-40B4-BE49-F238E27FC236}">
                <a16:creationId xmlns:a16="http://schemas.microsoft.com/office/drawing/2014/main" id="{D23E512A-B19B-EA87-878B-9DE25A52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940050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D</a:t>
            </a:r>
            <a:endParaRPr lang="en-US" altLang="en-US" sz="2000" baseline="-25000"/>
          </a:p>
        </p:txBody>
      </p:sp>
      <p:cxnSp>
        <p:nvCxnSpPr>
          <p:cNvPr id="67595" name="Straight Arrow Connector 37">
            <a:extLst>
              <a:ext uri="{FF2B5EF4-FFF2-40B4-BE49-F238E27FC236}">
                <a16:creationId xmlns:a16="http://schemas.microsoft.com/office/drawing/2014/main" id="{8C05C2F4-3DE9-1DDC-15CD-3C8356EA1A8A}"/>
              </a:ext>
            </a:extLst>
          </p:cNvPr>
          <p:cNvCxnSpPr>
            <a:cxnSpLocks noChangeShapeType="1"/>
            <a:stCxn id="67588" idx="3"/>
            <a:endCxn id="67601" idx="0"/>
          </p:cNvCxnSpPr>
          <p:nvPr/>
        </p:nvCxnSpPr>
        <p:spPr bwMode="auto">
          <a:xfrm rot="5400000">
            <a:off x="977900" y="2025651"/>
            <a:ext cx="382587" cy="227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6" name="Straight Arrow Connector 41">
            <a:extLst>
              <a:ext uri="{FF2B5EF4-FFF2-40B4-BE49-F238E27FC236}">
                <a16:creationId xmlns:a16="http://schemas.microsoft.com/office/drawing/2014/main" id="{76D0A1ED-AE59-E8F3-C448-D20DA29CE393}"/>
              </a:ext>
            </a:extLst>
          </p:cNvPr>
          <p:cNvCxnSpPr>
            <a:cxnSpLocks noChangeShapeType="1"/>
            <a:stCxn id="67588" idx="5"/>
            <a:endCxn id="67593" idx="0"/>
          </p:cNvCxnSpPr>
          <p:nvPr/>
        </p:nvCxnSpPr>
        <p:spPr bwMode="auto">
          <a:xfrm rot="16200000" flipH="1">
            <a:off x="1547813" y="1989138"/>
            <a:ext cx="354012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7" name="Straight Arrow Connector 52">
            <a:extLst>
              <a:ext uri="{FF2B5EF4-FFF2-40B4-BE49-F238E27FC236}">
                <a16:creationId xmlns:a16="http://schemas.microsoft.com/office/drawing/2014/main" id="{847D120E-57A4-06CE-D54E-E8AB4BF790E5}"/>
              </a:ext>
            </a:extLst>
          </p:cNvPr>
          <p:cNvCxnSpPr>
            <a:cxnSpLocks noChangeShapeType="1"/>
            <a:stCxn id="67601" idx="4"/>
            <a:endCxn id="67594" idx="1"/>
          </p:cNvCxnSpPr>
          <p:nvPr/>
        </p:nvCxnSpPr>
        <p:spPr bwMode="auto">
          <a:xfrm rot="16200000" flipH="1">
            <a:off x="1096169" y="2823369"/>
            <a:ext cx="158750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8" name="Text Box 8">
            <a:extLst>
              <a:ext uri="{FF2B5EF4-FFF2-40B4-BE49-F238E27FC236}">
                <a16:creationId xmlns:a16="http://schemas.microsoft.com/office/drawing/2014/main" id="{E81BC4C1-98A0-CD4F-86D7-8E4BF3645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638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2</a:t>
            </a:r>
            <a:endParaRPr lang="en-US" altLang="en-US" sz="2000"/>
          </a:p>
        </p:txBody>
      </p:sp>
      <p:sp>
        <p:nvSpPr>
          <p:cNvPr id="67599" name="Text Box 8">
            <a:extLst>
              <a:ext uri="{FF2B5EF4-FFF2-40B4-BE49-F238E27FC236}">
                <a16:creationId xmlns:a16="http://schemas.microsoft.com/office/drawing/2014/main" id="{BEFB8540-79F0-4EE1-CC50-14963BA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57375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1</a:t>
            </a:r>
            <a:endParaRPr lang="en-US" altLang="en-US" sz="2000"/>
          </a:p>
        </p:txBody>
      </p:sp>
      <p:cxnSp>
        <p:nvCxnSpPr>
          <p:cNvPr id="67600" name="Straight Arrow Connector 57">
            <a:extLst>
              <a:ext uri="{FF2B5EF4-FFF2-40B4-BE49-F238E27FC236}">
                <a16:creationId xmlns:a16="http://schemas.microsoft.com/office/drawing/2014/main" id="{00C63D8D-698D-8DDB-0A7C-D1398124A0B9}"/>
              </a:ext>
            </a:extLst>
          </p:cNvPr>
          <p:cNvCxnSpPr>
            <a:cxnSpLocks noChangeShapeType="1"/>
            <a:stCxn id="67593" idx="2"/>
            <a:endCxn id="67601" idx="6"/>
          </p:cNvCxnSpPr>
          <p:nvPr/>
        </p:nvCxnSpPr>
        <p:spPr bwMode="auto">
          <a:xfrm rot="10800000" flipV="1">
            <a:off x="1271588" y="2582863"/>
            <a:ext cx="328612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1" name="Oval 5">
            <a:extLst>
              <a:ext uri="{FF2B5EF4-FFF2-40B4-BE49-F238E27FC236}">
                <a16:creationId xmlns:a16="http://schemas.microsoft.com/office/drawing/2014/main" id="{5162D751-37BF-A5FF-E16C-B6D0114B7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0450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67602" name="Text Box 11">
            <a:extLst>
              <a:ext uri="{FF2B5EF4-FFF2-40B4-BE49-F238E27FC236}">
                <a16:creationId xmlns:a16="http://schemas.microsoft.com/office/drawing/2014/main" id="{D4363665-85B8-9EC4-D943-8A8F05D0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406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67603" name="Text Box 11">
            <a:extLst>
              <a:ext uri="{FF2B5EF4-FFF2-40B4-BE49-F238E27FC236}">
                <a16:creationId xmlns:a16="http://schemas.microsoft.com/office/drawing/2014/main" id="{3C6141B2-C9C8-2D49-2DC3-638D6C7B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473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26" name="Oval 4">
            <a:extLst>
              <a:ext uri="{FF2B5EF4-FFF2-40B4-BE49-F238E27FC236}">
                <a16:creationId xmlns:a16="http://schemas.microsoft.com/office/drawing/2014/main" id="{76A2BDCC-8161-AB38-A0F9-07A22D47F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492250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127" name="Text Box 8">
            <a:extLst>
              <a:ext uri="{FF2B5EF4-FFF2-40B4-BE49-F238E27FC236}">
                <a16:creationId xmlns:a16="http://schemas.microsoft.com/office/drawing/2014/main" id="{6F1C15E9-ACAB-09F8-37A5-89FE65B80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8573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4</a:t>
            </a:r>
            <a:endParaRPr lang="en-US" altLang="en-US" sz="2000"/>
          </a:p>
        </p:txBody>
      </p:sp>
      <p:sp>
        <p:nvSpPr>
          <p:cNvPr id="128" name="Text Box 9">
            <a:extLst>
              <a:ext uri="{FF2B5EF4-FFF2-40B4-BE49-F238E27FC236}">
                <a16:creationId xmlns:a16="http://schemas.microsoft.com/office/drawing/2014/main" id="{BC31B537-C9C3-F6FC-9673-274B39A0B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23837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</a:t>
            </a:r>
            <a:r>
              <a:rPr lang="tr-TR" altLang="en-US" sz="2000"/>
              <a:t>5</a:t>
            </a:r>
            <a:endParaRPr lang="en-US" altLang="en-US" sz="2000"/>
          </a:p>
        </p:txBody>
      </p:sp>
      <p:sp>
        <p:nvSpPr>
          <p:cNvPr id="129" name="Text Box 10">
            <a:extLst>
              <a:ext uri="{FF2B5EF4-FFF2-40B4-BE49-F238E27FC236}">
                <a16:creationId xmlns:a16="http://schemas.microsoft.com/office/drawing/2014/main" id="{B2B3EBB1-4468-BFB5-971A-20CAC5B3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922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130" name="Text Box 11">
            <a:extLst>
              <a:ext uri="{FF2B5EF4-FFF2-40B4-BE49-F238E27FC236}">
                <a16:creationId xmlns:a16="http://schemas.microsoft.com/office/drawing/2014/main" id="{D4245380-2847-19A6-3520-9D49A1A2E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31" name="Oval 5">
            <a:extLst>
              <a:ext uri="{FF2B5EF4-FFF2-40B4-BE49-F238E27FC236}">
                <a16:creationId xmlns:a16="http://schemas.microsoft.com/office/drawing/2014/main" id="{1DA07A79-0C22-38DB-E8A1-B7677E4B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301875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C</a:t>
            </a:r>
            <a:endParaRPr lang="en-US" altLang="en-US" sz="2000" baseline="-25000"/>
          </a:p>
        </p:txBody>
      </p:sp>
      <p:sp>
        <p:nvSpPr>
          <p:cNvPr id="132" name="Oval 5">
            <a:extLst>
              <a:ext uri="{FF2B5EF4-FFF2-40B4-BE49-F238E27FC236}">
                <a16:creationId xmlns:a16="http://schemas.microsoft.com/office/drawing/2014/main" id="{103E4566-31AC-2BAE-7A48-38DE927D0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940050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D</a:t>
            </a:r>
            <a:endParaRPr lang="en-US" altLang="en-US" sz="2000" baseline="-250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A7C7ECF-4208-1094-BB5B-C8C2E1C8C26E}"/>
              </a:ext>
            </a:extLst>
          </p:cNvPr>
          <p:cNvCxnSpPr>
            <a:cxnSpLocks noChangeShapeType="1"/>
            <a:stCxn id="126" idx="3"/>
            <a:endCxn id="139" idx="0"/>
          </p:cNvCxnSpPr>
          <p:nvPr/>
        </p:nvCxnSpPr>
        <p:spPr bwMode="auto">
          <a:xfrm rot="5400000">
            <a:off x="3949700" y="2025651"/>
            <a:ext cx="382587" cy="227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8D3F89E-FAAC-98EE-2EF2-E746DA4DD4AF}"/>
              </a:ext>
            </a:extLst>
          </p:cNvPr>
          <p:cNvCxnSpPr>
            <a:cxnSpLocks noChangeShapeType="1"/>
            <a:stCxn id="126" idx="5"/>
            <a:endCxn id="131" idx="0"/>
          </p:cNvCxnSpPr>
          <p:nvPr/>
        </p:nvCxnSpPr>
        <p:spPr bwMode="auto">
          <a:xfrm rot="16200000" flipH="1">
            <a:off x="4519613" y="1989138"/>
            <a:ext cx="354012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880937-A962-F186-53AB-B346D7B570E3}"/>
              </a:ext>
            </a:extLst>
          </p:cNvPr>
          <p:cNvCxnSpPr>
            <a:cxnSpLocks noChangeShapeType="1"/>
            <a:stCxn id="139" idx="4"/>
            <a:endCxn id="132" idx="1"/>
          </p:cNvCxnSpPr>
          <p:nvPr/>
        </p:nvCxnSpPr>
        <p:spPr bwMode="auto">
          <a:xfrm rot="16200000" flipH="1">
            <a:off x="4067969" y="2823369"/>
            <a:ext cx="158750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6" name="Text Box 8">
            <a:extLst>
              <a:ext uri="{FF2B5EF4-FFF2-40B4-BE49-F238E27FC236}">
                <a16:creationId xmlns:a16="http://schemas.microsoft.com/office/drawing/2014/main" id="{D4F5A99D-2F69-2558-5BC2-F5072AAED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638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2</a:t>
            </a:r>
            <a:endParaRPr lang="en-US" altLang="en-US" sz="2000"/>
          </a:p>
        </p:txBody>
      </p:sp>
      <p:sp>
        <p:nvSpPr>
          <p:cNvPr id="137" name="Text Box 8">
            <a:extLst>
              <a:ext uri="{FF2B5EF4-FFF2-40B4-BE49-F238E27FC236}">
                <a16:creationId xmlns:a16="http://schemas.microsoft.com/office/drawing/2014/main" id="{6A1DF2C2-BC70-E5D6-7762-7963656D4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857375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1</a:t>
            </a:r>
            <a:endParaRPr lang="en-US" altLang="en-US" sz="200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D1C11EE-3753-6E6E-4822-B6FDE2CCFB72}"/>
              </a:ext>
            </a:extLst>
          </p:cNvPr>
          <p:cNvCxnSpPr>
            <a:cxnSpLocks noChangeShapeType="1"/>
            <a:stCxn id="131" idx="2"/>
            <a:endCxn id="139" idx="6"/>
          </p:cNvCxnSpPr>
          <p:nvPr/>
        </p:nvCxnSpPr>
        <p:spPr bwMode="auto">
          <a:xfrm rot="10800000" flipV="1">
            <a:off x="4243388" y="2582863"/>
            <a:ext cx="328612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9" name="Oval 5">
            <a:extLst>
              <a:ext uri="{FF2B5EF4-FFF2-40B4-BE49-F238E27FC236}">
                <a16:creationId xmlns:a16="http://schemas.microsoft.com/office/drawing/2014/main" id="{A9A3787A-C14E-A4F6-4B1B-24EA25076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30450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140" name="Text Box 11">
            <a:extLst>
              <a:ext uri="{FF2B5EF4-FFF2-40B4-BE49-F238E27FC236}">
                <a16:creationId xmlns:a16="http://schemas.microsoft.com/office/drawing/2014/main" id="{72B9C737-13D1-CEA7-68D3-6B4E9A949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2406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41" name="Text Box 11">
            <a:extLst>
              <a:ext uri="{FF2B5EF4-FFF2-40B4-BE49-F238E27FC236}">
                <a16:creationId xmlns:a16="http://schemas.microsoft.com/office/drawing/2014/main" id="{027E3A7D-87AC-DA61-FAD0-EC7481E27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73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58" name="Text Box 11">
            <a:extLst>
              <a:ext uri="{FF2B5EF4-FFF2-40B4-BE49-F238E27FC236}">
                <a16:creationId xmlns:a16="http://schemas.microsoft.com/office/drawing/2014/main" id="{7486FDF0-050E-9561-91D3-C019BED6A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263525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1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59" name="Text Box 11">
            <a:extLst>
              <a:ext uri="{FF2B5EF4-FFF2-40B4-BE49-F238E27FC236}">
                <a16:creationId xmlns:a16="http://schemas.microsoft.com/office/drawing/2014/main" id="{E19D6FA3-4496-7675-3FAA-306294C6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263525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4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9688A52-3584-BE20-9393-47007FDE90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251460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7D3A8A9-6A77-CE50-090A-7EC0A805D72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57800" y="243840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Oval 4">
            <a:extLst>
              <a:ext uri="{FF2B5EF4-FFF2-40B4-BE49-F238E27FC236}">
                <a16:creationId xmlns:a16="http://schemas.microsoft.com/office/drawing/2014/main" id="{CB62EA0B-181D-4B23-F964-979F4D08E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492250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166" name="Text Box 8">
            <a:extLst>
              <a:ext uri="{FF2B5EF4-FFF2-40B4-BE49-F238E27FC236}">
                <a16:creationId xmlns:a16="http://schemas.microsoft.com/office/drawing/2014/main" id="{C54869DE-8CF9-71EA-439F-65C04CFA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8573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4</a:t>
            </a:r>
            <a:endParaRPr lang="en-US" altLang="en-US" sz="2000"/>
          </a:p>
        </p:txBody>
      </p:sp>
      <p:sp>
        <p:nvSpPr>
          <p:cNvPr id="167" name="Text Box 9">
            <a:extLst>
              <a:ext uri="{FF2B5EF4-FFF2-40B4-BE49-F238E27FC236}">
                <a16:creationId xmlns:a16="http://schemas.microsoft.com/office/drawing/2014/main" id="{C4A8E0C8-C9AE-1C05-EF67-319A030F3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23837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</a:t>
            </a:r>
            <a:r>
              <a:rPr lang="tr-TR" altLang="en-US" sz="2000"/>
              <a:t>5</a:t>
            </a:r>
            <a:endParaRPr lang="en-US" altLang="en-US" sz="2000"/>
          </a:p>
        </p:txBody>
      </p:sp>
      <p:sp>
        <p:nvSpPr>
          <p:cNvPr id="168" name="Text Box 10">
            <a:extLst>
              <a:ext uri="{FF2B5EF4-FFF2-40B4-BE49-F238E27FC236}">
                <a16:creationId xmlns:a16="http://schemas.microsoft.com/office/drawing/2014/main" id="{EFD03B3D-0306-4AC6-FAE3-DE3D1505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4922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169" name="Text Box 11">
            <a:extLst>
              <a:ext uri="{FF2B5EF4-FFF2-40B4-BE49-F238E27FC236}">
                <a16:creationId xmlns:a16="http://schemas.microsoft.com/office/drawing/2014/main" id="{23D6DB08-851B-C979-1524-C7A91FAE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4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70" name="Oval 5">
            <a:extLst>
              <a:ext uri="{FF2B5EF4-FFF2-40B4-BE49-F238E27FC236}">
                <a16:creationId xmlns:a16="http://schemas.microsoft.com/office/drawing/2014/main" id="{3B224793-1871-0438-4A98-488F0D9D9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301875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C</a:t>
            </a:r>
            <a:endParaRPr lang="en-US" altLang="en-US" sz="2000" baseline="-25000"/>
          </a:p>
        </p:txBody>
      </p:sp>
      <p:sp>
        <p:nvSpPr>
          <p:cNvPr id="171" name="Oval 5">
            <a:extLst>
              <a:ext uri="{FF2B5EF4-FFF2-40B4-BE49-F238E27FC236}">
                <a16:creationId xmlns:a16="http://schemas.microsoft.com/office/drawing/2014/main" id="{2C31BC0B-A2FB-BC37-74AF-9EFF565F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940050"/>
            <a:ext cx="520700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D</a:t>
            </a:r>
            <a:endParaRPr lang="en-US" altLang="en-US" sz="2000" baseline="-25000"/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AD07D6A-88FD-1E8C-947A-F7692C0266A8}"/>
              </a:ext>
            </a:extLst>
          </p:cNvPr>
          <p:cNvCxnSpPr>
            <a:cxnSpLocks noChangeShapeType="1"/>
            <a:stCxn id="165" idx="3"/>
            <a:endCxn id="178" idx="0"/>
          </p:cNvCxnSpPr>
          <p:nvPr/>
        </p:nvCxnSpPr>
        <p:spPr bwMode="auto">
          <a:xfrm rot="5400000">
            <a:off x="6997700" y="2025651"/>
            <a:ext cx="382587" cy="227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BB7F98A0-662D-9354-E525-CF10713EAFDB}"/>
              </a:ext>
            </a:extLst>
          </p:cNvPr>
          <p:cNvCxnSpPr>
            <a:cxnSpLocks noChangeShapeType="1"/>
            <a:stCxn id="165" idx="5"/>
            <a:endCxn id="170" idx="0"/>
          </p:cNvCxnSpPr>
          <p:nvPr/>
        </p:nvCxnSpPr>
        <p:spPr bwMode="auto">
          <a:xfrm rot="16200000" flipH="1">
            <a:off x="7567613" y="1989138"/>
            <a:ext cx="354012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20DD740-20B8-D9C6-DE3E-AF5367E6A20B}"/>
              </a:ext>
            </a:extLst>
          </p:cNvPr>
          <p:cNvCxnSpPr>
            <a:cxnSpLocks noChangeShapeType="1"/>
            <a:stCxn id="178" idx="4"/>
            <a:endCxn id="171" idx="1"/>
          </p:cNvCxnSpPr>
          <p:nvPr/>
        </p:nvCxnSpPr>
        <p:spPr bwMode="auto">
          <a:xfrm rot="16200000" flipH="1">
            <a:off x="7115969" y="2823369"/>
            <a:ext cx="158750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" name="Text Box 8">
            <a:extLst>
              <a:ext uri="{FF2B5EF4-FFF2-40B4-BE49-F238E27FC236}">
                <a16:creationId xmlns:a16="http://schemas.microsoft.com/office/drawing/2014/main" id="{9CEEA08F-6094-DA4B-2229-01F276B84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638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2</a:t>
            </a:r>
            <a:endParaRPr lang="en-US" altLang="en-US" sz="2000"/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6402BF3-02C4-EDB8-09EF-ED2C37B1F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57375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1</a:t>
            </a:r>
            <a:endParaRPr lang="en-US" altLang="en-US" sz="200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B39D2EC-2F3C-483C-8A4F-131DB22B1E6D}"/>
              </a:ext>
            </a:extLst>
          </p:cNvPr>
          <p:cNvCxnSpPr>
            <a:cxnSpLocks noChangeShapeType="1"/>
            <a:stCxn id="170" idx="2"/>
            <a:endCxn id="178" idx="6"/>
          </p:cNvCxnSpPr>
          <p:nvPr/>
        </p:nvCxnSpPr>
        <p:spPr bwMode="auto">
          <a:xfrm rot="10800000" flipV="1">
            <a:off x="7291388" y="2582863"/>
            <a:ext cx="328612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8" name="Oval 5">
            <a:extLst>
              <a:ext uri="{FF2B5EF4-FFF2-40B4-BE49-F238E27FC236}">
                <a16:creationId xmlns:a16="http://schemas.microsoft.com/office/drawing/2014/main" id="{58E01A33-8260-BFA6-320B-C09873C1D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30450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179" name="Text Box 11">
            <a:extLst>
              <a:ext uri="{FF2B5EF4-FFF2-40B4-BE49-F238E27FC236}">
                <a16:creationId xmlns:a16="http://schemas.microsoft.com/office/drawing/2014/main" id="{E42E5FA3-45F6-53FA-10F3-D30D45E84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6575" y="2406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80" name="Text Box 11">
            <a:extLst>
              <a:ext uri="{FF2B5EF4-FFF2-40B4-BE49-F238E27FC236}">
                <a16:creationId xmlns:a16="http://schemas.microsoft.com/office/drawing/2014/main" id="{97A2299A-AB31-4963-35F4-35C51B1E4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473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81" name="Text Box 11">
            <a:extLst>
              <a:ext uri="{FF2B5EF4-FFF2-40B4-BE49-F238E27FC236}">
                <a16:creationId xmlns:a16="http://schemas.microsoft.com/office/drawing/2014/main" id="{50C12520-76BB-3E03-39F5-A466C630B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263525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1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182" name="Text Box 11">
            <a:extLst>
              <a:ext uri="{FF2B5EF4-FFF2-40B4-BE49-F238E27FC236}">
                <a16:creationId xmlns:a16="http://schemas.microsoft.com/office/drawing/2014/main" id="{61696FA5-AEA0-80AE-2C35-C428319C9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938" y="263525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4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56ADEFD-1C0A-FC4A-C646-061A3F91A3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2200" y="251460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35E7DDCC-E45F-86F2-DFB2-9F2AC2533E3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305800" y="243840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Text Box 11">
            <a:extLst>
              <a:ext uri="{FF2B5EF4-FFF2-40B4-BE49-F238E27FC236}">
                <a16:creationId xmlns:a16="http://schemas.microsoft.com/office/drawing/2014/main" id="{D305C3BD-CC3E-0BCF-C789-B9AA12B3B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75" y="3657600"/>
            <a:ext cx="549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3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B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9841FAF-5634-A021-E08B-AB8B05ADC7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239000" y="350520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7" name="Oval 4">
            <a:extLst>
              <a:ext uri="{FF2B5EF4-FFF2-40B4-BE49-F238E27FC236}">
                <a16:creationId xmlns:a16="http://schemas.microsoft.com/office/drawing/2014/main" id="{6D4AF16C-B7B5-13ED-A546-FA668D83D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2513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188" name="Text Box 8">
            <a:extLst>
              <a:ext uri="{FF2B5EF4-FFF2-40B4-BE49-F238E27FC236}">
                <a16:creationId xmlns:a16="http://schemas.microsoft.com/office/drawing/2014/main" id="{3A78DBB1-A955-1285-020F-6C3A73BB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9576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4</a:t>
            </a:r>
            <a:endParaRPr lang="en-US" altLang="en-US" sz="2000"/>
          </a:p>
        </p:txBody>
      </p:sp>
      <p:sp>
        <p:nvSpPr>
          <p:cNvPr id="189" name="Text Box 9">
            <a:extLst>
              <a:ext uri="{FF2B5EF4-FFF2-40B4-BE49-F238E27FC236}">
                <a16:creationId xmlns:a16="http://schemas.microsoft.com/office/drawing/2014/main" id="{16963E17-B4A8-7FA3-77D5-45AA40A1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338638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</a:t>
            </a:r>
            <a:r>
              <a:rPr lang="tr-TR" altLang="en-US" sz="2000"/>
              <a:t>5</a:t>
            </a:r>
            <a:endParaRPr lang="en-US" altLang="en-US" sz="2000"/>
          </a:p>
        </p:txBody>
      </p:sp>
      <p:sp>
        <p:nvSpPr>
          <p:cNvPr id="190" name="Text Box 10">
            <a:extLst>
              <a:ext uri="{FF2B5EF4-FFF2-40B4-BE49-F238E27FC236}">
                <a16:creationId xmlns:a16="http://schemas.microsoft.com/office/drawing/2014/main" id="{B82F71AE-3B0B-AF8D-612E-D56FAF19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92513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191" name="Text Box 11">
            <a:extLst>
              <a:ext uri="{FF2B5EF4-FFF2-40B4-BE49-F238E27FC236}">
                <a16:creationId xmlns:a16="http://schemas.microsoft.com/office/drawing/2014/main" id="{60CB53B1-5BB3-59CC-01DA-05B824527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3866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192" name="Oval 5">
            <a:extLst>
              <a:ext uri="{FF2B5EF4-FFF2-40B4-BE49-F238E27FC236}">
                <a16:creationId xmlns:a16="http://schemas.microsoft.com/office/drawing/2014/main" id="{189AAEFC-EEFF-0D59-0C71-51982D0A1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400550"/>
            <a:ext cx="520700" cy="563563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C</a:t>
            </a:r>
            <a:endParaRPr lang="en-US" altLang="en-US" sz="2000" baseline="-25000"/>
          </a:p>
        </p:txBody>
      </p:sp>
      <p:sp>
        <p:nvSpPr>
          <p:cNvPr id="193" name="Oval 5">
            <a:extLst>
              <a:ext uri="{FF2B5EF4-FFF2-40B4-BE49-F238E27FC236}">
                <a16:creationId xmlns:a16="http://schemas.microsoft.com/office/drawing/2014/main" id="{7CA9FDD5-14E4-D5EF-3FDB-A6AE2706C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40313"/>
            <a:ext cx="520700" cy="561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D</a:t>
            </a:r>
            <a:endParaRPr lang="en-US" altLang="en-US" sz="2000" baseline="-2500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1EC66DD-F4C5-ABA4-3EEC-2C2F5CE44072}"/>
              </a:ext>
            </a:extLst>
          </p:cNvPr>
          <p:cNvCxnSpPr>
            <a:cxnSpLocks noChangeShapeType="1"/>
            <a:stCxn id="187" idx="3"/>
            <a:endCxn id="200" idx="0"/>
          </p:cNvCxnSpPr>
          <p:nvPr/>
        </p:nvCxnSpPr>
        <p:spPr bwMode="auto">
          <a:xfrm rot="5400000">
            <a:off x="2501900" y="4125913"/>
            <a:ext cx="382588" cy="227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12578C6F-BF60-41CF-C04C-18BBD1BA5210}"/>
              </a:ext>
            </a:extLst>
          </p:cNvPr>
          <p:cNvCxnSpPr>
            <a:cxnSpLocks noChangeShapeType="1"/>
            <a:stCxn id="187" idx="5"/>
            <a:endCxn id="192" idx="0"/>
          </p:cNvCxnSpPr>
          <p:nvPr/>
        </p:nvCxnSpPr>
        <p:spPr bwMode="auto">
          <a:xfrm rot="16200000" flipH="1">
            <a:off x="3072606" y="4088607"/>
            <a:ext cx="352425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CC5B89C2-D6CB-9592-3749-6A59F8FAECB7}"/>
              </a:ext>
            </a:extLst>
          </p:cNvPr>
          <p:cNvCxnSpPr>
            <a:cxnSpLocks noChangeShapeType="1"/>
            <a:stCxn id="200" idx="4"/>
            <a:endCxn id="193" idx="1"/>
          </p:cNvCxnSpPr>
          <p:nvPr/>
        </p:nvCxnSpPr>
        <p:spPr bwMode="auto">
          <a:xfrm rot="16200000" flipH="1">
            <a:off x="2620169" y="4923632"/>
            <a:ext cx="158750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7" name="Text Box 8">
            <a:extLst>
              <a:ext uri="{FF2B5EF4-FFF2-40B4-BE49-F238E27FC236}">
                <a16:creationId xmlns:a16="http://schemas.microsoft.com/office/drawing/2014/main" id="{03A1D4EE-8D7A-AFD6-506C-1BF08D9B7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964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2</a:t>
            </a:r>
            <a:endParaRPr lang="en-US" altLang="en-US" sz="2000"/>
          </a:p>
        </p:txBody>
      </p:sp>
      <p:sp>
        <p:nvSpPr>
          <p:cNvPr id="198" name="Text Box 8">
            <a:extLst>
              <a:ext uri="{FF2B5EF4-FFF2-40B4-BE49-F238E27FC236}">
                <a16:creationId xmlns:a16="http://schemas.microsoft.com/office/drawing/2014/main" id="{4588C070-32B6-93FD-AB62-E44A03AFE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57638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1</a:t>
            </a:r>
            <a:endParaRPr lang="en-US" altLang="en-US" sz="2000"/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ACA34C0-81E9-095E-A073-A92ECA3CF4B8}"/>
              </a:ext>
            </a:extLst>
          </p:cNvPr>
          <p:cNvCxnSpPr>
            <a:cxnSpLocks noChangeShapeType="1"/>
            <a:stCxn id="192" idx="2"/>
            <a:endCxn id="200" idx="6"/>
          </p:cNvCxnSpPr>
          <p:nvPr/>
        </p:nvCxnSpPr>
        <p:spPr bwMode="auto">
          <a:xfrm rot="10800000" flipV="1">
            <a:off x="2795588" y="4683125"/>
            <a:ext cx="328612" cy="14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" name="Oval 5">
            <a:extLst>
              <a:ext uri="{FF2B5EF4-FFF2-40B4-BE49-F238E27FC236}">
                <a16:creationId xmlns:a16="http://schemas.microsoft.com/office/drawing/2014/main" id="{D0CFF021-03C2-228E-44C2-A5AAD76B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430713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339EF678-D1F4-1563-AA32-DD5D3F0B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775" y="450691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202" name="Text Box 11">
            <a:extLst>
              <a:ext uri="{FF2B5EF4-FFF2-40B4-BE49-F238E27FC236}">
                <a16:creationId xmlns:a16="http://schemas.microsoft.com/office/drawing/2014/main" id="{4CD3A6C9-A8B6-BBEA-EC3C-C4C67D44C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573713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203" name="Text Box 11">
            <a:extLst>
              <a:ext uri="{FF2B5EF4-FFF2-40B4-BE49-F238E27FC236}">
                <a16:creationId xmlns:a16="http://schemas.microsoft.com/office/drawing/2014/main" id="{23EB3EDD-9CAF-5001-91FF-CC8E8E2AC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735513"/>
            <a:ext cx="53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1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204" name="Text Box 11">
            <a:extLst>
              <a:ext uri="{FF2B5EF4-FFF2-40B4-BE49-F238E27FC236}">
                <a16:creationId xmlns:a16="http://schemas.microsoft.com/office/drawing/2014/main" id="{A11B780D-E3F3-77E3-5506-AEE8699C4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4735513"/>
            <a:ext cx="5397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4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41A0675-EC07-AF45-3795-EC2C52390F4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4614863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1A594BE9-E1BA-1437-68E0-BB3396F09C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10000" y="4538663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7" name="Text Box 11">
            <a:extLst>
              <a:ext uri="{FF2B5EF4-FFF2-40B4-BE49-F238E27FC236}">
                <a16:creationId xmlns:a16="http://schemas.microsoft.com/office/drawing/2014/main" id="{B8FC4DD4-42D6-396C-ED3D-0D81E043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5575" y="5757863"/>
            <a:ext cx="549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3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B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4D3D66C-98AB-A498-EAC5-771BAE3638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743200" y="5605463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" name="Oval 4">
            <a:extLst>
              <a:ext uri="{FF2B5EF4-FFF2-40B4-BE49-F238E27FC236}">
                <a16:creationId xmlns:a16="http://schemas.microsoft.com/office/drawing/2014/main" id="{1F0BAE3A-4A43-86BA-C391-5F669DB5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81400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210" name="Text Box 8">
            <a:extLst>
              <a:ext uri="{FF2B5EF4-FFF2-40B4-BE49-F238E27FC236}">
                <a16:creationId xmlns:a16="http://schemas.microsoft.com/office/drawing/2014/main" id="{0313EE84-D4C3-530D-49F3-57B11A5E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946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4</a:t>
            </a:r>
            <a:endParaRPr lang="en-US" altLang="en-US" sz="2000"/>
          </a:p>
        </p:txBody>
      </p:sp>
      <p:sp>
        <p:nvSpPr>
          <p:cNvPr id="211" name="Text Box 9">
            <a:extLst>
              <a:ext uri="{FF2B5EF4-FFF2-40B4-BE49-F238E27FC236}">
                <a16:creationId xmlns:a16="http://schemas.microsoft.com/office/drawing/2014/main" id="{00D39F6B-5FBF-57B4-1C8F-A5C23DFF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27525"/>
            <a:ext cx="41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</a:t>
            </a:r>
            <a:r>
              <a:rPr lang="tr-TR" altLang="en-US" sz="2000"/>
              <a:t>5</a:t>
            </a:r>
            <a:endParaRPr lang="en-US" altLang="en-US" sz="2000"/>
          </a:p>
        </p:txBody>
      </p:sp>
      <p:sp>
        <p:nvSpPr>
          <p:cNvPr id="212" name="Text Box 10">
            <a:extLst>
              <a:ext uri="{FF2B5EF4-FFF2-40B4-BE49-F238E27FC236}">
                <a16:creationId xmlns:a16="http://schemas.microsoft.com/office/drawing/2014/main" id="{42EB8652-8A54-69C1-1588-C47E29D1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5814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213" name="Text Box 11">
            <a:extLst>
              <a:ext uri="{FF2B5EF4-FFF2-40B4-BE49-F238E27FC236}">
                <a16:creationId xmlns:a16="http://schemas.microsoft.com/office/drawing/2014/main" id="{7A114C9B-8A73-7A5E-ACA0-70C14024D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275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214" name="Oval 5">
            <a:extLst>
              <a:ext uri="{FF2B5EF4-FFF2-40B4-BE49-F238E27FC236}">
                <a16:creationId xmlns:a16="http://schemas.microsoft.com/office/drawing/2014/main" id="{BADCD7DC-D347-C727-CD93-8BA337C9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91025"/>
            <a:ext cx="520700" cy="561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C</a:t>
            </a:r>
            <a:endParaRPr lang="en-US" altLang="en-US" sz="2000" baseline="-25000"/>
          </a:p>
        </p:txBody>
      </p:sp>
      <p:sp>
        <p:nvSpPr>
          <p:cNvPr id="215" name="Oval 5">
            <a:extLst>
              <a:ext uri="{FF2B5EF4-FFF2-40B4-BE49-F238E27FC236}">
                <a16:creationId xmlns:a16="http://schemas.microsoft.com/office/drawing/2014/main" id="{70B2B72F-067E-8B3E-8961-FDB74CF61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29200"/>
            <a:ext cx="520700" cy="5619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D</a:t>
            </a:r>
            <a:endParaRPr lang="en-US" altLang="en-US" sz="2000" baseline="-25000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A0C7831-920F-2359-DC62-C2E556DCF936}"/>
              </a:ext>
            </a:extLst>
          </p:cNvPr>
          <p:cNvCxnSpPr>
            <a:cxnSpLocks noChangeShapeType="1"/>
            <a:stCxn id="209" idx="3"/>
            <a:endCxn id="222" idx="0"/>
          </p:cNvCxnSpPr>
          <p:nvPr/>
        </p:nvCxnSpPr>
        <p:spPr bwMode="auto">
          <a:xfrm rot="5400000">
            <a:off x="5626100" y="4114801"/>
            <a:ext cx="382587" cy="227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43B671-DBBF-B743-2DAB-A3657DD73FED}"/>
              </a:ext>
            </a:extLst>
          </p:cNvPr>
          <p:cNvCxnSpPr>
            <a:cxnSpLocks noChangeShapeType="1"/>
            <a:stCxn id="209" idx="5"/>
            <a:endCxn id="214" idx="0"/>
          </p:cNvCxnSpPr>
          <p:nvPr/>
        </p:nvCxnSpPr>
        <p:spPr bwMode="auto">
          <a:xfrm rot="16200000" flipH="1">
            <a:off x="6196013" y="4078288"/>
            <a:ext cx="354012" cy="271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C09354-6EA4-4ADE-A7B8-4CE05742104A}"/>
              </a:ext>
            </a:extLst>
          </p:cNvPr>
          <p:cNvCxnSpPr>
            <a:cxnSpLocks noChangeShapeType="1"/>
            <a:stCxn id="222" idx="4"/>
            <a:endCxn id="215" idx="1"/>
          </p:cNvCxnSpPr>
          <p:nvPr/>
        </p:nvCxnSpPr>
        <p:spPr bwMode="auto">
          <a:xfrm rot="16200000" flipH="1">
            <a:off x="5744369" y="4912519"/>
            <a:ext cx="158750" cy="239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9" name="Text Box 8">
            <a:extLst>
              <a:ext uri="{FF2B5EF4-FFF2-40B4-BE49-F238E27FC236}">
                <a16:creationId xmlns:a16="http://schemas.microsoft.com/office/drawing/2014/main" id="{153A096B-6F08-B46A-72FD-F8EB0F93C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2</a:t>
            </a:r>
            <a:endParaRPr lang="en-US" altLang="en-US" sz="2000"/>
          </a:p>
        </p:txBody>
      </p:sp>
      <p:sp>
        <p:nvSpPr>
          <p:cNvPr id="220" name="Text Box 8">
            <a:extLst>
              <a:ext uri="{FF2B5EF4-FFF2-40B4-BE49-F238E27FC236}">
                <a16:creationId xmlns:a16="http://schemas.microsoft.com/office/drawing/2014/main" id="{226F3660-FE6B-A867-ACD4-F58EB4963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946525"/>
            <a:ext cx="32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000"/>
              <a:t>1</a:t>
            </a:r>
            <a:endParaRPr lang="en-US" altLang="en-US" sz="2000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0EBFF99D-37BD-BAA2-A796-780DCF99C1E9}"/>
              </a:ext>
            </a:extLst>
          </p:cNvPr>
          <p:cNvCxnSpPr>
            <a:cxnSpLocks noChangeShapeType="1"/>
            <a:stCxn id="214" idx="2"/>
            <a:endCxn id="222" idx="6"/>
          </p:cNvCxnSpPr>
          <p:nvPr/>
        </p:nvCxnSpPr>
        <p:spPr bwMode="auto">
          <a:xfrm rot="10800000" flipV="1">
            <a:off x="5919788" y="4672013"/>
            <a:ext cx="328612" cy="14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2" name="Oval 5">
            <a:extLst>
              <a:ext uri="{FF2B5EF4-FFF2-40B4-BE49-F238E27FC236}">
                <a16:creationId xmlns:a16="http://schemas.microsoft.com/office/drawing/2014/main" id="{5087B5E2-2096-9354-6ECC-80E4EECDE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19600"/>
            <a:ext cx="433388" cy="533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223" name="Text Box 11">
            <a:extLst>
              <a:ext uri="{FF2B5EF4-FFF2-40B4-BE49-F238E27FC236}">
                <a16:creationId xmlns:a16="http://schemas.microsoft.com/office/drawing/2014/main" id="{44717B0B-60F4-4420-D2F8-F2ABA7626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4975" y="44958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224" name="Text Box 11">
            <a:extLst>
              <a:ext uri="{FF2B5EF4-FFF2-40B4-BE49-F238E27FC236}">
                <a16:creationId xmlns:a16="http://schemas.microsoft.com/office/drawing/2014/main" id="{5B6E526B-D9B5-436C-6E1A-C4540B892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5626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225" name="Text Box 11">
            <a:extLst>
              <a:ext uri="{FF2B5EF4-FFF2-40B4-BE49-F238E27FC236}">
                <a16:creationId xmlns:a16="http://schemas.microsoft.com/office/drawing/2014/main" id="{58D43338-7064-8F1C-C188-728512A5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472440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1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sp>
        <p:nvSpPr>
          <p:cNvPr id="226" name="Text Box 11">
            <a:extLst>
              <a:ext uri="{FF2B5EF4-FFF2-40B4-BE49-F238E27FC236}">
                <a16:creationId xmlns:a16="http://schemas.microsoft.com/office/drawing/2014/main" id="{666D96CC-662A-88CA-B8E1-E376B049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4724400"/>
            <a:ext cx="53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4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A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6FA765A7-F322-3CF5-8A19-A8FC726F66C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00600" y="460375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3507AB7F-ED4A-0B58-341F-1490BE7B50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34200" y="452755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9" name="Text Box 11">
            <a:extLst>
              <a:ext uri="{FF2B5EF4-FFF2-40B4-BE49-F238E27FC236}">
                <a16:creationId xmlns:a16="http://schemas.microsoft.com/office/drawing/2014/main" id="{2E331718-CC72-7925-427F-1A835741A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5746750"/>
            <a:ext cx="549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3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B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AFC60484-EDAB-9743-49A5-C2C5183474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67400" y="5594350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1" name="Text Box 11">
            <a:extLst>
              <a:ext uri="{FF2B5EF4-FFF2-40B4-BE49-F238E27FC236}">
                <a16:creationId xmlns:a16="http://schemas.microsoft.com/office/drawing/2014/main" id="{A34F5EC7-AFCE-8A1F-C036-A6CA94F4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763" y="4995863"/>
            <a:ext cx="630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1600">
                <a:cs typeface="Arial" panose="020B0604020202020204" pitchFamily="34" charset="0"/>
              </a:rPr>
              <a:t>-1</a:t>
            </a:r>
            <a:r>
              <a:rPr lang="en-US" altLang="en-US" sz="1600">
                <a:cs typeface="Arial" panose="020B0604020202020204" pitchFamily="34" charset="0"/>
              </a:rPr>
              <a:t>, </a:t>
            </a:r>
            <a:r>
              <a:rPr lang="tr-TR" altLang="en-US" sz="1600">
                <a:cs typeface="Arial" panose="020B0604020202020204" pitchFamily="34" charset="0"/>
              </a:rPr>
              <a:t>C</a:t>
            </a:r>
            <a:endParaRPr lang="en-US" altLang="en-US" sz="1600">
              <a:cs typeface="Arial" panose="020B0604020202020204" pitchFamily="34" charset="0"/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C9BB693-6903-B53D-C898-2FD3C9A4D5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76800" y="4843463"/>
            <a:ext cx="5334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2" name="Straight Connector 108">
            <a:extLst>
              <a:ext uri="{FF2B5EF4-FFF2-40B4-BE49-F238E27FC236}">
                <a16:creationId xmlns:a16="http://schemas.microsoft.com/office/drawing/2014/main" id="{A114C62F-9253-6DAA-40A4-59AB04629F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9600" y="3962400"/>
            <a:ext cx="1447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3" name="Straight Connector 115">
            <a:extLst>
              <a:ext uri="{FF2B5EF4-FFF2-40B4-BE49-F238E27FC236}">
                <a16:creationId xmlns:a16="http://schemas.microsoft.com/office/drawing/2014/main" id="{8AE57FE2-CD97-42E7-670C-1525C312D2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1400" y="3962400"/>
            <a:ext cx="1524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4" name="Straight Connector 116">
            <a:extLst>
              <a:ext uri="{FF2B5EF4-FFF2-40B4-BE49-F238E27FC236}">
                <a16:creationId xmlns:a16="http://schemas.microsoft.com/office/drawing/2014/main" id="{13481BC3-845F-73FD-9EEE-BCB6E504E3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81800" y="3962400"/>
            <a:ext cx="17526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5" name="Straight Connector 118">
            <a:extLst>
              <a:ext uri="{FF2B5EF4-FFF2-40B4-BE49-F238E27FC236}">
                <a16:creationId xmlns:a16="http://schemas.microsoft.com/office/drawing/2014/main" id="{40F89957-7038-89BB-4763-B248EB1E60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674813" y="3581400"/>
            <a:ext cx="7635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6" name="Straight Connector 123">
            <a:extLst>
              <a:ext uri="{FF2B5EF4-FFF2-40B4-BE49-F238E27FC236}">
                <a16:creationId xmlns:a16="http://schemas.microsoft.com/office/drawing/2014/main" id="{C035A743-1AA8-C783-B3C2-D34D238BBF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57400" y="3200400"/>
            <a:ext cx="15240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7" name="Straight Connector 124">
            <a:extLst>
              <a:ext uri="{FF2B5EF4-FFF2-40B4-BE49-F238E27FC236}">
                <a16:creationId xmlns:a16="http://schemas.microsoft.com/office/drawing/2014/main" id="{B9E8F66C-5F03-7BF1-FCCA-3CE03E9272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3200400"/>
            <a:ext cx="16764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8" name="Straight Connector 143">
            <a:extLst>
              <a:ext uri="{FF2B5EF4-FFF2-40B4-BE49-F238E27FC236}">
                <a16:creationId xmlns:a16="http://schemas.microsoft.com/office/drawing/2014/main" id="{E352323E-D4BE-388E-C545-9F2A309AB54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198813" y="3581400"/>
            <a:ext cx="7635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699" name="Straight Connector 144">
            <a:extLst>
              <a:ext uri="{FF2B5EF4-FFF2-40B4-BE49-F238E27FC236}">
                <a16:creationId xmlns:a16="http://schemas.microsoft.com/office/drawing/2014/main" id="{780E2065-B848-6A9F-C368-4F90D230DF4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722813" y="3581400"/>
            <a:ext cx="7635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700" name="Straight Connector 145">
            <a:extLst>
              <a:ext uri="{FF2B5EF4-FFF2-40B4-BE49-F238E27FC236}">
                <a16:creationId xmlns:a16="http://schemas.microsoft.com/office/drawing/2014/main" id="{CB72F60D-2933-B2C3-334A-CA96421F366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399213" y="3581400"/>
            <a:ext cx="7635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701" name="Straight Connector 147">
            <a:extLst>
              <a:ext uri="{FF2B5EF4-FFF2-40B4-BE49-F238E27FC236}">
                <a16:creationId xmlns:a16="http://schemas.microsoft.com/office/drawing/2014/main" id="{980BC2E3-04B8-52D2-76A0-2BA1BFFFB46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019301" y="2324100"/>
            <a:ext cx="17526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702" name="Straight Connector 148">
            <a:extLst>
              <a:ext uri="{FF2B5EF4-FFF2-40B4-BE49-F238E27FC236}">
                <a16:creationId xmlns:a16="http://schemas.microsoft.com/office/drawing/2014/main" id="{E617575D-C495-5AA3-48B0-EAD0BEDB4D2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180013" y="2362200"/>
            <a:ext cx="1677988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703" name="Straight Connector 149">
            <a:extLst>
              <a:ext uri="{FF2B5EF4-FFF2-40B4-BE49-F238E27FC236}">
                <a16:creationId xmlns:a16="http://schemas.microsoft.com/office/drawing/2014/main" id="{30C1A706-C64A-0B7B-64E4-8418345FEF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542507" y="4914106"/>
            <a:ext cx="1906588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2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2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2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2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2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2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2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/>
      <p:bldP spid="128" grpId="0"/>
      <p:bldP spid="129" grpId="0"/>
      <p:bldP spid="130" grpId="0"/>
      <p:bldP spid="131" grpId="0" animBg="1"/>
      <p:bldP spid="132" grpId="0" animBg="1"/>
      <p:bldP spid="136" grpId="0"/>
      <p:bldP spid="137" grpId="0"/>
      <p:bldP spid="139" grpId="0" animBg="1"/>
      <p:bldP spid="140" grpId="0"/>
      <p:bldP spid="141" grpId="0"/>
      <p:bldP spid="158" grpId="0"/>
      <p:bldP spid="159" grpId="0"/>
      <p:bldP spid="165" grpId="0" animBg="1"/>
      <p:bldP spid="166" grpId="0"/>
      <p:bldP spid="167" grpId="0"/>
      <p:bldP spid="168" grpId="0"/>
      <p:bldP spid="169" grpId="0"/>
      <p:bldP spid="170" grpId="0" animBg="1"/>
      <p:bldP spid="171" grpId="0" animBg="1"/>
      <p:bldP spid="175" grpId="0"/>
      <p:bldP spid="176" grpId="0"/>
      <p:bldP spid="178" grpId="0" animBg="1"/>
      <p:bldP spid="179" grpId="0"/>
      <p:bldP spid="180" grpId="0"/>
      <p:bldP spid="181" grpId="0"/>
      <p:bldP spid="182" grpId="0"/>
      <p:bldP spid="185" grpId="0"/>
      <p:bldP spid="187" grpId="0" animBg="1"/>
      <p:bldP spid="188" grpId="0"/>
      <p:bldP spid="189" grpId="0"/>
      <p:bldP spid="190" grpId="0"/>
      <p:bldP spid="191" grpId="0"/>
      <p:bldP spid="192" grpId="0" animBg="1"/>
      <p:bldP spid="193" grpId="0" animBg="1"/>
      <p:bldP spid="197" grpId="0"/>
      <p:bldP spid="198" grpId="0"/>
      <p:bldP spid="200" grpId="0" animBg="1"/>
      <p:bldP spid="201" grpId="0"/>
      <p:bldP spid="202" grpId="0"/>
      <p:bldP spid="203" grpId="0"/>
      <p:bldP spid="204" grpId="0"/>
      <p:bldP spid="207" grpId="0"/>
      <p:bldP spid="209" grpId="0" animBg="1"/>
      <p:bldP spid="210" grpId="0"/>
      <p:bldP spid="211" grpId="0"/>
      <p:bldP spid="212" grpId="0"/>
      <p:bldP spid="213" grpId="0"/>
      <p:bldP spid="214" grpId="0" animBg="1"/>
      <p:bldP spid="215" grpId="0" animBg="1"/>
      <p:bldP spid="219" grpId="0"/>
      <p:bldP spid="220" grpId="0"/>
      <p:bldP spid="222" grpId="0" animBg="1"/>
      <p:bldP spid="223" grpId="0"/>
      <p:bldP spid="224" grpId="0"/>
      <p:bldP spid="225" grpId="0"/>
      <p:bldP spid="226" grpId="0"/>
      <p:bldP spid="229" grpId="0"/>
      <p:bldP spid="23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E85D749-A627-A3F6-A28B-D1B941F3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B2BE5F-FF47-40C2-ADEC-122E43E61E7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E489982-8F0C-A994-641E-61E4777E1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Performance of Dijkstra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54F84DA-1425-7CB7-5D09-505855582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3600" y="1066800"/>
            <a:ext cx="3886200" cy="374491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Initialization phase: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V x insertions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While loop </a:t>
            </a:r>
            <a:br>
              <a:rPr lang="en-US" altLang="en-US" sz="1800"/>
            </a:br>
            <a:r>
              <a:rPr lang="en-US" altLang="en-US" sz="1800"/>
              <a:t>(aggregate analysis)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V x find min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V x extract min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E x update a node</a:t>
            </a: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F0090D13-9B6E-3F05-D6BC-CE97AC40B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52578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/>
              <a:t>Dijkstra (G, w, s) { </a:t>
            </a:r>
            <a:r>
              <a:rPr lang="en-US" altLang="en-US" sz="1400">
                <a:solidFill>
                  <a:srgbClr val="0066FF"/>
                </a:solidFill>
              </a:rPr>
              <a:t>// G=(V,E), w:E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R</a:t>
            </a:r>
            <a:r>
              <a:rPr lang="tr-TR" altLang="en-US" sz="1400" baseline="30000">
                <a:solidFill>
                  <a:srgbClr val="0066FF"/>
                </a:solidFill>
                <a:sym typeface="Wingdings" panose="05000000000000000000" pitchFamily="2" charset="2"/>
              </a:rPr>
              <a:t>+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, s </a:t>
            </a:r>
            <a:r>
              <a:rPr lang="en-US" altLang="en-US" sz="14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1400">
                <a:ea typeface="Arial Unicode MS" pitchFamily="34" charset="-128"/>
                <a:sym typeface="Wingdings" panose="05000000000000000000" pitchFamily="2" charset="2"/>
              </a:rPr>
              <a:t>∀ v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{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// initialization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1400">
                <a:sym typeface="Wingdings" panose="05000000000000000000" pitchFamily="2" charset="2"/>
              </a:rPr>
              <a:t>d(v) =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d(v) : current shortest path estimate from s to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p(v) = NILL;</a:t>
            </a: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parent of v in the shortest path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d(s) = 0;</a:t>
            </a: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s is reachable from itself using no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C =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; </a:t>
            </a: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nodes to be covered C : initially all the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while ( C ≠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∅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 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     let u be a vertex s</a:t>
            </a:r>
            <a:r>
              <a:rPr lang="tr-TR" altLang="en-US" sz="1400">
                <a:cs typeface="Arial" panose="020B0604020202020204" pitchFamily="34" charset="0"/>
                <a:sym typeface="Wingdings" panose="05000000000000000000" pitchFamily="2" charset="2"/>
              </a:rPr>
              <a:t>uch 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tr-TR" altLang="en-US" sz="1400">
                <a:cs typeface="Arial" panose="020B0604020202020204" pitchFamily="34" charset="0"/>
                <a:sym typeface="Wingdings" panose="05000000000000000000" pitchFamily="2" charset="2"/>
              </a:rPr>
              <a:t>hat</a:t>
            </a:r>
            <a:r>
              <a:rPr lang="en-US" altLang="en-US" sz="1400">
                <a:cs typeface="Arial" panose="020B0604020202020204" pitchFamily="34" charset="0"/>
                <a:sym typeface="Wingdings" panose="05000000000000000000" pitchFamily="2" charset="2"/>
              </a:rPr>
              <a:t> d(u) = min{ d(v) : v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C}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C = C \ { u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ea typeface="Arial Unicode MS" pitchFamily="34" charset="-128"/>
                <a:sym typeface="Wingdings" panose="05000000000000000000" pitchFamily="2" charset="2"/>
              </a:rPr>
              <a:t>     ∀ (u,v)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1400">
                <a:sym typeface="Wingdings" panose="05000000000000000000" pitchFamily="2" charset="2"/>
              </a:rPr>
              <a:t> E</a:t>
            </a:r>
            <a:r>
              <a:rPr lang="en-US" altLang="en-US" sz="1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1400">
                <a:sym typeface="Wingdings" panose="05000000000000000000" pitchFamily="2" charset="2"/>
              </a:rPr>
              <a:t> 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// edge relaxation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1400">
                <a:sym typeface="Wingdings" panose="05000000000000000000" pitchFamily="2" charset="2"/>
              </a:rPr>
              <a:t>if (d(v) &gt; d(u) + w(u,v)) {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// passing over u is better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1400">
                <a:sym typeface="Wingdings" panose="05000000000000000000" pitchFamily="2" charset="2"/>
              </a:rPr>
              <a:t>d(v) = d(u)+w(u,v); p(v)=u;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// pass over 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1400">
                <a:sym typeface="Wingdings" panose="05000000000000000000" pitchFamily="2" charset="2"/>
              </a:rPr>
              <a:t>} 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// if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ym typeface="Wingdings" panose="05000000000000000000" pitchFamily="2" charset="2"/>
              </a:rPr>
              <a:t>      } 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// for all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ym typeface="Wingdings" panose="05000000000000000000" pitchFamily="2" charset="2"/>
              </a:rPr>
              <a:t>   } </a:t>
            </a:r>
            <a:r>
              <a:rPr lang="en-US" altLang="en-US" sz="1400">
                <a:solidFill>
                  <a:srgbClr val="0066FF"/>
                </a:solidFill>
                <a:sym typeface="Wingdings" panose="05000000000000000000" pitchFamily="2" charset="2"/>
              </a:rPr>
              <a:t>// while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>
                <a:sym typeface="Wingdings" panose="05000000000000000000" pitchFamily="2" charset="2"/>
              </a:rPr>
              <a:t>}</a:t>
            </a:r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>
            <a:extLst>
              <a:ext uri="{FF2B5EF4-FFF2-40B4-BE49-F238E27FC236}">
                <a16:creationId xmlns:a16="http://schemas.microsoft.com/office/drawing/2014/main" id="{D4810585-F9C1-7799-2608-ADC93F47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CB5DCD-E7E1-4653-A316-3F01DDFE46C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49F795E1-4B16-D6CA-0D16-279872209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Performance of Dijkstra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5DFCA1C-56FA-63B7-5286-CA06D09EA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43600" y="1066800"/>
            <a:ext cx="3886200" cy="374491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Initialization phase: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V x insertions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80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While loop </a:t>
            </a:r>
            <a:br>
              <a:rPr lang="en-US" altLang="en-US" sz="1800"/>
            </a:br>
            <a:r>
              <a:rPr lang="en-US" altLang="en-US" sz="1800"/>
              <a:t>(aggregate analysis)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V x find min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V x extract min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/>
              <a:t>E x update a node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FF10BF-1267-1244-A6D0-A6E91001B13D}"/>
              </a:ext>
            </a:extLst>
          </p:cNvPr>
          <p:cNvGraphicFramePr>
            <a:graphicFrameLocks noGrp="1"/>
          </p:cNvGraphicFramePr>
          <p:nvPr/>
        </p:nvGraphicFramePr>
        <p:xfrm>
          <a:off x="454025" y="4208463"/>
          <a:ext cx="823277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Insert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Find min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Extract Min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</a:t>
                      </a:r>
                    </a:p>
                    <a:p>
                      <a:r>
                        <a:rPr lang="en-US" sz="1200" dirty="0"/>
                        <a:t>[Decrease</a:t>
                      </a:r>
                      <a:r>
                        <a:rPr lang="en-US" sz="1200" baseline="0" dirty="0"/>
                        <a:t> Key]</a:t>
                      </a:r>
                      <a:endParaRPr lang="en-US" sz="1200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Simple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Array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O(n)</a:t>
                      </a:r>
                    </a:p>
                    <a:p>
                      <a:r>
                        <a:rPr lang="en-US" sz="1200" dirty="0"/>
                        <a:t>[linear scan</a:t>
                      </a:r>
                      <a:r>
                        <a:rPr lang="en-US" sz="1200" baseline="0" dirty="0"/>
                        <a:t>]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[mark node handled]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Balanced</a:t>
                      </a:r>
                      <a:r>
                        <a:rPr lang="en-US" sz="1200" baseline="0" dirty="0"/>
                        <a:t> Search Tree (e.g. RBT)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baseline="0" dirty="0"/>
                        <a:t> n)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dirty="0"/>
                        <a:t> n)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dirty="0"/>
                        <a:t> n)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dirty="0"/>
                        <a:t> n)</a:t>
                      </a:r>
                    </a:p>
                    <a:p>
                      <a:r>
                        <a:rPr lang="en-US" sz="1200" dirty="0"/>
                        <a:t>[delete and insert]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Binary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Heap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dirty="0"/>
                        <a:t> n)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baseline="0" dirty="0"/>
                        <a:t> n)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dirty="0"/>
                        <a:t> n)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Fibonacci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Heap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O(</a:t>
                      </a:r>
                      <a:r>
                        <a:rPr lang="en-US" sz="1200" dirty="0" err="1"/>
                        <a:t>lg</a:t>
                      </a:r>
                      <a:r>
                        <a:rPr lang="en-US" sz="1200" baseline="0" dirty="0"/>
                        <a:t> n)</a:t>
                      </a:r>
                      <a:endParaRPr lang="en-US" sz="1200" dirty="0"/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ym typeface="Symbol" panose="05050102010706020507" pitchFamily="18" charset="2"/>
                        </a:rPr>
                        <a:t>(1)</a:t>
                      </a:r>
                      <a:endParaRPr lang="en-US" sz="1200" dirty="0"/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8550F0-BA0C-17BD-A733-C67FBB205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16000"/>
            <a:ext cx="56388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/>
              <a:t>Simple array</a:t>
            </a:r>
            <a:br>
              <a:rPr lang="en-US" altLang="en-US" sz="1600"/>
            </a:br>
            <a:r>
              <a:rPr lang="en-US" altLang="en-US" sz="1600"/>
              <a:t>V x </a:t>
            </a:r>
            <a:r>
              <a:rPr lang="en-US" altLang="en-US" sz="1600">
                <a:sym typeface="Symbol" panose="05050102010706020507" pitchFamily="18" charset="2"/>
              </a:rPr>
              <a:t>(1) + V x O(V)</a:t>
            </a:r>
            <a:r>
              <a:rPr lang="en-US" altLang="en-US" sz="1600"/>
              <a:t> + V x </a:t>
            </a:r>
            <a:r>
              <a:rPr lang="en-US" altLang="en-US" sz="1600">
                <a:sym typeface="Symbol" panose="05050102010706020507" pitchFamily="18" charset="2"/>
              </a:rPr>
              <a:t>(1) + E x (1) = </a:t>
            </a:r>
            <a:r>
              <a:rPr lang="en-US" altLang="en-US" sz="1600" b="1">
                <a:sym typeface="Symbol" panose="05050102010706020507" pitchFamily="18" charset="2"/>
              </a:rPr>
              <a:t>O(V</a:t>
            </a:r>
            <a:r>
              <a:rPr lang="en-US" altLang="en-US" sz="1600" b="1" baseline="30000">
                <a:sym typeface="Symbol" panose="05050102010706020507" pitchFamily="18" charset="2"/>
              </a:rPr>
              <a:t>2</a:t>
            </a:r>
            <a:r>
              <a:rPr lang="en-US" altLang="en-US" sz="1600" b="1">
                <a:sym typeface="Symbol" panose="05050102010706020507" pitchFamily="18" charset="2"/>
              </a:rPr>
              <a:t>+E)</a:t>
            </a:r>
            <a:endParaRPr lang="en-US" altLang="en-US" sz="1600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8711E-B5C5-8911-9D34-DC8D6EC3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89100"/>
            <a:ext cx="563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/>
              <a:t>Balanced Search Tree (e.g. RBT)</a:t>
            </a:r>
          </a:p>
          <a:p>
            <a:r>
              <a:rPr lang="en-US" altLang="en-US" sz="1600"/>
              <a:t>V x </a:t>
            </a:r>
            <a:r>
              <a:rPr lang="en-US" altLang="en-US" sz="1600">
                <a:sym typeface="Symbol" panose="05050102010706020507" pitchFamily="18" charset="2"/>
              </a:rPr>
              <a:t>O(lg V) + V x O(lg V)</a:t>
            </a:r>
            <a:r>
              <a:rPr lang="en-US" altLang="en-US" sz="1600"/>
              <a:t> + V x </a:t>
            </a:r>
            <a:r>
              <a:rPr lang="en-US" altLang="en-US" sz="1600">
                <a:sym typeface="Symbol" panose="05050102010706020507" pitchFamily="18" charset="2"/>
              </a:rPr>
              <a:t>O(lg V) + E x O(lg V)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= O(V lg V + E lg V) = </a:t>
            </a:r>
            <a:r>
              <a:rPr lang="en-US" altLang="en-US" sz="1600" b="1">
                <a:sym typeface="Symbol" panose="05050102010706020507" pitchFamily="18" charset="2"/>
              </a:rPr>
              <a:t>O((V+E) lg V) = O(E lg V)</a:t>
            </a:r>
            <a:endParaRPr lang="en-US" altLang="en-US" sz="16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0E327-3FF4-6E35-B1A5-AC5B4851C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09850"/>
            <a:ext cx="5638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/>
              <a:t>Binary Heap</a:t>
            </a:r>
          </a:p>
          <a:p>
            <a:r>
              <a:rPr lang="en-US" altLang="en-US" sz="1600"/>
              <a:t>V x </a:t>
            </a:r>
            <a:r>
              <a:rPr lang="en-US" altLang="en-US" sz="1600">
                <a:sym typeface="Symbol" panose="05050102010706020507" pitchFamily="18" charset="2"/>
              </a:rPr>
              <a:t>O(lg V) + V x (1)</a:t>
            </a:r>
            <a:r>
              <a:rPr lang="en-US" altLang="en-US" sz="1600"/>
              <a:t> + V x </a:t>
            </a:r>
            <a:r>
              <a:rPr lang="en-US" altLang="en-US" sz="1600">
                <a:sym typeface="Symbol" panose="05050102010706020507" pitchFamily="18" charset="2"/>
              </a:rPr>
              <a:t>O(lg V) + E x O(lg V)</a:t>
            </a:r>
          </a:p>
          <a:p>
            <a:r>
              <a:rPr lang="en-US" altLang="en-US" sz="1600">
                <a:sym typeface="Symbol" panose="05050102010706020507" pitchFamily="18" charset="2"/>
              </a:rPr>
              <a:t>= O(V lg V + E lg V) = </a:t>
            </a:r>
            <a:r>
              <a:rPr lang="en-US" altLang="en-US" sz="1600" b="1">
                <a:sym typeface="Symbol" panose="05050102010706020507" pitchFamily="18" charset="2"/>
              </a:rPr>
              <a:t>O((V+E) lg V) = O(E lg V)</a:t>
            </a:r>
            <a:endParaRPr lang="en-US" altLang="en-US" sz="16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00F87-BCC3-11B9-7E55-E0BBA1A5C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530600"/>
            <a:ext cx="5638800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/>
              <a:t>Fibonacci Heap</a:t>
            </a:r>
          </a:p>
          <a:p>
            <a:r>
              <a:rPr lang="en-US" altLang="en-US" sz="1600"/>
              <a:t>V x </a:t>
            </a:r>
            <a:r>
              <a:rPr lang="en-US" altLang="en-US" sz="1600">
                <a:sym typeface="Symbol" panose="05050102010706020507" pitchFamily="18" charset="2"/>
              </a:rPr>
              <a:t>(1) + V x (1)</a:t>
            </a:r>
            <a:r>
              <a:rPr lang="en-US" altLang="en-US" sz="1600"/>
              <a:t> + V x </a:t>
            </a:r>
            <a:r>
              <a:rPr lang="en-US" altLang="en-US" sz="1600">
                <a:sym typeface="Symbol" panose="05050102010706020507" pitchFamily="18" charset="2"/>
              </a:rPr>
              <a:t>O(lg V) + E x (1) = </a:t>
            </a:r>
            <a:r>
              <a:rPr lang="en-US" altLang="en-US" sz="1600" b="1">
                <a:sym typeface="Symbol" panose="05050102010706020507" pitchFamily="18" charset="2"/>
              </a:rPr>
              <a:t>O(V lg V + E)</a:t>
            </a:r>
            <a:endParaRPr lang="en-US" altLang="en-US" sz="16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CDD0C-2A26-E906-28C3-BA8C85A09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2590800" cy="1077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Assuming that E </a:t>
            </a:r>
            <a:r>
              <a:rPr lang="en-US" altLang="en-US" sz="1600">
                <a:sym typeface="Symbol" panose="05050102010706020507" pitchFamily="18" charset="2"/>
              </a:rPr>
              <a:t></a:t>
            </a:r>
            <a:r>
              <a:rPr lang="en-US" altLang="en-US" sz="1600"/>
              <a:t> V</a:t>
            </a:r>
            <a:r>
              <a:rPr lang="tr-TR" altLang="en-US" sz="1600"/>
              <a:t>-1 </a:t>
            </a:r>
            <a:br>
              <a:rPr lang="en-US" altLang="en-US" sz="1600"/>
            </a:br>
            <a:r>
              <a:rPr lang="en-US" altLang="en-US" sz="1600"/>
              <a:t>(since every node is reachable from the source node)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AFCF90-4545-8461-0E45-92C35D6EB59F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9200" y="3295650"/>
            <a:ext cx="1295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AEE9A4-6285-D4BB-2E5C-F29FE47A1E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53000" y="2362200"/>
            <a:ext cx="1371600" cy="9255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BFB43BD3-9CEB-2ED5-44B4-36E598B6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E51D72-E7AD-4EB5-AF07-DB7DA07DF10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FFDDD9E-5C55-DE8D-16CC-3BDD34321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Comparison of Bellman-Ford and Dijkstra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9C67CA7-F626-7F80-8151-66439418E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Bellman-Ford:</a:t>
            </a:r>
            <a:endParaRPr lang="en-US" altLang="en-US" sz="2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running time is </a:t>
            </a:r>
            <a:r>
              <a:rPr lang="en-US" altLang="en-US" sz="2000" i="1"/>
              <a:t>O</a:t>
            </a:r>
            <a:r>
              <a:rPr lang="en-US" altLang="en-US" sz="2000"/>
              <a:t>(VE)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can be applied to general graphs</a:t>
            </a:r>
            <a:endParaRPr lang="tr-TR" altLang="en-US" sz="2000"/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Dijkstra: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running time in O(V lg V + E) [ by using Fibonacci Heaps 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can only be applied to graphs with nonnegative edges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D2465758-6615-1013-994F-8F0CF1CB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038F9C-8D35-48A1-9147-92FDB458527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2C183FF-21B3-DDEF-664F-1ED32664A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problem on DAGs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EDBAD78-3E3F-3DC6-D30A-5CA199E69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directed graph is called as a </a:t>
            </a:r>
            <a:r>
              <a:rPr lang="en-US" altLang="en-US" sz="2400" i="1"/>
              <a:t>Directed Acyclic Graph </a:t>
            </a:r>
            <a:r>
              <a:rPr lang="en-US" altLang="en-US" sz="2400"/>
              <a:t>(DAG) if it contains no cycles.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Sometimes when we know some additional information about the input, we can attack the problem with more specific and more efficient algorithms. Knowing that the graph is a DAG, can we find a better algorithm for shortest path problem?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Let v</a:t>
            </a:r>
            <a:r>
              <a:rPr lang="en-US" altLang="en-US" sz="2400" baseline="-25000"/>
              <a:t>1</a:t>
            </a:r>
            <a:r>
              <a:rPr lang="en-US" altLang="en-US" sz="2400"/>
              <a:t> &lt; v</a:t>
            </a:r>
            <a:r>
              <a:rPr lang="en-US" altLang="en-US" sz="2400" baseline="-25000"/>
              <a:t>2</a:t>
            </a:r>
            <a:r>
              <a:rPr lang="en-US" altLang="en-US" sz="2400"/>
              <a:t> &lt; …&lt; v</a:t>
            </a:r>
            <a:r>
              <a:rPr lang="en-US" altLang="en-US" sz="2400" baseline="-25000"/>
              <a:t>n</a:t>
            </a:r>
            <a:r>
              <a:rPr lang="en-US" altLang="en-US" sz="2400"/>
              <a:t> be a topological sort of V.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can find a topological sort for V in O(V+E) time </a:t>
            </a:r>
            <a:br>
              <a:rPr lang="en-US" altLang="en-US" sz="2400"/>
            </a:br>
            <a:r>
              <a:rPr lang="en-US" altLang="en-US" sz="2400"/>
              <a:t>[e.g. by DFS finish times]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>
            <a:extLst>
              <a:ext uri="{FF2B5EF4-FFF2-40B4-BE49-F238E27FC236}">
                <a16:creationId xmlns:a16="http://schemas.microsoft.com/office/drawing/2014/main" id="{27753949-1CAE-49F6-E0A4-FB1547D4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DBCD0C-10EF-4481-AF9C-C6E224084DB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615CE1FA-031A-B49D-ADA8-F80A6CFA04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Topological sort example</a:t>
            </a:r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D892331A-9275-5E1D-4187-17826A2F9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77829" name="Oval 5">
            <a:extLst>
              <a:ext uri="{FF2B5EF4-FFF2-40B4-BE49-F238E27FC236}">
                <a16:creationId xmlns:a16="http://schemas.microsoft.com/office/drawing/2014/main" id="{E6106250-33EF-EEC0-E50A-22A5D5DE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22098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C9AAC7F8-62AA-FD0F-AD2D-909AEA324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24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7607FEAF-4E3D-F8B6-7C34-E4AB11C1F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3124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77832" name="Oval 8">
            <a:extLst>
              <a:ext uri="{FF2B5EF4-FFF2-40B4-BE49-F238E27FC236}">
                <a16:creationId xmlns:a16="http://schemas.microsoft.com/office/drawing/2014/main" id="{4F58019B-91D8-A3CC-897A-A8EEC680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725" y="41910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cxnSp>
        <p:nvCxnSpPr>
          <p:cNvPr id="77833" name="AutoShape 9">
            <a:extLst>
              <a:ext uri="{FF2B5EF4-FFF2-40B4-BE49-F238E27FC236}">
                <a16:creationId xmlns:a16="http://schemas.microsoft.com/office/drawing/2014/main" id="{831D148F-3485-B228-BD0E-E3BB921A3631}"/>
              </a:ext>
            </a:extLst>
          </p:cNvPr>
          <p:cNvCxnSpPr>
            <a:cxnSpLocks noChangeShapeType="1"/>
            <a:stCxn id="77828" idx="4"/>
            <a:endCxn id="77829" idx="0"/>
          </p:cNvCxnSpPr>
          <p:nvPr/>
        </p:nvCxnSpPr>
        <p:spPr bwMode="auto">
          <a:xfrm>
            <a:off x="1470025" y="17526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4" name="AutoShape 10">
            <a:extLst>
              <a:ext uri="{FF2B5EF4-FFF2-40B4-BE49-F238E27FC236}">
                <a16:creationId xmlns:a16="http://schemas.microsoft.com/office/drawing/2014/main" id="{F8C6E31B-91D1-D701-5EDF-02F8EBC9B26B}"/>
              </a:ext>
            </a:extLst>
          </p:cNvPr>
          <p:cNvCxnSpPr>
            <a:cxnSpLocks noChangeShapeType="1"/>
            <a:stCxn id="77829" idx="2"/>
            <a:endCxn id="77830" idx="7"/>
          </p:cNvCxnSpPr>
          <p:nvPr/>
        </p:nvCxnSpPr>
        <p:spPr bwMode="auto">
          <a:xfrm flipH="1">
            <a:off x="844550" y="2476500"/>
            <a:ext cx="407988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5" name="AutoShape 11">
            <a:extLst>
              <a:ext uri="{FF2B5EF4-FFF2-40B4-BE49-F238E27FC236}">
                <a16:creationId xmlns:a16="http://schemas.microsoft.com/office/drawing/2014/main" id="{E9C9576F-9EE7-C9D9-F0AF-26653269F9BB}"/>
              </a:ext>
            </a:extLst>
          </p:cNvPr>
          <p:cNvCxnSpPr>
            <a:cxnSpLocks noChangeShapeType="1"/>
            <a:stCxn id="77828" idx="3"/>
            <a:endCxn id="77830" idx="0"/>
          </p:cNvCxnSpPr>
          <p:nvPr/>
        </p:nvCxnSpPr>
        <p:spPr bwMode="auto">
          <a:xfrm rot="5400000">
            <a:off x="275432" y="2083594"/>
            <a:ext cx="1449387" cy="631825"/>
          </a:xfrm>
          <a:prstGeom prst="curvedConnector3">
            <a:avLst>
              <a:gd name="adj1" fmla="val 3362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6" name="AutoShape 14">
            <a:extLst>
              <a:ext uri="{FF2B5EF4-FFF2-40B4-BE49-F238E27FC236}">
                <a16:creationId xmlns:a16="http://schemas.microsoft.com/office/drawing/2014/main" id="{E5BF1E4B-F82D-88B1-C225-77D95118AA41}"/>
              </a:ext>
            </a:extLst>
          </p:cNvPr>
          <p:cNvCxnSpPr>
            <a:cxnSpLocks noChangeShapeType="1"/>
            <a:stCxn id="77829" idx="6"/>
            <a:endCxn id="77831" idx="1"/>
          </p:cNvCxnSpPr>
          <p:nvPr/>
        </p:nvCxnSpPr>
        <p:spPr bwMode="auto">
          <a:xfrm>
            <a:off x="1685925" y="2476500"/>
            <a:ext cx="544513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7" name="AutoShape 15">
            <a:extLst>
              <a:ext uri="{FF2B5EF4-FFF2-40B4-BE49-F238E27FC236}">
                <a16:creationId xmlns:a16="http://schemas.microsoft.com/office/drawing/2014/main" id="{91441A46-BFD2-DAB2-B9CE-C1233FA1A0B1}"/>
              </a:ext>
            </a:extLst>
          </p:cNvPr>
          <p:cNvCxnSpPr>
            <a:cxnSpLocks noChangeShapeType="1"/>
            <a:stCxn id="77831" idx="4"/>
            <a:endCxn id="77832" idx="6"/>
          </p:cNvCxnSpPr>
          <p:nvPr/>
        </p:nvCxnSpPr>
        <p:spPr bwMode="auto">
          <a:xfrm flipH="1">
            <a:off x="1682750" y="3657600"/>
            <a:ext cx="701675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8" name="AutoShape 16">
            <a:extLst>
              <a:ext uri="{FF2B5EF4-FFF2-40B4-BE49-F238E27FC236}">
                <a16:creationId xmlns:a16="http://schemas.microsoft.com/office/drawing/2014/main" id="{B7C37F65-D323-25F6-5567-70A4EBD92E11}"/>
              </a:ext>
            </a:extLst>
          </p:cNvPr>
          <p:cNvCxnSpPr>
            <a:cxnSpLocks noChangeShapeType="1"/>
            <a:stCxn id="77832" idx="2"/>
            <a:endCxn id="77830" idx="4"/>
          </p:cNvCxnSpPr>
          <p:nvPr/>
        </p:nvCxnSpPr>
        <p:spPr bwMode="auto">
          <a:xfrm flipH="1" flipV="1">
            <a:off x="684213" y="3657600"/>
            <a:ext cx="54451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39" name="AutoShape 30">
            <a:extLst>
              <a:ext uri="{FF2B5EF4-FFF2-40B4-BE49-F238E27FC236}">
                <a16:creationId xmlns:a16="http://schemas.microsoft.com/office/drawing/2014/main" id="{BCABDE95-847C-0157-F9AB-E80E72041D81}"/>
              </a:ext>
            </a:extLst>
          </p:cNvPr>
          <p:cNvCxnSpPr>
            <a:cxnSpLocks noChangeShapeType="1"/>
            <a:stCxn id="77829" idx="4"/>
            <a:endCxn id="77832" idx="0"/>
          </p:cNvCxnSpPr>
          <p:nvPr/>
        </p:nvCxnSpPr>
        <p:spPr bwMode="auto">
          <a:xfrm flipH="1">
            <a:off x="1455738" y="2743200"/>
            <a:ext cx="14287" cy="144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4" name="Oval 31">
            <a:extLst>
              <a:ext uri="{FF2B5EF4-FFF2-40B4-BE49-F238E27FC236}">
                <a16:creationId xmlns:a16="http://schemas.microsoft.com/office/drawing/2014/main" id="{35F5BE3C-4F1F-23A1-6C74-FC24AC653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013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7905" name="Oval 32">
            <a:extLst>
              <a:ext uri="{FF2B5EF4-FFF2-40B4-BE49-F238E27FC236}">
                <a16:creationId xmlns:a16="http://schemas.microsoft.com/office/drawing/2014/main" id="{6F8E1083-87DF-BE65-46D2-7CD9E5C6D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7906" name="Oval 33">
            <a:extLst>
              <a:ext uri="{FF2B5EF4-FFF2-40B4-BE49-F238E27FC236}">
                <a16:creationId xmlns:a16="http://schemas.microsoft.com/office/drawing/2014/main" id="{CB01F0A3-28BD-AF26-D84F-8375C207A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12192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37907" name="Oval 34">
            <a:extLst>
              <a:ext uri="{FF2B5EF4-FFF2-40B4-BE49-F238E27FC236}">
                <a16:creationId xmlns:a16="http://schemas.microsoft.com/office/drawing/2014/main" id="{CCEAA12C-DE86-05CB-A003-55AB0AE51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488" y="1219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37908" name="Oval 35">
            <a:extLst>
              <a:ext uri="{FF2B5EF4-FFF2-40B4-BE49-F238E27FC236}">
                <a16:creationId xmlns:a16="http://schemas.microsoft.com/office/drawing/2014/main" id="{E17C953C-18B1-6DD9-3715-59924295B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88" y="12192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37909" name="Text Box 36">
            <a:extLst>
              <a:ext uri="{FF2B5EF4-FFF2-40B4-BE49-F238E27FC236}">
                <a16:creationId xmlns:a16="http://schemas.microsoft.com/office/drawing/2014/main" id="{71ACCF5F-08BE-559B-5A04-0D5DDDEE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79525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37910" name="Text Box 37">
            <a:extLst>
              <a:ext uri="{FF2B5EF4-FFF2-40B4-BE49-F238E27FC236}">
                <a16:creationId xmlns:a16="http://schemas.microsoft.com/office/drawing/2014/main" id="{E3F3E832-CCD6-E95D-ADD2-6D15746D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95400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37911" name="Text Box 38">
            <a:extLst>
              <a:ext uri="{FF2B5EF4-FFF2-40B4-BE49-F238E27FC236}">
                <a16:creationId xmlns:a16="http://schemas.microsoft.com/office/drawing/2014/main" id="{322BCE0E-5811-1E52-0DF2-27503EA9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1279525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37912" name="Text Box 39">
            <a:extLst>
              <a:ext uri="{FF2B5EF4-FFF2-40B4-BE49-F238E27FC236}">
                <a16:creationId xmlns:a16="http://schemas.microsoft.com/office/drawing/2014/main" id="{6A3A6592-6BB2-E86A-431A-DDB73F15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1295400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&lt;</a:t>
            </a:r>
          </a:p>
        </p:txBody>
      </p:sp>
      <p:sp>
        <p:nvSpPr>
          <p:cNvPr id="37913" name="Oval 40">
            <a:extLst>
              <a:ext uri="{FF2B5EF4-FFF2-40B4-BE49-F238E27FC236}">
                <a16:creationId xmlns:a16="http://schemas.microsoft.com/office/drawing/2014/main" id="{E139D4AF-32E2-0477-74AD-1C12DE5B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372100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37914" name="Oval 41">
            <a:extLst>
              <a:ext uri="{FF2B5EF4-FFF2-40B4-BE49-F238E27FC236}">
                <a16:creationId xmlns:a16="http://schemas.microsoft.com/office/drawing/2014/main" id="{D32980D5-9428-3E6C-1CFE-BC892F083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72100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37915" name="Oval 42">
            <a:extLst>
              <a:ext uri="{FF2B5EF4-FFF2-40B4-BE49-F238E27FC236}">
                <a16:creationId xmlns:a16="http://schemas.microsoft.com/office/drawing/2014/main" id="{00D0964B-EB8D-EFE2-6D21-D0231441F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613" y="5372100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37916" name="Oval 43">
            <a:extLst>
              <a:ext uri="{FF2B5EF4-FFF2-40B4-BE49-F238E27FC236}">
                <a16:creationId xmlns:a16="http://schemas.microsoft.com/office/drawing/2014/main" id="{1DF82B2B-A599-323D-D173-BD8E75D3D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721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37917" name="Oval 44">
            <a:extLst>
              <a:ext uri="{FF2B5EF4-FFF2-40B4-BE49-F238E27FC236}">
                <a16:creationId xmlns:a16="http://schemas.microsoft.com/office/drawing/2014/main" id="{C600363E-B8CC-30F3-5808-BC403D8E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5372100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sp>
        <p:nvSpPr>
          <p:cNvPr id="77854" name="Text Box 49">
            <a:extLst>
              <a:ext uri="{FF2B5EF4-FFF2-40B4-BE49-F238E27FC236}">
                <a16:creationId xmlns:a16="http://schemas.microsoft.com/office/drawing/2014/main" id="{3EBB923D-B977-0315-8236-D8F8ED2B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1763713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77855" name="Text Box 50">
            <a:extLst>
              <a:ext uri="{FF2B5EF4-FFF2-40B4-BE49-F238E27FC236}">
                <a16:creationId xmlns:a16="http://schemas.microsoft.com/office/drawing/2014/main" id="{1192457C-7C10-CE71-CB76-FA218DC0F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16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77856" name="Text Box 51">
            <a:extLst>
              <a:ext uri="{FF2B5EF4-FFF2-40B4-BE49-F238E27FC236}">
                <a16:creationId xmlns:a16="http://schemas.microsoft.com/office/drawing/2014/main" id="{C8ED7554-CA5F-5CCB-D045-C62271F9B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25146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77857" name="Text Box 52">
            <a:extLst>
              <a:ext uri="{FF2B5EF4-FFF2-40B4-BE49-F238E27FC236}">
                <a16:creationId xmlns:a16="http://schemas.microsoft.com/office/drawing/2014/main" id="{65E3FE03-381E-0818-8D3D-656F2296E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3200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77858" name="Text Box 53">
            <a:extLst>
              <a:ext uri="{FF2B5EF4-FFF2-40B4-BE49-F238E27FC236}">
                <a16:creationId xmlns:a16="http://schemas.microsoft.com/office/drawing/2014/main" id="{C3EF1C68-1822-CF12-CF5A-7E442370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3725" y="2590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77859" name="Text Box 54">
            <a:extLst>
              <a:ext uri="{FF2B5EF4-FFF2-40B4-BE49-F238E27FC236}">
                <a16:creationId xmlns:a16="http://schemas.microsoft.com/office/drawing/2014/main" id="{6C3EE823-6E8B-61C4-42F0-FC97E3A3B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8703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77860" name="Text Box 55">
            <a:extLst>
              <a:ext uri="{FF2B5EF4-FFF2-40B4-BE49-F238E27FC236}">
                <a16:creationId xmlns:a16="http://schemas.microsoft.com/office/drawing/2014/main" id="{6555FBAD-8D54-B2BE-0B1E-C5492B61C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cxnSp>
        <p:nvCxnSpPr>
          <p:cNvPr id="37925" name="AutoShape 58">
            <a:extLst>
              <a:ext uri="{FF2B5EF4-FFF2-40B4-BE49-F238E27FC236}">
                <a16:creationId xmlns:a16="http://schemas.microsoft.com/office/drawing/2014/main" id="{75C13917-EBEA-737D-A1FA-07D33C8C0D80}"/>
              </a:ext>
            </a:extLst>
          </p:cNvPr>
          <p:cNvCxnSpPr>
            <a:cxnSpLocks noChangeShapeType="1"/>
            <a:stCxn id="37913" idx="6"/>
            <a:endCxn id="37914" idx="2"/>
          </p:cNvCxnSpPr>
          <p:nvPr/>
        </p:nvCxnSpPr>
        <p:spPr bwMode="auto">
          <a:xfrm>
            <a:off x="1423988" y="5638800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6" name="AutoShape 59">
            <a:extLst>
              <a:ext uri="{FF2B5EF4-FFF2-40B4-BE49-F238E27FC236}">
                <a16:creationId xmlns:a16="http://schemas.microsoft.com/office/drawing/2014/main" id="{7307542C-AB39-3503-9C13-C725173DC902}"/>
              </a:ext>
            </a:extLst>
          </p:cNvPr>
          <p:cNvCxnSpPr>
            <a:cxnSpLocks noChangeShapeType="1"/>
            <a:stCxn id="37914" idx="6"/>
            <a:endCxn id="37915" idx="2"/>
          </p:cNvCxnSpPr>
          <p:nvPr/>
        </p:nvCxnSpPr>
        <p:spPr bwMode="auto">
          <a:xfrm>
            <a:off x="3024188" y="5638800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60">
            <a:extLst>
              <a:ext uri="{FF2B5EF4-FFF2-40B4-BE49-F238E27FC236}">
                <a16:creationId xmlns:a16="http://schemas.microsoft.com/office/drawing/2014/main" id="{A76C3E09-73B8-2EF2-B20A-54630E50D7CF}"/>
              </a:ext>
            </a:extLst>
          </p:cNvPr>
          <p:cNvCxnSpPr>
            <a:cxnSpLocks noChangeShapeType="1"/>
            <a:stCxn id="37915" idx="6"/>
            <a:endCxn id="37916" idx="2"/>
          </p:cNvCxnSpPr>
          <p:nvPr/>
        </p:nvCxnSpPr>
        <p:spPr bwMode="auto">
          <a:xfrm>
            <a:off x="4572000" y="5638800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61">
            <a:extLst>
              <a:ext uri="{FF2B5EF4-FFF2-40B4-BE49-F238E27FC236}">
                <a16:creationId xmlns:a16="http://schemas.microsoft.com/office/drawing/2014/main" id="{439C74B6-1C83-6E47-F609-30C24D1986F2}"/>
              </a:ext>
            </a:extLst>
          </p:cNvPr>
          <p:cNvCxnSpPr>
            <a:cxnSpLocks noChangeShapeType="1"/>
            <a:stCxn id="37916" idx="6"/>
            <a:endCxn id="37917" idx="2"/>
          </p:cNvCxnSpPr>
          <p:nvPr/>
        </p:nvCxnSpPr>
        <p:spPr bwMode="auto">
          <a:xfrm>
            <a:off x="6550025" y="5638800"/>
            <a:ext cx="145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9" name="AutoShape 64">
            <a:extLst>
              <a:ext uri="{FF2B5EF4-FFF2-40B4-BE49-F238E27FC236}">
                <a16:creationId xmlns:a16="http://schemas.microsoft.com/office/drawing/2014/main" id="{6B057FE1-FBBD-E3FD-C7CD-91A95B6C3FB2}"/>
              </a:ext>
            </a:extLst>
          </p:cNvPr>
          <p:cNvCxnSpPr>
            <a:cxnSpLocks noChangeShapeType="1"/>
            <a:stCxn id="37913" idx="0"/>
            <a:endCxn id="37917" idx="0"/>
          </p:cNvCxnSpPr>
          <p:nvPr/>
        </p:nvCxnSpPr>
        <p:spPr bwMode="auto">
          <a:xfrm rot="5400000" flipV="1">
            <a:off x="4717257" y="1862931"/>
            <a:ext cx="1588" cy="7019925"/>
          </a:xfrm>
          <a:prstGeom prst="curvedConnector3">
            <a:avLst>
              <a:gd name="adj1" fmla="val -62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0" name="AutoShape 66">
            <a:extLst>
              <a:ext uri="{FF2B5EF4-FFF2-40B4-BE49-F238E27FC236}">
                <a16:creationId xmlns:a16="http://schemas.microsoft.com/office/drawing/2014/main" id="{F59EBEF6-5641-9466-CDA1-27B10726D7C0}"/>
              </a:ext>
            </a:extLst>
          </p:cNvPr>
          <p:cNvCxnSpPr>
            <a:cxnSpLocks noChangeShapeType="1"/>
            <a:stCxn id="37914" idx="5"/>
            <a:endCxn id="37916" idx="3"/>
          </p:cNvCxnSpPr>
          <p:nvPr/>
        </p:nvCxnSpPr>
        <p:spPr bwMode="auto">
          <a:xfrm rot="16200000" flipH="1">
            <a:off x="4560888" y="4227513"/>
            <a:ext cx="1587" cy="3201987"/>
          </a:xfrm>
          <a:prstGeom prst="curvedConnector3">
            <a:avLst>
              <a:gd name="adj1" fmla="val 12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1" name="AutoShape 67">
            <a:extLst>
              <a:ext uri="{FF2B5EF4-FFF2-40B4-BE49-F238E27FC236}">
                <a16:creationId xmlns:a16="http://schemas.microsoft.com/office/drawing/2014/main" id="{03BAA8FF-E535-6D9B-D188-FAABE2488487}"/>
              </a:ext>
            </a:extLst>
          </p:cNvPr>
          <p:cNvCxnSpPr>
            <a:cxnSpLocks noChangeShapeType="1"/>
            <a:stCxn id="37914" idx="0"/>
            <a:endCxn id="37917" idx="1"/>
          </p:cNvCxnSpPr>
          <p:nvPr/>
        </p:nvCxnSpPr>
        <p:spPr bwMode="auto">
          <a:xfrm rot="5400000" flipV="1">
            <a:off x="5399088" y="2781300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2" name="Text Box 69">
            <a:extLst>
              <a:ext uri="{FF2B5EF4-FFF2-40B4-BE49-F238E27FC236}">
                <a16:creationId xmlns:a16="http://schemas.microsoft.com/office/drawing/2014/main" id="{C29617E6-0E1E-09AA-D6A2-E6DE2A182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37933" name="Text Box 70">
            <a:extLst>
              <a:ext uri="{FF2B5EF4-FFF2-40B4-BE49-F238E27FC236}">
                <a16:creationId xmlns:a16="http://schemas.microsoft.com/office/drawing/2014/main" id="{406ED5E6-5CE2-2C87-051C-4A561DA8D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098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37934" name="Text Box 71">
            <a:extLst>
              <a:ext uri="{FF2B5EF4-FFF2-40B4-BE49-F238E27FC236}">
                <a16:creationId xmlns:a16="http://schemas.microsoft.com/office/drawing/2014/main" id="{1F1BA3F0-4A73-91CB-7B34-4C728F453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72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37935" name="Text Box 72">
            <a:extLst>
              <a:ext uri="{FF2B5EF4-FFF2-40B4-BE49-F238E27FC236}">
                <a16:creationId xmlns:a16="http://schemas.microsoft.com/office/drawing/2014/main" id="{7F499627-D392-013A-BCBD-D54ACEBD6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638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37936" name="Text Box 74">
            <a:extLst>
              <a:ext uri="{FF2B5EF4-FFF2-40B4-BE49-F238E27FC236}">
                <a16:creationId xmlns:a16="http://schemas.microsoft.com/office/drawing/2014/main" id="{65F818FB-6D9E-65A4-23EA-DC1FB986D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3181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37937" name="Text Box 75">
            <a:extLst>
              <a:ext uri="{FF2B5EF4-FFF2-40B4-BE49-F238E27FC236}">
                <a16:creationId xmlns:a16="http://schemas.microsoft.com/office/drawing/2014/main" id="{6DC3BB8F-DC7F-DB32-6D50-A65FF1E7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318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37938" name="Text Box 76">
            <a:extLst>
              <a:ext uri="{FF2B5EF4-FFF2-40B4-BE49-F238E27FC236}">
                <a16:creationId xmlns:a16="http://schemas.microsoft.com/office/drawing/2014/main" id="{239A8300-D767-7E6C-A27E-CB4D90D7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3413125"/>
            <a:ext cx="5057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Note that all the edges are from left to right.</a:t>
            </a:r>
          </a:p>
        </p:txBody>
      </p:sp>
      <p:sp>
        <p:nvSpPr>
          <p:cNvPr id="37939" name="Text Box 77">
            <a:extLst>
              <a:ext uri="{FF2B5EF4-FFF2-40B4-BE49-F238E27FC236}">
                <a16:creationId xmlns:a16="http://schemas.microsoft.com/office/drawing/2014/main" id="{ABF7AEC2-9BDA-5921-0384-36A157087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63" y="53181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4" grpId="0" animBg="1"/>
      <p:bldP spid="37905" grpId="0" animBg="1"/>
      <p:bldP spid="37906" grpId="0" animBg="1"/>
      <p:bldP spid="37907" grpId="0" animBg="1"/>
      <p:bldP spid="37908" grpId="0" animBg="1"/>
      <p:bldP spid="37909" grpId="0"/>
      <p:bldP spid="37910" grpId="0"/>
      <p:bldP spid="37911" grpId="0"/>
      <p:bldP spid="37912" grpId="0"/>
      <p:bldP spid="37913" grpId="0" animBg="1"/>
      <p:bldP spid="37914" grpId="0" animBg="1"/>
      <p:bldP spid="37915" grpId="0" animBg="1"/>
      <p:bldP spid="37916" grpId="0" animBg="1"/>
      <p:bldP spid="37917" grpId="0" animBg="1"/>
      <p:bldP spid="37932" grpId="0"/>
      <p:bldP spid="37933" grpId="0"/>
      <p:bldP spid="37934" grpId="0"/>
      <p:bldP spid="37935" grpId="0"/>
      <p:bldP spid="37936" grpId="0"/>
      <p:bldP spid="37937" grpId="0"/>
      <p:bldP spid="37938" grpId="0"/>
      <p:bldP spid="379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CF507585-686F-4887-366D-7B28EC96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1A15E2-8774-4FBE-A85B-E5C4EE30DDB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CE7650A7-D02F-7DAE-C180-D07600789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algorithm on DAGs</a:t>
            </a: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F412746E-4EC7-9B60-47E8-D57F27FDD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382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DAG-Shortest-Path (G, w, s) { </a:t>
            </a:r>
            <a:r>
              <a:rPr lang="en-US" altLang="en-US" sz="2000">
                <a:solidFill>
                  <a:srgbClr val="0066FF"/>
                </a:solidFill>
              </a:rPr>
              <a:t>// G=(V,E), w:E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R, s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∀ v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{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initialization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2000">
                <a:sym typeface="Wingdings" panose="05000000000000000000" pitchFamily="2" charset="2"/>
              </a:rPr>
              <a:t>d(v) =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d(v) : current shortest path estimate from s to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p(v) = NILL;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parent of v in the shortest path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d(s) = 0;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s is reachable from itself using no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topologically sort V;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∀ u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V, by considering them in the topological order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     ∀ (u,v)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E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edge relaxation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2000">
                <a:sym typeface="Wingdings" panose="05000000000000000000" pitchFamily="2" charset="2"/>
              </a:rPr>
              <a:t>if (d(v) &gt; d(u) + w(u,v)) {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passing over u is better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2000">
                <a:sym typeface="Wingdings" panose="05000000000000000000" pitchFamily="2" charset="2"/>
              </a:rPr>
              <a:t>d(v) = d(u)+w(u,v); p(v)=u;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pass over 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2000">
                <a:sym typeface="Wingdings" panose="05000000000000000000" pitchFamily="2" charset="2"/>
              </a:rPr>
              <a:t>}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}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for all edges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}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for all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AB4AADCE-5112-02D3-091B-D6D90387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7A2E23-6916-4DDA-80D9-077C2E2AA42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B7191A13-DC07-413A-A09C-3AE0175BA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81924" name="Oval 5">
            <a:extLst>
              <a:ext uri="{FF2B5EF4-FFF2-40B4-BE49-F238E27FC236}">
                <a16:creationId xmlns:a16="http://schemas.microsoft.com/office/drawing/2014/main" id="{5BFC67AA-5293-F867-002F-2114A5BA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55825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81925" name="Oval 6">
            <a:extLst>
              <a:ext uri="{FF2B5EF4-FFF2-40B4-BE49-F238E27FC236}">
                <a16:creationId xmlns:a16="http://schemas.microsoft.com/office/drawing/2014/main" id="{12C7D0C2-1355-4BC0-3AD8-D3FBB3020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55825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81926" name="Oval 7">
            <a:extLst>
              <a:ext uri="{FF2B5EF4-FFF2-40B4-BE49-F238E27FC236}">
                <a16:creationId xmlns:a16="http://schemas.microsoft.com/office/drawing/2014/main" id="{7DAC3765-65D0-4FA8-61A8-C6E891483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155825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81927" name="Oval 8">
            <a:extLst>
              <a:ext uri="{FF2B5EF4-FFF2-40B4-BE49-F238E27FC236}">
                <a16:creationId xmlns:a16="http://schemas.microsoft.com/office/drawing/2014/main" id="{79F48CB0-3E2A-64C5-F133-CA2C03BDD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1558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81928" name="Oval 9">
            <a:extLst>
              <a:ext uri="{FF2B5EF4-FFF2-40B4-BE49-F238E27FC236}">
                <a16:creationId xmlns:a16="http://schemas.microsoft.com/office/drawing/2014/main" id="{DBC70168-3E65-E9B3-81AD-EC93C90C6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1558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81929" name="AutoShape 10">
            <a:extLst>
              <a:ext uri="{FF2B5EF4-FFF2-40B4-BE49-F238E27FC236}">
                <a16:creationId xmlns:a16="http://schemas.microsoft.com/office/drawing/2014/main" id="{E489A4AE-E2A0-B717-397B-CAFA2D32DBAD}"/>
              </a:ext>
            </a:extLst>
          </p:cNvPr>
          <p:cNvCxnSpPr>
            <a:cxnSpLocks noChangeShapeType="1"/>
            <a:stCxn id="81924" idx="6"/>
            <a:endCxn id="81925" idx="2"/>
          </p:cNvCxnSpPr>
          <p:nvPr/>
        </p:nvCxnSpPr>
        <p:spPr bwMode="auto">
          <a:xfrm>
            <a:off x="1195388" y="2422525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0" name="AutoShape 11">
            <a:extLst>
              <a:ext uri="{FF2B5EF4-FFF2-40B4-BE49-F238E27FC236}">
                <a16:creationId xmlns:a16="http://schemas.microsoft.com/office/drawing/2014/main" id="{8C93AF09-AA2D-5504-CBFF-21F05E7D5B38}"/>
              </a:ext>
            </a:extLst>
          </p:cNvPr>
          <p:cNvCxnSpPr>
            <a:cxnSpLocks noChangeShapeType="1"/>
            <a:stCxn id="81925" idx="6"/>
            <a:endCxn id="81926" idx="2"/>
          </p:cNvCxnSpPr>
          <p:nvPr/>
        </p:nvCxnSpPr>
        <p:spPr bwMode="auto">
          <a:xfrm>
            <a:off x="2795588" y="2422525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1" name="AutoShape 12">
            <a:extLst>
              <a:ext uri="{FF2B5EF4-FFF2-40B4-BE49-F238E27FC236}">
                <a16:creationId xmlns:a16="http://schemas.microsoft.com/office/drawing/2014/main" id="{7D305E89-06D8-BD72-55D2-0A5BE50A70F6}"/>
              </a:ext>
            </a:extLst>
          </p:cNvPr>
          <p:cNvCxnSpPr>
            <a:cxnSpLocks noChangeShapeType="1"/>
            <a:stCxn id="81926" idx="6"/>
            <a:endCxn id="81927" idx="2"/>
          </p:cNvCxnSpPr>
          <p:nvPr/>
        </p:nvCxnSpPr>
        <p:spPr bwMode="auto">
          <a:xfrm>
            <a:off x="4343400" y="242252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2" name="AutoShape 13">
            <a:extLst>
              <a:ext uri="{FF2B5EF4-FFF2-40B4-BE49-F238E27FC236}">
                <a16:creationId xmlns:a16="http://schemas.microsoft.com/office/drawing/2014/main" id="{CEA92C10-8637-C832-BA6C-C5E0D314DBD1}"/>
              </a:ext>
            </a:extLst>
          </p:cNvPr>
          <p:cNvCxnSpPr>
            <a:cxnSpLocks noChangeShapeType="1"/>
            <a:stCxn id="81927" idx="6"/>
            <a:endCxn id="81928" idx="2"/>
          </p:cNvCxnSpPr>
          <p:nvPr/>
        </p:nvCxnSpPr>
        <p:spPr bwMode="auto">
          <a:xfrm>
            <a:off x="6321425" y="2422525"/>
            <a:ext cx="145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3" name="AutoShape 14">
            <a:extLst>
              <a:ext uri="{FF2B5EF4-FFF2-40B4-BE49-F238E27FC236}">
                <a16:creationId xmlns:a16="http://schemas.microsoft.com/office/drawing/2014/main" id="{53890AA3-4602-9F42-5074-EDCA6CD6EF10}"/>
              </a:ext>
            </a:extLst>
          </p:cNvPr>
          <p:cNvCxnSpPr>
            <a:cxnSpLocks noChangeShapeType="1"/>
            <a:stCxn id="81924" idx="0"/>
            <a:endCxn id="81928" idx="0"/>
          </p:cNvCxnSpPr>
          <p:nvPr/>
        </p:nvCxnSpPr>
        <p:spPr bwMode="auto">
          <a:xfrm rot="5400000" flipV="1">
            <a:off x="4488657" y="-1353344"/>
            <a:ext cx="1588" cy="7019925"/>
          </a:xfrm>
          <a:prstGeom prst="curvedConnector3">
            <a:avLst>
              <a:gd name="adj1" fmla="val -62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16">
            <a:extLst>
              <a:ext uri="{FF2B5EF4-FFF2-40B4-BE49-F238E27FC236}">
                <a16:creationId xmlns:a16="http://schemas.microsoft.com/office/drawing/2014/main" id="{265741EC-8BFA-9FD1-BD9F-794FC3D494F6}"/>
              </a:ext>
            </a:extLst>
          </p:cNvPr>
          <p:cNvCxnSpPr>
            <a:cxnSpLocks noChangeShapeType="1"/>
            <a:stCxn id="81925" idx="5"/>
            <a:endCxn id="81927" idx="3"/>
          </p:cNvCxnSpPr>
          <p:nvPr/>
        </p:nvCxnSpPr>
        <p:spPr bwMode="auto">
          <a:xfrm rot="16200000" flipH="1">
            <a:off x="4332288" y="1011238"/>
            <a:ext cx="1587" cy="3201987"/>
          </a:xfrm>
          <a:prstGeom prst="curvedConnector3">
            <a:avLst>
              <a:gd name="adj1" fmla="val 12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17">
            <a:extLst>
              <a:ext uri="{FF2B5EF4-FFF2-40B4-BE49-F238E27FC236}">
                <a16:creationId xmlns:a16="http://schemas.microsoft.com/office/drawing/2014/main" id="{70656456-9C54-DC8C-D51C-ED4214711FF1}"/>
              </a:ext>
            </a:extLst>
          </p:cNvPr>
          <p:cNvCxnSpPr>
            <a:cxnSpLocks noChangeShapeType="1"/>
            <a:stCxn id="81925" idx="0"/>
            <a:endCxn id="81928" idx="1"/>
          </p:cNvCxnSpPr>
          <p:nvPr/>
        </p:nvCxnSpPr>
        <p:spPr bwMode="auto">
          <a:xfrm rot="5400000" flipV="1">
            <a:off x="5170488" y="-434975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6" name="Text Box 18">
            <a:extLst>
              <a:ext uri="{FF2B5EF4-FFF2-40B4-BE49-F238E27FC236}">
                <a16:creationId xmlns:a16="http://schemas.microsoft.com/office/drawing/2014/main" id="{3B1148AA-9458-B295-59AC-4C1E3859E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17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81937" name="Text Box 19">
            <a:extLst>
              <a:ext uri="{FF2B5EF4-FFF2-40B4-BE49-F238E27FC236}">
                <a16:creationId xmlns:a16="http://schemas.microsoft.com/office/drawing/2014/main" id="{EE68BBCB-34AA-4B95-1836-8C4F7B2F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8826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81938" name="Text Box 20">
            <a:extLst>
              <a:ext uri="{FF2B5EF4-FFF2-40B4-BE49-F238E27FC236}">
                <a16:creationId xmlns:a16="http://schemas.microsoft.com/office/drawing/2014/main" id="{598BC7CB-1AFD-C49C-E37C-05C819313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355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1939" name="Text Box 21">
            <a:extLst>
              <a:ext uri="{FF2B5EF4-FFF2-40B4-BE49-F238E27FC236}">
                <a16:creationId xmlns:a16="http://schemas.microsoft.com/office/drawing/2014/main" id="{F2ABD249-688D-3EB4-101E-3B294F30B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422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81940" name="Text Box 22">
            <a:extLst>
              <a:ext uri="{FF2B5EF4-FFF2-40B4-BE49-F238E27FC236}">
                <a16:creationId xmlns:a16="http://schemas.microsoft.com/office/drawing/2014/main" id="{36B093AE-680A-E13E-2DEE-23BF2321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041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81941" name="Text Box 23">
            <a:extLst>
              <a:ext uri="{FF2B5EF4-FFF2-40B4-BE49-F238E27FC236}">
                <a16:creationId xmlns:a16="http://schemas.microsoft.com/office/drawing/2014/main" id="{979743E0-14E2-F59A-7CC3-54449D229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018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81942" name="Text Box 24">
            <a:extLst>
              <a:ext uri="{FF2B5EF4-FFF2-40B4-BE49-F238E27FC236}">
                <a16:creationId xmlns:a16="http://schemas.microsoft.com/office/drawing/2014/main" id="{9CD6C311-8F7C-A911-6C13-968AE167C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1018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81943" name="Text Box 25">
            <a:extLst>
              <a:ext uri="{FF2B5EF4-FFF2-40B4-BE49-F238E27FC236}">
                <a16:creationId xmlns:a16="http://schemas.microsoft.com/office/drawing/2014/main" id="{7843DF1A-8DFD-86FB-7018-B036D6C3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7876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81944" name="Text Box 26">
            <a:extLst>
              <a:ext uri="{FF2B5EF4-FFF2-40B4-BE49-F238E27FC236}">
                <a16:creationId xmlns:a16="http://schemas.microsoft.com/office/drawing/2014/main" id="{0E5E1F78-CB42-4278-9EF8-4151D22F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75" y="2787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45" name="Text Box 27">
            <a:extLst>
              <a:ext uri="{FF2B5EF4-FFF2-40B4-BE49-F238E27FC236}">
                <a16:creationId xmlns:a16="http://schemas.microsoft.com/office/drawing/2014/main" id="{B9245EB8-48CA-C741-DE52-8C0C172B5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2787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46" name="Text Box 28">
            <a:extLst>
              <a:ext uri="{FF2B5EF4-FFF2-40B4-BE49-F238E27FC236}">
                <a16:creationId xmlns:a16="http://schemas.microsoft.com/office/drawing/2014/main" id="{C1BABD49-802C-1615-24F8-9A3D117FB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2787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47" name="Text Box 29">
            <a:extLst>
              <a:ext uri="{FF2B5EF4-FFF2-40B4-BE49-F238E27FC236}">
                <a16:creationId xmlns:a16="http://schemas.microsoft.com/office/drawing/2014/main" id="{68F7775A-2C21-41EB-60CB-496618867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2787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48" name="Oval 34">
            <a:extLst>
              <a:ext uri="{FF2B5EF4-FFF2-40B4-BE49-F238E27FC236}">
                <a16:creationId xmlns:a16="http://schemas.microsoft.com/office/drawing/2014/main" id="{391D6F83-18C0-1AD4-82F9-E12BBEADB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82282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81949" name="Oval 35">
            <a:extLst>
              <a:ext uri="{FF2B5EF4-FFF2-40B4-BE49-F238E27FC236}">
                <a16:creationId xmlns:a16="http://schemas.microsoft.com/office/drawing/2014/main" id="{D21FD932-DD03-3FDF-09DC-E70F5CFFD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822825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81950" name="Oval 36">
            <a:extLst>
              <a:ext uri="{FF2B5EF4-FFF2-40B4-BE49-F238E27FC236}">
                <a16:creationId xmlns:a16="http://schemas.microsoft.com/office/drawing/2014/main" id="{20BD73BB-052F-9DEA-45A7-FB979013F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822825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81951" name="Oval 37">
            <a:extLst>
              <a:ext uri="{FF2B5EF4-FFF2-40B4-BE49-F238E27FC236}">
                <a16:creationId xmlns:a16="http://schemas.microsoft.com/office/drawing/2014/main" id="{3F31CD8C-B77F-3531-2AA6-FEF50CB8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48228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81952" name="Oval 38">
            <a:extLst>
              <a:ext uri="{FF2B5EF4-FFF2-40B4-BE49-F238E27FC236}">
                <a16:creationId xmlns:a16="http://schemas.microsoft.com/office/drawing/2014/main" id="{9D18EADA-81E9-BFD7-2AEA-A0A33754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8228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81953" name="AutoShape 39">
            <a:extLst>
              <a:ext uri="{FF2B5EF4-FFF2-40B4-BE49-F238E27FC236}">
                <a16:creationId xmlns:a16="http://schemas.microsoft.com/office/drawing/2014/main" id="{D4D49FF6-1FE7-DD89-E571-8556E28CA8A5}"/>
              </a:ext>
            </a:extLst>
          </p:cNvPr>
          <p:cNvCxnSpPr>
            <a:cxnSpLocks noChangeShapeType="1"/>
            <a:stCxn id="81948" idx="6"/>
            <a:endCxn id="81949" idx="2"/>
          </p:cNvCxnSpPr>
          <p:nvPr/>
        </p:nvCxnSpPr>
        <p:spPr bwMode="auto">
          <a:xfrm>
            <a:off x="1179513" y="5089525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4" name="AutoShape 40">
            <a:extLst>
              <a:ext uri="{FF2B5EF4-FFF2-40B4-BE49-F238E27FC236}">
                <a16:creationId xmlns:a16="http://schemas.microsoft.com/office/drawing/2014/main" id="{C6743958-8352-EBEA-81B5-5541CF9E7B3E}"/>
              </a:ext>
            </a:extLst>
          </p:cNvPr>
          <p:cNvCxnSpPr>
            <a:cxnSpLocks noChangeShapeType="1"/>
            <a:stCxn id="81949" idx="6"/>
            <a:endCxn id="81950" idx="2"/>
          </p:cNvCxnSpPr>
          <p:nvPr/>
        </p:nvCxnSpPr>
        <p:spPr bwMode="auto">
          <a:xfrm>
            <a:off x="2779713" y="5089525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5" name="AutoShape 41">
            <a:extLst>
              <a:ext uri="{FF2B5EF4-FFF2-40B4-BE49-F238E27FC236}">
                <a16:creationId xmlns:a16="http://schemas.microsoft.com/office/drawing/2014/main" id="{606E0334-4DCB-DF7B-9D57-E686772ADBC5}"/>
              </a:ext>
            </a:extLst>
          </p:cNvPr>
          <p:cNvCxnSpPr>
            <a:cxnSpLocks noChangeShapeType="1"/>
            <a:stCxn id="81950" idx="6"/>
            <a:endCxn id="81951" idx="2"/>
          </p:cNvCxnSpPr>
          <p:nvPr/>
        </p:nvCxnSpPr>
        <p:spPr bwMode="auto">
          <a:xfrm>
            <a:off x="4327525" y="508952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6" name="AutoShape 42">
            <a:extLst>
              <a:ext uri="{FF2B5EF4-FFF2-40B4-BE49-F238E27FC236}">
                <a16:creationId xmlns:a16="http://schemas.microsoft.com/office/drawing/2014/main" id="{DF6C093C-EE7B-0F96-0E10-D4AAA2F0C25D}"/>
              </a:ext>
            </a:extLst>
          </p:cNvPr>
          <p:cNvCxnSpPr>
            <a:cxnSpLocks noChangeShapeType="1"/>
            <a:stCxn id="81951" idx="6"/>
            <a:endCxn id="81952" idx="2"/>
          </p:cNvCxnSpPr>
          <p:nvPr/>
        </p:nvCxnSpPr>
        <p:spPr bwMode="auto">
          <a:xfrm>
            <a:off x="6305550" y="5089525"/>
            <a:ext cx="145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7" name="AutoShape 43">
            <a:extLst>
              <a:ext uri="{FF2B5EF4-FFF2-40B4-BE49-F238E27FC236}">
                <a16:creationId xmlns:a16="http://schemas.microsoft.com/office/drawing/2014/main" id="{A4B2854C-11C0-E618-F75C-F48EACE07AA6}"/>
              </a:ext>
            </a:extLst>
          </p:cNvPr>
          <p:cNvCxnSpPr>
            <a:cxnSpLocks noChangeShapeType="1"/>
            <a:stCxn id="81948" idx="0"/>
            <a:endCxn id="81952" idx="0"/>
          </p:cNvCxnSpPr>
          <p:nvPr/>
        </p:nvCxnSpPr>
        <p:spPr bwMode="auto">
          <a:xfrm rot="5400000" flipV="1">
            <a:off x="4472782" y="1313656"/>
            <a:ext cx="1588" cy="7019925"/>
          </a:xfrm>
          <a:prstGeom prst="curvedConnector3">
            <a:avLst>
              <a:gd name="adj1" fmla="val -62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8" name="AutoShape 45">
            <a:extLst>
              <a:ext uri="{FF2B5EF4-FFF2-40B4-BE49-F238E27FC236}">
                <a16:creationId xmlns:a16="http://schemas.microsoft.com/office/drawing/2014/main" id="{34A1C759-35C2-DAB2-6CBD-26E0407A4DCA}"/>
              </a:ext>
            </a:extLst>
          </p:cNvPr>
          <p:cNvCxnSpPr>
            <a:cxnSpLocks noChangeShapeType="1"/>
            <a:stCxn id="81949" idx="5"/>
            <a:endCxn id="81951" idx="3"/>
          </p:cNvCxnSpPr>
          <p:nvPr/>
        </p:nvCxnSpPr>
        <p:spPr bwMode="auto">
          <a:xfrm rot="16200000" flipH="1">
            <a:off x="4316413" y="3678238"/>
            <a:ext cx="1587" cy="3201987"/>
          </a:xfrm>
          <a:prstGeom prst="curvedConnector3">
            <a:avLst>
              <a:gd name="adj1" fmla="val 12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9" name="AutoShape 46">
            <a:extLst>
              <a:ext uri="{FF2B5EF4-FFF2-40B4-BE49-F238E27FC236}">
                <a16:creationId xmlns:a16="http://schemas.microsoft.com/office/drawing/2014/main" id="{E909FAC4-D4AD-8F66-3A48-F2FA68DC9DB6}"/>
              </a:ext>
            </a:extLst>
          </p:cNvPr>
          <p:cNvCxnSpPr>
            <a:cxnSpLocks noChangeShapeType="1"/>
            <a:stCxn id="81949" idx="0"/>
            <a:endCxn id="81952" idx="1"/>
          </p:cNvCxnSpPr>
          <p:nvPr/>
        </p:nvCxnSpPr>
        <p:spPr bwMode="auto">
          <a:xfrm rot="5400000" flipV="1">
            <a:off x="5154613" y="2232025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60" name="Text Box 47">
            <a:extLst>
              <a:ext uri="{FF2B5EF4-FFF2-40B4-BE49-F238E27FC236}">
                <a16:creationId xmlns:a16="http://schemas.microsoft.com/office/drawing/2014/main" id="{B3DC74D9-8844-2ABF-33E0-C5D5E8F98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7847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81961" name="Text Box 48">
            <a:extLst>
              <a:ext uri="{FF2B5EF4-FFF2-40B4-BE49-F238E27FC236}">
                <a16:creationId xmlns:a16="http://schemas.microsoft.com/office/drawing/2014/main" id="{8BC0436A-63AB-3931-7816-F2EE7CBE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5496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81962" name="Text Box 49">
            <a:extLst>
              <a:ext uri="{FF2B5EF4-FFF2-40B4-BE49-F238E27FC236}">
                <a16:creationId xmlns:a16="http://schemas.microsoft.com/office/drawing/2014/main" id="{C17C4B62-ABFF-74F8-DE71-D2BC06DCC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022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1963" name="Text Box 50">
            <a:extLst>
              <a:ext uri="{FF2B5EF4-FFF2-40B4-BE49-F238E27FC236}">
                <a16:creationId xmlns:a16="http://schemas.microsoft.com/office/drawing/2014/main" id="{1CCA1879-2B6F-CB20-0431-08280A929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5089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81964" name="Text Box 51">
            <a:extLst>
              <a:ext uri="{FF2B5EF4-FFF2-40B4-BE49-F238E27FC236}">
                <a16:creationId xmlns:a16="http://schemas.microsoft.com/office/drawing/2014/main" id="{7F87AF62-74CF-C687-78FB-5AAE224BB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708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81965" name="Text Box 52">
            <a:extLst>
              <a:ext uri="{FF2B5EF4-FFF2-40B4-BE49-F238E27FC236}">
                <a16:creationId xmlns:a16="http://schemas.microsoft.com/office/drawing/2014/main" id="{36803EE4-74ED-EF21-378E-B6D766F95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7688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81966" name="Text Box 53">
            <a:extLst>
              <a:ext uri="{FF2B5EF4-FFF2-40B4-BE49-F238E27FC236}">
                <a16:creationId xmlns:a16="http://schemas.microsoft.com/office/drawing/2014/main" id="{19D65989-A337-40F4-9F9E-4B2545D5C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7688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81967" name="Text Box 54">
            <a:extLst>
              <a:ext uri="{FF2B5EF4-FFF2-40B4-BE49-F238E27FC236}">
                <a16:creationId xmlns:a16="http://schemas.microsoft.com/office/drawing/2014/main" id="{FC7EA927-5E2B-0818-85B4-A4A61C691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4546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81968" name="Text Box 55">
            <a:extLst>
              <a:ext uri="{FF2B5EF4-FFF2-40B4-BE49-F238E27FC236}">
                <a16:creationId xmlns:a16="http://schemas.microsoft.com/office/drawing/2014/main" id="{5B7A9376-0F56-2C8B-0EE2-4AAA763A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454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69" name="Text Box 56">
            <a:extLst>
              <a:ext uri="{FF2B5EF4-FFF2-40B4-BE49-F238E27FC236}">
                <a16:creationId xmlns:a16="http://schemas.microsoft.com/office/drawing/2014/main" id="{9CD2CF7A-10B1-7471-61B4-CAA2020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5454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70" name="Text Box 57">
            <a:extLst>
              <a:ext uri="{FF2B5EF4-FFF2-40B4-BE49-F238E27FC236}">
                <a16:creationId xmlns:a16="http://schemas.microsoft.com/office/drawing/2014/main" id="{C6EF42D9-5FD7-4CA2-FF2D-A15599E7F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5454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71" name="Text Box 58">
            <a:extLst>
              <a:ext uri="{FF2B5EF4-FFF2-40B4-BE49-F238E27FC236}">
                <a16:creationId xmlns:a16="http://schemas.microsoft.com/office/drawing/2014/main" id="{D47BEBAE-7DEF-FB2B-7E02-F9CBC950C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54546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1972" name="Text Box 59">
            <a:extLst>
              <a:ext uri="{FF2B5EF4-FFF2-40B4-BE49-F238E27FC236}">
                <a16:creationId xmlns:a16="http://schemas.microsoft.com/office/drawing/2014/main" id="{57DC09F8-ACC7-DBC8-CA02-B71167216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568325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-1, A</a:t>
            </a:r>
          </a:p>
        </p:txBody>
      </p:sp>
      <p:sp>
        <p:nvSpPr>
          <p:cNvPr id="81973" name="Text Box 60">
            <a:extLst>
              <a:ext uri="{FF2B5EF4-FFF2-40B4-BE49-F238E27FC236}">
                <a16:creationId xmlns:a16="http://schemas.microsoft.com/office/drawing/2014/main" id="{972FF25B-EDC1-BF2E-6C6D-5ADBB7640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56832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81974" name="Line 61">
            <a:extLst>
              <a:ext uri="{FF2B5EF4-FFF2-40B4-BE49-F238E27FC236}">
                <a16:creationId xmlns:a16="http://schemas.microsoft.com/office/drawing/2014/main" id="{60B1276E-492D-0EF0-FFCC-1695DE3FE6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7725" y="55626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75" name="Line 62">
            <a:extLst>
              <a:ext uri="{FF2B5EF4-FFF2-40B4-BE49-F238E27FC236}">
                <a16:creationId xmlns:a16="http://schemas.microsoft.com/office/drawing/2014/main" id="{A41FA7B3-AE8A-CB32-BE6E-B13375580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7925" y="55626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39A6DAB-699E-A26C-8C08-22136B0F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E39FC-A7EB-4AB1-B290-CB83BF602FE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C839526-A272-4AEB-CFEB-69D1273F3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Variants of shortest path problems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D117FB6-E2DE-462F-9668-5638CC771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Given a directed graph G=(V,E) and a weight function w:E</a:t>
            </a:r>
            <a:r>
              <a:rPr lang="en-US" altLang="en-US" sz="2400">
                <a:sym typeface="Wingdings" panose="05000000000000000000" pitchFamily="2" charset="2"/>
              </a:rPr>
              <a:t>R,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Single source shortest path problem:</a:t>
            </a:r>
          </a:p>
          <a:p>
            <a:pPr lvl="1" eaLnBrk="1" hangingPunct="1"/>
            <a:r>
              <a:rPr lang="en-US" altLang="en-US" sz="2000"/>
              <a:t>Given a source node s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n-US" altLang="en-US" sz="2000"/>
              <a:t> V, for all (destination) nodes d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∈</a:t>
            </a:r>
            <a:r>
              <a:rPr lang="en-US" altLang="en-US" sz="2000"/>
              <a:t> V, find a shortest path from s to d.</a:t>
            </a:r>
          </a:p>
          <a:p>
            <a:pPr eaLnBrk="1" hangingPunct="1"/>
            <a:endParaRPr lang="en-US" altLang="en-US" sz="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C549FE19-273A-F4B0-1B51-39BF3984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3F5175-05D1-4B10-AE5F-F837AB89C45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C05BC50-5833-E8D2-B4BA-2336B87F9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83972" name="Oval 28">
            <a:extLst>
              <a:ext uri="{FF2B5EF4-FFF2-40B4-BE49-F238E27FC236}">
                <a16:creationId xmlns:a16="http://schemas.microsoft.com/office/drawing/2014/main" id="{82C984F0-EB3B-5244-2607-EB443C6FD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07962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83973" name="Oval 29">
            <a:extLst>
              <a:ext uri="{FF2B5EF4-FFF2-40B4-BE49-F238E27FC236}">
                <a16:creationId xmlns:a16="http://schemas.microsoft.com/office/drawing/2014/main" id="{46DDDE83-F231-C255-73DC-072E534C0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207962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83974" name="Oval 30">
            <a:extLst>
              <a:ext uri="{FF2B5EF4-FFF2-40B4-BE49-F238E27FC236}">
                <a16:creationId xmlns:a16="http://schemas.microsoft.com/office/drawing/2014/main" id="{9143E240-DA6B-5FE1-B025-EF3FAAD75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2079625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83975" name="Oval 31">
            <a:extLst>
              <a:ext uri="{FF2B5EF4-FFF2-40B4-BE49-F238E27FC236}">
                <a16:creationId xmlns:a16="http://schemas.microsoft.com/office/drawing/2014/main" id="{782046C0-C697-7A20-5E35-8A8EC253D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20796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83976" name="Oval 32">
            <a:extLst>
              <a:ext uri="{FF2B5EF4-FFF2-40B4-BE49-F238E27FC236}">
                <a16:creationId xmlns:a16="http://schemas.microsoft.com/office/drawing/2014/main" id="{96C984F8-FE7A-E014-2F40-AC14CAD9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20796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83977" name="AutoShape 33">
            <a:extLst>
              <a:ext uri="{FF2B5EF4-FFF2-40B4-BE49-F238E27FC236}">
                <a16:creationId xmlns:a16="http://schemas.microsoft.com/office/drawing/2014/main" id="{A4902CC4-BF14-D157-6C2B-F51A0DEBC228}"/>
              </a:ext>
            </a:extLst>
          </p:cNvPr>
          <p:cNvCxnSpPr>
            <a:cxnSpLocks noChangeShapeType="1"/>
            <a:stCxn id="83972" idx="6"/>
            <a:endCxn id="83973" idx="2"/>
          </p:cNvCxnSpPr>
          <p:nvPr/>
        </p:nvCxnSpPr>
        <p:spPr bwMode="auto">
          <a:xfrm>
            <a:off x="1179513" y="2346325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8" name="AutoShape 34">
            <a:extLst>
              <a:ext uri="{FF2B5EF4-FFF2-40B4-BE49-F238E27FC236}">
                <a16:creationId xmlns:a16="http://schemas.microsoft.com/office/drawing/2014/main" id="{1D0D78DA-3E90-6E9E-EBAE-1A94D327CE85}"/>
              </a:ext>
            </a:extLst>
          </p:cNvPr>
          <p:cNvCxnSpPr>
            <a:cxnSpLocks noChangeShapeType="1"/>
            <a:stCxn id="83973" idx="6"/>
            <a:endCxn id="83974" idx="2"/>
          </p:cNvCxnSpPr>
          <p:nvPr/>
        </p:nvCxnSpPr>
        <p:spPr bwMode="auto">
          <a:xfrm>
            <a:off x="2779713" y="2346325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9" name="AutoShape 35">
            <a:extLst>
              <a:ext uri="{FF2B5EF4-FFF2-40B4-BE49-F238E27FC236}">
                <a16:creationId xmlns:a16="http://schemas.microsoft.com/office/drawing/2014/main" id="{20659F47-7774-EDA2-8AE0-8952094871E7}"/>
              </a:ext>
            </a:extLst>
          </p:cNvPr>
          <p:cNvCxnSpPr>
            <a:cxnSpLocks noChangeShapeType="1"/>
            <a:stCxn id="83974" idx="6"/>
            <a:endCxn id="83975" idx="2"/>
          </p:cNvCxnSpPr>
          <p:nvPr/>
        </p:nvCxnSpPr>
        <p:spPr bwMode="auto">
          <a:xfrm>
            <a:off x="4327525" y="234632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0" name="AutoShape 36">
            <a:extLst>
              <a:ext uri="{FF2B5EF4-FFF2-40B4-BE49-F238E27FC236}">
                <a16:creationId xmlns:a16="http://schemas.microsoft.com/office/drawing/2014/main" id="{E6F8CB85-4B66-2352-DA3A-8A4909307608}"/>
              </a:ext>
            </a:extLst>
          </p:cNvPr>
          <p:cNvCxnSpPr>
            <a:cxnSpLocks noChangeShapeType="1"/>
            <a:stCxn id="83975" idx="6"/>
            <a:endCxn id="83976" idx="2"/>
          </p:cNvCxnSpPr>
          <p:nvPr/>
        </p:nvCxnSpPr>
        <p:spPr bwMode="auto">
          <a:xfrm>
            <a:off x="6305550" y="2346325"/>
            <a:ext cx="145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1" name="AutoShape 37">
            <a:extLst>
              <a:ext uri="{FF2B5EF4-FFF2-40B4-BE49-F238E27FC236}">
                <a16:creationId xmlns:a16="http://schemas.microsoft.com/office/drawing/2014/main" id="{71FDD694-BF5B-4EED-E925-703682898371}"/>
              </a:ext>
            </a:extLst>
          </p:cNvPr>
          <p:cNvCxnSpPr>
            <a:cxnSpLocks noChangeShapeType="1"/>
            <a:stCxn id="83972" idx="0"/>
            <a:endCxn id="83976" idx="0"/>
          </p:cNvCxnSpPr>
          <p:nvPr/>
        </p:nvCxnSpPr>
        <p:spPr bwMode="auto">
          <a:xfrm rot="5400000" flipV="1">
            <a:off x="4472782" y="-1429544"/>
            <a:ext cx="1588" cy="7019925"/>
          </a:xfrm>
          <a:prstGeom prst="curvedConnector3">
            <a:avLst>
              <a:gd name="adj1" fmla="val -62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2" name="AutoShape 39">
            <a:extLst>
              <a:ext uri="{FF2B5EF4-FFF2-40B4-BE49-F238E27FC236}">
                <a16:creationId xmlns:a16="http://schemas.microsoft.com/office/drawing/2014/main" id="{9781A1F2-4BFE-DB63-2FBE-AA6C57E90CF4}"/>
              </a:ext>
            </a:extLst>
          </p:cNvPr>
          <p:cNvCxnSpPr>
            <a:cxnSpLocks noChangeShapeType="1"/>
            <a:stCxn id="83973" idx="5"/>
            <a:endCxn id="83975" idx="3"/>
          </p:cNvCxnSpPr>
          <p:nvPr/>
        </p:nvCxnSpPr>
        <p:spPr bwMode="auto">
          <a:xfrm rot="16200000" flipH="1">
            <a:off x="4316413" y="935038"/>
            <a:ext cx="1587" cy="3201987"/>
          </a:xfrm>
          <a:prstGeom prst="curvedConnector3">
            <a:avLst>
              <a:gd name="adj1" fmla="val 12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83" name="AutoShape 40">
            <a:extLst>
              <a:ext uri="{FF2B5EF4-FFF2-40B4-BE49-F238E27FC236}">
                <a16:creationId xmlns:a16="http://schemas.microsoft.com/office/drawing/2014/main" id="{BFAB8FFB-906D-88D0-24B7-881F2DFABB8C}"/>
              </a:ext>
            </a:extLst>
          </p:cNvPr>
          <p:cNvCxnSpPr>
            <a:cxnSpLocks noChangeShapeType="1"/>
            <a:stCxn id="83973" idx="0"/>
            <a:endCxn id="83976" idx="1"/>
          </p:cNvCxnSpPr>
          <p:nvPr/>
        </p:nvCxnSpPr>
        <p:spPr bwMode="auto">
          <a:xfrm rot="5400000" flipV="1">
            <a:off x="5154613" y="-511175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84" name="Text Box 41">
            <a:extLst>
              <a:ext uri="{FF2B5EF4-FFF2-40B4-BE49-F238E27FC236}">
                <a16:creationId xmlns:a16="http://schemas.microsoft.com/office/drawing/2014/main" id="{DDA3B4AC-A7AE-9E79-8135-E23A26499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20415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83985" name="Text Box 42">
            <a:extLst>
              <a:ext uri="{FF2B5EF4-FFF2-40B4-BE49-F238E27FC236}">
                <a16:creationId xmlns:a16="http://schemas.microsoft.com/office/drawing/2014/main" id="{F6AEA65F-A586-39FE-5C11-F1689EAD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8064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83986" name="Text Box 43">
            <a:extLst>
              <a:ext uri="{FF2B5EF4-FFF2-40B4-BE49-F238E27FC236}">
                <a16:creationId xmlns:a16="http://schemas.microsoft.com/office/drawing/2014/main" id="{65DD9073-0AB8-F1BF-B5D2-3DB04EF7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279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3987" name="Text Box 44">
            <a:extLst>
              <a:ext uri="{FF2B5EF4-FFF2-40B4-BE49-F238E27FC236}">
                <a16:creationId xmlns:a16="http://schemas.microsoft.com/office/drawing/2014/main" id="{12A50ABC-47F8-21D7-9278-C2DCB8796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83988" name="Text Box 45">
            <a:extLst>
              <a:ext uri="{FF2B5EF4-FFF2-40B4-BE49-F238E27FC236}">
                <a16:creationId xmlns:a16="http://schemas.microsoft.com/office/drawing/2014/main" id="{4A65450E-0D3C-DDD6-3C2E-C4C6B7A6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1965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83989" name="Text Box 46">
            <a:extLst>
              <a:ext uri="{FF2B5EF4-FFF2-40B4-BE49-F238E27FC236}">
                <a16:creationId xmlns:a16="http://schemas.microsoft.com/office/drawing/2014/main" id="{49DEE67B-C075-ACB3-DE30-DFD877970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20256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83990" name="Text Box 47">
            <a:extLst>
              <a:ext uri="{FF2B5EF4-FFF2-40B4-BE49-F238E27FC236}">
                <a16:creationId xmlns:a16="http://schemas.microsoft.com/office/drawing/2014/main" id="{820FC7DD-D22D-B9C7-2209-B20F1EBD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20256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83991" name="Text Box 48">
            <a:extLst>
              <a:ext uri="{FF2B5EF4-FFF2-40B4-BE49-F238E27FC236}">
                <a16:creationId xmlns:a16="http://schemas.microsoft.com/office/drawing/2014/main" id="{BBF23B02-7080-DC31-42D1-761AC91A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7114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83992" name="Text Box 49">
            <a:extLst>
              <a:ext uri="{FF2B5EF4-FFF2-40B4-BE49-F238E27FC236}">
                <a16:creationId xmlns:a16="http://schemas.microsoft.com/office/drawing/2014/main" id="{66DE2458-C4AC-AEC2-34E9-CB6C06136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711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3993" name="Text Box 50">
            <a:extLst>
              <a:ext uri="{FF2B5EF4-FFF2-40B4-BE49-F238E27FC236}">
                <a16:creationId xmlns:a16="http://schemas.microsoft.com/office/drawing/2014/main" id="{86C5F6AC-4E87-9E11-9EBF-51598083B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711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3994" name="Text Box 51">
            <a:extLst>
              <a:ext uri="{FF2B5EF4-FFF2-40B4-BE49-F238E27FC236}">
                <a16:creationId xmlns:a16="http://schemas.microsoft.com/office/drawing/2014/main" id="{9C132517-8D97-C8F2-C5F4-E75B7FEA3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711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3995" name="Text Box 52">
            <a:extLst>
              <a:ext uri="{FF2B5EF4-FFF2-40B4-BE49-F238E27FC236}">
                <a16:creationId xmlns:a16="http://schemas.microsoft.com/office/drawing/2014/main" id="{CFE69046-76B5-11C9-4E87-F69322D20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27114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3996" name="Text Box 53">
            <a:extLst>
              <a:ext uri="{FF2B5EF4-FFF2-40B4-BE49-F238E27FC236}">
                <a16:creationId xmlns:a16="http://schemas.microsoft.com/office/drawing/2014/main" id="{66193B3D-CF4A-B3C7-94CD-34D353391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94005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-1, A</a:t>
            </a:r>
          </a:p>
        </p:txBody>
      </p:sp>
      <p:sp>
        <p:nvSpPr>
          <p:cNvPr id="83997" name="Text Box 54">
            <a:extLst>
              <a:ext uri="{FF2B5EF4-FFF2-40B4-BE49-F238E27FC236}">
                <a16:creationId xmlns:a16="http://schemas.microsoft.com/office/drawing/2014/main" id="{9EFFCBC9-98D8-423F-34C4-CEAE685E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29400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83998" name="Line 55">
            <a:extLst>
              <a:ext uri="{FF2B5EF4-FFF2-40B4-BE49-F238E27FC236}">
                <a16:creationId xmlns:a16="http://schemas.microsoft.com/office/drawing/2014/main" id="{3683C04D-F4B5-9244-8C29-B19EE580D8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7725" y="28194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3999" name="Line 56">
            <a:extLst>
              <a:ext uri="{FF2B5EF4-FFF2-40B4-BE49-F238E27FC236}">
                <a16:creationId xmlns:a16="http://schemas.microsoft.com/office/drawing/2014/main" id="{39BF7A88-71BD-C0A4-D901-714F0D8ADE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7925" y="28194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00" name="Text Box 57">
            <a:extLst>
              <a:ext uri="{FF2B5EF4-FFF2-40B4-BE49-F238E27FC236}">
                <a16:creationId xmlns:a16="http://schemas.microsoft.com/office/drawing/2014/main" id="{4F798F15-F7DC-BF71-D04D-958FE7A0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29400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B</a:t>
            </a:r>
          </a:p>
        </p:txBody>
      </p:sp>
      <p:sp>
        <p:nvSpPr>
          <p:cNvPr id="84001" name="Text Box 58">
            <a:extLst>
              <a:ext uri="{FF2B5EF4-FFF2-40B4-BE49-F238E27FC236}">
                <a16:creationId xmlns:a16="http://schemas.microsoft.com/office/drawing/2014/main" id="{11BAC26B-38F3-5D07-8CE9-C392BD95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0162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B</a:t>
            </a:r>
          </a:p>
        </p:txBody>
      </p:sp>
      <p:sp>
        <p:nvSpPr>
          <p:cNvPr id="84002" name="Text Box 59">
            <a:extLst>
              <a:ext uri="{FF2B5EF4-FFF2-40B4-BE49-F238E27FC236}">
                <a16:creationId xmlns:a16="http://schemas.microsoft.com/office/drawing/2014/main" id="{B6975E9D-EC1A-6BCA-78BA-CEFDD182E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2448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2, B</a:t>
            </a:r>
          </a:p>
        </p:txBody>
      </p:sp>
      <p:sp>
        <p:nvSpPr>
          <p:cNvPr id="84003" name="Line 60">
            <a:extLst>
              <a:ext uri="{FF2B5EF4-FFF2-40B4-BE49-F238E27FC236}">
                <a16:creationId xmlns:a16="http://schemas.microsoft.com/office/drawing/2014/main" id="{3780A352-356C-A980-9C33-3416E0982A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819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04" name="Line 61">
            <a:extLst>
              <a:ext uri="{FF2B5EF4-FFF2-40B4-BE49-F238E27FC236}">
                <a16:creationId xmlns:a16="http://schemas.microsoft.com/office/drawing/2014/main" id="{BA18FEFF-3B73-6FBA-032E-3D9832C57B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7432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05" name="Line 62">
            <a:extLst>
              <a:ext uri="{FF2B5EF4-FFF2-40B4-BE49-F238E27FC236}">
                <a16:creationId xmlns:a16="http://schemas.microsoft.com/office/drawing/2014/main" id="{2D10FC4D-939D-061D-2A9D-E61A5566B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0480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06" name="Oval 63">
            <a:extLst>
              <a:ext uri="{FF2B5EF4-FFF2-40B4-BE49-F238E27FC236}">
                <a16:creationId xmlns:a16="http://schemas.microsoft.com/office/drawing/2014/main" id="{CD14776D-3125-CFC0-AC39-3AB32FE0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67042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84007" name="Oval 64">
            <a:extLst>
              <a:ext uri="{FF2B5EF4-FFF2-40B4-BE49-F238E27FC236}">
                <a16:creationId xmlns:a16="http://schemas.microsoft.com/office/drawing/2014/main" id="{ACDB0106-0FBD-E280-B3FE-A2A3C981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67042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84008" name="Oval 65">
            <a:extLst>
              <a:ext uri="{FF2B5EF4-FFF2-40B4-BE49-F238E27FC236}">
                <a16:creationId xmlns:a16="http://schemas.microsoft.com/office/drawing/2014/main" id="{0ABD60B5-3195-4589-9C95-8B50060C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670425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84009" name="Oval 66">
            <a:extLst>
              <a:ext uri="{FF2B5EF4-FFF2-40B4-BE49-F238E27FC236}">
                <a16:creationId xmlns:a16="http://schemas.microsoft.com/office/drawing/2014/main" id="{A54EB61C-46BD-1EEF-E779-FE0407A0C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46704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84010" name="Oval 67">
            <a:extLst>
              <a:ext uri="{FF2B5EF4-FFF2-40B4-BE49-F238E27FC236}">
                <a16:creationId xmlns:a16="http://schemas.microsoft.com/office/drawing/2014/main" id="{4D2EC773-E7E7-A05E-25CA-2E77A7B8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6704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84011" name="AutoShape 68">
            <a:extLst>
              <a:ext uri="{FF2B5EF4-FFF2-40B4-BE49-F238E27FC236}">
                <a16:creationId xmlns:a16="http://schemas.microsoft.com/office/drawing/2014/main" id="{B2109887-5B4C-E870-7B28-E6B81A760862}"/>
              </a:ext>
            </a:extLst>
          </p:cNvPr>
          <p:cNvCxnSpPr>
            <a:cxnSpLocks noChangeShapeType="1"/>
            <a:stCxn id="84006" idx="6"/>
            <a:endCxn id="84007" idx="2"/>
          </p:cNvCxnSpPr>
          <p:nvPr/>
        </p:nvCxnSpPr>
        <p:spPr bwMode="auto">
          <a:xfrm>
            <a:off x="1179513" y="4937125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2" name="AutoShape 69">
            <a:extLst>
              <a:ext uri="{FF2B5EF4-FFF2-40B4-BE49-F238E27FC236}">
                <a16:creationId xmlns:a16="http://schemas.microsoft.com/office/drawing/2014/main" id="{DAB6752A-0EDA-B168-E613-486158BED23D}"/>
              </a:ext>
            </a:extLst>
          </p:cNvPr>
          <p:cNvCxnSpPr>
            <a:cxnSpLocks noChangeShapeType="1"/>
            <a:stCxn id="84007" idx="6"/>
            <a:endCxn id="84008" idx="2"/>
          </p:cNvCxnSpPr>
          <p:nvPr/>
        </p:nvCxnSpPr>
        <p:spPr bwMode="auto">
          <a:xfrm>
            <a:off x="2779713" y="4937125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3" name="AutoShape 70">
            <a:extLst>
              <a:ext uri="{FF2B5EF4-FFF2-40B4-BE49-F238E27FC236}">
                <a16:creationId xmlns:a16="http://schemas.microsoft.com/office/drawing/2014/main" id="{841ED709-EDCD-6E4D-F0DF-EA751010257C}"/>
              </a:ext>
            </a:extLst>
          </p:cNvPr>
          <p:cNvCxnSpPr>
            <a:cxnSpLocks noChangeShapeType="1"/>
            <a:stCxn id="84008" idx="6"/>
            <a:endCxn id="84009" idx="2"/>
          </p:cNvCxnSpPr>
          <p:nvPr/>
        </p:nvCxnSpPr>
        <p:spPr bwMode="auto">
          <a:xfrm>
            <a:off x="4327525" y="493712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4" name="AutoShape 71">
            <a:extLst>
              <a:ext uri="{FF2B5EF4-FFF2-40B4-BE49-F238E27FC236}">
                <a16:creationId xmlns:a16="http://schemas.microsoft.com/office/drawing/2014/main" id="{C17D2791-2C10-5C2E-41AF-1A0CB4DA8339}"/>
              </a:ext>
            </a:extLst>
          </p:cNvPr>
          <p:cNvCxnSpPr>
            <a:cxnSpLocks noChangeShapeType="1"/>
            <a:stCxn id="84009" idx="6"/>
            <a:endCxn id="84010" idx="2"/>
          </p:cNvCxnSpPr>
          <p:nvPr/>
        </p:nvCxnSpPr>
        <p:spPr bwMode="auto">
          <a:xfrm>
            <a:off x="6305550" y="4937125"/>
            <a:ext cx="145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5" name="AutoShape 72">
            <a:extLst>
              <a:ext uri="{FF2B5EF4-FFF2-40B4-BE49-F238E27FC236}">
                <a16:creationId xmlns:a16="http://schemas.microsoft.com/office/drawing/2014/main" id="{7A8CD743-2489-935A-B9FE-4519B94143C8}"/>
              </a:ext>
            </a:extLst>
          </p:cNvPr>
          <p:cNvCxnSpPr>
            <a:cxnSpLocks noChangeShapeType="1"/>
            <a:stCxn id="84006" idx="0"/>
            <a:endCxn id="84010" idx="0"/>
          </p:cNvCxnSpPr>
          <p:nvPr/>
        </p:nvCxnSpPr>
        <p:spPr bwMode="auto">
          <a:xfrm rot="5400000" flipV="1">
            <a:off x="4472782" y="1161256"/>
            <a:ext cx="1588" cy="7019925"/>
          </a:xfrm>
          <a:prstGeom prst="curvedConnector3">
            <a:avLst>
              <a:gd name="adj1" fmla="val -62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6" name="AutoShape 74">
            <a:extLst>
              <a:ext uri="{FF2B5EF4-FFF2-40B4-BE49-F238E27FC236}">
                <a16:creationId xmlns:a16="http://schemas.microsoft.com/office/drawing/2014/main" id="{89341B9E-6BD8-F701-BCC6-826FC9347150}"/>
              </a:ext>
            </a:extLst>
          </p:cNvPr>
          <p:cNvCxnSpPr>
            <a:cxnSpLocks noChangeShapeType="1"/>
            <a:stCxn id="84007" idx="5"/>
            <a:endCxn id="84009" idx="3"/>
          </p:cNvCxnSpPr>
          <p:nvPr/>
        </p:nvCxnSpPr>
        <p:spPr bwMode="auto">
          <a:xfrm rot="16200000" flipH="1">
            <a:off x="4316413" y="3525838"/>
            <a:ext cx="1587" cy="3201987"/>
          </a:xfrm>
          <a:prstGeom prst="curvedConnector3">
            <a:avLst>
              <a:gd name="adj1" fmla="val 12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017" name="AutoShape 75">
            <a:extLst>
              <a:ext uri="{FF2B5EF4-FFF2-40B4-BE49-F238E27FC236}">
                <a16:creationId xmlns:a16="http://schemas.microsoft.com/office/drawing/2014/main" id="{54AFA2DC-417F-08F8-2593-4E20D55A77BE}"/>
              </a:ext>
            </a:extLst>
          </p:cNvPr>
          <p:cNvCxnSpPr>
            <a:cxnSpLocks noChangeShapeType="1"/>
            <a:stCxn id="84007" idx="0"/>
            <a:endCxn id="84010" idx="1"/>
          </p:cNvCxnSpPr>
          <p:nvPr/>
        </p:nvCxnSpPr>
        <p:spPr bwMode="auto">
          <a:xfrm rot="5400000" flipV="1">
            <a:off x="5154613" y="2079625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18" name="Text Box 76">
            <a:extLst>
              <a:ext uri="{FF2B5EF4-FFF2-40B4-BE49-F238E27FC236}">
                <a16:creationId xmlns:a16="http://schemas.microsoft.com/office/drawing/2014/main" id="{295FA2D9-6B75-F1DB-51D3-774210A70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6323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84019" name="Text Box 77">
            <a:extLst>
              <a:ext uri="{FF2B5EF4-FFF2-40B4-BE49-F238E27FC236}">
                <a16:creationId xmlns:a16="http://schemas.microsoft.com/office/drawing/2014/main" id="{484DC526-FE41-BA9E-4504-2D9014FA9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3972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84020" name="Text Box 78">
            <a:extLst>
              <a:ext uri="{FF2B5EF4-FFF2-40B4-BE49-F238E27FC236}">
                <a16:creationId xmlns:a16="http://schemas.microsoft.com/office/drawing/2014/main" id="{B38D146B-E5B8-0818-1018-632F4AD3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3870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4021" name="Text Box 79">
            <a:extLst>
              <a:ext uri="{FF2B5EF4-FFF2-40B4-BE49-F238E27FC236}">
                <a16:creationId xmlns:a16="http://schemas.microsoft.com/office/drawing/2014/main" id="{CABA7562-6543-D3F2-7A18-9A7C2A0B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4937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84022" name="Text Box 80">
            <a:extLst>
              <a:ext uri="{FF2B5EF4-FFF2-40B4-BE49-F238E27FC236}">
                <a16:creationId xmlns:a16="http://schemas.microsoft.com/office/drawing/2014/main" id="{F8BA5163-0F3F-10C2-9302-CCD59C204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632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84023" name="Text Box 81">
            <a:extLst>
              <a:ext uri="{FF2B5EF4-FFF2-40B4-BE49-F238E27FC236}">
                <a16:creationId xmlns:a16="http://schemas.microsoft.com/office/drawing/2014/main" id="{196795EF-9747-FD60-22F5-A7840DE7B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6164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84024" name="Text Box 82">
            <a:extLst>
              <a:ext uri="{FF2B5EF4-FFF2-40B4-BE49-F238E27FC236}">
                <a16:creationId xmlns:a16="http://schemas.microsoft.com/office/drawing/2014/main" id="{3924F84E-3D77-E0AF-08CD-026F4FE7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61645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84025" name="Text Box 83">
            <a:extLst>
              <a:ext uri="{FF2B5EF4-FFF2-40B4-BE49-F238E27FC236}">
                <a16:creationId xmlns:a16="http://schemas.microsoft.com/office/drawing/2014/main" id="{17AB2374-3345-6F48-0C32-3FE63BA29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022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84026" name="Text Box 84">
            <a:extLst>
              <a:ext uri="{FF2B5EF4-FFF2-40B4-BE49-F238E27FC236}">
                <a16:creationId xmlns:a16="http://schemas.microsoft.com/office/drawing/2014/main" id="{4E402379-2F18-5349-2DA0-CE0122F1F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53022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4027" name="Text Box 85">
            <a:extLst>
              <a:ext uri="{FF2B5EF4-FFF2-40B4-BE49-F238E27FC236}">
                <a16:creationId xmlns:a16="http://schemas.microsoft.com/office/drawing/2014/main" id="{92094A2A-AEE4-87BF-D2D4-9B2599113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53022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4028" name="Text Box 86">
            <a:extLst>
              <a:ext uri="{FF2B5EF4-FFF2-40B4-BE49-F238E27FC236}">
                <a16:creationId xmlns:a16="http://schemas.microsoft.com/office/drawing/2014/main" id="{A9635B79-89C6-6F5A-79E2-BA2ABB0FF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53022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4029" name="Text Box 87">
            <a:extLst>
              <a:ext uri="{FF2B5EF4-FFF2-40B4-BE49-F238E27FC236}">
                <a16:creationId xmlns:a16="http://schemas.microsoft.com/office/drawing/2014/main" id="{7514CDFD-BD45-9BDD-07C1-767202FAA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530225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4030" name="Text Box 88">
            <a:extLst>
              <a:ext uri="{FF2B5EF4-FFF2-40B4-BE49-F238E27FC236}">
                <a16:creationId xmlns:a16="http://schemas.microsoft.com/office/drawing/2014/main" id="{B8A7B533-9375-3751-C844-AE42D0B7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553085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-1, A</a:t>
            </a:r>
          </a:p>
        </p:txBody>
      </p:sp>
      <p:sp>
        <p:nvSpPr>
          <p:cNvPr id="84031" name="Text Box 89">
            <a:extLst>
              <a:ext uri="{FF2B5EF4-FFF2-40B4-BE49-F238E27FC236}">
                <a16:creationId xmlns:a16="http://schemas.microsoft.com/office/drawing/2014/main" id="{2D50516C-21DA-C9B2-FF03-E8862E641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55308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84032" name="Line 90">
            <a:extLst>
              <a:ext uri="{FF2B5EF4-FFF2-40B4-BE49-F238E27FC236}">
                <a16:creationId xmlns:a16="http://schemas.microsoft.com/office/drawing/2014/main" id="{E72B7612-2057-211D-6F44-0DCAFAF413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7725" y="541020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33" name="Line 91">
            <a:extLst>
              <a:ext uri="{FF2B5EF4-FFF2-40B4-BE49-F238E27FC236}">
                <a16:creationId xmlns:a16="http://schemas.microsoft.com/office/drawing/2014/main" id="{5969D342-DA59-30C0-1973-2BB6E310AB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7925" y="54102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34" name="Text Box 92">
            <a:extLst>
              <a:ext uri="{FF2B5EF4-FFF2-40B4-BE49-F238E27FC236}">
                <a16:creationId xmlns:a16="http://schemas.microsoft.com/office/drawing/2014/main" id="{28E3B1B0-160E-0264-3B55-308D97D5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55308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B</a:t>
            </a:r>
          </a:p>
        </p:txBody>
      </p:sp>
      <p:sp>
        <p:nvSpPr>
          <p:cNvPr id="84035" name="Text Box 93">
            <a:extLst>
              <a:ext uri="{FF2B5EF4-FFF2-40B4-BE49-F238E27FC236}">
                <a16:creationId xmlns:a16="http://schemas.microsoft.com/office/drawing/2014/main" id="{2CDB833D-F879-3697-C6C9-2E8179575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56070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B</a:t>
            </a:r>
          </a:p>
        </p:txBody>
      </p:sp>
      <p:sp>
        <p:nvSpPr>
          <p:cNvPr id="84036" name="Text Box 94">
            <a:extLst>
              <a:ext uri="{FF2B5EF4-FFF2-40B4-BE49-F238E27FC236}">
                <a16:creationId xmlns:a16="http://schemas.microsoft.com/office/drawing/2014/main" id="{C788074C-3BB6-9FF9-1C53-FC42C2C6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83565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2, B</a:t>
            </a:r>
          </a:p>
        </p:txBody>
      </p:sp>
      <p:sp>
        <p:nvSpPr>
          <p:cNvPr id="84037" name="Line 95">
            <a:extLst>
              <a:ext uri="{FF2B5EF4-FFF2-40B4-BE49-F238E27FC236}">
                <a16:creationId xmlns:a16="http://schemas.microsoft.com/office/drawing/2014/main" id="{2142A986-BB26-BC6B-0B41-7BAC3E8D5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54102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38" name="Line 96">
            <a:extLst>
              <a:ext uri="{FF2B5EF4-FFF2-40B4-BE49-F238E27FC236}">
                <a16:creationId xmlns:a16="http://schemas.microsoft.com/office/drawing/2014/main" id="{0C089A2E-B6E7-3C94-F3C7-C3DF48A9C8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3340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39" name="Line 97">
            <a:extLst>
              <a:ext uri="{FF2B5EF4-FFF2-40B4-BE49-F238E27FC236}">
                <a16:creationId xmlns:a16="http://schemas.microsoft.com/office/drawing/2014/main" id="{323A69BC-65C6-00A1-8D59-D1D4AD2058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638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4040" name="Text Box 98">
            <a:extLst>
              <a:ext uri="{FF2B5EF4-FFF2-40B4-BE49-F238E27FC236}">
                <a16:creationId xmlns:a16="http://schemas.microsoft.com/office/drawing/2014/main" id="{32354D91-D1EA-D6E0-1185-D59D141C0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3565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-2, E</a:t>
            </a:r>
          </a:p>
        </p:txBody>
      </p:sp>
      <p:sp>
        <p:nvSpPr>
          <p:cNvPr id="84041" name="Line 99">
            <a:extLst>
              <a:ext uri="{FF2B5EF4-FFF2-40B4-BE49-F238E27FC236}">
                <a16:creationId xmlns:a16="http://schemas.microsoft.com/office/drawing/2014/main" id="{D71ED698-5B3A-06E8-51D1-ACAB0E4D1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638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>
            <a:extLst>
              <a:ext uri="{FF2B5EF4-FFF2-40B4-BE49-F238E27FC236}">
                <a16:creationId xmlns:a16="http://schemas.microsoft.com/office/drawing/2014/main" id="{45DF7322-C39D-01AD-0DED-CE277C20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124D89-7A41-48DA-8450-DF84BD5304D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4DDDB5C-28DB-BAF4-55DE-CCEEE681A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86020" name="Oval 37">
            <a:extLst>
              <a:ext uri="{FF2B5EF4-FFF2-40B4-BE49-F238E27FC236}">
                <a16:creationId xmlns:a16="http://schemas.microsoft.com/office/drawing/2014/main" id="{6E558269-C040-1BE3-4615-C2F5469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95897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86021" name="Oval 38">
            <a:extLst>
              <a:ext uri="{FF2B5EF4-FFF2-40B4-BE49-F238E27FC236}">
                <a16:creationId xmlns:a16="http://schemas.microsoft.com/office/drawing/2014/main" id="{76F8A289-296E-CF0B-15DF-15A1EB4DC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1958975"/>
            <a:ext cx="433388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86022" name="Oval 39">
            <a:extLst>
              <a:ext uri="{FF2B5EF4-FFF2-40B4-BE49-F238E27FC236}">
                <a16:creationId xmlns:a16="http://schemas.microsoft.com/office/drawing/2014/main" id="{787D06A2-AFD4-9ED3-9AE9-66F62BE1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1958975"/>
            <a:ext cx="433387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86023" name="Oval 40">
            <a:extLst>
              <a:ext uri="{FF2B5EF4-FFF2-40B4-BE49-F238E27FC236}">
                <a16:creationId xmlns:a16="http://schemas.microsoft.com/office/drawing/2014/main" id="{A2D7F50B-A566-2911-61E5-74BDB00B5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1958975"/>
            <a:ext cx="454025" cy="5334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86024" name="Oval 41">
            <a:extLst>
              <a:ext uri="{FF2B5EF4-FFF2-40B4-BE49-F238E27FC236}">
                <a16:creationId xmlns:a16="http://schemas.microsoft.com/office/drawing/2014/main" id="{2D2502AD-7C12-D7AF-32F3-A0D03EE13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195897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86025" name="AutoShape 42">
            <a:extLst>
              <a:ext uri="{FF2B5EF4-FFF2-40B4-BE49-F238E27FC236}">
                <a16:creationId xmlns:a16="http://schemas.microsoft.com/office/drawing/2014/main" id="{2FE0A456-E541-0864-05FF-69199630AA37}"/>
              </a:ext>
            </a:extLst>
          </p:cNvPr>
          <p:cNvCxnSpPr>
            <a:cxnSpLocks noChangeShapeType="1"/>
            <a:stCxn id="86020" idx="6"/>
            <a:endCxn id="86021" idx="2"/>
          </p:cNvCxnSpPr>
          <p:nvPr/>
        </p:nvCxnSpPr>
        <p:spPr bwMode="auto">
          <a:xfrm>
            <a:off x="1179513" y="2225675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6" name="AutoShape 43">
            <a:extLst>
              <a:ext uri="{FF2B5EF4-FFF2-40B4-BE49-F238E27FC236}">
                <a16:creationId xmlns:a16="http://schemas.microsoft.com/office/drawing/2014/main" id="{429CF1D4-4F7E-DF42-BC3B-06BF7A6A67A1}"/>
              </a:ext>
            </a:extLst>
          </p:cNvPr>
          <p:cNvCxnSpPr>
            <a:cxnSpLocks noChangeShapeType="1"/>
            <a:stCxn id="86021" idx="6"/>
            <a:endCxn id="86022" idx="2"/>
          </p:cNvCxnSpPr>
          <p:nvPr/>
        </p:nvCxnSpPr>
        <p:spPr bwMode="auto">
          <a:xfrm>
            <a:off x="2779713" y="2225675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7" name="AutoShape 44">
            <a:extLst>
              <a:ext uri="{FF2B5EF4-FFF2-40B4-BE49-F238E27FC236}">
                <a16:creationId xmlns:a16="http://schemas.microsoft.com/office/drawing/2014/main" id="{8A837E32-8219-9FB7-B8EF-8EE64FE9A78A}"/>
              </a:ext>
            </a:extLst>
          </p:cNvPr>
          <p:cNvCxnSpPr>
            <a:cxnSpLocks noChangeShapeType="1"/>
            <a:stCxn id="86022" idx="6"/>
            <a:endCxn id="86023" idx="2"/>
          </p:cNvCxnSpPr>
          <p:nvPr/>
        </p:nvCxnSpPr>
        <p:spPr bwMode="auto">
          <a:xfrm>
            <a:off x="4327525" y="222567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AutoShape 45">
            <a:extLst>
              <a:ext uri="{FF2B5EF4-FFF2-40B4-BE49-F238E27FC236}">
                <a16:creationId xmlns:a16="http://schemas.microsoft.com/office/drawing/2014/main" id="{FCFEE6E0-0B02-F416-620B-8236C3FD5DF8}"/>
              </a:ext>
            </a:extLst>
          </p:cNvPr>
          <p:cNvCxnSpPr>
            <a:cxnSpLocks noChangeShapeType="1"/>
            <a:stCxn id="86023" idx="6"/>
            <a:endCxn id="86024" idx="2"/>
          </p:cNvCxnSpPr>
          <p:nvPr/>
        </p:nvCxnSpPr>
        <p:spPr bwMode="auto">
          <a:xfrm>
            <a:off x="6305550" y="2225675"/>
            <a:ext cx="14509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AutoShape 46">
            <a:extLst>
              <a:ext uri="{FF2B5EF4-FFF2-40B4-BE49-F238E27FC236}">
                <a16:creationId xmlns:a16="http://schemas.microsoft.com/office/drawing/2014/main" id="{495844B8-3BE6-92C2-3BEE-EAF44548958F}"/>
              </a:ext>
            </a:extLst>
          </p:cNvPr>
          <p:cNvCxnSpPr>
            <a:cxnSpLocks noChangeShapeType="1"/>
            <a:stCxn id="86020" idx="0"/>
            <a:endCxn id="86024" idx="0"/>
          </p:cNvCxnSpPr>
          <p:nvPr/>
        </p:nvCxnSpPr>
        <p:spPr bwMode="auto">
          <a:xfrm rot="5400000" flipV="1">
            <a:off x="4472782" y="-1550194"/>
            <a:ext cx="1588" cy="7019925"/>
          </a:xfrm>
          <a:prstGeom prst="curvedConnector3">
            <a:avLst>
              <a:gd name="adj1" fmla="val -62900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AutoShape 47">
            <a:extLst>
              <a:ext uri="{FF2B5EF4-FFF2-40B4-BE49-F238E27FC236}">
                <a16:creationId xmlns:a16="http://schemas.microsoft.com/office/drawing/2014/main" id="{51CDE3D1-F405-A3EB-940F-08403DB93571}"/>
              </a:ext>
            </a:extLst>
          </p:cNvPr>
          <p:cNvCxnSpPr>
            <a:cxnSpLocks noChangeShapeType="1"/>
            <a:stCxn id="86021" idx="5"/>
            <a:endCxn id="86023" idx="3"/>
          </p:cNvCxnSpPr>
          <p:nvPr/>
        </p:nvCxnSpPr>
        <p:spPr bwMode="auto">
          <a:xfrm rot="16200000" flipH="1">
            <a:off x="4316413" y="814388"/>
            <a:ext cx="1587" cy="3201987"/>
          </a:xfrm>
          <a:prstGeom prst="curvedConnector3">
            <a:avLst>
              <a:gd name="adj1" fmla="val 121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AutoShape 48">
            <a:extLst>
              <a:ext uri="{FF2B5EF4-FFF2-40B4-BE49-F238E27FC236}">
                <a16:creationId xmlns:a16="http://schemas.microsoft.com/office/drawing/2014/main" id="{BE59FFC7-75A4-49CB-0DAA-51E28241A5EA}"/>
              </a:ext>
            </a:extLst>
          </p:cNvPr>
          <p:cNvCxnSpPr>
            <a:cxnSpLocks noChangeShapeType="1"/>
            <a:stCxn id="86021" idx="0"/>
            <a:endCxn id="86024" idx="1"/>
          </p:cNvCxnSpPr>
          <p:nvPr/>
        </p:nvCxnSpPr>
        <p:spPr bwMode="auto">
          <a:xfrm rot="5400000" flipV="1">
            <a:off x="5154613" y="-631825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2" name="Text Box 49">
            <a:extLst>
              <a:ext uri="{FF2B5EF4-FFF2-40B4-BE49-F238E27FC236}">
                <a16:creationId xmlns:a16="http://schemas.microsoft.com/office/drawing/2014/main" id="{8783DC6B-E146-98FC-B435-D415297E4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192087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86033" name="Text Box 50">
            <a:extLst>
              <a:ext uri="{FF2B5EF4-FFF2-40B4-BE49-F238E27FC236}">
                <a16:creationId xmlns:a16="http://schemas.microsoft.com/office/drawing/2014/main" id="{4659D76E-9F16-95F6-5B7E-F11BA5935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685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</a:p>
        </p:txBody>
      </p:sp>
      <p:sp>
        <p:nvSpPr>
          <p:cNvPr id="86034" name="Text Box 51">
            <a:extLst>
              <a:ext uri="{FF2B5EF4-FFF2-40B4-BE49-F238E27FC236}">
                <a16:creationId xmlns:a16="http://schemas.microsoft.com/office/drawing/2014/main" id="{FA0A18F5-7EDD-F77A-6D49-6E266D623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11588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6035" name="Text Box 52">
            <a:extLst>
              <a:ext uri="{FF2B5EF4-FFF2-40B4-BE49-F238E27FC236}">
                <a16:creationId xmlns:a16="http://schemas.microsoft.com/office/drawing/2014/main" id="{FF6D0410-DD31-C4E8-D42B-41B8D059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22256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</a:p>
        </p:txBody>
      </p:sp>
      <p:sp>
        <p:nvSpPr>
          <p:cNvPr id="86036" name="Text Box 53">
            <a:extLst>
              <a:ext uri="{FF2B5EF4-FFF2-40B4-BE49-F238E27FC236}">
                <a16:creationId xmlns:a16="http://schemas.microsoft.com/office/drawing/2014/main" id="{2F0646A7-0DF4-699F-C53F-D9F73FB5B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92087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86037" name="Text Box 54">
            <a:extLst>
              <a:ext uri="{FF2B5EF4-FFF2-40B4-BE49-F238E27FC236}">
                <a16:creationId xmlns:a16="http://schemas.microsoft.com/office/drawing/2014/main" id="{53C258B0-EBC4-4CAD-922E-493C261C3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1905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86038" name="Text Box 55">
            <a:extLst>
              <a:ext uri="{FF2B5EF4-FFF2-40B4-BE49-F238E27FC236}">
                <a16:creationId xmlns:a16="http://schemas.microsoft.com/office/drawing/2014/main" id="{D80CC7A7-442F-BCCA-4813-14BAD801D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19050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86039" name="Text Box 56">
            <a:extLst>
              <a:ext uri="{FF2B5EF4-FFF2-40B4-BE49-F238E27FC236}">
                <a16:creationId xmlns:a16="http://schemas.microsoft.com/office/drawing/2014/main" id="{2FC49024-58D3-366A-F36A-BA9192354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86040" name="Text Box 57">
            <a:extLst>
              <a:ext uri="{FF2B5EF4-FFF2-40B4-BE49-F238E27FC236}">
                <a16:creationId xmlns:a16="http://schemas.microsoft.com/office/drawing/2014/main" id="{10F10A1F-A621-F7B3-D00D-BB1BF7AC3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900" y="25908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6041" name="Text Box 58">
            <a:extLst>
              <a:ext uri="{FF2B5EF4-FFF2-40B4-BE49-F238E27FC236}">
                <a16:creationId xmlns:a16="http://schemas.microsoft.com/office/drawing/2014/main" id="{3E187632-7632-AD2B-57BD-E229B0D2A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100" y="25908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6042" name="Text Box 59">
            <a:extLst>
              <a:ext uri="{FF2B5EF4-FFF2-40B4-BE49-F238E27FC236}">
                <a16:creationId xmlns:a16="http://schemas.microsoft.com/office/drawing/2014/main" id="{AA046C76-75C5-464F-0ABE-A3C2EA709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25908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6043" name="Text Box 60">
            <a:extLst>
              <a:ext uri="{FF2B5EF4-FFF2-40B4-BE49-F238E27FC236}">
                <a16:creationId xmlns:a16="http://schemas.microsoft.com/office/drawing/2014/main" id="{87C09C64-350A-BAC0-7D9D-74674CF9B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2590800"/>
            <a:ext cx="758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∞, NIL</a:t>
            </a:r>
          </a:p>
        </p:txBody>
      </p:sp>
      <p:sp>
        <p:nvSpPr>
          <p:cNvPr id="86044" name="Text Box 61">
            <a:extLst>
              <a:ext uri="{FF2B5EF4-FFF2-40B4-BE49-F238E27FC236}">
                <a16:creationId xmlns:a16="http://schemas.microsoft.com/office/drawing/2014/main" id="{2D9C3125-9A71-B2FF-E2C6-09B77AD10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281940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-1, A</a:t>
            </a:r>
          </a:p>
        </p:txBody>
      </p:sp>
      <p:sp>
        <p:nvSpPr>
          <p:cNvPr id="86045" name="Text Box 62">
            <a:extLst>
              <a:ext uri="{FF2B5EF4-FFF2-40B4-BE49-F238E27FC236}">
                <a16:creationId xmlns:a16="http://schemas.microsoft.com/office/drawing/2014/main" id="{6A8D6B4E-E0E9-E186-B608-F1A1729CE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3663" y="28194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4, A</a:t>
            </a:r>
          </a:p>
        </p:txBody>
      </p:sp>
      <p:sp>
        <p:nvSpPr>
          <p:cNvPr id="86046" name="Line 63">
            <a:extLst>
              <a:ext uri="{FF2B5EF4-FFF2-40B4-BE49-F238E27FC236}">
                <a16:creationId xmlns:a16="http://schemas.microsoft.com/office/drawing/2014/main" id="{2638E2A1-4EF0-784B-708B-669767C688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7725" y="2698750"/>
            <a:ext cx="762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47" name="Line 64">
            <a:extLst>
              <a:ext uri="{FF2B5EF4-FFF2-40B4-BE49-F238E27FC236}">
                <a16:creationId xmlns:a16="http://schemas.microsoft.com/office/drawing/2014/main" id="{2A8BEBD2-48A8-3B4E-7C8F-CA2AFDF1C1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7925" y="269875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48" name="Text Box 65">
            <a:extLst>
              <a:ext uri="{FF2B5EF4-FFF2-40B4-BE49-F238E27FC236}">
                <a16:creationId xmlns:a16="http://schemas.microsoft.com/office/drawing/2014/main" id="{01A44DCC-42D5-0A5A-1748-4BFDE279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28194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B</a:t>
            </a:r>
          </a:p>
        </p:txBody>
      </p:sp>
      <p:sp>
        <p:nvSpPr>
          <p:cNvPr id="86049" name="Text Box 66">
            <a:extLst>
              <a:ext uri="{FF2B5EF4-FFF2-40B4-BE49-F238E27FC236}">
                <a16:creationId xmlns:a16="http://schemas.microsoft.com/office/drawing/2014/main" id="{A028D3EC-056C-340C-510A-BAAEB0311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28956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B</a:t>
            </a:r>
          </a:p>
        </p:txBody>
      </p:sp>
      <p:sp>
        <p:nvSpPr>
          <p:cNvPr id="86050" name="Text Box 67">
            <a:extLst>
              <a:ext uri="{FF2B5EF4-FFF2-40B4-BE49-F238E27FC236}">
                <a16:creationId xmlns:a16="http://schemas.microsoft.com/office/drawing/2014/main" id="{DBA45BAB-12F6-2E8A-60E8-73A81C604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2, B</a:t>
            </a:r>
          </a:p>
        </p:txBody>
      </p:sp>
      <p:sp>
        <p:nvSpPr>
          <p:cNvPr id="86051" name="Line 68">
            <a:extLst>
              <a:ext uri="{FF2B5EF4-FFF2-40B4-BE49-F238E27FC236}">
                <a16:creationId xmlns:a16="http://schemas.microsoft.com/office/drawing/2014/main" id="{2C4D73B8-C58C-6537-F87B-68125AC663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69875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52" name="Line 69">
            <a:extLst>
              <a:ext uri="{FF2B5EF4-FFF2-40B4-BE49-F238E27FC236}">
                <a16:creationId xmlns:a16="http://schemas.microsoft.com/office/drawing/2014/main" id="{84651BB1-1CAE-A1AD-5F9A-90A364283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62255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53" name="Line 70">
            <a:extLst>
              <a:ext uri="{FF2B5EF4-FFF2-40B4-BE49-F238E27FC236}">
                <a16:creationId xmlns:a16="http://schemas.microsoft.com/office/drawing/2014/main" id="{037CC91C-24A6-E532-8FF9-33B64A869F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92735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54" name="Text Box 71">
            <a:extLst>
              <a:ext uri="{FF2B5EF4-FFF2-40B4-BE49-F238E27FC236}">
                <a16:creationId xmlns:a16="http://schemas.microsoft.com/office/drawing/2014/main" id="{BFECB385-9319-230C-4C6A-FB3360A7F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12420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-2, E</a:t>
            </a:r>
          </a:p>
        </p:txBody>
      </p:sp>
      <p:sp>
        <p:nvSpPr>
          <p:cNvPr id="86055" name="Line 72">
            <a:extLst>
              <a:ext uri="{FF2B5EF4-FFF2-40B4-BE49-F238E27FC236}">
                <a16:creationId xmlns:a16="http://schemas.microsoft.com/office/drawing/2014/main" id="{22ED6D6A-A397-C0A6-6F49-6EA9588EF6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92735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6056" name="Text Box 73">
            <a:extLst>
              <a:ext uri="{FF2B5EF4-FFF2-40B4-BE49-F238E27FC236}">
                <a16:creationId xmlns:a16="http://schemas.microsoft.com/office/drawing/2014/main" id="{75DC15A0-1FB4-5D9E-49BC-C0B1B7A39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7429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We don’t need to consider the last node. We know that it has no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outgoing edges. So, the shortest path tree rooted at A is:</a:t>
            </a:r>
          </a:p>
        </p:txBody>
      </p:sp>
      <p:sp>
        <p:nvSpPr>
          <p:cNvPr id="86057" name="Oval 74">
            <a:extLst>
              <a:ext uri="{FF2B5EF4-FFF2-40B4-BE49-F238E27FC236}">
                <a16:creationId xmlns:a16="http://schemas.microsoft.com/office/drawing/2014/main" id="{04E33E1F-A8D2-059E-E8E6-61243244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975225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</a:t>
            </a:r>
            <a:endParaRPr lang="en-US" altLang="en-US" sz="2000" baseline="-25000"/>
          </a:p>
        </p:txBody>
      </p:sp>
      <p:sp>
        <p:nvSpPr>
          <p:cNvPr id="86058" name="Oval 75">
            <a:extLst>
              <a:ext uri="{FF2B5EF4-FFF2-40B4-BE49-F238E27FC236}">
                <a16:creationId xmlns:a16="http://schemas.microsoft.com/office/drawing/2014/main" id="{F92E7C8C-DF02-00B7-B455-2256B29B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975225"/>
            <a:ext cx="43338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</a:t>
            </a:r>
            <a:endParaRPr lang="en-US" altLang="en-US" sz="2000" baseline="-25000"/>
          </a:p>
        </p:txBody>
      </p:sp>
      <p:sp>
        <p:nvSpPr>
          <p:cNvPr id="86059" name="Oval 76">
            <a:extLst>
              <a:ext uri="{FF2B5EF4-FFF2-40B4-BE49-F238E27FC236}">
                <a16:creationId xmlns:a16="http://schemas.microsoft.com/office/drawing/2014/main" id="{8780AAA1-E031-39DE-88EB-BBB701D8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975225"/>
            <a:ext cx="43338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</a:t>
            </a:r>
            <a:endParaRPr lang="en-US" altLang="en-US" sz="2000" baseline="-25000"/>
          </a:p>
        </p:txBody>
      </p:sp>
      <p:sp>
        <p:nvSpPr>
          <p:cNvPr id="86060" name="Oval 77">
            <a:extLst>
              <a:ext uri="{FF2B5EF4-FFF2-40B4-BE49-F238E27FC236}">
                <a16:creationId xmlns:a16="http://schemas.microsoft.com/office/drawing/2014/main" id="{79168BF2-5A23-B4DE-8611-81E1B085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49752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</a:t>
            </a:r>
            <a:endParaRPr lang="en-US" altLang="en-US" sz="2000" baseline="-25000"/>
          </a:p>
        </p:txBody>
      </p:sp>
      <p:sp>
        <p:nvSpPr>
          <p:cNvPr id="86061" name="Oval 78">
            <a:extLst>
              <a:ext uri="{FF2B5EF4-FFF2-40B4-BE49-F238E27FC236}">
                <a16:creationId xmlns:a16="http://schemas.microsoft.com/office/drawing/2014/main" id="{83FA6801-D7E2-A865-5C78-9A0F2BABB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4975225"/>
            <a:ext cx="4540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</a:t>
            </a:r>
            <a:endParaRPr lang="en-US" altLang="en-US" sz="2000" baseline="-25000"/>
          </a:p>
        </p:txBody>
      </p:sp>
      <p:cxnSp>
        <p:nvCxnSpPr>
          <p:cNvPr id="86062" name="AutoShape 79">
            <a:extLst>
              <a:ext uri="{FF2B5EF4-FFF2-40B4-BE49-F238E27FC236}">
                <a16:creationId xmlns:a16="http://schemas.microsoft.com/office/drawing/2014/main" id="{F155E94F-7C91-5902-96E0-CB024293652A}"/>
              </a:ext>
            </a:extLst>
          </p:cNvPr>
          <p:cNvCxnSpPr>
            <a:cxnSpLocks noChangeShapeType="1"/>
            <a:stCxn id="86057" idx="6"/>
            <a:endCxn id="86058" idx="2"/>
          </p:cNvCxnSpPr>
          <p:nvPr/>
        </p:nvCxnSpPr>
        <p:spPr bwMode="auto">
          <a:xfrm>
            <a:off x="1179513" y="5241925"/>
            <a:ext cx="11668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3" name="AutoShape 80">
            <a:extLst>
              <a:ext uri="{FF2B5EF4-FFF2-40B4-BE49-F238E27FC236}">
                <a16:creationId xmlns:a16="http://schemas.microsoft.com/office/drawing/2014/main" id="{25D5E084-C839-6522-E6FD-33A301F26386}"/>
              </a:ext>
            </a:extLst>
          </p:cNvPr>
          <p:cNvCxnSpPr>
            <a:cxnSpLocks noChangeShapeType="1"/>
            <a:stCxn id="86058" idx="6"/>
            <a:endCxn id="86059" idx="2"/>
          </p:cNvCxnSpPr>
          <p:nvPr/>
        </p:nvCxnSpPr>
        <p:spPr bwMode="auto">
          <a:xfrm>
            <a:off x="2779713" y="5241925"/>
            <a:ext cx="1114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4" name="AutoShape 81">
            <a:extLst>
              <a:ext uri="{FF2B5EF4-FFF2-40B4-BE49-F238E27FC236}">
                <a16:creationId xmlns:a16="http://schemas.microsoft.com/office/drawing/2014/main" id="{2CBEB919-8202-AA6D-7697-8AC4722DB2F4}"/>
              </a:ext>
            </a:extLst>
          </p:cNvPr>
          <p:cNvCxnSpPr>
            <a:cxnSpLocks noChangeShapeType="1"/>
            <a:stCxn id="86059" idx="6"/>
            <a:endCxn id="86060" idx="2"/>
          </p:cNvCxnSpPr>
          <p:nvPr/>
        </p:nvCxnSpPr>
        <p:spPr bwMode="auto">
          <a:xfrm>
            <a:off x="4327525" y="5241925"/>
            <a:ext cx="1524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65" name="AutoShape 85">
            <a:extLst>
              <a:ext uri="{FF2B5EF4-FFF2-40B4-BE49-F238E27FC236}">
                <a16:creationId xmlns:a16="http://schemas.microsoft.com/office/drawing/2014/main" id="{95C7070D-7017-DA96-BFC3-32E0AC77AA8C}"/>
              </a:ext>
            </a:extLst>
          </p:cNvPr>
          <p:cNvCxnSpPr>
            <a:cxnSpLocks noChangeShapeType="1"/>
            <a:stCxn id="86058" idx="0"/>
            <a:endCxn id="86061" idx="1"/>
          </p:cNvCxnSpPr>
          <p:nvPr/>
        </p:nvCxnSpPr>
        <p:spPr bwMode="auto">
          <a:xfrm rot="5400000" flipV="1">
            <a:off x="5154613" y="2384425"/>
            <a:ext cx="77788" cy="5259387"/>
          </a:xfrm>
          <a:prstGeom prst="curvedConnector3">
            <a:avLst>
              <a:gd name="adj1" fmla="val -81632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66" name="Text Box 86">
            <a:extLst>
              <a:ext uri="{FF2B5EF4-FFF2-40B4-BE49-F238E27FC236}">
                <a16:creationId xmlns:a16="http://schemas.microsoft.com/office/drawing/2014/main" id="{AA7CFE34-2B77-6F3E-D83B-8F87F46E9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9371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-1</a:t>
            </a:r>
          </a:p>
        </p:txBody>
      </p:sp>
      <p:sp>
        <p:nvSpPr>
          <p:cNvPr id="86067" name="Text Box 88">
            <a:extLst>
              <a:ext uri="{FF2B5EF4-FFF2-40B4-BE49-F238E27FC236}">
                <a16:creationId xmlns:a16="http://schemas.microsoft.com/office/drawing/2014/main" id="{C83B628B-6ECC-0A5A-9A0A-FC5A05F1B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175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86068" name="Text Box 90">
            <a:extLst>
              <a:ext uri="{FF2B5EF4-FFF2-40B4-BE49-F238E27FC236}">
                <a16:creationId xmlns:a16="http://schemas.microsoft.com/office/drawing/2014/main" id="{4FC8FB9E-378A-B7B8-3E27-C6A0693ED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937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</a:p>
        </p:txBody>
      </p:sp>
      <p:sp>
        <p:nvSpPr>
          <p:cNvPr id="86069" name="Text Box 91">
            <a:extLst>
              <a:ext uri="{FF2B5EF4-FFF2-40B4-BE49-F238E27FC236}">
                <a16:creationId xmlns:a16="http://schemas.microsoft.com/office/drawing/2014/main" id="{BEC887C9-AEAB-A312-DBB9-962A2A51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4725" y="492125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-3</a:t>
            </a:r>
          </a:p>
        </p:txBody>
      </p:sp>
      <p:sp>
        <p:nvSpPr>
          <p:cNvPr id="86070" name="Text Box 93">
            <a:extLst>
              <a:ext uri="{FF2B5EF4-FFF2-40B4-BE49-F238E27FC236}">
                <a16:creationId xmlns:a16="http://schemas.microsoft.com/office/drawing/2014/main" id="{79B4A208-C241-475A-691F-641878E44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30850"/>
            <a:ext cx="727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0, NIL</a:t>
            </a:r>
          </a:p>
        </p:txBody>
      </p:sp>
      <p:sp>
        <p:nvSpPr>
          <p:cNvPr id="86071" name="Text Box 98">
            <a:extLst>
              <a:ext uri="{FF2B5EF4-FFF2-40B4-BE49-F238E27FC236}">
                <a16:creationId xmlns:a16="http://schemas.microsoft.com/office/drawing/2014/main" id="{093BE93B-93D4-CC49-7DEB-E80B7EFA7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548640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-1, A</a:t>
            </a:r>
          </a:p>
        </p:txBody>
      </p:sp>
      <p:sp>
        <p:nvSpPr>
          <p:cNvPr id="86072" name="Text Box 102">
            <a:extLst>
              <a:ext uri="{FF2B5EF4-FFF2-40B4-BE49-F238E27FC236}">
                <a16:creationId xmlns:a16="http://schemas.microsoft.com/office/drawing/2014/main" id="{28440233-82C7-643C-63EF-BAC2C0C9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54864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1, B</a:t>
            </a:r>
          </a:p>
        </p:txBody>
      </p:sp>
      <p:sp>
        <p:nvSpPr>
          <p:cNvPr id="86073" name="Text Box 104">
            <a:extLst>
              <a:ext uri="{FF2B5EF4-FFF2-40B4-BE49-F238E27FC236}">
                <a16:creationId xmlns:a16="http://schemas.microsoft.com/office/drawing/2014/main" id="{A25C3627-6E52-78B7-1693-F4DFEE1CE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486400"/>
            <a:ext cx="546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2, B</a:t>
            </a:r>
          </a:p>
        </p:txBody>
      </p:sp>
      <p:sp>
        <p:nvSpPr>
          <p:cNvPr id="86074" name="Text Box 108">
            <a:extLst>
              <a:ext uri="{FF2B5EF4-FFF2-40B4-BE49-F238E27FC236}">
                <a16:creationId xmlns:a16="http://schemas.microsoft.com/office/drawing/2014/main" id="{A8780D6D-D714-5246-5CD2-112565055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8640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cs typeface="Arial" panose="020B0604020202020204" pitchFamily="34" charset="0"/>
              </a:rPr>
              <a:t>-2, 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>
            <a:extLst>
              <a:ext uri="{FF2B5EF4-FFF2-40B4-BE49-F238E27FC236}">
                <a16:creationId xmlns:a16="http://schemas.microsoft.com/office/drawing/2014/main" id="{D9AF1346-DED0-02A7-CB33-EBED61F4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AB23A7-5DBE-489D-A12F-DB82BA0E706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4">
            <a:extLst>
              <a:ext uri="{FF2B5EF4-FFF2-40B4-BE49-F238E27FC236}">
                <a16:creationId xmlns:a16="http://schemas.microsoft.com/office/drawing/2014/main" id="{1B98F9D5-AB7A-E61C-2FA4-3E89D30EC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algorithm on DAGs</a:t>
            </a:r>
          </a:p>
        </p:txBody>
      </p:sp>
      <p:sp>
        <p:nvSpPr>
          <p:cNvPr id="88068" name="Rectangle 5">
            <a:extLst>
              <a:ext uri="{FF2B5EF4-FFF2-40B4-BE49-F238E27FC236}">
                <a16:creationId xmlns:a16="http://schemas.microsoft.com/office/drawing/2014/main" id="{FDC2A3B6-ED2B-2625-B717-7CB6B9EF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90600"/>
            <a:ext cx="8382000" cy="502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DAG-Shortest-Path (G, w, s) { </a:t>
            </a:r>
            <a:r>
              <a:rPr lang="en-US" altLang="en-US" sz="2000">
                <a:solidFill>
                  <a:srgbClr val="0066FF"/>
                </a:solidFill>
              </a:rPr>
              <a:t>// G=(V,E), w:E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R, s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∀ v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V {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initialization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</a:t>
            </a:r>
            <a:r>
              <a:rPr lang="en-US" altLang="en-US" sz="2000">
                <a:sym typeface="Wingdings" panose="05000000000000000000" pitchFamily="2" charset="2"/>
              </a:rPr>
              <a:t>d(v) =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d(v) : current shortest path estimate from s to v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p(v) = NILL;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parent of v in the shortest path tree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d(s) = 0;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s is reachable from itself using no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topologically sort V;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</a:t>
            </a: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∀ u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V, by considering them in the topological order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ea typeface="Arial Unicode MS" pitchFamily="34" charset="-128"/>
                <a:sym typeface="Wingdings" panose="05000000000000000000" pitchFamily="2" charset="2"/>
              </a:rPr>
              <a:t>     ∀ (u,v)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sym typeface="Wingdings" panose="05000000000000000000" pitchFamily="2" charset="2"/>
              </a:rPr>
              <a:t> E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{</a:t>
            </a:r>
            <a:r>
              <a:rPr lang="en-US" altLang="en-US" sz="2000"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edge relaxation phase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</a:t>
            </a:r>
            <a:r>
              <a:rPr lang="en-US" altLang="en-US" sz="2000">
                <a:sym typeface="Wingdings" panose="05000000000000000000" pitchFamily="2" charset="2"/>
              </a:rPr>
              <a:t>if (d(v) &gt; d(u) + w(u,v)) {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passing over u is better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2000">
                <a:sym typeface="Wingdings" panose="05000000000000000000" pitchFamily="2" charset="2"/>
              </a:rPr>
              <a:t>d(v) = d(u)+w(u,v); p(v)=u;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pass over u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 </a:t>
            </a:r>
            <a:r>
              <a:rPr lang="en-US" altLang="en-US" sz="2000">
                <a:sym typeface="Wingdings" panose="05000000000000000000" pitchFamily="2" charset="2"/>
              </a:rPr>
              <a:t>}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if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}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for all edges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}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for all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F7B364B-4A23-2273-7806-10E5A25A09B5}"/>
              </a:ext>
            </a:extLst>
          </p:cNvPr>
          <p:cNvSpPr>
            <a:spLocks/>
          </p:cNvSpPr>
          <p:nvPr/>
        </p:nvSpPr>
        <p:spPr bwMode="auto">
          <a:xfrm>
            <a:off x="7162800" y="1295400"/>
            <a:ext cx="381000" cy="1447800"/>
          </a:xfrm>
          <a:prstGeom prst="rightBrace">
            <a:avLst>
              <a:gd name="adj1" fmla="val 8339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28F75-007E-C49A-B78A-FEFA05F98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1828800"/>
            <a:ext cx="914400" cy="3381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O(V)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EF27AB2-36EC-2DD8-F022-FC299616D009}"/>
              </a:ext>
            </a:extLst>
          </p:cNvPr>
          <p:cNvSpPr>
            <a:spLocks/>
          </p:cNvSpPr>
          <p:nvPr/>
        </p:nvSpPr>
        <p:spPr bwMode="auto">
          <a:xfrm>
            <a:off x="6705600" y="3352800"/>
            <a:ext cx="381000" cy="2514600"/>
          </a:xfrm>
          <a:prstGeom prst="rightBrace">
            <a:avLst>
              <a:gd name="adj1" fmla="val 8342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04AE62-EC68-B6D9-66A9-816C69835A7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124200"/>
            <a:ext cx="44958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E1307F-0BFB-AFE6-9A17-EDE8EC268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2928938"/>
            <a:ext cx="914400" cy="3381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O(V+E)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1C07B-7935-73AD-1B90-D216FEC3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1295400" cy="13239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O(V+E)</a:t>
            </a:r>
          </a:p>
          <a:p>
            <a:endParaRPr lang="en-US" altLang="en-US" sz="1600"/>
          </a:p>
          <a:p>
            <a:r>
              <a:rPr lang="en-US" altLang="en-US" sz="1600"/>
              <a:t>(using aggregate analysis)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3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>
            <a:extLst>
              <a:ext uri="{FF2B5EF4-FFF2-40B4-BE49-F238E27FC236}">
                <a16:creationId xmlns:a16="http://schemas.microsoft.com/office/drawing/2014/main" id="{312D03E8-C9AB-F07C-F14F-6C25FDFB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AF2735-3AD9-4452-983E-E959566B0E3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ED59F89C-FD4D-A8B6-3BA4-DA45BE0FC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Shortest path algorithm on DAGs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05C0108-6875-301C-A869-EF4091538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Initialization phase: </a:t>
            </a:r>
            <a:r>
              <a:rPr lang="en-US" altLang="en-US" sz="2400" i="1"/>
              <a:t>O</a:t>
            </a:r>
            <a:r>
              <a:rPr lang="en-US" altLang="en-US" sz="2400"/>
              <a:t>(V)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Topological sort: </a:t>
            </a:r>
            <a:r>
              <a:rPr lang="en-US" altLang="en-US" sz="2400" i="1"/>
              <a:t>O</a:t>
            </a:r>
            <a:r>
              <a:rPr lang="en-US" altLang="en-US" sz="2400"/>
              <a:t>(V+E)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For each node, and for each edge leaving that node: </a:t>
            </a:r>
            <a:r>
              <a:rPr lang="en-US" altLang="en-US" sz="2400" i="1"/>
              <a:t>O</a:t>
            </a:r>
            <a:r>
              <a:rPr lang="en-US" altLang="en-US" sz="2400"/>
              <a:t>(V+E)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Hence the total running time is </a:t>
            </a:r>
            <a:r>
              <a:rPr lang="en-US" altLang="en-US" sz="2400" i="1"/>
              <a:t>O</a:t>
            </a:r>
            <a:r>
              <a:rPr lang="en-US" altLang="en-US" sz="2400"/>
              <a:t>(V+E).</a:t>
            </a:r>
          </a:p>
          <a:p>
            <a:pPr eaLnBrk="1" hangingPunct="1"/>
            <a:r>
              <a:rPr lang="en-US" altLang="en-US" sz="2400"/>
              <a:t>Better than applying </a:t>
            </a:r>
          </a:p>
          <a:p>
            <a:pPr lvl="1" eaLnBrk="1" hangingPunct="1"/>
            <a:r>
              <a:rPr lang="en-US" altLang="en-US" sz="2000"/>
              <a:t>Bellman-Ford [ O(VE) ], or </a:t>
            </a:r>
          </a:p>
          <a:p>
            <a:pPr lvl="1" eaLnBrk="1" hangingPunct="1"/>
            <a:r>
              <a:rPr lang="en-US" altLang="en-US" sz="2000"/>
              <a:t>Dijkstra [ O(V lg V + E) ]</a:t>
            </a:r>
          </a:p>
          <a:p>
            <a:pPr eaLnBrk="1" hangingPunct="1"/>
            <a:endParaRPr lang="en-US" altLang="en-US" sz="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>
            <a:extLst>
              <a:ext uri="{FF2B5EF4-FFF2-40B4-BE49-F238E27FC236}">
                <a16:creationId xmlns:a16="http://schemas.microsoft.com/office/drawing/2014/main" id="{A5902AC6-E38E-E1A1-2300-78D1105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0F2B9A-0258-4BB2-90DA-C911212854A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F6C28D28-174E-4EFA-62D2-BDF40CF34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An application of shortest path problem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0E88B1E-0D50-7F97-0BAA-017071D56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04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A system of difference constraints is a set of inequalities in the form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i</a:t>
            </a:r>
            <a:r>
              <a:rPr lang="en-US" altLang="en-US" sz="2400"/>
              <a:t> – x</a:t>
            </a:r>
            <a:r>
              <a:rPr lang="en-US" altLang="en-US" sz="2400" baseline="-25000"/>
              <a:t>j</a:t>
            </a:r>
            <a:r>
              <a:rPr lang="en-US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≤ b</a:t>
            </a:r>
            <a:r>
              <a:rPr lang="en-US" altLang="en-US" sz="2400" baseline="-25000">
                <a:cs typeface="Arial" panose="020B0604020202020204" pitchFamily="34" charset="0"/>
              </a:rPr>
              <a:t>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Arial" panose="020B0604020202020204" pitchFamily="34" charset="0"/>
              </a:rPr>
              <a:t>	where x</a:t>
            </a:r>
            <a:r>
              <a:rPr lang="en-US" altLang="en-US" sz="2400" baseline="-25000">
                <a:cs typeface="Arial" panose="020B0604020202020204" pitchFamily="34" charset="0"/>
              </a:rPr>
              <a:t>i</a:t>
            </a:r>
            <a:r>
              <a:rPr lang="en-US" altLang="en-US" sz="2400">
                <a:cs typeface="Arial" panose="020B0604020202020204" pitchFamily="34" charset="0"/>
              </a:rPr>
              <a:t> and x</a:t>
            </a:r>
            <a:r>
              <a:rPr lang="en-US" altLang="en-US" sz="2400" baseline="-25000">
                <a:cs typeface="Arial" panose="020B0604020202020204" pitchFamily="34" charset="0"/>
              </a:rPr>
              <a:t>j</a:t>
            </a:r>
            <a:r>
              <a:rPr lang="en-US" altLang="en-US" sz="2400">
                <a:cs typeface="Arial" panose="020B0604020202020204" pitchFamily="34" charset="0"/>
              </a:rPr>
              <a:t> are variables and b</a:t>
            </a:r>
            <a:r>
              <a:rPr lang="en-US" altLang="en-US" sz="2400" baseline="-25000">
                <a:cs typeface="Arial" panose="020B0604020202020204" pitchFamily="34" charset="0"/>
              </a:rPr>
              <a:t>k</a:t>
            </a:r>
            <a:r>
              <a:rPr lang="en-US" altLang="en-US" sz="2400">
                <a:cs typeface="Arial" panose="020B0604020202020204" pitchFamily="34" charset="0"/>
              </a:rPr>
              <a:t> is a constant.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/>
              <a:t>For example: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x</a:t>
            </a:r>
            <a:r>
              <a:rPr lang="en-US" altLang="en-US" sz="2400" baseline="-25000"/>
              <a:t>2</a:t>
            </a:r>
            <a:r>
              <a:rPr lang="en-US" altLang="en-US" sz="2400"/>
              <a:t> – x</a:t>
            </a:r>
            <a:r>
              <a:rPr lang="en-US" altLang="en-US" sz="2400" baseline="-25000"/>
              <a:t>1</a:t>
            </a:r>
            <a:r>
              <a:rPr lang="en-US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≤ 5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Arial" panose="020B0604020202020204" pitchFamily="34" charset="0"/>
              </a:rPr>
              <a:t>x</a:t>
            </a:r>
            <a:r>
              <a:rPr lang="en-US" altLang="en-US" sz="2400" baseline="-25000">
                <a:cs typeface="Arial" panose="020B0604020202020204" pitchFamily="34" charset="0"/>
              </a:rPr>
              <a:t>3</a:t>
            </a:r>
            <a:r>
              <a:rPr lang="en-US" altLang="en-US" sz="2400">
                <a:cs typeface="Arial" panose="020B0604020202020204" pitchFamily="34" charset="0"/>
              </a:rPr>
              <a:t> – x</a:t>
            </a:r>
            <a:r>
              <a:rPr lang="en-US" altLang="en-US" sz="2400" baseline="-25000">
                <a:cs typeface="Arial" panose="020B0604020202020204" pitchFamily="34" charset="0"/>
              </a:rPr>
              <a:t>1</a:t>
            </a:r>
            <a:r>
              <a:rPr lang="en-US" altLang="en-US" sz="2400">
                <a:cs typeface="Arial" panose="020B0604020202020204" pitchFamily="34" charset="0"/>
              </a:rPr>
              <a:t> ≤ 3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Arial" panose="020B0604020202020204" pitchFamily="34" charset="0"/>
              </a:rPr>
              <a:t> x</a:t>
            </a:r>
            <a:r>
              <a:rPr lang="en-US" altLang="en-US" sz="2400" baseline="-25000">
                <a:cs typeface="Arial" panose="020B0604020202020204" pitchFamily="34" charset="0"/>
              </a:rPr>
              <a:t>3</a:t>
            </a:r>
            <a:r>
              <a:rPr lang="en-US" altLang="en-US" sz="2400">
                <a:cs typeface="Arial" panose="020B0604020202020204" pitchFamily="34" charset="0"/>
              </a:rPr>
              <a:t> – x</a:t>
            </a:r>
            <a:r>
              <a:rPr lang="en-US" altLang="en-US" sz="2400" baseline="-25000">
                <a:cs typeface="Arial" panose="020B0604020202020204" pitchFamily="34" charset="0"/>
              </a:rPr>
              <a:t>2</a:t>
            </a:r>
            <a:r>
              <a:rPr lang="en-US" altLang="en-US" sz="2400">
                <a:cs typeface="Arial" panose="020B0604020202020204" pitchFamily="34" charset="0"/>
              </a:rPr>
              <a:t> ≤ -5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cs typeface="Arial" panose="020B0604020202020204" pitchFamily="34" charset="0"/>
              </a:rPr>
              <a:t>x</a:t>
            </a:r>
            <a:r>
              <a:rPr lang="en-US" altLang="en-US" sz="2400" baseline="-25000">
                <a:cs typeface="Arial" panose="020B0604020202020204" pitchFamily="34" charset="0"/>
              </a:rPr>
              <a:t>4</a:t>
            </a:r>
            <a:r>
              <a:rPr lang="en-US" altLang="en-US" sz="2400">
                <a:cs typeface="Arial" panose="020B0604020202020204" pitchFamily="34" charset="0"/>
              </a:rPr>
              <a:t> – x</a:t>
            </a:r>
            <a:r>
              <a:rPr lang="en-US" altLang="en-US" sz="2400" baseline="-25000">
                <a:cs typeface="Arial" panose="020B0604020202020204" pitchFamily="34" charset="0"/>
              </a:rPr>
              <a:t>2</a:t>
            </a:r>
            <a:r>
              <a:rPr lang="en-US" altLang="en-US" sz="2400">
                <a:cs typeface="Arial" panose="020B0604020202020204" pitchFamily="34" charset="0"/>
              </a:rPr>
              <a:t> ≤ 0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>
            <a:extLst>
              <a:ext uri="{FF2B5EF4-FFF2-40B4-BE49-F238E27FC236}">
                <a16:creationId xmlns:a16="http://schemas.microsoft.com/office/drawing/2014/main" id="{D60B05AE-C3D1-F5D7-9E6B-D30CD60E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8B46BC-E8AF-49E7-AD8F-6025FFC978E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ECB7430-8CF2-7383-857E-30C0C08AFA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feasible solution for a system of difference constraints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C7DC9A5-5481-9D4D-6E85-7296D590C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feasible solution for a system of difference constraints is an assignment of values to the variables that satisfy all the inequalities in the system simultaneously.</a:t>
            </a:r>
          </a:p>
        </p:txBody>
      </p:sp>
      <p:graphicFrame>
        <p:nvGraphicFramePr>
          <p:cNvPr id="955412" name="Group 20">
            <a:extLst>
              <a:ext uri="{FF2B5EF4-FFF2-40B4-BE49-F238E27FC236}">
                <a16:creationId xmlns:a16="http://schemas.microsoft.com/office/drawing/2014/main" id="{561FC075-2E49-CD95-9083-DDFBB2551979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895600"/>
          <a:ext cx="8458200" cy="2944813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4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F12C41-30F2-7E78-CD36-C9221CAA4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49588"/>
            <a:ext cx="2133600" cy="29733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/>
              <a:t>A feasible solution is: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x</a:t>
            </a:r>
            <a:r>
              <a:rPr lang="en-US" altLang="en-US" sz="2400" baseline="-25000">
                <a:cs typeface="Arial" panose="020B0604020202020204" pitchFamily="34" charset="0"/>
              </a:rPr>
              <a:t>1</a:t>
            </a:r>
            <a:r>
              <a:rPr lang="en-US" altLang="en-US" sz="2400">
                <a:cs typeface="Arial" panose="020B0604020202020204" pitchFamily="34" charset="0"/>
              </a:rPr>
              <a:t> = 0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x</a:t>
            </a:r>
            <a:r>
              <a:rPr lang="en-US" altLang="en-US" sz="2400" baseline="-25000">
                <a:cs typeface="Arial" panose="020B0604020202020204" pitchFamily="34" charset="0"/>
              </a:rPr>
              <a:t>2</a:t>
            </a:r>
            <a:r>
              <a:rPr lang="en-US" altLang="en-US" sz="2400">
                <a:cs typeface="Arial" panose="020B0604020202020204" pitchFamily="34" charset="0"/>
              </a:rPr>
              <a:t> = 0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 x</a:t>
            </a:r>
            <a:r>
              <a:rPr lang="en-US" altLang="en-US" sz="2400" baseline="-25000">
                <a:cs typeface="Arial" panose="020B0604020202020204" pitchFamily="34" charset="0"/>
              </a:rPr>
              <a:t>3</a:t>
            </a:r>
            <a:r>
              <a:rPr lang="en-US" altLang="en-US" sz="2400">
                <a:cs typeface="Arial" panose="020B0604020202020204" pitchFamily="34" charset="0"/>
              </a:rPr>
              <a:t> = -5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x</a:t>
            </a:r>
            <a:r>
              <a:rPr lang="en-US" altLang="en-US" sz="2400" baseline="-25000">
                <a:cs typeface="Arial" panose="020B0604020202020204" pitchFamily="34" charset="0"/>
              </a:rPr>
              <a:t>4</a:t>
            </a:r>
            <a:r>
              <a:rPr lang="en-US" altLang="en-US" sz="2400">
                <a:cs typeface="Arial" panose="020B0604020202020204" pitchFamily="34" charset="0"/>
              </a:rPr>
              <a:t> = 0</a:t>
            </a:r>
          </a:p>
          <a:p>
            <a:endParaRPr lang="en-US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C7A62-FBE2-4F35-BCB3-B685BD0E9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867025"/>
            <a:ext cx="2286000" cy="29733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/>
              <a:t>With these assignments to the variables: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/>
              <a:t> 0 – 0 </a:t>
            </a:r>
            <a:r>
              <a:rPr lang="en-US" altLang="en-US" sz="2400">
                <a:cs typeface="Arial" panose="020B0604020202020204" pitchFamily="34" charset="0"/>
              </a:rPr>
              <a:t>≤ 5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-5 – 0 ≤ 3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 -5 – 0 ≤ -5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 sz="2400">
                <a:cs typeface="Arial" panose="020B0604020202020204" pitchFamily="34" charset="0"/>
              </a:rPr>
              <a:t> 0 – 0 ≤ 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47720-4364-0901-BAD0-AEB9DA59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00413"/>
            <a:ext cx="2286000" cy="187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/>
              <a:t>For example, for: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/>
              <a:t>x</a:t>
            </a:r>
            <a:r>
              <a:rPr lang="en-US" altLang="en-US" baseline="-25000"/>
              <a:t>2</a:t>
            </a:r>
            <a:r>
              <a:rPr lang="en-US" altLang="en-US"/>
              <a:t> – x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≤ 5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 – x</a:t>
            </a:r>
            <a:r>
              <a:rPr lang="en-US" altLang="en-US" baseline="-25000">
                <a:cs typeface="Arial" panose="020B0604020202020204" pitchFamily="34" charset="0"/>
              </a:rPr>
              <a:t>1</a:t>
            </a:r>
            <a:r>
              <a:rPr lang="en-US" altLang="en-US">
                <a:cs typeface="Arial" panose="020B0604020202020204" pitchFamily="34" charset="0"/>
              </a:rPr>
              <a:t> ≤ 3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>
                <a:cs typeface="Arial" panose="020B0604020202020204" pitchFamily="34" charset="0"/>
              </a:rPr>
              <a:t> x</a:t>
            </a:r>
            <a:r>
              <a:rPr lang="en-US" altLang="en-US" baseline="-25000">
                <a:cs typeface="Arial" panose="020B0604020202020204" pitchFamily="34" charset="0"/>
              </a:rPr>
              <a:t>3</a:t>
            </a:r>
            <a:r>
              <a:rPr lang="en-US" altLang="en-US">
                <a:cs typeface="Arial" panose="020B0604020202020204" pitchFamily="34" charset="0"/>
              </a:rPr>
              <a:t> – 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≤ -5</a:t>
            </a:r>
          </a:p>
          <a:p>
            <a:pPr algn="ctr" eaLnBrk="1" hangingPunct="1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en-US">
                <a:cs typeface="Arial" panose="020B0604020202020204" pitchFamily="34" charset="0"/>
              </a:rPr>
              <a:t>x</a:t>
            </a:r>
            <a:r>
              <a:rPr lang="en-US" altLang="en-US" baseline="-25000">
                <a:cs typeface="Arial" panose="020B0604020202020204" pitchFamily="34" charset="0"/>
              </a:rPr>
              <a:t>4</a:t>
            </a:r>
            <a:r>
              <a:rPr lang="en-US" altLang="en-US">
                <a:cs typeface="Arial" panose="020B0604020202020204" pitchFamily="34" charset="0"/>
              </a:rPr>
              <a:t> – 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≤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581A8E37-3026-5672-41AC-DEA7E6BD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FEF931-27F4-4E1B-9BC6-2A95BCEE3A2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7E7168C-3E1C-24FE-94E0-23BA6C0F7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to check if there exists a feasible solution and how to find a feasible solution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F2F030F-65C9-87CE-760D-4A52FD3EE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Note that, not all systems of difference constraints have a feasible solution.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E.g. consider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–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 0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cs typeface="Arial" panose="020B0604020202020204" pitchFamily="34" charset="0"/>
              </a:rPr>
              <a:t> x</a:t>
            </a:r>
            <a:r>
              <a:rPr lang="en-US" altLang="en-US" sz="2400" baseline="-25000" dirty="0">
                <a:cs typeface="Arial" panose="020B0604020202020204" pitchFamily="34" charset="0"/>
              </a:rPr>
              <a:t>1</a:t>
            </a:r>
            <a:r>
              <a:rPr lang="en-US" altLang="en-US" sz="2400" dirty="0">
                <a:cs typeface="Arial" panose="020B0604020202020204" pitchFamily="34" charset="0"/>
              </a:rPr>
              <a:t> – x</a:t>
            </a:r>
            <a:r>
              <a:rPr lang="en-US" altLang="en-US" sz="2400" baseline="-25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 ≤ -1</a:t>
            </a: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This system has no feasible solution, i.e. we cannot find values for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satisfying these two inequalities.</a:t>
            </a:r>
          </a:p>
          <a:p>
            <a:pPr eaLnBrk="1" hangingPunct="1">
              <a:defRPr/>
            </a:pPr>
            <a:endParaRPr lang="en-US" altLang="en-US" sz="800" dirty="0"/>
          </a:p>
          <a:p>
            <a:pPr eaLnBrk="1" hangingPunct="1">
              <a:defRPr/>
            </a:pPr>
            <a:r>
              <a:rPr lang="en-US" altLang="en-US" sz="2400" dirty="0"/>
              <a:t>So our problem is two fold. Given a system of difference constraints:</a:t>
            </a:r>
          </a:p>
          <a:p>
            <a:pPr lvl="1" eaLnBrk="1" hangingPunct="1">
              <a:defRPr/>
            </a:pPr>
            <a:r>
              <a:rPr lang="en-US" altLang="en-US" sz="2000" dirty="0"/>
              <a:t>Check if a feasible solution exists.</a:t>
            </a:r>
          </a:p>
          <a:p>
            <a:pPr lvl="1" eaLnBrk="1" hangingPunct="1">
              <a:defRPr/>
            </a:pPr>
            <a:r>
              <a:rPr lang="en-US" altLang="en-US" sz="2000" dirty="0"/>
              <a:t>If exists, find a feasible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E9500C2D-F17D-2387-3BA6-E968C4B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55CF88-33B1-4EF4-BCFC-E0E54C7EDA3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6905F9A9-AEC8-B248-4959-9AA2835DF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How to check if there exists a feasible solution and how to find a feasible solution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2EA3B0E8-FCC2-4A3A-5028-BF1E34874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will solve these problems by a graph algorithm.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Given a system of difference constraints with variables x</a:t>
            </a:r>
            <a:r>
              <a:rPr lang="en-US" altLang="en-US" sz="2400" baseline="-25000"/>
              <a:t>1</a:t>
            </a:r>
            <a:r>
              <a:rPr lang="en-US" altLang="en-US" sz="2400"/>
              <a:t>, x</a:t>
            </a:r>
            <a:r>
              <a:rPr lang="en-US" altLang="en-US" sz="2400" baseline="-25000"/>
              <a:t>2</a:t>
            </a:r>
            <a:r>
              <a:rPr lang="en-US" altLang="en-US" sz="2400"/>
              <a:t>, …, x</a:t>
            </a:r>
            <a:r>
              <a:rPr lang="en-US" altLang="en-US" sz="2400" baseline="-25000"/>
              <a:t>n</a:t>
            </a:r>
            <a:r>
              <a:rPr lang="en-US" altLang="en-US" sz="2400"/>
              <a:t>, we first build the following constraint graph G=(V,E), where</a:t>
            </a:r>
          </a:p>
          <a:p>
            <a:pPr lvl="1" eaLnBrk="1" hangingPunct="1"/>
            <a:r>
              <a:rPr lang="en-US" altLang="en-US" sz="2000"/>
              <a:t>V = { v</a:t>
            </a:r>
            <a:r>
              <a:rPr lang="en-US" altLang="en-US" sz="2000" baseline="-25000"/>
              <a:t>0</a:t>
            </a:r>
            <a:r>
              <a:rPr lang="en-US" altLang="en-US" sz="2000"/>
              <a:t>, v</a:t>
            </a:r>
            <a:r>
              <a:rPr lang="en-US" altLang="en-US" sz="2000" baseline="-25000"/>
              <a:t>1</a:t>
            </a:r>
            <a:r>
              <a:rPr lang="en-US" altLang="en-US" sz="2000"/>
              <a:t>, v</a:t>
            </a:r>
            <a:r>
              <a:rPr lang="en-US" altLang="en-US" sz="2000" baseline="-25000"/>
              <a:t>2</a:t>
            </a:r>
            <a:r>
              <a:rPr lang="en-US" altLang="en-US" sz="2000"/>
              <a:t>, …, v</a:t>
            </a:r>
            <a:r>
              <a:rPr lang="en-US" altLang="en-US" sz="2000" baseline="-25000"/>
              <a:t>n</a:t>
            </a:r>
            <a:r>
              <a:rPr lang="en-US" altLang="en-US" sz="2000"/>
              <a:t>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For each variable x</a:t>
            </a:r>
            <a:r>
              <a:rPr lang="en-US" altLang="en-US" sz="2000" baseline="-25000"/>
              <a:t>i</a:t>
            </a:r>
            <a:r>
              <a:rPr lang="en-US" altLang="en-US" sz="2000"/>
              <a:t>, we have a corresponding node v</a:t>
            </a:r>
            <a:r>
              <a:rPr lang="en-US" altLang="en-US" sz="2000" baseline="-25000"/>
              <a:t>i</a:t>
            </a:r>
            <a:r>
              <a:rPr lang="en-US" altLang="en-US" sz="2000"/>
              <a:t> in V. Additionally, we have v</a:t>
            </a:r>
            <a:r>
              <a:rPr lang="en-US" altLang="en-US" sz="2000" baseline="-25000"/>
              <a:t>0</a:t>
            </a:r>
            <a:r>
              <a:rPr lang="en-US" altLang="en-US" sz="2000"/>
              <a:t>.</a:t>
            </a:r>
          </a:p>
          <a:p>
            <a:pPr lvl="1" eaLnBrk="1" hangingPunct="1"/>
            <a:r>
              <a:rPr lang="en-US" altLang="en-US" sz="2000"/>
              <a:t>E = { (v</a:t>
            </a:r>
            <a:r>
              <a:rPr lang="en-US" altLang="en-US" sz="2000" baseline="-25000"/>
              <a:t>i</a:t>
            </a:r>
            <a:r>
              <a:rPr lang="en-US" altLang="en-US" sz="2000"/>
              <a:t>, v</a:t>
            </a:r>
            <a:r>
              <a:rPr lang="en-US" altLang="en-US" sz="2000" baseline="-25000"/>
              <a:t>j</a:t>
            </a:r>
            <a:r>
              <a:rPr lang="en-US" altLang="en-US" sz="2000"/>
              <a:t>) : x</a:t>
            </a:r>
            <a:r>
              <a:rPr lang="en-US" altLang="en-US" sz="2000" baseline="-25000"/>
              <a:t>j</a:t>
            </a:r>
            <a:r>
              <a:rPr lang="en-US" altLang="en-US" sz="2000"/>
              <a:t> – x</a:t>
            </a:r>
            <a:r>
              <a:rPr lang="en-US" altLang="en-US" sz="2000" baseline="-25000"/>
              <a:t>i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≤ b</a:t>
            </a:r>
            <a:r>
              <a:rPr lang="en-US" altLang="en-US" sz="2000" baseline="-25000">
                <a:cs typeface="Arial" panose="020B0604020202020204" pitchFamily="34" charset="0"/>
              </a:rPr>
              <a:t>k</a:t>
            </a:r>
            <a:r>
              <a:rPr lang="en-US" altLang="en-US" sz="2000">
                <a:cs typeface="Arial" panose="020B0604020202020204" pitchFamily="34" charset="0"/>
              </a:rPr>
              <a:t> is an inequality in the system } U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</a:rPr>
              <a:t>		   { (v</a:t>
            </a:r>
            <a:r>
              <a:rPr lang="en-US" altLang="en-US" sz="2000" baseline="-25000">
                <a:cs typeface="Arial" panose="020B0604020202020204" pitchFamily="34" charset="0"/>
              </a:rPr>
              <a:t>0</a:t>
            </a:r>
            <a:r>
              <a:rPr lang="en-US" altLang="en-US" sz="2000">
                <a:cs typeface="Arial" panose="020B0604020202020204" pitchFamily="34" charset="0"/>
              </a:rPr>
              <a:t>, v</a:t>
            </a:r>
            <a:r>
              <a:rPr lang="en-US" altLang="en-US" sz="2000" baseline="-25000">
                <a:cs typeface="Arial" panose="020B0604020202020204" pitchFamily="34" charset="0"/>
              </a:rPr>
              <a:t>i</a:t>
            </a:r>
            <a:r>
              <a:rPr lang="en-US" altLang="en-US" sz="2000">
                <a:cs typeface="Arial" panose="020B0604020202020204" pitchFamily="34" charset="0"/>
              </a:rPr>
              <a:t>) : v</a:t>
            </a:r>
            <a:r>
              <a:rPr lang="en-US" altLang="en-US" sz="2000" baseline="-25000">
                <a:cs typeface="Arial" panose="020B0604020202020204" pitchFamily="34" charset="0"/>
              </a:rPr>
              <a:t>i</a:t>
            </a:r>
            <a:r>
              <a:rPr lang="en-US" altLang="en-US" sz="2000">
                <a:cs typeface="Arial" panose="020B0604020202020204" pitchFamily="34" charset="0"/>
              </a:rPr>
              <a:t> is a node in V corresponding to variable x</a:t>
            </a:r>
            <a:r>
              <a:rPr lang="en-US" altLang="en-US" sz="2000" baseline="-25000">
                <a:cs typeface="Arial" panose="020B0604020202020204" pitchFamily="34" charset="0"/>
              </a:rPr>
              <a:t>i</a:t>
            </a:r>
            <a:r>
              <a:rPr lang="en-US" altLang="en-US" sz="2000">
                <a:cs typeface="Arial" panose="020B0604020202020204" pitchFamily="34" charset="0"/>
              </a:rPr>
              <a:t>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/>
              <a:t>We also assign weights to the edges as:</a:t>
            </a:r>
          </a:p>
          <a:p>
            <a:pPr lvl="1" eaLnBrk="1" hangingPunct="1"/>
            <a:r>
              <a:rPr lang="en-US" altLang="en-US" sz="2000"/>
              <a:t>For each inequality x</a:t>
            </a:r>
            <a:r>
              <a:rPr lang="en-US" altLang="en-US" sz="2000" baseline="-25000"/>
              <a:t>j</a:t>
            </a:r>
            <a:r>
              <a:rPr lang="en-US" altLang="en-US" sz="2000"/>
              <a:t> – x</a:t>
            </a:r>
            <a:r>
              <a:rPr lang="en-US" altLang="en-US" sz="2000" baseline="-25000"/>
              <a:t>i</a:t>
            </a:r>
            <a:r>
              <a:rPr lang="en-US" altLang="en-US" sz="2000"/>
              <a:t> </a:t>
            </a:r>
            <a:r>
              <a:rPr lang="en-US" altLang="en-US" sz="2000">
                <a:cs typeface="Arial" panose="020B0604020202020204" pitchFamily="34" charset="0"/>
              </a:rPr>
              <a:t>≤ b</a:t>
            </a:r>
            <a:r>
              <a:rPr lang="en-US" altLang="en-US" sz="2000" baseline="-25000">
                <a:cs typeface="Arial" panose="020B0604020202020204" pitchFamily="34" charset="0"/>
              </a:rPr>
              <a:t>k</a:t>
            </a:r>
            <a:r>
              <a:rPr lang="en-US" altLang="en-US" sz="2000">
                <a:cs typeface="Arial" panose="020B0604020202020204" pitchFamily="34" charset="0"/>
              </a:rPr>
              <a:t> : w</a:t>
            </a:r>
            <a:r>
              <a:rPr lang="en-US" altLang="en-US" sz="2000"/>
              <a:t>(v</a:t>
            </a:r>
            <a:r>
              <a:rPr lang="en-US" altLang="en-US" sz="2000" baseline="-25000"/>
              <a:t>i</a:t>
            </a:r>
            <a:r>
              <a:rPr lang="en-US" altLang="en-US" sz="2000"/>
              <a:t>, v</a:t>
            </a:r>
            <a:r>
              <a:rPr lang="en-US" altLang="en-US" sz="2000" baseline="-25000"/>
              <a:t>j</a:t>
            </a:r>
            <a:r>
              <a:rPr lang="en-US" altLang="en-US" sz="2000"/>
              <a:t>) = </a:t>
            </a:r>
            <a:r>
              <a:rPr lang="en-US" altLang="en-US" sz="2000">
                <a:cs typeface="Arial" panose="020B0604020202020204" pitchFamily="34" charset="0"/>
              </a:rPr>
              <a:t>b</a:t>
            </a:r>
            <a:r>
              <a:rPr lang="en-US" altLang="en-US" sz="2000" baseline="-25000">
                <a:cs typeface="Arial" panose="020B0604020202020204" pitchFamily="34" charset="0"/>
              </a:rPr>
              <a:t>k</a:t>
            </a:r>
            <a:r>
              <a:rPr lang="en-US" altLang="en-US" sz="2000">
                <a:cs typeface="Arial" panose="020B0604020202020204" pitchFamily="34" charset="0"/>
              </a:rPr>
              <a:t> </a:t>
            </a:r>
          </a:p>
          <a:p>
            <a:pPr lvl="1" eaLnBrk="1" hangingPunct="1"/>
            <a:r>
              <a:rPr lang="en-US" altLang="en-US" sz="2000">
                <a:cs typeface="Arial" panose="020B0604020202020204" pitchFamily="34" charset="0"/>
              </a:rPr>
              <a:t>For each edge of the form (v</a:t>
            </a:r>
            <a:r>
              <a:rPr lang="en-US" altLang="en-US" sz="2000" baseline="-25000">
                <a:cs typeface="Arial" panose="020B0604020202020204" pitchFamily="34" charset="0"/>
              </a:rPr>
              <a:t>0</a:t>
            </a:r>
            <a:r>
              <a:rPr lang="en-US" altLang="en-US" sz="2000">
                <a:cs typeface="Arial" panose="020B0604020202020204" pitchFamily="34" charset="0"/>
              </a:rPr>
              <a:t>, v</a:t>
            </a:r>
            <a:r>
              <a:rPr lang="en-US" altLang="en-US" sz="2000" baseline="-25000">
                <a:cs typeface="Arial" panose="020B0604020202020204" pitchFamily="34" charset="0"/>
              </a:rPr>
              <a:t>i</a:t>
            </a:r>
            <a:r>
              <a:rPr lang="en-US" altLang="en-US" sz="2000">
                <a:cs typeface="Arial" panose="020B0604020202020204" pitchFamily="34" charset="0"/>
              </a:rPr>
              <a:t>) : w</a:t>
            </a:r>
            <a:r>
              <a:rPr lang="en-US" altLang="en-US" sz="2000"/>
              <a:t>(v</a:t>
            </a:r>
            <a:r>
              <a:rPr lang="en-US" altLang="en-US" sz="2000" baseline="-25000"/>
              <a:t>0</a:t>
            </a:r>
            <a:r>
              <a:rPr lang="en-US" altLang="en-US" sz="2000"/>
              <a:t>, v</a:t>
            </a:r>
            <a:r>
              <a:rPr lang="en-US" altLang="en-US" sz="2000" baseline="-25000"/>
              <a:t>i</a:t>
            </a:r>
            <a:r>
              <a:rPr lang="en-US" altLang="en-US" sz="2000"/>
              <a:t>) = </a:t>
            </a:r>
            <a:r>
              <a:rPr lang="en-US" altLang="en-US" sz="2000">
                <a:cs typeface="Arial" panose="020B0604020202020204" pitchFamily="34" charset="0"/>
              </a:rPr>
              <a:t>0 </a:t>
            </a:r>
            <a:endParaRPr lang="en-US" altLang="en-US" sz="20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>
            <a:extLst>
              <a:ext uri="{FF2B5EF4-FFF2-40B4-BE49-F238E27FC236}">
                <a16:creationId xmlns:a16="http://schemas.microsoft.com/office/drawing/2014/main" id="{81CBA957-5376-E5FA-3727-66A6AFB8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950ADD-4877-4E3D-B761-226B75BF7CC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D5460E9C-FD25-2336-D0B1-A8652ADFA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5CDC68A1-A2F8-A20C-41E5-95BDA09E2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60725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x</a:t>
            </a:r>
            <a:r>
              <a:rPr lang="en-US" altLang="en-US" sz="2000" baseline="-25000">
                <a:solidFill>
                  <a:srgbClr val="FF0000"/>
                </a:solidFill>
              </a:rPr>
              <a:t>2</a:t>
            </a:r>
            <a:r>
              <a:rPr lang="en-US" altLang="en-US" sz="2000">
                <a:solidFill>
                  <a:srgbClr val="FF0000"/>
                </a:solidFill>
              </a:rPr>
              <a:t> – x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 ≤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F0"/>
                </a:solidFill>
              </a:rPr>
              <a:t>x</a:t>
            </a:r>
            <a:r>
              <a:rPr lang="en-US" altLang="en-US" sz="2000" baseline="-25000">
                <a:solidFill>
                  <a:srgbClr val="00B0F0"/>
                </a:solidFill>
              </a:rPr>
              <a:t>3</a:t>
            </a:r>
            <a:r>
              <a:rPr lang="en-US" altLang="en-US" sz="2000">
                <a:solidFill>
                  <a:srgbClr val="00B0F0"/>
                </a:solidFill>
              </a:rPr>
              <a:t> – x</a:t>
            </a:r>
            <a:r>
              <a:rPr lang="en-US" altLang="en-US" sz="2000" baseline="-25000">
                <a:solidFill>
                  <a:srgbClr val="00B0F0"/>
                </a:solidFill>
              </a:rPr>
              <a:t>1</a:t>
            </a:r>
            <a:r>
              <a:rPr lang="en-US" altLang="en-US" sz="2000">
                <a:solidFill>
                  <a:srgbClr val="00B0F0"/>
                </a:solidFill>
              </a:rPr>
              <a:t> ≤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>
                <a:solidFill>
                  <a:srgbClr val="00B050"/>
                </a:solidFill>
              </a:rPr>
              <a:t>x</a:t>
            </a:r>
            <a:r>
              <a:rPr lang="en-US" altLang="en-US" sz="2000" baseline="-25000">
                <a:solidFill>
                  <a:srgbClr val="00B050"/>
                </a:solidFill>
              </a:rPr>
              <a:t>3</a:t>
            </a:r>
            <a:r>
              <a:rPr lang="en-US" altLang="en-US" sz="2000">
                <a:solidFill>
                  <a:srgbClr val="00B050"/>
                </a:solidFill>
              </a:rPr>
              <a:t> – x</a:t>
            </a:r>
            <a:r>
              <a:rPr lang="en-US" altLang="en-US" sz="2000" baseline="-25000">
                <a:solidFill>
                  <a:srgbClr val="00B050"/>
                </a:solidFill>
              </a:rPr>
              <a:t>2</a:t>
            </a:r>
            <a:r>
              <a:rPr lang="en-US" altLang="en-US" sz="2000">
                <a:solidFill>
                  <a:srgbClr val="00B050"/>
                </a:solidFill>
              </a:rPr>
              <a:t> ≤ -5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C000"/>
                </a:solidFill>
              </a:rPr>
              <a:t>x</a:t>
            </a:r>
            <a:r>
              <a:rPr lang="en-US" altLang="en-US" sz="2000" baseline="-25000">
                <a:solidFill>
                  <a:srgbClr val="FFC000"/>
                </a:solidFill>
              </a:rPr>
              <a:t>4</a:t>
            </a:r>
            <a:r>
              <a:rPr lang="en-US" altLang="en-US" sz="2000">
                <a:solidFill>
                  <a:srgbClr val="FFC000"/>
                </a:solidFill>
              </a:rPr>
              <a:t> – x</a:t>
            </a:r>
            <a:r>
              <a:rPr lang="en-US" altLang="en-US" sz="2000" baseline="-25000">
                <a:solidFill>
                  <a:srgbClr val="FFC000"/>
                </a:solidFill>
              </a:rPr>
              <a:t>2</a:t>
            </a:r>
            <a:r>
              <a:rPr lang="en-US" altLang="en-US" sz="2000">
                <a:solidFill>
                  <a:srgbClr val="FFC000"/>
                </a:solidFill>
              </a:rPr>
              <a:t> ≤ 0</a:t>
            </a:r>
          </a:p>
        </p:txBody>
      </p:sp>
      <p:sp>
        <p:nvSpPr>
          <p:cNvPr id="112645" name="Oval 5">
            <a:extLst>
              <a:ext uri="{FF2B5EF4-FFF2-40B4-BE49-F238E27FC236}">
                <a16:creationId xmlns:a16="http://schemas.microsoft.com/office/drawing/2014/main" id="{089B250C-4205-EF36-D210-4C9FA742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763" y="32766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2646" name="Oval 6">
            <a:extLst>
              <a:ext uri="{FF2B5EF4-FFF2-40B4-BE49-F238E27FC236}">
                <a16:creationId xmlns:a16="http://schemas.microsoft.com/office/drawing/2014/main" id="{FED95B39-152E-3D06-A5E9-F6960079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2209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</a:p>
        </p:txBody>
      </p:sp>
      <p:sp>
        <p:nvSpPr>
          <p:cNvPr id="112647" name="Oval 7">
            <a:extLst>
              <a:ext uri="{FF2B5EF4-FFF2-40B4-BE49-F238E27FC236}">
                <a16:creationId xmlns:a16="http://schemas.microsoft.com/office/drawing/2014/main" id="{34FD030D-533E-25E6-D83C-6961DA2B0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42672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12648" name="Oval 8">
            <a:extLst>
              <a:ext uri="{FF2B5EF4-FFF2-40B4-BE49-F238E27FC236}">
                <a16:creationId xmlns:a16="http://schemas.microsoft.com/office/drawing/2014/main" id="{213BC54B-98BD-BD3B-27FE-4D31104D3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163" y="42672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2649" name="Oval 9">
            <a:extLst>
              <a:ext uri="{FF2B5EF4-FFF2-40B4-BE49-F238E27FC236}">
                <a16:creationId xmlns:a16="http://schemas.microsoft.com/office/drawing/2014/main" id="{E44D89F5-998C-61C7-F61A-18D1B0945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42672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112650" name="AutoShape 10">
            <a:extLst>
              <a:ext uri="{FF2B5EF4-FFF2-40B4-BE49-F238E27FC236}">
                <a16:creationId xmlns:a16="http://schemas.microsoft.com/office/drawing/2014/main" id="{ED85E1EA-35BE-E049-E06F-F7802EEEDFD8}"/>
              </a:ext>
            </a:extLst>
          </p:cNvPr>
          <p:cNvCxnSpPr>
            <a:cxnSpLocks noChangeShapeType="1"/>
            <a:stCxn id="112646" idx="5"/>
            <a:endCxn id="112645" idx="0"/>
          </p:cNvCxnSpPr>
          <p:nvPr/>
        </p:nvCxnSpPr>
        <p:spPr bwMode="auto">
          <a:xfrm>
            <a:off x="6556375" y="2665413"/>
            <a:ext cx="4318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1" name="AutoShape 11">
            <a:extLst>
              <a:ext uri="{FF2B5EF4-FFF2-40B4-BE49-F238E27FC236}">
                <a16:creationId xmlns:a16="http://schemas.microsoft.com/office/drawing/2014/main" id="{F848CF76-00FF-84BA-6D70-8F869221C4E3}"/>
              </a:ext>
            </a:extLst>
          </p:cNvPr>
          <p:cNvCxnSpPr>
            <a:cxnSpLocks noChangeShapeType="1"/>
            <a:stCxn id="112646" idx="4"/>
            <a:endCxn id="112648" idx="0"/>
          </p:cNvCxnSpPr>
          <p:nvPr/>
        </p:nvCxnSpPr>
        <p:spPr bwMode="auto">
          <a:xfrm>
            <a:off x="6378575" y="27432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2" name="AutoShape 12">
            <a:extLst>
              <a:ext uri="{FF2B5EF4-FFF2-40B4-BE49-F238E27FC236}">
                <a16:creationId xmlns:a16="http://schemas.microsoft.com/office/drawing/2014/main" id="{AA2F57DE-D04B-C9AC-F305-FD1178DB96EE}"/>
              </a:ext>
            </a:extLst>
          </p:cNvPr>
          <p:cNvCxnSpPr>
            <a:cxnSpLocks noChangeShapeType="1"/>
            <a:stCxn id="112646" idx="3"/>
            <a:endCxn id="112647" idx="0"/>
          </p:cNvCxnSpPr>
          <p:nvPr/>
        </p:nvCxnSpPr>
        <p:spPr bwMode="auto">
          <a:xfrm flipH="1">
            <a:off x="5159375" y="2665413"/>
            <a:ext cx="1039813" cy="160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3" name="AutoShape 13">
            <a:extLst>
              <a:ext uri="{FF2B5EF4-FFF2-40B4-BE49-F238E27FC236}">
                <a16:creationId xmlns:a16="http://schemas.microsoft.com/office/drawing/2014/main" id="{4A5CB773-DB8E-CDBB-FD8B-8254ED928040}"/>
              </a:ext>
            </a:extLst>
          </p:cNvPr>
          <p:cNvCxnSpPr>
            <a:cxnSpLocks noChangeShapeType="1"/>
            <a:stCxn id="112648" idx="6"/>
            <a:endCxn id="112649" idx="2"/>
          </p:cNvCxnSpPr>
          <p:nvPr/>
        </p:nvCxnSpPr>
        <p:spPr bwMode="auto">
          <a:xfrm>
            <a:off x="6629400" y="4533900"/>
            <a:ext cx="868363" cy="0"/>
          </a:xfrm>
          <a:prstGeom prst="straightConnector1">
            <a:avLst/>
          </a:prstGeom>
          <a:noFill/>
          <a:ln w="9525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>
            <a:extLst>
              <a:ext uri="{FF2B5EF4-FFF2-40B4-BE49-F238E27FC236}">
                <a16:creationId xmlns:a16="http://schemas.microsoft.com/office/drawing/2014/main" id="{9159C3DC-372E-54A1-59D1-11DDDF320034}"/>
              </a:ext>
            </a:extLst>
          </p:cNvPr>
          <p:cNvCxnSpPr>
            <a:cxnSpLocks noChangeShapeType="1"/>
            <a:stCxn id="112648" idx="2"/>
            <a:endCxn id="112647" idx="6"/>
          </p:cNvCxnSpPr>
          <p:nvPr/>
        </p:nvCxnSpPr>
        <p:spPr bwMode="auto">
          <a:xfrm flipH="1">
            <a:off x="5410200" y="4533900"/>
            <a:ext cx="715963" cy="0"/>
          </a:xfrm>
          <a:prstGeom prst="straightConnector1">
            <a:avLst/>
          </a:prstGeom>
          <a:noFill/>
          <a:ln w="9525">
            <a:solidFill>
              <a:srgbClr val="FFC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>
            <a:extLst>
              <a:ext uri="{FF2B5EF4-FFF2-40B4-BE49-F238E27FC236}">
                <a16:creationId xmlns:a16="http://schemas.microsoft.com/office/drawing/2014/main" id="{A26649AF-6BAE-C4D6-2C2D-050F4333FBEF}"/>
              </a:ext>
            </a:extLst>
          </p:cNvPr>
          <p:cNvCxnSpPr>
            <a:cxnSpLocks noChangeShapeType="1"/>
            <a:stCxn id="112645" idx="3"/>
            <a:endCxn id="112648" idx="7"/>
          </p:cNvCxnSpPr>
          <p:nvPr/>
        </p:nvCxnSpPr>
        <p:spPr bwMode="auto">
          <a:xfrm flipH="1">
            <a:off x="6556375" y="3732213"/>
            <a:ext cx="252413" cy="612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6" name="AutoShape 16">
            <a:extLst>
              <a:ext uri="{FF2B5EF4-FFF2-40B4-BE49-F238E27FC236}">
                <a16:creationId xmlns:a16="http://schemas.microsoft.com/office/drawing/2014/main" id="{959FC013-5088-C585-4374-FD9B73E5AE02}"/>
              </a:ext>
            </a:extLst>
          </p:cNvPr>
          <p:cNvCxnSpPr>
            <a:cxnSpLocks noChangeShapeType="1"/>
            <a:stCxn id="112645" idx="5"/>
            <a:endCxn id="112649" idx="1"/>
          </p:cNvCxnSpPr>
          <p:nvPr/>
        </p:nvCxnSpPr>
        <p:spPr bwMode="auto">
          <a:xfrm>
            <a:off x="7165975" y="3732213"/>
            <a:ext cx="404813" cy="612775"/>
          </a:xfrm>
          <a:prstGeom prst="straightConnector1">
            <a:avLst/>
          </a:prstGeom>
          <a:noFill/>
          <a:ln w="9525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7" name="AutoShape 17">
            <a:extLst>
              <a:ext uri="{FF2B5EF4-FFF2-40B4-BE49-F238E27FC236}">
                <a16:creationId xmlns:a16="http://schemas.microsoft.com/office/drawing/2014/main" id="{155D94BF-2003-3613-0F85-175BD0387C6A}"/>
              </a:ext>
            </a:extLst>
          </p:cNvPr>
          <p:cNvCxnSpPr>
            <a:cxnSpLocks noChangeShapeType="1"/>
            <a:stCxn id="112646" idx="6"/>
            <a:endCxn id="112649" idx="0"/>
          </p:cNvCxnSpPr>
          <p:nvPr/>
        </p:nvCxnSpPr>
        <p:spPr bwMode="auto">
          <a:xfrm>
            <a:off x="6629400" y="2476500"/>
            <a:ext cx="1120775" cy="1790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96E8B4F2-D157-B2BD-086F-D05C1460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638" y="30591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CA29ADAD-E33D-AE45-DF84-E33768EE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32607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0" name="Text Box 20">
            <a:extLst>
              <a:ext uri="{FF2B5EF4-FFF2-40B4-BE49-F238E27FC236}">
                <a16:creationId xmlns:a16="http://schemas.microsoft.com/office/drawing/2014/main" id="{C14BDDB2-55B0-7C72-70E5-4A7BA8570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2743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1" name="Text Box 21">
            <a:extLst>
              <a:ext uri="{FF2B5EF4-FFF2-40B4-BE49-F238E27FC236}">
                <a16:creationId xmlns:a16="http://schemas.microsoft.com/office/drawing/2014/main" id="{BE6961ED-BF81-B695-07A8-C56257DDB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2955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5FC8DA64-5792-38DC-3323-07BBB930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8703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99AFF557-ECBE-2D23-BF10-DCE0AECD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5" y="38862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5101E207-1878-378E-B3E6-B77182D1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888" y="44656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B050"/>
                </a:solidFill>
              </a:rPr>
              <a:t>-5</a:t>
            </a:r>
          </a:p>
        </p:txBody>
      </p:sp>
      <p:sp>
        <p:nvSpPr>
          <p:cNvPr id="112665" name="Text Box 25">
            <a:extLst>
              <a:ext uri="{FF2B5EF4-FFF2-40B4-BE49-F238E27FC236}">
                <a16:creationId xmlns:a16="http://schemas.microsoft.com/office/drawing/2014/main" id="{B9486C46-808D-F60D-0552-7074C4425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325" y="44799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100378" name="Text Box 47">
            <a:extLst>
              <a:ext uri="{FF2B5EF4-FFF2-40B4-BE49-F238E27FC236}">
                <a16:creationId xmlns:a16="http://schemas.microsoft.com/office/drawing/2014/main" id="{49EF76DC-B5D4-976A-D93F-775561957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1752600"/>
            <a:ext cx="14811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System of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difference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constraints </a:t>
            </a:r>
          </a:p>
        </p:txBody>
      </p:sp>
      <p:sp>
        <p:nvSpPr>
          <p:cNvPr id="112680" name="Text Box 48">
            <a:extLst>
              <a:ext uri="{FF2B5EF4-FFF2-40B4-BE49-F238E27FC236}">
                <a16:creationId xmlns:a16="http://schemas.microsoft.com/office/drawing/2014/main" id="{D089DEB6-0F87-73BE-84FC-0C025D080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1752600"/>
            <a:ext cx="3775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Corresponding constraint graph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23FC582-5862-9BD2-6039-7632B80C892D}"/>
              </a:ext>
            </a:extLst>
          </p:cNvPr>
          <p:cNvSpPr>
            <a:spLocks/>
          </p:cNvSpPr>
          <p:nvPr/>
        </p:nvSpPr>
        <p:spPr bwMode="auto">
          <a:xfrm>
            <a:off x="3733800" y="1676400"/>
            <a:ext cx="990600" cy="34290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 animBg="1"/>
      <p:bldP spid="112647" grpId="0" animBg="1"/>
      <p:bldP spid="112648" grpId="0" animBg="1"/>
      <p:bldP spid="112649" grpId="0" animBg="1"/>
      <p:bldP spid="112658" grpId="0"/>
      <p:bldP spid="112659" grpId="0"/>
      <p:bldP spid="112660" grpId="0"/>
      <p:bldP spid="112661" grpId="0"/>
      <p:bldP spid="112662" grpId="0"/>
      <p:bldP spid="112663" grpId="0"/>
      <p:bldP spid="112664" grpId="0"/>
      <p:bldP spid="112665" grpId="0"/>
      <p:bldP spid="112680" grpId="0"/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>
            <a:extLst>
              <a:ext uri="{FF2B5EF4-FFF2-40B4-BE49-F238E27FC236}">
                <a16:creationId xmlns:a16="http://schemas.microsoft.com/office/drawing/2014/main" id="{EF13F211-5E77-7035-ADCF-AEC91A9D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B61317-02D4-460E-91D5-68775C744FA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C229D1B-3137-A68D-0E15-E393F811F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Using single source shortest path algorithms for solving systems of difference constraints</a:t>
            </a:r>
          </a:p>
        </p:txBody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680B3480-643B-2E1C-4EEC-85B1E2B92F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 marL="571500" indent="-571500" eaLnBrk="1" hangingPunct="1"/>
            <a:r>
              <a:rPr lang="en-US" altLang="en-US" sz="2400" u="sng"/>
              <a:t>Theorem:</a:t>
            </a:r>
            <a:r>
              <a:rPr lang="en-US" altLang="en-US" sz="2400"/>
              <a:t> Given a system of difference constraints with variables x</a:t>
            </a:r>
            <a:r>
              <a:rPr lang="en-US" altLang="en-US" sz="2400" baseline="-25000"/>
              <a:t>1</a:t>
            </a:r>
            <a:r>
              <a:rPr lang="en-US" altLang="en-US" sz="2400"/>
              <a:t>, x</a:t>
            </a:r>
            <a:r>
              <a:rPr lang="en-US" altLang="en-US" sz="2400" baseline="-25000"/>
              <a:t>2</a:t>
            </a:r>
            <a:r>
              <a:rPr lang="en-US" altLang="en-US" sz="2400"/>
              <a:t>, …, x</a:t>
            </a:r>
            <a:r>
              <a:rPr lang="en-US" altLang="en-US" sz="2400" baseline="-25000"/>
              <a:t>n</a:t>
            </a:r>
            <a:r>
              <a:rPr lang="en-US" altLang="en-US" sz="2400"/>
              <a:t>, let G=(V,E) be the corresponding constraint graph and w be the corresponding weight function. 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lphaLcParenR"/>
            </a:pPr>
            <a:r>
              <a:rPr lang="en-US" altLang="en-US" sz="2000"/>
              <a:t>If G has a negative cycle, then the system of difference constraints has no solution.</a:t>
            </a:r>
          </a:p>
          <a:p>
            <a:pPr marL="839788" lvl="1" indent="-495300" eaLnBrk="1" hangingPunct="1">
              <a:buFont typeface="Wingdings" panose="05000000000000000000" pitchFamily="2" charset="2"/>
              <a:buAutoNum type="alphaLcParenR"/>
            </a:pPr>
            <a:r>
              <a:rPr lang="en-US" altLang="en-US" sz="2000"/>
              <a:t>If G has no negative cycles, then x</a:t>
            </a:r>
            <a:r>
              <a:rPr lang="en-US" altLang="en-US" sz="2000" baseline="-25000"/>
              <a:t>i</a:t>
            </a:r>
            <a:r>
              <a:rPr lang="en-US" altLang="en-US" sz="2000"/>
              <a:t> = </a:t>
            </a:r>
            <a:r>
              <a:rPr lang="el-GR" altLang="en-US" sz="20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000" baseline="-25000">
                <a:ea typeface="Arial Unicode MS" pitchFamily="34" charset="-128"/>
              </a:rPr>
              <a:t>0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000" baseline="-25000">
                <a:ea typeface="Arial Unicode MS" pitchFamily="34" charset="-128"/>
              </a:rPr>
              <a:t>i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) is a solution for the system of difference constraints [ where </a:t>
            </a:r>
            <a:r>
              <a:rPr lang="el-GR" altLang="en-US" sz="20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000" baseline="-25000">
                <a:ea typeface="Arial Unicode MS" pitchFamily="34" charset="-128"/>
              </a:rPr>
              <a:t>0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000" baseline="-25000">
                <a:ea typeface="Arial Unicode MS" pitchFamily="34" charset="-128"/>
              </a:rPr>
              <a:t>i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) is the length of the shortest path from v</a:t>
            </a:r>
            <a:r>
              <a:rPr lang="en-US" altLang="en-US" sz="2000" baseline="-25000">
                <a:ea typeface="Arial Unicode MS" pitchFamily="34" charset="-128"/>
              </a:rPr>
              <a:t>0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to v</a:t>
            </a:r>
            <a:r>
              <a:rPr lang="en-US" altLang="en-US" sz="2000" baseline="-25000">
                <a:ea typeface="Arial Unicode MS" pitchFamily="34" charset="-128"/>
              </a:rPr>
              <a:t>i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in G]</a:t>
            </a:r>
            <a:endParaRPr lang="el-GR" altLang="en-US" sz="2000">
              <a:latin typeface="Arial Unicode MS" pitchFamily="34" charset="-128"/>
              <a:ea typeface="Arial Unicode MS" pitchFamily="34" charset="-128"/>
            </a:endParaRPr>
          </a:p>
          <a:p>
            <a:pPr marL="571500" indent="-571500" eaLnBrk="1" hangingPunct="1"/>
            <a:endParaRPr lang="en-US" altLang="en-US" sz="2400"/>
          </a:p>
          <a:p>
            <a:pPr marL="571500" indent="-571500" eaLnBrk="1" hangingPunct="1"/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0569FD1D-97D8-9017-A0EF-C075FE5A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080A06-44E6-4A5B-80B3-121DEFE0A27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D29125D-BCF9-601B-8A97-42E3510DF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Variants of shortest path problems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8276B89B-B0F4-45D6-4C20-FC6E4631C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Given a directed graph G=(V,E) and a weight function w:E</a:t>
            </a:r>
            <a:r>
              <a:rPr lang="en-US" altLang="en-US" sz="2400" dirty="0">
                <a:sym typeface="Wingdings" panose="05000000000000000000" pitchFamily="2" charset="2"/>
              </a:rPr>
              <a:t>R,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Single </a:t>
            </a:r>
            <a:r>
              <a:rPr lang="tr-TR" altLang="en-US" sz="2400" dirty="0" err="1"/>
              <a:t>pa</a:t>
            </a:r>
            <a:r>
              <a:rPr lang="en-US" altLang="en-US" sz="2400" dirty="0" err="1"/>
              <a:t>ir</a:t>
            </a:r>
            <a:r>
              <a:rPr lang="en-US" altLang="en-US" sz="2400" dirty="0"/>
              <a:t> shortest path problem:</a:t>
            </a:r>
          </a:p>
          <a:p>
            <a:pPr lvl="1" eaLnBrk="1" hangingPunct="1">
              <a:defRPr/>
            </a:pPr>
            <a:r>
              <a:rPr lang="en-US" altLang="en-US" sz="2000" dirty="0"/>
              <a:t>Given a source node s 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sz="2000" dirty="0"/>
              <a:t> V, and a destination node d 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sz="2000" dirty="0"/>
              <a:t> V, find a shortest path from s to d.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marL="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Note that, an algorithm that solves the “single source shortest path problem”, also solves the “single pair shortest path problem”. </a:t>
            </a:r>
            <a:br>
              <a:rPr lang="en-US" altLang="en-US" sz="2000" dirty="0"/>
            </a:br>
            <a:endParaRPr lang="en-US" altLang="en-US" sz="2000" dirty="0"/>
          </a:p>
          <a:p>
            <a:pPr marL="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There is no known algorithm for the “single pair shortest path problem” which runs asymptotically faster than an algorithm for the “single source shortest path problem”.</a:t>
            </a:r>
          </a:p>
          <a:p>
            <a:pPr marL="0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>
            <a:extLst>
              <a:ext uri="{FF2B5EF4-FFF2-40B4-BE49-F238E27FC236}">
                <a16:creationId xmlns:a16="http://schemas.microsoft.com/office/drawing/2014/main" id="{803CEA03-73C2-51C4-9AF9-A83DCB2B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CCC443-D6A9-44C9-B235-D1B21EE890D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55E9CF0D-0739-39F9-F319-6C3BF0968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Using single source shortest path algorithms for solving systems of difference constraints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313D300-C60D-68CB-AC6B-74FC0254B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marL="571500" indent="-571500" eaLnBrk="1" hangingPunct="1"/>
            <a:r>
              <a:rPr lang="en-US" altLang="en-US" sz="2400" u="sng"/>
              <a:t>Proof:</a:t>
            </a:r>
            <a:r>
              <a:rPr lang="en-US" altLang="en-US" sz="2400"/>
              <a:t> (b) If G has no negative cycles, then x</a:t>
            </a:r>
            <a:r>
              <a:rPr lang="en-US" altLang="en-US" sz="2400" baseline="-25000"/>
              <a:t>i</a:t>
            </a:r>
            <a:r>
              <a:rPr lang="en-US" altLang="en-US" sz="2400"/>
              <a:t> 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is a solution for the system of difference constraints</a:t>
            </a:r>
            <a:r>
              <a:rPr lang="en-US" altLang="en-US" sz="2400"/>
              <a:t>.</a:t>
            </a:r>
          </a:p>
          <a:p>
            <a:pPr marL="571500" indent="-571500" eaLnBrk="1" hangingPunct="1"/>
            <a:endParaRPr lang="en-US" altLang="en-US" sz="800"/>
          </a:p>
          <a:p>
            <a:pPr marL="571500" indent="-571500" eaLnBrk="1" hangingPunct="1"/>
            <a:r>
              <a:rPr lang="en-US" altLang="en-US" sz="2400"/>
              <a:t>Note that, for all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 we have 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⇝ 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</a:t>
            </a:r>
            <a:br>
              <a:rPr lang="en-US" altLang="en-US" sz="2400">
                <a:latin typeface="Arial Unicode MS" pitchFamily="34" charset="-128"/>
                <a:ea typeface="Arial Unicode MS" pitchFamily="34" charset="-128"/>
              </a:rPr>
            </a:b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(at least, we have the edge 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→ 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</a:t>
            </a:r>
          </a:p>
          <a:p>
            <a:pPr marL="571500" indent="-571500"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For any inequality of the form: x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b</a:t>
            </a:r>
            <a:r>
              <a:rPr lang="en-US" altLang="en-US" sz="2400" baseline="-25000">
                <a:ea typeface="Arial Unicode MS" pitchFamily="34" charset="-128"/>
              </a:rPr>
              <a:t>k</a:t>
            </a:r>
            <a:r>
              <a:rPr lang="en-US" altLang="en-US" sz="2400"/>
              <a:t>, we have the edge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→ 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as well, with weight w(v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)=b</a:t>
            </a:r>
            <a:r>
              <a:rPr lang="en-US" altLang="en-US" sz="2400" baseline="-25000">
                <a:ea typeface="Arial Unicode MS" pitchFamily="34" charset="-128"/>
              </a:rPr>
              <a:t>k</a:t>
            </a:r>
          </a:p>
          <a:p>
            <a:pPr marL="571500" indent="-571500" eaLnBrk="1" hangingPunct="1"/>
            <a:endParaRPr lang="en-US" altLang="en-US" sz="800"/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When we take x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=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), then x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b</a:t>
            </a:r>
            <a:r>
              <a:rPr lang="en-US" altLang="en-US" sz="2400" baseline="-25000">
                <a:ea typeface="Arial Unicode MS" pitchFamily="34" charset="-128"/>
              </a:rPr>
              <a:t>k</a:t>
            </a:r>
            <a:r>
              <a:rPr lang="en-US" altLang="en-US" sz="2400"/>
              <a:t>,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can be rewritten as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–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≤ w(v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</a:t>
            </a:r>
          </a:p>
          <a:p>
            <a:pPr marL="571500" indent="-571500"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Or equivalently as: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≤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+ w(v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</a:t>
            </a:r>
          </a:p>
          <a:p>
            <a:pPr marL="571500" indent="-571500"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F6B321DF-4A7D-7403-CF38-2BED7E4B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432BBA-D650-4DFD-A710-458A2F0233F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BB06E002-B8C8-7689-49C9-447F39814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Using single source shortest path algorithms for solving systems of difference constraints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03BB821-FBA5-C5A7-2271-41AF1D400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marL="571500" indent="-571500" eaLnBrk="1" hangingPunct="1"/>
            <a:r>
              <a:rPr lang="en-US" altLang="en-US" sz="2400" u="sng"/>
              <a:t>Proof:</a:t>
            </a:r>
            <a:r>
              <a:rPr lang="en-US" altLang="en-US" sz="2400"/>
              <a:t> (b) [continued]</a:t>
            </a:r>
          </a:p>
          <a:p>
            <a:pPr marL="571500" indent="-571500"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However, we know that the inequality </a:t>
            </a:r>
          </a:p>
          <a:p>
            <a:pPr marL="571500" indent="-571500" algn="ctr" eaLnBrk="1" hangingPunct="1">
              <a:buFont typeface="Wingdings" panose="05000000000000000000" pitchFamily="2" charset="2"/>
              <a:buNone/>
            </a:pP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≤ </a:t>
            </a:r>
            <a:r>
              <a:rPr lang="el-GR" altLang="en-US" sz="24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ea typeface="Arial Unicode MS" pitchFamily="34" charset="-128"/>
              </a:rPr>
              <a:t>0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 + w(v</a:t>
            </a:r>
            <a:r>
              <a:rPr lang="en-US" altLang="en-US" sz="2400" baseline="-25000">
                <a:ea typeface="Arial Unicode MS" pitchFamily="34" charset="-128"/>
              </a:rPr>
              <a:t>i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ea typeface="Arial Unicode MS" pitchFamily="34" charset="-128"/>
              </a:rPr>
              <a:t>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always hold. </a:t>
            </a:r>
          </a:p>
          <a:p>
            <a:pPr marL="571500" indent="-571500" eaLnBrk="1" hangingPunct="1"/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It is simply saying:</a:t>
            </a:r>
          </a:p>
          <a:p>
            <a:pPr marL="839788" lvl="1" indent="-495300"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The length of the shortest path to v</a:t>
            </a:r>
            <a:r>
              <a:rPr lang="en-US" altLang="en-US" sz="2000" baseline="-25000">
                <a:ea typeface="Arial Unicode MS" pitchFamily="34" charset="-128"/>
              </a:rPr>
              <a:t>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cannot be more than the length of the shortest path to v</a:t>
            </a:r>
            <a:r>
              <a:rPr lang="en-US" altLang="en-US" sz="2000" baseline="-25000">
                <a:ea typeface="Arial Unicode MS" pitchFamily="34" charset="-128"/>
              </a:rPr>
              <a:t>i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plus the weight of the edge (v</a:t>
            </a:r>
            <a:r>
              <a:rPr lang="en-US" altLang="en-US" sz="2000" baseline="-25000">
                <a:ea typeface="Arial Unicode MS" pitchFamily="34" charset="-128"/>
              </a:rPr>
              <a:t>i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000" baseline="-25000">
                <a:ea typeface="Arial Unicode MS" pitchFamily="34" charset="-128"/>
              </a:rPr>
              <a:t>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)</a:t>
            </a:r>
          </a:p>
        </p:txBody>
      </p:sp>
      <p:sp>
        <p:nvSpPr>
          <p:cNvPr id="102405" name="AutoShape 4">
            <a:extLst>
              <a:ext uri="{FF2B5EF4-FFF2-40B4-BE49-F238E27FC236}">
                <a16:creationId xmlns:a16="http://schemas.microsoft.com/office/drawing/2014/main" id="{5E52B962-9164-0456-F59B-C8FC2BEE5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8006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DD12BF60-F8D7-E25B-F406-F8776C82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695F2-69AE-4B65-90DB-396FD741454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46B81634-9188-28F1-7476-2FE0765D0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Using single source shortest path algorithms for solving systems of difference constraints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C80D9930-6BBB-FC64-EDFB-A53279B64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marL="571500" indent="-571500" eaLnBrk="1" hangingPunct="1"/>
            <a:r>
              <a:rPr lang="en-US" altLang="en-US" sz="2400" u="sng"/>
              <a:t>Proof:</a:t>
            </a:r>
            <a:r>
              <a:rPr lang="en-US" altLang="en-US" sz="2400"/>
              <a:t> (a) If G has a negative cycle, then no solution.</a:t>
            </a:r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Without loss of generality [we can always rename the variables], let the edges along this negative cycle be (note that 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0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cannot be in a cycle): </a:t>
            </a:r>
          </a:p>
          <a:p>
            <a:pPr marL="571500" indent="-571500" algn="ctr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4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)…(v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These edges exist due to the following inequalities in the system of difference constraints.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w(v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w(v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…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w(v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42E1F3C3-CB78-8DC2-7DB2-50EE8FAF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BDFBE8-C1FC-4907-A20F-807E9AFE223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7314BE15-F9FD-4BF4-FD0D-C00C5810F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Using single source shortest path algorithms for solving systems of difference constraints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38F0821F-1DE1-0660-9853-8041E94F1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0725"/>
          </a:xfrm>
        </p:spPr>
        <p:txBody>
          <a:bodyPr/>
          <a:lstStyle/>
          <a:p>
            <a:pPr marL="571500" indent="-571500" eaLnBrk="1" hangingPunct="1"/>
            <a:r>
              <a:rPr lang="en-US" altLang="en-US" sz="2400" u="sng"/>
              <a:t>Proof:</a:t>
            </a:r>
            <a:r>
              <a:rPr lang="en-US" altLang="en-US" sz="2400"/>
              <a:t> (a) [continued] </a:t>
            </a:r>
          </a:p>
          <a:p>
            <a:pPr marL="571500" indent="-571500" eaLnBrk="1" hangingPunct="1"/>
            <a:endParaRPr lang="en-US" altLang="en-US" sz="800"/>
          </a:p>
          <a:p>
            <a:pPr marL="571500" indent="-571500" eaLnBrk="1" hangingPunct="1"/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Add these inequalities side by side: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w(v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w(v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3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	…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+	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– x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≤ w(v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2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               0 ≤ “something negative” (since the sum of the         			weights along the cycle is negative)</a:t>
            </a:r>
          </a:p>
          <a:p>
            <a:pPr marL="571500" indent="-571500" eaLnBrk="1" hangingPunct="1">
              <a:buFont typeface="Wingdings" panose="05000000000000000000" pitchFamily="2" charset="2"/>
              <a:buNone/>
            </a:pPr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10597" name="Line 6">
            <a:extLst>
              <a:ext uri="{FF2B5EF4-FFF2-40B4-BE49-F238E27FC236}">
                <a16:creationId xmlns:a16="http://schemas.microsoft.com/office/drawing/2014/main" id="{8F5F8155-4F58-19CE-D5CA-2E3A43678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4191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6502" name="Text Box 7">
            <a:extLst>
              <a:ext uri="{FF2B5EF4-FFF2-40B4-BE49-F238E27FC236}">
                <a16:creationId xmlns:a16="http://schemas.microsoft.com/office/drawing/2014/main" id="{A8FB383D-8B9D-E104-ACCA-F0D51603F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410200"/>
            <a:ext cx="7688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So, the system of difference constraints is inconsistent,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and hence cannot have a solution.</a:t>
            </a:r>
          </a:p>
        </p:txBody>
      </p:sp>
      <p:sp>
        <p:nvSpPr>
          <p:cNvPr id="106503" name="AutoShape 8">
            <a:extLst>
              <a:ext uri="{FF2B5EF4-FFF2-40B4-BE49-F238E27FC236}">
                <a16:creationId xmlns:a16="http://schemas.microsoft.com/office/drawing/2014/main" id="{CD46A7F7-4DB4-5794-54BB-239B4E1C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10650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900AA0CE-B66A-6CC4-D6E2-004BCA36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667892-D826-4184-ACFB-75D00F5A99B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629014A9-6CAE-94E3-503A-E28E23C97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Which shortest path algorithm to use?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9A6A47B4-F65A-ACE3-C57F-33AA097CC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We want to be able to understand if there exists a negative cycle or not, and we may have negative edges. So, use Bellman-Ford.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Recall that Bellman-Ford algorithm had O(VE) running time.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our original problem is given a system of difference constraints, in the form of m inequalities using n variables.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need to give the running time of the algorithm in terms of the input size of the original problem of the system of difference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>
            <a:extLst>
              <a:ext uri="{FF2B5EF4-FFF2-40B4-BE49-F238E27FC236}">
                <a16:creationId xmlns:a16="http://schemas.microsoft.com/office/drawing/2014/main" id="{53978605-90B2-15FA-9FC3-987006DB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CC7354-5C92-4526-A347-32A02BDBB00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C67E263D-0129-06B6-D7D8-F4A78BE16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Running time in terms of size of the system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0EB856D9-8A3B-BB90-D453-B52454043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If we have n variables and m inequalities, then we will have </a:t>
            </a:r>
          </a:p>
          <a:p>
            <a:pPr lvl="1" eaLnBrk="1" hangingPunct="1"/>
            <a:r>
              <a:rPr lang="en-US" altLang="en-US" sz="2000"/>
              <a:t>n+1 nodes in the graph (one for each variable, and plus another node as v</a:t>
            </a:r>
            <a:r>
              <a:rPr lang="en-US" altLang="en-US" sz="2000" baseline="-25000"/>
              <a:t>0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2000"/>
              <a:t>m+n edges (m edges due to the inequalities, n edges from v</a:t>
            </a:r>
            <a:r>
              <a:rPr lang="en-US" altLang="en-US" sz="2000" baseline="-25000"/>
              <a:t>0</a:t>
            </a:r>
            <a:r>
              <a:rPr lang="en-US" altLang="en-US" sz="2000"/>
              <a:t> to the nodes corresponding to the variables)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Since Bellman-Ford algorithm had </a:t>
            </a:r>
            <a:r>
              <a:rPr lang="en-US" altLang="en-US" sz="2400" i="1"/>
              <a:t>O</a:t>
            </a:r>
            <a:r>
              <a:rPr lang="en-US" altLang="en-US" sz="2400"/>
              <a:t>(VE) running time, when we use Bellman-Ford algorithm for this problem, the running time is </a:t>
            </a:r>
            <a:r>
              <a:rPr lang="en-US" altLang="en-US" sz="2400" i="1"/>
              <a:t>O</a:t>
            </a:r>
            <a:r>
              <a:rPr lang="en-US" altLang="en-US" sz="2400"/>
              <a:t>((n+1)(n+m))=</a:t>
            </a:r>
            <a:r>
              <a:rPr lang="en-US" altLang="en-US" sz="2400" i="1"/>
              <a:t>O</a:t>
            </a:r>
            <a:r>
              <a:rPr lang="en-US" altLang="en-US" sz="2400"/>
              <a:t>(n</a:t>
            </a:r>
            <a:r>
              <a:rPr lang="en-US" altLang="en-US" sz="2400" baseline="30000"/>
              <a:t>2</a:t>
            </a:r>
            <a:r>
              <a:rPr lang="en-US" altLang="en-US" sz="2400"/>
              <a:t>+nm)</a:t>
            </a:r>
          </a:p>
          <a:p>
            <a:pPr eaLnBrk="1" hangingPunct="1"/>
            <a:endParaRPr lang="en-US" altLang="en-US"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>
            <a:extLst>
              <a:ext uri="{FF2B5EF4-FFF2-40B4-BE49-F238E27FC236}">
                <a16:creationId xmlns:a16="http://schemas.microsoft.com/office/drawing/2014/main" id="{E980FF16-C6AE-0DFF-93B2-999B7554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4F8283-680D-46F7-8B31-85EF48D80F3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4F37CF9C-C101-1AEA-F749-765C58332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D7F9F17D-FBB8-966C-259C-3C17B631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46325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2</a:t>
            </a:r>
            <a:r>
              <a:rPr lang="en-US" altLang="en-US" sz="2000"/>
              <a:t> – x</a:t>
            </a:r>
            <a:r>
              <a:rPr lang="en-US" altLang="en-US" sz="2000" baseline="-25000"/>
              <a:t>1</a:t>
            </a:r>
            <a:r>
              <a:rPr lang="en-US" altLang="en-US" sz="2000"/>
              <a:t> ≤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3</a:t>
            </a:r>
            <a:r>
              <a:rPr lang="en-US" altLang="en-US" sz="2000"/>
              <a:t> – x</a:t>
            </a:r>
            <a:r>
              <a:rPr lang="en-US" altLang="en-US" sz="2000" baseline="-25000"/>
              <a:t>1</a:t>
            </a:r>
            <a:r>
              <a:rPr lang="en-US" altLang="en-US" sz="2000"/>
              <a:t> ≤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x</a:t>
            </a:r>
            <a:r>
              <a:rPr lang="en-US" altLang="en-US" sz="2000" baseline="-25000"/>
              <a:t>3</a:t>
            </a:r>
            <a:r>
              <a:rPr lang="en-US" altLang="en-US" sz="2000"/>
              <a:t> – x</a:t>
            </a:r>
            <a:r>
              <a:rPr lang="en-US" altLang="en-US" sz="2000" baseline="-25000"/>
              <a:t>2</a:t>
            </a:r>
            <a:r>
              <a:rPr lang="en-US" altLang="en-US" sz="2000"/>
              <a:t> ≤ -5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4</a:t>
            </a:r>
            <a:r>
              <a:rPr lang="en-US" altLang="en-US" sz="2000"/>
              <a:t> – x</a:t>
            </a:r>
            <a:r>
              <a:rPr lang="en-US" altLang="en-US" sz="2000" baseline="-25000"/>
              <a:t>2</a:t>
            </a:r>
            <a:r>
              <a:rPr lang="en-US" altLang="en-US" sz="2000"/>
              <a:t> ≤ 0</a:t>
            </a:r>
          </a:p>
        </p:txBody>
      </p:sp>
      <p:sp>
        <p:nvSpPr>
          <p:cNvPr id="112645" name="Oval 5">
            <a:extLst>
              <a:ext uri="{FF2B5EF4-FFF2-40B4-BE49-F238E27FC236}">
                <a16:creationId xmlns:a16="http://schemas.microsoft.com/office/drawing/2014/main" id="{212D900E-FF76-B9B7-1CC0-89744948F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23622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2646" name="Oval 6">
            <a:extLst>
              <a:ext uri="{FF2B5EF4-FFF2-40B4-BE49-F238E27FC236}">
                <a16:creationId xmlns:a16="http://schemas.microsoft.com/office/drawing/2014/main" id="{CC1A4AB2-11B9-3D14-620F-FCECE0F11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1295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</a:p>
        </p:txBody>
      </p:sp>
      <p:sp>
        <p:nvSpPr>
          <p:cNvPr id="112647" name="Oval 7">
            <a:extLst>
              <a:ext uri="{FF2B5EF4-FFF2-40B4-BE49-F238E27FC236}">
                <a16:creationId xmlns:a16="http://schemas.microsoft.com/office/drawing/2014/main" id="{BD69D18B-4295-6E7E-83D8-69A149945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3352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12648" name="Oval 8">
            <a:extLst>
              <a:ext uri="{FF2B5EF4-FFF2-40B4-BE49-F238E27FC236}">
                <a16:creationId xmlns:a16="http://schemas.microsoft.com/office/drawing/2014/main" id="{D55C21C5-3A17-C3D5-1FEE-1A9925B25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163" y="3352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2649" name="Oval 9">
            <a:extLst>
              <a:ext uri="{FF2B5EF4-FFF2-40B4-BE49-F238E27FC236}">
                <a16:creationId xmlns:a16="http://schemas.microsoft.com/office/drawing/2014/main" id="{9EBC5C5F-5E0E-A08C-F3A4-870ED617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0763" y="33528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112650" name="AutoShape 10">
            <a:extLst>
              <a:ext uri="{FF2B5EF4-FFF2-40B4-BE49-F238E27FC236}">
                <a16:creationId xmlns:a16="http://schemas.microsoft.com/office/drawing/2014/main" id="{9C06A935-D216-0F2C-D0B5-450AA411BA9C}"/>
              </a:ext>
            </a:extLst>
          </p:cNvPr>
          <p:cNvCxnSpPr>
            <a:cxnSpLocks noChangeShapeType="1"/>
            <a:stCxn id="112646" idx="5"/>
            <a:endCxn id="112645" idx="0"/>
          </p:cNvCxnSpPr>
          <p:nvPr/>
        </p:nvCxnSpPr>
        <p:spPr bwMode="auto">
          <a:xfrm>
            <a:off x="3889375" y="1751013"/>
            <a:ext cx="4318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1" name="AutoShape 11">
            <a:extLst>
              <a:ext uri="{FF2B5EF4-FFF2-40B4-BE49-F238E27FC236}">
                <a16:creationId xmlns:a16="http://schemas.microsoft.com/office/drawing/2014/main" id="{7A3F9B7A-DF7B-A6BD-4D78-5C730B0FEB3F}"/>
              </a:ext>
            </a:extLst>
          </p:cNvPr>
          <p:cNvCxnSpPr>
            <a:cxnSpLocks noChangeShapeType="1"/>
            <a:stCxn id="112646" idx="4"/>
            <a:endCxn id="112648" idx="0"/>
          </p:cNvCxnSpPr>
          <p:nvPr/>
        </p:nvCxnSpPr>
        <p:spPr bwMode="auto">
          <a:xfrm>
            <a:off x="3711575" y="18288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2" name="AutoShape 12">
            <a:extLst>
              <a:ext uri="{FF2B5EF4-FFF2-40B4-BE49-F238E27FC236}">
                <a16:creationId xmlns:a16="http://schemas.microsoft.com/office/drawing/2014/main" id="{AC53BCBE-986E-7B17-4723-BECCEAC23D45}"/>
              </a:ext>
            </a:extLst>
          </p:cNvPr>
          <p:cNvCxnSpPr>
            <a:cxnSpLocks noChangeShapeType="1"/>
            <a:stCxn id="112646" idx="3"/>
            <a:endCxn id="112647" idx="0"/>
          </p:cNvCxnSpPr>
          <p:nvPr/>
        </p:nvCxnSpPr>
        <p:spPr bwMode="auto">
          <a:xfrm flipH="1">
            <a:off x="2492375" y="1751013"/>
            <a:ext cx="1039813" cy="160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3" name="AutoShape 13">
            <a:extLst>
              <a:ext uri="{FF2B5EF4-FFF2-40B4-BE49-F238E27FC236}">
                <a16:creationId xmlns:a16="http://schemas.microsoft.com/office/drawing/2014/main" id="{C81BD87F-B393-1F4D-A288-EA300E5039F1}"/>
              </a:ext>
            </a:extLst>
          </p:cNvPr>
          <p:cNvCxnSpPr>
            <a:cxnSpLocks noChangeShapeType="1"/>
            <a:stCxn id="112648" idx="6"/>
            <a:endCxn id="112649" idx="2"/>
          </p:cNvCxnSpPr>
          <p:nvPr/>
        </p:nvCxnSpPr>
        <p:spPr bwMode="auto">
          <a:xfrm>
            <a:off x="3962400" y="3619500"/>
            <a:ext cx="868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4" name="AutoShape 14">
            <a:extLst>
              <a:ext uri="{FF2B5EF4-FFF2-40B4-BE49-F238E27FC236}">
                <a16:creationId xmlns:a16="http://schemas.microsoft.com/office/drawing/2014/main" id="{0F71B1B1-5A97-16C6-C78F-0820C77C1E5B}"/>
              </a:ext>
            </a:extLst>
          </p:cNvPr>
          <p:cNvCxnSpPr>
            <a:cxnSpLocks noChangeShapeType="1"/>
            <a:stCxn id="112648" idx="2"/>
            <a:endCxn id="112647" idx="6"/>
          </p:cNvCxnSpPr>
          <p:nvPr/>
        </p:nvCxnSpPr>
        <p:spPr bwMode="auto">
          <a:xfrm flipH="1">
            <a:off x="2743200" y="3619500"/>
            <a:ext cx="7159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5" name="AutoShape 15">
            <a:extLst>
              <a:ext uri="{FF2B5EF4-FFF2-40B4-BE49-F238E27FC236}">
                <a16:creationId xmlns:a16="http://schemas.microsoft.com/office/drawing/2014/main" id="{36A4C0C7-9F62-1430-7A96-842C0514AA8A}"/>
              </a:ext>
            </a:extLst>
          </p:cNvPr>
          <p:cNvCxnSpPr>
            <a:cxnSpLocks noChangeShapeType="1"/>
            <a:stCxn id="112645" idx="3"/>
            <a:endCxn id="112648" idx="7"/>
          </p:cNvCxnSpPr>
          <p:nvPr/>
        </p:nvCxnSpPr>
        <p:spPr bwMode="auto">
          <a:xfrm flipH="1">
            <a:off x="3889375" y="2817813"/>
            <a:ext cx="252413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6" name="AutoShape 16">
            <a:extLst>
              <a:ext uri="{FF2B5EF4-FFF2-40B4-BE49-F238E27FC236}">
                <a16:creationId xmlns:a16="http://schemas.microsoft.com/office/drawing/2014/main" id="{D2B0A3BF-5114-78E7-BDD0-50B8086AC206}"/>
              </a:ext>
            </a:extLst>
          </p:cNvPr>
          <p:cNvCxnSpPr>
            <a:cxnSpLocks noChangeShapeType="1"/>
            <a:stCxn id="112645" idx="5"/>
            <a:endCxn id="112649" idx="1"/>
          </p:cNvCxnSpPr>
          <p:nvPr/>
        </p:nvCxnSpPr>
        <p:spPr bwMode="auto">
          <a:xfrm>
            <a:off x="4498975" y="2817813"/>
            <a:ext cx="404813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57" name="AutoShape 17">
            <a:extLst>
              <a:ext uri="{FF2B5EF4-FFF2-40B4-BE49-F238E27FC236}">
                <a16:creationId xmlns:a16="http://schemas.microsoft.com/office/drawing/2014/main" id="{1214B548-0595-D295-2C2B-92C545DA488C}"/>
              </a:ext>
            </a:extLst>
          </p:cNvPr>
          <p:cNvCxnSpPr>
            <a:cxnSpLocks noChangeShapeType="1"/>
            <a:stCxn id="112646" idx="6"/>
            <a:endCxn id="112649" idx="0"/>
          </p:cNvCxnSpPr>
          <p:nvPr/>
        </p:nvCxnSpPr>
        <p:spPr bwMode="auto">
          <a:xfrm>
            <a:off x="3962400" y="1562100"/>
            <a:ext cx="1120775" cy="17907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58" name="Text Box 18">
            <a:extLst>
              <a:ext uri="{FF2B5EF4-FFF2-40B4-BE49-F238E27FC236}">
                <a16:creationId xmlns:a16="http://schemas.microsoft.com/office/drawing/2014/main" id="{56CA948F-F8FC-3CF4-EDA7-5EB38194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21447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59" name="Text Box 19">
            <a:extLst>
              <a:ext uri="{FF2B5EF4-FFF2-40B4-BE49-F238E27FC236}">
                <a16:creationId xmlns:a16="http://schemas.microsoft.com/office/drawing/2014/main" id="{A1229AD2-9984-5CBD-0DC4-1AD6D3DA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2346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0" name="Text Box 20">
            <a:extLst>
              <a:ext uri="{FF2B5EF4-FFF2-40B4-BE49-F238E27FC236}">
                <a16:creationId xmlns:a16="http://schemas.microsoft.com/office/drawing/2014/main" id="{40521A9C-9626-154C-C8FF-55921CD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25" y="1828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1" name="Text Box 21">
            <a:extLst>
              <a:ext uri="{FF2B5EF4-FFF2-40B4-BE49-F238E27FC236}">
                <a16:creationId xmlns:a16="http://schemas.microsoft.com/office/drawing/2014/main" id="{6B9B16C1-8B60-30E5-FC01-5C1B6B85D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2041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2" name="Text Box 22">
            <a:extLst>
              <a:ext uri="{FF2B5EF4-FFF2-40B4-BE49-F238E27FC236}">
                <a16:creationId xmlns:a16="http://schemas.microsoft.com/office/drawing/2014/main" id="{B015148D-D504-92D6-645A-A78CC5D05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955925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</a:t>
            </a:r>
          </a:p>
        </p:txBody>
      </p:sp>
      <p:sp>
        <p:nvSpPr>
          <p:cNvPr id="112663" name="Text Box 23">
            <a:extLst>
              <a:ext uri="{FF2B5EF4-FFF2-40B4-BE49-F238E27FC236}">
                <a16:creationId xmlns:a16="http://schemas.microsoft.com/office/drawing/2014/main" id="{9129D7BA-6255-25C5-8143-81124433B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29718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</a:p>
        </p:txBody>
      </p:sp>
      <p:sp>
        <p:nvSpPr>
          <p:cNvPr id="112664" name="Text Box 24">
            <a:extLst>
              <a:ext uri="{FF2B5EF4-FFF2-40B4-BE49-F238E27FC236}">
                <a16:creationId xmlns:a16="http://schemas.microsoft.com/office/drawing/2014/main" id="{03F4F7F6-3BC1-2D8D-E2B8-4779896F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35512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-5</a:t>
            </a:r>
          </a:p>
        </p:txBody>
      </p:sp>
      <p:sp>
        <p:nvSpPr>
          <p:cNvPr id="112665" name="Text Box 25">
            <a:extLst>
              <a:ext uri="{FF2B5EF4-FFF2-40B4-BE49-F238E27FC236}">
                <a16:creationId xmlns:a16="http://schemas.microsoft.com/office/drawing/2014/main" id="{A802651B-0D6A-76D5-3AE2-5891AA824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35655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66" name="Oval 26">
            <a:extLst>
              <a:ext uri="{FF2B5EF4-FFF2-40B4-BE49-F238E27FC236}">
                <a16:creationId xmlns:a16="http://schemas.microsoft.com/office/drawing/2014/main" id="{0C6CF63D-9701-0FCC-D769-0D686F52B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3" y="22860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12667" name="Oval 27">
            <a:extLst>
              <a:ext uri="{FF2B5EF4-FFF2-40B4-BE49-F238E27FC236}">
                <a16:creationId xmlns:a16="http://schemas.microsoft.com/office/drawing/2014/main" id="{8A59ED34-91D2-59A1-9638-89B46F0C7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12192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0</a:t>
            </a:r>
          </a:p>
        </p:txBody>
      </p:sp>
      <p:sp>
        <p:nvSpPr>
          <p:cNvPr id="112668" name="Oval 28">
            <a:extLst>
              <a:ext uri="{FF2B5EF4-FFF2-40B4-BE49-F238E27FC236}">
                <a16:creationId xmlns:a16="http://schemas.microsoft.com/office/drawing/2014/main" id="{76DBFCC8-7269-44F1-926C-E4A1EA6A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32766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4</a:t>
            </a:r>
          </a:p>
        </p:txBody>
      </p:sp>
      <p:sp>
        <p:nvSpPr>
          <p:cNvPr id="112669" name="Oval 29">
            <a:extLst>
              <a:ext uri="{FF2B5EF4-FFF2-40B4-BE49-F238E27FC236}">
                <a16:creationId xmlns:a16="http://schemas.microsoft.com/office/drawing/2014/main" id="{8B2F9064-7E8E-A999-7F20-0525C957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4363" y="32766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12670" name="Oval 30">
            <a:extLst>
              <a:ext uri="{FF2B5EF4-FFF2-40B4-BE49-F238E27FC236}">
                <a16:creationId xmlns:a16="http://schemas.microsoft.com/office/drawing/2014/main" id="{2AF6F3EF-C2C5-243D-9719-E4343ED2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5963" y="32766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cxnSp>
        <p:nvCxnSpPr>
          <p:cNvPr id="112671" name="AutoShape 31">
            <a:extLst>
              <a:ext uri="{FF2B5EF4-FFF2-40B4-BE49-F238E27FC236}">
                <a16:creationId xmlns:a16="http://schemas.microsoft.com/office/drawing/2014/main" id="{616C0D3D-7A17-9E9F-DE92-2F6BE418698A}"/>
              </a:ext>
            </a:extLst>
          </p:cNvPr>
          <p:cNvCxnSpPr>
            <a:cxnSpLocks noChangeShapeType="1"/>
            <a:stCxn id="112667" idx="5"/>
            <a:endCxn id="112666" idx="0"/>
          </p:cNvCxnSpPr>
          <p:nvPr/>
        </p:nvCxnSpPr>
        <p:spPr bwMode="auto">
          <a:xfrm>
            <a:off x="7394575" y="1674813"/>
            <a:ext cx="431800" cy="611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2" name="AutoShape 32">
            <a:extLst>
              <a:ext uri="{FF2B5EF4-FFF2-40B4-BE49-F238E27FC236}">
                <a16:creationId xmlns:a16="http://schemas.microsoft.com/office/drawing/2014/main" id="{82948AC0-6245-AAA7-98FC-52548B8909CF}"/>
              </a:ext>
            </a:extLst>
          </p:cNvPr>
          <p:cNvCxnSpPr>
            <a:cxnSpLocks noChangeShapeType="1"/>
            <a:stCxn id="112667" idx="4"/>
            <a:endCxn id="112669" idx="0"/>
          </p:cNvCxnSpPr>
          <p:nvPr/>
        </p:nvCxnSpPr>
        <p:spPr bwMode="auto">
          <a:xfrm>
            <a:off x="7216775" y="1752600"/>
            <a:ext cx="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3" name="AutoShape 33">
            <a:extLst>
              <a:ext uri="{FF2B5EF4-FFF2-40B4-BE49-F238E27FC236}">
                <a16:creationId xmlns:a16="http://schemas.microsoft.com/office/drawing/2014/main" id="{97F468A0-B788-9924-B8E7-49D4135CF96E}"/>
              </a:ext>
            </a:extLst>
          </p:cNvPr>
          <p:cNvCxnSpPr>
            <a:cxnSpLocks noChangeShapeType="1"/>
            <a:stCxn id="112667" idx="3"/>
            <a:endCxn id="112668" idx="0"/>
          </p:cNvCxnSpPr>
          <p:nvPr/>
        </p:nvCxnSpPr>
        <p:spPr bwMode="auto">
          <a:xfrm flipH="1">
            <a:off x="5997575" y="1674813"/>
            <a:ext cx="1039813" cy="160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74" name="AutoShape 34">
            <a:extLst>
              <a:ext uri="{FF2B5EF4-FFF2-40B4-BE49-F238E27FC236}">
                <a16:creationId xmlns:a16="http://schemas.microsoft.com/office/drawing/2014/main" id="{8E96C3B0-90AE-E788-4148-817DAADCAB4A}"/>
              </a:ext>
            </a:extLst>
          </p:cNvPr>
          <p:cNvCxnSpPr>
            <a:cxnSpLocks noChangeShapeType="1"/>
            <a:stCxn id="112669" idx="6"/>
            <a:endCxn id="112670" idx="2"/>
          </p:cNvCxnSpPr>
          <p:nvPr/>
        </p:nvCxnSpPr>
        <p:spPr bwMode="auto">
          <a:xfrm>
            <a:off x="7467600" y="3543300"/>
            <a:ext cx="8683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75" name="Text Box 39">
            <a:extLst>
              <a:ext uri="{FF2B5EF4-FFF2-40B4-BE49-F238E27FC236}">
                <a16:creationId xmlns:a16="http://schemas.microsoft.com/office/drawing/2014/main" id="{2673556A-DF68-1A39-0560-9C92081D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838" y="206851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76" name="Text Box 40">
            <a:extLst>
              <a:ext uri="{FF2B5EF4-FFF2-40B4-BE49-F238E27FC236}">
                <a16:creationId xmlns:a16="http://schemas.microsoft.com/office/drawing/2014/main" id="{4372D703-36B1-D4E0-08D3-99A5E6A7E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22701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77" name="Text Box 41">
            <a:extLst>
              <a:ext uri="{FF2B5EF4-FFF2-40B4-BE49-F238E27FC236}">
                <a16:creationId xmlns:a16="http://schemas.microsoft.com/office/drawing/2014/main" id="{603AFD65-D449-B817-1155-DDA7F426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3325" y="1752600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2678" name="Text Box 45">
            <a:extLst>
              <a:ext uri="{FF2B5EF4-FFF2-40B4-BE49-F238E27FC236}">
                <a16:creationId xmlns:a16="http://schemas.microsoft.com/office/drawing/2014/main" id="{BF7D9BE4-0D10-032B-B920-2EF2E75E5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3475038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-5</a:t>
            </a:r>
          </a:p>
        </p:txBody>
      </p:sp>
      <p:sp>
        <p:nvSpPr>
          <p:cNvPr id="116775" name="Text Box 47">
            <a:extLst>
              <a:ext uri="{FF2B5EF4-FFF2-40B4-BE49-F238E27FC236}">
                <a16:creationId xmlns:a16="http://schemas.microsoft.com/office/drawing/2014/main" id="{59113AAB-CD52-56FA-8BB7-265164E44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838200"/>
            <a:ext cx="14811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System of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difference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constraints </a:t>
            </a:r>
          </a:p>
        </p:txBody>
      </p:sp>
      <p:sp>
        <p:nvSpPr>
          <p:cNvPr id="112680" name="Text Box 48">
            <a:extLst>
              <a:ext uri="{FF2B5EF4-FFF2-40B4-BE49-F238E27FC236}">
                <a16:creationId xmlns:a16="http://schemas.microsoft.com/office/drawing/2014/main" id="{0CE0B34C-6FB9-EF14-6A39-300E83666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838200"/>
            <a:ext cx="206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Constraint graph</a:t>
            </a:r>
          </a:p>
        </p:txBody>
      </p:sp>
      <p:sp>
        <p:nvSpPr>
          <p:cNvPr id="112681" name="Text Box 49">
            <a:extLst>
              <a:ext uri="{FF2B5EF4-FFF2-40B4-BE49-F238E27FC236}">
                <a16:creationId xmlns:a16="http://schemas.microsoft.com/office/drawing/2014/main" id="{99C0E488-1247-EA59-5590-B2B021762A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3" y="838200"/>
            <a:ext cx="2198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Shortest path tree</a:t>
            </a:r>
          </a:p>
        </p:txBody>
      </p:sp>
      <p:sp>
        <p:nvSpPr>
          <p:cNvPr id="112682" name="Text Box 50">
            <a:extLst>
              <a:ext uri="{FF2B5EF4-FFF2-40B4-BE49-F238E27FC236}">
                <a16:creationId xmlns:a16="http://schemas.microsoft.com/office/drawing/2014/main" id="{CADCCA3C-D512-0CAE-F243-C1E61C96A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75" y="1279525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0, NIL</a:t>
            </a:r>
          </a:p>
        </p:txBody>
      </p:sp>
      <p:sp>
        <p:nvSpPr>
          <p:cNvPr id="112683" name="Text Box 51">
            <a:extLst>
              <a:ext uri="{FF2B5EF4-FFF2-40B4-BE49-F238E27FC236}">
                <a16:creationId xmlns:a16="http://schemas.microsoft.com/office/drawing/2014/main" id="{4D383C5D-B744-931D-EE1C-0188EB82D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2362200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0, v</a:t>
            </a:r>
            <a:r>
              <a:rPr lang="en-US" altLang="en-US" sz="2000" baseline="-25000"/>
              <a:t>0</a:t>
            </a:r>
          </a:p>
        </p:txBody>
      </p:sp>
      <p:sp>
        <p:nvSpPr>
          <p:cNvPr id="112684" name="Text Box 53">
            <a:extLst>
              <a:ext uri="{FF2B5EF4-FFF2-40B4-BE49-F238E27FC236}">
                <a16:creationId xmlns:a16="http://schemas.microsoft.com/office/drawing/2014/main" id="{55995875-ADAD-18F2-4D2B-2D9A6696C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325" y="3794125"/>
            <a:ext cx="768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-5, v</a:t>
            </a:r>
            <a:r>
              <a:rPr lang="en-US" altLang="en-US" sz="2000" baseline="-25000"/>
              <a:t>2</a:t>
            </a:r>
          </a:p>
        </p:txBody>
      </p:sp>
      <p:sp>
        <p:nvSpPr>
          <p:cNvPr id="112685" name="Text Box 54">
            <a:extLst>
              <a:ext uri="{FF2B5EF4-FFF2-40B4-BE49-F238E27FC236}">
                <a16:creationId xmlns:a16="http://schemas.microsoft.com/office/drawing/2014/main" id="{E99EF9DC-21CE-04E1-2E21-8CF14F434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925" y="3810000"/>
            <a:ext cx="684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0, v</a:t>
            </a:r>
            <a:r>
              <a:rPr lang="en-US" altLang="en-US" sz="2000" baseline="-25000"/>
              <a:t>0</a:t>
            </a:r>
          </a:p>
        </p:txBody>
      </p:sp>
      <p:sp>
        <p:nvSpPr>
          <p:cNvPr id="112686" name="Text Box 55">
            <a:extLst>
              <a:ext uri="{FF2B5EF4-FFF2-40B4-BE49-F238E27FC236}">
                <a16:creationId xmlns:a16="http://schemas.microsoft.com/office/drawing/2014/main" id="{669CD7A9-CB0A-4882-22E0-5263F5C4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388" y="3810000"/>
            <a:ext cx="684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0, v</a:t>
            </a:r>
            <a:r>
              <a:rPr lang="en-US" altLang="en-US" sz="2000" baseline="-25000"/>
              <a:t>0</a:t>
            </a:r>
          </a:p>
        </p:txBody>
      </p:sp>
      <p:sp>
        <p:nvSpPr>
          <p:cNvPr id="116783" name="Line 56">
            <a:extLst>
              <a:ext uri="{FF2B5EF4-FFF2-40B4-BE49-F238E27FC236}">
                <a16:creationId xmlns:a16="http://schemas.microsoft.com/office/drawing/2014/main" id="{52697EF1-D793-62E8-EC45-93FBF7826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191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6784" name="Line 57">
            <a:extLst>
              <a:ext uri="{FF2B5EF4-FFF2-40B4-BE49-F238E27FC236}">
                <a16:creationId xmlns:a16="http://schemas.microsoft.com/office/drawing/2014/main" id="{0752BDDC-67C5-B131-CE39-E8FE6F6C1F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762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6785" name="Line 58">
            <a:extLst>
              <a:ext uri="{FF2B5EF4-FFF2-40B4-BE49-F238E27FC236}">
                <a16:creationId xmlns:a16="http://schemas.microsoft.com/office/drawing/2014/main" id="{D5125DC9-05A0-E104-2691-778CCC7094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7620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6786" name="Line 59">
            <a:extLst>
              <a:ext uri="{FF2B5EF4-FFF2-40B4-BE49-F238E27FC236}">
                <a16:creationId xmlns:a16="http://schemas.microsoft.com/office/drawing/2014/main" id="{4B777CBC-7BC8-B5E3-DF53-CB5DAFECB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1" name="Text Box 60">
            <a:extLst>
              <a:ext uri="{FF2B5EF4-FFF2-40B4-BE49-F238E27FC236}">
                <a16:creationId xmlns:a16="http://schemas.microsoft.com/office/drawing/2014/main" id="{881A9B3F-731A-C1CB-E68E-8843D3014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4251325"/>
            <a:ext cx="2640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 feasible solution is: </a:t>
            </a:r>
          </a:p>
        </p:txBody>
      </p:sp>
      <p:sp>
        <p:nvSpPr>
          <p:cNvPr id="112692" name="Rectangle 62">
            <a:extLst>
              <a:ext uri="{FF2B5EF4-FFF2-40B4-BE49-F238E27FC236}">
                <a16:creationId xmlns:a16="http://schemas.microsoft.com/office/drawing/2014/main" id="{90AE8E8C-DC78-CD84-8D0A-BB3CB495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08525"/>
            <a:ext cx="2514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1</a:t>
            </a:r>
            <a:r>
              <a:rPr lang="en-US" altLang="en-US" sz="2000"/>
              <a:t> = </a:t>
            </a:r>
            <a:r>
              <a:rPr lang="el-GR" altLang="en-US" sz="2000">
                <a:latin typeface="Arial Unicode MS" pitchFamily="34" charset="-128"/>
                <a:ea typeface="Arial Unicode MS" pitchFamily="34" charset="-128"/>
              </a:rPr>
              <a:t>δ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(v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0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, v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1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) = </a:t>
            </a:r>
            <a:r>
              <a:rPr lang="en-US" altLang="en-US" sz="2000"/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2</a:t>
            </a:r>
            <a:r>
              <a:rPr lang="en-US" altLang="en-US" sz="2000"/>
              <a:t> = </a:t>
            </a:r>
            <a:r>
              <a:rPr lang="el-GR" altLang="en-US" sz="2000"/>
              <a:t>δ</a:t>
            </a:r>
            <a:r>
              <a:rPr lang="en-US" altLang="en-US" sz="2000"/>
              <a:t>(v</a:t>
            </a:r>
            <a:r>
              <a:rPr lang="en-US" altLang="en-US" sz="2000" baseline="-25000"/>
              <a:t>0</a:t>
            </a:r>
            <a:r>
              <a:rPr lang="en-US" altLang="en-US" sz="2000"/>
              <a:t>, v</a:t>
            </a:r>
            <a:r>
              <a:rPr lang="en-US" altLang="en-US" sz="2000" baseline="-25000"/>
              <a:t>2</a:t>
            </a:r>
            <a:r>
              <a:rPr lang="en-US" altLang="en-US" sz="2000"/>
              <a:t>) = 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x</a:t>
            </a:r>
            <a:r>
              <a:rPr lang="en-US" altLang="en-US" sz="2000" baseline="-25000"/>
              <a:t>3</a:t>
            </a:r>
            <a:r>
              <a:rPr lang="en-US" altLang="en-US" sz="2000"/>
              <a:t> = </a:t>
            </a:r>
            <a:r>
              <a:rPr lang="el-GR" altLang="en-US" sz="2000"/>
              <a:t>δ</a:t>
            </a:r>
            <a:r>
              <a:rPr lang="en-US" altLang="en-US" sz="2000"/>
              <a:t>(v</a:t>
            </a:r>
            <a:r>
              <a:rPr lang="en-US" altLang="en-US" sz="2000" baseline="-25000"/>
              <a:t>0</a:t>
            </a:r>
            <a:r>
              <a:rPr lang="en-US" altLang="en-US" sz="2000"/>
              <a:t>, v</a:t>
            </a:r>
            <a:r>
              <a:rPr lang="en-US" altLang="en-US" sz="2000" baseline="-25000"/>
              <a:t>3</a:t>
            </a:r>
            <a:r>
              <a:rPr lang="en-US" altLang="en-US" sz="2000"/>
              <a:t>) = -5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4</a:t>
            </a:r>
            <a:r>
              <a:rPr lang="en-US" altLang="en-US" sz="2000"/>
              <a:t> = </a:t>
            </a:r>
            <a:r>
              <a:rPr lang="el-GR" altLang="en-US" sz="2000"/>
              <a:t>δ</a:t>
            </a:r>
            <a:r>
              <a:rPr lang="en-US" altLang="en-US" sz="2000"/>
              <a:t>(v</a:t>
            </a:r>
            <a:r>
              <a:rPr lang="en-US" altLang="en-US" sz="2000" baseline="-25000"/>
              <a:t>0</a:t>
            </a:r>
            <a:r>
              <a:rPr lang="en-US" altLang="en-US" sz="2000"/>
              <a:t>, v</a:t>
            </a:r>
            <a:r>
              <a:rPr lang="en-US" altLang="en-US" sz="2000" baseline="-25000"/>
              <a:t>4</a:t>
            </a:r>
            <a:r>
              <a:rPr lang="en-US" altLang="en-US" sz="2000"/>
              <a:t>) = 0</a:t>
            </a:r>
          </a:p>
        </p:txBody>
      </p:sp>
      <p:sp>
        <p:nvSpPr>
          <p:cNvPr id="112693" name="Text Box 63">
            <a:extLst>
              <a:ext uri="{FF2B5EF4-FFF2-40B4-BE49-F238E27FC236}">
                <a16:creationId xmlns:a16="http://schemas.microsoft.com/office/drawing/2014/main" id="{80D04A1A-E685-048D-7DA4-A9E0AE735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267200"/>
            <a:ext cx="48085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With these assignments to the variables,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all the inequalities are satisfied:</a:t>
            </a:r>
          </a:p>
        </p:txBody>
      </p:sp>
      <p:sp>
        <p:nvSpPr>
          <p:cNvPr id="112694" name="Rectangle 64">
            <a:extLst>
              <a:ext uri="{FF2B5EF4-FFF2-40B4-BE49-F238E27FC236}">
                <a16:creationId xmlns:a16="http://schemas.microsoft.com/office/drawing/2014/main" id="{B426479E-F900-E5F3-1654-1EDE8A77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60925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2</a:t>
            </a:r>
            <a:r>
              <a:rPr lang="en-US" altLang="en-US" sz="2000"/>
              <a:t> – x</a:t>
            </a:r>
            <a:r>
              <a:rPr lang="en-US" altLang="en-US" sz="2000" baseline="-25000"/>
              <a:t>1</a:t>
            </a:r>
            <a:r>
              <a:rPr lang="en-US" altLang="en-US" sz="2000"/>
              <a:t> ≤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3</a:t>
            </a:r>
            <a:r>
              <a:rPr lang="en-US" altLang="en-US" sz="2000"/>
              <a:t> – x</a:t>
            </a:r>
            <a:r>
              <a:rPr lang="en-US" altLang="en-US" sz="2000" baseline="-25000"/>
              <a:t>1</a:t>
            </a:r>
            <a:r>
              <a:rPr lang="en-US" altLang="en-US" sz="2000"/>
              <a:t> ≤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x</a:t>
            </a:r>
            <a:r>
              <a:rPr lang="en-US" altLang="en-US" sz="2000" baseline="-25000"/>
              <a:t>3</a:t>
            </a:r>
            <a:r>
              <a:rPr lang="en-US" altLang="en-US" sz="2000"/>
              <a:t> – x</a:t>
            </a:r>
            <a:r>
              <a:rPr lang="en-US" altLang="en-US" sz="2000" baseline="-25000"/>
              <a:t>2</a:t>
            </a:r>
            <a:r>
              <a:rPr lang="en-US" altLang="en-US" sz="2000"/>
              <a:t> ≤ -5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</a:t>
            </a:r>
            <a:r>
              <a:rPr lang="en-US" altLang="en-US" sz="2000" baseline="-25000"/>
              <a:t>4</a:t>
            </a:r>
            <a:r>
              <a:rPr lang="en-US" altLang="en-US" sz="2000"/>
              <a:t> – x</a:t>
            </a:r>
            <a:r>
              <a:rPr lang="en-US" altLang="en-US" sz="2000" baseline="-25000"/>
              <a:t>2</a:t>
            </a:r>
            <a:r>
              <a:rPr lang="en-US" altLang="en-US" sz="2000"/>
              <a:t> ≤ 0</a:t>
            </a:r>
          </a:p>
        </p:txBody>
      </p:sp>
      <p:sp>
        <p:nvSpPr>
          <p:cNvPr id="116791" name="Line 65">
            <a:extLst>
              <a:ext uri="{FF2B5EF4-FFF2-40B4-BE49-F238E27FC236}">
                <a16:creationId xmlns:a16="http://schemas.microsoft.com/office/drawing/2014/main" id="{E9F42849-9E86-ABB6-B59C-A0D32E460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4191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6" name="Rectangle 66">
            <a:extLst>
              <a:ext uri="{FF2B5EF4-FFF2-40B4-BE49-F238E27FC236}">
                <a16:creationId xmlns:a16="http://schemas.microsoft.com/office/drawing/2014/main" id="{63EE2DDC-C1AB-0F0C-1E38-1E4426973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0 – 0 ≤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-5 – 0 ≤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-5 – 0 ≤ -5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0 – 0 ≤ 0</a:t>
            </a:r>
          </a:p>
        </p:txBody>
      </p:sp>
      <p:sp>
        <p:nvSpPr>
          <p:cNvPr id="112697" name="Rectangle 67">
            <a:extLst>
              <a:ext uri="{FF2B5EF4-FFF2-40B4-BE49-F238E27FC236}">
                <a16:creationId xmlns:a16="http://schemas.microsoft.com/office/drawing/2014/main" id="{8B8729FB-CA9B-1389-DE0C-ADE5B52F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1905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0 ≤ 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-5 ≤ 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-5 ≤ -5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0 ≤ 0</a:t>
            </a:r>
          </a:p>
        </p:txBody>
      </p:sp>
      <p:sp>
        <p:nvSpPr>
          <p:cNvPr id="112698" name="AutoShape 68">
            <a:extLst>
              <a:ext uri="{FF2B5EF4-FFF2-40B4-BE49-F238E27FC236}">
                <a16:creationId xmlns:a16="http://schemas.microsoft.com/office/drawing/2014/main" id="{A25FD575-C73A-B137-50E6-B995EA05CFD9}"/>
              </a:ext>
            </a:extLst>
          </p:cNvPr>
          <p:cNvSpPr>
            <a:spLocks/>
          </p:cNvSpPr>
          <p:nvPr/>
        </p:nvSpPr>
        <p:spPr bwMode="auto">
          <a:xfrm>
            <a:off x="5334000" y="49530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12699" name="AutoShape 69">
            <a:extLst>
              <a:ext uri="{FF2B5EF4-FFF2-40B4-BE49-F238E27FC236}">
                <a16:creationId xmlns:a16="http://schemas.microsoft.com/office/drawing/2014/main" id="{1ADB3009-2D40-1F26-2291-6F3BAD042556}"/>
              </a:ext>
            </a:extLst>
          </p:cNvPr>
          <p:cNvSpPr>
            <a:spLocks/>
          </p:cNvSpPr>
          <p:nvPr/>
        </p:nvSpPr>
        <p:spPr bwMode="auto">
          <a:xfrm>
            <a:off x="7162800" y="4953000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 animBg="1"/>
      <p:bldP spid="112647" grpId="0" animBg="1"/>
      <p:bldP spid="112648" grpId="0" animBg="1"/>
      <p:bldP spid="112649" grpId="0" animBg="1"/>
      <p:bldP spid="112658" grpId="0"/>
      <p:bldP spid="112659" grpId="0"/>
      <p:bldP spid="112660" grpId="0"/>
      <p:bldP spid="112661" grpId="0"/>
      <p:bldP spid="112662" grpId="0"/>
      <p:bldP spid="112663" grpId="0"/>
      <p:bldP spid="112664" grpId="0"/>
      <p:bldP spid="112665" grpId="0"/>
      <p:bldP spid="112666" grpId="0" animBg="1"/>
      <p:bldP spid="112667" grpId="0" animBg="1"/>
      <p:bldP spid="112668" grpId="0" animBg="1"/>
      <p:bldP spid="112669" grpId="0" animBg="1"/>
      <p:bldP spid="112670" grpId="0" animBg="1"/>
      <p:bldP spid="112675" grpId="0"/>
      <p:bldP spid="112676" grpId="0"/>
      <p:bldP spid="112677" grpId="0"/>
      <p:bldP spid="112678" grpId="0"/>
      <p:bldP spid="112680" grpId="0"/>
      <p:bldP spid="112681" grpId="0"/>
      <p:bldP spid="112682" grpId="0"/>
      <p:bldP spid="112683" grpId="0"/>
      <p:bldP spid="112684" grpId="0"/>
      <p:bldP spid="112685" grpId="0"/>
      <p:bldP spid="112686" grpId="0"/>
      <p:bldP spid="112691" grpId="0"/>
      <p:bldP spid="112692" grpId="0"/>
      <p:bldP spid="112693" grpId="0"/>
      <p:bldP spid="112694" grpId="0"/>
      <p:bldP spid="112696" grpId="0"/>
      <p:bldP spid="112697" grpId="0"/>
      <p:bldP spid="112698" grpId="0" animBg="1"/>
      <p:bldP spid="11269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>
            <a:extLst>
              <a:ext uri="{FF2B5EF4-FFF2-40B4-BE49-F238E27FC236}">
                <a16:creationId xmlns:a16="http://schemas.microsoft.com/office/drawing/2014/main" id="{AEF3E830-35EB-F4AB-DE49-D90454E0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CED2B0-D81D-476E-A277-0DDB9CB4D7B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50830EA0-93CB-1F8C-3455-7E1B69D32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note on the feasible solutions</a:t>
            </a:r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1476BB70-AB55-1307-C702-97FA3475B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Note that, if a system of difference constraints has a feasible solution, then it has infinitely many feasible solutions.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In order to see this, let us assume that, the assignments x</a:t>
            </a:r>
            <a:r>
              <a:rPr lang="en-US" altLang="en-US" sz="2400" baseline="-25000"/>
              <a:t>i</a:t>
            </a:r>
            <a:r>
              <a:rPr lang="en-US" altLang="en-US" sz="2400"/>
              <a:t> = c</a:t>
            </a:r>
            <a:r>
              <a:rPr lang="en-US" altLang="en-US" sz="2400" baseline="-25000"/>
              <a:t>i</a:t>
            </a:r>
            <a:r>
              <a:rPr lang="en-US" altLang="en-US" sz="2400"/>
              <a:t> (where c</a:t>
            </a:r>
            <a:r>
              <a:rPr lang="en-US" altLang="en-US" sz="2400" baseline="-25000"/>
              <a:t>i</a:t>
            </a:r>
            <a:r>
              <a:rPr lang="en-US" altLang="en-US" sz="2400"/>
              <a:t> is a constant) for the variables x</a:t>
            </a:r>
            <a:r>
              <a:rPr lang="en-US" altLang="en-US" sz="2400" baseline="-25000"/>
              <a:t>1</a:t>
            </a:r>
            <a:r>
              <a:rPr lang="en-US" altLang="en-US" sz="2400"/>
              <a:t>,x</a:t>
            </a:r>
            <a:r>
              <a:rPr lang="en-US" altLang="en-US" sz="2400" baseline="-25000"/>
              <a:t>2</a:t>
            </a:r>
            <a:r>
              <a:rPr lang="en-US" altLang="en-US" sz="2400"/>
              <a:t>,…,x</a:t>
            </a:r>
            <a:r>
              <a:rPr lang="en-US" altLang="en-US" sz="2400" baseline="-25000"/>
              <a:t>n</a:t>
            </a:r>
            <a:r>
              <a:rPr lang="en-US" altLang="en-US" sz="2400"/>
              <a:t> is a feasible solution.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Then for any constant d, x</a:t>
            </a:r>
            <a:r>
              <a:rPr lang="en-US" altLang="en-US" sz="2400" baseline="-25000"/>
              <a:t>i</a:t>
            </a:r>
            <a:r>
              <a:rPr lang="en-US" altLang="en-US" sz="2400"/>
              <a:t>=c</a:t>
            </a:r>
            <a:r>
              <a:rPr lang="en-US" altLang="en-US" sz="2400" baseline="-25000"/>
              <a:t>i</a:t>
            </a:r>
            <a:r>
              <a:rPr lang="en-US" altLang="en-US" sz="2400"/>
              <a:t>+d is also a feasible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>
            <a:extLst>
              <a:ext uri="{FF2B5EF4-FFF2-40B4-BE49-F238E27FC236}">
                <a16:creationId xmlns:a16="http://schemas.microsoft.com/office/drawing/2014/main" id="{D517EFF7-B4B8-6ED0-5375-26D30D41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7DDE74-B9E9-4F21-A816-9B8247FDF0A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C07C341A-0333-90D8-EFC0-D4B88E3BE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All pairs shortest path problem</a:t>
            </a:r>
          </a:p>
        </p:txBody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584495E8-E12B-CC4D-3A6D-07E218FB7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a digraph G=(V,E) and a weight function w:E</a:t>
            </a:r>
            <a:r>
              <a:rPr lang="en-US" altLang="en-US" sz="2400">
                <a:sym typeface="Wingdings" panose="05000000000000000000" pitchFamily="2" charset="2"/>
              </a:rPr>
              <a:t>R, for all nodes u,v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 </a:t>
            </a:r>
            <a:r>
              <a:rPr lang="en-US" altLang="en-US" sz="2400">
                <a:sym typeface="Wingdings" panose="05000000000000000000" pitchFamily="2" charset="2"/>
              </a:rPr>
              <a:t>V, find a shortest path from u to v.</a:t>
            </a: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In order to solve this problem, we may apply a single source shortest path algorithm by taking all the nodes as the source one by one.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Bellman-Ford [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(VE)] : V.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(VE) = 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sym typeface="Wingdings" panose="05000000000000000000" pitchFamily="2" charset="2"/>
              </a:rPr>
              <a:t>2</a:t>
            </a:r>
            <a:r>
              <a:rPr lang="en-US" altLang="en-US" sz="2000">
                <a:sym typeface="Wingdings" panose="05000000000000000000" pitchFamily="2" charset="2"/>
              </a:rPr>
              <a:t>E)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Dijkstra [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(VlgV+E)] : V. 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(VlgV+E) = 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sym typeface="Wingdings" panose="05000000000000000000" pitchFamily="2" charset="2"/>
              </a:rPr>
              <a:t>2</a:t>
            </a:r>
            <a:r>
              <a:rPr lang="en-US" altLang="en-US" sz="2000">
                <a:sym typeface="Wingdings" panose="05000000000000000000" pitchFamily="2" charset="2"/>
              </a:rPr>
              <a:t>lgV+VE)</a:t>
            </a:r>
          </a:p>
          <a:p>
            <a:pPr lvl="1" eaLnBrk="1" hangingPunct="1"/>
            <a:endParaRPr lang="en-US" altLang="en-US" sz="8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80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6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5">
            <a:extLst>
              <a:ext uri="{FF2B5EF4-FFF2-40B4-BE49-F238E27FC236}">
                <a16:creationId xmlns:a16="http://schemas.microsoft.com/office/drawing/2014/main" id="{3C27F01A-5B4F-3071-1F7C-9242C5E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FD7BF9-B9EB-42EE-8BB3-F214ECA5678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D8A06D57-828F-8360-E755-1C9F45CF1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All pairs shortest path problem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B4273414-A5D7-36E0-E676-0F1BB2FF1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a digraph G=(V,E) and a weight function w:E</a:t>
            </a:r>
            <a:r>
              <a:rPr lang="en-US" altLang="en-US" sz="2400">
                <a:sym typeface="Wingdings" panose="05000000000000000000" pitchFamily="2" charset="2"/>
              </a:rPr>
              <a:t>R, let us define w</a:t>
            </a:r>
            <a:r>
              <a:rPr lang="en-US" altLang="en-US" sz="2400" baseline="-25000">
                <a:sym typeface="Wingdings" panose="05000000000000000000" pitchFamily="2" charset="2"/>
              </a:rPr>
              <a:t>ij</a:t>
            </a:r>
            <a:r>
              <a:rPr lang="en-US" altLang="en-US" sz="2400">
                <a:sym typeface="Wingdings" panose="05000000000000000000" pitchFamily="2" charset="2"/>
              </a:rPr>
              <a:t> as follows:</a:t>
            </a: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>
                <a:sym typeface="Wingdings" panose="05000000000000000000" pitchFamily="2" charset="2"/>
              </a:rPr>
              <a:t>We can represent G using the adjacency matrix</a:t>
            </a:r>
          </a:p>
          <a:p>
            <a:pPr eaLnBrk="1" hangingPunct="1"/>
            <a:endParaRPr lang="en-US" altLang="en-US" sz="2400"/>
          </a:p>
        </p:txBody>
      </p:sp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985191EE-E448-D2B1-B1C3-24BA261B1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90800"/>
          <a:ext cx="4495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400" imgH="736600" progId="Equation.3">
                  <p:embed/>
                </p:oleObj>
              </mc:Choice>
              <mc:Fallback>
                <p:oleObj name="Equation" r:id="rId3" imgW="24384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44958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2DC6F3F5-8A72-A5D4-2EC3-544EA07563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6663" y="4889500"/>
          <a:ext cx="1358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241300" progId="Equation.3">
                  <p:embed/>
                </p:oleObj>
              </mc:Choice>
              <mc:Fallback>
                <p:oleObj name="Equation" r:id="rId5" imgW="7366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4889500"/>
                        <a:ext cx="1358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18C1B21-9076-9AED-3A3E-A0AC43B8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7AEB3C-CEDB-4F3A-BBA7-B076764A234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E0FCDD9-7F72-26BA-4C21-526F22F38C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Variants of shortest path problems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22642C2-DBDD-64B5-F0E1-E4219F4617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Given a directed graph G=(V,E) and a weight function w:E</a:t>
            </a:r>
            <a:r>
              <a:rPr lang="en-US" altLang="en-US" sz="2400" dirty="0">
                <a:sym typeface="Wingdings" panose="05000000000000000000" pitchFamily="2" charset="2"/>
              </a:rPr>
              <a:t>R,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Single destination shortest path problem:</a:t>
            </a:r>
          </a:p>
          <a:p>
            <a:pPr lvl="1" eaLnBrk="1" hangingPunct="1">
              <a:defRPr/>
            </a:pPr>
            <a:r>
              <a:rPr lang="en-US" altLang="en-US" sz="2000" dirty="0"/>
              <a:t>Given a destination node d 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sz="2000" dirty="0"/>
              <a:t> V, for all (source) nodes s 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sz="2000" dirty="0"/>
              <a:t> V, find a shortest path from s to d.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marL="0" lvl="1" indent="0" eaLnBrk="1" hangingPunct="1">
              <a:buFont typeface="Wingdings" panose="05000000000000000000" pitchFamily="2" charset="2"/>
              <a:buNone/>
              <a:defRPr/>
            </a:pPr>
            <a:endParaRPr lang="en-US" altLang="en-US" sz="2000" dirty="0"/>
          </a:p>
          <a:p>
            <a:pPr eaLnBrk="1" hangingPunct="1">
              <a:defRPr/>
            </a:pPr>
            <a:endParaRPr lang="en-US" altLang="en-US" sz="8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>
            <a:extLst>
              <a:ext uri="{FF2B5EF4-FFF2-40B4-BE49-F238E27FC236}">
                <a16:creationId xmlns:a16="http://schemas.microsoft.com/office/drawing/2014/main" id="{8C800DC8-0A7B-3321-2270-50A1ED11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EBD543-4306-4E1E-9F10-CFDFD0023B1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D78EB2-DD69-56C6-BB98-28633FD11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All pairs shortest path problem</a:t>
            </a:r>
          </a:p>
        </p:txBody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4CBB61D2-A0BE-280C-ACAA-BAFBC2A25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Let d</a:t>
            </a:r>
            <a:r>
              <a:rPr lang="en-US" altLang="en-US" sz="2400" baseline="-25000"/>
              <a:t>ij</a:t>
            </a:r>
            <a:r>
              <a:rPr lang="en-US" altLang="en-US" sz="2400"/>
              <a:t>(m) be the weight of a shortest path from v</a:t>
            </a:r>
            <a:r>
              <a:rPr lang="en-US" altLang="en-US" sz="2400" baseline="-25000"/>
              <a:t>i</a:t>
            </a:r>
            <a:r>
              <a:rPr lang="en-US" altLang="en-US" sz="2400"/>
              <a:t> to v</a:t>
            </a:r>
            <a:r>
              <a:rPr lang="en-US" altLang="en-US" sz="2400" baseline="-25000"/>
              <a:t>j</a:t>
            </a:r>
            <a:r>
              <a:rPr lang="en-US" altLang="en-US" sz="2400"/>
              <a:t> that contains at most m edges.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Note that for m=0, we have:</a:t>
            </a:r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endParaRPr lang="en-US" altLang="en-US" sz="24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/>
              <a:t>For m </a:t>
            </a:r>
            <a:r>
              <a:rPr lang="en-US" altLang="en-US" sz="2400">
                <a:cs typeface="Arial" panose="020B0604020202020204" pitchFamily="34" charset="0"/>
              </a:rPr>
              <a:t>≥ 1, </a:t>
            </a:r>
            <a:r>
              <a:rPr lang="en-US" altLang="en-US" sz="2400"/>
              <a:t>d</a:t>
            </a:r>
            <a:r>
              <a:rPr lang="en-US" altLang="en-US" sz="2400" baseline="-25000"/>
              <a:t>ij</a:t>
            </a:r>
            <a:r>
              <a:rPr lang="en-US" altLang="en-US" sz="2400"/>
              <a:t>(m) can be computed based on d</a:t>
            </a:r>
            <a:r>
              <a:rPr lang="en-US" altLang="en-US" sz="2400" baseline="-25000"/>
              <a:t>ij</a:t>
            </a:r>
            <a:r>
              <a:rPr lang="en-US" altLang="en-US" sz="2400"/>
              <a:t>(m-1) &amp; W </a:t>
            </a:r>
          </a:p>
        </p:txBody>
      </p:sp>
      <p:graphicFrame>
        <p:nvGraphicFramePr>
          <p:cNvPr id="120837" name="Object 4">
            <a:extLst>
              <a:ext uri="{FF2B5EF4-FFF2-40B4-BE49-F238E27FC236}">
                <a16:creationId xmlns:a16="http://schemas.microsoft.com/office/drawing/2014/main" id="{AB55C4CD-AB69-FE1E-5AA2-62D39D9685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5013" y="3394075"/>
          <a:ext cx="2592387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457200" progId="Equation.3">
                  <p:embed/>
                </p:oleObj>
              </mc:Choice>
              <mc:Fallback>
                <p:oleObj name="Equation" r:id="rId3" imgW="12827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3394075"/>
                        <a:ext cx="2592387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5">
            <a:extLst>
              <a:ext uri="{FF2B5EF4-FFF2-40B4-BE49-F238E27FC236}">
                <a16:creationId xmlns:a16="http://schemas.microsoft.com/office/drawing/2014/main" id="{6CC45AE4-1E3F-C2F7-6664-DC4C6FB1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5D9304-6838-494E-B611-DBC613832F2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B26EA6B7-BB40-10A8-9793-A10A9F38A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Computing </a:t>
            </a:r>
            <a:r>
              <a:rPr lang="en-US" altLang="en-US" sz="3200" dirty="0" err="1"/>
              <a:t>d</a:t>
            </a:r>
            <a:r>
              <a:rPr lang="en-US" altLang="en-US" sz="3200" baseline="-25000" dirty="0" err="1"/>
              <a:t>ij</a:t>
            </a:r>
            <a:r>
              <a:rPr lang="en-US" altLang="en-US" sz="3200" dirty="0"/>
              <a:t>(m)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FCE95845-1C98-A64A-FE67-BD8F71B2F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Note that</a:t>
            </a:r>
          </a:p>
          <a:p>
            <a:pPr lvl="1" eaLnBrk="1" hangingPunct="1"/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(m) is the min weight path from v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to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with at most m edges</a:t>
            </a:r>
          </a:p>
          <a:p>
            <a:pPr lvl="1" eaLnBrk="1" hangingPunct="1"/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(m-1) is the min weight path from v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to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j</a:t>
            </a:r>
            <a:r>
              <a:rPr lang="en-US" altLang="en-US" sz="2000" dirty="0"/>
              <a:t> with at most m-1 edges</a:t>
            </a:r>
          </a:p>
          <a:p>
            <a:pPr lvl="1" eaLnBrk="1" hangingPunct="1"/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ik</a:t>
            </a:r>
            <a:r>
              <a:rPr lang="en-US" altLang="en-US" sz="2000" dirty="0"/>
              <a:t>(m-1) is the min weight path from v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to </a:t>
            </a:r>
            <a:r>
              <a:rPr lang="en-US" altLang="en-US" sz="2000" dirty="0" err="1"/>
              <a:t>v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 with at most m-1 edges</a:t>
            </a:r>
            <a:endParaRPr lang="en-US" altLang="en-US" sz="800" dirty="0"/>
          </a:p>
          <a:p>
            <a:pPr eaLnBrk="1" hangingPunct="1"/>
            <a:r>
              <a:rPr lang="en-US" altLang="en-US" sz="2400" dirty="0"/>
              <a:t>In order to find a min weight path from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j</a:t>
            </a:r>
            <a:r>
              <a:rPr lang="tr-TR" altLang="en-US" sz="2400" dirty="0"/>
              <a:t> in m </a:t>
            </a:r>
            <a:r>
              <a:rPr lang="tr-TR" altLang="en-US" sz="2400" dirty="0" err="1"/>
              <a:t>steps</a:t>
            </a:r>
            <a:r>
              <a:rPr lang="tr-TR" altLang="en-US" sz="2400" dirty="0"/>
              <a:t>,</a:t>
            </a:r>
            <a:r>
              <a:rPr lang="en-US" altLang="en-US" sz="2400" dirty="0"/>
              <a:t> for each node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such that we have an edge (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,v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), consider if it would be cheaper to arrive to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in m-1 and edges, and then follow this edge to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j</a:t>
            </a:r>
            <a:r>
              <a:rPr lang="en-US" altLang="en-US" sz="2400" dirty="0"/>
              <a:t>.</a:t>
            </a:r>
          </a:p>
          <a:p>
            <a:pPr eaLnBrk="1" hangingPunct="1"/>
            <a:endParaRPr lang="en-US" altLang="en-US" sz="800" dirty="0"/>
          </a:p>
          <a:p>
            <a:pPr eaLnBrk="1" hangingPunct="1"/>
            <a:r>
              <a:rPr lang="en-US" altLang="en-US" sz="2400" dirty="0"/>
              <a:t>Min weight path from v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to </a:t>
            </a:r>
            <a:r>
              <a:rPr lang="en-US" altLang="en-US" sz="2400" dirty="0" err="1"/>
              <a:t>v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with at most m-1 edges: </a:t>
            </a:r>
            <a:r>
              <a:rPr lang="en-US" altLang="en-US" sz="2400" dirty="0" err="1"/>
              <a:t>d</a:t>
            </a:r>
            <a:r>
              <a:rPr lang="en-US" altLang="en-US" sz="2400" baseline="-25000" dirty="0" err="1"/>
              <a:t>ik</a:t>
            </a:r>
            <a:r>
              <a:rPr lang="en-US" altLang="en-US" sz="2400" dirty="0"/>
              <a:t>(m-1)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08FFEF-6E98-059B-D324-372D657A061C}"/>
              </a:ext>
            </a:extLst>
          </p:cNvPr>
          <p:cNvSpPr/>
          <p:nvPr/>
        </p:nvSpPr>
        <p:spPr bwMode="auto">
          <a:xfrm>
            <a:off x="2037787" y="5360497"/>
            <a:ext cx="494104" cy="51148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tr-TR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8B56E-4AFF-6F97-1A7C-9B9A3E78CD45}"/>
              </a:ext>
            </a:extLst>
          </p:cNvPr>
          <p:cNvSpPr/>
          <p:nvPr/>
        </p:nvSpPr>
        <p:spPr bwMode="auto">
          <a:xfrm>
            <a:off x="7299662" y="4925316"/>
            <a:ext cx="494104" cy="51148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lang="tr-TR" baseline="-25000" dirty="0" err="1">
                <a:latin typeface="Arial" charset="0"/>
              </a:rPr>
              <a:t>j</a:t>
            </a:r>
            <a:endParaRPr kumimoji="0" lang="tr-TR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99266A-3645-090E-5607-3DAAE2936552}"/>
              </a:ext>
            </a:extLst>
          </p:cNvPr>
          <p:cNvSpPr/>
          <p:nvPr/>
        </p:nvSpPr>
        <p:spPr bwMode="auto">
          <a:xfrm>
            <a:off x="6033753" y="5592738"/>
            <a:ext cx="559475" cy="51148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  <a:r>
              <a:rPr kumimoji="0" lang="tr-TR" sz="20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</a:t>
            </a:r>
            <a:endParaRPr kumimoji="0" lang="tr-TR" sz="2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E76CD69-5669-840A-F31C-971A96E0FB54}"/>
              </a:ext>
            </a:extLst>
          </p:cNvPr>
          <p:cNvSpPr/>
          <p:nvPr/>
        </p:nvSpPr>
        <p:spPr bwMode="auto">
          <a:xfrm>
            <a:off x="2451616" y="5019670"/>
            <a:ext cx="4848046" cy="345426"/>
          </a:xfrm>
          <a:custGeom>
            <a:avLst/>
            <a:gdLst>
              <a:gd name="connsiteX0" fmla="*/ 0 w 3424687"/>
              <a:gd name="connsiteY0" fmla="*/ 379969 h 379969"/>
              <a:gd name="connsiteX1" fmla="*/ 431321 w 3424687"/>
              <a:gd name="connsiteY1" fmla="*/ 112550 h 379969"/>
              <a:gd name="connsiteX2" fmla="*/ 776378 w 3424687"/>
              <a:gd name="connsiteY2" fmla="*/ 319584 h 379969"/>
              <a:gd name="connsiteX3" fmla="*/ 1319842 w 3424687"/>
              <a:gd name="connsiteY3" fmla="*/ 17660 h 379969"/>
              <a:gd name="connsiteX4" fmla="*/ 1742536 w 3424687"/>
              <a:gd name="connsiteY4" fmla="*/ 198815 h 379969"/>
              <a:gd name="connsiteX5" fmla="*/ 2260121 w 3424687"/>
              <a:gd name="connsiteY5" fmla="*/ 407 h 379969"/>
              <a:gd name="connsiteX6" fmla="*/ 2665563 w 3424687"/>
              <a:gd name="connsiteY6" fmla="*/ 147056 h 379969"/>
              <a:gd name="connsiteX7" fmla="*/ 3036498 w 3424687"/>
              <a:gd name="connsiteY7" fmla="*/ 147056 h 379969"/>
              <a:gd name="connsiteX8" fmla="*/ 3200400 w 3424687"/>
              <a:gd name="connsiteY8" fmla="*/ 276452 h 379969"/>
              <a:gd name="connsiteX9" fmla="*/ 3424687 w 3424687"/>
              <a:gd name="connsiteY9" fmla="*/ 285079 h 379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4687" h="379969">
                <a:moveTo>
                  <a:pt x="0" y="379969"/>
                </a:moveTo>
                <a:cubicBezTo>
                  <a:pt x="150962" y="251291"/>
                  <a:pt x="301925" y="122614"/>
                  <a:pt x="431321" y="112550"/>
                </a:cubicBezTo>
                <a:cubicBezTo>
                  <a:pt x="560717" y="102486"/>
                  <a:pt x="628291" y="335399"/>
                  <a:pt x="776378" y="319584"/>
                </a:cubicBezTo>
                <a:cubicBezTo>
                  <a:pt x="924465" y="303769"/>
                  <a:pt x="1158816" y="37788"/>
                  <a:pt x="1319842" y="17660"/>
                </a:cubicBezTo>
                <a:cubicBezTo>
                  <a:pt x="1480868" y="-2468"/>
                  <a:pt x="1585823" y="201690"/>
                  <a:pt x="1742536" y="198815"/>
                </a:cubicBezTo>
                <a:cubicBezTo>
                  <a:pt x="1899249" y="195940"/>
                  <a:pt x="2106283" y="9033"/>
                  <a:pt x="2260121" y="407"/>
                </a:cubicBezTo>
                <a:cubicBezTo>
                  <a:pt x="2413959" y="-8219"/>
                  <a:pt x="2536167" y="122615"/>
                  <a:pt x="2665563" y="147056"/>
                </a:cubicBezTo>
                <a:cubicBezTo>
                  <a:pt x="2794959" y="171497"/>
                  <a:pt x="2947359" y="125490"/>
                  <a:pt x="3036498" y="147056"/>
                </a:cubicBezTo>
                <a:cubicBezTo>
                  <a:pt x="3125637" y="168622"/>
                  <a:pt x="3135702" y="253448"/>
                  <a:pt x="3200400" y="276452"/>
                </a:cubicBezTo>
                <a:cubicBezTo>
                  <a:pt x="3265098" y="299456"/>
                  <a:pt x="3344892" y="292267"/>
                  <a:pt x="3424687" y="28507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A4D0DAE-1645-B678-E121-D77D0E86CC76}"/>
              </a:ext>
            </a:extLst>
          </p:cNvPr>
          <p:cNvSpPr/>
          <p:nvPr/>
        </p:nvSpPr>
        <p:spPr bwMode="auto">
          <a:xfrm>
            <a:off x="2284838" y="5901361"/>
            <a:ext cx="3810001" cy="258821"/>
          </a:xfrm>
          <a:custGeom>
            <a:avLst/>
            <a:gdLst>
              <a:gd name="connsiteX0" fmla="*/ 0 w 2380891"/>
              <a:gd name="connsiteY0" fmla="*/ 8637 h 284703"/>
              <a:gd name="connsiteX1" fmla="*/ 215660 w 2380891"/>
              <a:gd name="connsiteY1" fmla="*/ 138033 h 284703"/>
              <a:gd name="connsiteX2" fmla="*/ 672860 w 2380891"/>
              <a:gd name="connsiteY2" fmla="*/ 11 h 284703"/>
              <a:gd name="connsiteX3" fmla="*/ 862642 w 2380891"/>
              <a:gd name="connsiteY3" fmla="*/ 146660 h 284703"/>
              <a:gd name="connsiteX4" fmla="*/ 1250830 w 2380891"/>
              <a:gd name="connsiteY4" fmla="*/ 198418 h 284703"/>
              <a:gd name="connsiteX5" fmla="*/ 1475117 w 2380891"/>
              <a:gd name="connsiteY5" fmla="*/ 284682 h 284703"/>
              <a:gd name="connsiteX6" fmla="*/ 1820174 w 2380891"/>
              <a:gd name="connsiteY6" fmla="*/ 207045 h 284703"/>
              <a:gd name="connsiteX7" fmla="*/ 2070340 w 2380891"/>
              <a:gd name="connsiteY7" fmla="*/ 241550 h 284703"/>
              <a:gd name="connsiteX8" fmla="*/ 2380891 w 2380891"/>
              <a:gd name="connsiteY8" fmla="*/ 155286 h 28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0891" h="284703">
                <a:moveTo>
                  <a:pt x="0" y="8637"/>
                </a:moveTo>
                <a:cubicBezTo>
                  <a:pt x="51758" y="74054"/>
                  <a:pt x="103517" y="139471"/>
                  <a:pt x="215660" y="138033"/>
                </a:cubicBezTo>
                <a:cubicBezTo>
                  <a:pt x="327803" y="136595"/>
                  <a:pt x="565030" y="-1427"/>
                  <a:pt x="672860" y="11"/>
                </a:cubicBezTo>
                <a:cubicBezTo>
                  <a:pt x="780690" y="1449"/>
                  <a:pt x="766314" y="113592"/>
                  <a:pt x="862642" y="146660"/>
                </a:cubicBezTo>
                <a:cubicBezTo>
                  <a:pt x="958970" y="179728"/>
                  <a:pt x="1148751" y="175414"/>
                  <a:pt x="1250830" y="198418"/>
                </a:cubicBezTo>
                <a:cubicBezTo>
                  <a:pt x="1352909" y="221422"/>
                  <a:pt x="1380226" y="283244"/>
                  <a:pt x="1475117" y="284682"/>
                </a:cubicBezTo>
                <a:cubicBezTo>
                  <a:pt x="1570008" y="286120"/>
                  <a:pt x="1720970" y="214234"/>
                  <a:pt x="1820174" y="207045"/>
                </a:cubicBezTo>
                <a:cubicBezTo>
                  <a:pt x="1919378" y="199856"/>
                  <a:pt x="1976887" y="250176"/>
                  <a:pt x="2070340" y="241550"/>
                </a:cubicBezTo>
                <a:cubicBezTo>
                  <a:pt x="2163793" y="232924"/>
                  <a:pt x="2272342" y="194105"/>
                  <a:pt x="2380891" y="15528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25739-BA30-8727-F964-482CE05F6E5C}"/>
              </a:ext>
            </a:extLst>
          </p:cNvPr>
          <p:cNvSpPr txBox="1"/>
          <p:nvPr/>
        </p:nvSpPr>
        <p:spPr>
          <a:xfrm>
            <a:off x="5975766" y="4800600"/>
            <a:ext cx="1015021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 err="1"/>
              <a:t>d</a:t>
            </a:r>
            <a:r>
              <a:rPr lang="en-US" altLang="en-US" sz="2000" baseline="-25000" dirty="0" err="1"/>
              <a:t>ij</a:t>
            </a:r>
            <a:r>
              <a:rPr lang="en-US" altLang="en-US" sz="2000" dirty="0"/>
              <a:t>(m-1)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68F5EA-F2C0-65BF-D31B-30D716245C2A}"/>
              </a:ext>
            </a:extLst>
          </p:cNvPr>
          <p:cNvSpPr txBox="1"/>
          <p:nvPr/>
        </p:nvSpPr>
        <p:spPr>
          <a:xfrm>
            <a:off x="4241618" y="5695518"/>
            <a:ext cx="1061509" cy="363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d</a:t>
            </a:r>
            <a:r>
              <a:rPr lang="en-US" altLang="en-US" sz="2000" baseline="-25000" dirty="0"/>
              <a:t>i</a:t>
            </a:r>
            <a:r>
              <a:rPr lang="tr-TR" altLang="en-US" sz="2000" baseline="-25000" dirty="0"/>
              <a:t>k</a:t>
            </a:r>
            <a:r>
              <a:rPr lang="en-US" altLang="en-US" sz="2000" dirty="0"/>
              <a:t>(m-1)</a:t>
            </a:r>
            <a:endParaRPr lang="tr-T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30869A-E38C-5E36-C44B-B8AEE147146C}"/>
              </a:ext>
            </a:extLst>
          </p:cNvPr>
          <p:cNvCxnSpPr>
            <a:stCxn id="4" idx="6"/>
            <a:endCxn id="3" idx="4"/>
          </p:cNvCxnSpPr>
          <p:nvPr/>
        </p:nvCxnSpPr>
        <p:spPr bwMode="auto">
          <a:xfrm flipV="1">
            <a:off x="6593228" y="5436798"/>
            <a:ext cx="953486" cy="4116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9F8C20-12A9-615C-6780-F1C5D449AC68}"/>
              </a:ext>
            </a:extLst>
          </p:cNvPr>
          <p:cNvSpPr txBox="1"/>
          <p:nvPr/>
        </p:nvSpPr>
        <p:spPr>
          <a:xfrm>
            <a:off x="6914587" y="5607214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/>
              <a:t>w</a:t>
            </a:r>
            <a:r>
              <a:rPr lang="tr-TR" altLang="en-US" sz="2000" baseline="-25000" dirty="0" err="1"/>
              <a:t>kj</a:t>
            </a:r>
            <a:endParaRPr lang="tr-T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ADBAA-564B-1034-5727-0CC513ACBC07}"/>
              </a:ext>
            </a:extLst>
          </p:cNvPr>
          <p:cNvSpPr/>
          <p:nvPr/>
        </p:nvSpPr>
        <p:spPr bwMode="auto">
          <a:xfrm>
            <a:off x="2389517" y="5417389"/>
            <a:ext cx="5020574" cy="657418"/>
          </a:xfrm>
          <a:custGeom>
            <a:avLst/>
            <a:gdLst>
              <a:gd name="connsiteX0" fmla="*/ 0 w 5020574"/>
              <a:gd name="connsiteY0" fmla="*/ 439947 h 657418"/>
              <a:gd name="connsiteX1" fmla="*/ 543464 w 5020574"/>
              <a:gd name="connsiteY1" fmla="*/ 534837 h 657418"/>
              <a:gd name="connsiteX2" fmla="*/ 966158 w 5020574"/>
              <a:gd name="connsiteY2" fmla="*/ 414068 h 657418"/>
              <a:gd name="connsiteX3" fmla="*/ 1268083 w 5020574"/>
              <a:gd name="connsiteY3" fmla="*/ 508958 h 657418"/>
              <a:gd name="connsiteX4" fmla="*/ 1854679 w 5020574"/>
              <a:gd name="connsiteY4" fmla="*/ 595222 h 657418"/>
              <a:gd name="connsiteX5" fmla="*/ 2156604 w 5020574"/>
              <a:gd name="connsiteY5" fmla="*/ 629728 h 657418"/>
              <a:gd name="connsiteX6" fmla="*/ 2613804 w 5020574"/>
              <a:gd name="connsiteY6" fmla="*/ 655607 h 657418"/>
              <a:gd name="connsiteX7" fmla="*/ 2803585 w 5020574"/>
              <a:gd name="connsiteY7" fmla="*/ 577969 h 657418"/>
              <a:gd name="connsiteX8" fmla="*/ 3157268 w 5020574"/>
              <a:gd name="connsiteY8" fmla="*/ 603849 h 657418"/>
              <a:gd name="connsiteX9" fmla="*/ 3467819 w 5020574"/>
              <a:gd name="connsiteY9" fmla="*/ 612475 h 657418"/>
              <a:gd name="connsiteX10" fmla="*/ 3933645 w 5020574"/>
              <a:gd name="connsiteY10" fmla="*/ 483079 h 657418"/>
              <a:gd name="connsiteX11" fmla="*/ 4235570 w 5020574"/>
              <a:gd name="connsiteY11" fmla="*/ 362309 h 657418"/>
              <a:gd name="connsiteX12" fmla="*/ 4537494 w 5020574"/>
              <a:gd name="connsiteY12" fmla="*/ 198407 h 657418"/>
              <a:gd name="connsiteX13" fmla="*/ 4787660 w 5020574"/>
              <a:gd name="connsiteY13" fmla="*/ 69011 h 657418"/>
              <a:gd name="connsiteX14" fmla="*/ 5020574 w 5020574"/>
              <a:gd name="connsiteY14" fmla="*/ 0 h 65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020574" h="657418">
                <a:moveTo>
                  <a:pt x="0" y="439947"/>
                </a:moveTo>
                <a:cubicBezTo>
                  <a:pt x="191219" y="489548"/>
                  <a:pt x="382438" y="539150"/>
                  <a:pt x="543464" y="534837"/>
                </a:cubicBezTo>
                <a:cubicBezTo>
                  <a:pt x="704490" y="530524"/>
                  <a:pt x="845388" y="418381"/>
                  <a:pt x="966158" y="414068"/>
                </a:cubicBezTo>
                <a:cubicBezTo>
                  <a:pt x="1086928" y="409755"/>
                  <a:pt x="1119996" y="478766"/>
                  <a:pt x="1268083" y="508958"/>
                </a:cubicBezTo>
                <a:cubicBezTo>
                  <a:pt x="1416170" y="539150"/>
                  <a:pt x="1706592" y="575094"/>
                  <a:pt x="1854679" y="595222"/>
                </a:cubicBezTo>
                <a:cubicBezTo>
                  <a:pt x="2002766" y="615350"/>
                  <a:pt x="2030083" y="619664"/>
                  <a:pt x="2156604" y="629728"/>
                </a:cubicBezTo>
                <a:cubicBezTo>
                  <a:pt x="2283125" y="639792"/>
                  <a:pt x="2505974" y="664234"/>
                  <a:pt x="2613804" y="655607"/>
                </a:cubicBezTo>
                <a:cubicBezTo>
                  <a:pt x="2721634" y="646980"/>
                  <a:pt x="2713008" y="586595"/>
                  <a:pt x="2803585" y="577969"/>
                </a:cubicBezTo>
                <a:cubicBezTo>
                  <a:pt x="2894162" y="569343"/>
                  <a:pt x="3046562" y="598098"/>
                  <a:pt x="3157268" y="603849"/>
                </a:cubicBezTo>
                <a:cubicBezTo>
                  <a:pt x="3267974" y="609600"/>
                  <a:pt x="3338423" y="632603"/>
                  <a:pt x="3467819" y="612475"/>
                </a:cubicBezTo>
                <a:cubicBezTo>
                  <a:pt x="3597215" y="592347"/>
                  <a:pt x="3805687" y="524773"/>
                  <a:pt x="3933645" y="483079"/>
                </a:cubicBezTo>
                <a:cubicBezTo>
                  <a:pt x="4061603" y="441385"/>
                  <a:pt x="4134929" y="409754"/>
                  <a:pt x="4235570" y="362309"/>
                </a:cubicBezTo>
                <a:cubicBezTo>
                  <a:pt x="4336211" y="314864"/>
                  <a:pt x="4445479" y="247290"/>
                  <a:pt x="4537494" y="198407"/>
                </a:cubicBezTo>
                <a:cubicBezTo>
                  <a:pt x="4629509" y="149524"/>
                  <a:pt x="4707147" y="102079"/>
                  <a:pt x="4787660" y="69011"/>
                </a:cubicBezTo>
                <a:cubicBezTo>
                  <a:pt x="4868173" y="35943"/>
                  <a:pt x="4944373" y="17971"/>
                  <a:pt x="5020574" y="0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5D67D-235E-6AEA-4FE6-D1C259E1D354}"/>
              </a:ext>
            </a:extLst>
          </p:cNvPr>
          <p:cNvSpPr txBox="1"/>
          <p:nvPr/>
        </p:nvSpPr>
        <p:spPr>
          <a:xfrm>
            <a:off x="2743200" y="5334000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>
                <a:solidFill>
                  <a:srgbClr val="FF0000"/>
                </a:solidFill>
              </a:rPr>
              <a:t>red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path</a:t>
            </a:r>
            <a:r>
              <a:rPr lang="tr-TR" sz="1400" dirty="0">
                <a:solidFill>
                  <a:srgbClr val="FF0000"/>
                </a:solidFill>
              </a:rPr>
              <a:t> has at </a:t>
            </a:r>
          </a:p>
          <a:p>
            <a:r>
              <a:rPr lang="tr-TR" sz="1400" dirty="0" err="1">
                <a:solidFill>
                  <a:srgbClr val="FF0000"/>
                </a:solidFill>
              </a:rPr>
              <a:t>most</a:t>
            </a:r>
            <a:r>
              <a:rPr lang="tr-TR" sz="1400" dirty="0">
                <a:solidFill>
                  <a:srgbClr val="FF0000"/>
                </a:solidFill>
              </a:rPr>
              <a:t> m </a:t>
            </a:r>
            <a:r>
              <a:rPr lang="tr-TR" sz="1400" dirty="0" err="1">
                <a:solidFill>
                  <a:srgbClr val="FF0000"/>
                </a:solidFill>
              </a:rPr>
              <a:t>edges</a:t>
            </a:r>
            <a:endParaRPr lang="tr-T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85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uiExpand="1" build="p"/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8" grpId="0"/>
      <p:bldP spid="11" grpId="0"/>
      <p:bldP spid="12" grpId="0" animBg="1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>
            <a:extLst>
              <a:ext uri="{FF2B5EF4-FFF2-40B4-BE49-F238E27FC236}">
                <a16:creationId xmlns:a16="http://schemas.microsoft.com/office/drawing/2014/main" id="{00C5451B-0539-BEF1-F82D-A946DC06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FB7AA0-01B1-4114-97EB-BA2DA325827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2645612F-47CC-1B02-47E4-EC5C176837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Computing d</a:t>
            </a:r>
            <a:r>
              <a:rPr lang="en-US" altLang="en-US" sz="3200" baseline="-25000"/>
              <a:t>ij</a:t>
            </a:r>
            <a:r>
              <a:rPr lang="en-US" altLang="en-US" sz="3200"/>
              <a:t>(m)</a:t>
            </a: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E75B2461-F151-2DF8-148F-2D5412B8D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So, for each v</a:t>
            </a:r>
            <a:r>
              <a:rPr lang="en-US" altLang="en-US" sz="2400" baseline="-25000"/>
              <a:t>k</a:t>
            </a:r>
            <a:r>
              <a:rPr lang="en-US" altLang="en-US" sz="2400"/>
              <a:t> such that (v</a:t>
            </a:r>
            <a:r>
              <a:rPr lang="en-US" altLang="en-US" sz="2400" baseline="-25000"/>
              <a:t>k</a:t>
            </a:r>
            <a:r>
              <a:rPr lang="en-US" altLang="en-US" sz="2400"/>
              <a:t>,v</a:t>
            </a:r>
            <a:r>
              <a:rPr lang="en-US" altLang="en-US" sz="2400" baseline="-25000"/>
              <a:t>j</a:t>
            </a:r>
            <a:r>
              <a:rPr lang="en-US" altLang="en-US" sz="2400"/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∈ </a:t>
            </a:r>
            <a:r>
              <a:rPr lang="en-US" altLang="en-US" sz="2400"/>
              <a:t>E, compute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	d</a:t>
            </a:r>
            <a:r>
              <a:rPr lang="en-US" altLang="en-US" sz="2400" baseline="-25000"/>
              <a:t>ik</a:t>
            </a:r>
            <a:r>
              <a:rPr lang="en-US" altLang="en-US" sz="2400"/>
              <a:t>(m-1)+w</a:t>
            </a:r>
            <a:r>
              <a:rPr lang="en-US" altLang="en-US" sz="2400" baseline="-25000"/>
              <a:t>kj</a:t>
            </a:r>
            <a:r>
              <a:rPr lang="en-US" altLang="en-US" sz="2400"/>
              <a:t>, and take the minimum of these.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On the other hand, if (v</a:t>
            </a:r>
            <a:r>
              <a:rPr lang="en-US" altLang="en-US" sz="2400" baseline="-25000"/>
              <a:t>k</a:t>
            </a:r>
            <a:r>
              <a:rPr lang="en-US" altLang="en-US" sz="2400"/>
              <a:t>,v</a:t>
            </a:r>
            <a:r>
              <a:rPr lang="en-US" altLang="en-US" sz="2400" baseline="-25000"/>
              <a:t>j</a:t>
            </a:r>
            <a:r>
              <a:rPr lang="en-US" altLang="en-US" sz="2400"/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∉ </a:t>
            </a:r>
            <a:r>
              <a:rPr lang="en-US" altLang="en-US" sz="2400"/>
              <a:t>E then w</a:t>
            </a:r>
            <a:r>
              <a:rPr lang="en-US" altLang="en-US" sz="2400" baseline="-25000"/>
              <a:t>kj</a:t>
            </a:r>
            <a:r>
              <a:rPr lang="en-US" altLang="en-US" sz="2400"/>
              <a:t> = </a:t>
            </a:r>
            <a:r>
              <a:rPr lang="en-US" altLang="en-US" sz="2400">
                <a:cs typeface="Arial" panose="020B0604020202020204" pitchFamily="34" charset="0"/>
              </a:rPr>
              <a:t>∞. </a:t>
            </a:r>
          </a:p>
          <a:p>
            <a:pPr eaLnBrk="1" hangingPunct="1"/>
            <a:endParaRPr lang="en-US" altLang="en-US" sz="80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>
                <a:cs typeface="Arial" panose="020B0604020202020204" pitchFamily="34" charset="0"/>
              </a:rPr>
              <a:t>Hence we can safely consider </a:t>
            </a:r>
            <a:r>
              <a:rPr lang="en-US" altLang="en-US" sz="2400"/>
              <a:t>v</a:t>
            </a:r>
            <a:r>
              <a:rPr lang="en-US" altLang="en-US" sz="2400" baseline="-25000"/>
              <a:t>k</a:t>
            </a:r>
            <a:r>
              <a:rPr lang="en-US" altLang="en-US" sz="2400"/>
              <a:t> </a:t>
            </a:r>
            <a:r>
              <a:rPr lang="en-US" altLang="en-US" sz="2400">
                <a:cs typeface="Arial" panose="020B0604020202020204" pitchFamily="34" charset="0"/>
              </a:rPr>
              <a:t>to be </a:t>
            </a:r>
            <a:r>
              <a:rPr lang="en-US" altLang="en-US" sz="2400"/>
              <a:t>any node, since when (v</a:t>
            </a:r>
            <a:r>
              <a:rPr lang="en-US" altLang="en-US" sz="2400" baseline="-25000"/>
              <a:t>k</a:t>
            </a:r>
            <a:r>
              <a:rPr lang="en-US" altLang="en-US" sz="2400"/>
              <a:t>,v</a:t>
            </a:r>
            <a:r>
              <a:rPr lang="en-US" altLang="en-US" sz="2400" baseline="-25000"/>
              <a:t>j</a:t>
            </a:r>
            <a:r>
              <a:rPr lang="en-US" altLang="en-US" sz="2400"/>
              <a:t>)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∉ </a:t>
            </a:r>
            <a:r>
              <a:rPr lang="en-US" altLang="en-US" sz="2400"/>
              <a:t>E, it will have no chance of winning the minimum competition.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Hence d</a:t>
            </a:r>
            <a:r>
              <a:rPr lang="en-US" altLang="en-US" sz="2400" baseline="-25000"/>
              <a:t>ij</a:t>
            </a:r>
            <a:r>
              <a:rPr lang="en-US" altLang="en-US" sz="2400"/>
              <a:t>(m) can be computed as:</a:t>
            </a:r>
          </a:p>
        </p:txBody>
      </p:sp>
      <p:graphicFrame>
        <p:nvGraphicFramePr>
          <p:cNvPr id="124933" name="Object 4">
            <a:extLst>
              <a:ext uri="{FF2B5EF4-FFF2-40B4-BE49-F238E27FC236}">
                <a16:creationId xmlns:a16="http://schemas.microsoft.com/office/drawing/2014/main" id="{F919E9FF-B8FE-1E49-0002-E3994AC397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105400"/>
          <a:ext cx="36703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16100" imgH="279400" progId="Equation.3">
                  <p:embed/>
                </p:oleObj>
              </mc:Choice>
              <mc:Fallback>
                <p:oleObj name="Equation" r:id="rId3" imgW="18161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36703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4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4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>
            <a:extLst>
              <a:ext uri="{FF2B5EF4-FFF2-40B4-BE49-F238E27FC236}">
                <a16:creationId xmlns:a16="http://schemas.microsoft.com/office/drawing/2014/main" id="{E0AEF86A-BAFA-0D42-13CC-26E339EA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A5810-2ABD-426D-B591-D5AC4939C78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C48F3206-0E7F-571A-7957-BB032E769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Finding </a:t>
            </a:r>
            <a:r>
              <a:rPr lang="el-GR" altLang="en-US" sz="3200">
                <a:ea typeface="Arial Unicode MS" pitchFamily="34" charset="-128"/>
              </a:rPr>
              <a:t>δ</a:t>
            </a:r>
            <a:r>
              <a:rPr lang="en-US" altLang="en-US" sz="3200">
                <a:ea typeface="Arial Unicode MS" pitchFamily="34" charset="-128"/>
              </a:rPr>
              <a:t>(v</a:t>
            </a:r>
            <a:r>
              <a:rPr lang="en-US" altLang="en-US" sz="3200" baseline="-25000">
                <a:ea typeface="Arial Unicode MS" pitchFamily="34" charset="-128"/>
              </a:rPr>
              <a:t>i</a:t>
            </a:r>
            <a:r>
              <a:rPr lang="en-US" altLang="en-US" sz="3200">
                <a:ea typeface="Arial Unicode MS" pitchFamily="34" charset="-128"/>
              </a:rPr>
              <a:t>,v</a:t>
            </a:r>
            <a:r>
              <a:rPr lang="en-US" altLang="en-US" sz="3200" baseline="-25000">
                <a:ea typeface="Arial Unicode MS" pitchFamily="34" charset="-128"/>
              </a:rPr>
              <a:t>j</a:t>
            </a:r>
            <a:r>
              <a:rPr lang="en-US" altLang="en-US" sz="3200">
                <a:ea typeface="Arial Unicode MS" pitchFamily="34" charset="-128"/>
              </a:rPr>
              <a:t>) </a:t>
            </a:r>
            <a:r>
              <a:rPr lang="en-US" altLang="en-US" sz="3200"/>
              <a:t>based on d</a:t>
            </a:r>
            <a:r>
              <a:rPr lang="en-US" altLang="en-US" sz="3200" baseline="-25000"/>
              <a:t>ij</a:t>
            </a:r>
            <a:r>
              <a:rPr lang="en-US" altLang="en-US" sz="3200"/>
              <a:t>(m)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269A8AF5-A139-75EB-3D30-02AAC645B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Recall that a shortest path from v</a:t>
            </a:r>
            <a:r>
              <a:rPr lang="en-US" altLang="en-US" sz="2400" baseline="-25000"/>
              <a:t>i</a:t>
            </a:r>
            <a:r>
              <a:rPr lang="en-US" altLang="en-US" sz="2400"/>
              <a:t> to v</a:t>
            </a:r>
            <a:r>
              <a:rPr lang="en-US" altLang="en-US" sz="2400" baseline="-25000"/>
              <a:t>j</a:t>
            </a:r>
            <a:r>
              <a:rPr lang="en-US" altLang="en-US" sz="2400"/>
              <a:t> can have at most n-1 edges (where n=|V|).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Therefore, </a:t>
            </a:r>
            <a:r>
              <a:rPr lang="el-GR" altLang="en-US" sz="2100">
                <a:ea typeface="Arial Unicode MS" pitchFamily="34" charset="-128"/>
              </a:rPr>
              <a:t>δ</a:t>
            </a:r>
            <a:r>
              <a:rPr lang="en-US" altLang="en-US" sz="2100">
                <a:ea typeface="Arial Unicode MS" pitchFamily="34" charset="-128"/>
              </a:rPr>
              <a:t>(v</a:t>
            </a:r>
            <a:r>
              <a:rPr lang="en-US" altLang="en-US" sz="2100" baseline="-25000">
                <a:ea typeface="Arial Unicode MS" pitchFamily="34" charset="-128"/>
              </a:rPr>
              <a:t>i</a:t>
            </a:r>
            <a:r>
              <a:rPr lang="en-US" altLang="en-US" sz="2100">
                <a:ea typeface="Arial Unicode MS" pitchFamily="34" charset="-128"/>
              </a:rPr>
              <a:t>,v</a:t>
            </a:r>
            <a:r>
              <a:rPr lang="en-US" altLang="en-US" sz="2100" baseline="-25000">
                <a:ea typeface="Arial Unicode MS" pitchFamily="34" charset="-128"/>
              </a:rPr>
              <a:t>j</a:t>
            </a:r>
            <a:r>
              <a:rPr lang="en-US" altLang="en-US" sz="2100">
                <a:ea typeface="Arial Unicode MS" pitchFamily="34" charset="-128"/>
              </a:rPr>
              <a:t>) = </a:t>
            </a:r>
            <a:r>
              <a:rPr lang="en-US" altLang="en-US" sz="2100"/>
              <a:t>d</a:t>
            </a:r>
            <a:r>
              <a:rPr lang="en-US" altLang="en-US" sz="2100" baseline="-25000"/>
              <a:t>ij</a:t>
            </a:r>
            <a:r>
              <a:rPr lang="en-US" altLang="en-US" sz="2100"/>
              <a:t>(n-1). 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100"/>
              <a:t>Let D(m) be the matrix [d</a:t>
            </a:r>
            <a:r>
              <a:rPr lang="en-US" altLang="en-US" sz="2100" baseline="-25000"/>
              <a:t>ij</a:t>
            </a:r>
            <a:r>
              <a:rPr lang="en-US" altLang="en-US" sz="2100"/>
              <a:t>(m)]</a:t>
            </a:r>
            <a:r>
              <a:rPr lang="en-US" altLang="en-US" sz="2100" baseline="-25000"/>
              <a:t>nxn</a:t>
            </a:r>
          </a:p>
          <a:p>
            <a:pPr eaLnBrk="1" hangingPunct="1"/>
            <a:endParaRPr lang="en-US" altLang="en-US" sz="800" baseline="-25000"/>
          </a:p>
          <a:p>
            <a:pPr eaLnBrk="1" hangingPunct="1"/>
            <a:r>
              <a:rPr lang="en-US" altLang="en-US" sz="2100"/>
              <a:t>In order to find the weight of the shortest paths between all pairs of nodes, we actually want to calculate D(n-1) = [d</a:t>
            </a:r>
            <a:r>
              <a:rPr lang="en-US" altLang="en-US" sz="2100" baseline="-25000"/>
              <a:t>ij</a:t>
            </a:r>
            <a:r>
              <a:rPr lang="en-US" altLang="en-US" sz="2100"/>
              <a:t>(n-1)]</a:t>
            </a:r>
            <a:r>
              <a:rPr lang="en-US" altLang="en-US" sz="2100" baseline="-25000"/>
              <a:t>nxn</a:t>
            </a:r>
            <a:endParaRPr lang="en-US" altLang="en-US" sz="21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100"/>
              <a:t>Note that, D(1)=W= [w</a:t>
            </a:r>
            <a:r>
              <a:rPr lang="en-US" altLang="en-US" sz="2100" baseline="-25000"/>
              <a:t>ij</a:t>
            </a:r>
            <a:r>
              <a:rPr lang="en-US" altLang="en-US" sz="2100"/>
              <a:t>]</a:t>
            </a:r>
            <a:r>
              <a:rPr lang="en-US" altLang="en-US" sz="2100" baseline="-25000"/>
              <a:t>nxn</a:t>
            </a:r>
            <a:endParaRPr lang="en-US" altLang="en-US" sz="21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100"/>
              <a:t>The following algorithm can be used to compute D(m) from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00"/>
              <a:t>	D(m-1) and 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6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>
            <a:extLst>
              <a:ext uri="{FF2B5EF4-FFF2-40B4-BE49-F238E27FC236}">
                <a16:creationId xmlns:a16="http://schemas.microsoft.com/office/drawing/2014/main" id="{C53F19AD-0989-297E-C781-DEF62688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8493E8-118C-4DCA-B2E3-282A8476E02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85B9374A-928C-701F-E5F5-03DAF64C2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Finding </a:t>
            </a:r>
            <a:r>
              <a:rPr lang="en-US" altLang="en-US" sz="3200">
                <a:ea typeface="Arial Unicode MS" pitchFamily="34" charset="-128"/>
              </a:rPr>
              <a:t>shortest paths between all pairs of nodes</a:t>
            </a:r>
            <a:endParaRPr lang="en-US" altLang="en-US" sz="3200"/>
          </a:p>
        </p:txBody>
      </p:sp>
      <p:sp>
        <p:nvSpPr>
          <p:cNvPr id="133124" name="Rectangle 5">
            <a:extLst>
              <a:ext uri="{FF2B5EF4-FFF2-40B4-BE49-F238E27FC236}">
                <a16:creationId xmlns:a16="http://schemas.microsoft.com/office/drawing/2014/main" id="{4835E27E-FBFD-0F1D-0989-195E5D83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382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ExtendShortestPath (D(m-1)</a:t>
            </a:r>
            <a:r>
              <a:rPr lang="en-US" altLang="en-US" sz="2000" baseline="-25000"/>
              <a:t>nxn</a:t>
            </a:r>
            <a:r>
              <a:rPr lang="en-US" altLang="en-US" sz="2000"/>
              <a:t>, W</a:t>
            </a:r>
            <a:r>
              <a:rPr lang="en-US" altLang="en-US" sz="2000" baseline="-25000"/>
              <a:t>nxn</a:t>
            </a:r>
            <a:r>
              <a:rPr lang="en-US" altLang="en-US" sz="2000"/>
              <a:t>) { </a:t>
            </a:r>
            <a:r>
              <a:rPr lang="en-US" altLang="en-US" sz="2000">
                <a:solidFill>
                  <a:srgbClr val="0066FF"/>
                </a:solidFill>
              </a:rPr>
              <a:t>// computes D(m)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66FF"/>
                </a:solidFill>
              </a:rPr>
              <a:t>from D(m-1)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en-US" altLang="en-US" sz="2000">
                <a:sym typeface="Wingdings" panose="05000000000000000000" pitchFamily="2" charset="2"/>
              </a:rPr>
              <a:t>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i++)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for all source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en-US" altLang="en-US" sz="2000">
                <a:sym typeface="Wingdings" panose="05000000000000000000" pitchFamily="2" charset="2"/>
              </a:rPr>
              <a:t>for (j=1; 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j++)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{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for all destination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ym typeface="Wingdings" panose="05000000000000000000" pitchFamily="2" charset="2"/>
              </a:rPr>
              <a:t>d</a:t>
            </a:r>
            <a:r>
              <a:rPr lang="en-US" altLang="en-US" sz="2000" baseline="-25000">
                <a:sym typeface="Wingdings" panose="05000000000000000000" pitchFamily="2" charset="2"/>
              </a:rPr>
              <a:t>ij</a:t>
            </a:r>
            <a:r>
              <a:rPr lang="en-US" altLang="en-US" sz="2000">
                <a:sym typeface="Wingdings" panose="05000000000000000000" pitchFamily="2" charset="2"/>
              </a:rPr>
              <a:t>(m) =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// initially assume shortest path has infinite weight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ym typeface="Wingdings" panose="05000000000000000000" pitchFamily="2" charset="2"/>
              </a:rPr>
              <a:t>for (k=1; k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k++)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for all the nodes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   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(m) = min {d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(m), 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ik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(m-1)+w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kj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};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what happens if v</a:t>
            </a:r>
            <a:r>
              <a:rPr lang="en-US" altLang="en-US" sz="2000" baseline="-25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is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return D(m);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return weights of the shortest paths w/ max m edges</a:t>
            </a:r>
            <a:endParaRPr lang="en-US" altLang="en-US" sz="2000">
              <a:solidFill>
                <a:srgbClr val="0066FF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33125" name="Rectangle 6">
            <a:extLst>
              <a:ext uri="{FF2B5EF4-FFF2-40B4-BE49-F238E27FC236}">
                <a16:creationId xmlns:a16="http://schemas.microsoft.com/office/drawing/2014/main" id="{085E38E9-CD3C-8FDA-A1A6-0161852B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382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AllPairsShortestPath (W</a:t>
            </a:r>
            <a:r>
              <a:rPr lang="en-US" altLang="en-US" sz="2000" baseline="-25000"/>
              <a:t>nxn</a:t>
            </a:r>
            <a:r>
              <a:rPr lang="en-US" altLang="en-US" sz="2000"/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D(1) = W;  //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weights of the shortest paths with max 1 edge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for (m=2; m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&lt; n; m++)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iterates n-2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D(m) = ExtendShortestPath (D(m-1), W);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extends the length of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return D(n-1);				        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the shortest paths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>
            <a:extLst>
              <a:ext uri="{FF2B5EF4-FFF2-40B4-BE49-F238E27FC236}">
                <a16:creationId xmlns:a16="http://schemas.microsoft.com/office/drawing/2014/main" id="{65E033A0-1BA1-B81D-E5D0-3D7937A1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4A5A99-894F-4352-ACCF-9150122E57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AF6B7601-769B-5146-8D49-E7F9C2A6D1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Running time of AllPairsShortestPath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792865E-78BA-CB84-8A18-B3F7F26A5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Triple nested loop in ExtendShortestPath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Another loop in AllPairsShortestPath</a:t>
            </a:r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Hence the running time is : </a:t>
            </a:r>
            <a:r>
              <a:rPr lang="en-US" altLang="en-US" sz="2400" i="1"/>
              <a:t>O</a:t>
            </a:r>
            <a:r>
              <a:rPr lang="en-US" altLang="en-US" sz="2400"/>
              <a:t>(V</a:t>
            </a:r>
            <a:r>
              <a:rPr lang="en-US" altLang="en-US" sz="2400" baseline="30000"/>
              <a:t>4</a:t>
            </a:r>
            <a:r>
              <a:rPr lang="en-US" altLang="en-US" sz="2400"/>
              <a:t>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>
            <a:extLst>
              <a:ext uri="{FF2B5EF4-FFF2-40B4-BE49-F238E27FC236}">
                <a16:creationId xmlns:a16="http://schemas.microsoft.com/office/drawing/2014/main" id="{36D9C85D-8E5A-573D-7628-60F8E082D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30974A-D5C1-42C3-A63E-3F4B9ECA678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1DAAFF20-EB96-1DC3-FBB9-840777B7C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faster implementation of AllPairsShortestPath 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2EDBD232-0330-007A-4012-D6FEF8C6D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000"/>
              <a:t>Note that, the usage of W (1 step shortest path information) as the second argument of ExtendShortestPath causes to extend the knowledge of shortest path in m-1 steps to m steps.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000"/>
              <a:t>What would happen if we pass as W, a matrix that has 2 step shortest paths information?</a:t>
            </a:r>
          </a:p>
        </p:txBody>
      </p:sp>
      <p:sp>
        <p:nvSpPr>
          <p:cNvPr id="137221" name="Rectangle 4">
            <a:extLst>
              <a:ext uri="{FF2B5EF4-FFF2-40B4-BE49-F238E27FC236}">
                <a16:creationId xmlns:a16="http://schemas.microsoft.com/office/drawing/2014/main" id="{C33AF78A-DC6A-6E28-026D-07899722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382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ExtendShortestPath (D(m-1)</a:t>
            </a:r>
            <a:r>
              <a:rPr lang="en-US" altLang="en-US" sz="2000" baseline="-25000"/>
              <a:t>nxn</a:t>
            </a:r>
            <a:r>
              <a:rPr lang="en-US" altLang="en-US" sz="2000"/>
              <a:t>, W</a:t>
            </a:r>
            <a:r>
              <a:rPr lang="en-US" altLang="en-US" sz="2000" baseline="-25000"/>
              <a:t>nxn</a:t>
            </a:r>
            <a:r>
              <a:rPr lang="en-US" altLang="en-US" sz="2000"/>
              <a:t>) { </a:t>
            </a:r>
            <a:r>
              <a:rPr lang="en-US" altLang="en-US" sz="2000">
                <a:solidFill>
                  <a:srgbClr val="0066FF"/>
                </a:solidFill>
              </a:rPr>
              <a:t>// computes D(m)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66FF"/>
                </a:solidFill>
              </a:rPr>
              <a:t>from D(m-1)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en-US" altLang="en-US" sz="2000">
                <a:sym typeface="Wingdings" panose="05000000000000000000" pitchFamily="2" charset="2"/>
              </a:rPr>
              <a:t>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i++)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for all source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en-US" altLang="en-US" sz="2000">
                <a:sym typeface="Wingdings" panose="05000000000000000000" pitchFamily="2" charset="2"/>
              </a:rPr>
              <a:t>for (j=1; 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j++)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{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for all destination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ym typeface="Wingdings" panose="05000000000000000000" pitchFamily="2" charset="2"/>
              </a:rPr>
              <a:t>d</a:t>
            </a:r>
            <a:r>
              <a:rPr lang="en-US" altLang="en-US" sz="2000" baseline="-25000">
                <a:sym typeface="Wingdings" panose="05000000000000000000" pitchFamily="2" charset="2"/>
              </a:rPr>
              <a:t>ij</a:t>
            </a:r>
            <a:r>
              <a:rPr lang="en-US" altLang="en-US" sz="2000">
                <a:sym typeface="Wingdings" panose="05000000000000000000" pitchFamily="2" charset="2"/>
              </a:rPr>
              <a:t>(m) =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// initially assume shortest path has infinite weight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ym typeface="Wingdings" panose="05000000000000000000" pitchFamily="2" charset="2"/>
              </a:rPr>
              <a:t>for (k=1; k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k++)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for all the nodes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   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(m) = min {d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(m), 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ik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(m-1)+w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kj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};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what happens if v</a:t>
            </a:r>
            <a:r>
              <a:rPr lang="en-US" altLang="en-US" sz="2000" baseline="-25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is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return D(m);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return weights of the shortest paths w/ max m edges</a:t>
            </a:r>
            <a:endParaRPr lang="en-US" altLang="en-US" sz="2000">
              <a:solidFill>
                <a:srgbClr val="0066FF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>
            <a:extLst>
              <a:ext uri="{FF2B5EF4-FFF2-40B4-BE49-F238E27FC236}">
                <a16:creationId xmlns:a16="http://schemas.microsoft.com/office/drawing/2014/main" id="{5FF8F52E-B632-BB3F-DE6A-71AFCEF0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F5EA01-977E-4F34-BB30-BA8B561B716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0EF16B94-BA6E-AC99-5246-ABB31A854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faster implementation of AllPairsShortestPath </a:t>
            </a:r>
          </a:p>
        </p:txBody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D679EBA0-EC89-D11C-7701-6DD368801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000"/>
              <a:t>In that case, we would get D(m+1) from D(m-1) directly.</a:t>
            </a:r>
          </a:p>
          <a:p>
            <a:pPr eaLnBrk="1" hangingPunct="1"/>
            <a:r>
              <a:rPr lang="en-US" altLang="en-US" sz="2000"/>
              <a:t>What would happen if we pass as matrix W, a matrix that has k step shortest paths information?</a:t>
            </a:r>
          </a:p>
          <a:p>
            <a:pPr eaLnBrk="1" hangingPunct="1"/>
            <a:r>
              <a:rPr lang="en-US" altLang="en-US" sz="2000"/>
              <a:t>In that case, we would get D(m-1+k) from D(m-1) directly.</a:t>
            </a:r>
          </a:p>
          <a:p>
            <a:pPr eaLnBrk="1" hangingPunct="1"/>
            <a:endParaRPr lang="en-US" altLang="en-US" sz="2000"/>
          </a:p>
        </p:txBody>
      </p:sp>
      <p:sp>
        <p:nvSpPr>
          <p:cNvPr id="139269" name="Rectangle 4">
            <a:extLst>
              <a:ext uri="{FF2B5EF4-FFF2-40B4-BE49-F238E27FC236}">
                <a16:creationId xmlns:a16="http://schemas.microsoft.com/office/drawing/2014/main" id="{21A1D7E5-93AA-F0A1-6D3D-D25C78D5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83820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ExtendShortestPath (D(m-1)</a:t>
            </a:r>
            <a:r>
              <a:rPr lang="en-US" altLang="en-US" sz="2000" baseline="-25000"/>
              <a:t>nxn</a:t>
            </a:r>
            <a:r>
              <a:rPr lang="en-US" altLang="en-US" sz="2000"/>
              <a:t>, W</a:t>
            </a:r>
            <a:r>
              <a:rPr lang="en-US" altLang="en-US" sz="2000" baseline="-25000"/>
              <a:t>nxn</a:t>
            </a:r>
            <a:r>
              <a:rPr lang="en-US" altLang="en-US" sz="2000"/>
              <a:t>) { </a:t>
            </a:r>
            <a:r>
              <a:rPr lang="en-US" altLang="en-US" sz="2000">
                <a:solidFill>
                  <a:srgbClr val="0066FF"/>
                </a:solidFill>
              </a:rPr>
              <a:t>// computes D(m)</a:t>
            </a:r>
            <a:r>
              <a:rPr lang="en-US" altLang="en-US" sz="2000"/>
              <a:t> </a:t>
            </a:r>
            <a:r>
              <a:rPr lang="en-US" altLang="en-US" sz="2000">
                <a:solidFill>
                  <a:srgbClr val="0066FF"/>
                </a:solidFill>
              </a:rPr>
              <a:t>from D(m-1)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</a:t>
            </a:r>
            <a:r>
              <a:rPr lang="en-US" altLang="en-US" sz="2000">
                <a:sym typeface="Wingdings" panose="05000000000000000000" pitchFamily="2" charset="2"/>
              </a:rPr>
              <a:t>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i++)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for all source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en-US" altLang="en-US" sz="2000">
                <a:sym typeface="Wingdings" panose="05000000000000000000" pitchFamily="2" charset="2"/>
              </a:rPr>
              <a:t>for (j=1; 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j++)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{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// for all destination nodes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ym typeface="Wingdings" panose="05000000000000000000" pitchFamily="2" charset="2"/>
              </a:rPr>
              <a:t>d</a:t>
            </a:r>
            <a:r>
              <a:rPr lang="en-US" altLang="en-US" sz="2000" baseline="-25000">
                <a:sym typeface="Wingdings" panose="05000000000000000000" pitchFamily="2" charset="2"/>
              </a:rPr>
              <a:t>ij</a:t>
            </a:r>
            <a:r>
              <a:rPr lang="en-US" altLang="en-US" sz="2000">
                <a:sym typeface="Wingdings" panose="05000000000000000000" pitchFamily="2" charset="2"/>
              </a:rPr>
              <a:t>(m) =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∞;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// initially assume shortest path has infinite weight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ym typeface="Wingdings" panose="05000000000000000000" pitchFamily="2" charset="2"/>
              </a:rPr>
              <a:t>for (k=1; k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n; k++)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for all the nodes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    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(m) = min {d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(m), d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ik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(m-1)+w</a:t>
            </a:r>
            <a:r>
              <a:rPr lang="en-US" altLang="en-US" sz="2000" baseline="-25000">
                <a:ea typeface="Arial Unicode MS" pitchFamily="34" charset="-128"/>
                <a:sym typeface="Wingdings" panose="05000000000000000000" pitchFamily="2" charset="2"/>
              </a:rPr>
              <a:t>kj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};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what happens if v</a:t>
            </a:r>
            <a:r>
              <a:rPr lang="en-US" altLang="en-US" sz="2000" baseline="-25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is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 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    return D(m); 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// return weights of the shortest paths w/ max m edges</a:t>
            </a:r>
            <a:endParaRPr lang="en-US" altLang="en-US" sz="2000">
              <a:solidFill>
                <a:srgbClr val="0066FF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5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>
            <a:extLst>
              <a:ext uri="{FF2B5EF4-FFF2-40B4-BE49-F238E27FC236}">
                <a16:creationId xmlns:a16="http://schemas.microsoft.com/office/drawing/2014/main" id="{3D1DC244-7963-D5A7-F6F3-E2623AD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6B0D6F-8514-4AE0-B6DC-4C84F73EC08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5E2E591A-C69C-6F8D-7898-49E35C200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faster implementation of AllPairsShortestPath </a:t>
            </a:r>
          </a:p>
        </p:txBody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90D3056D-1BA8-E4C8-3B14-DB6918881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Suppose we use ExtendShortestPath as follows: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After the 1</a:t>
            </a:r>
            <a:r>
              <a:rPr lang="en-US" altLang="en-US" sz="2000" baseline="30000"/>
              <a:t>st</a:t>
            </a:r>
            <a:r>
              <a:rPr lang="en-US" altLang="en-US" sz="2000"/>
              <a:t> iteration we will get D(2) (using D(1) and D(1))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After the 2</a:t>
            </a:r>
            <a:r>
              <a:rPr lang="en-US" altLang="en-US" sz="2000" baseline="30000"/>
              <a:t>nd</a:t>
            </a:r>
            <a:r>
              <a:rPr lang="en-US" altLang="en-US" sz="2000"/>
              <a:t> iteration we will get D(4) (using D(2) and D(2))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After the 3</a:t>
            </a:r>
            <a:r>
              <a:rPr lang="en-US" altLang="en-US" sz="2000" baseline="30000"/>
              <a:t>rd</a:t>
            </a:r>
            <a:r>
              <a:rPr lang="en-US" altLang="en-US" sz="2000"/>
              <a:t> iteration we will get D(8) (using D(4) and D(4))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After the 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⌈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lg(n-1)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⌉</a:t>
            </a:r>
            <a:r>
              <a:rPr lang="en-US" altLang="en-US" sz="2000" baseline="30000"/>
              <a:t>th</a:t>
            </a:r>
            <a:r>
              <a:rPr lang="en-US" altLang="en-US" sz="2000"/>
              <a:t>  iteration, we will get D(2 </a:t>
            </a:r>
            <a:r>
              <a:rPr lang="en-US" altLang="en-US" sz="2400" baseline="30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⌈</a:t>
            </a:r>
            <a:r>
              <a:rPr lang="en-US" altLang="en-US" sz="2000" baseline="30000">
                <a:cs typeface="Arial" panose="020B0604020202020204" pitchFamily="34" charset="0"/>
                <a:sym typeface="Wingdings" panose="05000000000000000000" pitchFamily="2" charset="2"/>
              </a:rPr>
              <a:t>lg(n-1)</a:t>
            </a:r>
            <a:r>
              <a:rPr lang="en-US" altLang="en-US" sz="2400" baseline="30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⌉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)=D(n-1), since 2</a:t>
            </a:r>
            <a:r>
              <a:rPr lang="en-US" altLang="en-US" sz="2400" baseline="30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⌈</a:t>
            </a:r>
            <a:r>
              <a:rPr lang="en-US" altLang="en-US" sz="2000" baseline="30000">
                <a:cs typeface="Arial" panose="020B0604020202020204" pitchFamily="34" charset="0"/>
                <a:sym typeface="Wingdings" panose="05000000000000000000" pitchFamily="2" charset="2"/>
              </a:rPr>
              <a:t>lg(n-1)</a:t>
            </a:r>
            <a:r>
              <a:rPr lang="en-US" altLang="en-US" sz="2400" baseline="30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⌉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≥n-1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Since ExtendShortestPath uses </a:t>
            </a:r>
            <a:r>
              <a:rPr lang="en-US" altLang="en-US" sz="2000" i="1">
                <a:cs typeface="Arial" panose="020B0604020202020204" pitchFamily="34" charset="0"/>
                <a:sym typeface="Wingdings" panose="05000000000000000000" pitchFamily="2" charset="2"/>
              </a:rPr>
              <a:t>O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) time, the total time for FasterAllPairsShortestPath is </a:t>
            </a:r>
            <a:r>
              <a:rPr lang="en-US" altLang="en-US" sz="2000" i="1">
                <a:cs typeface="Arial" panose="020B0604020202020204" pitchFamily="34" charset="0"/>
                <a:sym typeface="Wingdings" panose="05000000000000000000" pitchFamily="2" charset="2"/>
              </a:rPr>
              <a:t>O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lgV).</a:t>
            </a:r>
          </a:p>
        </p:txBody>
      </p:sp>
      <p:sp>
        <p:nvSpPr>
          <p:cNvPr id="141317" name="Rectangle 5">
            <a:extLst>
              <a:ext uri="{FF2B5EF4-FFF2-40B4-BE49-F238E27FC236}">
                <a16:creationId xmlns:a16="http://schemas.microsoft.com/office/drawing/2014/main" id="{BBA3B764-D4B5-F15F-8E6C-73744F530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83820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FasterAllPairsShortestPath (W</a:t>
            </a:r>
            <a:r>
              <a:rPr lang="en-US" altLang="en-US" sz="2000" baseline="-25000"/>
              <a:t>nxn</a:t>
            </a:r>
            <a:r>
              <a:rPr lang="en-US" altLang="en-US" sz="2000"/>
              <a:t>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    D(1) = W;  // </a:t>
            </a:r>
            <a:r>
              <a:rPr lang="en-US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weights of the shortest paths w/ max 1 edge</a:t>
            </a:r>
            <a:endParaRPr lang="en-US" altLang="en-US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for (m=2; m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&lt; n; m = 2 * m)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// iterates </a:t>
            </a:r>
            <a:r>
              <a:rPr lang="en-US" altLang="en-US" sz="24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⌈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lg(n-1)</a:t>
            </a:r>
            <a:r>
              <a:rPr lang="en-US" altLang="en-US" sz="24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⌉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D(m) = ExtendShortestPath (D(m/2), </a:t>
            </a:r>
            <a:r>
              <a:rPr lang="en-US" altLang="en-US" sz="2000">
                <a:solidFill>
                  <a:srgbClr val="FF66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D(m/2)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);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extends the length</a:t>
            </a:r>
            <a:endParaRPr lang="en-US" altLang="en-US" sz="2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return D(n-1);				     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//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of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shortest paths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7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7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5">
            <a:extLst>
              <a:ext uri="{FF2B5EF4-FFF2-40B4-BE49-F238E27FC236}">
                <a16:creationId xmlns:a16="http://schemas.microsoft.com/office/drawing/2014/main" id="{55A07134-75B8-A885-510B-EA00E780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F00779-C5CC-43CE-BC6F-FC51CCABFAA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D5596093-65F2-DBEA-1AB3-82C48CA794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faster implementation of AllPairsShortestPath </a:t>
            </a:r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5A085E6-37C9-5B32-D3FD-35EC19942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00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The running time for FasterAllPairsShortestPath is </a:t>
            </a:r>
            <a:r>
              <a:rPr lang="en-US" altLang="en-US" sz="2000" i="1">
                <a:cs typeface="Arial" panose="020B0604020202020204" pitchFamily="34" charset="0"/>
                <a:sym typeface="Wingdings" panose="05000000000000000000" pitchFamily="2" charset="2"/>
              </a:rPr>
              <a:t>O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cs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lgV).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Compare it to: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Using Bellman-Ford for each node separately: 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sym typeface="Wingdings" panose="05000000000000000000" pitchFamily="2" charset="2"/>
              </a:rPr>
              <a:t>2</a:t>
            </a:r>
            <a:r>
              <a:rPr lang="en-US" altLang="en-US" sz="2000">
                <a:sym typeface="Wingdings" panose="05000000000000000000" pitchFamily="2" charset="2"/>
              </a:rPr>
              <a:t>E)</a:t>
            </a:r>
          </a:p>
          <a:p>
            <a:pPr lvl="1" eaLnBrk="1" hangingPunct="1"/>
            <a:r>
              <a:rPr lang="en-US" altLang="en-US" sz="2000">
                <a:sym typeface="Wingdings" panose="05000000000000000000" pitchFamily="2" charset="2"/>
              </a:rPr>
              <a:t>Using Dijkstra for each node separately: </a:t>
            </a:r>
            <a:r>
              <a:rPr lang="en-US" altLang="en-US" sz="2000" i="1">
                <a:sym typeface="Wingdings" panose="05000000000000000000" pitchFamily="2" charset="2"/>
              </a:rPr>
              <a:t>O</a:t>
            </a:r>
            <a:r>
              <a:rPr lang="en-US" altLang="en-US" sz="2000">
                <a:sym typeface="Wingdings" panose="05000000000000000000" pitchFamily="2" charset="2"/>
              </a:rPr>
              <a:t>(V</a:t>
            </a:r>
            <a:r>
              <a:rPr lang="en-US" altLang="en-US" sz="2000" baseline="30000">
                <a:sym typeface="Wingdings" panose="05000000000000000000" pitchFamily="2" charset="2"/>
              </a:rPr>
              <a:t>2</a:t>
            </a:r>
            <a:r>
              <a:rPr lang="en-US" altLang="en-US" sz="2000">
                <a:sym typeface="Wingdings" panose="05000000000000000000" pitchFamily="2" charset="2"/>
              </a:rPr>
              <a:t>lgV+VE)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7BCD030C-39B8-FAD1-76F4-A50CF024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1422A2-59F7-4FB9-AD9B-E29D65619DE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5EA64B4-B91F-3F2B-B0C0-4EEB6F927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Variants of shortest path problems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0047107-DB14-5FC7-64BE-EABC64E83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Given a directed graph G=(V,E) and a weight function w:E</a:t>
            </a:r>
            <a:r>
              <a:rPr lang="en-US" altLang="en-US" sz="2400" dirty="0">
                <a:sym typeface="Wingdings" panose="05000000000000000000" pitchFamily="2" charset="2"/>
              </a:rPr>
              <a:t>R,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All pairs shortest path problem:</a:t>
            </a:r>
          </a:p>
          <a:p>
            <a:pPr lvl="1" eaLnBrk="1" hangingPunct="1">
              <a:defRPr/>
            </a:pPr>
            <a:r>
              <a:rPr lang="en-US" altLang="en-US" sz="2000" dirty="0"/>
              <a:t>For all the nodes </a:t>
            </a:r>
            <a:r>
              <a:rPr lang="en-US" altLang="en-US" sz="2000" dirty="0" err="1"/>
              <a:t>s,d</a:t>
            </a:r>
            <a:r>
              <a:rPr lang="en-US" altLang="en-US" sz="2000" dirty="0"/>
              <a:t> 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sz="2000" dirty="0"/>
              <a:t> V, find a shortest path from s to d.</a:t>
            </a:r>
          </a:p>
          <a:p>
            <a:pPr lvl="1" eaLnBrk="1" hangingPunct="1">
              <a:defRPr/>
            </a:pPr>
            <a:endParaRPr lang="en-US" altLang="en-US" sz="2000" dirty="0"/>
          </a:p>
          <a:p>
            <a:pPr marL="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000" dirty="0"/>
              <a:t>We can solve “single source shortest path” problem for each (source) node s </a:t>
            </a:r>
            <a:r>
              <a:rPr lang="en-US" alt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∈</a:t>
            </a:r>
            <a:r>
              <a:rPr lang="en-US" altLang="en-US" sz="2000" dirty="0"/>
              <a:t> V, but there are algorithms that directly address all pairs shortest path problem.</a:t>
            </a:r>
          </a:p>
          <a:p>
            <a:pPr eaLnBrk="1" hangingPunct="1">
              <a:defRPr/>
            </a:pP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5">
            <a:extLst>
              <a:ext uri="{FF2B5EF4-FFF2-40B4-BE49-F238E27FC236}">
                <a16:creationId xmlns:a16="http://schemas.microsoft.com/office/drawing/2014/main" id="{5EA01E4B-5EDA-86AC-0D28-494819D1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40052-C354-4A20-8592-02C1EA09324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91A5C72D-ED37-FF0E-6C8B-119219AF1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</a:t>
            </a:r>
          </a:p>
        </p:txBody>
      </p:sp>
      <p:grpSp>
        <p:nvGrpSpPr>
          <p:cNvPr id="145412" name="Group 40">
            <a:extLst>
              <a:ext uri="{FF2B5EF4-FFF2-40B4-BE49-F238E27FC236}">
                <a16:creationId xmlns:a16="http://schemas.microsoft.com/office/drawing/2014/main" id="{194508A2-AFA1-3546-4F03-DC1C9296C2E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914400"/>
            <a:ext cx="2251075" cy="1844675"/>
            <a:chOff x="432" y="720"/>
            <a:chExt cx="1418" cy="1162"/>
          </a:xfrm>
        </p:grpSpPr>
        <p:sp>
          <p:nvSpPr>
            <p:cNvPr id="145416" name="Oval 4">
              <a:extLst>
                <a:ext uri="{FF2B5EF4-FFF2-40B4-BE49-F238E27FC236}">
                  <a16:creationId xmlns:a16="http://schemas.microsoft.com/office/drawing/2014/main" id="{1D1EB666-AD17-295F-CB8F-38E601A65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768"/>
              <a:ext cx="3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1</a:t>
              </a:r>
            </a:p>
          </p:txBody>
        </p:sp>
        <p:sp>
          <p:nvSpPr>
            <p:cNvPr id="145417" name="Oval 6">
              <a:extLst>
                <a:ext uri="{FF2B5EF4-FFF2-40B4-BE49-F238E27FC236}">
                  <a16:creationId xmlns:a16="http://schemas.microsoft.com/office/drawing/2014/main" id="{37BD5BD4-A948-724B-3BCB-BAE94ED4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488"/>
              <a:ext cx="3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4</a:t>
              </a:r>
            </a:p>
          </p:txBody>
        </p:sp>
        <p:sp>
          <p:nvSpPr>
            <p:cNvPr id="145418" name="Oval 7">
              <a:extLst>
                <a:ext uri="{FF2B5EF4-FFF2-40B4-BE49-F238E27FC236}">
                  <a16:creationId xmlns:a16="http://schemas.microsoft.com/office/drawing/2014/main" id="{34C67C7E-EDD6-0869-41E0-379DC72CD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768"/>
              <a:ext cx="3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2</a:t>
              </a:r>
            </a:p>
          </p:txBody>
        </p:sp>
        <p:sp>
          <p:nvSpPr>
            <p:cNvPr id="145419" name="Oval 8">
              <a:extLst>
                <a:ext uri="{FF2B5EF4-FFF2-40B4-BE49-F238E27FC236}">
                  <a16:creationId xmlns:a16="http://schemas.microsoft.com/office/drawing/2014/main" id="{D54B0CE3-B24C-DE7D-0C17-C3F517683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488"/>
              <a:ext cx="317" cy="33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v</a:t>
              </a:r>
              <a:r>
                <a:rPr lang="en-US" altLang="en-US" sz="2000" baseline="-25000"/>
                <a:t>3</a:t>
              </a:r>
            </a:p>
          </p:txBody>
        </p:sp>
        <p:sp>
          <p:nvSpPr>
            <p:cNvPr id="145420" name="Text Box 21">
              <a:extLst>
                <a:ext uri="{FF2B5EF4-FFF2-40B4-BE49-F238E27FC236}">
                  <a16:creationId xmlns:a16="http://schemas.microsoft.com/office/drawing/2014/main" id="{48FB560A-B379-BEEF-3AD0-0E75D4DB4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1632"/>
              <a:ext cx="2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-5</a:t>
              </a:r>
            </a:p>
          </p:txBody>
        </p:sp>
        <p:sp>
          <p:nvSpPr>
            <p:cNvPr id="145421" name="Text Box 22">
              <a:extLst>
                <a:ext uri="{FF2B5EF4-FFF2-40B4-BE49-F238E27FC236}">
                  <a16:creationId xmlns:a16="http://schemas.microsoft.com/office/drawing/2014/main" id="{5E814B41-963F-93DE-DBEA-9E6CFFAFC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104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  <p:cxnSp>
          <p:nvCxnSpPr>
            <p:cNvPr id="145422" name="AutoShape 27">
              <a:extLst>
                <a:ext uri="{FF2B5EF4-FFF2-40B4-BE49-F238E27FC236}">
                  <a16:creationId xmlns:a16="http://schemas.microsoft.com/office/drawing/2014/main" id="{52F33AE0-A42E-1460-7AEF-DD2B52BD1D0C}"/>
                </a:ext>
              </a:extLst>
            </p:cNvPr>
            <p:cNvCxnSpPr>
              <a:cxnSpLocks noChangeShapeType="1"/>
              <a:stCxn id="145416" idx="6"/>
              <a:endCxn id="145418" idx="2"/>
            </p:cNvCxnSpPr>
            <p:nvPr/>
          </p:nvCxnSpPr>
          <p:spPr bwMode="auto">
            <a:xfrm>
              <a:off x="762" y="936"/>
              <a:ext cx="6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23" name="AutoShape 28">
              <a:extLst>
                <a:ext uri="{FF2B5EF4-FFF2-40B4-BE49-F238E27FC236}">
                  <a16:creationId xmlns:a16="http://schemas.microsoft.com/office/drawing/2014/main" id="{B0AC4792-0E7B-084F-339F-977CEDAD6855}"/>
                </a:ext>
              </a:extLst>
            </p:cNvPr>
            <p:cNvCxnSpPr>
              <a:cxnSpLocks noChangeShapeType="1"/>
              <a:stCxn id="145418" idx="3"/>
              <a:endCxn id="145419" idx="7"/>
            </p:cNvCxnSpPr>
            <p:nvPr/>
          </p:nvCxnSpPr>
          <p:spPr bwMode="auto">
            <a:xfrm flipH="1">
              <a:off x="716" y="1055"/>
              <a:ext cx="711" cy="4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24" name="AutoShape 29">
              <a:extLst>
                <a:ext uri="{FF2B5EF4-FFF2-40B4-BE49-F238E27FC236}">
                  <a16:creationId xmlns:a16="http://schemas.microsoft.com/office/drawing/2014/main" id="{4EFADA74-19C7-84F1-E3CF-10BEFDDB76DA}"/>
                </a:ext>
              </a:extLst>
            </p:cNvPr>
            <p:cNvCxnSpPr>
              <a:cxnSpLocks noChangeShapeType="1"/>
              <a:stCxn id="145419" idx="0"/>
              <a:endCxn id="145416" idx="4"/>
            </p:cNvCxnSpPr>
            <p:nvPr/>
          </p:nvCxnSpPr>
          <p:spPr bwMode="auto">
            <a:xfrm flipV="1">
              <a:off x="604" y="110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25" name="AutoShape 30">
              <a:extLst>
                <a:ext uri="{FF2B5EF4-FFF2-40B4-BE49-F238E27FC236}">
                  <a16:creationId xmlns:a16="http://schemas.microsoft.com/office/drawing/2014/main" id="{19EEB7B7-0342-0A48-451E-ED9AA1628CAC}"/>
                </a:ext>
              </a:extLst>
            </p:cNvPr>
            <p:cNvCxnSpPr>
              <a:cxnSpLocks noChangeShapeType="1"/>
              <a:stCxn id="145419" idx="6"/>
              <a:endCxn id="145417" idx="2"/>
            </p:cNvCxnSpPr>
            <p:nvPr/>
          </p:nvCxnSpPr>
          <p:spPr bwMode="auto">
            <a:xfrm>
              <a:off x="762" y="1656"/>
              <a:ext cx="61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26" name="AutoShape 31">
              <a:extLst>
                <a:ext uri="{FF2B5EF4-FFF2-40B4-BE49-F238E27FC236}">
                  <a16:creationId xmlns:a16="http://schemas.microsoft.com/office/drawing/2014/main" id="{CEC06F04-0DE3-2C3D-3C00-7A48E10F0EF8}"/>
                </a:ext>
              </a:extLst>
            </p:cNvPr>
            <p:cNvCxnSpPr>
              <a:cxnSpLocks noChangeShapeType="1"/>
              <a:stCxn id="145417" idx="0"/>
              <a:endCxn id="145418" idx="4"/>
            </p:cNvCxnSpPr>
            <p:nvPr/>
          </p:nvCxnSpPr>
          <p:spPr bwMode="auto">
            <a:xfrm flipV="1">
              <a:off x="1540" y="1104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5427" name="AutoShape 32">
              <a:extLst>
                <a:ext uri="{FF2B5EF4-FFF2-40B4-BE49-F238E27FC236}">
                  <a16:creationId xmlns:a16="http://schemas.microsoft.com/office/drawing/2014/main" id="{857A167A-4728-1BDF-8562-29C8C03916E0}"/>
                </a:ext>
              </a:extLst>
            </p:cNvPr>
            <p:cNvCxnSpPr>
              <a:cxnSpLocks noChangeShapeType="1"/>
              <a:stCxn id="145417" idx="6"/>
              <a:endCxn id="145418" idx="6"/>
            </p:cNvCxnSpPr>
            <p:nvPr/>
          </p:nvCxnSpPr>
          <p:spPr bwMode="auto">
            <a:xfrm flipV="1">
              <a:off x="1698" y="936"/>
              <a:ext cx="1" cy="720"/>
            </a:xfrm>
            <a:prstGeom prst="curvedConnector3">
              <a:avLst>
                <a:gd name="adj1" fmla="val 143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5428" name="Text Box 33">
              <a:extLst>
                <a:ext uri="{FF2B5EF4-FFF2-40B4-BE49-F238E27FC236}">
                  <a16:creationId xmlns:a16="http://schemas.microsoft.com/office/drawing/2014/main" id="{C761CC98-E2BF-F00B-BB3F-BDB61DDE3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7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1</a:t>
              </a:r>
            </a:p>
          </p:txBody>
        </p:sp>
        <p:sp>
          <p:nvSpPr>
            <p:cNvPr id="145429" name="Text Box 34">
              <a:extLst>
                <a:ext uri="{FF2B5EF4-FFF2-40B4-BE49-F238E27FC236}">
                  <a16:creationId xmlns:a16="http://schemas.microsoft.com/office/drawing/2014/main" id="{378479F1-F945-6493-B50E-8AA0F61F7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19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</a:t>
              </a:r>
            </a:p>
          </p:txBody>
        </p:sp>
        <p:sp>
          <p:nvSpPr>
            <p:cNvPr id="145430" name="Text Box 35">
              <a:extLst>
                <a:ext uri="{FF2B5EF4-FFF2-40B4-BE49-F238E27FC236}">
                  <a16:creationId xmlns:a16="http://schemas.microsoft.com/office/drawing/2014/main" id="{BCFCA1A4-FD5A-4FFD-56E9-CE3AE78E6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15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</a:t>
              </a:r>
            </a:p>
          </p:txBody>
        </p:sp>
        <p:sp>
          <p:nvSpPr>
            <p:cNvPr id="145431" name="Text Box 36">
              <a:extLst>
                <a:ext uri="{FF2B5EF4-FFF2-40B4-BE49-F238E27FC236}">
                  <a16:creationId xmlns:a16="http://schemas.microsoft.com/office/drawing/2014/main" id="{9A15E522-E66E-86FC-6DF0-AA1ACBEF1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5" y="1152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3</a:t>
              </a:r>
            </a:p>
          </p:txBody>
        </p:sp>
      </p:grpSp>
      <p:graphicFrame>
        <p:nvGraphicFramePr>
          <p:cNvPr id="145413" name="Object 38">
            <a:extLst>
              <a:ext uri="{FF2B5EF4-FFF2-40B4-BE49-F238E27FC236}">
                <a16:creationId xmlns:a16="http://schemas.microsoft.com/office/drawing/2014/main" id="{4764482B-EA97-771A-DFA7-A8C3B908D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5038" y="990600"/>
          <a:ext cx="340836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800" imgH="914400" progId="Equation.3">
                  <p:embed/>
                </p:oleObj>
              </mc:Choice>
              <mc:Fallback>
                <p:oleObj name="Equation" r:id="rId3" imgW="1828800" imgH="9144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990600"/>
                        <a:ext cx="3408362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39">
            <a:extLst>
              <a:ext uri="{FF2B5EF4-FFF2-40B4-BE49-F238E27FC236}">
                <a16:creationId xmlns:a16="http://schemas.microsoft.com/office/drawing/2014/main" id="{55DDB4EB-7C55-346B-1C55-0EB7C4DD3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2819400"/>
          <a:ext cx="6862762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83000" imgH="914400" progId="Equation.3">
                  <p:embed/>
                </p:oleObj>
              </mc:Choice>
              <mc:Fallback>
                <p:oleObj name="Equation" r:id="rId5" imgW="3683000" imgH="914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819400"/>
                        <a:ext cx="6862762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41">
            <a:extLst>
              <a:ext uri="{FF2B5EF4-FFF2-40B4-BE49-F238E27FC236}">
                <a16:creationId xmlns:a16="http://schemas.microsoft.com/office/drawing/2014/main" id="{E1ADFF1E-CD7E-41AB-072E-B59C8C85A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4545013"/>
          <a:ext cx="7288213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11600" imgH="914400" progId="Equation.3">
                  <p:embed/>
                </p:oleObj>
              </mc:Choice>
              <mc:Fallback>
                <p:oleObj name="Equation" r:id="rId7" imgW="3911600" imgH="914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45013"/>
                        <a:ext cx="7288213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>
            <a:extLst>
              <a:ext uri="{FF2B5EF4-FFF2-40B4-BE49-F238E27FC236}">
                <a16:creationId xmlns:a16="http://schemas.microsoft.com/office/drawing/2014/main" id="{D8A34DAA-3522-98F0-76BB-56D80FC1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3CD034-0C44-4E83-9030-4F7428B0588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7A8B7B6F-8AC3-2DE6-1FFD-BD4EB7CFE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Floyd-Warshall algorithm for all pairs shortest path problem</a:t>
            </a:r>
          </a:p>
        </p:txBody>
      </p:sp>
      <p:sp>
        <p:nvSpPr>
          <p:cNvPr id="141316" name="Rectangle 7">
            <a:extLst>
              <a:ext uri="{FF2B5EF4-FFF2-40B4-BE49-F238E27FC236}">
                <a16:creationId xmlns:a16="http://schemas.microsoft.com/office/drawing/2014/main" id="{0EED02B4-3922-194F-1EB8-516EB619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We have seen an algorithm for all pairs shortest path problem.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The key definition was the following:</a:t>
            </a:r>
          </a:p>
          <a:p>
            <a:pPr lvl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(m): the shortest path from vertex i to vertex j among the paths that has at most m edges.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Why it was a good definition?</a:t>
            </a:r>
          </a:p>
          <a:p>
            <a:pPr lvl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Because, it formalizes the solution.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	[ We want to find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(n-1) since any shortest path can have at most n-1 edges.]</a:t>
            </a:r>
          </a:p>
          <a:p>
            <a:pPr lvl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Because,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(k) was known for some k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	[ In fact we knew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(0) and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(1)]</a:t>
            </a:r>
          </a:p>
          <a:p>
            <a:pPr lvl="1"/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Because, it was easy to calculate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(m) based on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(m-1)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	[ Hence, we can reach to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(n-1) by starting from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(0) or d</a:t>
            </a:r>
            <a:r>
              <a:rPr lang="en-US" altLang="en-US" sz="20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(1)]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1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1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3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7778D010-076F-F790-FA5C-8693A4C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0E4362-8D2C-43D3-B669-B55B1785913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450F8B37-BF0A-11D4-EFE8-F748C3C7B7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Floyd-Warshall algorithm for all pairs shortest path problem</a:t>
            </a:r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90B862EF-C96C-E4FC-5ECB-5D3356565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We will now see an algorithm for all pairs shortest path problem, which is based on a similar definition.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Let us call the nodes visited along a path (excluding the start and the end nodes) as intermediate nodes.</a:t>
            </a: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800">
              <a:latin typeface="Arial Unicode MS" pitchFamily="34" charset="-128"/>
              <a:ea typeface="Arial Unicode MS" pitchFamily="34" charset="-128"/>
            </a:endParaRP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(m): the shortest path from node i to node j among the paths that has intermediate nodes with indices at most m.</a:t>
            </a: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  <p:sp>
        <p:nvSpPr>
          <p:cNvPr id="143365" name="Oval 5">
            <a:extLst>
              <a:ext uri="{FF2B5EF4-FFF2-40B4-BE49-F238E27FC236}">
                <a16:creationId xmlns:a16="http://schemas.microsoft.com/office/drawing/2014/main" id="{95A8344E-B57C-3843-9747-EF6FA537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200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143366" name="Oval 6">
            <a:extLst>
              <a:ext uri="{FF2B5EF4-FFF2-40B4-BE49-F238E27FC236}">
                <a16:creationId xmlns:a16="http://schemas.microsoft.com/office/drawing/2014/main" id="{3E22A9B5-02E5-12BF-9DEA-F6702F66D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200400"/>
            <a:ext cx="5032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143367" name="Oval 7">
            <a:extLst>
              <a:ext uri="{FF2B5EF4-FFF2-40B4-BE49-F238E27FC236}">
                <a16:creationId xmlns:a16="http://schemas.microsoft.com/office/drawing/2014/main" id="{985E713F-9CF6-2922-BEF2-B45AAF08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004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143368" name="Oval 8">
            <a:extLst>
              <a:ext uri="{FF2B5EF4-FFF2-40B4-BE49-F238E27FC236}">
                <a16:creationId xmlns:a16="http://schemas.microsoft.com/office/drawing/2014/main" id="{8CFD3E92-2635-AFBC-01B8-E5850A934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3200400"/>
            <a:ext cx="7588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k-1</a:t>
            </a:r>
          </a:p>
        </p:txBody>
      </p:sp>
      <p:sp>
        <p:nvSpPr>
          <p:cNvPr id="143369" name="Oval 9">
            <a:extLst>
              <a:ext uri="{FF2B5EF4-FFF2-40B4-BE49-F238E27FC236}">
                <a16:creationId xmlns:a16="http://schemas.microsoft.com/office/drawing/2014/main" id="{06AAD0FE-D224-B7E4-508D-32FBD95F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3200400"/>
            <a:ext cx="4905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k</a:t>
            </a:r>
          </a:p>
        </p:txBody>
      </p:sp>
      <p:cxnSp>
        <p:nvCxnSpPr>
          <p:cNvPr id="143370" name="AutoShape 11">
            <a:extLst>
              <a:ext uri="{FF2B5EF4-FFF2-40B4-BE49-F238E27FC236}">
                <a16:creationId xmlns:a16="http://schemas.microsoft.com/office/drawing/2014/main" id="{B558CE3A-00DD-CDA4-B5ED-89F77528523F}"/>
              </a:ext>
            </a:extLst>
          </p:cNvPr>
          <p:cNvCxnSpPr>
            <a:cxnSpLocks noChangeShapeType="1"/>
            <a:stCxn id="143365" idx="6"/>
            <a:endCxn id="143366" idx="2"/>
          </p:cNvCxnSpPr>
          <p:nvPr/>
        </p:nvCxnSpPr>
        <p:spPr bwMode="auto">
          <a:xfrm>
            <a:off x="2103438" y="34671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1" name="AutoShape 12">
            <a:extLst>
              <a:ext uri="{FF2B5EF4-FFF2-40B4-BE49-F238E27FC236}">
                <a16:creationId xmlns:a16="http://schemas.microsoft.com/office/drawing/2014/main" id="{3991E0CF-C01E-E58B-2CA2-C926082665E2}"/>
              </a:ext>
            </a:extLst>
          </p:cNvPr>
          <p:cNvCxnSpPr>
            <a:cxnSpLocks noChangeShapeType="1"/>
            <a:stCxn id="143366" idx="6"/>
            <a:endCxn id="143367" idx="2"/>
          </p:cNvCxnSpPr>
          <p:nvPr/>
        </p:nvCxnSpPr>
        <p:spPr bwMode="auto">
          <a:xfrm>
            <a:off x="3140075" y="3467100"/>
            <a:ext cx="5175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372" name="AutoShape 13">
            <a:extLst>
              <a:ext uri="{FF2B5EF4-FFF2-40B4-BE49-F238E27FC236}">
                <a16:creationId xmlns:a16="http://schemas.microsoft.com/office/drawing/2014/main" id="{D9B9EC8A-2B97-059C-6150-34E891F4692E}"/>
              </a:ext>
            </a:extLst>
          </p:cNvPr>
          <p:cNvCxnSpPr>
            <a:cxnSpLocks noChangeShapeType="1"/>
            <a:stCxn id="143368" idx="6"/>
            <a:endCxn id="143369" idx="2"/>
          </p:cNvCxnSpPr>
          <p:nvPr/>
        </p:nvCxnSpPr>
        <p:spPr bwMode="auto">
          <a:xfrm>
            <a:off x="6500813" y="3467100"/>
            <a:ext cx="4397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373" name="Line 14">
            <a:extLst>
              <a:ext uri="{FF2B5EF4-FFF2-40B4-BE49-F238E27FC236}">
                <a16:creationId xmlns:a16="http://schemas.microsoft.com/office/drawing/2014/main" id="{105930E0-A758-9C5C-BFB6-1DFB3CD7D1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838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374" name="Line 15">
            <a:extLst>
              <a:ext uri="{FF2B5EF4-FFF2-40B4-BE49-F238E27FC236}">
                <a16:creationId xmlns:a16="http://schemas.microsoft.com/office/drawing/2014/main" id="{E7ED8256-E3B0-99C4-020C-5AE7ECEE4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38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375" name="Line 16">
            <a:extLst>
              <a:ext uri="{FF2B5EF4-FFF2-40B4-BE49-F238E27FC236}">
                <a16:creationId xmlns:a16="http://schemas.microsoft.com/office/drawing/2014/main" id="{499B37AF-D303-7E43-3431-B675EE0A6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376" name="Rectangle 17">
            <a:extLst>
              <a:ext uri="{FF2B5EF4-FFF2-40B4-BE49-F238E27FC236}">
                <a16:creationId xmlns:a16="http://schemas.microsoft.com/office/drawing/2014/main" id="{11220665-779E-C2F1-04F2-5B703218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7620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43377" name="Rectangle 18">
            <a:extLst>
              <a:ext uri="{FF2B5EF4-FFF2-40B4-BE49-F238E27FC236}">
                <a16:creationId xmlns:a16="http://schemas.microsoft.com/office/drawing/2014/main" id="{0F2594D8-0F6B-8FA7-E84D-C6BE94BE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41148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43378" name="Rectangle 19">
            <a:extLst>
              <a:ext uri="{FF2B5EF4-FFF2-40B4-BE49-F238E27FC236}">
                <a16:creationId xmlns:a16="http://schemas.microsoft.com/office/drawing/2014/main" id="{8D925FF9-AAA2-BB54-BCA3-2997629A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7620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143379" name="Text Box 21">
            <a:extLst>
              <a:ext uri="{FF2B5EF4-FFF2-40B4-BE49-F238E27FC236}">
                <a16:creationId xmlns:a16="http://schemas.microsoft.com/office/drawing/2014/main" id="{4A31F1CE-8321-24C4-EC90-370B0A2BF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049713"/>
            <a:ext cx="1311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start node</a:t>
            </a:r>
          </a:p>
        </p:txBody>
      </p:sp>
      <p:sp>
        <p:nvSpPr>
          <p:cNvPr id="143380" name="Text Box 22">
            <a:extLst>
              <a:ext uri="{FF2B5EF4-FFF2-40B4-BE49-F238E27FC236}">
                <a16:creationId xmlns:a16="http://schemas.microsoft.com/office/drawing/2014/main" id="{90BCE072-92FC-2F29-6484-AD07AF9BC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4038600"/>
            <a:ext cx="234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intermediate nodes</a:t>
            </a:r>
          </a:p>
        </p:txBody>
      </p:sp>
      <p:sp>
        <p:nvSpPr>
          <p:cNvPr id="143381" name="Text Box 23">
            <a:extLst>
              <a:ext uri="{FF2B5EF4-FFF2-40B4-BE49-F238E27FC236}">
                <a16:creationId xmlns:a16="http://schemas.microsoft.com/office/drawing/2014/main" id="{3BAD9CD7-38A5-D513-B35B-5111E1CE5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4022725"/>
            <a:ext cx="1243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end node</a:t>
            </a:r>
          </a:p>
        </p:txBody>
      </p:sp>
      <p:sp>
        <p:nvSpPr>
          <p:cNvPr id="143382" name="Line 24">
            <a:extLst>
              <a:ext uri="{FF2B5EF4-FFF2-40B4-BE49-F238E27FC236}">
                <a16:creationId xmlns:a16="http://schemas.microsoft.com/office/drawing/2014/main" id="{CBF64A66-3B05-C6F1-C080-728E31D86F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886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383" name="Line 25">
            <a:extLst>
              <a:ext uri="{FF2B5EF4-FFF2-40B4-BE49-F238E27FC236}">
                <a16:creationId xmlns:a16="http://schemas.microsoft.com/office/drawing/2014/main" id="{EE35818C-9424-92F9-D40B-79338D7F4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810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384" name="Line 26">
            <a:extLst>
              <a:ext uri="{FF2B5EF4-FFF2-40B4-BE49-F238E27FC236}">
                <a16:creationId xmlns:a16="http://schemas.microsoft.com/office/drawing/2014/main" id="{157124EB-4D9E-A244-49FB-9CEF101D76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9000" y="3886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/>
      <p:bldP spid="143367" grpId="0" animBg="1"/>
      <p:bldP spid="143368" grpId="0" animBg="1"/>
      <p:bldP spid="143369" grpId="0" animBg="1"/>
      <p:bldP spid="143376" grpId="0" animBg="1"/>
      <p:bldP spid="143377" grpId="0" animBg="1"/>
      <p:bldP spid="143378" grpId="0" animBg="1"/>
      <p:bldP spid="143379" grpId="0"/>
      <p:bldP spid="143380" grpId="0"/>
      <p:bldP spid="1433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>
            <a:extLst>
              <a:ext uri="{FF2B5EF4-FFF2-40B4-BE49-F238E27FC236}">
                <a16:creationId xmlns:a16="http://schemas.microsoft.com/office/drawing/2014/main" id="{0F13188A-F6FA-43AF-0899-B8FCAE66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263225-3EF5-4E98-99D8-86C39AB6211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9BD436A3-133E-2AD8-CF36-5A3359595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Floyd-Warshall algorithm for all pairs shortest path problem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C55E5923-B464-17D4-34ED-A684E894A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In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(m), we do not consider the top path, since it passes through a node with index k which is greater than m.</a:t>
            </a:r>
          </a:p>
        </p:txBody>
      </p:sp>
      <p:sp>
        <p:nvSpPr>
          <p:cNvPr id="151557" name="Oval 4">
            <a:extLst>
              <a:ext uri="{FF2B5EF4-FFF2-40B4-BE49-F238E27FC236}">
                <a16:creationId xmlns:a16="http://schemas.microsoft.com/office/drawing/2014/main" id="{4F1EB354-2D06-DBE4-27E0-5DE62C81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24384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i </a:t>
            </a:r>
          </a:p>
        </p:txBody>
      </p:sp>
      <p:sp>
        <p:nvSpPr>
          <p:cNvPr id="151558" name="Oval 5">
            <a:extLst>
              <a:ext uri="{FF2B5EF4-FFF2-40B4-BE49-F238E27FC236}">
                <a16:creationId xmlns:a16="http://schemas.microsoft.com/office/drawing/2014/main" id="{83F8E66F-E957-B6D5-A6F0-CADF1448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2438400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j </a:t>
            </a:r>
          </a:p>
        </p:txBody>
      </p:sp>
      <p:sp>
        <p:nvSpPr>
          <p:cNvPr id="151559" name="Oval 6">
            <a:extLst>
              <a:ext uri="{FF2B5EF4-FFF2-40B4-BE49-F238E27FC236}">
                <a16:creationId xmlns:a16="http://schemas.microsoft.com/office/drawing/2014/main" id="{71495C30-CEEC-B114-7143-E0E426CA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3581400"/>
            <a:ext cx="5683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m</a:t>
            </a:r>
          </a:p>
        </p:txBody>
      </p:sp>
      <p:sp>
        <p:nvSpPr>
          <p:cNvPr id="151560" name="Oval 8">
            <a:extLst>
              <a:ext uri="{FF2B5EF4-FFF2-40B4-BE49-F238E27FC236}">
                <a16:creationId xmlns:a16="http://schemas.microsoft.com/office/drawing/2014/main" id="{5FFD766A-97C9-47E2-7329-1632143E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600200"/>
            <a:ext cx="900113" cy="561975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k&gt;m</a:t>
            </a:r>
          </a:p>
        </p:txBody>
      </p:sp>
      <p:sp>
        <p:nvSpPr>
          <p:cNvPr id="151561" name="Freeform 25">
            <a:extLst>
              <a:ext uri="{FF2B5EF4-FFF2-40B4-BE49-F238E27FC236}">
                <a16:creationId xmlns:a16="http://schemas.microsoft.com/office/drawing/2014/main" id="{CF8CF465-A8FD-BE55-C87D-73677154B463}"/>
              </a:ext>
            </a:extLst>
          </p:cNvPr>
          <p:cNvSpPr>
            <a:spLocks/>
          </p:cNvSpPr>
          <p:nvPr/>
        </p:nvSpPr>
        <p:spPr bwMode="auto">
          <a:xfrm>
            <a:off x="2286000" y="1739900"/>
            <a:ext cx="1752600" cy="774700"/>
          </a:xfrm>
          <a:custGeom>
            <a:avLst/>
            <a:gdLst>
              <a:gd name="T0" fmla="*/ 0 w 1104"/>
              <a:gd name="T1" fmla="*/ 2147483646 h 488"/>
              <a:gd name="T2" fmla="*/ 2147483646 w 1104"/>
              <a:gd name="T3" fmla="*/ 2147483646 h 488"/>
              <a:gd name="T4" fmla="*/ 2147483646 w 1104"/>
              <a:gd name="T5" fmla="*/ 2147483646 h 488"/>
              <a:gd name="T6" fmla="*/ 2147483646 w 1104"/>
              <a:gd name="T7" fmla="*/ 2147483646 h 488"/>
              <a:gd name="T8" fmla="*/ 2147483646 w 1104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488"/>
              <a:gd name="T17" fmla="*/ 1104 w 1104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488">
                <a:moveTo>
                  <a:pt x="0" y="488"/>
                </a:moveTo>
                <a:cubicBezTo>
                  <a:pt x="96" y="376"/>
                  <a:pt x="192" y="264"/>
                  <a:pt x="288" y="248"/>
                </a:cubicBezTo>
                <a:cubicBezTo>
                  <a:pt x="384" y="232"/>
                  <a:pt x="496" y="424"/>
                  <a:pt x="576" y="392"/>
                </a:cubicBezTo>
                <a:cubicBezTo>
                  <a:pt x="656" y="360"/>
                  <a:pt x="680" y="112"/>
                  <a:pt x="768" y="56"/>
                </a:cubicBezTo>
                <a:cubicBezTo>
                  <a:pt x="856" y="0"/>
                  <a:pt x="980" y="28"/>
                  <a:pt x="1104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1562" name="Freeform 26">
            <a:extLst>
              <a:ext uri="{FF2B5EF4-FFF2-40B4-BE49-F238E27FC236}">
                <a16:creationId xmlns:a16="http://schemas.microsoft.com/office/drawing/2014/main" id="{0C8DB7CD-BB2C-8EDA-09BB-9B1D9C3D39EC}"/>
              </a:ext>
            </a:extLst>
          </p:cNvPr>
          <p:cNvSpPr>
            <a:spLocks/>
          </p:cNvSpPr>
          <p:nvPr/>
        </p:nvSpPr>
        <p:spPr bwMode="auto">
          <a:xfrm>
            <a:off x="2286000" y="2895600"/>
            <a:ext cx="1905000" cy="1066800"/>
          </a:xfrm>
          <a:custGeom>
            <a:avLst/>
            <a:gdLst>
              <a:gd name="T0" fmla="*/ 0 w 1152"/>
              <a:gd name="T1" fmla="*/ 0 h 312"/>
              <a:gd name="T2" fmla="*/ 2147483646 w 1152"/>
              <a:gd name="T3" fmla="*/ 2147483646 h 312"/>
              <a:gd name="T4" fmla="*/ 2147483646 w 1152"/>
              <a:gd name="T5" fmla="*/ 2147483646 h 312"/>
              <a:gd name="T6" fmla="*/ 2147483646 w 1152"/>
              <a:gd name="T7" fmla="*/ 2147483646 h 312"/>
              <a:gd name="T8" fmla="*/ 2147483646 w 1152"/>
              <a:gd name="T9" fmla="*/ 2147483646 h 312"/>
              <a:gd name="T10" fmla="*/ 2147483646 w 1152"/>
              <a:gd name="T11" fmla="*/ 2147483646 h 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52"/>
              <a:gd name="T19" fmla="*/ 0 h 312"/>
              <a:gd name="T20" fmla="*/ 1152 w 1152"/>
              <a:gd name="T21" fmla="*/ 312 h 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52" h="312">
                <a:moveTo>
                  <a:pt x="0" y="0"/>
                </a:moveTo>
                <a:cubicBezTo>
                  <a:pt x="32" y="68"/>
                  <a:pt x="64" y="136"/>
                  <a:pt x="144" y="144"/>
                </a:cubicBezTo>
                <a:cubicBezTo>
                  <a:pt x="224" y="152"/>
                  <a:pt x="400" y="24"/>
                  <a:pt x="480" y="48"/>
                </a:cubicBezTo>
                <a:cubicBezTo>
                  <a:pt x="560" y="72"/>
                  <a:pt x="544" y="264"/>
                  <a:pt x="624" y="288"/>
                </a:cubicBezTo>
                <a:cubicBezTo>
                  <a:pt x="704" y="312"/>
                  <a:pt x="872" y="200"/>
                  <a:pt x="960" y="192"/>
                </a:cubicBezTo>
                <a:cubicBezTo>
                  <a:pt x="1048" y="184"/>
                  <a:pt x="1100" y="212"/>
                  <a:pt x="115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1563" name="Freeform 27">
            <a:extLst>
              <a:ext uri="{FF2B5EF4-FFF2-40B4-BE49-F238E27FC236}">
                <a16:creationId xmlns:a16="http://schemas.microsoft.com/office/drawing/2014/main" id="{4448CA47-2598-8957-AB2D-43249821E18A}"/>
              </a:ext>
            </a:extLst>
          </p:cNvPr>
          <p:cNvSpPr>
            <a:spLocks/>
          </p:cNvSpPr>
          <p:nvPr/>
        </p:nvSpPr>
        <p:spPr bwMode="auto">
          <a:xfrm>
            <a:off x="4876800" y="1701800"/>
            <a:ext cx="1447800" cy="736600"/>
          </a:xfrm>
          <a:custGeom>
            <a:avLst/>
            <a:gdLst>
              <a:gd name="T0" fmla="*/ 0 w 912"/>
              <a:gd name="T1" fmla="*/ 2147483646 h 464"/>
              <a:gd name="T2" fmla="*/ 2147483646 w 912"/>
              <a:gd name="T3" fmla="*/ 2147483646 h 464"/>
              <a:gd name="T4" fmla="*/ 2147483646 w 912"/>
              <a:gd name="T5" fmla="*/ 2147483646 h 464"/>
              <a:gd name="T6" fmla="*/ 2147483646 w 912"/>
              <a:gd name="T7" fmla="*/ 2147483646 h 464"/>
              <a:gd name="T8" fmla="*/ 2147483646 w 912"/>
              <a:gd name="T9" fmla="*/ 2147483646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464"/>
              <a:gd name="T17" fmla="*/ 912 w 912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464">
                <a:moveTo>
                  <a:pt x="0" y="80"/>
                </a:moveTo>
                <a:cubicBezTo>
                  <a:pt x="92" y="40"/>
                  <a:pt x="184" y="0"/>
                  <a:pt x="240" y="32"/>
                </a:cubicBezTo>
                <a:cubicBezTo>
                  <a:pt x="296" y="64"/>
                  <a:pt x="240" y="232"/>
                  <a:pt x="336" y="272"/>
                </a:cubicBezTo>
                <a:cubicBezTo>
                  <a:pt x="432" y="312"/>
                  <a:pt x="720" y="240"/>
                  <a:pt x="816" y="272"/>
                </a:cubicBezTo>
                <a:cubicBezTo>
                  <a:pt x="912" y="304"/>
                  <a:pt x="912" y="384"/>
                  <a:pt x="912" y="4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1564" name="Freeform 28">
            <a:extLst>
              <a:ext uri="{FF2B5EF4-FFF2-40B4-BE49-F238E27FC236}">
                <a16:creationId xmlns:a16="http://schemas.microsoft.com/office/drawing/2014/main" id="{D1E4E2C2-000E-8D60-5D6C-D6F81E278986}"/>
              </a:ext>
            </a:extLst>
          </p:cNvPr>
          <p:cNvSpPr>
            <a:spLocks/>
          </p:cNvSpPr>
          <p:nvPr/>
        </p:nvSpPr>
        <p:spPr bwMode="auto">
          <a:xfrm>
            <a:off x="4724400" y="2743200"/>
            <a:ext cx="1371600" cy="1066800"/>
          </a:xfrm>
          <a:custGeom>
            <a:avLst/>
            <a:gdLst>
              <a:gd name="T0" fmla="*/ 0 w 864"/>
              <a:gd name="T1" fmla="*/ 2147483646 h 408"/>
              <a:gd name="T2" fmla="*/ 2147483646 w 864"/>
              <a:gd name="T3" fmla="*/ 2147483646 h 408"/>
              <a:gd name="T4" fmla="*/ 2147483646 w 864"/>
              <a:gd name="T5" fmla="*/ 2147483646 h 408"/>
              <a:gd name="T6" fmla="*/ 2147483646 w 864"/>
              <a:gd name="T7" fmla="*/ 2147483646 h 408"/>
              <a:gd name="T8" fmla="*/ 2147483646 w 864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4"/>
              <a:gd name="T16" fmla="*/ 0 h 408"/>
              <a:gd name="T17" fmla="*/ 864 w 864"/>
              <a:gd name="T18" fmla="*/ 408 h 4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4" h="408">
                <a:moveTo>
                  <a:pt x="0" y="384"/>
                </a:moveTo>
                <a:cubicBezTo>
                  <a:pt x="80" y="312"/>
                  <a:pt x="160" y="240"/>
                  <a:pt x="240" y="240"/>
                </a:cubicBezTo>
                <a:cubicBezTo>
                  <a:pt x="320" y="240"/>
                  <a:pt x="408" y="408"/>
                  <a:pt x="480" y="384"/>
                </a:cubicBezTo>
                <a:cubicBezTo>
                  <a:pt x="552" y="360"/>
                  <a:pt x="608" y="160"/>
                  <a:pt x="672" y="96"/>
                </a:cubicBezTo>
                <a:cubicBezTo>
                  <a:pt x="736" y="32"/>
                  <a:pt x="832" y="1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1565" name="Text Box 29">
            <a:extLst>
              <a:ext uri="{FF2B5EF4-FFF2-40B4-BE49-F238E27FC236}">
                <a16:creationId xmlns:a16="http://schemas.microsoft.com/office/drawing/2014/main" id="{630DFB84-3410-B5F5-38CC-75CE96D6F5F3}"/>
              </a:ext>
            </a:extLst>
          </p:cNvPr>
          <p:cNvSpPr txBox="1">
            <a:spLocks noChangeArrowheads="1"/>
          </p:cNvSpPr>
          <p:nvPr/>
        </p:nvSpPr>
        <p:spPr bwMode="auto">
          <a:xfrm rot="1647814">
            <a:off x="1828800" y="3457575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51566" name="Text Box 30">
            <a:extLst>
              <a:ext uri="{FF2B5EF4-FFF2-40B4-BE49-F238E27FC236}">
                <a16:creationId xmlns:a16="http://schemas.microsoft.com/office/drawing/2014/main" id="{3C74A55D-36CB-D6F9-2ED0-2C5444A19719}"/>
              </a:ext>
            </a:extLst>
          </p:cNvPr>
          <p:cNvSpPr txBox="1">
            <a:spLocks noChangeArrowheads="1"/>
          </p:cNvSpPr>
          <p:nvPr/>
        </p:nvSpPr>
        <p:spPr bwMode="auto">
          <a:xfrm rot="1419766">
            <a:off x="5114925" y="1447800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51567" name="Text Box 31">
            <a:extLst>
              <a:ext uri="{FF2B5EF4-FFF2-40B4-BE49-F238E27FC236}">
                <a16:creationId xmlns:a16="http://schemas.microsoft.com/office/drawing/2014/main" id="{4B56F4EF-7B7F-9C9E-7F92-C5650E907683}"/>
              </a:ext>
            </a:extLst>
          </p:cNvPr>
          <p:cNvSpPr txBox="1">
            <a:spLocks noChangeArrowheads="1"/>
          </p:cNvSpPr>
          <p:nvPr/>
        </p:nvSpPr>
        <p:spPr bwMode="auto">
          <a:xfrm rot="-1193358">
            <a:off x="2066925" y="1476375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51568" name="Text Box 32">
            <a:extLst>
              <a:ext uri="{FF2B5EF4-FFF2-40B4-BE49-F238E27FC236}">
                <a16:creationId xmlns:a16="http://schemas.microsoft.com/office/drawing/2014/main" id="{C21D8D1A-4FB9-7CB8-D8E5-9EC590A91F6A}"/>
              </a:ext>
            </a:extLst>
          </p:cNvPr>
          <p:cNvSpPr txBox="1">
            <a:spLocks noChangeArrowheads="1"/>
          </p:cNvSpPr>
          <p:nvPr/>
        </p:nvSpPr>
        <p:spPr bwMode="auto">
          <a:xfrm rot="-1873263">
            <a:off x="5038725" y="3533775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51569" name="Text Box 34">
            <a:extLst>
              <a:ext uri="{FF2B5EF4-FFF2-40B4-BE49-F238E27FC236}">
                <a16:creationId xmlns:a16="http://schemas.microsoft.com/office/drawing/2014/main" id="{5B13ED31-864E-35B9-B52A-8CB41D9CD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667000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51570" name="Freeform 35">
            <a:extLst>
              <a:ext uri="{FF2B5EF4-FFF2-40B4-BE49-F238E27FC236}">
                <a16:creationId xmlns:a16="http://schemas.microsoft.com/office/drawing/2014/main" id="{B6AADAD2-2206-7B7D-D799-68FA64372155}"/>
              </a:ext>
            </a:extLst>
          </p:cNvPr>
          <p:cNvSpPr>
            <a:spLocks/>
          </p:cNvSpPr>
          <p:nvPr/>
        </p:nvSpPr>
        <p:spPr bwMode="auto">
          <a:xfrm>
            <a:off x="2286000" y="2400300"/>
            <a:ext cx="3886200" cy="431800"/>
          </a:xfrm>
          <a:custGeom>
            <a:avLst/>
            <a:gdLst>
              <a:gd name="T0" fmla="*/ 0 w 2448"/>
              <a:gd name="T1" fmla="*/ 2147483646 h 272"/>
              <a:gd name="T2" fmla="*/ 2147483646 w 2448"/>
              <a:gd name="T3" fmla="*/ 2147483646 h 272"/>
              <a:gd name="T4" fmla="*/ 2147483646 w 2448"/>
              <a:gd name="T5" fmla="*/ 2147483646 h 272"/>
              <a:gd name="T6" fmla="*/ 2147483646 w 2448"/>
              <a:gd name="T7" fmla="*/ 2147483646 h 272"/>
              <a:gd name="T8" fmla="*/ 2147483646 w 2448"/>
              <a:gd name="T9" fmla="*/ 2147483646 h 272"/>
              <a:gd name="T10" fmla="*/ 2147483646 w 2448"/>
              <a:gd name="T11" fmla="*/ 2147483646 h 272"/>
              <a:gd name="T12" fmla="*/ 2147483646 w 2448"/>
              <a:gd name="T13" fmla="*/ 2147483646 h 272"/>
              <a:gd name="T14" fmla="*/ 2147483646 w 2448"/>
              <a:gd name="T15" fmla="*/ 2147483646 h 272"/>
              <a:gd name="T16" fmla="*/ 2147483646 w 2448"/>
              <a:gd name="T17" fmla="*/ 2147483646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48"/>
              <a:gd name="T28" fmla="*/ 0 h 272"/>
              <a:gd name="T29" fmla="*/ 2448 w 2448"/>
              <a:gd name="T30" fmla="*/ 272 h 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48" h="272">
                <a:moveTo>
                  <a:pt x="0" y="168"/>
                </a:moveTo>
                <a:cubicBezTo>
                  <a:pt x="112" y="112"/>
                  <a:pt x="224" y="56"/>
                  <a:pt x="288" y="72"/>
                </a:cubicBezTo>
                <a:cubicBezTo>
                  <a:pt x="352" y="88"/>
                  <a:pt x="304" y="256"/>
                  <a:pt x="384" y="264"/>
                </a:cubicBezTo>
                <a:cubicBezTo>
                  <a:pt x="464" y="272"/>
                  <a:pt x="648" y="128"/>
                  <a:pt x="768" y="120"/>
                </a:cubicBezTo>
                <a:cubicBezTo>
                  <a:pt x="888" y="112"/>
                  <a:pt x="968" y="216"/>
                  <a:pt x="1104" y="216"/>
                </a:cubicBezTo>
                <a:cubicBezTo>
                  <a:pt x="1240" y="216"/>
                  <a:pt x="1448" y="120"/>
                  <a:pt x="1584" y="120"/>
                </a:cubicBezTo>
                <a:cubicBezTo>
                  <a:pt x="1720" y="120"/>
                  <a:pt x="1816" y="232"/>
                  <a:pt x="1920" y="216"/>
                </a:cubicBezTo>
                <a:cubicBezTo>
                  <a:pt x="2024" y="200"/>
                  <a:pt x="2120" y="48"/>
                  <a:pt x="2208" y="24"/>
                </a:cubicBezTo>
                <a:cubicBezTo>
                  <a:pt x="2296" y="0"/>
                  <a:pt x="2372" y="36"/>
                  <a:pt x="244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Number Placeholder 5">
            <a:extLst>
              <a:ext uri="{FF2B5EF4-FFF2-40B4-BE49-F238E27FC236}">
                <a16:creationId xmlns:a16="http://schemas.microsoft.com/office/drawing/2014/main" id="{7A06C64F-607F-98BC-F75A-59B4BEC1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5EE516-B061-41B9-BA25-E092D3DD13C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654035FC-DB5B-2825-C37A-576EE8BF8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Floyd-Warshall algorithm for all pairs shortest path problem</a:t>
            </a:r>
          </a:p>
        </p:txBody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C5DE36E0-18D4-1F9E-5374-F6205D591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Is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(m) a good definition?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What is the actual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(.) value that we want to calculate?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Note that, we want to compute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(n), since in that case the definition reduces to:</a:t>
            </a:r>
          </a:p>
          <a:p>
            <a:pPr lvl="1"/>
            <a:r>
              <a:rPr lang="en-US" altLang="en-US" sz="2100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1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100">
                <a:latin typeface="Arial Unicode MS" pitchFamily="34" charset="-128"/>
                <a:ea typeface="Arial Unicode MS" pitchFamily="34" charset="-128"/>
              </a:rPr>
              <a:t>(n): the shortest path from node i to node j among the paths that has intermediate nodes with indices at most n (hence all the nodes are allowed in these paths).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Do we know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(k) for some k? I.e. can we start the computation of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(.) values?</a:t>
            </a:r>
          </a:p>
          <a:p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Yes, we know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(0). Note that, p</a:t>
            </a:r>
            <a:r>
              <a:rPr lang="en-US" altLang="en-US" sz="2400" baseline="-25000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>
                <a:latin typeface="Arial Unicode MS" pitchFamily="34" charset="-128"/>
                <a:ea typeface="Arial Unicode MS" pitchFamily="34" charset="-128"/>
              </a:rPr>
              <a:t>(0) is the shortest path from node i to node j among the paths that has intermediate nodes with indices at most 0 (hence no intermediate node, hence single edge paths).</a:t>
            </a:r>
          </a:p>
          <a:p>
            <a:endParaRPr lang="en-US" altLang="en-US" sz="2400">
              <a:latin typeface="Arial Unicode MS" pitchFamily="34" charset="-128"/>
              <a:ea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7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Number Placeholder 5">
            <a:extLst>
              <a:ext uri="{FF2B5EF4-FFF2-40B4-BE49-F238E27FC236}">
                <a16:creationId xmlns:a16="http://schemas.microsoft.com/office/drawing/2014/main" id="{A9190540-7DED-2103-0D02-9D7138B8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56878D-37CB-4031-B783-FA22417038B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5651" name="Rectangle 2">
            <a:extLst>
              <a:ext uri="{FF2B5EF4-FFF2-40B4-BE49-F238E27FC236}">
                <a16:creationId xmlns:a16="http://schemas.microsoft.com/office/drawing/2014/main" id="{CBB0944C-7C36-1265-7BFE-CE4F792F0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Floyd-Warshall algorithm for all pairs shortest path problem</a:t>
            </a:r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DC007336-4649-3363-2494-B12486CB7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Hence,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(0)=w(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i,j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if (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v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,v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∈ E, and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(0)= </a:t>
            </a:r>
            <a:r>
              <a:rPr lang="en-US" altLang="en-US" sz="2800" dirty="0"/>
              <a:t>∞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otherwise.</a:t>
            </a:r>
          </a:p>
          <a:p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And finally, can we compute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m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based on some other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k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) such that k 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&lt;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m</a:t>
            </a:r>
            <a:r>
              <a:rPr lang="tr-TR" altLang="en-US" sz="2400" dirty="0">
                <a:latin typeface="Arial Unicode MS" pitchFamily="34" charset="-128"/>
                <a:ea typeface="Arial Unicode MS" pitchFamily="34" charset="-128"/>
              </a:rPr>
              <a:t> ?</a:t>
            </a:r>
            <a:endParaRPr lang="en-US" altLang="en-US" sz="2400" dirty="0">
              <a:latin typeface="Arial Unicode MS" pitchFamily="34" charset="-128"/>
              <a:ea typeface="Arial Unicode MS" pitchFamily="34" charset="-128"/>
            </a:endParaRPr>
          </a:p>
          <a:p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Note that if we know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(m-1) for all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i,j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 in {1,2,…,n} then we can calculate </a:t>
            </a:r>
            <a:r>
              <a:rPr lang="en-US" altLang="en-US" sz="2400" dirty="0" err="1">
                <a:latin typeface="Arial Unicode MS" pitchFamily="34" charset="-128"/>
                <a:ea typeface="Arial Unicode MS" pitchFamily="34" charset="-128"/>
              </a:rPr>
              <a:t>p</a:t>
            </a:r>
            <a:r>
              <a:rPr lang="en-US" altLang="en-US" sz="2400" baseline="-25000" dirty="0" err="1">
                <a:latin typeface="Arial Unicode MS" pitchFamily="34" charset="-128"/>
                <a:ea typeface="Arial Unicode MS" pitchFamily="34" charset="-128"/>
              </a:rPr>
              <a:t>ij</a:t>
            </a:r>
            <a:r>
              <a:rPr lang="en-US" altLang="en-US" sz="2400" dirty="0">
                <a:latin typeface="Arial Unicode MS" pitchFamily="34" charset="-128"/>
                <a:ea typeface="Arial Unicode MS" pitchFamily="34" charset="-128"/>
              </a:rPr>
              <a:t>(m) as:</a:t>
            </a:r>
          </a:p>
        </p:txBody>
      </p:sp>
      <p:graphicFrame>
        <p:nvGraphicFramePr>
          <p:cNvPr id="149509" name="Object 2">
            <a:extLst>
              <a:ext uri="{FF2B5EF4-FFF2-40B4-BE49-F238E27FC236}">
                <a16:creationId xmlns:a16="http://schemas.microsoft.com/office/drawing/2014/main" id="{D86EE091-0EEA-2EAC-1A07-294E02E24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87775"/>
          <a:ext cx="58039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1000" imgH="241300" progId="Equation.3">
                  <p:embed/>
                </p:oleObj>
              </mc:Choice>
              <mc:Fallback>
                <p:oleObj name="Equation" r:id="rId3" imgW="29210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87775"/>
                        <a:ext cx="58039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Oval 5">
            <a:extLst>
              <a:ext uri="{FF2B5EF4-FFF2-40B4-BE49-F238E27FC236}">
                <a16:creationId xmlns:a16="http://schemas.microsoft.com/office/drawing/2014/main" id="{CE480E3B-AFBD-A4C0-6313-B3C56C4CB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938" y="5362575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i </a:t>
            </a:r>
          </a:p>
        </p:txBody>
      </p:sp>
      <p:sp>
        <p:nvSpPr>
          <p:cNvPr id="149511" name="Oval 6">
            <a:extLst>
              <a:ext uri="{FF2B5EF4-FFF2-40B4-BE49-F238E27FC236}">
                <a16:creationId xmlns:a16="http://schemas.microsoft.com/office/drawing/2014/main" id="{8CE7E5EB-5BC8-B3D8-1687-B1D76A2D7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5362575"/>
            <a:ext cx="490537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j </a:t>
            </a:r>
          </a:p>
        </p:txBody>
      </p:sp>
      <p:sp>
        <p:nvSpPr>
          <p:cNvPr id="149512" name="Oval 8">
            <a:extLst>
              <a:ext uri="{FF2B5EF4-FFF2-40B4-BE49-F238E27FC236}">
                <a16:creationId xmlns:a16="http://schemas.microsoft.com/office/drawing/2014/main" id="{FA1148FF-CEDC-FD80-FC24-11608B1AF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513" y="4524375"/>
            <a:ext cx="568325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m</a:t>
            </a:r>
          </a:p>
        </p:txBody>
      </p:sp>
      <p:sp>
        <p:nvSpPr>
          <p:cNvPr id="149513" name="Freeform 9">
            <a:extLst>
              <a:ext uri="{FF2B5EF4-FFF2-40B4-BE49-F238E27FC236}">
                <a16:creationId xmlns:a16="http://schemas.microsoft.com/office/drawing/2014/main" id="{2BA5EBF4-50EB-9451-D37C-C5F1B2A20CB8}"/>
              </a:ext>
            </a:extLst>
          </p:cNvPr>
          <p:cNvSpPr>
            <a:spLocks/>
          </p:cNvSpPr>
          <p:nvPr/>
        </p:nvSpPr>
        <p:spPr bwMode="auto">
          <a:xfrm>
            <a:off x="2362200" y="4648200"/>
            <a:ext cx="1905000" cy="790575"/>
          </a:xfrm>
          <a:custGeom>
            <a:avLst/>
            <a:gdLst>
              <a:gd name="T0" fmla="*/ 0 w 1104"/>
              <a:gd name="T1" fmla="*/ 2147483646 h 488"/>
              <a:gd name="T2" fmla="*/ 2147483646 w 1104"/>
              <a:gd name="T3" fmla="*/ 2147483646 h 488"/>
              <a:gd name="T4" fmla="*/ 2147483646 w 1104"/>
              <a:gd name="T5" fmla="*/ 2147483646 h 488"/>
              <a:gd name="T6" fmla="*/ 2147483646 w 1104"/>
              <a:gd name="T7" fmla="*/ 2147483646 h 488"/>
              <a:gd name="T8" fmla="*/ 2147483646 w 1104"/>
              <a:gd name="T9" fmla="*/ 2147483646 h 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04"/>
              <a:gd name="T16" fmla="*/ 0 h 488"/>
              <a:gd name="T17" fmla="*/ 1104 w 1104"/>
              <a:gd name="T18" fmla="*/ 488 h 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04" h="488">
                <a:moveTo>
                  <a:pt x="0" y="488"/>
                </a:moveTo>
                <a:cubicBezTo>
                  <a:pt x="96" y="376"/>
                  <a:pt x="192" y="264"/>
                  <a:pt x="288" y="248"/>
                </a:cubicBezTo>
                <a:cubicBezTo>
                  <a:pt x="384" y="232"/>
                  <a:pt x="496" y="424"/>
                  <a:pt x="576" y="392"/>
                </a:cubicBezTo>
                <a:cubicBezTo>
                  <a:pt x="656" y="360"/>
                  <a:pt x="680" y="112"/>
                  <a:pt x="768" y="56"/>
                </a:cubicBezTo>
                <a:cubicBezTo>
                  <a:pt x="856" y="0"/>
                  <a:pt x="980" y="28"/>
                  <a:pt x="1104" y="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14" name="Freeform 11">
            <a:extLst>
              <a:ext uri="{FF2B5EF4-FFF2-40B4-BE49-F238E27FC236}">
                <a16:creationId xmlns:a16="http://schemas.microsoft.com/office/drawing/2014/main" id="{0061BBF5-0896-F8A4-E02C-E4BDF5E9734B}"/>
              </a:ext>
            </a:extLst>
          </p:cNvPr>
          <p:cNvSpPr>
            <a:spLocks/>
          </p:cNvSpPr>
          <p:nvPr/>
        </p:nvSpPr>
        <p:spPr bwMode="auto">
          <a:xfrm>
            <a:off x="4800600" y="4572000"/>
            <a:ext cx="1600200" cy="790575"/>
          </a:xfrm>
          <a:custGeom>
            <a:avLst/>
            <a:gdLst>
              <a:gd name="T0" fmla="*/ 0 w 912"/>
              <a:gd name="T1" fmla="*/ 2147483646 h 464"/>
              <a:gd name="T2" fmla="*/ 2147483646 w 912"/>
              <a:gd name="T3" fmla="*/ 2147483646 h 464"/>
              <a:gd name="T4" fmla="*/ 2147483646 w 912"/>
              <a:gd name="T5" fmla="*/ 2147483646 h 464"/>
              <a:gd name="T6" fmla="*/ 2147483646 w 912"/>
              <a:gd name="T7" fmla="*/ 2147483646 h 464"/>
              <a:gd name="T8" fmla="*/ 2147483646 w 912"/>
              <a:gd name="T9" fmla="*/ 2147483646 h 4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12"/>
              <a:gd name="T16" fmla="*/ 0 h 464"/>
              <a:gd name="T17" fmla="*/ 912 w 912"/>
              <a:gd name="T18" fmla="*/ 464 h 4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12" h="464">
                <a:moveTo>
                  <a:pt x="0" y="80"/>
                </a:moveTo>
                <a:cubicBezTo>
                  <a:pt x="92" y="40"/>
                  <a:pt x="184" y="0"/>
                  <a:pt x="240" y="32"/>
                </a:cubicBezTo>
                <a:cubicBezTo>
                  <a:pt x="296" y="64"/>
                  <a:pt x="240" y="232"/>
                  <a:pt x="336" y="272"/>
                </a:cubicBezTo>
                <a:cubicBezTo>
                  <a:pt x="432" y="312"/>
                  <a:pt x="720" y="240"/>
                  <a:pt x="816" y="272"/>
                </a:cubicBezTo>
                <a:cubicBezTo>
                  <a:pt x="912" y="304"/>
                  <a:pt x="912" y="384"/>
                  <a:pt x="912" y="4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515" name="Text Box 14">
            <a:extLst>
              <a:ext uri="{FF2B5EF4-FFF2-40B4-BE49-F238E27FC236}">
                <a16:creationId xmlns:a16="http://schemas.microsoft.com/office/drawing/2014/main" id="{F21CA81B-0DC9-878C-C7B6-3C2735F714B6}"/>
              </a:ext>
            </a:extLst>
          </p:cNvPr>
          <p:cNvSpPr txBox="1">
            <a:spLocks noChangeArrowheads="1"/>
          </p:cNvSpPr>
          <p:nvPr/>
        </p:nvSpPr>
        <p:spPr bwMode="auto">
          <a:xfrm rot="1419766">
            <a:off x="5191125" y="4371975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49516" name="Text Box 15">
            <a:extLst>
              <a:ext uri="{FF2B5EF4-FFF2-40B4-BE49-F238E27FC236}">
                <a16:creationId xmlns:a16="http://schemas.microsoft.com/office/drawing/2014/main" id="{D3CD3A33-03B7-49CB-3608-A038DB3E039D}"/>
              </a:ext>
            </a:extLst>
          </p:cNvPr>
          <p:cNvSpPr txBox="1">
            <a:spLocks noChangeArrowheads="1"/>
          </p:cNvSpPr>
          <p:nvPr/>
        </p:nvSpPr>
        <p:spPr bwMode="auto">
          <a:xfrm rot="-1193358">
            <a:off x="2143125" y="4400550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49517" name="Text Box 17">
            <a:extLst>
              <a:ext uri="{FF2B5EF4-FFF2-40B4-BE49-F238E27FC236}">
                <a16:creationId xmlns:a16="http://schemas.microsoft.com/office/drawing/2014/main" id="{800F6A0B-C67D-4EA8-2B62-3CDFCAB89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91175"/>
            <a:ext cx="1666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all vertices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are in {1,…,m-1}</a:t>
            </a:r>
          </a:p>
        </p:txBody>
      </p:sp>
      <p:sp>
        <p:nvSpPr>
          <p:cNvPr id="149518" name="Freeform 18">
            <a:extLst>
              <a:ext uri="{FF2B5EF4-FFF2-40B4-BE49-F238E27FC236}">
                <a16:creationId xmlns:a16="http://schemas.microsoft.com/office/drawing/2014/main" id="{7E7215C1-CA19-8D7A-4F34-EB69408080C4}"/>
              </a:ext>
            </a:extLst>
          </p:cNvPr>
          <p:cNvSpPr>
            <a:spLocks/>
          </p:cNvSpPr>
          <p:nvPr/>
        </p:nvSpPr>
        <p:spPr bwMode="auto">
          <a:xfrm>
            <a:off x="2362200" y="5324475"/>
            <a:ext cx="3886200" cy="431800"/>
          </a:xfrm>
          <a:custGeom>
            <a:avLst/>
            <a:gdLst>
              <a:gd name="T0" fmla="*/ 0 w 2448"/>
              <a:gd name="T1" fmla="*/ 2147483646 h 272"/>
              <a:gd name="T2" fmla="*/ 2147483646 w 2448"/>
              <a:gd name="T3" fmla="*/ 2147483646 h 272"/>
              <a:gd name="T4" fmla="*/ 2147483646 w 2448"/>
              <a:gd name="T5" fmla="*/ 2147483646 h 272"/>
              <a:gd name="T6" fmla="*/ 2147483646 w 2448"/>
              <a:gd name="T7" fmla="*/ 2147483646 h 272"/>
              <a:gd name="T8" fmla="*/ 2147483646 w 2448"/>
              <a:gd name="T9" fmla="*/ 2147483646 h 272"/>
              <a:gd name="T10" fmla="*/ 2147483646 w 2448"/>
              <a:gd name="T11" fmla="*/ 2147483646 h 272"/>
              <a:gd name="T12" fmla="*/ 2147483646 w 2448"/>
              <a:gd name="T13" fmla="*/ 2147483646 h 272"/>
              <a:gd name="T14" fmla="*/ 2147483646 w 2448"/>
              <a:gd name="T15" fmla="*/ 2147483646 h 272"/>
              <a:gd name="T16" fmla="*/ 2147483646 w 2448"/>
              <a:gd name="T17" fmla="*/ 2147483646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448"/>
              <a:gd name="T28" fmla="*/ 0 h 272"/>
              <a:gd name="T29" fmla="*/ 2448 w 2448"/>
              <a:gd name="T30" fmla="*/ 272 h 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448" h="272">
                <a:moveTo>
                  <a:pt x="0" y="168"/>
                </a:moveTo>
                <a:cubicBezTo>
                  <a:pt x="112" y="112"/>
                  <a:pt x="224" y="56"/>
                  <a:pt x="288" y="72"/>
                </a:cubicBezTo>
                <a:cubicBezTo>
                  <a:pt x="352" y="88"/>
                  <a:pt x="304" y="256"/>
                  <a:pt x="384" y="264"/>
                </a:cubicBezTo>
                <a:cubicBezTo>
                  <a:pt x="464" y="272"/>
                  <a:pt x="648" y="128"/>
                  <a:pt x="768" y="120"/>
                </a:cubicBezTo>
                <a:cubicBezTo>
                  <a:pt x="888" y="112"/>
                  <a:pt x="968" y="216"/>
                  <a:pt x="1104" y="216"/>
                </a:cubicBezTo>
                <a:cubicBezTo>
                  <a:pt x="1240" y="216"/>
                  <a:pt x="1448" y="120"/>
                  <a:pt x="1584" y="120"/>
                </a:cubicBezTo>
                <a:cubicBezTo>
                  <a:pt x="1720" y="120"/>
                  <a:pt x="1816" y="232"/>
                  <a:pt x="1920" y="216"/>
                </a:cubicBezTo>
                <a:cubicBezTo>
                  <a:pt x="2024" y="200"/>
                  <a:pt x="2120" y="48"/>
                  <a:pt x="2208" y="24"/>
                </a:cubicBezTo>
                <a:cubicBezTo>
                  <a:pt x="2296" y="0"/>
                  <a:pt x="2372" y="36"/>
                  <a:pt x="244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animBg="1"/>
      <p:bldP spid="149511" grpId="0" animBg="1"/>
      <p:bldP spid="149512" grpId="0" animBg="1"/>
      <p:bldP spid="149515" grpId="0"/>
      <p:bldP spid="149516" grpId="0"/>
      <p:bldP spid="1495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Number Placeholder 5">
            <a:extLst>
              <a:ext uri="{FF2B5EF4-FFF2-40B4-BE49-F238E27FC236}">
                <a16:creationId xmlns:a16="http://schemas.microsoft.com/office/drawing/2014/main" id="{E256B3CB-7B30-748C-F197-54A95837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EE5ADF-CD59-4FBE-B342-79F054539E1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ED3AD356-A838-C26C-EA47-F33E4B45C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Floyd-Warshall algorithm for all pairs shortest path problem</a:t>
            </a:r>
          </a:p>
        </p:txBody>
      </p:sp>
      <p:sp>
        <p:nvSpPr>
          <p:cNvPr id="157700" name="Rectangle 6">
            <a:extLst>
              <a:ext uri="{FF2B5EF4-FFF2-40B4-BE49-F238E27FC236}">
                <a16:creationId xmlns:a16="http://schemas.microsoft.com/office/drawing/2014/main" id="{0E5AB94B-6D3F-358E-1472-5331AE293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382000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Floyd-Warshall (W) { </a:t>
            </a:r>
            <a:r>
              <a:rPr lang="en-US" altLang="en-US" sz="2000">
                <a:solidFill>
                  <a:srgbClr val="0066FF"/>
                </a:solidFill>
              </a:rPr>
              <a:t>// W: adjacency matrix using weights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sym typeface="Wingdings" panose="05000000000000000000" pitchFamily="2" charset="2"/>
              </a:rPr>
              <a:t>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i++)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for (j = 1; </a:t>
            </a:r>
            <a:r>
              <a:rPr lang="en-US" altLang="en-US" sz="2000">
                <a:sym typeface="Wingdings" panose="05000000000000000000" pitchFamily="2" charset="2"/>
              </a:rPr>
              <a:t>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j++)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p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(0) = (v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,v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∈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E ? w(i,j) : </a:t>
            </a:r>
            <a:r>
              <a:rPr lang="en-US" altLang="en-US" sz="2000">
                <a:latin typeface="Arial Unicode MS" pitchFamily="34" charset="-128"/>
                <a:ea typeface="Arial Unicode MS" pitchFamily="34" charset="-128"/>
              </a:rPr>
              <a:t> </a:t>
            </a:r>
            <a:r>
              <a:rPr lang="en-US" altLang="en-US" sz="2000"/>
              <a:t>∞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initial p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values based on the edges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for (m=1; m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</a:t>
            </a:r>
            <a:r>
              <a:rPr lang="en-US" altLang="en-US" sz="2000">
                <a:sym typeface="Wingdings" panose="05000000000000000000" pitchFamily="2" charset="2"/>
              </a:rPr>
              <a:t>m++)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  <a:endParaRPr lang="en-US" altLang="en-US" sz="2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i++)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for (j = 1; </a:t>
            </a:r>
            <a:r>
              <a:rPr lang="en-US" altLang="en-US" sz="2000">
                <a:sym typeface="Wingdings" panose="05000000000000000000" pitchFamily="2" charset="2"/>
              </a:rPr>
              <a:t>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j++)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p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(m) = min { p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(m-1), p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im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(m-1)+p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mj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(m-1) };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next p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values</a:t>
            </a:r>
            <a:endParaRPr lang="en-US" altLang="en-US" sz="2000">
              <a:solidFill>
                <a:srgbClr val="0066FF"/>
              </a:solidFill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51557" name="Rectangle 7">
            <a:extLst>
              <a:ext uri="{FF2B5EF4-FFF2-40B4-BE49-F238E27FC236}">
                <a16:creationId xmlns:a16="http://schemas.microsoft.com/office/drawing/2014/main" id="{EDEA71F4-C89F-49A0-E674-40CE60F0F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The running time is </a:t>
            </a:r>
            <a:r>
              <a:rPr lang="en-US" altLang="en-US" sz="2400" i="1" dirty="0"/>
              <a:t>O</a:t>
            </a:r>
            <a:r>
              <a:rPr lang="en-US" altLang="en-US" sz="2400" dirty="0"/>
              <a:t>(V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5">
            <a:extLst>
              <a:ext uri="{FF2B5EF4-FFF2-40B4-BE49-F238E27FC236}">
                <a16:creationId xmlns:a16="http://schemas.microsoft.com/office/drawing/2014/main" id="{5CD52937-9FFF-3ED5-5B2F-79E422EB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0B4E28-6EDC-41D8-8859-8FF34E52287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4BD287F-3BEB-D230-C63C-84FE3C7C3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39825"/>
          </a:xfrm>
        </p:spPr>
        <p:txBody>
          <a:bodyPr/>
          <a:lstStyle/>
          <a:p>
            <a:r>
              <a:rPr lang="en-US" altLang="en-US" sz="3200" dirty="0"/>
              <a:t>Comparison of All Pairs Shortest Path Algorithms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BB9617B2-72A8-4ADC-7420-8DBCEF47C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03275"/>
            <a:ext cx="8229600" cy="2701925"/>
          </a:xfrm>
        </p:spPr>
        <p:txBody>
          <a:bodyPr/>
          <a:lstStyle/>
          <a:p>
            <a:r>
              <a:rPr lang="en-US" altLang="en-US" sz="2400" dirty="0"/>
              <a:t>Floyd </a:t>
            </a:r>
            <a:r>
              <a:rPr lang="en-US" altLang="en-US" sz="2400" dirty="0" err="1"/>
              <a:t>Warshall</a:t>
            </a:r>
            <a:r>
              <a:rPr lang="en-US" altLang="en-US" sz="2400" dirty="0"/>
              <a:t> 		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(V</a:t>
            </a:r>
            <a:r>
              <a:rPr lang="en-US" altLang="en-US" sz="2400" baseline="30000" dirty="0"/>
              <a:t>3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Repeated Squaring	: </a:t>
            </a:r>
            <a:r>
              <a:rPr lang="en-US" altLang="en-US" sz="2400" i="1" dirty="0"/>
              <a:t>O</a:t>
            </a:r>
            <a:r>
              <a:rPr lang="en-US" altLang="en-US" sz="2400" dirty="0"/>
              <a:t>(V</a:t>
            </a:r>
            <a:r>
              <a:rPr lang="en-US" altLang="en-US" sz="2400" baseline="30000" dirty="0"/>
              <a:t>3 </a:t>
            </a:r>
            <a:r>
              <a:rPr lang="en-US" altLang="en-US" sz="2400" dirty="0"/>
              <a:t>lg V)</a:t>
            </a:r>
            <a:br>
              <a:rPr lang="en-US" altLang="en-US" sz="2400" dirty="0"/>
            </a:b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Or, by using Single Source Shortest Path Algorithms for each node separately</a:t>
            </a:r>
          </a:p>
          <a:p>
            <a:r>
              <a:rPr lang="en-US" altLang="en-US" sz="2400" dirty="0"/>
              <a:t>Bellman Ford	: O(V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E )   		[ V x O(VE) ]</a:t>
            </a:r>
          </a:p>
          <a:p>
            <a:r>
              <a:rPr lang="en-US" altLang="en-US" sz="2400" dirty="0"/>
              <a:t>Dijkstra 		: O(V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lg V + VE )  	[ V x O(</a:t>
            </a:r>
            <a:r>
              <a:rPr lang="en-US" altLang="en-US" sz="2400" dirty="0" err="1"/>
              <a:t>VlgV</a:t>
            </a:r>
            <a:r>
              <a:rPr lang="en-US" altLang="en-US" sz="2400" dirty="0"/>
              <a:t> + E) ]</a:t>
            </a:r>
          </a:p>
          <a:p>
            <a:pPr marL="0" indent="0"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8BF1E45-8C11-215F-731E-0EC336BDC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00681"/>
              </p:ext>
            </p:extLst>
          </p:nvPr>
        </p:nvGraphicFramePr>
        <p:xfrm>
          <a:off x="464053" y="3972560"/>
          <a:ext cx="700354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2299072769"/>
                    </a:ext>
                  </a:extLst>
                </a:gridCol>
                <a:gridCol w="2496580">
                  <a:extLst>
                    <a:ext uri="{9D8B030D-6E8A-4147-A177-3AD203B41FA5}">
                      <a16:colId xmlns:a16="http://schemas.microsoft.com/office/drawing/2014/main" val="945466989"/>
                    </a:ext>
                  </a:extLst>
                </a:gridCol>
                <a:gridCol w="2292087">
                  <a:extLst>
                    <a:ext uri="{9D8B030D-6E8A-4147-A177-3AD203B41FA5}">
                      <a16:colId xmlns:a16="http://schemas.microsoft.com/office/drawing/2014/main" val="2835554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DENSE GRAPHS</a:t>
                      </a:r>
                      <a:br>
                        <a:rPr lang="en-US" dirty="0"/>
                      </a:br>
                      <a:r>
                        <a:rPr lang="en-US" dirty="0"/>
                        <a:t>( E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≈ </a:t>
                      </a:r>
                      <a:r>
                        <a:rPr lang="en-US" altLang="en-US" sz="1800" dirty="0"/>
                        <a:t>V</a:t>
                      </a:r>
                      <a:r>
                        <a:rPr lang="en-US" altLang="en-US" sz="1800" baseline="30000" dirty="0"/>
                        <a:t>2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SPARSE GRAPHS</a:t>
                      </a:r>
                      <a:br>
                        <a:rPr lang="en-US" dirty="0"/>
                      </a:br>
                      <a:r>
                        <a:rPr lang="en-US" dirty="0"/>
                        <a:t>( E </a:t>
                      </a:r>
                      <a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≈ </a:t>
                      </a:r>
                      <a:r>
                        <a:rPr lang="en-US" altLang="en-US" sz="1800" dirty="0"/>
                        <a:t>V</a:t>
                      </a:r>
                      <a:r>
                        <a:rPr lang="en-US" altLang="en-US" sz="1800" baseline="30000" dirty="0"/>
                        <a:t>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1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Floyd </a:t>
                      </a:r>
                      <a:r>
                        <a:rPr lang="en-US" altLang="en-US" sz="1800" dirty="0" err="1"/>
                        <a:t>Warshall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/>
                        <a:t>O</a:t>
                      </a:r>
                      <a:r>
                        <a:rPr lang="en-US" altLang="en-US" sz="1800" dirty="0"/>
                        <a:t>(V</a:t>
                      </a:r>
                      <a:r>
                        <a:rPr lang="en-US" altLang="en-US" sz="1800" baseline="30000" dirty="0"/>
                        <a:t>3</a:t>
                      </a:r>
                      <a:r>
                        <a:rPr lang="en-US" altLang="en-US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/>
                        <a:t>O</a:t>
                      </a:r>
                      <a:r>
                        <a:rPr lang="en-US" altLang="en-US" sz="1800" dirty="0"/>
                        <a:t>(V</a:t>
                      </a:r>
                      <a:r>
                        <a:rPr lang="en-US" altLang="en-US" sz="1800" baseline="30000" dirty="0"/>
                        <a:t>3</a:t>
                      </a:r>
                      <a:r>
                        <a:rPr lang="en-US" altLang="en-US" sz="1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29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Repeated Squaring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/>
                        <a:t>O</a:t>
                      </a:r>
                      <a:r>
                        <a:rPr lang="en-US" altLang="en-US" sz="1800" dirty="0"/>
                        <a:t>(V</a:t>
                      </a:r>
                      <a:r>
                        <a:rPr lang="en-US" altLang="en-US" sz="1800" baseline="30000" dirty="0"/>
                        <a:t>3 </a:t>
                      </a:r>
                      <a:r>
                        <a:rPr lang="en-US" altLang="en-US" sz="1800" dirty="0"/>
                        <a:t>lg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i="1" dirty="0"/>
                        <a:t>O</a:t>
                      </a:r>
                      <a:r>
                        <a:rPr lang="en-US" altLang="en-US" sz="1800" dirty="0"/>
                        <a:t>(V</a:t>
                      </a:r>
                      <a:r>
                        <a:rPr lang="en-US" altLang="en-US" sz="1800" baseline="30000" dirty="0"/>
                        <a:t>3 </a:t>
                      </a:r>
                      <a:r>
                        <a:rPr lang="en-US" altLang="en-US" sz="1800" dirty="0"/>
                        <a:t>lg 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72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Bellman Ford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O(V</a:t>
                      </a:r>
                      <a:r>
                        <a:rPr lang="en-US" altLang="en-US" sz="1800" baseline="30000" dirty="0"/>
                        <a:t>4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i="1" dirty="0"/>
                        <a:t>O</a:t>
                      </a:r>
                      <a:r>
                        <a:rPr lang="en-US" altLang="en-US" sz="1800" dirty="0"/>
                        <a:t>(V</a:t>
                      </a:r>
                      <a:r>
                        <a:rPr lang="en-US" altLang="en-US" sz="1800" baseline="30000" dirty="0"/>
                        <a:t>3</a:t>
                      </a:r>
                      <a:r>
                        <a:rPr lang="en-US" alt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79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en-US" sz="1800" dirty="0"/>
                        <a:t>Dijkstra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/>
                        <a:t>O(V</a:t>
                      </a:r>
                      <a:r>
                        <a:rPr lang="en-US" altLang="en-US" sz="1800" baseline="30000" dirty="0"/>
                        <a:t>3</a:t>
                      </a:r>
                      <a:r>
                        <a:rPr lang="en-US" altLang="en-US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800" dirty="0"/>
                        <a:t>O(V</a:t>
                      </a:r>
                      <a:r>
                        <a:rPr lang="en-US" altLang="en-US" sz="1800" baseline="30000" dirty="0"/>
                        <a:t>2</a:t>
                      </a:r>
                      <a:r>
                        <a:rPr lang="en-US" altLang="en-US" sz="1800" dirty="0"/>
                        <a:t> lg V)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4703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33B2A23-3538-8489-687A-1B2BD93A33BD}"/>
              </a:ext>
            </a:extLst>
          </p:cNvPr>
          <p:cNvSpPr/>
          <p:nvPr/>
        </p:nvSpPr>
        <p:spPr bwMode="auto">
          <a:xfrm flipH="1">
            <a:off x="7377170" y="5638800"/>
            <a:ext cx="1538230" cy="48910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>
                <a:latin typeface="Arial" charset="0"/>
              </a:rPr>
              <a:t>winner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D0672-E6CF-93FB-179A-8593FF2B6E3F}"/>
              </a:ext>
            </a:extLst>
          </p:cNvPr>
          <p:cNvSpPr txBox="1"/>
          <p:nvPr/>
        </p:nvSpPr>
        <p:spPr>
          <a:xfrm>
            <a:off x="7529570" y="4177605"/>
            <a:ext cx="153823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Too bad that </a:t>
            </a:r>
          </a:p>
          <a:p>
            <a:r>
              <a:rPr lang="en-US" sz="1400" dirty="0"/>
              <a:t>Dijkstra cannot be used when we have edges with negative </a:t>
            </a:r>
          </a:p>
          <a:p>
            <a:r>
              <a:rPr lang="en-US" sz="1400" dirty="0"/>
              <a:t>weights.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Number Placeholder 5">
            <a:extLst>
              <a:ext uri="{FF2B5EF4-FFF2-40B4-BE49-F238E27FC236}">
                <a16:creationId xmlns:a16="http://schemas.microsoft.com/office/drawing/2014/main" id="{5CD52937-9FFF-3ED5-5B2F-79E422EB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0B4E28-6EDC-41D8-8859-8FF34E52287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4BD287F-3BEB-D230-C63C-84FE3C7C3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Transitive closure of a digraph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BB9617B2-72A8-4ADC-7420-8DBCEF47C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84275"/>
            <a:ext cx="8229600" cy="4530725"/>
          </a:xfrm>
        </p:spPr>
        <p:txBody>
          <a:bodyPr/>
          <a:lstStyle/>
          <a:p>
            <a:r>
              <a:rPr lang="en-US" altLang="en-US" sz="2400"/>
              <a:t>Now we will see an application of the all pairs shortest path problem.</a:t>
            </a:r>
          </a:p>
          <a:p>
            <a:endParaRPr lang="en-US" altLang="en-US" sz="800"/>
          </a:p>
          <a:p>
            <a:r>
              <a:rPr lang="en-US" altLang="en-US" sz="2400"/>
              <a:t>Given a digraph G=(V,E), the transitive closure of G is another digraph G*=(V,E*) such that (u,v) in E* iff either</a:t>
            </a:r>
          </a:p>
          <a:p>
            <a:pPr lvl="1"/>
            <a:r>
              <a:rPr lang="en-US" altLang="en-US" sz="2000"/>
              <a:t>u=v; or</a:t>
            </a:r>
          </a:p>
          <a:p>
            <a:pPr lvl="1"/>
            <a:r>
              <a:rPr lang="en-US" altLang="en-US" sz="2000"/>
              <a:t>there exists a path from u to v in G</a:t>
            </a:r>
          </a:p>
          <a:p>
            <a:pPr lvl="1"/>
            <a:endParaRPr lang="en-US" altLang="en-US" sz="800"/>
          </a:p>
          <a:p>
            <a:r>
              <a:rPr lang="en-US" altLang="en-US" sz="2400"/>
              <a:t>Problem: Given a digraph G=(V,E), find the transitive closure G* of G.</a:t>
            </a:r>
          </a:p>
          <a:p>
            <a:endParaRPr lang="en-US" altLang="en-US" sz="800"/>
          </a:p>
          <a:p>
            <a:r>
              <a:rPr lang="en-US" altLang="en-US" sz="2400"/>
              <a:t>Note that, the graph is not weighted.</a:t>
            </a:r>
          </a:p>
          <a:p>
            <a:endParaRPr lang="en-US" altLang="en-US" sz="800"/>
          </a:p>
          <a:p>
            <a:r>
              <a:rPr lang="en-US" altLang="en-US" sz="2400"/>
              <a:t>We can solve this problem by applying Floyd-Warshall algorithm.</a:t>
            </a:r>
          </a:p>
        </p:txBody>
      </p:sp>
    </p:spTree>
    <p:extLst>
      <p:ext uri="{BB962C8B-B14F-4D97-AF65-F5344CB8AC3E}">
        <p14:creationId xmlns:p14="http://schemas.microsoft.com/office/powerpoint/2010/main" val="21896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1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1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1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1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Number Placeholder 5">
            <a:extLst>
              <a:ext uri="{FF2B5EF4-FFF2-40B4-BE49-F238E27FC236}">
                <a16:creationId xmlns:a16="http://schemas.microsoft.com/office/drawing/2014/main" id="{6952346E-F1D7-87B1-EDA1-306CBEC6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1DD7AB-5707-4E1D-9110-C3DE57DE7D6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0A1AEEFB-6ED7-F3D5-F3BB-D1E49049D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Transitive closure of a digraph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F73C4B52-4E84-CF0A-D063-DBB85B04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382000" cy="441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TransitiveClosure (G=(V,E)) { </a:t>
            </a:r>
            <a:r>
              <a:rPr lang="en-US" altLang="en-US" sz="2000">
                <a:solidFill>
                  <a:srgbClr val="0066FF"/>
                </a:solidFill>
              </a:rPr>
              <a:t>// G is a digraph (no weight)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sym typeface="Wingdings" panose="05000000000000000000" pitchFamily="2" charset="2"/>
              </a:rPr>
              <a:t>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i++)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for (j = 1; </a:t>
            </a:r>
            <a:r>
              <a:rPr lang="en-US" altLang="en-US" sz="2000">
                <a:sym typeface="Wingdings" panose="05000000000000000000" pitchFamily="2" charset="2"/>
              </a:rPr>
              <a:t>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j++)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if ((i==j) || ((v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,v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is in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E))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(0)=1;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assign 1 as weight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else</a:t>
            </a:r>
            <a:endParaRPr lang="en-US" altLang="en-US" sz="2000">
              <a:solidFill>
                <a:srgbClr val="0066FF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(0)=</a:t>
            </a:r>
            <a:r>
              <a:rPr lang="en-US" altLang="en-US" sz="2000"/>
              <a:t>∞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</a:t>
            </a:r>
            <a:r>
              <a:rPr lang="en-US" altLang="en-US" sz="2000">
                <a:solidFill>
                  <a:srgbClr val="0066FF"/>
                </a:solidFill>
              </a:rPr>
              <a:t>∞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weight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for (m=1; m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</a:t>
            </a:r>
            <a:r>
              <a:rPr lang="en-US" altLang="en-US" sz="2000">
                <a:sym typeface="Wingdings" panose="05000000000000000000" pitchFamily="2" charset="2"/>
              </a:rPr>
              <a:t>m++)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  <a:endParaRPr lang="en-US" altLang="en-US" sz="2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i++)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for (j = 1; </a:t>
            </a:r>
            <a:r>
              <a:rPr lang="en-US" altLang="en-US" sz="2000">
                <a:sym typeface="Wingdings" panose="05000000000000000000" pitchFamily="2" charset="2"/>
              </a:rPr>
              <a:t>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j++)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(m) = min { 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(m-1), 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im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(m-1)+t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mj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(m-1) }; </a:t>
            </a:r>
            <a:endParaRPr lang="en-US" altLang="en-US" sz="2000">
              <a:solidFill>
                <a:srgbClr val="0066FF"/>
              </a:solidFill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id="{D0C428F1-18FD-EC02-4E88-4EA8F27B3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5627688"/>
            <a:ext cx="7799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When the algorithm terminates, if t</a:t>
            </a:r>
            <a:r>
              <a:rPr lang="en-US" altLang="en-US" sz="2000" baseline="-25000"/>
              <a:t>ij</a:t>
            </a:r>
            <a:r>
              <a:rPr lang="en-US" altLang="en-US" sz="2000"/>
              <a:t>(|V|) is finite, then (v</a:t>
            </a:r>
            <a:r>
              <a:rPr lang="en-US" altLang="en-US" sz="2000" baseline="-25000"/>
              <a:t>i</a:t>
            </a:r>
            <a:r>
              <a:rPr lang="en-US" altLang="en-US" sz="2000"/>
              <a:t>,v</a:t>
            </a:r>
            <a:r>
              <a:rPr lang="en-US" altLang="en-US" sz="2000" baseline="-25000"/>
              <a:t>j</a:t>
            </a:r>
            <a:r>
              <a:rPr lang="en-US" altLang="en-US" sz="2000"/>
              <a:t>) </a:t>
            </a:r>
            <a:r>
              <a:rPr lang="tr-TR" altLang="en-US" sz="2000"/>
              <a:t>is 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</a:rPr>
              <a:t>in</a:t>
            </a:r>
            <a:r>
              <a:rPr lang="en-US" altLang="en-US" sz="2000"/>
              <a:t> E*.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045D1C45-8CE0-A14F-9DC1-34A605CD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BB3202-6460-4529-BCFF-DDDB8E6860C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2287F8F-BA76-9C5D-49C0-F27EEDB01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Optimal substructure property of shortest paths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507F5F0F-A348-A5FD-F8DD-05CB86295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Let (v</a:t>
            </a:r>
            <a:r>
              <a:rPr lang="en-US" altLang="en-US" sz="2400" baseline="-25000"/>
              <a:t>1</a:t>
            </a:r>
            <a:r>
              <a:rPr lang="en-US" altLang="en-US" sz="2400"/>
              <a:t>,p</a:t>
            </a:r>
            <a:r>
              <a:rPr lang="en-US" altLang="en-US" sz="2400" baseline="-25000"/>
              <a:t>12</a:t>
            </a:r>
            <a:r>
              <a:rPr lang="en-US" altLang="en-US" sz="2400"/>
              <a:t>,v</a:t>
            </a:r>
            <a:r>
              <a:rPr lang="en-US" altLang="en-US" sz="2400" baseline="-25000"/>
              <a:t>2</a:t>
            </a:r>
            <a:r>
              <a:rPr lang="en-US" altLang="en-US" sz="2400"/>
              <a:t>)(v</a:t>
            </a:r>
            <a:r>
              <a:rPr lang="en-US" altLang="en-US" sz="2400" baseline="-25000"/>
              <a:t>2</a:t>
            </a:r>
            <a:r>
              <a:rPr lang="en-US" altLang="en-US" sz="2400"/>
              <a:t>,p</a:t>
            </a:r>
            <a:r>
              <a:rPr lang="en-US" altLang="en-US" sz="2400" baseline="-25000"/>
              <a:t>23</a:t>
            </a:r>
            <a:r>
              <a:rPr lang="en-US" altLang="en-US" sz="2400"/>
              <a:t>,v</a:t>
            </a:r>
            <a:r>
              <a:rPr lang="en-US" altLang="en-US" sz="2400" baseline="-25000"/>
              <a:t>3</a:t>
            </a:r>
            <a:r>
              <a:rPr lang="en-US" altLang="en-US" sz="2400"/>
              <a:t>)(v</a:t>
            </a:r>
            <a:r>
              <a:rPr lang="en-US" altLang="en-US" sz="2400" baseline="-25000"/>
              <a:t>3</a:t>
            </a:r>
            <a:r>
              <a:rPr lang="en-US" altLang="en-US" sz="2400"/>
              <a:t>,p</a:t>
            </a:r>
            <a:r>
              <a:rPr lang="en-US" altLang="en-US" sz="2400" baseline="-25000"/>
              <a:t>34</a:t>
            </a:r>
            <a:r>
              <a:rPr lang="en-US" altLang="en-US" sz="2400"/>
              <a:t>,v</a:t>
            </a:r>
            <a:r>
              <a:rPr lang="en-US" altLang="en-US" sz="2400" baseline="-25000"/>
              <a:t>4</a:t>
            </a:r>
            <a:r>
              <a:rPr lang="en-US" altLang="en-US" sz="2400"/>
              <a:t>) be a shortest path from v</a:t>
            </a:r>
            <a:r>
              <a:rPr lang="en-US" altLang="en-US" sz="2400" baseline="-25000"/>
              <a:t>1</a:t>
            </a:r>
            <a:r>
              <a:rPr lang="en-US" altLang="en-US" sz="2400"/>
              <a:t> to v</a:t>
            </a:r>
            <a:r>
              <a:rPr lang="en-US" altLang="en-US" sz="2400" baseline="-25000"/>
              <a:t>4</a:t>
            </a:r>
            <a:r>
              <a:rPr lang="en-US" altLang="en-US" sz="2400"/>
              <a:t>. Then (v</a:t>
            </a:r>
            <a:r>
              <a:rPr lang="en-US" altLang="en-US" sz="2400" baseline="-25000"/>
              <a:t>2</a:t>
            </a:r>
            <a:r>
              <a:rPr lang="en-US" altLang="en-US" sz="2400"/>
              <a:t>, p</a:t>
            </a:r>
            <a:r>
              <a:rPr lang="en-US" altLang="en-US" sz="2400" baseline="-25000"/>
              <a:t>23</a:t>
            </a:r>
            <a:r>
              <a:rPr lang="en-US" altLang="en-US" sz="2400"/>
              <a:t>, v</a:t>
            </a:r>
            <a:r>
              <a:rPr lang="en-US" altLang="en-US" sz="2400" baseline="-25000"/>
              <a:t>3</a:t>
            </a:r>
            <a:r>
              <a:rPr lang="en-US" altLang="en-US" sz="2400"/>
              <a:t>) is a shortest path from v</a:t>
            </a:r>
            <a:r>
              <a:rPr lang="en-US" altLang="en-US" sz="2400" baseline="-25000"/>
              <a:t>2</a:t>
            </a:r>
            <a:r>
              <a:rPr lang="en-US" altLang="en-US" sz="2400"/>
              <a:t> to v</a:t>
            </a:r>
            <a:r>
              <a:rPr lang="en-US" altLang="en-US" sz="2400" baseline="-25000"/>
              <a:t>3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Proof: Suppose not. </a:t>
            </a:r>
            <a:endParaRPr lang="tr-TR" altLang="en-US" sz="2400"/>
          </a:p>
          <a:p>
            <a:pPr lvl="1" eaLnBrk="1" hangingPunct="1"/>
            <a:r>
              <a:rPr lang="en-US" altLang="en-US" sz="2000"/>
              <a:t>Then there exists another, shorter path from v</a:t>
            </a:r>
            <a:r>
              <a:rPr lang="en-US" altLang="en-US" sz="2000" baseline="-25000"/>
              <a:t>2</a:t>
            </a:r>
            <a:r>
              <a:rPr lang="en-US" altLang="en-US" sz="2000"/>
              <a:t> to v</a:t>
            </a:r>
            <a:r>
              <a:rPr lang="en-US" altLang="en-US" sz="2000" baseline="-25000"/>
              <a:t>3</a:t>
            </a:r>
            <a:r>
              <a:rPr lang="en-US" altLang="en-US" sz="2000"/>
              <a:t>, </a:t>
            </a:r>
            <a:br>
              <a:rPr lang="tr-TR" altLang="en-US" sz="2000"/>
            </a:br>
            <a:r>
              <a:rPr lang="en-US" altLang="en-US" sz="2000"/>
              <a:t>say (v</a:t>
            </a:r>
            <a:r>
              <a:rPr lang="en-US" altLang="en-US" sz="2000" baseline="-25000"/>
              <a:t>2</a:t>
            </a:r>
            <a:r>
              <a:rPr lang="en-US" altLang="en-US" sz="2000"/>
              <a:t>, p’</a:t>
            </a:r>
            <a:r>
              <a:rPr lang="en-US" altLang="en-US" sz="2000" baseline="-25000"/>
              <a:t>23</a:t>
            </a:r>
            <a:r>
              <a:rPr lang="en-US" altLang="en-US" sz="2000"/>
              <a:t>, v</a:t>
            </a:r>
            <a:r>
              <a:rPr lang="en-US" altLang="en-US" sz="2000" baseline="-25000"/>
              <a:t>3</a:t>
            </a:r>
            <a:r>
              <a:rPr lang="en-US" altLang="en-US" sz="2000"/>
              <a:t>). </a:t>
            </a:r>
          </a:p>
          <a:p>
            <a:pPr eaLnBrk="1" hangingPunct="1"/>
            <a:endParaRPr lang="en-US" altLang="en-US" sz="800"/>
          </a:p>
          <a:p>
            <a:pPr lvl="1" eaLnBrk="1" hangingPunct="1"/>
            <a:r>
              <a:rPr lang="en-US" altLang="en-US" sz="2000"/>
              <a:t>Then consider the path (v</a:t>
            </a:r>
            <a:r>
              <a:rPr lang="en-US" altLang="en-US" sz="2000" baseline="-25000"/>
              <a:t>1</a:t>
            </a:r>
            <a:r>
              <a:rPr lang="en-US" altLang="en-US" sz="2000"/>
              <a:t>,p</a:t>
            </a:r>
            <a:r>
              <a:rPr lang="en-US" altLang="en-US" sz="2000" baseline="-25000"/>
              <a:t>12</a:t>
            </a:r>
            <a:r>
              <a:rPr lang="en-US" altLang="en-US" sz="2000"/>
              <a:t>,v</a:t>
            </a:r>
            <a:r>
              <a:rPr lang="en-US" altLang="en-US" sz="2000" baseline="-25000"/>
              <a:t>2</a:t>
            </a:r>
            <a:r>
              <a:rPr lang="en-US" altLang="en-US" sz="2000"/>
              <a:t>)(v</a:t>
            </a:r>
            <a:r>
              <a:rPr lang="en-US" altLang="en-US" sz="2000" baseline="-25000"/>
              <a:t>2</a:t>
            </a:r>
            <a:r>
              <a:rPr lang="en-US" altLang="en-US" sz="2000"/>
              <a:t>,p’</a:t>
            </a:r>
            <a:r>
              <a:rPr lang="en-US" altLang="en-US" sz="2000" baseline="-25000"/>
              <a:t>23</a:t>
            </a:r>
            <a:r>
              <a:rPr lang="en-US" altLang="en-US" sz="2000"/>
              <a:t>,v</a:t>
            </a:r>
            <a:r>
              <a:rPr lang="en-US" altLang="en-US" sz="2000" baseline="-25000"/>
              <a:t>3</a:t>
            </a:r>
            <a:r>
              <a:rPr lang="en-US" altLang="en-US" sz="2000"/>
              <a:t>)(v</a:t>
            </a:r>
            <a:r>
              <a:rPr lang="en-US" altLang="en-US" sz="2000" baseline="-25000"/>
              <a:t>3</a:t>
            </a:r>
            <a:r>
              <a:rPr lang="en-US" altLang="en-US" sz="2000"/>
              <a:t>,p</a:t>
            </a:r>
            <a:r>
              <a:rPr lang="en-US" altLang="en-US" sz="2000" baseline="-25000"/>
              <a:t>34</a:t>
            </a:r>
            <a:r>
              <a:rPr lang="en-US" altLang="en-US" sz="2000"/>
              <a:t>,v</a:t>
            </a:r>
            <a:r>
              <a:rPr lang="en-US" altLang="en-US" sz="2000" baseline="-25000"/>
              <a:t>4</a:t>
            </a:r>
            <a:r>
              <a:rPr lang="en-US" altLang="en-US" sz="2000"/>
              <a:t>), which is a path from v</a:t>
            </a:r>
            <a:r>
              <a:rPr lang="en-US" altLang="en-US" sz="2000" baseline="-25000"/>
              <a:t>1</a:t>
            </a:r>
            <a:r>
              <a:rPr lang="en-US" altLang="en-US" sz="2000"/>
              <a:t> to v</a:t>
            </a:r>
            <a:r>
              <a:rPr lang="en-US" altLang="en-US" sz="2000" baseline="-25000"/>
              <a:t>4</a:t>
            </a:r>
            <a:r>
              <a:rPr lang="en-US" altLang="en-US" sz="2000"/>
              <a:t>. </a:t>
            </a:r>
          </a:p>
          <a:p>
            <a:pPr eaLnBrk="1" hangingPunct="1"/>
            <a:endParaRPr lang="en-US" altLang="en-US" sz="800"/>
          </a:p>
          <a:p>
            <a:pPr lvl="1" eaLnBrk="1" hangingPunct="1"/>
            <a:r>
              <a:rPr lang="en-US" altLang="en-US" sz="2000"/>
              <a:t>However, the path (v</a:t>
            </a:r>
            <a:r>
              <a:rPr lang="en-US" altLang="en-US" sz="2000" baseline="-25000"/>
              <a:t>1</a:t>
            </a:r>
            <a:r>
              <a:rPr lang="en-US" altLang="en-US" sz="2000"/>
              <a:t>,p</a:t>
            </a:r>
            <a:r>
              <a:rPr lang="en-US" altLang="en-US" sz="2000" baseline="-25000"/>
              <a:t>12</a:t>
            </a:r>
            <a:r>
              <a:rPr lang="en-US" altLang="en-US" sz="2000"/>
              <a:t>,v</a:t>
            </a:r>
            <a:r>
              <a:rPr lang="en-US" altLang="en-US" sz="2000" baseline="-25000"/>
              <a:t>2</a:t>
            </a:r>
            <a:r>
              <a:rPr lang="en-US" altLang="en-US" sz="2000"/>
              <a:t>)(v</a:t>
            </a:r>
            <a:r>
              <a:rPr lang="en-US" altLang="en-US" sz="2000" baseline="-25000"/>
              <a:t>2</a:t>
            </a:r>
            <a:r>
              <a:rPr lang="en-US" altLang="en-US" sz="2000"/>
              <a:t>,p’</a:t>
            </a:r>
            <a:r>
              <a:rPr lang="en-US" altLang="en-US" sz="2000" baseline="-25000"/>
              <a:t>23</a:t>
            </a:r>
            <a:r>
              <a:rPr lang="en-US" altLang="en-US" sz="2000"/>
              <a:t>,v</a:t>
            </a:r>
            <a:r>
              <a:rPr lang="en-US" altLang="en-US" sz="2000" baseline="-25000"/>
              <a:t>3</a:t>
            </a:r>
            <a:r>
              <a:rPr lang="en-US" altLang="en-US" sz="2000"/>
              <a:t>)(v</a:t>
            </a:r>
            <a:r>
              <a:rPr lang="en-US" altLang="en-US" sz="2000" baseline="-25000"/>
              <a:t>3</a:t>
            </a:r>
            <a:r>
              <a:rPr lang="en-US" altLang="en-US" sz="2000"/>
              <a:t>,p</a:t>
            </a:r>
            <a:r>
              <a:rPr lang="en-US" altLang="en-US" sz="2000" baseline="-25000"/>
              <a:t>34</a:t>
            </a:r>
            <a:r>
              <a:rPr lang="en-US" altLang="en-US" sz="2000"/>
              <a:t>,v</a:t>
            </a:r>
            <a:r>
              <a:rPr lang="en-US" altLang="en-US" sz="2000" baseline="-25000"/>
              <a:t>4</a:t>
            </a:r>
            <a:r>
              <a:rPr lang="en-US" altLang="en-US" sz="2000"/>
              <a:t>) must be a shorter path than (v</a:t>
            </a:r>
            <a:r>
              <a:rPr lang="en-US" altLang="en-US" sz="2000" baseline="-25000"/>
              <a:t>1</a:t>
            </a:r>
            <a:r>
              <a:rPr lang="en-US" altLang="en-US" sz="2000"/>
              <a:t>,p</a:t>
            </a:r>
            <a:r>
              <a:rPr lang="en-US" altLang="en-US" sz="2000" baseline="-25000"/>
              <a:t>12</a:t>
            </a:r>
            <a:r>
              <a:rPr lang="en-US" altLang="en-US" sz="2000"/>
              <a:t>,v</a:t>
            </a:r>
            <a:r>
              <a:rPr lang="en-US" altLang="en-US" sz="2000" baseline="-25000"/>
              <a:t>2</a:t>
            </a:r>
            <a:r>
              <a:rPr lang="en-US" altLang="en-US" sz="2000"/>
              <a:t>)(v</a:t>
            </a:r>
            <a:r>
              <a:rPr lang="en-US" altLang="en-US" sz="2000" baseline="-25000"/>
              <a:t>2</a:t>
            </a:r>
            <a:r>
              <a:rPr lang="en-US" altLang="en-US" sz="2000"/>
              <a:t>,p</a:t>
            </a:r>
            <a:r>
              <a:rPr lang="en-US" altLang="en-US" sz="2000" baseline="-25000"/>
              <a:t>23</a:t>
            </a:r>
            <a:r>
              <a:rPr lang="en-US" altLang="en-US" sz="2000"/>
              <a:t>,v</a:t>
            </a:r>
            <a:r>
              <a:rPr lang="en-US" altLang="en-US" sz="2000" baseline="-25000"/>
              <a:t>3</a:t>
            </a:r>
            <a:r>
              <a:rPr lang="en-US" altLang="en-US" sz="2000"/>
              <a:t>)(v</a:t>
            </a:r>
            <a:r>
              <a:rPr lang="en-US" altLang="en-US" sz="2000" baseline="-25000"/>
              <a:t>3</a:t>
            </a:r>
            <a:r>
              <a:rPr lang="en-US" altLang="en-US" sz="2000"/>
              <a:t>,p</a:t>
            </a:r>
            <a:r>
              <a:rPr lang="en-US" altLang="en-US" sz="2000" baseline="-25000"/>
              <a:t>34</a:t>
            </a:r>
            <a:r>
              <a:rPr lang="en-US" altLang="en-US" sz="2000"/>
              <a:t>,v</a:t>
            </a:r>
            <a:r>
              <a:rPr lang="en-US" altLang="en-US" sz="2000" baseline="-25000"/>
              <a:t>4</a:t>
            </a:r>
            <a:r>
              <a:rPr lang="en-US" altLang="en-US" sz="2000"/>
              <a:t>) , which is a contradiction.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Number Placeholder 5">
            <a:extLst>
              <a:ext uri="{FF2B5EF4-FFF2-40B4-BE49-F238E27FC236}">
                <a16:creationId xmlns:a16="http://schemas.microsoft.com/office/drawing/2014/main" id="{68A3FF2A-F1FB-19ED-22DD-763CD906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241B3E-4F35-41FF-B581-DD0DA37F8AE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CF3BB6AD-B9F9-5E17-E8CC-46D17BD14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Transitive closure of a digraph</a:t>
            </a:r>
          </a:p>
        </p:txBody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A1BCF931-2978-D7C4-2AAF-41D0D20D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382000" cy="472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/>
              <a:t>EasierTransitiveClosure (G=(V,E)) { </a:t>
            </a:r>
            <a:r>
              <a:rPr lang="en-US" altLang="en-US" sz="2000">
                <a:solidFill>
                  <a:srgbClr val="0066FF"/>
                </a:solidFill>
              </a:rPr>
              <a:t>// G is a digraph (no weight)</a:t>
            </a:r>
            <a:endParaRPr lang="en-US" altLang="en-US" sz="2000">
              <a:solidFill>
                <a:srgbClr val="0066FF"/>
              </a:solidFill>
              <a:latin typeface="Arial Unicode MS" pitchFamily="34" charset="-128"/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olidFill>
                  <a:srgbClr val="0066FF"/>
                </a:solidFill>
                <a:sym typeface="Wingdings" panose="05000000000000000000" pitchFamily="2" charset="2"/>
              </a:rPr>
              <a:t>  </a:t>
            </a:r>
            <a:r>
              <a:rPr lang="en-US" altLang="en-US" sz="2000">
                <a:sym typeface="Wingdings" panose="05000000000000000000" pitchFamily="2" charset="2"/>
              </a:rPr>
              <a:t>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i++)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for (j = 1; </a:t>
            </a:r>
            <a:r>
              <a:rPr lang="en-US" altLang="en-US" sz="2000">
                <a:sym typeface="Wingdings" panose="05000000000000000000" pitchFamily="2" charset="2"/>
              </a:rPr>
              <a:t>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j++)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if ((i==j) || ((v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,v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altLang="en-US" sz="2000"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is in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E))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(0)=</a:t>
            </a:r>
            <a:r>
              <a:rPr lang="tr-TR" altLang="en-US" sz="20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altLang="en-US" sz="2000" b="1">
                <a:solidFill>
                  <a:srgbClr val="FF010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true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</a:t>
            </a:r>
            <a:r>
              <a:rPr lang="en-US" altLang="en-US" sz="2000">
                <a:solidFill>
                  <a:srgbClr val="0066FF"/>
                </a:solidFill>
              </a:rPr>
              <a:t>(v</a:t>
            </a:r>
            <a:r>
              <a:rPr lang="en-US" altLang="en-US" sz="2000" baseline="-25000">
                <a:solidFill>
                  <a:srgbClr val="0066FF"/>
                </a:solidFill>
              </a:rPr>
              <a:t>i</a:t>
            </a:r>
            <a:r>
              <a:rPr lang="en-US" altLang="en-US" sz="2000">
                <a:solidFill>
                  <a:srgbClr val="0066FF"/>
                </a:solidFill>
              </a:rPr>
              <a:t>,v</a:t>
            </a:r>
            <a:r>
              <a:rPr lang="en-US" altLang="en-US" sz="2000" baseline="-25000">
                <a:solidFill>
                  <a:srgbClr val="0066FF"/>
                </a:solidFill>
              </a:rPr>
              <a:t>j</a:t>
            </a:r>
            <a:r>
              <a:rPr lang="en-US" altLang="en-US" sz="2000">
                <a:solidFill>
                  <a:srgbClr val="0066FF"/>
                </a:solidFill>
              </a:rPr>
              <a:t>) </a:t>
            </a:r>
            <a:r>
              <a:rPr lang="tr-TR" altLang="en-US" sz="2000">
                <a:solidFill>
                  <a:srgbClr val="0066FF"/>
                </a:solidFill>
                <a:latin typeface="Arial Unicode MS" pitchFamily="34" charset="-128"/>
                <a:ea typeface="Arial Unicode MS" pitchFamily="34" charset="-128"/>
                <a:sym typeface="Wingdings" panose="05000000000000000000" pitchFamily="2" charset="2"/>
              </a:rPr>
              <a:t>is in</a:t>
            </a:r>
            <a:r>
              <a:rPr lang="en-US" altLang="en-US" sz="2000">
                <a:solidFill>
                  <a:srgbClr val="0066FF"/>
                </a:solidFill>
              </a:rPr>
              <a:t> E*</a:t>
            </a:r>
            <a:endParaRPr lang="en-US" altLang="en-US" sz="2000">
              <a:solidFill>
                <a:srgbClr val="0066FF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else</a:t>
            </a:r>
            <a:endParaRPr lang="en-US" altLang="en-US" sz="2000">
              <a:solidFill>
                <a:srgbClr val="0066FF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sz="2000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(0)=</a:t>
            </a:r>
            <a:r>
              <a:rPr lang="tr-TR" altLang="en-US" sz="2000" b="1">
                <a:solidFill>
                  <a:srgbClr val="FF0101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false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;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</a:t>
            </a:r>
            <a:r>
              <a:rPr lang="en-US" altLang="en-US" sz="2000">
                <a:solidFill>
                  <a:srgbClr val="0066FF"/>
                </a:solidFill>
              </a:rPr>
              <a:t>instead of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t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(0)=</a:t>
            </a:r>
            <a:r>
              <a:rPr lang="en-US" altLang="en-US" sz="2000">
                <a:solidFill>
                  <a:srgbClr val="0066FF"/>
                </a:solidFill>
              </a:rPr>
              <a:t>∞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for (m=1; m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</a:t>
            </a:r>
            <a:r>
              <a:rPr lang="en-US" altLang="en-US" sz="2000">
                <a:sym typeface="Wingdings" panose="05000000000000000000" pitchFamily="2" charset="2"/>
              </a:rPr>
              <a:t>m++)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  <a:endParaRPr lang="en-US" altLang="en-US" sz="2000">
              <a:solidFill>
                <a:srgbClr val="0066FF"/>
              </a:solidFill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     for (i=1; i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i++)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for (j = 1; </a:t>
            </a:r>
            <a:r>
              <a:rPr lang="en-US" altLang="en-US" sz="2000">
                <a:sym typeface="Wingdings" panose="05000000000000000000" pitchFamily="2" charset="2"/>
              </a:rPr>
              <a:t>j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≤ |V|; j++)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iterates |V| times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// instead of t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(m) = min { t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(m-1), t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im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(m-1)+t</a:t>
            </a:r>
            <a:r>
              <a:rPr lang="en-US" altLang="en-US" sz="2000" baseline="-25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mj</a:t>
            </a:r>
            <a:r>
              <a:rPr lang="en-US" altLang="en-US" sz="2000">
                <a:solidFill>
                  <a:srgbClr val="0066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(m-1) };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          </a:t>
            </a:r>
            <a:r>
              <a:rPr lang="en-US" altLang="en-US" sz="2000" b="1"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altLang="en-US" sz="2000" b="1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 b="1">
                <a:cs typeface="Arial" panose="020B0604020202020204" pitchFamily="34" charset="0"/>
                <a:sym typeface="Wingdings" panose="05000000000000000000" pitchFamily="2" charset="2"/>
              </a:rPr>
              <a:t>(m) = t</a:t>
            </a:r>
            <a:r>
              <a:rPr lang="en-US" altLang="en-US" sz="2000" b="1" baseline="-25000">
                <a:cs typeface="Arial" panose="020B0604020202020204" pitchFamily="34" charset="0"/>
                <a:sym typeface="Wingdings" panose="05000000000000000000" pitchFamily="2" charset="2"/>
              </a:rPr>
              <a:t>ij</a:t>
            </a:r>
            <a:r>
              <a:rPr lang="en-US" altLang="en-US" sz="2000" b="1">
                <a:cs typeface="Arial" panose="020B0604020202020204" pitchFamily="34" charset="0"/>
                <a:sym typeface="Wingdings" panose="05000000000000000000" pitchFamily="2" charset="2"/>
              </a:rPr>
              <a:t>(m-1) || (  t</a:t>
            </a:r>
            <a:r>
              <a:rPr lang="en-US" altLang="en-US" sz="2000" b="1" baseline="-25000">
                <a:cs typeface="Arial" panose="020B0604020202020204" pitchFamily="34" charset="0"/>
                <a:sym typeface="Wingdings" panose="05000000000000000000" pitchFamily="2" charset="2"/>
              </a:rPr>
              <a:t>im</a:t>
            </a:r>
            <a:r>
              <a:rPr lang="en-US" altLang="en-US" sz="2000" b="1">
                <a:cs typeface="Arial" panose="020B0604020202020204" pitchFamily="34" charset="0"/>
                <a:sym typeface="Wingdings" panose="05000000000000000000" pitchFamily="2" charset="2"/>
              </a:rPr>
              <a:t>(m-1) &amp;&amp; t</a:t>
            </a:r>
            <a:r>
              <a:rPr lang="en-US" altLang="en-US" sz="2000" b="1" baseline="-25000">
                <a:cs typeface="Arial" panose="020B0604020202020204" pitchFamily="34" charset="0"/>
                <a:sym typeface="Wingdings" panose="05000000000000000000" pitchFamily="2" charset="2"/>
              </a:rPr>
              <a:t>mj</a:t>
            </a:r>
            <a:r>
              <a:rPr lang="en-US" altLang="en-US" sz="2000" b="1">
                <a:cs typeface="Arial" panose="020B0604020202020204" pitchFamily="34" charset="0"/>
                <a:sym typeface="Wingdings" panose="05000000000000000000" pitchFamily="2" charset="2"/>
              </a:rPr>
              <a:t>(m-1) );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endParaRPr lang="en-US" altLang="en-US" sz="2000">
              <a:solidFill>
                <a:srgbClr val="0066FF"/>
              </a:solidFill>
              <a:ea typeface="Arial Unicode MS" pitchFamily="34" charset="-128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sym typeface="Wingdings" panose="05000000000000000000" pitchFamily="2" charset="2"/>
              </a:rPr>
              <a:t>}</a:t>
            </a:r>
          </a:p>
        </p:txBody>
      </p:sp>
      <p:sp>
        <p:nvSpPr>
          <p:cNvPr id="155653" name="Rectangle 4">
            <a:extLst>
              <a:ext uri="{FF2B5EF4-FFF2-40B4-BE49-F238E27FC236}">
                <a16:creationId xmlns:a16="http://schemas.microsoft.com/office/drawing/2014/main" id="{5B084432-CFC8-9DEA-5279-2BD2F2575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5699125"/>
            <a:ext cx="85359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When the algorithm terminates, if t</a:t>
            </a:r>
            <a:r>
              <a:rPr lang="en-US" altLang="en-US" sz="1800" baseline="-25000"/>
              <a:t>ij</a:t>
            </a:r>
            <a:r>
              <a:rPr lang="en-US" altLang="en-US" sz="1800"/>
              <a:t>(|V|)=</a:t>
            </a:r>
            <a:r>
              <a:rPr lang="en-US" altLang="en-US" sz="1800" b="1"/>
              <a:t>true</a:t>
            </a:r>
            <a:r>
              <a:rPr lang="en-US" altLang="en-US" sz="1800"/>
              <a:t> (instead of finite), then (v</a:t>
            </a:r>
            <a:r>
              <a:rPr lang="en-US" altLang="en-US" sz="1800" baseline="-25000"/>
              <a:t>i</a:t>
            </a:r>
            <a:r>
              <a:rPr lang="en-US" altLang="en-US" sz="1800"/>
              <a:t>,v</a:t>
            </a:r>
            <a:r>
              <a:rPr lang="en-US" altLang="en-US" sz="1800" baseline="-25000"/>
              <a:t>j</a:t>
            </a:r>
            <a:r>
              <a:rPr lang="en-US" altLang="en-US" sz="1800"/>
              <a:t>) </a:t>
            </a:r>
            <a:r>
              <a:rPr lang="tr-TR" altLang="en-US" sz="1800">
                <a:latin typeface="Arial Unicode MS" pitchFamily="34" charset="-128"/>
                <a:ea typeface="Arial Unicode MS" pitchFamily="34" charset="-128"/>
              </a:rPr>
              <a:t>is in</a:t>
            </a:r>
            <a:r>
              <a:rPr lang="en-US" altLang="en-US" sz="1800"/>
              <a:t> E*.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412E617-B165-C341-EA7B-DEA24452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680DF9-B473-4546-B847-B7CE18B4D82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6875AD3-BB29-671F-7125-53DF30399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We should not have negative cycles in G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333A003-3963-5972-7B19-E98E8980D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36675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Note that w:E</a:t>
            </a:r>
            <a:r>
              <a:rPr lang="en-US" altLang="en-US" sz="2400" dirty="0">
                <a:sym typeface="Wingdings" panose="05000000000000000000" pitchFamily="2" charset="2"/>
              </a:rPr>
              <a:t>R, hence the weight of an edge can be negative.</a:t>
            </a:r>
          </a:p>
          <a:p>
            <a:pPr eaLnBrk="1" hangingPunct="1"/>
            <a:endParaRPr lang="en-US" altLang="en-US" sz="8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 dirty="0">
                <a:sym typeface="Wingdings" panose="05000000000000000000" pitchFamily="2" charset="2"/>
              </a:rPr>
              <a:t>Therefore the weight of a cycle (when we add up the weights of the edges along the cycle) can also be negative. In such a case, the shortest path may not be well</a:t>
            </a:r>
            <a:r>
              <a:rPr lang="tr-TR" altLang="en-US" sz="2400" dirty="0">
                <a:sym typeface="Wingdings" panose="05000000000000000000" pitchFamily="2" charset="2"/>
              </a:rPr>
              <a:t>-</a:t>
            </a:r>
            <a:r>
              <a:rPr lang="en-US" altLang="en-US" sz="2400" dirty="0">
                <a:sym typeface="Wingdings" panose="05000000000000000000" pitchFamily="2" charset="2"/>
              </a:rPr>
              <a:t>defined.</a:t>
            </a:r>
          </a:p>
          <a:p>
            <a:pPr eaLnBrk="1" hangingPunct="1"/>
            <a:endParaRPr lang="en-US" altLang="en-US" sz="800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2400" dirty="0">
                <a:sym typeface="Wingdings" panose="05000000000000000000" pitchFamily="2" charset="2"/>
              </a:rPr>
              <a:t>Suppose, (v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1</a:t>
            </a:r>
            <a:r>
              <a:rPr lang="en-US" altLang="en-US" sz="2400" dirty="0">
                <a:sym typeface="Wingdings" panose="05000000000000000000" pitchFamily="2" charset="2"/>
              </a:rPr>
              <a:t>,p</a:t>
            </a:r>
            <a:r>
              <a:rPr lang="en-US" altLang="en-US" sz="2400" baseline="-25000" dirty="0">
                <a:sym typeface="Wingdings" panose="05000000000000000000" pitchFamily="2" charset="2"/>
              </a:rPr>
              <a:t>12</a:t>
            </a:r>
            <a:r>
              <a:rPr lang="en-US" altLang="en-US" sz="2400" dirty="0">
                <a:sym typeface="Wingdings" panose="05000000000000000000" pitchFamily="2" charset="2"/>
              </a:rPr>
              <a:t>,v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)(v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,p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22</a:t>
            </a:r>
            <a:r>
              <a:rPr lang="en-US" altLang="en-US" sz="2400" dirty="0">
                <a:sym typeface="Wingdings" panose="05000000000000000000" pitchFamily="2" charset="2"/>
              </a:rPr>
              <a:t>,v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)(v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,p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23</a:t>
            </a:r>
            <a:r>
              <a:rPr lang="en-US" altLang="en-US" sz="2400" dirty="0">
                <a:sym typeface="Wingdings" panose="05000000000000000000" pitchFamily="2" charset="2"/>
              </a:rPr>
              <a:t>,v</a:t>
            </a:r>
            <a:r>
              <a:rPr lang="en-US" altLang="en-US" sz="2400" baseline="-25000" dirty="0">
                <a:sym typeface="Wingdings" panose="05000000000000000000" pitchFamily="2" charset="2"/>
              </a:rPr>
              <a:t>3</a:t>
            </a:r>
            <a:r>
              <a:rPr lang="en-US" altLang="en-US" sz="2400" dirty="0">
                <a:sym typeface="Wingdings" panose="05000000000000000000" pitchFamily="2" charset="2"/>
              </a:rPr>
              <a:t>) and the weight of the path p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22</a:t>
            </a:r>
            <a:r>
              <a:rPr lang="en-US" altLang="en-US" sz="2400" dirty="0">
                <a:sym typeface="Wingdings" panose="05000000000000000000" pitchFamily="2" charset="2"/>
              </a:rPr>
              <a:t> is negative.</a:t>
            </a:r>
            <a:endParaRPr lang="en-US" altLang="en-US" sz="800" dirty="0">
              <a:sym typeface="Wingdings" panose="05000000000000000000" pitchFamily="2" charset="2"/>
            </a:endParaRP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0C8554E6-DE1A-D2B5-BC33-75CA5254E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4102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1</a:t>
            </a:r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307F9F28-D316-3D76-DA23-0D5F83B1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2</a:t>
            </a:r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52479797-0B6A-2609-7E52-B775089A0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410200"/>
            <a:ext cx="503238" cy="5334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v</a:t>
            </a:r>
            <a:r>
              <a:rPr lang="en-US" altLang="en-US" sz="2000" baseline="-25000"/>
              <a:t>3</a:t>
            </a:r>
          </a:p>
        </p:txBody>
      </p:sp>
      <p:sp>
        <p:nvSpPr>
          <p:cNvPr id="20488" name="Text Box 13">
            <a:extLst>
              <a:ext uri="{FF2B5EF4-FFF2-40B4-BE49-F238E27FC236}">
                <a16:creationId xmlns:a16="http://schemas.microsoft.com/office/drawing/2014/main" id="{BB1E552A-5995-6454-07A7-3186C060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813" y="5192713"/>
            <a:ext cx="50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12</a:t>
            </a:r>
          </a:p>
        </p:txBody>
      </p:sp>
      <p:sp>
        <p:nvSpPr>
          <p:cNvPr id="20489" name="Text Box 14">
            <a:extLst>
              <a:ext uri="{FF2B5EF4-FFF2-40B4-BE49-F238E27FC236}">
                <a16:creationId xmlns:a16="http://schemas.microsoft.com/office/drawing/2014/main" id="{FAEBC844-3A91-52BB-8636-4CB96F21E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181600"/>
            <a:ext cx="50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23</a:t>
            </a:r>
          </a:p>
        </p:txBody>
      </p:sp>
      <p:sp>
        <p:nvSpPr>
          <p:cNvPr id="20490" name="Text Box 15">
            <a:extLst>
              <a:ext uri="{FF2B5EF4-FFF2-40B4-BE49-F238E27FC236}">
                <a16:creationId xmlns:a16="http://schemas.microsoft.com/office/drawing/2014/main" id="{2D40E6E6-F365-9C7A-4B9E-BB795AB7A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22</a:t>
            </a:r>
          </a:p>
        </p:txBody>
      </p:sp>
      <p:sp>
        <p:nvSpPr>
          <p:cNvPr id="20491" name="Freeform: Shape 1">
            <a:extLst>
              <a:ext uri="{FF2B5EF4-FFF2-40B4-BE49-F238E27FC236}">
                <a16:creationId xmlns:a16="http://schemas.microsoft.com/office/drawing/2014/main" id="{9DD1073A-629E-8E66-9667-8C01BA206E0F}"/>
              </a:ext>
            </a:extLst>
          </p:cNvPr>
          <p:cNvSpPr>
            <a:spLocks/>
          </p:cNvSpPr>
          <p:nvPr/>
        </p:nvSpPr>
        <p:spPr bwMode="auto">
          <a:xfrm>
            <a:off x="3322638" y="5586413"/>
            <a:ext cx="876300" cy="184150"/>
          </a:xfrm>
          <a:custGeom>
            <a:avLst/>
            <a:gdLst>
              <a:gd name="T0" fmla="*/ 0 w 876753"/>
              <a:gd name="T1" fmla="*/ 95158 h 183453"/>
              <a:gd name="T2" fmla="*/ 156109 w 876753"/>
              <a:gd name="T3" fmla="*/ 5103 h 183453"/>
              <a:gd name="T4" fmla="*/ 338239 w 876753"/>
              <a:gd name="T5" fmla="*/ 192721 h 183453"/>
              <a:gd name="T6" fmla="*/ 520367 w 876753"/>
              <a:gd name="T7" fmla="*/ 95 h 183453"/>
              <a:gd name="T8" fmla="*/ 664650 w 876753"/>
              <a:gd name="T9" fmla="*/ 165204 h 183453"/>
              <a:gd name="T10" fmla="*/ 766359 w 876753"/>
              <a:gd name="T11" fmla="*/ 97661 h 183453"/>
              <a:gd name="T12" fmla="*/ 860971 w 876753"/>
              <a:gd name="T13" fmla="*/ 95158 h 183453"/>
              <a:gd name="T14" fmla="*/ 863336 w 876753"/>
              <a:gd name="T15" fmla="*/ 97661 h 183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6753" h="183453">
                <a:moveTo>
                  <a:pt x="0" y="90582"/>
                </a:moveTo>
                <a:cubicBezTo>
                  <a:pt x="50204" y="39980"/>
                  <a:pt x="100409" y="-10621"/>
                  <a:pt x="157162" y="4857"/>
                </a:cubicBezTo>
                <a:cubicBezTo>
                  <a:pt x="213915" y="20335"/>
                  <a:pt x="279400" y="184245"/>
                  <a:pt x="340519" y="183451"/>
                </a:cubicBezTo>
                <a:cubicBezTo>
                  <a:pt x="401638" y="182657"/>
                  <a:pt x="469106" y="4461"/>
                  <a:pt x="523875" y="95"/>
                </a:cubicBezTo>
                <a:cubicBezTo>
                  <a:pt x="578644" y="-4271"/>
                  <a:pt x="627856" y="141779"/>
                  <a:pt x="669131" y="157257"/>
                </a:cubicBezTo>
                <a:cubicBezTo>
                  <a:pt x="710406" y="172735"/>
                  <a:pt x="738584" y="104075"/>
                  <a:pt x="771525" y="92963"/>
                </a:cubicBezTo>
                <a:cubicBezTo>
                  <a:pt x="804466" y="81851"/>
                  <a:pt x="850503" y="90582"/>
                  <a:pt x="866775" y="90582"/>
                </a:cubicBezTo>
                <a:cubicBezTo>
                  <a:pt x="883047" y="90582"/>
                  <a:pt x="876101" y="91772"/>
                  <a:pt x="869156" y="929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92" name="Freeform: Shape 15">
            <a:extLst>
              <a:ext uri="{FF2B5EF4-FFF2-40B4-BE49-F238E27FC236}">
                <a16:creationId xmlns:a16="http://schemas.microsoft.com/office/drawing/2014/main" id="{0150849F-6C98-F1E1-0A39-CB4CE1070BEA}"/>
              </a:ext>
            </a:extLst>
          </p:cNvPr>
          <p:cNvSpPr>
            <a:spLocks/>
          </p:cNvSpPr>
          <p:nvPr/>
        </p:nvSpPr>
        <p:spPr bwMode="auto">
          <a:xfrm>
            <a:off x="4694238" y="5594350"/>
            <a:ext cx="876300" cy="182563"/>
          </a:xfrm>
          <a:custGeom>
            <a:avLst/>
            <a:gdLst>
              <a:gd name="T0" fmla="*/ 0 w 876753"/>
              <a:gd name="T1" fmla="*/ 85031 h 183453"/>
              <a:gd name="T2" fmla="*/ 156109 w 876753"/>
              <a:gd name="T3" fmla="*/ 4560 h 183453"/>
              <a:gd name="T4" fmla="*/ 338239 w 876753"/>
              <a:gd name="T5" fmla="*/ 172211 h 183453"/>
              <a:gd name="T6" fmla="*/ 520367 w 876753"/>
              <a:gd name="T7" fmla="*/ 95 h 183453"/>
              <a:gd name="T8" fmla="*/ 664650 w 876753"/>
              <a:gd name="T9" fmla="*/ 147622 h 183453"/>
              <a:gd name="T10" fmla="*/ 766359 w 876753"/>
              <a:gd name="T11" fmla="*/ 87267 h 183453"/>
              <a:gd name="T12" fmla="*/ 860971 w 876753"/>
              <a:gd name="T13" fmla="*/ 85031 h 183453"/>
              <a:gd name="T14" fmla="*/ 863336 w 876753"/>
              <a:gd name="T15" fmla="*/ 87267 h 18345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876753" h="183453">
                <a:moveTo>
                  <a:pt x="0" y="90582"/>
                </a:moveTo>
                <a:cubicBezTo>
                  <a:pt x="50204" y="39980"/>
                  <a:pt x="100409" y="-10621"/>
                  <a:pt x="157162" y="4857"/>
                </a:cubicBezTo>
                <a:cubicBezTo>
                  <a:pt x="213915" y="20335"/>
                  <a:pt x="279400" y="184245"/>
                  <a:pt x="340519" y="183451"/>
                </a:cubicBezTo>
                <a:cubicBezTo>
                  <a:pt x="401638" y="182657"/>
                  <a:pt x="469106" y="4461"/>
                  <a:pt x="523875" y="95"/>
                </a:cubicBezTo>
                <a:cubicBezTo>
                  <a:pt x="578644" y="-4271"/>
                  <a:pt x="627856" y="141779"/>
                  <a:pt x="669131" y="157257"/>
                </a:cubicBezTo>
                <a:cubicBezTo>
                  <a:pt x="710406" y="172735"/>
                  <a:pt x="738584" y="104075"/>
                  <a:pt x="771525" y="92963"/>
                </a:cubicBezTo>
                <a:cubicBezTo>
                  <a:pt x="804466" y="81851"/>
                  <a:pt x="850503" y="90582"/>
                  <a:pt x="866775" y="90582"/>
                </a:cubicBezTo>
                <a:cubicBezTo>
                  <a:pt x="883047" y="90582"/>
                  <a:pt x="876101" y="91772"/>
                  <a:pt x="869156" y="9296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93" name="Freeform: Shape 2">
            <a:extLst>
              <a:ext uri="{FF2B5EF4-FFF2-40B4-BE49-F238E27FC236}">
                <a16:creationId xmlns:a16="http://schemas.microsoft.com/office/drawing/2014/main" id="{1B354BB9-5E26-E5E3-83F8-D4851A13C6B1}"/>
              </a:ext>
            </a:extLst>
          </p:cNvPr>
          <p:cNvSpPr>
            <a:spLocks/>
          </p:cNvSpPr>
          <p:nvPr/>
        </p:nvSpPr>
        <p:spPr bwMode="auto">
          <a:xfrm>
            <a:off x="4114800" y="5030788"/>
            <a:ext cx="688975" cy="450850"/>
          </a:xfrm>
          <a:custGeom>
            <a:avLst/>
            <a:gdLst>
              <a:gd name="T0" fmla="*/ 513780 w 688235"/>
              <a:gd name="T1" fmla="*/ 454018 h 450587"/>
              <a:gd name="T2" fmla="*/ 540342 w 688235"/>
              <a:gd name="T3" fmla="*/ 336447 h 450587"/>
              <a:gd name="T4" fmla="*/ 624859 w 688235"/>
              <a:gd name="T5" fmla="*/ 322053 h 450587"/>
              <a:gd name="T6" fmla="*/ 612785 w 688235"/>
              <a:gd name="T7" fmla="*/ 218878 h 450587"/>
              <a:gd name="T8" fmla="*/ 697301 w 688235"/>
              <a:gd name="T9" fmla="*/ 170890 h 450587"/>
              <a:gd name="T10" fmla="*/ 562075 w 688235"/>
              <a:gd name="T11" fmla="*/ 113307 h 450587"/>
              <a:gd name="T12" fmla="*/ 535513 w 688235"/>
              <a:gd name="T13" fmla="*/ 26932 h 450587"/>
              <a:gd name="T14" fmla="*/ 400287 w 688235"/>
              <a:gd name="T15" fmla="*/ 84511 h 450587"/>
              <a:gd name="T16" fmla="*/ 296452 w 688235"/>
              <a:gd name="T17" fmla="*/ 67712 h 450587"/>
              <a:gd name="T18" fmla="*/ 204692 w 688235"/>
              <a:gd name="T19" fmla="*/ 530 h 450587"/>
              <a:gd name="T20" fmla="*/ 149153 w 688235"/>
              <a:gd name="T21" fmla="*/ 108506 h 450587"/>
              <a:gd name="T22" fmla="*/ 228840 w 688235"/>
              <a:gd name="T23" fmla="*/ 166092 h 450587"/>
              <a:gd name="T24" fmla="*/ 83954 w 688235"/>
              <a:gd name="T25" fmla="*/ 206881 h 450587"/>
              <a:gd name="T26" fmla="*/ 1853 w 688235"/>
              <a:gd name="T27" fmla="*/ 300457 h 450587"/>
              <a:gd name="T28" fmla="*/ 161226 w 688235"/>
              <a:gd name="T29" fmla="*/ 295657 h 450587"/>
              <a:gd name="T30" fmla="*/ 161226 w 688235"/>
              <a:gd name="T31" fmla="*/ 360442 h 450587"/>
              <a:gd name="T32" fmla="*/ 202277 w 688235"/>
              <a:gd name="T33" fmla="*/ 401232 h 45058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88235" h="450587">
                <a:moveTo>
                  <a:pt x="506652" y="450587"/>
                </a:moveTo>
                <a:cubicBezTo>
                  <a:pt x="510621" y="403160"/>
                  <a:pt x="514590" y="355733"/>
                  <a:pt x="532846" y="333905"/>
                </a:cubicBezTo>
                <a:cubicBezTo>
                  <a:pt x="551102" y="312077"/>
                  <a:pt x="604284" y="339065"/>
                  <a:pt x="616190" y="319618"/>
                </a:cubicBezTo>
                <a:cubicBezTo>
                  <a:pt x="628096" y="300171"/>
                  <a:pt x="592378" y="242227"/>
                  <a:pt x="604284" y="217224"/>
                </a:cubicBezTo>
                <a:cubicBezTo>
                  <a:pt x="616190" y="192221"/>
                  <a:pt x="695961" y="187061"/>
                  <a:pt x="687627" y="169599"/>
                </a:cubicBezTo>
                <a:cubicBezTo>
                  <a:pt x="679293" y="152137"/>
                  <a:pt x="580868" y="136262"/>
                  <a:pt x="554277" y="112449"/>
                </a:cubicBezTo>
                <a:cubicBezTo>
                  <a:pt x="527686" y="88636"/>
                  <a:pt x="554674" y="31486"/>
                  <a:pt x="528084" y="26724"/>
                </a:cubicBezTo>
                <a:cubicBezTo>
                  <a:pt x="501494" y="21962"/>
                  <a:pt x="434025" y="77127"/>
                  <a:pt x="394734" y="83874"/>
                </a:cubicBezTo>
                <a:cubicBezTo>
                  <a:pt x="355443" y="90621"/>
                  <a:pt x="324487" y="81096"/>
                  <a:pt x="292340" y="67205"/>
                </a:cubicBezTo>
                <a:cubicBezTo>
                  <a:pt x="260193" y="53314"/>
                  <a:pt x="226061" y="-6217"/>
                  <a:pt x="201852" y="530"/>
                </a:cubicBezTo>
                <a:cubicBezTo>
                  <a:pt x="177643" y="7277"/>
                  <a:pt x="143115" y="80303"/>
                  <a:pt x="147084" y="107687"/>
                </a:cubicBezTo>
                <a:cubicBezTo>
                  <a:pt x="151053" y="135071"/>
                  <a:pt x="236381" y="148565"/>
                  <a:pt x="225665" y="164837"/>
                </a:cubicBezTo>
                <a:cubicBezTo>
                  <a:pt x="214949" y="181109"/>
                  <a:pt x="120096" y="183093"/>
                  <a:pt x="82790" y="205318"/>
                </a:cubicBezTo>
                <a:cubicBezTo>
                  <a:pt x="45484" y="227543"/>
                  <a:pt x="-10873" y="283503"/>
                  <a:pt x="1827" y="298187"/>
                </a:cubicBezTo>
                <a:cubicBezTo>
                  <a:pt x="14527" y="312871"/>
                  <a:pt x="132796" y="283502"/>
                  <a:pt x="158990" y="293424"/>
                </a:cubicBezTo>
                <a:cubicBezTo>
                  <a:pt x="185184" y="303346"/>
                  <a:pt x="152243" y="340256"/>
                  <a:pt x="158990" y="357718"/>
                </a:cubicBezTo>
                <a:cubicBezTo>
                  <a:pt x="165737" y="375180"/>
                  <a:pt x="182604" y="386689"/>
                  <a:pt x="199471" y="39819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11160</TotalTime>
  <Words>9885</Words>
  <Application>Microsoft Office PowerPoint</Application>
  <PresentationFormat>On-screen Show (4:3)</PresentationFormat>
  <Paragraphs>1560</Paragraphs>
  <Slides>80</Slides>
  <Notes>80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Arial Unicode MS</vt:lpstr>
      <vt:lpstr>Cambria Math</vt:lpstr>
      <vt:lpstr>Garamond</vt:lpstr>
      <vt:lpstr>Symbol</vt:lpstr>
      <vt:lpstr>Wingdings</vt:lpstr>
      <vt:lpstr>Edge</vt:lpstr>
      <vt:lpstr>Equation</vt:lpstr>
      <vt:lpstr>CS301 - Algorithms</vt:lpstr>
      <vt:lpstr>Shortest path problems</vt:lpstr>
      <vt:lpstr>Weight (length) of a path, and a shortest path</vt:lpstr>
      <vt:lpstr>Variants of shortest path problems</vt:lpstr>
      <vt:lpstr>Variants of shortest path problems</vt:lpstr>
      <vt:lpstr>Variants of shortest path problems</vt:lpstr>
      <vt:lpstr>Variants of shortest path problems</vt:lpstr>
      <vt:lpstr>Optimal substructure property of shortest paths</vt:lpstr>
      <vt:lpstr>We should not have negative cycles in G</vt:lpstr>
      <vt:lpstr>We should not have negative cycles in G</vt:lpstr>
      <vt:lpstr>We cannot have cycles in shortest paths</vt:lpstr>
      <vt:lpstr>We cannot have cycles in shortest paths</vt:lpstr>
      <vt:lpstr>Shortest path trees</vt:lpstr>
      <vt:lpstr>Shortest path trees vs Minimum Spanning Trees</vt:lpstr>
      <vt:lpstr>Relaxation over an edge</vt:lpstr>
      <vt:lpstr>Keeping the paths in the shortest path trees</vt:lpstr>
      <vt:lpstr>Bellman-Ford algorithm</vt:lpstr>
      <vt:lpstr>Example</vt:lpstr>
      <vt:lpstr>Example</vt:lpstr>
      <vt:lpstr>Correctness of Bellman-Ford algorithm</vt:lpstr>
      <vt:lpstr>Correctness of Bellman-Ford algorithm</vt:lpstr>
      <vt:lpstr>Correctness of Bellman-Ford algorithm</vt:lpstr>
      <vt:lpstr>Performance of Bellman-Ford  </vt:lpstr>
      <vt:lpstr>Dijsktra’s algorithm (non-negative weights only)</vt:lpstr>
      <vt:lpstr>Example</vt:lpstr>
      <vt:lpstr>Example</vt:lpstr>
      <vt:lpstr>Example</vt:lpstr>
      <vt:lpstr>Example</vt:lpstr>
      <vt:lpstr>Example</vt:lpstr>
      <vt:lpstr>Example</vt:lpstr>
      <vt:lpstr>Example</vt:lpstr>
      <vt:lpstr>Negative edges are problematic for Dijkstra’s algorithm</vt:lpstr>
      <vt:lpstr>Performance of Dijkstra</vt:lpstr>
      <vt:lpstr>Performance of Dijkstra</vt:lpstr>
      <vt:lpstr>Comparison of Bellman-Ford and Dijkstra</vt:lpstr>
      <vt:lpstr>Shortest path problem on DAGs</vt:lpstr>
      <vt:lpstr>Topological sort example</vt:lpstr>
      <vt:lpstr>Shortest path algorithm on DAGs</vt:lpstr>
      <vt:lpstr>Example</vt:lpstr>
      <vt:lpstr>Example</vt:lpstr>
      <vt:lpstr>Example</vt:lpstr>
      <vt:lpstr>Shortest path algorithm on DAGs</vt:lpstr>
      <vt:lpstr>Shortest path algorithm on DAGs</vt:lpstr>
      <vt:lpstr>An application of shortest path problem</vt:lpstr>
      <vt:lpstr>A feasible solution for a system of difference constraints</vt:lpstr>
      <vt:lpstr>How to check if there exists a feasible solution and how to find a feasible solution</vt:lpstr>
      <vt:lpstr>How to check if there exists a feasible solution and how to find a feasible solution</vt:lpstr>
      <vt:lpstr>Example</vt:lpstr>
      <vt:lpstr>Using single source shortest path algorithms for solving systems of difference constraints</vt:lpstr>
      <vt:lpstr>Using single source shortest path algorithms for solving systems of difference constraints</vt:lpstr>
      <vt:lpstr>Using single source shortest path algorithms for solving systems of difference constraints</vt:lpstr>
      <vt:lpstr>Using single source shortest path algorithms for solving systems of difference constraints</vt:lpstr>
      <vt:lpstr>Using single source shortest path algorithms for solving systems of difference constraints</vt:lpstr>
      <vt:lpstr>Which shortest path algorithm to use?</vt:lpstr>
      <vt:lpstr>Running time in terms of size of the system</vt:lpstr>
      <vt:lpstr>Example</vt:lpstr>
      <vt:lpstr>A note on the feasible solutions</vt:lpstr>
      <vt:lpstr>All pairs shortest path problem</vt:lpstr>
      <vt:lpstr>All pairs shortest path problem</vt:lpstr>
      <vt:lpstr>All pairs shortest path problem</vt:lpstr>
      <vt:lpstr>Computing dij(m)</vt:lpstr>
      <vt:lpstr>Computing dij(m)</vt:lpstr>
      <vt:lpstr>Finding δ(vi,vj) based on dij(m)</vt:lpstr>
      <vt:lpstr>Finding shortest paths between all pairs of nodes</vt:lpstr>
      <vt:lpstr>Running time of AllPairsShortestPath</vt:lpstr>
      <vt:lpstr>A faster implementation of AllPairsShortestPath </vt:lpstr>
      <vt:lpstr>A faster implementation of AllPairsShortestPath </vt:lpstr>
      <vt:lpstr>A faster implementation of AllPairsShortestPath </vt:lpstr>
      <vt:lpstr>A faster implementation of AllPairsShortestPath </vt:lpstr>
      <vt:lpstr>Example</vt:lpstr>
      <vt:lpstr>Floyd-Warshall algorithm for all pairs shortest path problem</vt:lpstr>
      <vt:lpstr>Floyd-Warshall algorithm for all pairs shortest path problem</vt:lpstr>
      <vt:lpstr>Floyd-Warshall algorithm for all pairs shortest path problem</vt:lpstr>
      <vt:lpstr>Floyd-Warshall algorithm for all pairs shortest path problem</vt:lpstr>
      <vt:lpstr>Floyd-Warshall algorithm for all pairs shortest path problem</vt:lpstr>
      <vt:lpstr>Floyd-Warshall algorithm for all pairs shortest path problem</vt:lpstr>
      <vt:lpstr>Comparison of All Pairs Shortest Path Algorithms</vt:lpstr>
      <vt:lpstr>Transitive closure of a digraph</vt:lpstr>
      <vt:lpstr>Transitive closure of a digraph</vt:lpstr>
      <vt:lpstr>Transitive closure of a digraph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Yenigun,Husnu</cp:lastModifiedBy>
  <cp:revision>379</cp:revision>
  <dcterms:created xsi:type="dcterms:W3CDTF">2004-10-03T22:27:23Z</dcterms:created>
  <dcterms:modified xsi:type="dcterms:W3CDTF">2023-08-15T10:39:59Z</dcterms:modified>
</cp:coreProperties>
</file>