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256" r:id="rId2"/>
    <p:sldId id="325" r:id="rId3"/>
    <p:sldId id="326" r:id="rId4"/>
    <p:sldId id="366" r:id="rId5"/>
    <p:sldId id="367" r:id="rId6"/>
    <p:sldId id="327" r:id="rId7"/>
    <p:sldId id="328" r:id="rId8"/>
    <p:sldId id="329" r:id="rId9"/>
    <p:sldId id="368" r:id="rId10"/>
    <p:sldId id="330" r:id="rId11"/>
    <p:sldId id="371" r:id="rId12"/>
    <p:sldId id="332" r:id="rId13"/>
    <p:sldId id="333" r:id="rId14"/>
    <p:sldId id="369" r:id="rId15"/>
    <p:sldId id="370" r:id="rId16"/>
    <p:sldId id="334" r:id="rId17"/>
    <p:sldId id="335" r:id="rId18"/>
    <p:sldId id="336" r:id="rId19"/>
    <p:sldId id="337" r:id="rId20"/>
    <p:sldId id="338" r:id="rId21"/>
    <p:sldId id="372" r:id="rId22"/>
    <p:sldId id="373" r:id="rId23"/>
    <p:sldId id="374" r:id="rId24"/>
    <p:sldId id="375" r:id="rId25"/>
    <p:sldId id="339" r:id="rId26"/>
    <p:sldId id="340" r:id="rId27"/>
    <p:sldId id="341" r:id="rId28"/>
    <p:sldId id="426" r:id="rId29"/>
    <p:sldId id="429" r:id="rId30"/>
    <p:sldId id="430" r:id="rId31"/>
    <p:sldId id="377" r:id="rId32"/>
    <p:sldId id="428" r:id="rId33"/>
    <p:sldId id="378" r:id="rId34"/>
    <p:sldId id="379" r:id="rId35"/>
    <p:sldId id="376" r:id="rId36"/>
    <p:sldId id="380" r:id="rId37"/>
    <p:sldId id="381" r:id="rId38"/>
    <p:sldId id="342" r:id="rId39"/>
    <p:sldId id="382" r:id="rId40"/>
    <p:sldId id="395" r:id="rId41"/>
    <p:sldId id="396" r:id="rId42"/>
    <p:sldId id="397" r:id="rId43"/>
    <p:sldId id="398" r:id="rId44"/>
    <p:sldId id="383" r:id="rId45"/>
    <p:sldId id="399" r:id="rId46"/>
    <p:sldId id="400" r:id="rId47"/>
    <p:sldId id="401" r:id="rId48"/>
    <p:sldId id="384" r:id="rId49"/>
    <p:sldId id="402" r:id="rId50"/>
    <p:sldId id="403" r:id="rId51"/>
    <p:sldId id="404" r:id="rId52"/>
    <p:sldId id="405" r:id="rId53"/>
    <p:sldId id="422" r:id="rId54"/>
    <p:sldId id="406" r:id="rId55"/>
    <p:sldId id="423" r:id="rId56"/>
    <p:sldId id="407" r:id="rId57"/>
    <p:sldId id="408" r:id="rId58"/>
    <p:sldId id="409" r:id="rId59"/>
    <p:sldId id="424" r:id="rId60"/>
    <p:sldId id="410" r:id="rId61"/>
    <p:sldId id="411" r:id="rId62"/>
    <p:sldId id="412" r:id="rId63"/>
    <p:sldId id="413" r:id="rId64"/>
    <p:sldId id="425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101"/>
    <a:srgbClr val="D1D1D1"/>
    <a:srgbClr val="B4B4B4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13263F-AD8F-E4C5-DC9D-DC8B363A38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FBA10-DEE7-A833-9B19-E0AF8AC5B9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5079" tIns="47540" rIns="95079" bIns="4754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2E8EEDC2-97DB-466B-B6C3-0820EB63A891}" type="datetimeFigureOut">
              <a:rPr lang="tr-TR"/>
              <a:pPr>
                <a:defRPr/>
              </a:pPr>
              <a:t>16.08.2023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074E1-794A-9707-705F-23462099F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5079" tIns="47540" rIns="95079" bIns="4754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2C622-8ADE-3F92-2702-02249FB93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20948D-A1F5-491B-8902-4B0DD3AB72D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5006C90-A67B-085C-E81D-42AD2BF390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5A3E217-DF7F-4DA8-11A1-2A2828CAB0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CF0560F-9A93-BC28-C938-02BA0296DCB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9013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7B71EC56-9A5A-986B-94F4-1F0B791728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9F7046F1-7A02-FF60-557A-2026776E4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CE328D7-5BFA-F48E-FAEC-DF7148FF1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D9DB9D-9C2D-4402-A359-0E3CC7006B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9EA6D50-248A-B696-CCD8-5A9D2376EF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9930AE-0D04-483B-9EC5-44B97A174F45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CEFCC76-2BAB-A15D-1B45-4D3C8E46A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3EB47BC-013B-31B8-9A4C-7E3FD7D35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99C1CCA5-0F3B-AB23-B110-926C0D6E5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0B718D-2846-4C60-A101-2EA40392EC2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9578697-7316-A91A-DC9E-234D61B4E8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9C7B6F3-0FD1-1EA2-34F6-5099C3D41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AD9465B-F29B-41B1-A12C-6084D63E25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341D6E-3AD2-4BCD-B7DC-C1A68A2FFF2E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678C41C-404F-A136-D78C-4089299DF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02368A8-F82E-7BE3-3145-61FF98B50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0449E35-2DAA-9787-59B9-44593BF27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76639-6A16-47BD-BFE7-83F42BDFA2B0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1906DE1-DA75-7848-0D85-06921FD43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E3ED985-FCB2-D1A0-9E3B-AA047E535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76D70AF-932D-694F-666C-A015CA6D5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0612EE-3283-43BD-821D-EFD95AE46DA9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FD76166-3FA6-03D7-A6E4-8D1F5C61E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A2EFDC-D20F-2E5C-2EEC-A7E11521E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935EE22-F3B6-015F-DF69-04795ADD6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46BF33-7F5E-476F-B648-830AF2F52851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F886117-5DA4-6290-165F-75898E8A3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1D207CF-0673-8F4B-B2BD-14842743D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439A6D0-BE1B-BBFC-0FEB-C8EC9874C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92378A-2953-4350-AED3-E23673E8723F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38C5494-82DA-34F2-DD4D-CE7154E3D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C06AD31-407F-9090-964A-726169463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995711C-EA58-8CFC-B6EA-32AABCD0EE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04D539-362C-4F75-9702-418AA642BF6C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9278733-7DE6-9DEB-68F7-77C5D2D83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2A5A541-090D-1BD1-45FA-4343B23D3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2FE8F6F-6E74-CDB7-E971-A6B60E823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5B9E01-C632-40B5-82A5-BD5B4A8835A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B9209C8-4248-6F8A-86B6-9E890F4B2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6D897DB-3552-BA81-22D2-EEDE883D3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5E64CDC-6BA0-731F-FEFA-32957B234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B3F567-0FE1-4E5A-B382-150F98B523E5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C512ECB-EB3F-B93F-0E4B-A8DA8346C4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7602CE5-DCA8-5B6E-2FF4-A6796DB3E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8183CB6-5400-E094-BF46-E01FFFEA5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109DAE-433D-49F4-8F23-2E1A94BC5821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BA4DBD9-92C2-A3B5-0F1F-B489969B8B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76EB9B2-F499-158A-2EA9-A6065B69F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82F7456-F5F3-9ECD-0AEE-D036C982C6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181A32-B809-4124-8C62-4CA7BF8CBC2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7717822-4B53-55F1-2F8A-572D506A5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6CBD3CF-31F2-4E80-0688-28D16D5AA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CBE71A7-B254-FD18-16C8-AC9C3476F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E8135E-9EEE-465D-9E3F-773DA8E90E10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98414EF-BB03-89F7-80D2-13E170224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5EE5620-BAA4-B794-ED6F-8D0150D12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3B9916D7-F40D-8390-B54A-2FD157C405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0FE899-31B2-402E-9864-EBBB216DC93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B36C461-9D4C-A2DE-AC22-1A119605C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28649EE-804F-6CDD-C1B9-043A0914C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C6A43B2-582E-009E-408C-D59F576B7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CF68E1-7877-40BB-82FB-685CB9955E42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5C213C2-06FA-42B9-C99D-C2FB5A9F8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A8F0300-2670-6633-4B79-4C9684995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62A27022-C754-9397-53E8-BAB1B2388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BE4684-DBBB-46D8-8837-572BD03279D6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889898E-72D2-F4C7-AE42-F053D9E99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CE4E756-94D8-A7E9-1333-04DDA1D59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5E203D9-0423-C68E-04E0-606373A06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27C5BC-222B-4B14-807E-BEC8B67BBDBA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73A7D66-B60D-AB8B-5A68-69639D8801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A620D5D-30A5-4C9B-D1BD-F40EDE52B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B733915-6CE6-E2D8-E8AC-FA5E458D6F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521B72-F19B-4A2C-8B4A-EB2B7C34F1C9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F5E38AD-D05C-C1ED-FFE5-B0F0B54D2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7389E57-2199-4F53-B462-981A60C1B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EAAB04F-0DB4-F7A2-9C5D-FC4248BE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3CCEAA-742F-4A2B-8C27-1FC26C1FB0BD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1B2DC43-B82F-EF13-ACD1-6CC1DC56E7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EC4EA57-430E-9E71-25B8-5EAD2F31F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29F3DE8-1651-FB93-6968-34A7588BC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673394-68C0-48E6-8B7C-FCB030EFEFC8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4963D78-D0F0-0D8C-6D9F-DCEA9CFBA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6DD318F-D9CE-82C8-BE18-874727360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611013C-F06B-EFF4-784A-5385D55DB5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89C52A-3B2F-4CCF-ADC2-726D5BA7BE4A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E75FF9B0-7E51-256C-F63D-0FBA6C2F0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C7A8F44-D5CE-112C-FA4B-7EC2667A42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F1D7716-EFBC-548F-5FD7-3946985308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3F49F2-5EF5-4013-A7A6-2738865541E9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12EA08E9-979E-4E40-CBB4-D8E9A63F6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4910D96-2266-47E1-A877-F18598766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BA4C770-9A43-2503-FF30-5DFCC96353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F099D0-C4B0-4D59-8F10-12CBAF22789E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8BA025D-0B89-FACC-D061-759ECAC8B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7DC4A74-FD1B-7087-0FF0-5B2CC38E5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FCAC695E-7D50-86B7-8FE4-85E40B965E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4BD20C-2FB1-4B92-AE48-B446F56362E6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672904B-2495-C1BE-8592-7EDB9A3FC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AFD7C3D-3E48-C1A3-F372-19DA83A5F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2CF64BB-FD82-CF57-26A1-83BDC8A7B8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DE576D-106F-4013-ABD8-B768F6F4B17E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0E30B80-8216-4D2E-FDEA-11B9D385B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3BC0D02-2AB0-C061-7C7F-6C7A191B8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EF2916E-7406-107B-9865-B2D3862F2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72A579-637D-472F-9B33-E8484771969B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72B2441-39CC-7584-8D61-07F9E39CA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E6917B6-EA0B-D9B3-BC31-482AADA50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4B18A7C-154D-581B-376A-5E3C77CAD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07F756-B4F4-4E00-8152-0BAE7EFFF9D5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72FF8CD3-CDD6-1E80-632D-A02A90362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0B618F4-178C-13FF-3DD0-9CF33BFDD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7BBAB4F-9678-D050-270D-A6ADAF0C6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83531-3865-4101-828D-9752656688E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9F84EAC-6A49-70C3-54D0-7B51FACDC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7035401F-3A2A-CF1E-8201-BA3A1CEFC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6AC9E48-A947-2ADC-EF24-A95E8FF6DE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737D95-FC53-4AFF-98A5-7C85527425C1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5B57922-C20A-5F2E-C494-4CE0795B81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E744633-D409-9D7D-871C-EDD78E8BE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5552669E-DE10-B929-EBC3-102926612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223D8-9F11-44FB-A787-675DBE5803FB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B061A78C-41EB-3628-630D-BBD52CB0F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7398D7E-8E27-27A1-B797-A215E60B9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3D0A614-7A15-918F-8F4F-0218839F2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AA0D90-5142-4273-B2E7-5A6526CF1E47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E564309-B21A-907A-68DC-1B9288A66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159A8B-D9AF-F650-E60D-D12848366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E95AA67-5B6E-5642-2BFB-E8FF02AD79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EC14E7-CC80-4E51-A935-B8EF46213701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A43BD06D-F64A-8225-120E-12AB793584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F90441E-3309-9DA0-CEFE-AB5EAFED6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B3B3587-41B4-990E-D245-812ADCC48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ACDCFF-CAC0-4F2D-B628-D4E3100A6118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A69D078-08C2-19D4-E5BC-E623FCE23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8FE455E-4E9B-4512-A5F7-C76E5019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A18878C-D840-52C9-2453-69CB7ED34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79A282-BD46-415F-8012-BD5DB641419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65941A4-2B59-5914-680D-29BCB548BC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780FFC6-1345-E56C-A434-4B717B590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F73AD73-7F40-61FC-8F6E-009B13B3F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7D01DC-72C9-45BD-996D-A49F2D5C08B3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5B476A8-6D18-12DD-9F4C-E67D368217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614AF87-4C40-8CD7-4D8F-5049AD7E3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0EBF698-B62E-3FB6-0530-877328AC2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0B98CF-1190-428A-9656-DCFA2C09F83B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49FA610-18D8-906C-C704-CE716095D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E7C9B5D-108C-8446-A257-0F3BCCE2F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C5A50CE-35F9-2C5B-51F3-719B50DF7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B43F15-AF6A-456A-B8D8-E06F3A9F0683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ED2B148-D220-CC91-D110-73995CDF6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96431462-FFF2-34C4-E82C-3EDC58C70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FDAE1745-508A-B6AF-D917-E54F70CD8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9D6EE9-F2A0-4A99-8240-C2AAAD8961B9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1F9C1DF-1E53-66C4-4F26-DA9846432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F844EFE2-77EC-4275-9CD1-1FADC7554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9A7B84DE-CCE6-9BFA-5B23-D7D190B10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A2562A-00B9-49CB-9947-FDBD8D53A953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CAA19295-0584-C85B-FF7D-100505000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EAEFB0C-0848-7E2A-26AD-2930A07B6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52E1245-BB89-23D6-2B55-678172E9B0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AC7771-21AD-46BD-AD26-D94CE92F862E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23826E0-1C49-5DD4-68DB-C2C24E373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BD52A66-2CA8-4360-375A-28BCEBC58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A4F9C90-36C9-5A32-E49E-273BE4386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1B4E62-B620-4AF5-8146-3BCED74A879B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C5C7709-E6D6-FEE5-1F88-A12381626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F532E3FF-FCE1-DDE7-8A51-BE9F1A529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DD3C116D-C9AB-E34E-A947-7850CF36C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CA47C7-D89C-4CC8-9F83-0D4A8B4CF7F5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BABD1D69-508E-0D3E-C756-F648EA805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D31CD64A-73DC-3563-FAFC-C83BB1560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BCA5373-F042-B4EE-45B7-B12BAB37E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FE278C-07F7-4C53-9E05-1D2EAA49EB84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3613A864-AE95-F4E8-9CDA-958C8BF6A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BA1A75ED-774D-92C7-81DC-7E92621EA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5519E45F-D314-8149-91EA-56D7258D4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44807B-BE43-440C-BC2E-7B497643DA6D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EC8483C-9EC4-243C-260E-50309C466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21878CD-9B33-A491-5D81-20B7F3F1E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3CD1380-5A30-E576-7196-E893E00FD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1B23D3-D479-4061-89E5-74787108885A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507B5FD-99A2-F7D3-A5B4-9C04C8839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61CF7E8-3223-3086-3E28-6653BEE3D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4349269-40B6-3923-288A-A81A255FD6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3B4DF7-2DFE-4C31-812E-7E1645D45DC2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02CB2E39-58AB-EFBA-ADCA-F9828B1889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0687C40-BA8F-8927-BFA0-C29FF4C50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C32161AB-7431-142E-5514-204EAD8D5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601BED-6DF5-4B8B-A490-0C8ECF04CC0F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3DA85C93-F4E0-C184-A33C-C2DD55A87C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817C43A-82D8-ECE3-965F-FFB867F3A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7EAF2484-B575-C7E1-40AE-03FD475A2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BB7800-9F75-4884-94FA-A77A6220C957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06AD956-1FD4-ED8D-63DA-65993854B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DBF11E41-74A0-C33C-86B0-4B033991D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638F7CE8-90A6-4ADC-ED3E-DF6728F09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3329D-495D-4997-8868-CFEBC28F1B82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7925022-3E57-A6AE-0325-7DA0AFE5D2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1468474C-65A3-D938-79C9-EF8E33C49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92B7222-2964-F5B0-F7ED-A3F409F0D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2FF81D-83DA-469E-88E1-73FF6B5AA232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77A1EB7-D12D-47CB-925C-68E67D807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106E6212-E57E-33D0-E690-529629EA6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B6467E7-2CC8-8FA6-A0B4-0829796F56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859074-8EA5-4957-837B-7B066072332D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B7EDD05-1833-74B6-09CB-0C668B69A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EF52938-BC04-12BE-F826-6F36DE60A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C7860BA9-3C60-C2EE-4908-14787BFFF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F1ADF4-D876-43A6-A53C-5F7A9D9AA2F7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7840A0E5-A6FB-813F-58C0-F0FB2F1AA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B07DBFE5-00AA-EAC9-4E44-285464FC9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426B8FA4-41DD-1B88-B67F-FD473CEA19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F67E95-5AA2-495C-B7AD-419FF2867E34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9FF0EC1-4984-FDEB-16DC-29077137A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7499291-DA33-D851-B97A-3D922ACED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57B26475-F7D8-2730-7416-16379208D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5DBBFC-B8B6-4C41-974B-72DCF162FB21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A8D69A88-267B-E9FB-00AE-382E78672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70CEF3D-B5FB-A832-0F38-D4FA3CFE6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30F02BF3-CDE5-BF97-08B0-A04822213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778710-6650-4953-80D4-2664047BC68B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2E71F599-E83A-D96F-D5DD-66355A6A9F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9D49132-CBA9-9770-C682-F9F98006B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0BF5489-4077-55A3-70C5-8E1F8C69B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CF42FD-DDE7-459D-B573-3F59C40622E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3B3170D-A6E3-B25C-D597-D0D7C38B4C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B1DD5BE-B920-DE8C-C3E5-9A66CBCBA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0B1994DC-5C1A-B17D-92B3-F2DBB9416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5606BC-B14F-4BDD-BA1B-551D9C002027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C2AEF4D6-5AE2-B740-9F8B-CA8E9C77E7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FABB91B-4956-86F9-E815-9DA1BA2A5E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33FF99DC-C284-6D98-DE16-17038B223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D626B-9A14-436A-ACAA-3B1FAEDE43FC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35AA3A53-C8E9-87FA-6104-83B237A38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73CA77FB-61B9-3F20-3F12-5D2667C89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488E1AC5-0152-38D1-7988-EFCF9BD08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634324-0CBB-450A-93F6-8B5D137C6910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547DF3DE-EDBC-F2B2-6151-FA9AE1650B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795EEFF7-5BDA-DEE4-5725-AA7F5FE5C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3FC6785-4B14-6CAD-20BC-B49C93EB3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713EE7-56FD-41B0-8BC2-247CCB8EE922}" type="slidenum">
              <a:rPr lang="en-US" altLang="en-US" smtClean="0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FAACEA7B-948A-E9CF-65B6-456C11810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11273C2-8C0B-7C0A-2D0E-41D8B8B3A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832B37E9-0D2C-ACFF-43BB-A6115E9878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E5CD5E-1FD5-459C-9636-9A6B24B32C8E}" type="slidenum">
              <a:rPr lang="en-US" altLang="en-US" smtClean="0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50685E33-C3CC-F28B-400C-AF5C55585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27A2EBF4-5D97-B75A-69DA-E59773F00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6908308-D1EC-31A9-4120-0C2B2FD4D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BCDB3B-D31D-41CF-8DA3-511FD76B8269}" type="slidenum">
              <a:rPr lang="en-US" altLang="en-US" smtClean="0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A46FF323-2AF8-64E6-A837-CBE322565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45F07327-5521-7601-E275-6781F15A5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69C56233-4B4E-9211-B096-42EC0D1B55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C555B2-F0E3-4C7B-94F5-954EE91E6573}" type="slidenum">
              <a:rPr lang="en-US" altLang="en-US" smtClean="0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BEF1F592-2626-E431-7C97-73D969698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A5B14FE3-9A55-9E9D-1558-64A72A7BE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848F9A58-E640-FFA4-197B-48893BADF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77C9E9-D91F-48F2-B82E-8F5DCF6FE30F}" type="slidenum">
              <a:rPr lang="en-US" altLang="en-US" smtClean="0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23C2A38D-AA64-3265-AFE3-5C08ACB3F3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3AFC401D-1505-955C-6A4D-947F5EFC7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F162CC5B-87D0-228E-6682-91F6A029F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9CFAC6-F795-4CF7-8A69-4B3CBDC2AFC3}" type="slidenum">
              <a:rPr lang="en-US" altLang="en-US" smtClean="0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F2F7E09C-DA85-8060-6A23-D53D991E78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24A5F173-DDBC-EDF2-6394-00D4B4E05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C09A07F6-65EB-BE09-B0FE-FBEA17B007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B155EA-192F-43F1-BD77-9343B753DE1F}" type="slidenum">
              <a:rPr lang="en-US" altLang="en-US" smtClean="0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3AB2A0FB-1C56-362C-D829-CDB0464FE8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8D2F6A25-321C-7C9D-2678-6A4947C41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89E60267-07D5-21A3-7E38-3A18F8131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FF4223-374A-4DBD-AEC5-C44C41DB84A2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3590CA1-7947-3C77-340B-75BE1A7DAD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7F57A6F-6752-CC04-5D20-9A1C0AF3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D32C8A26-D513-E6F6-41B2-609BB6E38A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21028F-D988-4F72-8CF3-C640A2504A86}" type="slidenum">
              <a:rPr lang="en-US" altLang="en-US" smtClean="0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1B61CB0C-67B4-F026-AB3A-25F4A33BB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E7531AE6-0658-FBF6-B3FE-918922F42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>
            <a:extLst>
              <a:ext uri="{FF2B5EF4-FFF2-40B4-BE49-F238E27FC236}">
                <a16:creationId xmlns:a16="http://schemas.microsoft.com/office/drawing/2014/main" id="{F3385E39-F1DC-CD6D-DB85-52AFBEE2B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BE3C72-471B-4404-B3AC-0BA2748A0A91}" type="slidenum">
              <a:rPr lang="en-US" altLang="en-US" smtClean="0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BBEED122-3135-5DA5-DD48-D3D42734E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C9110D6-8538-C4F7-1BCF-D8EA4645B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E92DA304-7397-368F-9464-BA7AAEF93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ACC81D-EEFE-42FC-9337-4F6C40DE928F}" type="slidenum">
              <a:rPr lang="en-US" altLang="en-US" smtClean="0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653A9D0D-504B-0FC6-B30C-9CB087997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5A32C9B-82CD-52D0-36E4-9359EFE7D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D578AFF-FF46-84AB-95BD-6D3D8C0A2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9F43C-92CB-43BF-83A7-048D0C47D5A5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2E3DD75-F907-BA9D-B6F1-7A156D0C0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33B7550-1FB9-550E-8FC2-30C8E31EF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226AB02-4414-7CE5-4520-5D8971911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E78F41-4E94-45FB-8713-98F3B8BA94E6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73695BE-F9A0-528B-27FA-ED3827309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AE6259E0-584B-2273-612F-09B8BF075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E5C9586-3029-BBE3-247E-E57698D1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F6C770DB-5416-DA73-9F13-9E6538716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D5834F-6666-29DC-D968-367E916F99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F4AE87-592D-F6FF-4005-00C05AB09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0332AF-7B4E-438D-875C-E22AFB59A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2628E-C3DC-4CA3-B8DE-C4471C3C8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13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D91E62-521C-640E-AB1B-24AC87CDCE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FED8F-4C6A-1B1D-EB31-F144E13F8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E77D45-51D7-9D6B-6252-C11E16081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2477A-EDDD-4D0C-BD00-41FC4B82A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18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14415D-4E56-86A1-6B52-CFA8ACBE5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D1B4ED-CD31-1AAC-4B9B-D057745543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1B79EA-4C6A-4652-AC4E-3DDA002E3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5A21F-5AA6-41EB-893B-08CB054E6D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0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C064BE-020E-C660-C8C3-3C348C25A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BDD319-94A6-45E5-E47A-10405A31CA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94A2E6-E22A-44E5-6261-3247F05A3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A651A-5736-4F25-88DB-C40E5759B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7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7137BB-5744-4A67-61F5-827B5D1C4B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FCDADE-AB2C-90DC-8DCB-3B645E834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6512B-C178-01BD-E231-563F9501E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864B2-6BFB-4389-9BA3-BEB57C961E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85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E4CDB-5FFF-1CF8-4261-D3E59DDB27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90BC08-52F9-4B93-B8CE-9ABA99A94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C61DA-053D-BD0C-D5AB-782F36A543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51628-CCFB-4DFB-8111-02279E7E9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773F36-976D-86E1-B66F-EA59470A52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4B47CA-41E5-576D-1A26-CD577DD71E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467792-F9E0-DB38-630C-C758FC505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AF116-7678-444C-9A56-648D56C25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3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631220-7425-9E5B-F19D-422ECA13F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7D2A27-A3E4-80DB-CCD6-80873F86FB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BB086D-396B-5DA0-7E99-3625C0242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A753D-6111-48C7-A2A6-6049D97FC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09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1EB2C1-A05B-B849-9DD0-FD50D0A579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7114D6-A266-9A06-0916-4EAEC3BA9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6C4592-B0FB-E78E-C8A9-10F4DC67B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3E54C-1D7F-41D8-817E-9250AE17FD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4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D5958-7B29-B2DE-71DB-9D9080862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10E44-177E-CC03-8167-DB68DE5EA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FAE025-E5B9-0769-587C-FBCA058B9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F637A-F8DE-4500-B554-50108561B0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8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E93FA-97B4-C0C0-8B1F-BB373FE5D2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5AA12-F4E7-14B3-1A74-FB310FD95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71257C-3266-CDF2-5538-990A90E54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5AFF-C325-4BA4-8F58-D2D03CD74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09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CDCAD5C-78BF-E051-2218-52D6058EF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C096B8-3917-E6C2-CCF6-1080E72A0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EBFA1DB-104C-D6DE-5F9A-2DEE23B24C3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December 11, 2007</a:t>
            </a: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5519B99-43D0-79B5-96B5-F1A7DDABD6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1F4B9EB-668F-78D9-03E4-F23FC6FD48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DC343A4-2876-4F43-AF0B-CC530487D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C09B12DE-A742-FE16-434A-048FC8B0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6514AD54-62B7-80E0-A853-04CE43FBD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BD1AC2C-78EC-BE74-4C86-3C91B5DF56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DC458BF-20AB-5045-7914-4286F21BE1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en-US"/>
              <a:t>Hüsnü Yenigün</a:t>
            </a:r>
            <a:endParaRPr lang="en-US" altLang="en-US"/>
          </a:p>
          <a:p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9B9E517-CABC-8B33-4720-7E0492CE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829A2A-9DE6-42BD-97CE-4E479685255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1" name="Rectangle 30">
            <a:extLst>
              <a:ext uri="{FF2B5EF4-FFF2-40B4-BE49-F238E27FC236}">
                <a16:creationId xmlns:a16="http://schemas.microsoft.com/office/drawing/2014/main" id="{F05BBA4C-D0CB-9C8A-4A0D-3825C9143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60475"/>
            <a:ext cx="8229600" cy="4530725"/>
          </a:xfrm>
          <a:noFill/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Note that, some edges are using their maximum capacity.</a:t>
            </a:r>
          </a:p>
          <a:p>
            <a:pPr eaLnBrk="1" hangingPunct="1"/>
            <a:r>
              <a:rPr lang="en-US" altLang="en-US" sz="2400"/>
              <a:t>However, we may still push more from s (s, v</a:t>
            </a:r>
            <a:r>
              <a:rPr lang="en-US" altLang="en-US" sz="2400" baseline="-25000"/>
              <a:t>3</a:t>
            </a:r>
            <a:r>
              <a:rPr lang="en-US" altLang="en-US" sz="2400"/>
              <a:t>, v</a:t>
            </a:r>
            <a:r>
              <a:rPr lang="en-US" altLang="en-US" sz="2400" baseline="-25000"/>
              <a:t>4</a:t>
            </a:r>
            <a:r>
              <a:rPr lang="en-US" altLang="en-US" sz="2400"/>
              <a:t>, t).</a:t>
            </a:r>
          </a:p>
          <a:p>
            <a:pPr eaLnBrk="1" hangingPunct="1"/>
            <a:r>
              <a:rPr lang="en-US" altLang="en-US" sz="2400"/>
              <a:t>Therefore, this is not a maximum flow.</a:t>
            </a: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0CA6F7C-A68F-9C38-F18E-067CC1D8C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Example of a flow on a flow network</a:t>
            </a: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7AFD85F0-958A-44FE-BFEE-7FF0E545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22098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23558" name="Oval 5">
            <a:extLst>
              <a:ext uri="{FF2B5EF4-FFF2-40B4-BE49-F238E27FC236}">
                <a16:creationId xmlns:a16="http://schemas.microsoft.com/office/drawing/2014/main" id="{E59A98CB-D58D-8FA7-BCE7-8A6EE402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11430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3559" name="Oval 6">
            <a:extLst>
              <a:ext uri="{FF2B5EF4-FFF2-40B4-BE49-F238E27FC236}">
                <a16:creationId xmlns:a16="http://schemas.microsoft.com/office/drawing/2014/main" id="{1EE2C7B7-80FD-EF96-2349-654646056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3200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23560" name="Oval 7">
            <a:extLst>
              <a:ext uri="{FF2B5EF4-FFF2-40B4-BE49-F238E27FC236}">
                <a16:creationId xmlns:a16="http://schemas.microsoft.com/office/drawing/2014/main" id="{BD33E865-99CF-E575-AEFF-112F4BFE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11430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3561" name="Oval 8">
            <a:extLst>
              <a:ext uri="{FF2B5EF4-FFF2-40B4-BE49-F238E27FC236}">
                <a16:creationId xmlns:a16="http://schemas.microsoft.com/office/drawing/2014/main" id="{39FB6724-C05D-9D13-4B6D-9799F1DA4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200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23562" name="Oval 9">
            <a:extLst>
              <a:ext uri="{FF2B5EF4-FFF2-40B4-BE49-F238E27FC236}">
                <a16:creationId xmlns:a16="http://schemas.microsoft.com/office/drawing/2014/main" id="{CB9EB8D4-1B6F-3BF0-9304-8DBD1452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263" y="22098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cxnSp>
        <p:nvCxnSpPr>
          <p:cNvPr id="23563" name="AutoShape 10">
            <a:extLst>
              <a:ext uri="{FF2B5EF4-FFF2-40B4-BE49-F238E27FC236}">
                <a16:creationId xmlns:a16="http://schemas.microsoft.com/office/drawing/2014/main" id="{93B28C8A-D3BE-C051-E43D-D19FF87F250A}"/>
              </a:ext>
            </a:extLst>
          </p:cNvPr>
          <p:cNvCxnSpPr>
            <a:cxnSpLocks noChangeShapeType="1"/>
            <a:stCxn id="23557" idx="0"/>
            <a:endCxn id="23558" idx="2"/>
          </p:cNvCxnSpPr>
          <p:nvPr/>
        </p:nvCxnSpPr>
        <p:spPr bwMode="auto">
          <a:xfrm rot="-5400000">
            <a:off x="2410619" y="1154906"/>
            <a:ext cx="800100" cy="13096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1">
            <a:extLst>
              <a:ext uri="{FF2B5EF4-FFF2-40B4-BE49-F238E27FC236}">
                <a16:creationId xmlns:a16="http://schemas.microsoft.com/office/drawing/2014/main" id="{DC371807-E200-AB35-B16C-B2520DB46B45}"/>
              </a:ext>
            </a:extLst>
          </p:cNvPr>
          <p:cNvCxnSpPr>
            <a:cxnSpLocks noChangeShapeType="1"/>
            <a:stCxn id="23557" idx="4"/>
            <a:endCxn id="23559" idx="2"/>
          </p:cNvCxnSpPr>
          <p:nvPr/>
        </p:nvCxnSpPr>
        <p:spPr bwMode="auto">
          <a:xfrm rot="16200000" flipH="1">
            <a:off x="2448719" y="2450306"/>
            <a:ext cx="723900" cy="13096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2">
            <a:extLst>
              <a:ext uri="{FF2B5EF4-FFF2-40B4-BE49-F238E27FC236}">
                <a16:creationId xmlns:a16="http://schemas.microsoft.com/office/drawing/2014/main" id="{0384C61D-09D9-B546-D94B-BD1C9B7EADD8}"/>
              </a:ext>
            </a:extLst>
          </p:cNvPr>
          <p:cNvCxnSpPr>
            <a:cxnSpLocks noChangeShapeType="1"/>
            <a:stCxn id="23558" idx="6"/>
            <a:endCxn id="23560" idx="2"/>
          </p:cNvCxnSpPr>
          <p:nvPr/>
        </p:nvCxnSpPr>
        <p:spPr bwMode="auto">
          <a:xfrm>
            <a:off x="3968750" y="1409700"/>
            <a:ext cx="14017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3">
            <a:extLst>
              <a:ext uri="{FF2B5EF4-FFF2-40B4-BE49-F238E27FC236}">
                <a16:creationId xmlns:a16="http://schemas.microsoft.com/office/drawing/2014/main" id="{44E1F15C-BAF4-1DAD-60E8-82003141316E}"/>
              </a:ext>
            </a:extLst>
          </p:cNvPr>
          <p:cNvCxnSpPr>
            <a:cxnSpLocks noChangeShapeType="1"/>
            <a:stCxn id="23559" idx="7"/>
            <a:endCxn id="23558" idx="5"/>
          </p:cNvCxnSpPr>
          <p:nvPr/>
        </p:nvCxnSpPr>
        <p:spPr bwMode="auto">
          <a:xfrm>
            <a:off x="5873750" y="1409700"/>
            <a:ext cx="1425575" cy="8001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4">
            <a:extLst>
              <a:ext uri="{FF2B5EF4-FFF2-40B4-BE49-F238E27FC236}">
                <a16:creationId xmlns:a16="http://schemas.microsoft.com/office/drawing/2014/main" id="{09913656-2D7D-90CC-5EDF-F3ACDC6F229B}"/>
              </a:ext>
            </a:extLst>
          </p:cNvPr>
          <p:cNvCxnSpPr>
            <a:cxnSpLocks noChangeShapeType="1"/>
            <a:stCxn id="23559" idx="6"/>
            <a:endCxn id="23561" idx="2"/>
          </p:cNvCxnSpPr>
          <p:nvPr/>
        </p:nvCxnSpPr>
        <p:spPr bwMode="auto">
          <a:xfrm>
            <a:off x="3968750" y="3467100"/>
            <a:ext cx="1403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5">
            <a:extLst>
              <a:ext uri="{FF2B5EF4-FFF2-40B4-BE49-F238E27FC236}">
                <a16:creationId xmlns:a16="http://schemas.microsoft.com/office/drawing/2014/main" id="{9F31BAA7-BAD9-99DA-1D3E-040B7C1AFD7E}"/>
              </a:ext>
            </a:extLst>
          </p:cNvPr>
          <p:cNvCxnSpPr>
            <a:cxnSpLocks noChangeShapeType="1"/>
            <a:stCxn id="23561" idx="6"/>
            <a:endCxn id="23562" idx="4"/>
          </p:cNvCxnSpPr>
          <p:nvPr/>
        </p:nvCxnSpPr>
        <p:spPr bwMode="auto">
          <a:xfrm flipV="1">
            <a:off x="5875338" y="2743200"/>
            <a:ext cx="1423987" cy="723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7">
            <a:extLst>
              <a:ext uri="{FF2B5EF4-FFF2-40B4-BE49-F238E27FC236}">
                <a16:creationId xmlns:a16="http://schemas.microsoft.com/office/drawing/2014/main" id="{B48DBDB6-634F-DE0C-C873-D6865FEAAB67}"/>
              </a:ext>
            </a:extLst>
          </p:cNvPr>
          <p:cNvCxnSpPr>
            <a:cxnSpLocks noChangeShapeType="1"/>
            <a:stCxn id="23559" idx="0"/>
          </p:cNvCxnSpPr>
          <p:nvPr/>
        </p:nvCxnSpPr>
        <p:spPr bwMode="auto">
          <a:xfrm flipV="1">
            <a:off x="3717925" y="16764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8">
            <a:extLst>
              <a:ext uri="{FF2B5EF4-FFF2-40B4-BE49-F238E27FC236}">
                <a16:creationId xmlns:a16="http://schemas.microsoft.com/office/drawing/2014/main" id="{A4F66A71-B1EE-C514-6256-B523747A567E}"/>
              </a:ext>
            </a:extLst>
          </p:cNvPr>
          <p:cNvCxnSpPr>
            <a:cxnSpLocks noChangeShapeType="1"/>
            <a:stCxn id="23561" idx="0"/>
            <a:endCxn id="23560" idx="4"/>
          </p:cNvCxnSpPr>
          <p:nvPr/>
        </p:nvCxnSpPr>
        <p:spPr bwMode="auto">
          <a:xfrm flipH="1" flipV="1">
            <a:off x="5622925" y="1676400"/>
            <a:ext cx="1588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9">
            <a:extLst>
              <a:ext uri="{FF2B5EF4-FFF2-40B4-BE49-F238E27FC236}">
                <a16:creationId xmlns:a16="http://schemas.microsoft.com/office/drawing/2014/main" id="{E861730E-691D-5C2E-66C4-49E2AC7A4F75}"/>
              </a:ext>
            </a:extLst>
          </p:cNvPr>
          <p:cNvCxnSpPr>
            <a:cxnSpLocks noChangeShapeType="1"/>
            <a:stCxn id="23560" idx="3"/>
            <a:endCxn id="23559" idx="6"/>
          </p:cNvCxnSpPr>
          <p:nvPr/>
        </p:nvCxnSpPr>
        <p:spPr bwMode="auto">
          <a:xfrm flipH="1">
            <a:off x="3968750" y="1598613"/>
            <a:ext cx="1474788" cy="1868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20">
            <a:extLst>
              <a:ext uri="{FF2B5EF4-FFF2-40B4-BE49-F238E27FC236}">
                <a16:creationId xmlns:a16="http://schemas.microsoft.com/office/drawing/2014/main" id="{8F1688A1-0F81-E79D-0CCF-B22F0E28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95751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7/13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DB43877A-A8F3-9A71-CD7F-8AF6C51E5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16002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11/16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BD15431B-0E12-F60B-96D5-CAEA5BB82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10668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12/12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9CB71345-E6D2-EA29-1385-ED3BD76CC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11287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15/20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6C8AC755-3D4B-57CA-9638-235F4C66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34290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3/4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C40D6020-96E8-5C5A-80ED-670AAC79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3443288"/>
            <a:ext cx="63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/>
              <a:t>6</a:t>
            </a:r>
            <a:r>
              <a:rPr lang="en-US" altLang="en-US" sz="1800"/>
              <a:t>/14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B4C75243-1168-8C71-312B-61184E58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195513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/>
              <a:t>3</a:t>
            </a:r>
            <a:r>
              <a:rPr lang="en-US" altLang="en-US" sz="1800"/>
              <a:t>/7</a:t>
            </a:r>
          </a:p>
        </p:txBody>
      </p:sp>
      <p:sp>
        <p:nvSpPr>
          <p:cNvPr id="23579" name="Text Box 28">
            <a:extLst>
              <a:ext uri="{FF2B5EF4-FFF2-40B4-BE49-F238E27FC236}">
                <a16:creationId xmlns:a16="http://schemas.microsoft.com/office/drawing/2014/main" id="{89EE5258-8B22-99D0-9CDC-05ADA3B3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9050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/>
              <a:t>1</a:t>
            </a:r>
            <a:r>
              <a:rPr lang="en-US" altLang="en-US" sz="1800"/>
              <a:t>/4</a:t>
            </a:r>
          </a:p>
        </p:txBody>
      </p:sp>
      <p:sp>
        <p:nvSpPr>
          <p:cNvPr id="23580" name="Text Box 29">
            <a:extLst>
              <a:ext uri="{FF2B5EF4-FFF2-40B4-BE49-F238E27FC236}">
                <a16:creationId xmlns:a16="http://schemas.microsoft.com/office/drawing/2014/main" id="{2D25A3F6-64F3-657A-360F-CA542490C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098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/>
              <a:t>0</a:t>
            </a:r>
            <a:r>
              <a:rPr lang="en-US" altLang="en-US" sz="1800"/>
              <a:t>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AFE9A3E-9F80-A014-9574-8D18FC2A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B13785-3594-4D58-82D0-7EF78D090A4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1519B37-CBCD-7F5E-9317-1F5B90EBF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  <a:noFill/>
        </p:spPr>
        <p:txBody>
          <a:bodyPr/>
          <a:lstStyle/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000" dirty="0"/>
              <a:t>Note that, the flow networks on the left and on the right are the same.</a:t>
            </a:r>
            <a:endParaRPr lang="en-US" altLang="en-US" sz="700" dirty="0"/>
          </a:p>
          <a:p>
            <a:pPr eaLnBrk="1" hangingPunct="1"/>
            <a:r>
              <a:rPr lang="en-US" altLang="en-US" sz="2000" dirty="0"/>
              <a:t>However, we have different flows.</a:t>
            </a:r>
            <a:endParaRPr lang="en-US" altLang="en-US" sz="700" dirty="0"/>
          </a:p>
          <a:p>
            <a:pPr eaLnBrk="1" hangingPunct="1"/>
            <a:r>
              <a:rPr lang="en-US" altLang="en-US" sz="2000" dirty="0"/>
              <a:t>Both of these flows are maximum flows, since we cannot push more from s to t.</a:t>
            </a:r>
          </a:p>
          <a:p>
            <a:pPr eaLnBrk="1" hangingPunct="1"/>
            <a:r>
              <a:rPr lang="en-US" altLang="en-US" sz="2000" dirty="0"/>
              <a:t>Therefore, maximum flow may not be unique.</a:t>
            </a:r>
          </a:p>
          <a:p>
            <a:pPr eaLnBrk="1" hangingPunct="1"/>
            <a:r>
              <a:rPr lang="en-US" altLang="en-US" sz="2000" dirty="0"/>
              <a:t>However, </a:t>
            </a:r>
            <a:r>
              <a:rPr lang="en-US" altLang="en-US" sz="2000" b="1" dirty="0"/>
              <a:t>the value </a:t>
            </a:r>
            <a:r>
              <a:rPr lang="en-US" altLang="en-US" sz="2000" dirty="0"/>
              <a:t>of the maximum flow is unique.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65C032-8A2A-42D2-CD08-4EE4C7721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97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Maximum flow may not be unique</a:t>
            </a:r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C6A43403-789D-83E1-040E-49471881F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22098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25606" name="Oval 5">
            <a:extLst>
              <a:ext uri="{FF2B5EF4-FFF2-40B4-BE49-F238E27FC236}">
                <a16:creationId xmlns:a16="http://schemas.microsoft.com/office/drawing/2014/main" id="{FE7093EA-C602-F982-0003-95FC1B03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371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5607" name="Oval 6">
            <a:extLst>
              <a:ext uri="{FF2B5EF4-FFF2-40B4-BE49-F238E27FC236}">
                <a16:creationId xmlns:a16="http://schemas.microsoft.com/office/drawing/2014/main" id="{2866727B-0B40-C905-EF31-8B653C94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2DD9EB40-2D93-561B-B641-AE2D9E08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09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D73AD36C-7796-AFED-61DF-E0C6887DE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2098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25610" name="Text Box 20">
            <a:extLst>
              <a:ext uri="{FF2B5EF4-FFF2-40B4-BE49-F238E27FC236}">
                <a16:creationId xmlns:a16="http://schemas.microsoft.com/office/drawing/2014/main" id="{B2672BF3-9263-ACAA-2B6F-2DB4E3F3C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5/8</a:t>
            </a:r>
          </a:p>
        </p:txBody>
      </p:sp>
      <p:sp>
        <p:nvSpPr>
          <p:cNvPr id="25611" name="Text Box 21">
            <a:extLst>
              <a:ext uri="{FF2B5EF4-FFF2-40B4-BE49-F238E27FC236}">
                <a16:creationId xmlns:a16="http://schemas.microsoft.com/office/drawing/2014/main" id="{C7E4441D-6C23-80F1-8E14-DCAF72AA2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1752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5/9</a:t>
            </a:r>
          </a:p>
        </p:txBody>
      </p:sp>
      <p:sp>
        <p:nvSpPr>
          <p:cNvPr id="25612" name="Line 37">
            <a:extLst>
              <a:ext uri="{FF2B5EF4-FFF2-40B4-BE49-F238E27FC236}">
                <a16:creationId xmlns:a16="http://schemas.microsoft.com/office/drawing/2014/main" id="{9DC90F7A-4ACA-19B0-B191-0F08B19DE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066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25613" name="AutoShape 38">
            <a:extLst>
              <a:ext uri="{FF2B5EF4-FFF2-40B4-BE49-F238E27FC236}">
                <a16:creationId xmlns:a16="http://schemas.microsoft.com/office/drawing/2014/main" id="{E476818E-8117-09D3-D49D-4D69C9A7E5C2}"/>
              </a:ext>
            </a:extLst>
          </p:cNvPr>
          <p:cNvCxnSpPr>
            <a:cxnSpLocks noChangeShapeType="1"/>
            <a:stCxn id="25605" idx="7"/>
            <a:endCxn id="25606" idx="3"/>
          </p:cNvCxnSpPr>
          <p:nvPr/>
        </p:nvCxnSpPr>
        <p:spPr bwMode="auto">
          <a:xfrm flipV="1">
            <a:off x="1176338" y="18272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40">
            <a:extLst>
              <a:ext uri="{FF2B5EF4-FFF2-40B4-BE49-F238E27FC236}">
                <a16:creationId xmlns:a16="http://schemas.microsoft.com/office/drawing/2014/main" id="{E3A62E2F-F093-7437-480D-81D091688D66}"/>
              </a:ext>
            </a:extLst>
          </p:cNvPr>
          <p:cNvCxnSpPr>
            <a:cxnSpLocks noChangeShapeType="1"/>
            <a:stCxn id="25605" idx="5"/>
            <a:endCxn id="25607" idx="1"/>
          </p:cNvCxnSpPr>
          <p:nvPr/>
        </p:nvCxnSpPr>
        <p:spPr bwMode="auto">
          <a:xfrm>
            <a:off x="1176338" y="2665413"/>
            <a:ext cx="420687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41">
            <a:extLst>
              <a:ext uri="{FF2B5EF4-FFF2-40B4-BE49-F238E27FC236}">
                <a16:creationId xmlns:a16="http://schemas.microsoft.com/office/drawing/2014/main" id="{7DEB1FF5-03C4-CB0E-C437-0C6CC547EB99}"/>
              </a:ext>
            </a:extLst>
          </p:cNvPr>
          <p:cNvCxnSpPr>
            <a:cxnSpLocks noChangeShapeType="1"/>
            <a:stCxn id="25607" idx="7"/>
            <a:endCxn id="25608" idx="3"/>
          </p:cNvCxnSpPr>
          <p:nvPr/>
        </p:nvCxnSpPr>
        <p:spPr bwMode="auto">
          <a:xfrm flipV="1">
            <a:off x="1954213" y="2665413"/>
            <a:ext cx="481012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42">
            <a:extLst>
              <a:ext uri="{FF2B5EF4-FFF2-40B4-BE49-F238E27FC236}">
                <a16:creationId xmlns:a16="http://schemas.microsoft.com/office/drawing/2014/main" id="{46B46CD7-1EF1-67E5-95AD-4E11115834A0}"/>
              </a:ext>
            </a:extLst>
          </p:cNvPr>
          <p:cNvCxnSpPr>
            <a:cxnSpLocks noChangeShapeType="1"/>
            <a:stCxn id="25606" idx="5"/>
            <a:endCxn id="25608" idx="1"/>
          </p:cNvCxnSpPr>
          <p:nvPr/>
        </p:nvCxnSpPr>
        <p:spPr bwMode="auto">
          <a:xfrm>
            <a:off x="1954213" y="18272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43">
            <a:extLst>
              <a:ext uri="{FF2B5EF4-FFF2-40B4-BE49-F238E27FC236}">
                <a16:creationId xmlns:a16="http://schemas.microsoft.com/office/drawing/2014/main" id="{9EC0FB22-C989-F26C-CEF7-0509F37CBF93}"/>
              </a:ext>
            </a:extLst>
          </p:cNvPr>
          <p:cNvCxnSpPr>
            <a:cxnSpLocks noChangeShapeType="1"/>
            <a:stCxn id="25608" idx="6"/>
            <a:endCxn id="25609" idx="2"/>
          </p:cNvCxnSpPr>
          <p:nvPr/>
        </p:nvCxnSpPr>
        <p:spPr bwMode="auto">
          <a:xfrm>
            <a:off x="2865438" y="2476500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Text Box 44">
            <a:extLst>
              <a:ext uri="{FF2B5EF4-FFF2-40B4-BE49-F238E27FC236}">
                <a16:creationId xmlns:a16="http://schemas.microsoft.com/office/drawing/2014/main" id="{D0EEB458-F034-140C-B395-A1DE05158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5/7</a:t>
            </a:r>
          </a:p>
        </p:txBody>
      </p:sp>
      <p:sp>
        <p:nvSpPr>
          <p:cNvPr id="25619" name="Text Box 45">
            <a:extLst>
              <a:ext uri="{FF2B5EF4-FFF2-40B4-BE49-F238E27FC236}">
                <a16:creationId xmlns:a16="http://schemas.microsoft.com/office/drawing/2014/main" id="{333FED51-7993-9A07-1CCE-7C5B4C1D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8336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5/6</a:t>
            </a:r>
          </a:p>
        </p:txBody>
      </p:sp>
      <p:sp>
        <p:nvSpPr>
          <p:cNvPr id="25620" name="Text Box 46">
            <a:extLst>
              <a:ext uri="{FF2B5EF4-FFF2-40B4-BE49-F238E27FC236}">
                <a16:creationId xmlns:a16="http://schemas.microsoft.com/office/drawing/2014/main" id="{E39C6033-DC26-EFB6-ECE2-92053E3FE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2133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10/10</a:t>
            </a:r>
          </a:p>
        </p:txBody>
      </p:sp>
      <p:sp>
        <p:nvSpPr>
          <p:cNvPr id="25621" name="Oval 47">
            <a:extLst>
              <a:ext uri="{FF2B5EF4-FFF2-40B4-BE49-F238E27FC236}">
                <a16:creationId xmlns:a16="http://schemas.microsoft.com/office/drawing/2014/main" id="{496C8626-79B9-E5B3-3070-B63BEA34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2098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25622" name="Oval 48">
            <a:extLst>
              <a:ext uri="{FF2B5EF4-FFF2-40B4-BE49-F238E27FC236}">
                <a16:creationId xmlns:a16="http://schemas.microsoft.com/office/drawing/2014/main" id="{BB902682-5524-9DA0-0AA5-C8CAE950B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371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5623" name="Oval 49">
            <a:extLst>
              <a:ext uri="{FF2B5EF4-FFF2-40B4-BE49-F238E27FC236}">
                <a16:creationId xmlns:a16="http://schemas.microsoft.com/office/drawing/2014/main" id="{3AA55B7C-31C1-E44C-546C-89034E42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5624" name="Oval 50">
            <a:extLst>
              <a:ext uri="{FF2B5EF4-FFF2-40B4-BE49-F238E27FC236}">
                <a16:creationId xmlns:a16="http://schemas.microsoft.com/office/drawing/2014/main" id="{7384EA87-EDB4-1C5E-B99D-C101809B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209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25625" name="Oval 51">
            <a:extLst>
              <a:ext uri="{FF2B5EF4-FFF2-40B4-BE49-F238E27FC236}">
                <a16:creationId xmlns:a16="http://schemas.microsoft.com/office/drawing/2014/main" id="{B536D70C-C86C-EC14-8484-0BD09F224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22098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25626" name="Text Box 52">
            <a:extLst>
              <a:ext uri="{FF2B5EF4-FFF2-40B4-BE49-F238E27FC236}">
                <a16:creationId xmlns:a16="http://schemas.microsoft.com/office/drawing/2014/main" id="{0A98674C-4DB8-A6C5-D2A7-1FA535868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194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6/8</a:t>
            </a:r>
          </a:p>
        </p:txBody>
      </p:sp>
      <p:sp>
        <p:nvSpPr>
          <p:cNvPr id="25627" name="Text Box 53">
            <a:extLst>
              <a:ext uri="{FF2B5EF4-FFF2-40B4-BE49-F238E27FC236}">
                <a16:creationId xmlns:a16="http://schemas.microsoft.com/office/drawing/2014/main" id="{358E3A63-257A-2D40-3233-94D4F765C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1752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4/9</a:t>
            </a:r>
          </a:p>
        </p:txBody>
      </p:sp>
      <p:cxnSp>
        <p:nvCxnSpPr>
          <p:cNvPr id="25628" name="AutoShape 54">
            <a:extLst>
              <a:ext uri="{FF2B5EF4-FFF2-40B4-BE49-F238E27FC236}">
                <a16:creationId xmlns:a16="http://schemas.microsoft.com/office/drawing/2014/main" id="{F06F3D8A-D20D-8F9B-C61C-95D40B6E32DC}"/>
              </a:ext>
            </a:extLst>
          </p:cNvPr>
          <p:cNvCxnSpPr>
            <a:cxnSpLocks noChangeShapeType="1"/>
            <a:stCxn id="25621" idx="7"/>
            <a:endCxn id="25622" idx="3"/>
          </p:cNvCxnSpPr>
          <p:nvPr/>
        </p:nvCxnSpPr>
        <p:spPr bwMode="auto">
          <a:xfrm flipV="1">
            <a:off x="5291138" y="18272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AutoShape 55">
            <a:extLst>
              <a:ext uri="{FF2B5EF4-FFF2-40B4-BE49-F238E27FC236}">
                <a16:creationId xmlns:a16="http://schemas.microsoft.com/office/drawing/2014/main" id="{4FCF91E9-E054-86F8-4B7C-D166F3E74D61}"/>
              </a:ext>
            </a:extLst>
          </p:cNvPr>
          <p:cNvCxnSpPr>
            <a:cxnSpLocks noChangeShapeType="1"/>
            <a:stCxn id="25621" idx="5"/>
            <a:endCxn id="25623" idx="1"/>
          </p:cNvCxnSpPr>
          <p:nvPr/>
        </p:nvCxnSpPr>
        <p:spPr bwMode="auto">
          <a:xfrm>
            <a:off x="5291138" y="2665413"/>
            <a:ext cx="420687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0" name="AutoShape 56">
            <a:extLst>
              <a:ext uri="{FF2B5EF4-FFF2-40B4-BE49-F238E27FC236}">
                <a16:creationId xmlns:a16="http://schemas.microsoft.com/office/drawing/2014/main" id="{3E20DE28-E0BB-B1A0-7DE2-0DD5D8CDB1F9}"/>
              </a:ext>
            </a:extLst>
          </p:cNvPr>
          <p:cNvCxnSpPr>
            <a:cxnSpLocks noChangeShapeType="1"/>
            <a:stCxn id="25623" idx="7"/>
            <a:endCxn id="25624" idx="3"/>
          </p:cNvCxnSpPr>
          <p:nvPr/>
        </p:nvCxnSpPr>
        <p:spPr bwMode="auto">
          <a:xfrm flipV="1">
            <a:off x="6069013" y="2665413"/>
            <a:ext cx="481012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1" name="AutoShape 57">
            <a:extLst>
              <a:ext uri="{FF2B5EF4-FFF2-40B4-BE49-F238E27FC236}">
                <a16:creationId xmlns:a16="http://schemas.microsoft.com/office/drawing/2014/main" id="{29A8E83E-9EA7-D03B-9A24-C00107DEBED9}"/>
              </a:ext>
            </a:extLst>
          </p:cNvPr>
          <p:cNvCxnSpPr>
            <a:cxnSpLocks noChangeShapeType="1"/>
            <a:stCxn id="25622" idx="5"/>
            <a:endCxn id="25624" idx="1"/>
          </p:cNvCxnSpPr>
          <p:nvPr/>
        </p:nvCxnSpPr>
        <p:spPr bwMode="auto">
          <a:xfrm>
            <a:off x="6069013" y="18272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2" name="AutoShape 58">
            <a:extLst>
              <a:ext uri="{FF2B5EF4-FFF2-40B4-BE49-F238E27FC236}">
                <a16:creationId xmlns:a16="http://schemas.microsoft.com/office/drawing/2014/main" id="{7044DB7D-1C65-A27C-1FF3-5B0594773C4F}"/>
              </a:ext>
            </a:extLst>
          </p:cNvPr>
          <p:cNvCxnSpPr>
            <a:cxnSpLocks noChangeShapeType="1"/>
            <a:stCxn id="25624" idx="6"/>
            <a:endCxn id="25625" idx="2"/>
          </p:cNvCxnSpPr>
          <p:nvPr/>
        </p:nvCxnSpPr>
        <p:spPr bwMode="auto">
          <a:xfrm>
            <a:off x="6980238" y="2476500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3" name="Text Box 59">
            <a:extLst>
              <a:ext uri="{FF2B5EF4-FFF2-40B4-BE49-F238E27FC236}">
                <a16:creationId xmlns:a16="http://schemas.microsoft.com/office/drawing/2014/main" id="{77FBCAD6-5A80-9A75-8267-2F79A1A21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752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4/7</a:t>
            </a:r>
          </a:p>
        </p:txBody>
      </p:sp>
      <p:sp>
        <p:nvSpPr>
          <p:cNvPr id="25634" name="Text Box 60">
            <a:extLst>
              <a:ext uri="{FF2B5EF4-FFF2-40B4-BE49-F238E27FC236}">
                <a16:creationId xmlns:a16="http://schemas.microsoft.com/office/drawing/2014/main" id="{61C1382D-F8B2-BB23-E39F-965F8F660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336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6/6</a:t>
            </a:r>
          </a:p>
        </p:txBody>
      </p:sp>
      <p:sp>
        <p:nvSpPr>
          <p:cNvPr id="25635" name="Text Box 61">
            <a:extLst>
              <a:ext uri="{FF2B5EF4-FFF2-40B4-BE49-F238E27FC236}">
                <a16:creationId xmlns:a16="http://schemas.microsoft.com/office/drawing/2014/main" id="{5F9D8422-DD72-D4DF-B53A-CE147150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13360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D097C4E-3B96-EF79-E8C2-A567DA54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CA968D-F6FD-450D-AE93-016B2C3F124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C671583-4742-BAD4-8E42-745F7E6A3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Implicit summation notation</a:t>
            </a: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BE387054-71E6-10BB-6D98-465D26551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Suppose X,Y </a:t>
            </a:r>
            <a:r>
              <a:rPr lang="tr-TR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subsets</a:t>
            </a:r>
            <a:r>
              <a:rPr lang="tr-TR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of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V, and u</a:t>
            </a:r>
            <a:r>
              <a:rPr lang="tr-TR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r-TR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tr-TR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r-TR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are</a:t>
            </a:r>
            <a:r>
              <a:rPr lang="tr-TR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tr-TR" sz="24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nodes</a:t>
            </a:r>
            <a:r>
              <a:rPr lang="tr-TR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</a:t>
            </a:r>
            <a:r>
              <a:rPr lang="en-US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V. </a:t>
            </a:r>
            <a:endParaRPr lang="tr-TR" sz="24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tr-TR" sz="2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</a:t>
            </a:r>
            <a:r>
              <a:rPr lang="en-US" sz="2400" dirty="0"/>
              <a:t>We will use the following notations:</a:t>
            </a:r>
          </a:p>
          <a:p>
            <a:pPr eaLnBrk="1" hangingPunct="1">
              <a:defRPr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3D1D5F8A-4702-F36D-8526-C5579E972473}"/>
                  </a:ext>
                </a:extLst>
              </p:cNvPr>
              <p:cNvSpPr txBox="1"/>
              <p:nvPr/>
            </p:nvSpPr>
            <p:spPr bwMode="auto">
              <a:xfrm flipH="1">
                <a:off x="3110201" y="2845086"/>
                <a:ext cx="2757199" cy="856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sz="2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sz="2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tr-TR" sz="2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3D1D5F8A-4702-F36D-8526-C5579E972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110201" y="2845086"/>
                <a:ext cx="2757199" cy="856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B56EC31D-CFED-1D9F-944F-DD7A1BB88A8B}"/>
                  </a:ext>
                </a:extLst>
              </p:cNvPr>
              <p:cNvSpPr txBox="1"/>
              <p:nvPr/>
            </p:nvSpPr>
            <p:spPr bwMode="auto">
              <a:xfrm flipH="1">
                <a:off x="3110201" y="3737121"/>
                <a:ext cx="2757199" cy="856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B56EC31D-CFED-1D9F-944F-DD7A1BB8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110201" y="3737121"/>
                <a:ext cx="2757199" cy="856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340D90FD-7A63-C17E-4BCA-D7C4B1243C7C}"/>
                  </a:ext>
                </a:extLst>
              </p:cNvPr>
              <p:cNvSpPr txBox="1"/>
              <p:nvPr/>
            </p:nvSpPr>
            <p:spPr bwMode="auto">
              <a:xfrm flipH="1">
                <a:off x="3110201" y="4706217"/>
                <a:ext cx="2757199" cy="856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sz="2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2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9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tr-TR" sz="2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340D90FD-7A63-C17E-4BCA-D7C4B124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3110201" y="4706217"/>
                <a:ext cx="2757199" cy="856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389BB35D-9EBE-8BA2-2BB8-5FE17991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62F40-6EB2-4736-A2E7-702E427DA8C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342DF6D-A3E0-961F-C312-F7142F40A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more properties of flows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B2309D1-CC1D-280F-C87B-A965401BD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  </a:t>
            </a:r>
          </a:p>
        </p:txBody>
      </p:sp>
      <p:graphicFrame>
        <p:nvGraphicFramePr>
          <p:cNvPr id="29701" name="Object 12">
            <a:extLst>
              <a:ext uri="{FF2B5EF4-FFF2-40B4-BE49-F238E27FC236}">
                <a16:creationId xmlns:a16="http://schemas.microsoft.com/office/drawing/2014/main" id="{1C7A8A5D-1E0C-E30F-9BF8-BAC8EF83A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676400"/>
          <a:ext cx="2933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5100" imgH="203200" progId="Equation.3">
                  <p:embed/>
                </p:oleObj>
              </mc:Choice>
              <mc:Fallback>
                <p:oleObj name="Equation" r:id="rId3" imgW="14351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933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3">
            <a:extLst>
              <a:ext uri="{FF2B5EF4-FFF2-40B4-BE49-F238E27FC236}">
                <a16:creationId xmlns:a16="http://schemas.microsoft.com/office/drawing/2014/main" id="{90CDC6E1-DD1F-5F49-952D-E388A65BE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66925"/>
          <a:ext cx="51927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40000" imgH="342900" progId="Equation.3">
                  <p:embed/>
                </p:oleObj>
              </mc:Choice>
              <mc:Fallback>
                <p:oleObj name="Equation" r:id="rId5" imgW="2540000" imgH="342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66925"/>
                        <a:ext cx="51927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4">
            <a:extLst>
              <a:ext uri="{FF2B5EF4-FFF2-40B4-BE49-F238E27FC236}">
                <a16:creationId xmlns:a16="http://schemas.microsoft.com/office/drawing/2014/main" id="{4FFAFF5A-D576-C2A1-66C1-4551FDB23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2838450"/>
          <a:ext cx="21304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0948" imgH="342751" progId="Equation.3">
                  <p:embed/>
                </p:oleObj>
              </mc:Choice>
              <mc:Fallback>
                <p:oleObj name="Equation" r:id="rId7" imgW="1040948" imgH="3427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38450"/>
                        <a:ext cx="21304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5">
            <a:extLst>
              <a:ext uri="{FF2B5EF4-FFF2-40B4-BE49-F238E27FC236}">
                <a16:creationId xmlns:a16="http://schemas.microsoft.com/office/drawing/2014/main" id="{87A1A34D-B34E-813D-D059-E44C281994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692525"/>
          <a:ext cx="1533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8975" imgH="203112" progId="Equation.3">
                  <p:embed/>
                </p:oleObj>
              </mc:Choice>
              <mc:Fallback>
                <p:oleObj name="Equation" r:id="rId9" imgW="748975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92525"/>
                        <a:ext cx="15335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16">
            <a:extLst>
              <a:ext uri="{FF2B5EF4-FFF2-40B4-BE49-F238E27FC236}">
                <a16:creationId xmlns:a16="http://schemas.microsoft.com/office/drawing/2014/main" id="{E4043092-B36B-A127-8A25-7243C1251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5181600"/>
          <a:ext cx="2025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90170" imgH="203112" progId="Equation.3">
                  <p:embed/>
                </p:oleObj>
              </mc:Choice>
              <mc:Fallback>
                <p:oleObj name="Equation" r:id="rId11" imgW="990170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181600"/>
                        <a:ext cx="20256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7">
            <a:extLst>
              <a:ext uri="{FF2B5EF4-FFF2-40B4-BE49-F238E27FC236}">
                <a16:creationId xmlns:a16="http://schemas.microsoft.com/office/drawing/2014/main" id="{DFA4D50C-AD11-52F1-2B5F-6AFFB9992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5680075"/>
          <a:ext cx="6261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60700" imgH="203200" progId="Equation.3">
                  <p:embed/>
                </p:oleObj>
              </mc:Choice>
              <mc:Fallback>
                <p:oleObj name="Equation" r:id="rId13" imgW="30607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680075"/>
                        <a:ext cx="6261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0845497A-6DB8-20EA-CD7B-98761976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05CA8-9D37-4E16-AF02-6869CC551F4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D85DA53-7035-565C-0ECA-B3CF63A52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more properties of flows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50601C3-3B63-76C7-98DE-898A09AB3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  </a:t>
            </a:r>
          </a:p>
        </p:txBody>
      </p:sp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0717AA59-F1DE-44CB-4F5C-C8A2781FF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76400"/>
          <a:ext cx="6958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600" imgH="203200" progId="Equation.3">
                  <p:embed/>
                </p:oleObj>
              </mc:Choice>
              <mc:Fallback>
                <p:oleObj name="Equation" r:id="rId3" imgW="3403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9580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>
            <a:extLst>
              <a:ext uri="{FF2B5EF4-FFF2-40B4-BE49-F238E27FC236}">
                <a16:creationId xmlns:a16="http://schemas.microsoft.com/office/drawing/2014/main" id="{FC68C2C3-0741-92BC-5100-8AAFD284A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33600"/>
          <a:ext cx="76073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21100" imgH="355600" progId="Equation.3">
                  <p:embed/>
                </p:oleObj>
              </mc:Choice>
              <mc:Fallback>
                <p:oleObj name="Equation" r:id="rId5" imgW="37211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76073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>
            <a:extLst>
              <a:ext uri="{FF2B5EF4-FFF2-40B4-BE49-F238E27FC236}">
                <a16:creationId xmlns:a16="http://schemas.microsoft.com/office/drawing/2014/main" id="{1043CA93-1A88-DFA6-CCB7-DD7838EB3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263" y="2938463"/>
          <a:ext cx="2598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9449" imgH="203112" progId="Equation.3">
                  <p:embed/>
                </p:oleObj>
              </mc:Choice>
              <mc:Fallback>
                <p:oleObj name="Equation" r:id="rId7" imgW="126944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938463"/>
                        <a:ext cx="259873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0">
            <a:extLst>
              <a:ext uri="{FF2B5EF4-FFF2-40B4-BE49-F238E27FC236}">
                <a16:creationId xmlns:a16="http://schemas.microsoft.com/office/drawing/2014/main" id="{77B5D5FD-B7A0-7C64-D170-C21C25EE7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3886200"/>
          <a:ext cx="69834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16300" imgH="203200" progId="Equation.3">
                  <p:embed/>
                </p:oleObj>
              </mc:Choice>
              <mc:Fallback>
                <p:oleObj name="Equation" r:id="rId9" imgW="34163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886200"/>
                        <a:ext cx="69834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1">
            <a:extLst>
              <a:ext uri="{FF2B5EF4-FFF2-40B4-BE49-F238E27FC236}">
                <a16:creationId xmlns:a16="http://schemas.microsoft.com/office/drawing/2014/main" id="{210EC2E4-E933-0FA7-4821-A06965B29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4376738"/>
          <a:ext cx="74771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57600" imgH="355600" progId="Equation.3">
                  <p:embed/>
                </p:oleObj>
              </mc:Choice>
              <mc:Fallback>
                <p:oleObj name="Equation" r:id="rId11" imgW="36576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376738"/>
                        <a:ext cx="74771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2">
            <a:extLst>
              <a:ext uri="{FF2B5EF4-FFF2-40B4-BE49-F238E27FC236}">
                <a16:creationId xmlns:a16="http://schemas.microsoft.com/office/drawing/2014/main" id="{B5FA3495-2A61-E6AA-64F9-17BCB22A9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5148263"/>
          <a:ext cx="25987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9449" imgH="203112" progId="Equation.3">
                  <p:embed/>
                </p:oleObj>
              </mc:Choice>
              <mc:Fallback>
                <p:oleObj name="Equation" r:id="rId13" imgW="1269449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5148263"/>
                        <a:ext cx="25987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D007DA74-7C1B-79D2-757F-16DFAC4B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DF495E-E092-4972-BEBD-87B73E329DE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94C2E78-3B0E-EE7A-3772-9C940B285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more properties of flows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FF45759-13B0-B04A-7920-438B4CFBC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The value of a flow was defined as the net flow leaving the source node.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value of a flow is also equal to the net incoming flow to the target node.</a:t>
            </a:r>
          </a:p>
        </p:txBody>
      </p:sp>
      <p:graphicFrame>
        <p:nvGraphicFramePr>
          <p:cNvPr id="33797" name="Object 10">
            <a:extLst>
              <a:ext uri="{FF2B5EF4-FFF2-40B4-BE49-F238E27FC236}">
                <a16:creationId xmlns:a16="http://schemas.microsoft.com/office/drawing/2014/main" id="{0A3DAB6B-81F6-1DA2-F2D5-ABA832811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828800"/>
          <a:ext cx="30908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342900" progId="Equation.3">
                  <p:embed/>
                </p:oleObj>
              </mc:Choice>
              <mc:Fallback>
                <p:oleObj name="Equation" r:id="rId3" imgW="15113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30908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1">
            <a:extLst>
              <a:ext uri="{FF2B5EF4-FFF2-40B4-BE49-F238E27FC236}">
                <a16:creationId xmlns:a16="http://schemas.microsoft.com/office/drawing/2014/main" id="{9BBC04DE-63BA-AE3F-E5EE-A07DB1E73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89325"/>
          <a:ext cx="30908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300" imgH="342900" progId="Equation.3">
                  <p:embed/>
                </p:oleObj>
              </mc:Choice>
              <mc:Fallback>
                <p:oleObj name="Equation" r:id="rId5" imgW="15113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89325"/>
                        <a:ext cx="309086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3">
            <a:extLst>
              <a:ext uri="{FF2B5EF4-FFF2-40B4-BE49-F238E27FC236}">
                <a16:creationId xmlns:a16="http://schemas.microsoft.com/office/drawing/2014/main" id="{F0A1FC00-C50D-425A-636B-513479963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4191000"/>
          <a:ext cx="29622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7" imgW="1447172" imgH="203112" progId="Equation.3">
                  <p:embed/>
                </p:oleObj>
              </mc:Choice>
              <mc:Fallback>
                <p:oleObj name="Denklem" r:id="rId7" imgW="1447172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191000"/>
                        <a:ext cx="29622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Line 15">
            <a:extLst>
              <a:ext uri="{FF2B5EF4-FFF2-40B4-BE49-F238E27FC236}">
                <a16:creationId xmlns:a16="http://schemas.microsoft.com/office/drawing/2014/main" id="{CE4CD64F-EF2F-1990-DC36-6073B4CC1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114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8441" name="Object 16">
            <a:extLst>
              <a:ext uri="{FF2B5EF4-FFF2-40B4-BE49-F238E27FC236}">
                <a16:creationId xmlns:a16="http://schemas.microsoft.com/office/drawing/2014/main" id="{CE834D3E-3912-2AFE-1F6A-2FAB99F8D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4691063"/>
          <a:ext cx="17129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9" imgW="837836" imgH="203112" progId="Equation.3">
                  <p:embed/>
                </p:oleObj>
              </mc:Choice>
              <mc:Fallback>
                <p:oleObj name="Denklem" r:id="rId9" imgW="837836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691063"/>
                        <a:ext cx="17129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7">
            <a:extLst>
              <a:ext uri="{FF2B5EF4-FFF2-40B4-BE49-F238E27FC236}">
                <a16:creationId xmlns:a16="http://schemas.microsoft.com/office/drawing/2014/main" id="{FFC4358F-BE92-8DA1-52DD-12E4ABA43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6538" y="5072063"/>
          <a:ext cx="32178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74800" imgH="203200" progId="Equation.3">
                  <p:embed/>
                </p:oleObj>
              </mc:Choice>
              <mc:Fallback>
                <p:oleObj name="Equation" r:id="rId11" imgW="15748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072063"/>
                        <a:ext cx="32178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3" name="Group 19">
            <a:extLst>
              <a:ext uri="{FF2B5EF4-FFF2-40B4-BE49-F238E27FC236}">
                <a16:creationId xmlns:a16="http://schemas.microsoft.com/office/drawing/2014/main" id="{BEC5858D-9D55-A41E-0E27-B67E3E61950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76600"/>
            <a:ext cx="4191000" cy="914400"/>
            <a:chOff x="2880" y="2496"/>
            <a:chExt cx="2640" cy="576"/>
          </a:xfrm>
        </p:grpSpPr>
        <p:graphicFrame>
          <p:nvGraphicFramePr>
            <p:cNvPr id="33810" name="Object 12">
              <a:extLst>
                <a:ext uri="{FF2B5EF4-FFF2-40B4-BE49-F238E27FC236}">
                  <a16:creationId xmlns:a16="http://schemas.microsoft.com/office/drawing/2014/main" id="{B26DE77B-0EAD-D424-4ACA-B30064C726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544"/>
            <a:ext cx="13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28254" imgH="203112" progId="Equation.3">
                    <p:embed/>
                  </p:oleObj>
                </mc:Choice>
                <mc:Fallback>
                  <p:oleObj name="Equation" r:id="rId13" imgW="1028254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544"/>
                          <a:ext cx="132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14">
              <a:extLst>
                <a:ext uri="{FF2B5EF4-FFF2-40B4-BE49-F238E27FC236}">
                  <a16:creationId xmlns:a16="http://schemas.microsoft.com/office/drawing/2014/main" id="{3CD61219-2FE8-3D8B-EC76-06C46A688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784"/>
            <a:ext cx="247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16868" imgH="203112" progId="Equation.3">
                    <p:embed/>
                  </p:oleObj>
                </mc:Choice>
                <mc:Fallback>
                  <p:oleObj name="Equation" r:id="rId15" imgW="1916868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784"/>
                          <a:ext cx="247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Rectangle 18">
              <a:extLst>
                <a:ext uri="{FF2B5EF4-FFF2-40B4-BE49-F238E27FC236}">
                  <a16:creationId xmlns:a16="http://schemas.microsoft.com/office/drawing/2014/main" id="{DC3E59AC-408B-67AF-E54C-86DAB51A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96"/>
              <a:ext cx="2640" cy="5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</p:grpSp>
      <p:graphicFrame>
        <p:nvGraphicFramePr>
          <p:cNvPr id="18444" name="Object 20">
            <a:extLst>
              <a:ext uri="{FF2B5EF4-FFF2-40B4-BE49-F238E27FC236}">
                <a16:creationId xmlns:a16="http://schemas.microsoft.com/office/drawing/2014/main" id="{DD4E0991-D230-F167-6F96-543E491E7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529263"/>
          <a:ext cx="1193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83947" imgH="203112" progId="Equation.3">
                  <p:embed/>
                </p:oleObj>
              </mc:Choice>
              <mc:Fallback>
                <p:oleObj name="Equation" r:id="rId17" imgW="583947" imgH="2031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29263"/>
                        <a:ext cx="11938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Line 21">
            <a:extLst>
              <a:ext uri="{FF2B5EF4-FFF2-40B4-BE49-F238E27FC236}">
                <a16:creationId xmlns:a16="http://schemas.microsoft.com/office/drawing/2014/main" id="{57501649-2B7F-D4B5-38ED-B14C27C53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5029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6" name="Freeform 22">
            <a:extLst>
              <a:ext uri="{FF2B5EF4-FFF2-40B4-BE49-F238E27FC236}">
                <a16:creationId xmlns:a16="http://schemas.microsoft.com/office/drawing/2014/main" id="{FB55DEAB-C9DA-F147-B2A4-4AFA2AF0FD5D}"/>
              </a:ext>
            </a:extLst>
          </p:cNvPr>
          <p:cNvSpPr>
            <a:spLocks/>
          </p:cNvSpPr>
          <p:nvPr/>
        </p:nvSpPr>
        <p:spPr bwMode="auto">
          <a:xfrm>
            <a:off x="4114800" y="3657600"/>
            <a:ext cx="635000" cy="457200"/>
          </a:xfrm>
          <a:custGeom>
            <a:avLst/>
            <a:gdLst>
              <a:gd name="T0" fmla="*/ 0 w 400"/>
              <a:gd name="T1" fmla="*/ 0 h 288"/>
              <a:gd name="T2" fmla="*/ 2147483646 w 400"/>
              <a:gd name="T3" fmla="*/ 2147483646 h 288"/>
              <a:gd name="T4" fmla="*/ 2147483646 w 400"/>
              <a:gd name="T5" fmla="*/ 2147483646 h 288"/>
              <a:gd name="T6" fmla="*/ 0 60000 65536"/>
              <a:gd name="T7" fmla="*/ 0 60000 65536"/>
              <a:gd name="T8" fmla="*/ 0 60000 65536"/>
              <a:gd name="T9" fmla="*/ 0 w 400"/>
              <a:gd name="T10" fmla="*/ 0 h 288"/>
              <a:gd name="T11" fmla="*/ 400 w 40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" h="288">
                <a:moveTo>
                  <a:pt x="0" y="0"/>
                </a:moveTo>
                <a:cubicBezTo>
                  <a:pt x="184" y="24"/>
                  <a:pt x="368" y="48"/>
                  <a:pt x="384" y="96"/>
                </a:cubicBezTo>
                <a:cubicBezTo>
                  <a:pt x="400" y="144"/>
                  <a:pt x="248" y="216"/>
                  <a:pt x="9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8447" name="Object 23">
            <a:extLst>
              <a:ext uri="{FF2B5EF4-FFF2-40B4-BE49-F238E27FC236}">
                <a16:creationId xmlns:a16="http://schemas.microsoft.com/office/drawing/2014/main" id="{D0B7A31F-C9CA-F0E2-F70C-01DE4107BF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4962525"/>
          <a:ext cx="32718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19" imgW="1600200" imgH="406400" progId="Equation.3">
                  <p:embed/>
                </p:oleObj>
              </mc:Choice>
              <mc:Fallback>
                <p:oleObj name="Denklem" r:id="rId19" imgW="1600200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62525"/>
                        <a:ext cx="32718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Freeform 25">
            <a:extLst>
              <a:ext uri="{FF2B5EF4-FFF2-40B4-BE49-F238E27FC236}">
                <a16:creationId xmlns:a16="http://schemas.microsoft.com/office/drawing/2014/main" id="{C83549CC-C9D9-8BC1-07A4-91EA3F77F743}"/>
              </a:ext>
            </a:extLst>
          </p:cNvPr>
          <p:cNvSpPr>
            <a:spLocks/>
          </p:cNvSpPr>
          <p:nvPr/>
        </p:nvSpPr>
        <p:spPr bwMode="auto">
          <a:xfrm>
            <a:off x="3733800" y="5257800"/>
            <a:ext cx="1701800" cy="457200"/>
          </a:xfrm>
          <a:custGeom>
            <a:avLst/>
            <a:gdLst>
              <a:gd name="T0" fmla="*/ 2147483646 w 1072"/>
              <a:gd name="T1" fmla="*/ 0 h 288"/>
              <a:gd name="T2" fmla="*/ 2147483646 w 1072"/>
              <a:gd name="T3" fmla="*/ 2147483646 h 288"/>
              <a:gd name="T4" fmla="*/ 0 w 1072"/>
              <a:gd name="T5" fmla="*/ 2147483646 h 288"/>
              <a:gd name="T6" fmla="*/ 0 60000 65536"/>
              <a:gd name="T7" fmla="*/ 0 60000 65536"/>
              <a:gd name="T8" fmla="*/ 0 60000 65536"/>
              <a:gd name="T9" fmla="*/ 0 w 1072"/>
              <a:gd name="T10" fmla="*/ 0 h 288"/>
              <a:gd name="T11" fmla="*/ 1072 w 107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2" h="288">
                <a:moveTo>
                  <a:pt x="672" y="0"/>
                </a:moveTo>
                <a:cubicBezTo>
                  <a:pt x="872" y="48"/>
                  <a:pt x="1072" y="96"/>
                  <a:pt x="960" y="144"/>
                </a:cubicBezTo>
                <a:cubicBezTo>
                  <a:pt x="848" y="192"/>
                  <a:pt x="424" y="240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49" name="Rectangle 22">
            <a:extLst>
              <a:ext uri="{FF2B5EF4-FFF2-40B4-BE49-F238E27FC236}">
                <a16:creationId xmlns:a16="http://schemas.microsoft.com/office/drawing/2014/main" id="{CA3C3F03-7358-72F9-C0B6-50CEE9918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7338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AC37C1F1-9C6A-22D7-D888-E7C5BA66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7DE9E-AF69-442B-8840-8A6F28336BF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15EEAD5-F987-A564-21A8-002D58772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 easy flow assignment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9065734-894F-C6B7-0646-E87E7F51A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Note that f(u,v)=0 is a legitimate flow assignment.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If f(u,v)=0, then </a:t>
            </a:r>
          </a:p>
          <a:p>
            <a:pPr lvl="1" eaLnBrk="1" hangingPunct="1"/>
            <a:r>
              <a:rPr lang="en-US" altLang="en-US" sz="2000"/>
              <a:t>capacity constraint</a:t>
            </a:r>
          </a:p>
          <a:p>
            <a:pPr lvl="1" eaLnBrk="1" hangingPunct="1"/>
            <a:r>
              <a:rPr lang="en-US" altLang="en-US" sz="2000"/>
              <a:t>symmetry constraint</a:t>
            </a:r>
          </a:p>
          <a:p>
            <a:pPr lvl="1" eaLnBrk="1" hangingPunct="1"/>
            <a:r>
              <a:rPr lang="en-US" altLang="en-US" sz="2000"/>
              <a:t>flow conservation constraint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are all satisfied.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/>
              <a:t>However f(u,v)=0 is usually not a maximum flow.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Ford-Fulkerson method:</a:t>
            </a:r>
          </a:p>
          <a:p>
            <a:pPr lvl="1" eaLnBrk="1" hangingPunct="1"/>
            <a:r>
              <a:rPr lang="en-US" altLang="en-US" sz="2000"/>
              <a:t>Start with the flow f(u,v)=0</a:t>
            </a:r>
          </a:p>
          <a:p>
            <a:pPr lvl="1" eaLnBrk="1" hangingPunct="1"/>
            <a:r>
              <a:rPr lang="en-US" altLang="en-US" sz="2000"/>
              <a:t>Iteratively improve the flow (push more and more) until we reach to the maximum flow.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D42CF90E-AC2F-0449-9E97-DD5C354C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EC102D-10B8-4270-9F60-BC21098DD28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6872125-99D0-8F47-FC3B-6DACB94A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much more we can push along an edge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FDA38EB-D0D3-5DD5-0330-3DE7BEC4C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Suppose we have: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We can push </a:t>
            </a:r>
            <a:r>
              <a:rPr lang="tr-TR" altLang="en-US" sz="2400"/>
              <a:t>c(u,v)-</a:t>
            </a:r>
            <a:r>
              <a:rPr lang="en-US" altLang="en-US" sz="2400"/>
              <a:t>k more flow from u to v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[ c(u,v)-f(u,v) ]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can push k+</a:t>
            </a:r>
            <a:r>
              <a:rPr lang="tr-TR" altLang="en-US" sz="2400"/>
              <a:t>c(v,u)</a:t>
            </a:r>
            <a:r>
              <a:rPr lang="en-US" altLang="en-US" sz="2400"/>
              <a:t> = </a:t>
            </a:r>
            <a:r>
              <a:rPr lang="tr-TR" altLang="en-US" sz="2400"/>
              <a:t>c(v,u)</a:t>
            </a:r>
            <a:r>
              <a:rPr lang="en-US" altLang="en-US" sz="2400"/>
              <a:t>-(-k) more from v to u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[ c(v,u)-f(v,u) ]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 </a:t>
            </a:r>
            <a:r>
              <a:rPr lang="en-US" altLang="en-US" sz="2400" b="1">
                <a:solidFill>
                  <a:srgbClr val="FF0000"/>
                </a:solidFill>
              </a:rPr>
              <a:t>residual capacity </a:t>
            </a:r>
            <a:r>
              <a:rPr lang="tr-TR" altLang="en-US" sz="2400"/>
              <a:t>from a node u to a node v</a:t>
            </a:r>
            <a:r>
              <a:rPr lang="en-US" altLang="en-US" sz="2400"/>
              <a:t>:</a:t>
            </a:r>
          </a:p>
        </p:txBody>
      </p:sp>
      <p:sp>
        <p:nvSpPr>
          <p:cNvPr id="37893" name="Oval 4">
            <a:extLst>
              <a:ext uri="{FF2B5EF4-FFF2-40B4-BE49-F238E27FC236}">
                <a16:creationId xmlns:a16="http://schemas.microsoft.com/office/drawing/2014/main" id="{C11102C2-DDFB-C1AE-995A-333DA12D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2133600"/>
            <a:ext cx="59055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 u </a:t>
            </a:r>
            <a:endParaRPr lang="en-US" altLang="en-US" sz="2000" baseline="-25000"/>
          </a:p>
        </p:txBody>
      </p:sp>
      <p:sp>
        <p:nvSpPr>
          <p:cNvPr id="37894" name="Oval 5">
            <a:extLst>
              <a:ext uri="{FF2B5EF4-FFF2-40B4-BE49-F238E27FC236}">
                <a16:creationId xmlns:a16="http://schemas.microsoft.com/office/drawing/2014/main" id="{704ACBB7-9E34-96F0-F20B-7E74ADAF5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21336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 v </a:t>
            </a:r>
            <a:endParaRPr lang="en-US" altLang="en-US" sz="2000" baseline="-25000"/>
          </a:p>
        </p:txBody>
      </p:sp>
      <p:cxnSp>
        <p:nvCxnSpPr>
          <p:cNvPr id="37895" name="AutoShape 6">
            <a:extLst>
              <a:ext uri="{FF2B5EF4-FFF2-40B4-BE49-F238E27FC236}">
                <a16:creationId xmlns:a16="http://schemas.microsoft.com/office/drawing/2014/main" id="{0504F342-8B59-6A20-261A-305BBB58F324}"/>
              </a:ext>
            </a:extLst>
          </p:cNvPr>
          <p:cNvCxnSpPr>
            <a:cxnSpLocks noChangeShapeType="1"/>
            <a:stCxn id="37893" idx="7"/>
            <a:endCxn id="37894" idx="1"/>
          </p:cNvCxnSpPr>
          <p:nvPr/>
        </p:nvCxnSpPr>
        <p:spPr bwMode="auto">
          <a:xfrm rot="5400000" flipV="1">
            <a:off x="3335338" y="1503363"/>
            <a:ext cx="1587" cy="1417637"/>
          </a:xfrm>
          <a:prstGeom prst="curvedConnector3">
            <a:avLst>
              <a:gd name="adj1" fmla="val -19300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6" name="Text Box 8">
            <a:extLst>
              <a:ext uri="{FF2B5EF4-FFF2-40B4-BE49-F238E27FC236}">
                <a16:creationId xmlns:a16="http://schemas.microsoft.com/office/drawing/2014/main" id="{9BFD2234-F698-29F3-206C-636CCE27B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1538288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800"/>
              <a:t>k/c(u,v)</a:t>
            </a:r>
            <a:endParaRPr lang="en-US" altLang="en-US" sz="1800" baseline="-25000"/>
          </a:p>
        </p:txBody>
      </p:sp>
      <p:graphicFrame>
        <p:nvGraphicFramePr>
          <p:cNvPr id="20491" name="Object 10">
            <a:extLst>
              <a:ext uri="{FF2B5EF4-FFF2-40B4-BE49-F238E27FC236}">
                <a16:creationId xmlns:a16="http://schemas.microsoft.com/office/drawing/2014/main" id="{5B3D29F1-D089-05AB-515D-713F3D0C9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5715000"/>
          <a:ext cx="324643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500" imgH="241300" progId="Equation.3">
                  <p:embed/>
                </p:oleObj>
              </mc:Choice>
              <mc:Fallback>
                <p:oleObj name="Equation" r:id="rId3" imgW="1587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5715000"/>
                        <a:ext cx="324643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1">
            <a:extLst>
              <a:ext uri="{FF2B5EF4-FFF2-40B4-BE49-F238E27FC236}">
                <a16:creationId xmlns:a16="http://schemas.microsoft.com/office/drawing/2014/main" id="{015C6761-9745-0CF6-3F00-8DF9E10EB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1982788"/>
          <a:ext cx="14287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197" imgH="203112" progId="Equation.3">
                  <p:embed/>
                </p:oleObj>
              </mc:Choice>
              <mc:Fallback>
                <p:oleObj name="Equation" r:id="rId5" imgW="69819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1982788"/>
                        <a:ext cx="14287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2">
            <a:extLst>
              <a:ext uri="{FF2B5EF4-FFF2-40B4-BE49-F238E27FC236}">
                <a16:creationId xmlns:a16="http://schemas.microsoft.com/office/drawing/2014/main" id="{4375920A-D9FF-94B3-08D5-06A638713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8088" y="2362200"/>
          <a:ext cx="16113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058" imgH="203112" progId="Equation.3">
                  <p:embed/>
                </p:oleObj>
              </mc:Choice>
              <mc:Fallback>
                <p:oleObj name="Equation" r:id="rId7" imgW="787058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2362200"/>
                        <a:ext cx="16113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900" name="AutoShape 6">
            <a:extLst>
              <a:ext uri="{FF2B5EF4-FFF2-40B4-BE49-F238E27FC236}">
                <a16:creationId xmlns:a16="http://schemas.microsoft.com/office/drawing/2014/main" id="{0D3A9EAD-4F73-890D-EB58-7541E2EAA93B}"/>
              </a:ext>
            </a:extLst>
          </p:cNvPr>
          <p:cNvCxnSpPr>
            <a:cxnSpLocks noChangeShapeType="1"/>
            <a:stCxn id="37894" idx="3"/>
            <a:endCxn id="37893" idx="5"/>
          </p:cNvCxnSpPr>
          <p:nvPr/>
        </p:nvCxnSpPr>
        <p:spPr bwMode="auto">
          <a:xfrm rot="5400000">
            <a:off x="3336132" y="1880394"/>
            <a:ext cx="12700" cy="1417637"/>
          </a:xfrm>
          <a:prstGeom prst="curvedConnector3">
            <a:avLst>
              <a:gd name="adj1" fmla="val 24150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 Box 8">
            <a:extLst>
              <a:ext uri="{FF2B5EF4-FFF2-40B4-BE49-F238E27FC236}">
                <a16:creationId xmlns:a16="http://schemas.microsoft.com/office/drawing/2014/main" id="{67D72E5A-8CCC-53BA-CE49-EADFA134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47975"/>
            <a:ext cx="119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???</a:t>
            </a:r>
            <a:r>
              <a:rPr lang="tr-TR" altLang="en-US" sz="1800"/>
              <a:t>/c(</a:t>
            </a:r>
            <a:r>
              <a:rPr lang="en-US" altLang="en-US" sz="1800"/>
              <a:t>v</a:t>
            </a:r>
            <a:r>
              <a:rPr lang="tr-TR" altLang="en-US" sz="1800"/>
              <a:t>,</a:t>
            </a:r>
            <a:r>
              <a:rPr lang="en-US" altLang="en-US" sz="1800"/>
              <a:t>u</a:t>
            </a:r>
            <a:r>
              <a:rPr lang="tr-TR" altLang="en-US" sz="1800"/>
              <a:t>)</a:t>
            </a:r>
            <a:endParaRPr lang="en-US" altLang="en-US" sz="1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9126F57E-C947-9813-4201-43EAB5D8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F0B8A8-9B21-46FA-92D4-F34B2E3D4FB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48496D9-1CEA-FD55-24DE-6617A115C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Residual network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E8AEC4C-FEC6-91C4-0A05-A7520031B1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Given a flow network G=(</a:t>
            </a:r>
            <a:r>
              <a:rPr lang="en-US" altLang="en-US" sz="2000" dirty="0" err="1"/>
              <a:t>V,E,s,t,c</a:t>
            </a:r>
            <a:r>
              <a:rPr lang="en-US" altLang="en-US" sz="2000" dirty="0"/>
              <a:t>) and a flow f:V</a:t>
            </a:r>
            <a:r>
              <a:rPr lang="en-US" altLang="en-US" sz="2000" dirty="0">
                <a:cs typeface="Arial" panose="020B0604020202020204" pitchFamily="34" charset="0"/>
              </a:rPr>
              <a:t>×V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R on G, the residual network of G and f is another flow network given as G</a:t>
            </a:r>
            <a:r>
              <a:rPr lang="en-US" altLang="en-US" sz="2000" baseline="-25000" dirty="0"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=(</a:t>
            </a:r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V,E</a:t>
            </a:r>
            <a:r>
              <a:rPr lang="en-US" altLang="en-US" sz="2000" baseline="-25000" dirty="0" err="1"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,s,t,c</a:t>
            </a:r>
            <a:r>
              <a:rPr lang="en-US" altLang="en-US" sz="2000" baseline="-25000" dirty="0" err="1"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), where</a:t>
            </a:r>
          </a:p>
          <a:p>
            <a:pPr lvl="1" eaLnBrk="1" hangingPunct="1"/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altLang="en-US" sz="2000" baseline="-25000" dirty="0" err="1"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) = c(</a:t>
            </a:r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) – f(</a:t>
            </a:r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E</a:t>
            </a:r>
            <a:r>
              <a:rPr lang="en-US" altLang="en-US" sz="2000" baseline="-25000" dirty="0">
                <a:cs typeface="Arial" panose="020B0604020202020204" pitchFamily="34" charset="0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 = { (</a:t>
            </a:r>
            <a:r>
              <a:rPr lang="en-US" altLang="en-US" sz="2000" dirty="0" err="1">
                <a:cs typeface="Arial" panose="020B0604020202020204" pitchFamily="34" charset="0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/>
              <a:t>V</a:t>
            </a:r>
            <a:r>
              <a:rPr lang="en-US" altLang="en-US" sz="2000" dirty="0">
                <a:cs typeface="Arial" panose="020B0604020202020204" pitchFamily="34" charset="0"/>
              </a:rPr>
              <a:t>×V | </a:t>
            </a:r>
            <a:r>
              <a:rPr lang="en-US" altLang="en-US" sz="2000" dirty="0" err="1">
                <a:cs typeface="Arial" panose="020B0604020202020204" pitchFamily="34" charset="0"/>
              </a:rPr>
              <a:t>c</a:t>
            </a:r>
            <a:r>
              <a:rPr lang="en-US" altLang="en-US" sz="2000" baseline="-25000" dirty="0" err="1">
                <a:cs typeface="Arial" panose="020B0604020202020204" pitchFamily="34" charset="0"/>
              </a:rPr>
              <a:t>f</a:t>
            </a:r>
            <a:r>
              <a:rPr lang="en-US" altLang="en-US" sz="2000" dirty="0">
                <a:cs typeface="Arial" panose="020B0604020202020204" pitchFamily="34" charset="0"/>
              </a:rPr>
              <a:t>(</a:t>
            </a:r>
            <a:r>
              <a:rPr lang="en-US" altLang="en-US" sz="2000" dirty="0" err="1">
                <a:cs typeface="Arial" panose="020B0604020202020204" pitchFamily="34" charset="0"/>
              </a:rPr>
              <a:t>u,v</a:t>
            </a:r>
            <a:r>
              <a:rPr lang="en-US" altLang="en-US" sz="2000" dirty="0">
                <a:cs typeface="Arial" panose="020B0604020202020204" pitchFamily="34" charset="0"/>
              </a:rPr>
              <a:t>) &gt; 0 }</a:t>
            </a:r>
            <a:endParaRPr lang="en-US" altLang="en-US" sz="20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endParaRPr lang="en-US" altLang="en-US" sz="80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Note that even if (</a:t>
            </a:r>
            <a:r>
              <a:rPr lang="en-US" altLang="en-US" sz="200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alt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∉ </a:t>
            </a:r>
            <a:r>
              <a:rPr lang="en-US" altLang="en-US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E, we may have (</a:t>
            </a:r>
            <a:r>
              <a:rPr lang="en-US" altLang="en-US" sz="2000" dirty="0" err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</a:t>
            </a:r>
            <a:r>
              <a:rPr lang="tr-TR" altLang="en-US" sz="2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∈</a:t>
            </a:r>
            <a:r>
              <a:rPr lang="en-US" altLang="en-US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E</a:t>
            </a:r>
            <a:r>
              <a:rPr lang="en-US" altLang="en-US" sz="2000" baseline="-25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.</a:t>
            </a:r>
          </a:p>
          <a:p>
            <a:pPr eaLnBrk="1" hangingPunct="1"/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Note that even if (</a:t>
            </a:r>
            <a:r>
              <a:rPr lang="en-US" altLang="en-US" sz="2000" dirty="0" err="1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en-US" altLang="en-US" sz="2000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∈</a:t>
            </a:r>
            <a:r>
              <a:rPr lang="tr-TR" altLang="en-US" sz="2000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E, we may have (</a:t>
            </a:r>
            <a:r>
              <a:rPr lang="en-US" altLang="en-US" sz="2000" dirty="0" err="1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</a:t>
            </a:r>
            <a:r>
              <a:rPr lang="en-US" altLang="en-US" sz="2000" dirty="0">
                <a:solidFill>
                  <a:srgbClr val="0066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∉</a:t>
            </a:r>
            <a:r>
              <a:rPr lang="en-US" altLang="en-US" sz="20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E</a:t>
            </a:r>
            <a:r>
              <a:rPr lang="en-US" altLang="en-US" sz="2000" baseline="-250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58AFDC98-AAF7-7E87-6918-8EEC22D93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44196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39942" name="Oval 5">
            <a:extLst>
              <a:ext uri="{FF2B5EF4-FFF2-40B4-BE49-F238E27FC236}">
                <a16:creationId xmlns:a16="http://schemas.microsoft.com/office/drawing/2014/main" id="{2AB79582-5B72-261C-45FB-122029EF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81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8C137ED0-3891-9AFF-CAD9-F5A6612A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81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9944" name="Oval 7">
            <a:extLst>
              <a:ext uri="{FF2B5EF4-FFF2-40B4-BE49-F238E27FC236}">
                <a16:creationId xmlns:a16="http://schemas.microsoft.com/office/drawing/2014/main" id="{BDB1C062-9E02-E2ED-6840-D283A0CB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19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9945" name="Oval 8">
            <a:extLst>
              <a:ext uri="{FF2B5EF4-FFF2-40B4-BE49-F238E27FC236}">
                <a16:creationId xmlns:a16="http://schemas.microsoft.com/office/drawing/2014/main" id="{CF57E867-88D3-8B3D-ADE2-4D3C798BC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44196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39946" name="Text Box 9">
            <a:extLst>
              <a:ext uri="{FF2B5EF4-FFF2-40B4-BE49-F238E27FC236}">
                <a16:creationId xmlns:a16="http://schemas.microsoft.com/office/drawing/2014/main" id="{B3E643BF-6DAE-2E26-5D53-BF88CD859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6/8</a:t>
            </a:r>
          </a:p>
        </p:txBody>
      </p:sp>
      <p:sp>
        <p:nvSpPr>
          <p:cNvPr id="39947" name="Text Box 10">
            <a:extLst>
              <a:ext uri="{FF2B5EF4-FFF2-40B4-BE49-F238E27FC236}">
                <a16:creationId xmlns:a16="http://schemas.microsoft.com/office/drawing/2014/main" id="{14AB5EA1-84DB-B112-66EC-F9081B342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4267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2/9</a:t>
            </a:r>
          </a:p>
        </p:txBody>
      </p:sp>
      <p:cxnSp>
        <p:nvCxnSpPr>
          <p:cNvPr id="39948" name="AutoShape 11">
            <a:extLst>
              <a:ext uri="{FF2B5EF4-FFF2-40B4-BE49-F238E27FC236}">
                <a16:creationId xmlns:a16="http://schemas.microsoft.com/office/drawing/2014/main" id="{80CC424B-4684-E75E-D833-66B88AC48546}"/>
              </a:ext>
            </a:extLst>
          </p:cNvPr>
          <p:cNvCxnSpPr>
            <a:cxnSpLocks noChangeShapeType="1"/>
            <a:stCxn id="39941" idx="7"/>
            <a:endCxn id="39942" idx="3"/>
          </p:cNvCxnSpPr>
          <p:nvPr/>
        </p:nvCxnSpPr>
        <p:spPr bwMode="auto">
          <a:xfrm flipV="1">
            <a:off x="1176338" y="40370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2">
            <a:extLst>
              <a:ext uri="{FF2B5EF4-FFF2-40B4-BE49-F238E27FC236}">
                <a16:creationId xmlns:a16="http://schemas.microsoft.com/office/drawing/2014/main" id="{82B65D8B-E01E-5B9C-980E-2C023AF6138F}"/>
              </a:ext>
            </a:extLst>
          </p:cNvPr>
          <p:cNvCxnSpPr>
            <a:cxnSpLocks noChangeShapeType="1"/>
            <a:stCxn id="39941" idx="5"/>
            <a:endCxn id="39943" idx="1"/>
          </p:cNvCxnSpPr>
          <p:nvPr/>
        </p:nvCxnSpPr>
        <p:spPr bwMode="auto">
          <a:xfrm>
            <a:off x="1176338" y="4875213"/>
            <a:ext cx="420687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3">
            <a:extLst>
              <a:ext uri="{FF2B5EF4-FFF2-40B4-BE49-F238E27FC236}">
                <a16:creationId xmlns:a16="http://schemas.microsoft.com/office/drawing/2014/main" id="{F65B7887-E1D3-7297-1D70-7237A2E9AB48}"/>
              </a:ext>
            </a:extLst>
          </p:cNvPr>
          <p:cNvCxnSpPr>
            <a:cxnSpLocks noChangeShapeType="1"/>
            <a:stCxn id="39943" idx="7"/>
            <a:endCxn id="39944" idx="3"/>
          </p:cNvCxnSpPr>
          <p:nvPr/>
        </p:nvCxnSpPr>
        <p:spPr bwMode="auto">
          <a:xfrm flipV="1">
            <a:off x="1954213" y="4875213"/>
            <a:ext cx="481012" cy="384175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4">
            <a:extLst>
              <a:ext uri="{FF2B5EF4-FFF2-40B4-BE49-F238E27FC236}">
                <a16:creationId xmlns:a16="http://schemas.microsoft.com/office/drawing/2014/main" id="{FF5FE219-07B8-6148-27A5-1FB3B99EDE1E}"/>
              </a:ext>
            </a:extLst>
          </p:cNvPr>
          <p:cNvCxnSpPr>
            <a:cxnSpLocks noChangeShapeType="1"/>
            <a:stCxn id="39942" idx="5"/>
            <a:endCxn id="39944" idx="1"/>
          </p:cNvCxnSpPr>
          <p:nvPr/>
        </p:nvCxnSpPr>
        <p:spPr bwMode="auto">
          <a:xfrm>
            <a:off x="1954213" y="40370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5">
            <a:extLst>
              <a:ext uri="{FF2B5EF4-FFF2-40B4-BE49-F238E27FC236}">
                <a16:creationId xmlns:a16="http://schemas.microsoft.com/office/drawing/2014/main" id="{2E0E7B05-16F1-96F8-C499-AB9CEF4F4C7C}"/>
              </a:ext>
            </a:extLst>
          </p:cNvPr>
          <p:cNvCxnSpPr>
            <a:cxnSpLocks noChangeShapeType="1"/>
            <a:stCxn id="39944" idx="6"/>
            <a:endCxn id="39945" idx="2"/>
          </p:cNvCxnSpPr>
          <p:nvPr/>
        </p:nvCxnSpPr>
        <p:spPr bwMode="auto">
          <a:xfrm>
            <a:off x="2865438" y="4686300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3" name="Text Box 16">
            <a:extLst>
              <a:ext uri="{FF2B5EF4-FFF2-40B4-BE49-F238E27FC236}">
                <a16:creationId xmlns:a16="http://schemas.microsoft.com/office/drawing/2014/main" id="{5F13B1E3-DAC0-9670-1A48-EE8A4D215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267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2/7</a:t>
            </a:r>
          </a:p>
        </p:txBody>
      </p:sp>
      <p:sp>
        <p:nvSpPr>
          <p:cNvPr id="39954" name="Text Box 17">
            <a:extLst>
              <a:ext uri="{FF2B5EF4-FFF2-40B4-BE49-F238E27FC236}">
                <a16:creationId xmlns:a16="http://schemas.microsoft.com/office/drawing/2014/main" id="{CFD17C5C-A9F2-87CE-36A7-0C848799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724400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6/6</a:t>
            </a:r>
          </a:p>
        </p:txBody>
      </p:sp>
      <p:sp>
        <p:nvSpPr>
          <p:cNvPr id="39955" name="Text Box 18">
            <a:extLst>
              <a:ext uri="{FF2B5EF4-FFF2-40B4-BE49-F238E27FC236}">
                <a16:creationId xmlns:a16="http://schemas.microsoft.com/office/drawing/2014/main" id="{E1A3E7B4-4752-7F15-7D06-7BC8CF5DB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662488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8/9</a:t>
            </a:r>
          </a:p>
        </p:txBody>
      </p:sp>
      <p:sp>
        <p:nvSpPr>
          <p:cNvPr id="39956" name="Rectangle 34">
            <a:extLst>
              <a:ext uri="{FF2B5EF4-FFF2-40B4-BE49-F238E27FC236}">
                <a16:creationId xmlns:a16="http://schemas.microsoft.com/office/drawing/2014/main" id="{B516E16A-07E9-E5F0-982E-1441FB30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5775325"/>
            <a:ext cx="101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G and f</a:t>
            </a:r>
          </a:p>
        </p:txBody>
      </p:sp>
      <p:sp>
        <p:nvSpPr>
          <p:cNvPr id="39957" name="Rectangle 35">
            <a:extLst>
              <a:ext uri="{FF2B5EF4-FFF2-40B4-BE49-F238E27FC236}">
                <a16:creationId xmlns:a16="http://schemas.microsoft.com/office/drawing/2014/main" id="{B404A01D-AD86-B821-CAFD-667E4F178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5791200"/>
            <a:ext cx="427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G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</a:p>
        </p:txBody>
      </p:sp>
      <p:sp>
        <p:nvSpPr>
          <p:cNvPr id="39958" name="Oval 36">
            <a:extLst>
              <a:ext uri="{FF2B5EF4-FFF2-40B4-BE49-F238E27FC236}">
                <a16:creationId xmlns:a16="http://schemas.microsoft.com/office/drawing/2014/main" id="{FBB90028-2A04-A231-EF77-36896AB5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196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39959" name="Oval 37">
            <a:extLst>
              <a:ext uri="{FF2B5EF4-FFF2-40B4-BE49-F238E27FC236}">
                <a16:creationId xmlns:a16="http://schemas.microsoft.com/office/drawing/2014/main" id="{CEF4DC06-5EBB-FD84-F9E8-3AB0E050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3581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9960" name="Oval 38">
            <a:extLst>
              <a:ext uri="{FF2B5EF4-FFF2-40B4-BE49-F238E27FC236}">
                <a16:creationId xmlns:a16="http://schemas.microsoft.com/office/drawing/2014/main" id="{2ED727BC-0098-FB3D-8688-3A2FFF060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5" y="5181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9961" name="Oval 39">
            <a:extLst>
              <a:ext uri="{FF2B5EF4-FFF2-40B4-BE49-F238E27FC236}">
                <a16:creationId xmlns:a16="http://schemas.microsoft.com/office/drawing/2014/main" id="{6B2087AB-E513-81BD-86E2-0B8B1929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4419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9962" name="Oval 40">
            <a:extLst>
              <a:ext uri="{FF2B5EF4-FFF2-40B4-BE49-F238E27FC236}">
                <a16:creationId xmlns:a16="http://schemas.microsoft.com/office/drawing/2014/main" id="{1911CA31-5F90-1812-2349-433FE37B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44196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39963" name="Text Box 41">
            <a:extLst>
              <a:ext uri="{FF2B5EF4-FFF2-40B4-BE49-F238E27FC236}">
                <a16:creationId xmlns:a16="http://schemas.microsoft.com/office/drawing/2014/main" id="{247B854C-DBCF-9210-F981-DB4AB647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4724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9964" name="Text Box 42">
            <a:extLst>
              <a:ext uri="{FF2B5EF4-FFF2-40B4-BE49-F238E27FC236}">
                <a16:creationId xmlns:a16="http://schemas.microsoft.com/office/drawing/2014/main" id="{701531EE-3AF6-432D-0690-D92DFB68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419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39965" name="AutoShape 43">
            <a:extLst>
              <a:ext uri="{FF2B5EF4-FFF2-40B4-BE49-F238E27FC236}">
                <a16:creationId xmlns:a16="http://schemas.microsoft.com/office/drawing/2014/main" id="{E3AEB63C-7B57-ACA7-B8F6-5E75598CDA4A}"/>
              </a:ext>
            </a:extLst>
          </p:cNvPr>
          <p:cNvCxnSpPr>
            <a:cxnSpLocks noChangeShapeType="1"/>
            <a:stCxn id="39958" idx="7"/>
            <a:endCxn id="39959" idx="3"/>
          </p:cNvCxnSpPr>
          <p:nvPr/>
        </p:nvCxnSpPr>
        <p:spPr bwMode="auto">
          <a:xfrm flipV="1">
            <a:off x="5287963" y="40370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6" name="AutoShape 44">
            <a:extLst>
              <a:ext uri="{FF2B5EF4-FFF2-40B4-BE49-F238E27FC236}">
                <a16:creationId xmlns:a16="http://schemas.microsoft.com/office/drawing/2014/main" id="{35967845-9668-2047-941C-0BEB4B95CE09}"/>
              </a:ext>
            </a:extLst>
          </p:cNvPr>
          <p:cNvCxnSpPr>
            <a:cxnSpLocks noChangeShapeType="1"/>
            <a:stCxn id="39958" idx="5"/>
            <a:endCxn id="39960" idx="1"/>
          </p:cNvCxnSpPr>
          <p:nvPr/>
        </p:nvCxnSpPr>
        <p:spPr bwMode="auto">
          <a:xfrm>
            <a:off x="5287963" y="4875213"/>
            <a:ext cx="420687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7" name="AutoShape 46">
            <a:extLst>
              <a:ext uri="{FF2B5EF4-FFF2-40B4-BE49-F238E27FC236}">
                <a16:creationId xmlns:a16="http://schemas.microsoft.com/office/drawing/2014/main" id="{0BD4BDB6-6992-5A47-C3D5-1F974065BAA5}"/>
              </a:ext>
            </a:extLst>
          </p:cNvPr>
          <p:cNvCxnSpPr>
            <a:cxnSpLocks noChangeShapeType="1"/>
            <a:stCxn id="39959" idx="5"/>
            <a:endCxn id="39961" idx="1"/>
          </p:cNvCxnSpPr>
          <p:nvPr/>
        </p:nvCxnSpPr>
        <p:spPr bwMode="auto">
          <a:xfrm>
            <a:off x="6065838" y="40370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8" name="AutoShape 47">
            <a:extLst>
              <a:ext uri="{FF2B5EF4-FFF2-40B4-BE49-F238E27FC236}">
                <a16:creationId xmlns:a16="http://schemas.microsoft.com/office/drawing/2014/main" id="{EAFBAFEE-AE6B-6DB7-BAB7-BB85D2F67618}"/>
              </a:ext>
            </a:extLst>
          </p:cNvPr>
          <p:cNvCxnSpPr>
            <a:cxnSpLocks noChangeShapeType="1"/>
            <a:stCxn id="39961" idx="6"/>
            <a:endCxn id="39962" idx="2"/>
          </p:cNvCxnSpPr>
          <p:nvPr/>
        </p:nvCxnSpPr>
        <p:spPr bwMode="auto">
          <a:xfrm>
            <a:off x="6977063" y="4686300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9" name="Text Box 48">
            <a:extLst>
              <a:ext uri="{FF2B5EF4-FFF2-40B4-BE49-F238E27FC236}">
                <a16:creationId xmlns:a16="http://schemas.microsoft.com/office/drawing/2014/main" id="{C82C6E1A-38B0-0470-6C87-91083438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4191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39970" name="Text Box 50">
            <a:extLst>
              <a:ext uri="{FF2B5EF4-FFF2-40B4-BE49-F238E27FC236}">
                <a16:creationId xmlns:a16="http://schemas.microsoft.com/office/drawing/2014/main" id="{0AC30782-75F1-5EBB-0EE4-76FC1AB9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4648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39971" name="AutoShape 51">
            <a:extLst>
              <a:ext uri="{FF2B5EF4-FFF2-40B4-BE49-F238E27FC236}">
                <a16:creationId xmlns:a16="http://schemas.microsoft.com/office/drawing/2014/main" id="{D640074F-C7CB-1DC2-752A-15DE84FD53AE}"/>
              </a:ext>
            </a:extLst>
          </p:cNvPr>
          <p:cNvCxnSpPr>
            <a:cxnSpLocks noChangeShapeType="1"/>
            <a:stCxn id="39959" idx="2"/>
            <a:endCxn id="39958" idx="0"/>
          </p:cNvCxnSpPr>
          <p:nvPr/>
        </p:nvCxnSpPr>
        <p:spPr bwMode="auto">
          <a:xfrm rot="10800000" flipV="1">
            <a:off x="5086350" y="3848100"/>
            <a:ext cx="549275" cy="57150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52">
            <a:extLst>
              <a:ext uri="{FF2B5EF4-FFF2-40B4-BE49-F238E27FC236}">
                <a16:creationId xmlns:a16="http://schemas.microsoft.com/office/drawing/2014/main" id="{48599D2B-5AB7-EEC9-9B07-148C6BEF8C8C}"/>
              </a:ext>
            </a:extLst>
          </p:cNvPr>
          <p:cNvCxnSpPr>
            <a:cxnSpLocks noChangeShapeType="1"/>
            <a:stCxn id="39961" idx="0"/>
            <a:endCxn id="39959" idx="6"/>
          </p:cNvCxnSpPr>
          <p:nvPr/>
        </p:nvCxnSpPr>
        <p:spPr bwMode="auto">
          <a:xfrm rot="5400000" flipH="1">
            <a:off x="6146801" y="3840162"/>
            <a:ext cx="571500" cy="587375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53">
            <a:extLst>
              <a:ext uri="{FF2B5EF4-FFF2-40B4-BE49-F238E27FC236}">
                <a16:creationId xmlns:a16="http://schemas.microsoft.com/office/drawing/2014/main" id="{A804A64B-B672-E14D-6242-BA5484F78F07}"/>
              </a:ext>
            </a:extLst>
          </p:cNvPr>
          <p:cNvCxnSpPr>
            <a:cxnSpLocks noChangeShapeType="1"/>
            <a:stCxn id="39960" idx="2"/>
            <a:endCxn id="39958" idx="4"/>
          </p:cNvCxnSpPr>
          <p:nvPr/>
        </p:nvCxnSpPr>
        <p:spPr bwMode="auto">
          <a:xfrm rot="10800000">
            <a:off x="5086350" y="4953000"/>
            <a:ext cx="549275" cy="49530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54">
            <a:extLst>
              <a:ext uri="{FF2B5EF4-FFF2-40B4-BE49-F238E27FC236}">
                <a16:creationId xmlns:a16="http://schemas.microsoft.com/office/drawing/2014/main" id="{72FD2537-3201-6351-49AA-D27409D31D4A}"/>
              </a:ext>
            </a:extLst>
          </p:cNvPr>
          <p:cNvCxnSpPr>
            <a:cxnSpLocks noChangeShapeType="1"/>
            <a:stCxn id="39961" idx="4"/>
            <a:endCxn id="39960" idx="6"/>
          </p:cNvCxnSpPr>
          <p:nvPr/>
        </p:nvCxnSpPr>
        <p:spPr bwMode="auto">
          <a:xfrm rot="5400000">
            <a:off x="6184901" y="4906962"/>
            <a:ext cx="495300" cy="587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5" name="AutoShape 55">
            <a:extLst>
              <a:ext uri="{FF2B5EF4-FFF2-40B4-BE49-F238E27FC236}">
                <a16:creationId xmlns:a16="http://schemas.microsoft.com/office/drawing/2014/main" id="{5BF9FAC6-3BE2-8184-F2E7-EC43CF11A2F7}"/>
              </a:ext>
            </a:extLst>
          </p:cNvPr>
          <p:cNvCxnSpPr>
            <a:cxnSpLocks noChangeShapeType="1"/>
            <a:stCxn id="39962" idx="0"/>
            <a:endCxn id="39961" idx="7"/>
          </p:cNvCxnSpPr>
          <p:nvPr/>
        </p:nvCxnSpPr>
        <p:spPr bwMode="auto">
          <a:xfrm rot="-5400000" flipH="1" flipV="1">
            <a:off x="7327900" y="3995738"/>
            <a:ext cx="77788" cy="925512"/>
          </a:xfrm>
          <a:prstGeom prst="curvedConnector3">
            <a:avLst>
              <a:gd name="adj1" fmla="val -29388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6" name="Text Box 56">
            <a:extLst>
              <a:ext uri="{FF2B5EF4-FFF2-40B4-BE49-F238E27FC236}">
                <a16:creationId xmlns:a16="http://schemas.microsoft.com/office/drawing/2014/main" id="{61D0CEF7-669F-E2B0-F295-A0DD588E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3748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9977" name="Text Box 57">
            <a:extLst>
              <a:ext uri="{FF2B5EF4-FFF2-40B4-BE49-F238E27FC236}">
                <a16:creationId xmlns:a16="http://schemas.microsoft.com/office/drawing/2014/main" id="{42702EC3-937E-FFA2-67D7-64766A7D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39978" name="Text Box 58">
            <a:extLst>
              <a:ext uri="{FF2B5EF4-FFF2-40B4-BE49-F238E27FC236}">
                <a16:creationId xmlns:a16="http://schemas.microsoft.com/office/drawing/2014/main" id="{B71118E8-09DD-5E88-A3F6-388FD4261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86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sp>
        <p:nvSpPr>
          <p:cNvPr id="39979" name="Text Box 59">
            <a:extLst>
              <a:ext uri="{FF2B5EF4-FFF2-40B4-BE49-F238E27FC236}">
                <a16:creationId xmlns:a16="http://schemas.microsoft.com/office/drawing/2014/main" id="{ED11A5A6-F18B-A49F-B10C-785C5127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51958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39980" name="Text Box 60">
            <a:extLst>
              <a:ext uri="{FF2B5EF4-FFF2-40B4-BE49-F238E27FC236}">
                <a16:creationId xmlns:a16="http://schemas.microsoft.com/office/drawing/2014/main" id="{6F291B62-95AE-4BCE-0A8C-5DF321C3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958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  <p:bldP spid="39942" grpId="0" animBg="1"/>
      <p:bldP spid="39943" grpId="0" animBg="1"/>
      <p:bldP spid="39944" grpId="0" animBg="1"/>
      <p:bldP spid="39945" grpId="0" animBg="1"/>
      <p:bldP spid="39946" grpId="0"/>
      <p:bldP spid="39947" grpId="0"/>
      <p:bldP spid="39953" grpId="0"/>
      <p:bldP spid="39954" grpId="0"/>
      <p:bldP spid="39955" grpId="0"/>
      <p:bldP spid="39956" grpId="0"/>
      <p:bldP spid="39957" grpId="0"/>
      <p:bldP spid="39958" grpId="0" animBg="1"/>
      <p:bldP spid="39959" grpId="0" animBg="1"/>
      <p:bldP spid="39960" grpId="0" animBg="1"/>
      <p:bldP spid="39961" grpId="0" animBg="1"/>
      <p:bldP spid="39962" grpId="0" animBg="1"/>
      <p:bldP spid="39963" grpId="0"/>
      <p:bldP spid="39964" grpId="0"/>
      <p:bldP spid="39969" grpId="0"/>
      <p:bldP spid="39970" grpId="0"/>
      <p:bldP spid="39976" grpId="0"/>
      <p:bldP spid="39977" grpId="0"/>
      <p:bldP spid="39978" grpId="0"/>
      <p:bldP spid="39979" grpId="0"/>
      <p:bldP spid="399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A9CD24BC-8C9E-C0B4-FA92-FDAB7B5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A9A8E-4FA3-49A0-BBC7-693BABE0118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B02DB9C-EC4F-9F59-A4F6-71F33A922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do we use the residual network?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5904A8A-BD5A-168E-1C85-26CE11687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/>
              <a:t>Lemma A</a:t>
            </a:r>
            <a:r>
              <a:rPr lang="en-US" altLang="en-US" sz="2400"/>
              <a:t>: Let G be a flow network and f be a flow in G. Let G</a:t>
            </a:r>
            <a:r>
              <a:rPr lang="en-US" altLang="en-US" sz="2400" baseline="-25000"/>
              <a:t>f</a:t>
            </a:r>
            <a:r>
              <a:rPr lang="en-US" altLang="en-US" sz="2400"/>
              <a:t> be the residual network obtained from G and f, and f’ be a flow in G</a:t>
            </a:r>
            <a:r>
              <a:rPr lang="en-US" altLang="en-US" sz="2400" baseline="-25000"/>
              <a:t>f</a:t>
            </a:r>
            <a:r>
              <a:rPr lang="en-US" altLang="en-US" sz="2400"/>
              <a:t>. Then </a:t>
            </a:r>
          </a:p>
          <a:p>
            <a:pPr lvl="1" eaLnBrk="1" hangingPunct="1"/>
            <a:r>
              <a:rPr lang="en-US" altLang="en-US" sz="2000"/>
              <a:t>(a) (f+f’) [ defined as (f+f’)(u,v) = f(u,v)+f’(u,v) ] is a flow in G.</a:t>
            </a:r>
          </a:p>
          <a:p>
            <a:pPr lvl="1" eaLnBrk="1" hangingPunct="1"/>
            <a:r>
              <a:rPr lang="en-US" altLang="en-US" sz="2000"/>
              <a:t>(b) |(f+f’)| = |f| + |f’|.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Proof of Lemma A-(a): In order to show that (f+f’) is flow in G, we need to show that (f+f’) satisfies:</a:t>
            </a:r>
          </a:p>
          <a:p>
            <a:pPr lvl="1" eaLnBrk="1" hangingPunct="1"/>
            <a:r>
              <a:rPr lang="en-US" altLang="en-US" sz="2000"/>
              <a:t>(i) The capacity constraint</a:t>
            </a:r>
          </a:p>
          <a:p>
            <a:pPr lvl="1" eaLnBrk="1" hangingPunct="1"/>
            <a:r>
              <a:rPr lang="en-US" altLang="en-US" sz="2000"/>
              <a:t>(ii) The symmetry constraint</a:t>
            </a:r>
          </a:p>
          <a:p>
            <a:pPr lvl="1" eaLnBrk="1" hangingPunct="1"/>
            <a:r>
              <a:rPr lang="en-US" altLang="en-US" sz="2000"/>
              <a:t>(iii) The flow conservation constraint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7389A703-9A81-73CE-7678-81646C0A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7135A3-38AD-445D-A1CF-CE2BC3E91A6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5B5A70E2-ED42-56BD-3449-519144B2B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MAXIMUM FLOW IN FLOW NETWORKS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11D45E2E-4953-9074-4369-0325D259162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A4563D5E-9A7B-194A-FF75-C4C1FEF1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6CBB46-12E8-4203-A794-847428003AA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27B9036-D855-2BA5-BFFE-91B15A118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A-(a)-i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0EDABB9-E80C-085E-466D-AF24917B8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Does (f+f’) satisfy the capacity constraint?</a:t>
            </a:r>
          </a:p>
        </p:txBody>
      </p:sp>
      <p:graphicFrame>
        <p:nvGraphicFramePr>
          <p:cNvPr id="44037" name="Object 4">
            <a:extLst>
              <a:ext uri="{FF2B5EF4-FFF2-40B4-BE49-F238E27FC236}">
                <a16:creationId xmlns:a16="http://schemas.microsoft.com/office/drawing/2014/main" id="{51C420BD-67FD-0500-3A2D-A72F2BC1B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27543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5616" imgH="304668" progId="Equation.3">
                  <p:embed/>
                </p:oleObj>
              </mc:Choice>
              <mc:Fallback>
                <p:oleObj name="Equation" r:id="rId3" imgW="1345616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275431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5E1A564F-FB17-FDEF-922B-83CA0EC3E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2936875"/>
          <a:ext cx="41052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5729" imgH="203112" progId="Equation.3">
                  <p:embed/>
                </p:oleObj>
              </mc:Choice>
              <mc:Fallback>
                <p:oleObj name="Equation" r:id="rId5" imgW="20057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936875"/>
                        <a:ext cx="41052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>
            <a:extLst>
              <a:ext uri="{FF2B5EF4-FFF2-40B4-BE49-F238E27FC236}">
                <a16:creationId xmlns:a16="http://schemas.microsoft.com/office/drawing/2014/main" id="{BB506391-29CE-8DF1-C826-727D26403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8425" y="3432175"/>
          <a:ext cx="23907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8400" imgH="241300" progId="Equation.3">
                  <p:embed/>
                </p:oleObj>
              </mc:Choice>
              <mc:Fallback>
                <p:oleObj name="Equation" r:id="rId7" imgW="1168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432175"/>
                        <a:ext cx="23907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7">
            <a:extLst>
              <a:ext uri="{FF2B5EF4-FFF2-40B4-BE49-F238E27FC236}">
                <a16:creationId xmlns:a16="http://schemas.microsoft.com/office/drawing/2014/main" id="{2DD5C3B5-1027-6C69-D1CA-C931091CE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497388"/>
          <a:ext cx="33797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51000" imgH="203200" progId="Equation.3">
                  <p:embed/>
                </p:oleObj>
              </mc:Choice>
              <mc:Fallback>
                <p:oleObj name="Equation" r:id="rId9" imgW="1651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97388"/>
                        <a:ext cx="33797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8">
            <a:extLst>
              <a:ext uri="{FF2B5EF4-FFF2-40B4-BE49-F238E27FC236}">
                <a16:creationId xmlns:a16="http://schemas.microsoft.com/office/drawing/2014/main" id="{F12442A0-71D4-06EC-DB8F-8C67A3C78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994275"/>
          <a:ext cx="1117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5626" imgH="203024" progId="Equation.3">
                  <p:embed/>
                </p:oleObj>
              </mc:Choice>
              <mc:Fallback>
                <p:oleObj name="Equation" r:id="rId11" imgW="545626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94275"/>
                        <a:ext cx="11176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2" name="Group 12">
            <a:extLst>
              <a:ext uri="{FF2B5EF4-FFF2-40B4-BE49-F238E27FC236}">
                <a16:creationId xmlns:a16="http://schemas.microsoft.com/office/drawing/2014/main" id="{9B634FDE-F4FF-32CC-761B-A1CE4DF1108A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124200" cy="1560513"/>
            <a:chOff x="3552" y="1488"/>
            <a:chExt cx="1968" cy="983"/>
          </a:xfrm>
        </p:grpSpPr>
        <p:sp>
          <p:nvSpPr>
            <p:cNvPr id="44047" name="Text Box 9">
              <a:extLst>
                <a:ext uri="{FF2B5EF4-FFF2-40B4-BE49-F238E27FC236}">
                  <a16:creationId xmlns:a16="http://schemas.microsoft.com/office/drawing/2014/main" id="{0628BC04-427A-78A0-0D51-267364F1A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536"/>
              <a:ext cx="190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f’ is a flow in G</a:t>
              </a:r>
              <a:r>
                <a:rPr lang="en-US" altLang="en-US" sz="2000" baseline="-25000"/>
                <a:t>f</a:t>
              </a:r>
              <a:r>
                <a:rPr lang="en-US" altLang="en-US" sz="2000"/>
                <a:t>: Hence it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must satisfy the capacity 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constraint in G</a:t>
              </a:r>
              <a:r>
                <a:rPr lang="en-US" altLang="en-US" sz="2000" baseline="-25000"/>
                <a:t>f</a:t>
              </a:r>
            </a:p>
          </p:txBody>
        </p:sp>
        <p:graphicFrame>
          <p:nvGraphicFramePr>
            <p:cNvPr id="44048" name="Object 10">
              <a:extLst>
                <a:ext uri="{FF2B5EF4-FFF2-40B4-BE49-F238E27FC236}">
                  <a16:creationId xmlns:a16="http://schemas.microsoft.com/office/drawing/2014/main" id="{0EC13E26-882F-8ED9-B2B1-911B7065F2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160"/>
            <a:ext cx="142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04900" imgH="241300" progId="Equation.3">
                    <p:embed/>
                  </p:oleObj>
                </mc:Choice>
                <mc:Fallback>
                  <p:oleObj name="Equation" r:id="rId13" imgW="11049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160"/>
                          <a:ext cx="142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9" name="Rectangle 11">
              <a:extLst>
                <a:ext uri="{FF2B5EF4-FFF2-40B4-BE49-F238E27FC236}">
                  <a16:creationId xmlns:a16="http://schemas.microsoft.com/office/drawing/2014/main" id="{AB6B7275-A20D-F8C2-D3F0-BFAF0515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488"/>
              <a:ext cx="1968" cy="9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</p:grpSp>
      <p:sp>
        <p:nvSpPr>
          <p:cNvPr id="44043" name="Freeform 13">
            <a:extLst>
              <a:ext uri="{FF2B5EF4-FFF2-40B4-BE49-F238E27FC236}">
                <a16:creationId xmlns:a16="http://schemas.microsoft.com/office/drawing/2014/main" id="{B70971FC-1044-7692-C070-D305928BB456}"/>
              </a:ext>
            </a:extLst>
          </p:cNvPr>
          <p:cNvSpPr>
            <a:spLocks/>
          </p:cNvSpPr>
          <p:nvPr/>
        </p:nvSpPr>
        <p:spPr bwMode="auto">
          <a:xfrm>
            <a:off x="5105400" y="3048000"/>
            <a:ext cx="927100" cy="533400"/>
          </a:xfrm>
          <a:custGeom>
            <a:avLst/>
            <a:gdLst>
              <a:gd name="T0" fmla="*/ 2147483646 w 584"/>
              <a:gd name="T1" fmla="*/ 2147483646 h 336"/>
              <a:gd name="T2" fmla="*/ 2147483646 w 584"/>
              <a:gd name="T3" fmla="*/ 2147483646 h 336"/>
              <a:gd name="T4" fmla="*/ 0 w 584"/>
              <a:gd name="T5" fmla="*/ 2147483646 h 336"/>
              <a:gd name="T6" fmla="*/ 0 60000 65536"/>
              <a:gd name="T7" fmla="*/ 0 60000 65536"/>
              <a:gd name="T8" fmla="*/ 0 60000 65536"/>
              <a:gd name="T9" fmla="*/ 0 w 584"/>
              <a:gd name="T10" fmla="*/ 0 h 336"/>
              <a:gd name="T11" fmla="*/ 584 w 58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4" h="336">
                <a:moveTo>
                  <a:pt x="48" y="48"/>
                </a:moveTo>
                <a:cubicBezTo>
                  <a:pt x="316" y="24"/>
                  <a:pt x="584" y="0"/>
                  <a:pt x="576" y="48"/>
                </a:cubicBezTo>
                <a:cubicBezTo>
                  <a:pt x="568" y="96"/>
                  <a:pt x="284" y="216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4044" name="Object 14">
            <a:extLst>
              <a:ext uri="{FF2B5EF4-FFF2-40B4-BE49-F238E27FC236}">
                <a16:creationId xmlns:a16="http://schemas.microsoft.com/office/drawing/2014/main" id="{CD59199E-DF84-3B62-A1CC-61698F08FF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925888"/>
          <a:ext cx="32496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87500" imgH="241300" progId="Equation.3">
                  <p:embed/>
                </p:oleObj>
              </mc:Choice>
              <mc:Fallback>
                <p:oleObj name="Equation" r:id="rId15" imgW="15875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925888"/>
                        <a:ext cx="32496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5">
            <a:extLst>
              <a:ext uri="{FF2B5EF4-FFF2-40B4-BE49-F238E27FC236}">
                <a16:creationId xmlns:a16="http://schemas.microsoft.com/office/drawing/2014/main" id="{4DC0A240-3128-EA09-FC7E-FB2065287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886200"/>
            <a:ext cx="3505200" cy="533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44046" name="Freeform 16">
            <a:extLst>
              <a:ext uri="{FF2B5EF4-FFF2-40B4-BE49-F238E27FC236}">
                <a16:creationId xmlns:a16="http://schemas.microsoft.com/office/drawing/2014/main" id="{BB1F7949-A5FD-9A58-A4AC-0BCD5E80D856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698500" cy="609600"/>
          </a:xfrm>
          <a:custGeom>
            <a:avLst/>
            <a:gdLst>
              <a:gd name="T0" fmla="*/ 2147483646 w 440"/>
              <a:gd name="T1" fmla="*/ 0 h 384"/>
              <a:gd name="T2" fmla="*/ 2147483646 w 440"/>
              <a:gd name="T3" fmla="*/ 2147483646 h 384"/>
              <a:gd name="T4" fmla="*/ 0 w 440"/>
              <a:gd name="T5" fmla="*/ 2147483646 h 384"/>
              <a:gd name="T6" fmla="*/ 0 60000 65536"/>
              <a:gd name="T7" fmla="*/ 0 60000 65536"/>
              <a:gd name="T8" fmla="*/ 0 60000 65536"/>
              <a:gd name="T9" fmla="*/ 0 w 440"/>
              <a:gd name="T10" fmla="*/ 0 h 384"/>
              <a:gd name="T11" fmla="*/ 440 w 44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384">
                <a:moveTo>
                  <a:pt x="48" y="0"/>
                </a:moveTo>
                <a:cubicBezTo>
                  <a:pt x="244" y="64"/>
                  <a:pt x="440" y="128"/>
                  <a:pt x="432" y="192"/>
                </a:cubicBezTo>
                <a:cubicBezTo>
                  <a:pt x="424" y="256"/>
                  <a:pt x="212" y="320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9B08C8E2-A24E-AEAD-664C-FF0A1424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7498D3-E628-4AB6-916F-5A2DB89E935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239FC76-D362-0CA7-59E4-6586333FA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A-(a)-ii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333B753-E305-4808-3EDE-B75F2EB24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Does (f+f’) satisfy the symmetry constraint?</a:t>
            </a:r>
          </a:p>
        </p:txBody>
      </p:sp>
      <p:graphicFrame>
        <p:nvGraphicFramePr>
          <p:cNvPr id="46085" name="Object 4">
            <a:extLst>
              <a:ext uri="{FF2B5EF4-FFF2-40B4-BE49-F238E27FC236}">
                <a16:creationId xmlns:a16="http://schemas.microsoft.com/office/drawing/2014/main" id="{4AE26791-0DF4-4C59-EF9D-D7D93CBF3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2057400"/>
          <a:ext cx="381952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090" imgH="304668" progId="Equation.3">
                  <p:embed/>
                </p:oleObj>
              </mc:Choice>
              <mc:Fallback>
                <p:oleObj name="Equation" r:id="rId3" imgW="1866090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057400"/>
                        <a:ext cx="381952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78284C1B-5DB8-AB0B-35AA-4DC53C24D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2936875"/>
          <a:ext cx="41052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05729" imgH="203112" progId="Equation.3">
                  <p:embed/>
                </p:oleObj>
              </mc:Choice>
              <mc:Fallback>
                <p:oleObj name="Equation" r:id="rId5" imgW="200572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936875"/>
                        <a:ext cx="41052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6">
            <a:extLst>
              <a:ext uri="{FF2B5EF4-FFF2-40B4-BE49-F238E27FC236}">
                <a16:creationId xmlns:a16="http://schemas.microsoft.com/office/drawing/2014/main" id="{B65475A0-9FF4-40EA-DDA6-F3D65FE92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4463" y="3470275"/>
          <a:ext cx="25733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6755" imgH="203112" progId="Equation.3">
                  <p:embed/>
                </p:oleObj>
              </mc:Choice>
              <mc:Fallback>
                <p:oleObj name="Equation" r:id="rId7" imgW="125675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3470275"/>
                        <a:ext cx="25733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7">
            <a:extLst>
              <a:ext uri="{FF2B5EF4-FFF2-40B4-BE49-F238E27FC236}">
                <a16:creationId xmlns:a16="http://schemas.microsoft.com/office/drawing/2014/main" id="{7275EE6D-C863-AC45-5C40-DBDFCBB60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4003675"/>
          <a:ext cx="2806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03200" progId="Equation.3">
                  <p:embed/>
                </p:oleObj>
              </mc:Choice>
              <mc:Fallback>
                <p:oleObj name="Equation" r:id="rId9" imgW="1371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003675"/>
                        <a:ext cx="2806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10">
            <a:extLst>
              <a:ext uri="{FF2B5EF4-FFF2-40B4-BE49-F238E27FC236}">
                <a16:creationId xmlns:a16="http://schemas.microsoft.com/office/drawing/2014/main" id="{0BEFF2D2-2087-F008-3D99-0136B9DCA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09800"/>
            <a:ext cx="3403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 &amp; f’ are flows in G &amp; G</a:t>
            </a:r>
            <a:r>
              <a:rPr lang="en-US" altLang="en-US" sz="2000" baseline="-25000"/>
              <a:t>f</a:t>
            </a:r>
            <a:r>
              <a:rPr lang="en-US" altLang="en-US" sz="2000"/>
              <a:t>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Hence they must individually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satisfy the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symmetry constraint</a:t>
            </a:r>
            <a:endParaRPr lang="en-US" altLang="en-US" sz="2000" baseline="-25000"/>
          </a:p>
        </p:txBody>
      </p:sp>
      <p:graphicFrame>
        <p:nvGraphicFramePr>
          <p:cNvPr id="46090" name="Object 11">
            <a:extLst>
              <a:ext uri="{FF2B5EF4-FFF2-40B4-BE49-F238E27FC236}">
                <a16:creationId xmlns:a16="http://schemas.microsoft.com/office/drawing/2014/main" id="{04A211F4-3FDC-368D-CC80-F4E0FBC8F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508375"/>
          <a:ext cx="22860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17115" imgH="203112" progId="Equation.3">
                  <p:embed/>
                </p:oleObj>
              </mc:Choice>
              <mc:Fallback>
                <p:oleObj name="Equation" r:id="rId11" imgW="1117115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08375"/>
                        <a:ext cx="22860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Rectangle 12">
            <a:extLst>
              <a:ext uri="{FF2B5EF4-FFF2-40B4-BE49-F238E27FC236}">
                <a16:creationId xmlns:a16="http://schemas.microsoft.com/office/drawing/2014/main" id="{B8C43E43-643E-8080-E943-B594A42C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133600"/>
            <a:ext cx="3505200" cy="2209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46092" name="Freeform 16">
            <a:extLst>
              <a:ext uri="{FF2B5EF4-FFF2-40B4-BE49-F238E27FC236}">
                <a16:creationId xmlns:a16="http://schemas.microsoft.com/office/drawing/2014/main" id="{F023ED3C-3340-E99B-2060-EBFE6730A66A}"/>
              </a:ext>
            </a:extLst>
          </p:cNvPr>
          <p:cNvSpPr>
            <a:spLocks/>
          </p:cNvSpPr>
          <p:nvPr/>
        </p:nvSpPr>
        <p:spPr bwMode="auto">
          <a:xfrm>
            <a:off x="5257800" y="3048000"/>
            <a:ext cx="698500" cy="609600"/>
          </a:xfrm>
          <a:custGeom>
            <a:avLst/>
            <a:gdLst>
              <a:gd name="T0" fmla="*/ 2147483646 w 440"/>
              <a:gd name="T1" fmla="*/ 0 h 384"/>
              <a:gd name="T2" fmla="*/ 2147483646 w 440"/>
              <a:gd name="T3" fmla="*/ 2147483646 h 384"/>
              <a:gd name="T4" fmla="*/ 0 w 440"/>
              <a:gd name="T5" fmla="*/ 2147483646 h 384"/>
              <a:gd name="T6" fmla="*/ 0 60000 65536"/>
              <a:gd name="T7" fmla="*/ 0 60000 65536"/>
              <a:gd name="T8" fmla="*/ 0 60000 65536"/>
              <a:gd name="T9" fmla="*/ 0 w 440"/>
              <a:gd name="T10" fmla="*/ 0 h 384"/>
              <a:gd name="T11" fmla="*/ 440 w 440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384">
                <a:moveTo>
                  <a:pt x="48" y="0"/>
                </a:moveTo>
                <a:cubicBezTo>
                  <a:pt x="244" y="64"/>
                  <a:pt x="440" y="128"/>
                  <a:pt x="432" y="192"/>
                </a:cubicBezTo>
                <a:cubicBezTo>
                  <a:pt x="424" y="256"/>
                  <a:pt x="212" y="320"/>
                  <a:pt x="0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46093" name="Object 17">
            <a:extLst>
              <a:ext uri="{FF2B5EF4-FFF2-40B4-BE49-F238E27FC236}">
                <a16:creationId xmlns:a16="http://schemas.microsoft.com/office/drawing/2014/main" id="{DFF67A4B-69B0-34A8-1F5A-E2136916C7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2038" y="3851275"/>
          <a:ext cx="24685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06500" imgH="203200" progId="Equation.3">
                  <p:embed/>
                </p:oleObj>
              </mc:Choice>
              <mc:Fallback>
                <p:oleObj name="Equation" r:id="rId13" imgW="1206500" imgH="203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851275"/>
                        <a:ext cx="24685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8">
            <a:extLst>
              <a:ext uri="{FF2B5EF4-FFF2-40B4-BE49-F238E27FC236}">
                <a16:creationId xmlns:a16="http://schemas.microsoft.com/office/drawing/2014/main" id="{9A59A3DA-1917-5B71-3E98-16C277C31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9388" y="4460875"/>
          <a:ext cx="21574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54100" imgH="203200" progId="Equation.3">
                  <p:embed/>
                </p:oleObj>
              </mc:Choice>
              <mc:Fallback>
                <p:oleObj name="Equation" r:id="rId15" imgW="10541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460875"/>
                        <a:ext cx="21574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  <p:bldP spid="4609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B2741F1B-C42D-0512-9049-2BD9ACCE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D1DFC-0DA5-4FD8-82FF-3C455646BF7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108FFB7-E816-7326-87A0-9CB4B45B8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A-(a)-iii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658A91F-B285-C773-E624-706AD4A418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Does (f+f’) satisfy the flow conservation constraint?</a:t>
            </a:r>
          </a:p>
        </p:txBody>
      </p:sp>
      <p:graphicFrame>
        <p:nvGraphicFramePr>
          <p:cNvPr id="48133" name="Object 4">
            <a:extLst>
              <a:ext uri="{FF2B5EF4-FFF2-40B4-BE49-F238E27FC236}">
                <a16:creationId xmlns:a16="http://schemas.microsoft.com/office/drawing/2014/main" id="{D312B229-2913-D0B0-3908-200FFD024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160588"/>
          <a:ext cx="19478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087" imgH="203112" progId="Equation.3">
                  <p:embed/>
                </p:oleObj>
              </mc:Choice>
              <mc:Fallback>
                <p:oleObj name="Equation" r:id="rId3" imgW="952087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60588"/>
                        <a:ext cx="19478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5">
            <a:extLst>
              <a:ext uri="{FF2B5EF4-FFF2-40B4-BE49-F238E27FC236}">
                <a16:creationId xmlns:a16="http://schemas.microsoft.com/office/drawing/2014/main" id="{2509656C-7DA0-AFC3-06D9-70F35E626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" y="2571750"/>
          <a:ext cx="2520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418918" progId="Equation.3">
                  <p:embed/>
                </p:oleObj>
              </mc:Choice>
              <mc:Fallback>
                <p:oleObj name="Equation" r:id="rId5" imgW="1231366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2571750"/>
                        <a:ext cx="2520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8">
            <a:extLst>
              <a:ext uri="{FF2B5EF4-FFF2-40B4-BE49-F238E27FC236}">
                <a16:creationId xmlns:a16="http://schemas.microsoft.com/office/drawing/2014/main" id="{C5A9E79E-3DDF-478C-064B-7E40CC95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738" y="2209800"/>
            <a:ext cx="30035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 &amp; f’ are flows in G &amp; G</a:t>
            </a:r>
            <a:r>
              <a:rPr lang="en-US" altLang="en-US" sz="2000" baseline="-25000"/>
              <a:t>f</a:t>
            </a:r>
            <a:r>
              <a:rPr lang="en-US" altLang="en-US" sz="2000"/>
              <a:t>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Hence they must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individually satisfy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the flow conservation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constraint</a:t>
            </a:r>
            <a:endParaRPr lang="en-US" altLang="en-US" sz="2000" baseline="-25000"/>
          </a:p>
        </p:txBody>
      </p:sp>
      <p:sp>
        <p:nvSpPr>
          <p:cNvPr id="48136" name="Rectangle 10">
            <a:extLst>
              <a:ext uri="{FF2B5EF4-FFF2-40B4-BE49-F238E27FC236}">
                <a16:creationId xmlns:a16="http://schemas.microsoft.com/office/drawing/2014/main" id="{9B94FC25-5AC8-B308-E6AE-2893BA176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133600"/>
            <a:ext cx="3352800" cy="3276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graphicFrame>
        <p:nvGraphicFramePr>
          <p:cNvPr id="48137" name="Object 14">
            <a:extLst>
              <a:ext uri="{FF2B5EF4-FFF2-40B4-BE49-F238E27FC236}">
                <a16:creationId xmlns:a16="http://schemas.microsoft.com/office/drawing/2014/main" id="{D79ECC66-0C4D-30A8-C676-8991AA7C3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300" y="3489325"/>
          <a:ext cx="5041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63800" imgH="342900" progId="Equation.3">
                  <p:embed/>
                </p:oleObj>
              </mc:Choice>
              <mc:Fallback>
                <p:oleObj name="Equation" r:id="rId7" imgW="24638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3489325"/>
                        <a:ext cx="50419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5">
            <a:extLst>
              <a:ext uri="{FF2B5EF4-FFF2-40B4-BE49-F238E27FC236}">
                <a16:creationId xmlns:a16="http://schemas.microsoft.com/office/drawing/2014/main" id="{56890588-CF38-4C20-8393-92C66C460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03725"/>
          <a:ext cx="31432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700" imgH="342900" progId="Equation.3">
                  <p:embed/>
                </p:oleObj>
              </mc:Choice>
              <mc:Fallback>
                <p:oleObj name="Equation" r:id="rId9" imgW="15367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03725"/>
                        <a:ext cx="31432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6">
            <a:extLst>
              <a:ext uri="{FF2B5EF4-FFF2-40B4-BE49-F238E27FC236}">
                <a16:creationId xmlns:a16="http://schemas.microsoft.com/office/drawing/2014/main" id="{FC2AA66E-83F9-C425-61E4-96A94C3AE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794125"/>
          <a:ext cx="17145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76300" imgH="342900" progId="Equation.3">
                  <p:embed/>
                </p:oleObj>
              </mc:Choice>
              <mc:Fallback>
                <p:oleObj name="Equation" r:id="rId11" imgW="876300" imgH="342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794125"/>
                        <a:ext cx="17145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7">
            <a:extLst>
              <a:ext uri="{FF2B5EF4-FFF2-40B4-BE49-F238E27FC236}">
                <a16:creationId xmlns:a16="http://schemas.microsoft.com/office/drawing/2014/main" id="{F8C25B6A-97D0-A612-50A3-4F5A8AAE8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4556125"/>
          <a:ext cx="17891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14400" imgH="342900" progId="Equation.3">
                  <p:embed/>
                </p:oleObj>
              </mc:Choice>
              <mc:Fallback>
                <p:oleObj name="Equation" r:id="rId13" imgW="914400" imgH="342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556125"/>
                        <a:ext cx="1789113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8">
            <a:extLst>
              <a:ext uri="{FF2B5EF4-FFF2-40B4-BE49-F238E27FC236}">
                <a16:creationId xmlns:a16="http://schemas.microsoft.com/office/drawing/2014/main" id="{8DEFFBEB-B26E-B8A7-8879-7077C10CD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5257800"/>
          <a:ext cx="13763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72516" imgH="177646" progId="Equation.3">
                  <p:embed/>
                </p:oleObj>
              </mc:Choice>
              <mc:Fallback>
                <p:oleObj name="Equation" r:id="rId15" imgW="672516" imgH="1776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257800"/>
                        <a:ext cx="137636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Freeform 19">
            <a:extLst>
              <a:ext uri="{FF2B5EF4-FFF2-40B4-BE49-F238E27FC236}">
                <a16:creationId xmlns:a16="http://schemas.microsoft.com/office/drawing/2014/main" id="{42E166E9-A8D9-4C4D-7522-391EE1017F9E}"/>
              </a:ext>
            </a:extLst>
          </p:cNvPr>
          <p:cNvSpPr>
            <a:spLocks/>
          </p:cNvSpPr>
          <p:nvPr/>
        </p:nvSpPr>
        <p:spPr bwMode="auto">
          <a:xfrm>
            <a:off x="4343400" y="4953000"/>
            <a:ext cx="1676400" cy="457200"/>
          </a:xfrm>
          <a:custGeom>
            <a:avLst/>
            <a:gdLst>
              <a:gd name="T0" fmla="*/ 2147483646 w 1056"/>
              <a:gd name="T1" fmla="*/ 0 h 288"/>
              <a:gd name="T2" fmla="*/ 2147483646 w 1056"/>
              <a:gd name="T3" fmla="*/ 2147483646 h 288"/>
              <a:gd name="T4" fmla="*/ 0 w 1056"/>
              <a:gd name="T5" fmla="*/ 2147483646 h 288"/>
              <a:gd name="T6" fmla="*/ 0 60000 65536"/>
              <a:gd name="T7" fmla="*/ 0 60000 65536"/>
              <a:gd name="T8" fmla="*/ 0 60000 65536"/>
              <a:gd name="T9" fmla="*/ 0 w 1056"/>
              <a:gd name="T10" fmla="*/ 0 h 288"/>
              <a:gd name="T11" fmla="*/ 1056 w 105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88">
                <a:moveTo>
                  <a:pt x="576" y="0"/>
                </a:moveTo>
                <a:cubicBezTo>
                  <a:pt x="816" y="24"/>
                  <a:pt x="1056" y="48"/>
                  <a:pt x="960" y="96"/>
                </a:cubicBezTo>
                <a:cubicBezTo>
                  <a:pt x="864" y="144"/>
                  <a:pt x="432" y="216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92CA52E7-88FA-059E-6A67-AC95D3EA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20F7C8-1545-4EA8-86AA-61D52DACAF9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342F73E-ECE6-D722-93A0-069DB37FD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A-(b)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E2F5328-6332-4E71-ED1D-82545C055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|(f+f’)| = |f| + |f’|</a:t>
            </a:r>
          </a:p>
        </p:txBody>
      </p:sp>
      <p:graphicFrame>
        <p:nvGraphicFramePr>
          <p:cNvPr id="50181" name="Object 5">
            <a:extLst>
              <a:ext uri="{FF2B5EF4-FFF2-40B4-BE49-F238E27FC236}">
                <a16:creationId xmlns:a16="http://schemas.microsoft.com/office/drawing/2014/main" id="{6DF669AE-8F0D-4955-4A42-A144CFFC4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13" y="2286000"/>
          <a:ext cx="34813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1701800" imgH="342900" progId="Equation.3">
                  <p:embed/>
                </p:oleObj>
              </mc:Choice>
              <mc:Fallback>
                <p:oleObj name="Denklem" r:id="rId3" imgW="17018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2286000"/>
                        <a:ext cx="34813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4">
            <a:extLst>
              <a:ext uri="{FF2B5EF4-FFF2-40B4-BE49-F238E27FC236}">
                <a16:creationId xmlns:a16="http://schemas.microsoft.com/office/drawing/2014/main" id="{8919E69D-CC5F-192A-721A-9FD14BB00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6525" y="3032125"/>
          <a:ext cx="2936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342900" progId="Equation.3">
                  <p:embed/>
                </p:oleObj>
              </mc:Choice>
              <mc:Fallback>
                <p:oleObj name="Equation" r:id="rId5" imgW="14351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3032125"/>
                        <a:ext cx="29368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5">
            <a:extLst>
              <a:ext uri="{FF2B5EF4-FFF2-40B4-BE49-F238E27FC236}">
                <a16:creationId xmlns:a16="http://schemas.microsoft.com/office/drawing/2014/main" id="{714DF2D5-3E6B-F7C5-FBAD-61B25B229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3810000"/>
          <a:ext cx="30940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11300" imgH="342900" progId="Equation.3">
                  <p:embed/>
                </p:oleObj>
              </mc:Choice>
              <mc:Fallback>
                <p:oleObj name="Equation" r:id="rId7" imgW="15113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810000"/>
                        <a:ext cx="30940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6">
            <a:extLst>
              <a:ext uri="{FF2B5EF4-FFF2-40B4-BE49-F238E27FC236}">
                <a16:creationId xmlns:a16="http://schemas.microsoft.com/office/drawing/2014/main" id="{905140D1-D017-E8DD-68C0-566A4FAFD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572000"/>
          <a:ext cx="14557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0891" imgH="203112" progId="Equation.3">
                  <p:embed/>
                </p:oleObj>
              </mc:Choice>
              <mc:Fallback>
                <p:oleObj name="Equation" r:id="rId9" imgW="710891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14557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18">
            <a:extLst>
              <a:ext uri="{FF2B5EF4-FFF2-40B4-BE49-F238E27FC236}">
                <a16:creationId xmlns:a16="http://schemas.microsoft.com/office/drawing/2014/main" id="{FA7507AD-1AD1-3DED-1786-986CDF691158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505200"/>
            <a:ext cx="2286000" cy="1524000"/>
            <a:chOff x="3792" y="1488"/>
            <a:chExt cx="1440" cy="960"/>
          </a:xfrm>
        </p:grpSpPr>
        <p:sp>
          <p:nvSpPr>
            <p:cNvPr id="50187" name="Rectangle 7">
              <a:extLst>
                <a:ext uri="{FF2B5EF4-FFF2-40B4-BE49-F238E27FC236}">
                  <a16:creationId xmlns:a16="http://schemas.microsoft.com/office/drawing/2014/main" id="{B1CF9593-EA5B-4118-FF09-B5B033664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88"/>
              <a:ext cx="1440" cy="9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graphicFrame>
          <p:nvGraphicFramePr>
            <p:cNvPr id="50188" name="Object 10">
              <a:extLst>
                <a:ext uri="{FF2B5EF4-FFF2-40B4-BE49-F238E27FC236}">
                  <a16:creationId xmlns:a16="http://schemas.microsoft.com/office/drawing/2014/main" id="{0C38FCF2-A958-03FC-E830-2258FE0B65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536"/>
            <a:ext cx="1189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65200" imgH="342900" progId="Equation.3">
                    <p:embed/>
                  </p:oleObj>
                </mc:Choice>
                <mc:Fallback>
                  <p:oleObj name="Equation" r:id="rId11" imgW="965200" imgH="342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36"/>
                          <a:ext cx="1189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9" name="Object 17">
              <a:extLst>
                <a:ext uri="{FF2B5EF4-FFF2-40B4-BE49-F238E27FC236}">
                  <a16:creationId xmlns:a16="http://schemas.microsoft.com/office/drawing/2014/main" id="{A13F737A-6013-52C9-2C9F-5145974E3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920"/>
            <a:ext cx="125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16000" imgH="342900" progId="Equation.3">
                    <p:embed/>
                  </p:oleObj>
                </mc:Choice>
                <mc:Fallback>
                  <p:oleObj name="Equation" r:id="rId13" imgW="1016000" imgH="342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920"/>
                          <a:ext cx="125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Freeform 19">
            <a:extLst>
              <a:ext uri="{FF2B5EF4-FFF2-40B4-BE49-F238E27FC236}">
                <a16:creationId xmlns:a16="http://schemas.microsoft.com/office/drawing/2014/main" id="{22F2C14A-1A65-6C87-CBF0-2DDE7F4D2624}"/>
              </a:ext>
            </a:extLst>
          </p:cNvPr>
          <p:cNvSpPr>
            <a:spLocks/>
          </p:cNvSpPr>
          <p:nvPr/>
        </p:nvSpPr>
        <p:spPr bwMode="auto">
          <a:xfrm>
            <a:off x="3429000" y="4114800"/>
            <a:ext cx="1943100" cy="685800"/>
          </a:xfrm>
          <a:custGeom>
            <a:avLst/>
            <a:gdLst>
              <a:gd name="T0" fmla="*/ 2147483646 w 1224"/>
              <a:gd name="T1" fmla="*/ 0 h 432"/>
              <a:gd name="T2" fmla="*/ 2147483646 w 1224"/>
              <a:gd name="T3" fmla="*/ 2147483646 h 432"/>
              <a:gd name="T4" fmla="*/ 0 w 1224"/>
              <a:gd name="T5" fmla="*/ 2147483646 h 432"/>
              <a:gd name="T6" fmla="*/ 0 60000 65536"/>
              <a:gd name="T7" fmla="*/ 0 60000 65536"/>
              <a:gd name="T8" fmla="*/ 0 60000 65536"/>
              <a:gd name="T9" fmla="*/ 0 w 1224"/>
              <a:gd name="T10" fmla="*/ 0 h 432"/>
              <a:gd name="T11" fmla="*/ 1224 w 122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432">
                <a:moveTo>
                  <a:pt x="720" y="0"/>
                </a:moveTo>
                <a:cubicBezTo>
                  <a:pt x="972" y="84"/>
                  <a:pt x="1224" y="168"/>
                  <a:pt x="1104" y="240"/>
                </a:cubicBezTo>
                <a:cubicBezTo>
                  <a:pt x="984" y="312"/>
                  <a:pt x="492" y="372"/>
                  <a:pt x="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360CA7F4-85BD-FF92-B32F-990F0273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1070C-1920-4646-B121-E1BA0CB136E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79160A9-8DFC-B634-161F-85C15F58F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Application of Lemma A</a:t>
            </a:r>
          </a:p>
        </p:txBody>
      </p:sp>
      <p:sp>
        <p:nvSpPr>
          <p:cNvPr id="52228" name="Oval 4">
            <a:extLst>
              <a:ext uri="{FF2B5EF4-FFF2-40B4-BE49-F238E27FC236}">
                <a16:creationId xmlns:a16="http://schemas.microsoft.com/office/drawing/2014/main" id="{8DC75964-9F86-36D2-01CA-4A26393AF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526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204C85B4-A1ED-5371-B226-8D173172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914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5B148D77-29A9-FF52-DA8E-1DDBB9EC6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14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9364085B-8755-31F9-4831-A0FB95667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1752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A5C965D-5E81-6C60-194A-8BE7663E6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17526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35984399-5F0D-7C83-7505-1E3D0524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20574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3/8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40DBFBA2-B7AE-D8EF-6BF0-F284BB547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1600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2/9</a:t>
            </a:r>
          </a:p>
        </p:txBody>
      </p:sp>
      <p:cxnSp>
        <p:nvCxnSpPr>
          <p:cNvPr id="52235" name="AutoShape 11">
            <a:extLst>
              <a:ext uri="{FF2B5EF4-FFF2-40B4-BE49-F238E27FC236}">
                <a16:creationId xmlns:a16="http://schemas.microsoft.com/office/drawing/2014/main" id="{DC3E5301-F4AD-7A3A-A0FA-D39088485123}"/>
              </a:ext>
            </a:extLst>
          </p:cNvPr>
          <p:cNvCxnSpPr>
            <a:cxnSpLocks noChangeShapeType="1"/>
            <a:stCxn id="52228" idx="7"/>
            <a:endCxn id="52229" idx="3"/>
          </p:cNvCxnSpPr>
          <p:nvPr/>
        </p:nvCxnSpPr>
        <p:spPr bwMode="auto">
          <a:xfrm flipV="1">
            <a:off x="1020763" y="13700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2">
            <a:extLst>
              <a:ext uri="{FF2B5EF4-FFF2-40B4-BE49-F238E27FC236}">
                <a16:creationId xmlns:a16="http://schemas.microsoft.com/office/drawing/2014/main" id="{8E380730-1A90-6AFC-172F-7754222711E2}"/>
              </a:ext>
            </a:extLst>
          </p:cNvPr>
          <p:cNvCxnSpPr>
            <a:cxnSpLocks noChangeShapeType="1"/>
            <a:stCxn id="52228" idx="5"/>
            <a:endCxn id="52230" idx="1"/>
          </p:cNvCxnSpPr>
          <p:nvPr/>
        </p:nvCxnSpPr>
        <p:spPr bwMode="auto">
          <a:xfrm>
            <a:off x="1020763" y="2208213"/>
            <a:ext cx="420687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3">
            <a:extLst>
              <a:ext uri="{FF2B5EF4-FFF2-40B4-BE49-F238E27FC236}">
                <a16:creationId xmlns:a16="http://schemas.microsoft.com/office/drawing/2014/main" id="{038B5306-26DB-0AE0-0406-EDD9AF26FA20}"/>
              </a:ext>
            </a:extLst>
          </p:cNvPr>
          <p:cNvCxnSpPr>
            <a:cxnSpLocks noChangeShapeType="1"/>
            <a:stCxn id="52230" idx="7"/>
            <a:endCxn id="52231" idx="3"/>
          </p:cNvCxnSpPr>
          <p:nvPr/>
        </p:nvCxnSpPr>
        <p:spPr bwMode="auto">
          <a:xfrm flipV="1">
            <a:off x="1798638" y="2208213"/>
            <a:ext cx="481012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190C3ABB-4DDC-5798-E20B-D79921C245F5}"/>
              </a:ext>
            </a:extLst>
          </p:cNvPr>
          <p:cNvCxnSpPr>
            <a:cxnSpLocks noChangeShapeType="1"/>
            <a:stCxn id="52229" idx="5"/>
            <a:endCxn id="52231" idx="1"/>
          </p:cNvCxnSpPr>
          <p:nvPr/>
        </p:nvCxnSpPr>
        <p:spPr bwMode="auto">
          <a:xfrm>
            <a:off x="1798638" y="13700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EC65676F-4AE9-E6CC-70B8-FFAE7C5F7D39}"/>
              </a:ext>
            </a:extLst>
          </p:cNvPr>
          <p:cNvCxnSpPr>
            <a:cxnSpLocks noChangeShapeType="1"/>
            <a:stCxn id="52231" idx="6"/>
            <a:endCxn id="52232" idx="2"/>
          </p:cNvCxnSpPr>
          <p:nvPr/>
        </p:nvCxnSpPr>
        <p:spPr bwMode="auto">
          <a:xfrm>
            <a:off x="2709863" y="2019300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0" name="Text Box 16">
            <a:extLst>
              <a:ext uri="{FF2B5EF4-FFF2-40B4-BE49-F238E27FC236}">
                <a16:creationId xmlns:a16="http://schemas.microsoft.com/office/drawing/2014/main" id="{1F5B3D21-E385-041E-EF92-362BBECE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1600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2/7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id="{CFEEA573-24D2-EAC1-8FBA-C37AA698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25" y="20574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3/6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A4DFA865-05D7-DD8A-19EA-9D70709C2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19954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5/8</a:t>
            </a:r>
          </a:p>
        </p:txBody>
      </p:sp>
      <p:sp>
        <p:nvSpPr>
          <p:cNvPr id="52243" name="Rectangle 19">
            <a:extLst>
              <a:ext uri="{FF2B5EF4-FFF2-40B4-BE49-F238E27FC236}">
                <a16:creationId xmlns:a16="http://schemas.microsoft.com/office/drawing/2014/main" id="{5B66B9CE-EED6-8012-8BBF-E4C46CF9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3108325"/>
            <a:ext cx="1014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ym typeface="Wingdings" panose="05000000000000000000" pitchFamily="2" charset="2"/>
              </a:rPr>
              <a:t>G and f</a:t>
            </a:r>
          </a:p>
        </p:txBody>
      </p:sp>
      <p:grpSp>
        <p:nvGrpSpPr>
          <p:cNvPr id="2" name="Group 99">
            <a:extLst>
              <a:ext uri="{FF2B5EF4-FFF2-40B4-BE49-F238E27FC236}">
                <a16:creationId xmlns:a16="http://schemas.microsoft.com/office/drawing/2014/main" id="{45647E8A-B328-C08A-B66C-F32D1985716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3349625" cy="2606675"/>
            <a:chOff x="381000" y="3581400"/>
            <a:chExt cx="3349625" cy="2606675"/>
          </a:xfrm>
        </p:grpSpPr>
        <p:sp>
          <p:nvSpPr>
            <p:cNvPr id="52301" name="Text Box 61">
              <a:extLst>
                <a:ext uri="{FF2B5EF4-FFF2-40B4-BE49-F238E27FC236}">
                  <a16:creationId xmlns:a16="http://schemas.microsoft.com/office/drawing/2014/main" id="{2142AC9B-D84D-4FE9-3906-20A61BF15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50" y="46482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</a:rPr>
                <a:t>3</a:t>
              </a:r>
              <a:r>
                <a:rPr lang="en-US" altLang="en-US" sz="1800" dirty="0"/>
                <a:t>/3</a:t>
              </a:r>
            </a:p>
          </p:txBody>
        </p:sp>
        <p:sp>
          <p:nvSpPr>
            <p:cNvPr id="52302" name="Rectangle 46">
              <a:extLst>
                <a:ext uri="{FF2B5EF4-FFF2-40B4-BE49-F238E27FC236}">
                  <a16:creationId xmlns:a16="http://schemas.microsoft.com/office/drawing/2014/main" id="{A2E4AF6D-750B-F2F8-EDD9-4986B7DD6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588" y="5791200"/>
              <a:ext cx="1117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ym typeface="Wingdings" panose="05000000000000000000" pitchFamily="2" charset="2"/>
                </a:rPr>
                <a:t>G</a:t>
              </a:r>
              <a:r>
                <a:rPr lang="en-US" altLang="en-US" sz="2000" baseline="-25000">
                  <a:sym typeface="Wingdings" panose="05000000000000000000" pitchFamily="2" charset="2"/>
                </a:rPr>
                <a:t>f</a:t>
              </a:r>
              <a:r>
                <a:rPr lang="en-US" altLang="en-US" sz="2000">
                  <a:sym typeface="Wingdings" panose="05000000000000000000" pitchFamily="2" charset="2"/>
                </a:rPr>
                <a:t> and f’</a:t>
              </a:r>
              <a:endParaRPr lang="en-US" altLang="en-US" sz="2000" baseline="-25000">
                <a:sym typeface="Wingdings" panose="05000000000000000000" pitchFamily="2" charset="2"/>
              </a:endParaRPr>
            </a:p>
          </p:txBody>
        </p:sp>
        <p:sp>
          <p:nvSpPr>
            <p:cNvPr id="52303" name="Oval 47">
              <a:extLst>
                <a:ext uri="{FF2B5EF4-FFF2-40B4-BE49-F238E27FC236}">
                  <a16:creationId xmlns:a16="http://schemas.microsoft.com/office/drawing/2014/main" id="{BF030B7C-D607-22B6-24AE-B3EB53116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419600"/>
              <a:ext cx="5715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s </a:t>
              </a:r>
              <a:endParaRPr lang="en-US" altLang="en-US" sz="2000" baseline="-25000"/>
            </a:p>
          </p:txBody>
        </p:sp>
        <p:sp>
          <p:nvSpPr>
            <p:cNvPr id="52304" name="Oval 48">
              <a:extLst>
                <a:ext uri="{FF2B5EF4-FFF2-40B4-BE49-F238E27FC236}">
                  <a16:creationId xmlns:a16="http://schemas.microsoft.com/office/drawing/2014/main" id="{6551CD8B-892F-B15E-DB21-2337DE00C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225" y="3581400"/>
              <a:ext cx="503238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52305" name="Oval 49">
              <a:extLst>
                <a:ext uri="{FF2B5EF4-FFF2-40B4-BE49-F238E27FC236}">
                  <a16:creationId xmlns:a16="http://schemas.microsoft.com/office/drawing/2014/main" id="{312D7F93-A6E7-5A5A-BC0E-93D39D1D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225" y="5181600"/>
              <a:ext cx="503238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52306" name="Oval 50">
              <a:extLst>
                <a:ext uri="{FF2B5EF4-FFF2-40B4-BE49-F238E27FC236}">
                  <a16:creationId xmlns:a16="http://schemas.microsoft.com/office/drawing/2014/main" id="{4A478DFD-5AD4-F4C8-B821-0F79C0E5C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425" y="4419600"/>
              <a:ext cx="503238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3</a:t>
              </a:r>
            </a:p>
          </p:txBody>
        </p:sp>
        <p:sp>
          <p:nvSpPr>
            <p:cNvPr id="52307" name="Oval 51">
              <a:extLst>
                <a:ext uri="{FF2B5EF4-FFF2-40B4-BE49-F238E27FC236}">
                  <a16:creationId xmlns:a16="http://schemas.microsoft.com/office/drawing/2014/main" id="{3C26120C-2DAE-1B65-9FAE-EEF05A3F5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4419600"/>
              <a:ext cx="490537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t </a:t>
              </a:r>
              <a:endParaRPr lang="en-US" altLang="en-US" sz="2000" baseline="-25000"/>
            </a:p>
          </p:txBody>
        </p:sp>
        <p:sp>
          <p:nvSpPr>
            <p:cNvPr id="52308" name="Text Box 52">
              <a:extLst>
                <a:ext uri="{FF2B5EF4-FFF2-40B4-BE49-F238E27FC236}">
                  <a16:creationId xmlns:a16="http://schemas.microsoft.com/office/drawing/2014/main" id="{DD766144-73BC-BFF8-11EB-D6176832A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425" y="4724400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</a:rPr>
                <a:t>2</a:t>
              </a:r>
              <a:r>
                <a:rPr lang="en-US" altLang="en-US" sz="1800" dirty="0"/>
                <a:t>/5</a:t>
              </a:r>
            </a:p>
          </p:txBody>
        </p:sp>
        <p:sp>
          <p:nvSpPr>
            <p:cNvPr id="52309" name="Text Box 53">
              <a:extLst>
                <a:ext uri="{FF2B5EF4-FFF2-40B4-BE49-F238E27FC236}">
                  <a16:creationId xmlns:a16="http://schemas.microsoft.com/office/drawing/2014/main" id="{76AAF8D2-7E8B-4E3F-2098-4E1A016E4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450" y="4191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</a:rPr>
                <a:t>1</a:t>
              </a:r>
              <a:r>
                <a:rPr lang="en-US" altLang="en-US" sz="1800" dirty="0"/>
                <a:t>/7</a:t>
              </a:r>
            </a:p>
          </p:txBody>
        </p:sp>
        <p:cxnSp>
          <p:nvCxnSpPr>
            <p:cNvPr id="52310" name="AutoShape 54">
              <a:extLst>
                <a:ext uri="{FF2B5EF4-FFF2-40B4-BE49-F238E27FC236}">
                  <a16:creationId xmlns:a16="http://schemas.microsoft.com/office/drawing/2014/main" id="{25E06F97-E143-B9B5-B04D-4D6CA5757DEF}"/>
                </a:ext>
              </a:extLst>
            </p:cNvPr>
            <p:cNvCxnSpPr>
              <a:cxnSpLocks noChangeShapeType="1"/>
              <a:stCxn id="52303" idx="7"/>
              <a:endCxn id="52304" idx="3"/>
            </p:cNvCxnSpPr>
            <p:nvPr/>
          </p:nvCxnSpPr>
          <p:spPr bwMode="auto">
            <a:xfrm flipV="1">
              <a:off x="944563" y="4037013"/>
              <a:ext cx="420687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1" name="AutoShape 55">
              <a:extLst>
                <a:ext uri="{FF2B5EF4-FFF2-40B4-BE49-F238E27FC236}">
                  <a16:creationId xmlns:a16="http://schemas.microsoft.com/office/drawing/2014/main" id="{150DC449-352B-0E63-125B-FF3205FC2EDD}"/>
                </a:ext>
              </a:extLst>
            </p:cNvPr>
            <p:cNvCxnSpPr>
              <a:cxnSpLocks noChangeShapeType="1"/>
              <a:stCxn id="52303" idx="5"/>
              <a:endCxn id="52305" idx="1"/>
            </p:cNvCxnSpPr>
            <p:nvPr/>
          </p:nvCxnSpPr>
          <p:spPr bwMode="auto">
            <a:xfrm>
              <a:off x="944563" y="4875213"/>
              <a:ext cx="420687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2" name="AutoShape 56">
              <a:extLst>
                <a:ext uri="{FF2B5EF4-FFF2-40B4-BE49-F238E27FC236}">
                  <a16:creationId xmlns:a16="http://schemas.microsoft.com/office/drawing/2014/main" id="{CF72E6FE-6544-56BF-6437-42CDC9000E83}"/>
                </a:ext>
              </a:extLst>
            </p:cNvPr>
            <p:cNvCxnSpPr>
              <a:cxnSpLocks noChangeShapeType="1"/>
              <a:stCxn id="52305" idx="7"/>
              <a:endCxn id="52306" idx="3"/>
            </p:cNvCxnSpPr>
            <p:nvPr/>
          </p:nvCxnSpPr>
          <p:spPr bwMode="auto">
            <a:xfrm flipV="1">
              <a:off x="1722438" y="4875213"/>
              <a:ext cx="4810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3" name="AutoShape 57">
              <a:extLst>
                <a:ext uri="{FF2B5EF4-FFF2-40B4-BE49-F238E27FC236}">
                  <a16:creationId xmlns:a16="http://schemas.microsoft.com/office/drawing/2014/main" id="{54005AB5-2FAC-C7A6-D6BA-7848C6BA12E1}"/>
                </a:ext>
              </a:extLst>
            </p:cNvPr>
            <p:cNvCxnSpPr>
              <a:cxnSpLocks noChangeShapeType="1"/>
              <a:stCxn id="52304" idx="5"/>
              <a:endCxn id="52306" idx="1"/>
            </p:cNvCxnSpPr>
            <p:nvPr/>
          </p:nvCxnSpPr>
          <p:spPr bwMode="auto">
            <a:xfrm>
              <a:off x="1722438" y="4037013"/>
              <a:ext cx="481012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4" name="AutoShape 58">
              <a:extLst>
                <a:ext uri="{FF2B5EF4-FFF2-40B4-BE49-F238E27FC236}">
                  <a16:creationId xmlns:a16="http://schemas.microsoft.com/office/drawing/2014/main" id="{CFD2F27D-0030-8D6C-F9BB-5C43282784AF}"/>
                </a:ext>
              </a:extLst>
            </p:cNvPr>
            <p:cNvCxnSpPr>
              <a:cxnSpLocks noChangeShapeType="1"/>
              <a:stCxn id="52306" idx="6"/>
              <a:endCxn id="52307" idx="2"/>
            </p:cNvCxnSpPr>
            <p:nvPr/>
          </p:nvCxnSpPr>
          <p:spPr bwMode="auto">
            <a:xfrm>
              <a:off x="2633663" y="4686300"/>
              <a:ext cx="6064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15" name="Text Box 59">
              <a:extLst>
                <a:ext uri="{FF2B5EF4-FFF2-40B4-BE49-F238E27FC236}">
                  <a16:creationId xmlns:a16="http://schemas.microsoft.com/office/drawing/2014/main" id="{6435E350-BC55-D3CB-C00A-D243FD73C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191000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</a:rPr>
                <a:t>1</a:t>
              </a:r>
              <a:r>
                <a:rPr lang="en-US" altLang="en-US" sz="1800" dirty="0"/>
                <a:t>/5</a:t>
              </a:r>
            </a:p>
          </p:txBody>
        </p:sp>
        <p:sp>
          <p:nvSpPr>
            <p:cNvPr id="52316" name="Text Box 60">
              <a:extLst>
                <a:ext uri="{FF2B5EF4-FFF2-40B4-BE49-F238E27FC236}">
                  <a16:creationId xmlns:a16="http://schemas.microsoft.com/office/drawing/2014/main" id="{DBA1D07E-BAFF-3673-2828-23E4896E9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738688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</a:rPr>
                <a:t>2</a:t>
              </a:r>
              <a:r>
                <a:rPr lang="en-US" altLang="en-US" sz="1800" dirty="0"/>
                <a:t>/3</a:t>
              </a:r>
            </a:p>
          </p:txBody>
        </p:sp>
        <p:cxnSp>
          <p:nvCxnSpPr>
            <p:cNvPr id="52317" name="AutoShape 62">
              <a:extLst>
                <a:ext uri="{FF2B5EF4-FFF2-40B4-BE49-F238E27FC236}">
                  <a16:creationId xmlns:a16="http://schemas.microsoft.com/office/drawing/2014/main" id="{CDD6DE2B-FB83-21D2-9B7F-5BC9771926A9}"/>
                </a:ext>
              </a:extLst>
            </p:cNvPr>
            <p:cNvCxnSpPr>
              <a:cxnSpLocks noChangeShapeType="1"/>
              <a:stCxn id="52304" idx="2"/>
              <a:endCxn id="52303" idx="0"/>
            </p:cNvCxnSpPr>
            <p:nvPr/>
          </p:nvCxnSpPr>
          <p:spPr bwMode="auto">
            <a:xfrm rot="10800000" flipV="1">
              <a:off x="742950" y="3848100"/>
              <a:ext cx="549275" cy="5715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8" name="AutoShape 63">
              <a:extLst>
                <a:ext uri="{FF2B5EF4-FFF2-40B4-BE49-F238E27FC236}">
                  <a16:creationId xmlns:a16="http://schemas.microsoft.com/office/drawing/2014/main" id="{11762C88-3C6F-77A7-4533-34067EFF9071}"/>
                </a:ext>
              </a:extLst>
            </p:cNvPr>
            <p:cNvCxnSpPr>
              <a:cxnSpLocks noChangeShapeType="1"/>
              <a:stCxn id="52306" idx="0"/>
              <a:endCxn id="52304" idx="6"/>
            </p:cNvCxnSpPr>
            <p:nvPr/>
          </p:nvCxnSpPr>
          <p:spPr bwMode="auto">
            <a:xfrm rot="5400000" flipH="1">
              <a:off x="1803401" y="3840162"/>
              <a:ext cx="571500" cy="5873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19" name="AutoShape 64">
              <a:extLst>
                <a:ext uri="{FF2B5EF4-FFF2-40B4-BE49-F238E27FC236}">
                  <a16:creationId xmlns:a16="http://schemas.microsoft.com/office/drawing/2014/main" id="{AD44B4D4-DE58-1FD3-D074-431261E0A54D}"/>
                </a:ext>
              </a:extLst>
            </p:cNvPr>
            <p:cNvCxnSpPr>
              <a:cxnSpLocks noChangeShapeType="1"/>
              <a:stCxn id="52305" idx="2"/>
              <a:endCxn id="52303" idx="4"/>
            </p:cNvCxnSpPr>
            <p:nvPr/>
          </p:nvCxnSpPr>
          <p:spPr bwMode="auto">
            <a:xfrm rot="10800000">
              <a:off x="742950" y="4953000"/>
              <a:ext cx="549275" cy="4953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0" name="AutoShape 65">
              <a:extLst>
                <a:ext uri="{FF2B5EF4-FFF2-40B4-BE49-F238E27FC236}">
                  <a16:creationId xmlns:a16="http://schemas.microsoft.com/office/drawing/2014/main" id="{514727C3-231F-FA5A-209B-EF3E29EB470A}"/>
                </a:ext>
              </a:extLst>
            </p:cNvPr>
            <p:cNvCxnSpPr>
              <a:cxnSpLocks noChangeShapeType="1"/>
              <a:stCxn id="52306" idx="4"/>
              <a:endCxn id="52305" idx="6"/>
            </p:cNvCxnSpPr>
            <p:nvPr/>
          </p:nvCxnSpPr>
          <p:spPr bwMode="auto">
            <a:xfrm rot="5400000">
              <a:off x="1841501" y="4906962"/>
              <a:ext cx="495300" cy="5873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21" name="AutoShape 66">
              <a:extLst>
                <a:ext uri="{FF2B5EF4-FFF2-40B4-BE49-F238E27FC236}">
                  <a16:creationId xmlns:a16="http://schemas.microsoft.com/office/drawing/2014/main" id="{7B018105-5FFA-1908-AFA5-F491B51F4C23}"/>
                </a:ext>
              </a:extLst>
            </p:cNvPr>
            <p:cNvCxnSpPr>
              <a:cxnSpLocks noChangeShapeType="1"/>
              <a:stCxn id="52307" idx="0"/>
              <a:endCxn id="52306" idx="7"/>
            </p:cNvCxnSpPr>
            <p:nvPr/>
          </p:nvCxnSpPr>
          <p:spPr bwMode="auto">
            <a:xfrm rot="-5400000" flipH="1" flipV="1">
              <a:off x="2984500" y="3995738"/>
              <a:ext cx="77788" cy="925512"/>
            </a:xfrm>
            <a:prstGeom prst="curvedConnector3">
              <a:avLst>
                <a:gd name="adj1" fmla="val -293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22" name="Text Box 67">
              <a:extLst>
                <a:ext uri="{FF2B5EF4-FFF2-40B4-BE49-F238E27FC236}">
                  <a16:creationId xmlns:a16="http://schemas.microsoft.com/office/drawing/2014/main" id="{F34BA18D-D9EC-536E-BE9A-CECCCFC18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74808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-1/2</a:t>
              </a:r>
            </a:p>
          </p:txBody>
        </p:sp>
        <p:sp>
          <p:nvSpPr>
            <p:cNvPr id="52323" name="Text Box 68">
              <a:extLst>
                <a:ext uri="{FF2B5EF4-FFF2-40B4-BE49-F238E27FC236}">
                  <a16:creationId xmlns:a16="http://schemas.microsoft.com/office/drawing/2014/main" id="{08BFEBB5-6BD0-526A-E5EE-E80109F78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3733800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-1/2</a:t>
              </a:r>
            </a:p>
          </p:txBody>
        </p:sp>
        <p:sp>
          <p:nvSpPr>
            <p:cNvPr id="52324" name="Text Box 69">
              <a:extLst>
                <a:ext uri="{FF2B5EF4-FFF2-40B4-BE49-F238E27FC236}">
                  <a16:creationId xmlns:a16="http://schemas.microsoft.com/office/drawing/2014/main" id="{66CE1D5D-5502-B409-2975-8ECD3F6B0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886200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-3/5</a:t>
              </a:r>
            </a:p>
          </p:txBody>
        </p:sp>
        <p:sp>
          <p:nvSpPr>
            <p:cNvPr id="52325" name="Text Box 70">
              <a:extLst>
                <a:ext uri="{FF2B5EF4-FFF2-40B4-BE49-F238E27FC236}">
                  <a16:creationId xmlns:a16="http://schemas.microsoft.com/office/drawing/2014/main" id="{967003FC-1C40-72EE-6FFF-BF4DF17C1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519588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-2/3</a:t>
              </a:r>
            </a:p>
          </p:txBody>
        </p:sp>
        <p:sp>
          <p:nvSpPr>
            <p:cNvPr id="52326" name="Text Box 71">
              <a:extLst>
                <a:ext uri="{FF2B5EF4-FFF2-40B4-BE49-F238E27FC236}">
                  <a16:creationId xmlns:a16="http://schemas.microsoft.com/office/drawing/2014/main" id="{EC0C2F6F-D6BB-45E0-46B4-DFD4EC97E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5195888"/>
              <a:ext cx="5822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-2/3</a:t>
              </a:r>
            </a:p>
          </p:txBody>
        </p:sp>
      </p:grpSp>
      <p:sp>
        <p:nvSpPr>
          <p:cNvPr id="52245" name="Line 72">
            <a:extLst>
              <a:ext uri="{FF2B5EF4-FFF2-40B4-BE49-F238E27FC236}">
                <a16:creationId xmlns:a16="http://schemas.microsoft.com/office/drawing/2014/main" id="{BB68D239-7247-04B0-7063-341C49913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" y="35052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246" name="Line 73">
            <a:extLst>
              <a:ext uri="{FF2B5EF4-FFF2-40B4-BE49-F238E27FC236}">
                <a16:creationId xmlns:a16="http://schemas.microsoft.com/office/drawing/2014/main" id="{D42E1E15-FA27-0D7A-37C8-9A7D07C93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9144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3" name="Group 101">
            <a:extLst>
              <a:ext uri="{FF2B5EF4-FFF2-40B4-BE49-F238E27FC236}">
                <a16:creationId xmlns:a16="http://schemas.microsoft.com/office/drawing/2014/main" id="{AFB04E92-675C-F0F0-FAE9-5C58964B6030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914400"/>
            <a:ext cx="3273425" cy="2606675"/>
            <a:chOff x="4645025" y="914400"/>
            <a:chExt cx="3273425" cy="2606675"/>
          </a:xfrm>
        </p:grpSpPr>
        <p:grpSp>
          <p:nvGrpSpPr>
            <p:cNvPr id="52274" name="Group 97">
              <a:extLst>
                <a:ext uri="{FF2B5EF4-FFF2-40B4-BE49-F238E27FC236}">
                  <a16:creationId xmlns:a16="http://schemas.microsoft.com/office/drawing/2014/main" id="{5D19AA26-7873-45BD-14B7-21625FDD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5025" y="914400"/>
              <a:ext cx="3273425" cy="2133600"/>
              <a:chOff x="4645025" y="914400"/>
              <a:chExt cx="3273425" cy="2133600"/>
            </a:xfrm>
          </p:grpSpPr>
          <p:sp>
            <p:nvSpPr>
              <p:cNvPr id="52276" name="Oval 21">
                <a:extLst>
                  <a:ext uri="{FF2B5EF4-FFF2-40B4-BE49-F238E27FC236}">
                    <a16:creationId xmlns:a16="http://schemas.microsoft.com/office/drawing/2014/main" id="{0A56C27D-ABCD-774E-20FA-86F229A0B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025" y="1752600"/>
                <a:ext cx="571500" cy="533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 s </a:t>
                </a:r>
                <a:endParaRPr lang="en-US" altLang="en-US" sz="2000" baseline="-25000"/>
              </a:p>
            </p:txBody>
          </p:sp>
          <p:sp>
            <p:nvSpPr>
              <p:cNvPr id="52277" name="Oval 22">
                <a:extLst>
                  <a:ext uri="{FF2B5EF4-FFF2-40B4-BE49-F238E27FC236}">
                    <a16:creationId xmlns:a16="http://schemas.microsoft.com/office/drawing/2014/main" id="{9D8C7B3D-9141-1972-3345-1A31892A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050" y="914400"/>
                <a:ext cx="503238" cy="533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v</a:t>
                </a:r>
                <a:r>
                  <a:rPr lang="en-US" altLang="en-US" sz="2000" baseline="-25000"/>
                  <a:t>1</a:t>
                </a:r>
              </a:p>
            </p:txBody>
          </p:sp>
          <p:sp>
            <p:nvSpPr>
              <p:cNvPr id="52278" name="Oval 23">
                <a:extLst>
                  <a:ext uri="{FF2B5EF4-FFF2-40B4-BE49-F238E27FC236}">
                    <a16:creationId xmlns:a16="http://schemas.microsoft.com/office/drawing/2014/main" id="{AD9FD34A-7E2A-EF0A-7172-E447CC867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0050" y="2514600"/>
                <a:ext cx="503238" cy="533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v</a:t>
                </a:r>
                <a:r>
                  <a:rPr lang="en-US" altLang="en-US" sz="2000" baseline="-25000"/>
                  <a:t>2</a:t>
                </a:r>
              </a:p>
            </p:txBody>
          </p:sp>
          <p:sp>
            <p:nvSpPr>
              <p:cNvPr id="52279" name="Oval 24">
                <a:extLst>
                  <a:ext uri="{FF2B5EF4-FFF2-40B4-BE49-F238E27FC236}">
                    <a16:creationId xmlns:a16="http://schemas.microsoft.com/office/drawing/2014/main" id="{9EFC3994-1FFA-C3E2-A71B-41E25AD5A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8250" y="1752600"/>
                <a:ext cx="503238" cy="533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v</a:t>
                </a:r>
                <a:r>
                  <a:rPr lang="en-US" altLang="en-US" sz="2000" baseline="-25000"/>
                  <a:t>3</a:t>
                </a:r>
              </a:p>
            </p:txBody>
          </p:sp>
          <p:sp>
            <p:nvSpPr>
              <p:cNvPr id="52280" name="Oval 25">
                <a:extLst>
                  <a:ext uri="{FF2B5EF4-FFF2-40B4-BE49-F238E27FC236}">
                    <a16:creationId xmlns:a16="http://schemas.microsoft.com/office/drawing/2014/main" id="{1E965653-5912-E91B-0965-E59873EEB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7913" y="1752600"/>
                <a:ext cx="490537" cy="533400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 t </a:t>
                </a:r>
                <a:endParaRPr lang="en-US" altLang="en-US" sz="2000" baseline="-25000"/>
              </a:p>
            </p:txBody>
          </p:sp>
          <p:sp>
            <p:nvSpPr>
              <p:cNvPr id="52281" name="Text Box 26">
                <a:extLst>
                  <a:ext uri="{FF2B5EF4-FFF2-40B4-BE49-F238E27FC236}">
                    <a16:creationId xmlns:a16="http://schemas.microsoft.com/office/drawing/2014/main" id="{9AA8DCC3-7019-4747-5D2C-4E785D392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5250" y="2057400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52282" name="Text Box 27">
                <a:extLst>
                  <a:ext uri="{FF2B5EF4-FFF2-40B4-BE49-F238E27FC236}">
                    <a16:creationId xmlns:a16="http://schemas.microsoft.com/office/drawing/2014/main" id="{B9468853-22CB-8F52-A57F-802301545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8275" y="1524000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7</a:t>
                </a:r>
              </a:p>
            </p:txBody>
          </p:sp>
          <p:cxnSp>
            <p:nvCxnSpPr>
              <p:cNvPr id="52283" name="AutoShape 28">
                <a:extLst>
                  <a:ext uri="{FF2B5EF4-FFF2-40B4-BE49-F238E27FC236}">
                    <a16:creationId xmlns:a16="http://schemas.microsoft.com/office/drawing/2014/main" id="{7E4368A2-8670-4D8E-573D-AA7F5EB85896}"/>
                  </a:ext>
                </a:extLst>
              </p:cNvPr>
              <p:cNvCxnSpPr>
                <a:cxnSpLocks noChangeShapeType="1"/>
                <a:stCxn id="52276" idx="7"/>
                <a:endCxn id="52277" idx="3"/>
              </p:cNvCxnSpPr>
              <p:nvPr/>
            </p:nvCxnSpPr>
            <p:spPr bwMode="auto">
              <a:xfrm flipV="1">
                <a:off x="5132388" y="1370013"/>
                <a:ext cx="420687" cy="4603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4" name="AutoShape 29">
                <a:extLst>
                  <a:ext uri="{FF2B5EF4-FFF2-40B4-BE49-F238E27FC236}">
                    <a16:creationId xmlns:a16="http://schemas.microsoft.com/office/drawing/2014/main" id="{D45E032E-4633-7C53-C68A-6625618AE9AB}"/>
                  </a:ext>
                </a:extLst>
              </p:cNvPr>
              <p:cNvCxnSpPr>
                <a:cxnSpLocks noChangeShapeType="1"/>
                <a:stCxn id="52276" idx="5"/>
                <a:endCxn id="52278" idx="1"/>
              </p:cNvCxnSpPr>
              <p:nvPr/>
            </p:nvCxnSpPr>
            <p:spPr bwMode="auto">
              <a:xfrm>
                <a:off x="5132388" y="2208213"/>
                <a:ext cx="420687" cy="3841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5" name="AutoShape 30">
                <a:extLst>
                  <a:ext uri="{FF2B5EF4-FFF2-40B4-BE49-F238E27FC236}">
                    <a16:creationId xmlns:a16="http://schemas.microsoft.com/office/drawing/2014/main" id="{05BFDC85-687C-F6D6-D025-991248E0B077}"/>
                  </a:ext>
                </a:extLst>
              </p:cNvPr>
              <p:cNvCxnSpPr>
                <a:cxnSpLocks noChangeShapeType="1"/>
                <a:stCxn id="52278" idx="7"/>
                <a:endCxn id="52279" idx="3"/>
              </p:cNvCxnSpPr>
              <p:nvPr/>
            </p:nvCxnSpPr>
            <p:spPr bwMode="auto">
              <a:xfrm flipV="1">
                <a:off x="5910263" y="2208213"/>
                <a:ext cx="481012" cy="3841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6" name="AutoShape 31">
                <a:extLst>
                  <a:ext uri="{FF2B5EF4-FFF2-40B4-BE49-F238E27FC236}">
                    <a16:creationId xmlns:a16="http://schemas.microsoft.com/office/drawing/2014/main" id="{7C6A9CBC-F8D2-EAAD-9900-20DA15C844AC}"/>
                  </a:ext>
                </a:extLst>
              </p:cNvPr>
              <p:cNvCxnSpPr>
                <a:cxnSpLocks noChangeShapeType="1"/>
                <a:stCxn id="52277" idx="5"/>
                <a:endCxn id="52279" idx="1"/>
              </p:cNvCxnSpPr>
              <p:nvPr/>
            </p:nvCxnSpPr>
            <p:spPr bwMode="auto">
              <a:xfrm>
                <a:off x="5910263" y="1370013"/>
                <a:ext cx="481012" cy="4603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87" name="AutoShape 32">
                <a:extLst>
                  <a:ext uri="{FF2B5EF4-FFF2-40B4-BE49-F238E27FC236}">
                    <a16:creationId xmlns:a16="http://schemas.microsoft.com/office/drawing/2014/main" id="{3AF97510-DEDE-11AF-FD0C-2B6DBF5D90C2}"/>
                  </a:ext>
                </a:extLst>
              </p:cNvPr>
              <p:cNvCxnSpPr>
                <a:cxnSpLocks noChangeShapeType="1"/>
                <a:stCxn id="52279" idx="6"/>
                <a:endCxn id="52280" idx="2"/>
              </p:cNvCxnSpPr>
              <p:nvPr/>
            </p:nvCxnSpPr>
            <p:spPr bwMode="auto">
              <a:xfrm>
                <a:off x="6821488" y="2019300"/>
                <a:ext cx="60642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88" name="Text Box 33">
                <a:extLst>
                  <a:ext uri="{FF2B5EF4-FFF2-40B4-BE49-F238E27FC236}">
                    <a16:creationId xmlns:a16="http://schemas.microsoft.com/office/drawing/2014/main" id="{90F6D202-4E35-3AB3-164A-BBEB29C75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4075" y="1524000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52289" name="Text Box 34">
                <a:extLst>
                  <a:ext uri="{FF2B5EF4-FFF2-40B4-BE49-F238E27FC236}">
                    <a16:creationId xmlns:a16="http://schemas.microsoft.com/office/drawing/2014/main" id="{4CB592E3-9628-B426-52E1-239103E26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4075" y="2071688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2290" name="Text Box 35">
                <a:extLst>
                  <a:ext uri="{FF2B5EF4-FFF2-40B4-BE49-F238E27FC236}">
                    <a16:creationId xmlns:a16="http://schemas.microsoft.com/office/drawing/2014/main" id="{AB8F415D-4C40-6BA9-2EE0-DC810C8BD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4675" y="1981200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cxnSp>
            <p:nvCxnSpPr>
              <p:cNvPr id="52291" name="AutoShape 36">
                <a:extLst>
                  <a:ext uri="{FF2B5EF4-FFF2-40B4-BE49-F238E27FC236}">
                    <a16:creationId xmlns:a16="http://schemas.microsoft.com/office/drawing/2014/main" id="{68268C3A-2F2B-5B43-1962-FCA469DF7B6D}"/>
                  </a:ext>
                </a:extLst>
              </p:cNvPr>
              <p:cNvCxnSpPr>
                <a:cxnSpLocks noChangeShapeType="1"/>
                <a:stCxn id="52277" idx="2"/>
                <a:endCxn id="52276" idx="0"/>
              </p:cNvCxnSpPr>
              <p:nvPr/>
            </p:nvCxnSpPr>
            <p:spPr bwMode="auto">
              <a:xfrm rot="10800000" flipV="1">
                <a:off x="4930775" y="1181100"/>
                <a:ext cx="549275" cy="57150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92" name="AutoShape 37">
                <a:extLst>
                  <a:ext uri="{FF2B5EF4-FFF2-40B4-BE49-F238E27FC236}">
                    <a16:creationId xmlns:a16="http://schemas.microsoft.com/office/drawing/2014/main" id="{FB7CCC3E-42CF-ACD1-DF6D-41747EB47FD6}"/>
                  </a:ext>
                </a:extLst>
              </p:cNvPr>
              <p:cNvCxnSpPr>
                <a:cxnSpLocks noChangeShapeType="1"/>
                <a:stCxn id="52279" idx="0"/>
                <a:endCxn id="52277" idx="6"/>
              </p:cNvCxnSpPr>
              <p:nvPr/>
            </p:nvCxnSpPr>
            <p:spPr bwMode="auto">
              <a:xfrm rot="5400000" flipH="1">
                <a:off x="5991226" y="1173162"/>
                <a:ext cx="571500" cy="587375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93" name="AutoShape 38">
                <a:extLst>
                  <a:ext uri="{FF2B5EF4-FFF2-40B4-BE49-F238E27FC236}">
                    <a16:creationId xmlns:a16="http://schemas.microsoft.com/office/drawing/2014/main" id="{4C8F1E9C-7196-82C9-D89C-54EA33A5A1FE}"/>
                  </a:ext>
                </a:extLst>
              </p:cNvPr>
              <p:cNvCxnSpPr>
                <a:cxnSpLocks noChangeShapeType="1"/>
                <a:stCxn id="52278" idx="2"/>
                <a:endCxn id="52276" idx="4"/>
              </p:cNvCxnSpPr>
              <p:nvPr/>
            </p:nvCxnSpPr>
            <p:spPr bwMode="auto">
              <a:xfrm rot="10800000">
                <a:off x="4930775" y="2286000"/>
                <a:ext cx="549275" cy="49530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94" name="AutoShape 39">
                <a:extLst>
                  <a:ext uri="{FF2B5EF4-FFF2-40B4-BE49-F238E27FC236}">
                    <a16:creationId xmlns:a16="http://schemas.microsoft.com/office/drawing/2014/main" id="{A20CBE84-530C-52DA-DA40-B6CA998A7809}"/>
                  </a:ext>
                </a:extLst>
              </p:cNvPr>
              <p:cNvCxnSpPr>
                <a:cxnSpLocks noChangeShapeType="1"/>
                <a:stCxn id="52279" idx="4"/>
                <a:endCxn id="52278" idx="6"/>
              </p:cNvCxnSpPr>
              <p:nvPr/>
            </p:nvCxnSpPr>
            <p:spPr bwMode="auto">
              <a:xfrm rot="5400000">
                <a:off x="6029326" y="2239962"/>
                <a:ext cx="495300" cy="587375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95" name="AutoShape 40">
                <a:extLst>
                  <a:ext uri="{FF2B5EF4-FFF2-40B4-BE49-F238E27FC236}">
                    <a16:creationId xmlns:a16="http://schemas.microsoft.com/office/drawing/2014/main" id="{0ABB1640-01CB-E99C-3A77-DED0048C83F3}"/>
                  </a:ext>
                </a:extLst>
              </p:cNvPr>
              <p:cNvCxnSpPr>
                <a:cxnSpLocks noChangeShapeType="1"/>
                <a:stCxn id="52280" idx="0"/>
                <a:endCxn id="52279" idx="7"/>
              </p:cNvCxnSpPr>
              <p:nvPr/>
            </p:nvCxnSpPr>
            <p:spPr bwMode="auto">
              <a:xfrm rot="-5400000" flipH="1" flipV="1">
                <a:off x="7172325" y="1328738"/>
                <a:ext cx="77788" cy="925512"/>
              </a:xfrm>
              <a:prstGeom prst="curvedConnector3">
                <a:avLst>
                  <a:gd name="adj1" fmla="val -29388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296" name="Text Box 41">
                <a:extLst>
                  <a:ext uri="{FF2B5EF4-FFF2-40B4-BE49-F238E27FC236}">
                    <a16:creationId xmlns:a16="http://schemas.microsoft.com/office/drawing/2014/main" id="{FE8E832F-4CCD-DF87-2C2E-95944DEF1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7275" y="1081088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2297" name="Text Box 42">
                <a:extLst>
                  <a:ext uri="{FF2B5EF4-FFF2-40B4-BE49-F238E27FC236}">
                    <a16:creationId xmlns:a16="http://schemas.microsoft.com/office/drawing/2014/main" id="{E9587043-4ED2-BE1E-50C4-F23B9569A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21425" y="1066800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2</a:t>
                </a:r>
              </a:p>
            </p:txBody>
          </p:sp>
          <p:sp>
            <p:nvSpPr>
              <p:cNvPr id="52298" name="Text Box 43">
                <a:extLst>
                  <a:ext uri="{FF2B5EF4-FFF2-40B4-BE49-F238E27FC236}">
                    <a16:creationId xmlns:a16="http://schemas.microsoft.com/office/drawing/2014/main" id="{03A5ECFE-8B6F-A9DE-48E3-19AA271D0A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07225" y="1219200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</a:t>
                </a:r>
              </a:p>
            </p:txBody>
          </p:sp>
          <p:sp>
            <p:nvSpPr>
              <p:cNvPr id="52299" name="Text Box 44">
                <a:extLst>
                  <a:ext uri="{FF2B5EF4-FFF2-40B4-BE49-F238E27FC236}">
                    <a16:creationId xmlns:a16="http://schemas.microsoft.com/office/drawing/2014/main" id="{96EB8E66-3C4B-8824-D138-F6B8B399BC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1275" y="2528888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  <p:sp>
            <p:nvSpPr>
              <p:cNvPr id="52300" name="Text Box 45">
                <a:extLst>
                  <a:ext uri="{FF2B5EF4-FFF2-40B4-BE49-F238E27FC236}">
                    <a16:creationId xmlns:a16="http://schemas.microsoft.com/office/drawing/2014/main" id="{3BEAAE45-5891-0EEF-B6FF-4B62350B7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7425" y="2528888"/>
                <a:ext cx="3111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0477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3</a:t>
                </a:r>
              </a:p>
            </p:txBody>
          </p:sp>
        </p:grpSp>
        <p:sp>
          <p:nvSpPr>
            <p:cNvPr id="52275" name="Rectangle 20">
              <a:extLst>
                <a:ext uri="{FF2B5EF4-FFF2-40B4-BE49-F238E27FC236}">
                  <a16:creationId xmlns:a16="http://schemas.microsoft.com/office/drawing/2014/main" id="{6545DA4A-6A36-CDE5-6FB9-5A8A5F820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725" y="3124200"/>
              <a:ext cx="4270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ym typeface="Wingdings" panose="05000000000000000000" pitchFamily="2" charset="2"/>
                </a:rPr>
                <a:t>G</a:t>
              </a:r>
              <a:r>
                <a:rPr lang="en-US" altLang="en-US" sz="2000" baseline="-25000">
                  <a:sym typeface="Wingdings" panose="05000000000000000000" pitchFamily="2" charset="2"/>
                </a:rPr>
                <a:t>f</a:t>
              </a:r>
            </a:p>
          </p:txBody>
        </p:sp>
      </p:grp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1466918-754C-32C4-FB8B-DCD18D5B5B2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81400"/>
            <a:ext cx="3273425" cy="2593975"/>
            <a:chOff x="4648200" y="3581400"/>
            <a:chExt cx="3273425" cy="2594035"/>
          </a:xfrm>
        </p:grpSpPr>
        <p:sp>
          <p:nvSpPr>
            <p:cNvPr id="52258" name="Oval 74">
              <a:extLst>
                <a:ext uri="{FF2B5EF4-FFF2-40B4-BE49-F238E27FC236}">
                  <a16:creationId xmlns:a16="http://schemas.microsoft.com/office/drawing/2014/main" id="{9AFBADFA-3D33-3B93-34D9-44769EC1A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19600"/>
              <a:ext cx="57150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s </a:t>
              </a:r>
              <a:endParaRPr lang="en-US" altLang="en-US" sz="2000" baseline="-25000"/>
            </a:p>
          </p:txBody>
        </p:sp>
        <p:sp>
          <p:nvSpPr>
            <p:cNvPr id="52259" name="Oval 75">
              <a:extLst>
                <a:ext uri="{FF2B5EF4-FFF2-40B4-BE49-F238E27FC236}">
                  <a16:creationId xmlns:a16="http://schemas.microsoft.com/office/drawing/2014/main" id="{08EE59D5-5107-71A2-1A09-39AA98E14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3581400"/>
              <a:ext cx="503238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52260" name="Oval 76">
              <a:extLst>
                <a:ext uri="{FF2B5EF4-FFF2-40B4-BE49-F238E27FC236}">
                  <a16:creationId xmlns:a16="http://schemas.microsoft.com/office/drawing/2014/main" id="{9981C5C4-DBE5-DDA1-4E6A-3E826B71D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5181600"/>
              <a:ext cx="503238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52261" name="Oval 77">
              <a:extLst>
                <a:ext uri="{FF2B5EF4-FFF2-40B4-BE49-F238E27FC236}">
                  <a16:creationId xmlns:a16="http://schemas.microsoft.com/office/drawing/2014/main" id="{FDBE1A8E-1BB4-7EF6-680B-7FEB3B18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4419600"/>
              <a:ext cx="503238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3</a:t>
              </a:r>
            </a:p>
          </p:txBody>
        </p:sp>
        <p:sp>
          <p:nvSpPr>
            <p:cNvPr id="52262" name="Oval 78">
              <a:extLst>
                <a:ext uri="{FF2B5EF4-FFF2-40B4-BE49-F238E27FC236}">
                  <a16:creationId xmlns:a16="http://schemas.microsoft.com/office/drawing/2014/main" id="{4F7A806F-DD80-A4A6-FA12-E61F89E64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088" y="4419600"/>
              <a:ext cx="490537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t </a:t>
              </a:r>
              <a:endParaRPr lang="en-US" altLang="en-US" sz="2000" baseline="-25000"/>
            </a:p>
          </p:txBody>
        </p:sp>
        <p:sp>
          <p:nvSpPr>
            <p:cNvPr id="52263" name="Text Box 79">
              <a:extLst>
                <a:ext uri="{FF2B5EF4-FFF2-40B4-BE49-F238E27FC236}">
                  <a16:creationId xmlns:a16="http://schemas.microsoft.com/office/drawing/2014/main" id="{939B53FC-D091-0D37-5A7D-D0692E17A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4724400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5/8</a:t>
              </a:r>
            </a:p>
          </p:txBody>
        </p:sp>
        <p:sp>
          <p:nvSpPr>
            <p:cNvPr id="52264" name="Text Box 80">
              <a:extLst>
                <a:ext uri="{FF2B5EF4-FFF2-40B4-BE49-F238E27FC236}">
                  <a16:creationId xmlns:a16="http://schemas.microsoft.com/office/drawing/2014/main" id="{9DBC1A8D-8AB0-855E-8A07-BA6BD098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175" y="4267200"/>
              <a:ext cx="505267" cy="36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3/9</a:t>
              </a:r>
            </a:p>
          </p:txBody>
        </p:sp>
        <p:cxnSp>
          <p:nvCxnSpPr>
            <p:cNvPr id="52265" name="AutoShape 81">
              <a:extLst>
                <a:ext uri="{FF2B5EF4-FFF2-40B4-BE49-F238E27FC236}">
                  <a16:creationId xmlns:a16="http://schemas.microsoft.com/office/drawing/2014/main" id="{B65C5916-B230-724E-5F1E-79EC4FCAB1D1}"/>
                </a:ext>
              </a:extLst>
            </p:cNvPr>
            <p:cNvCxnSpPr>
              <a:cxnSpLocks noChangeShapeType="1"/>
              <a:stCxn id="52258" idx="7"/>
              <a:endCxn id="52259" idx="3"/>
            </p:cNvCxnSpPr>
            <p:nvPr/>
          </p:nvCxnSpPr>
          <p:spPr bwMode="auto">
            <a:xfrm flipV="1">
              <a:off x="5135563" y="4037013"/>
              <a:ext cx="420687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6" name="AutoShape 82">
              <a:extLst>
                <a:ext uri="{FF2B5EF4-FFF2-40B4-BE49-F238E27FC236}">
                  <a16:creationId xmlns:a16="http://schemas.microsoft.com/office/drawing/2014/main" id="{201B3712-F0BA-6E01-E110-2B3BC7BE2CE2}"/>
                </a:ext>
              </a:extLst>
            </p:cNvPr>
            <p:cNvCxnSpPr>
              <a:cxnSpLocks noChangeShapeType="1"/>
              <a:stCxn id="52258" idx="5"/>
              <a:endCxn id="52260" idx="1"/>
            </p:cNvCxnSpPr>
            <p:nvPr/>
          </p:nvCxnSpPr>
          <p:spPr bwMode="auto">
            <a:xfrm>
              <a:off x="5135563" y="4875213"/>
              <a:ext cx="420687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7" name="AutoShape 83">
              <a:extLst>
                <a:ext uri="{FF2B5EF4-FFF2-40B4-BE49-F238E27FC236}">
                  <a16:creationId xmlns:a16="http://schemas.microsoft.com/office/drawing/2014/main" id="{78023D79-8625-CDBA-6E62-EEF17E731FBA}"/>
                </a:ext>
              </a:extLst>
            </p:cNvPr>
            <p:cNvCxnSpPr>
              <a:cxnSpLocks noChangeShapeType="1"/>
              <a:stCxn id="52260" idx="7"/>
              <a:endCxn id="52261" idx="3"/>
            </p:cNvCxnSpPr>
            <p:nvPr/>
          </p:nvCxnSpPr>
          <p:spPr bwMode="auto">
            <a:xfrm flipV="1">
              <a:off x="5913438" y="4875213"/>
              <a:ext cx="481012" cy="384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8" name="AutoShape 84">
              <a:extLst>
                <a:ext uri="{FF2B5EF4-FFF2-40B4-BE49-F238E27FC236}">
                  <a16:creationId xmlns:a16="http://schemas.microsoft.com/office/drawing/2014/main" id="{30EBF676-0365-865E-F1E5-EA3293326F6A}"/>
                </a:ext>
              </a:extLst>
            </p:cNvPr>
            <p:cNvCxnSpPr>
              <a:cxnSpLocks noChangeShapeType="1"/>
              <a:stCxn id="52259" idx="5"/>
              <a:endCxn id="52261" idx="1"/>
            </p:cNvCxnSpPr>
            <p:nvPr/>
          </p:nvCxnSpPr>
          <p:spPr bwMode="auto">
            <a:xfrm>
              <a:off x="5913438" y="4037013"/>
              <a:ext cx="481012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9" name="AutoShape 85">
              <a:extLst>
                <a:ext uri="{FF2B5EF4-FFF2-40B4-BE49-F238E27FC236}">
                  <a16:creationId xmlns:a16="http://schemas.microsoft.com/office/drawing/2014/main" id="{2A77F479-6092-C508-E8E7-6B03E793A81B}"/>
                </a:ext>
              </a:extLst>
            </p:cNvPr>
            <p:cNvCxnSpPr>
              <a:cxnSpLocks noChangeShapeType="1"/>
              <a:stCxn id="52261" idx="6"/>
              <a:endCxn id="52262" idx="2"/>
            </p:cNvCxnSpPr>
            <p:nvPr/>
          </p:nvCxnSpPr>
          <p:spPr bwMode="auto">
            <a:xfrm>
              <a:off x="6824663" y="4686300"/>
              <a:ext cx="6064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0" name="Text Box 86">
              <a:extLst>
                <a:ext uri="{FF2B5EF4-FFF2-40B4-BE49-F238E27FC236}">
                  <a16:creationId xmlns:a16="http://schemas.microsoft.com/office/drawing/2014/main" id="{A0153575-0045-D5DF-F713-5753883F4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8025" y="4267200"/>
              <a:ext cx="505267" cy="36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3/7</a:t>
              </a:r>
            </a:p>
          </p:txBody>
        </p:sp>
        <p:sp>
          <p:nvSpPr>
            <p:cNvPr id="52271" name="Text Box 87">
              <a:extLst>
                <a:ext uri="{FF2B5EF4-FFF2-40B4-BE49-F238E27FC236}">
                  <a16:creationId xmlns:a16="http://schemas.microsoft.com/office/drawing/2014/main" id="{F81C31B7-6A7A-A8A0-64E1-5C69E38EA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8025" y="4724400"/>
              <a:ext cx="5016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5/6</a:t>
              </a:r>
            </a:p>
          </p:txBody>
        </p:sp>
        <p:sp>
          <p:nvSpPr>
            <p:cNvPr id="52272" name="Text Box 88">
              <a:extLst>
                <a:ext uri="{FF2B5EF4-FFF2-40B4-BE49-F238E27FC236}">
                  <a16:creationId xmlns:a16="http://schemas.microsoft.com/office/drawing/2014/main" id="{8037AFB4-EAE0-758A-4B39-87914641B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0375" y="4662488"/>
              <a:ext cx="505267" cy="36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47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8/8</a:t>
              </a:r>
            </a:p>
          </p:txBody>
        </p:sp>
        <p:sp>
          <p:nvSpPr>
            <p:cNvPr id="52273" name="Rectangle 89">
              <a:extLst>
                <a:ext uri="{FF2B5EF4-FFF2-40B4-BE49-F238E27FC236}">
                  <a16:creationId xmlns:a16="http://schemas.microsoft.com/office/drawing/2014/main" id="{D8ABB1AE-8EEE-D308-AA79-070001D3C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5775325"/>
              <a:ext cx="130497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ym typeface="Wingdings" panose="05000000000000000000" pitchFamily="2" charset="2"/>
                </a:rPr>
                <a:t>G and f</a:t>
              </a:r>
              <a:r>
                <a:rPr lang="tr-TR" altLang="en-US" sz="2000">
                  <a:sym typeface="Wingdings" panose="05000000000000000000" pitchFamily="2" charset="2"/>
                </a:rPr>
                <a:t>+</a:t>
              </a:r>
              <a:r>
                <a:rPr lang="en-US" altLang="en-US" sz="2000">
                  <a:sym typeface="Wingdings" panose="05000000000000000000" pitchFamily="2" charset="2"/>
                </a:rPr>
                <a:t>f’</a:t>
              </a:r>
              <a:endParaRPr lang="en-US" altLang="en-US" sz="2000" baseline="-25000">
                <a:sym typeface="Wingdings" panose="05000000000000000000" pitchFamily="2" charset="2"/>
              </a:endParaRPr>
            </a:p>
          </p:txBody>
        </p:sp>
      </p:grpSp>
      <p:sp>
        <p:nvSpPr>
          <p:cNvPr id="95" name="Right Arrow 94">
            <a:extLst>
              <a:ext uri="{FF2B5EF4-FFF2-40B4-BE49-F238E27FC236}">
                <a16:creationId xmlns:a16="http://schemas.microsoft.com/office/drawing/2014/main" id="{406065CC-B2C1-5184-37DE-C0F47C5CF433}"/>
              </a:ext>
            </a:extLst>
          </p:cNvPr>
          <p:cNvSpPr/>
          <p:nvPr/>
        </p:nvSpPr>
        <p:spPr bwMode="auto">
          <a:xfrm>
            <a:off x="3657600" y="2743200"/>
            <a:ext cx="990600" cy="1524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ADF84AC1-7538-D112-AD96-D3F5C0EBA53C}"/>
              </a:ext>
            </a:extLst>
          </p:cNvPr>
          <p:cNvSpPr/>
          <p:nvPr/>
        </p:nvSpPr>
        <p:spPr bwMode="auto">
          <a:xfrm>
            <a:off x="3657600" y="4038600"/>
            <a:ext cx="990600" cy="1524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C0CCAB4E-06D5-D20F-E4C7-7C56BFDC425A}"/>
              </a:ext>
            </a:extLst>
          </p:cNvPr>
          <p:cNvSpPr/>
          <p:nvPr/>
        </p:nvSpPr>
        <p:spPr bwMode="auto">
          <a:xfrm rot="8859886">
            <a:off x="3697752" y="3453505"/>
            <a:ext cx="990600" cy="1524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1905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>
            <a:bevelT/>
          </a:sp3d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1BF24CAF-5F74-C9CB-8426-588B8C36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41C461-B25D-4901-875E-F871738C62F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5495685-3C05-A898-1387-E3AE9026E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Incremental flows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C02F48-0D5B-C13B-F66C-519E8CF8E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Note that, based on Lemma A, the basic idea of our algorithm to find a maximum flow is becoming clear.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will start from the empty flow [for all u, v: f(u,v)=0].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Then for each flow f we find in G, we will form the residual network  G</a:t>
            </a:r>
            <a:r>
              <a:rPr lang="en-US" altLang="en-US" sz="2400" baseline="-25000"/>
              <a:t>f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will then find a flow f’ in G</a:t>
            </a:r>
            <a:r>
              <a:rPr lang="en-US" altLang="en-US" sz="2400" baseline="-25000"/>
              <a:t>f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Then we are guaranteed that (f+f’) is a better flow in G.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will repeat this iteration until we can no longer improve f in G.</a:t>
            </a:r>
          </a:p>
          <a:p>
            <a:pPr eaLnBrk="1" hangingPunct="1"/>
            <a:r>
              <a:rPr lang="en-US" altLang="en-US" sz="2400"/>
              <a:t>We need to find out how to easily form a flow in G</a:t>
            </a:r>
            <a:r>
              <a:rPr lang="en-US" altLang="en-US" sz="2400" baseline="-25000"/>
              <a:t>f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1C547E85-970F-9AEE-305E-9A3ABC93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CB69A-2A2E-4FCA-9E24-30BE3811817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B034044-95F1-C602-992A-06A4F45B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Augmenting path and residual capacity of a path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DB1D9F52-9CE1-E65F-791A-F4D332EAA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 dirty="0"/>
              <a:t>Definition</a:t>
            </a:r>
            <a:r>
              <a:rPr lang="en-US" altLang="en-US" sz="2400" dirty="0"/>
              <a:t>: Let us call a simple path (a path without a cycle) from s to t as </a:t>
            </a:r>
            <a:r>
              <a:rPr lang="en-US" altLang="en-US" sz="2400" dirty="0">
                <a:solidFill>
                  <a:srgbClr val="0066FF"/>
                </a:solidFill>
              </a:rPr>
              <a:t>an augmenting path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Definition</a:t>
            </a:r>
            <a:r>
              <a:rPr lang="en-US" altLang="en-US" sz="2400" dirty="0"/>
              <a:t>: Given an augmenting path p=&lt;s,v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,…,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,t</a:t>
            </a:r>
            <a:r>
              <a:rPr lang="en-US" altLang="en-US" sz="2400" dirty="0"/>
              <a:t>&gt;, the </a:t>
            </a:r>
            <a:r>
              <a:rPr lang="en-US" altLang="en-US" sz="2400" dirty="0">
                <a:solidFill>
                  <a:srgbClr val="0066FF"/>
                </a:solidFill>
              </a:rPr>
              <a:t>residual capacity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f</a:t>
            </a:r>
            <a:r>
              <a:rPr lang="en-US" altLang="en-US" sz="2400" dirty="0"/>
              <a:t>(p) of the path p is the capacity of a minimum capacity edge along p.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[ For example, for the augmenting path p=&lt;s,v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,v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,t&gt;, 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f</a:t>
            </a:r>
            <a:r>
              <a:rPr lang="en-US" altLang="en-US" sz="2400" dirty="0"/>
              <a:t>(p)=3. ]</a:t>
            </a:r>
          </a:p>
        </p:txBody>
      </p:sp>
      <p:sp>
        <p:nvSpPr>
          <p:cNvPr id="56325" name="Oval 4">
            <a:extLst>
              <a:ext uri="{FF2B5EF4-FFF2-40B4-BE49-F238E27FC236}">
                <a16:creationId xmlns:a16="http://schemas.microsoft.com/office/drawing/2014/main" id="{1610C8B0-EB4D-4916-F6D7-42FFF197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56326" name="Oval 5">
            <a:extLst>
              <a:ext uri="{FF2B5EF4-FFF2-40B4-BE49-F238E27FC236}">
                <a16:creationId xmlns:a16="http://schemas.microsoft.com/office/drawing/2014/main" id="{DD5CF8F9-D53E-5E63-EE11-583D9EAF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2057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6327" name="Oval 6">
            <a:extLst>
              <a:ext uri="{FF2B5EF4-FFF2-40B4-BE49-F238E27FC236}">
                <a16:creationId xmlns:a16="http://schemas.microsoft.com/office/drawing/2014/main" id="{B0A4D222-3581-2FF8-A78E-C25246DB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025" y="3657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6328" name="Oval 7">
            <a:extLst>
              <a:ext uri="{FF2B5EF4-FFF2-40B4-BE49-F238E27FC236}">
                <a16:creationId xmlns:a16="http://schemas.microsoft.com/office/drawing/2014/main" id="{E6D170D5-030F-18B6-9DB4-3E5833437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2895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6329" name="Oval 8">
            <a:extLst>
              <a:ext uri="{FF2B5EF4-FFF2-40B4-BE49-F238E27FC236}">
                <a16:creationId xmlns:a16="http://schemas.microsoft.com/office/drawing/2014/main" id="{86F3CA23-3D7C-26A8-6420-E005ED0A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28956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56330" name="Text Box 9">
            <a:extLst>
              <a:ext uri="{FF2B5EF4-FFF2-40B4-BE49-F238E27FC236}">
                <a16:creationId xmlns:a16="http://schemas.microsoft.com/office/drawing/2014/main" id="{6A18E3FC-11DE-24DC-AF2E-E504B41A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76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5</a:t>
            </a:r>
          </a:p>
        </p:txBody>
      </p:sp>
      <p:sp>
        <p:nvSpPr>
          <p:cNvPr id="56331" name="Text Box 10">
            <a:extLst>
              <a:ext uri="{FF2B5EF4-FFF2-40B4-BE49-F238E27FC236}">
                <a16:creationId xmlns:a16="http://schemas.microsoft.com/office/drawing/2014/main" id="{34C21C28-659B-D24E-16C3-EFE7B3E64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2667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56332" name="AutoShape 11">
            <a:extLst>
              <a:ext uri="{FF2B5EF4-FFF2-40B4-BE49-F238E27FC236}">
                <a16:creationId xmlns:a16="http://schemas.microsoft.com/office/drawing/2014/main" id="{6F7786B5-B135-3C38-21AD-7020A808B0ED}"/>
              </a:ext>
            </a:extLst>
          </p:cNvPr>
          <p:cNvCxnSpPr>
            <a:cxnSpLocks noChangeShapeType="1"/>
            <a:stCxn id="56325" idx="7"/>
          </p:cNvCxnSpPr>
          <p:nvPr/>
        </p:nvCxnSpPr>
        <p:spPr bwMode="auto">
          <a:xfrm flipV="1">
            <a:off x="3535363" y="25130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5" name="AutoShape 12">
            <a:extLst>
              <a:ext uri="{FF2B5EF4-FFF2-40B4-BE49-F238E27FC236}">
                <a16:creationId xmlns:a16="http://schemas.microsoft.com/office/drawing/2014/main" id="{1AB8081B-91BF-64F7-C06B-D3F9CB3254BB}"/>
              </a:ext>
            </a:extLst>
          </p:cNvPr>
          <p:cNvCxnSpPr>
            <a:cxnSpLocks noChangeShapeType="1"/>
            <a:stCxn id="56325" idx="5"/>
            <a:endCxn id="56327" idx="1"/>
          </p:cNvCxnSpPr>
          <p:nvPr/>
        </p:nvCxnSpPr>
        <p:spPr bwMode="auto">
          <a:xfrm>
            <a:off x="3535363" y="3351213"/>
            <a:ext cx="420687" cy="38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6" name="AutoShape 13">
            <a:extLst>
              <a:ext uri="{FF2B5EF4-FFF2-40B4-BE49-F238E27FC236}">
                <a16:creationId xmlns:a16="http://schemas.microsoft.com/office/drawing/2014/main" id="{8BAB3C1B-5A6A-296E-FC2C-FC389D74046F}"/>
              </a:ext>
            </a:extLst>
          </p:cNvPr>
          <p:cNvCxnSpPr>
            <a:cxnSpLocks noChangeShapeType="1"/>
            <a:stCxn id="56327" idx="7"/>
            <a:endCxn id="56328" idx="3"/>
          </p:cNvCxnSpPr>
          <p:nvPr/>
        </p:nvCxnSpPr>
        <p:spPr bwMode="auto">
          <a:xfrm flipV="1">
            <a:off x="4313238" y="3351213"/>
            <a:ext cx="481012" cy="384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4">
            <a:extLst>
              <a:ext uri="{FF2B5EF4-FFF2-40B4-BE49-F238E27FC236}">
                <a16:creationId xmlns:a16="http://schemas.microsoft.com/office/drawing/2014/main" id="{F6319FE9-9B03-8307-A771-BD2835A0EB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13238" y="25130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AutoShape 15">
            <a:extLst>
              <a:ext uri="{FF2B5EF4-FFF2-40B4-BE49-F238E27FC236}">
                <a16:creationId xmlns:a16="http://schemas.microsoft.com/office/drawing/2014/main" id="{A0FF7B27-F860-E5C3-57B5-6AFD4A62F102}"/>
              </a:ext>
            </a:extLst>
          </p:cNvPr>
          <p:cNvCxnSpPr>
            <a:cxnSpLocks noChangeShapeType="1"/>
            <a:stCxn id="56328" idx="6"/>
            <a:endCxn id="56329" idx="2"/>
          </p:cNvCxnSpPr>
          <p:nvPr/>
        </p:nvCxnSpPr>
        <p:spPr bwMode="auto">
          <a:xfrm>
            <a:off x="5224463" y="3162300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7" name="Text Box 16">
            <a:extLst>
              <a:ext uri="{FF2B5EF4-FFF2-40B4-BE49-F238E27FC236}">
                <a16:creationId xmlns:a16="http://schemas.microsoft.com/office/drawing/2014/main" id="{15192F87-40B2-FDCB-85D6-8B059195D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2667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6338" name="Text Box 17">
            <a:extLst>
              <a:ext uri="{FF2B5EF4-FFF2-40B4-BE49-F238E27FC236}">
                <a16:creationId xmlns:a16="http://schemas.microsoft.com/office/drawing/2014/main" id="{8B5CDBF6-7A04-9B1A-3548-460B0706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0" y="3214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56339" name="Text Box 18">
            <a:extLst>
              <a:ext uri="{FF2B5EF4-FFF2-40B4-BE49-F238E27FC236}">
                <a16:creationId xmlns:a16="http://schemas.microsoft.com/office/drawing/2014/main" id="{5F50C8F9-DCD7-8970-2186-1885FCA69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3138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cxnSp>
        <p:nvCxnSpPr>
          <p:cNvPr id="56340" name="AutoShape 19">
            <a:extLst>
              <a:ext uri="{FF2B5EF4-FFF2-40B4-BE49-F238E27FC236}">
                <a16:creationId xmlns:a16="http://schemas.microsoft.com/office/drawing/2014/main" id="{DDEB61C7-C77A-E9E7-C164-1994D3A2C307}"/>
              </a:ext>
            </a:extLst>
          </p:cNvPr>
          <p:cNvCxnSpPr>
            <a:cxnSpLocks noChangeShapeType="1"/>
            <a:endCxn id="56325" idx="0"/>
          </p:cNvCxnSpPr>
          <p:nvPr/>
        </p:nvCxnSpPr>
        <p:spPr bwMode="auto">
          <a:xfrm rot="10800000" flipV="1">
            <a:off x="3333750" y="2324100"/>
            <a:ext cx="549275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AutoShape 20">
            <a:extLst>
              <a:ext uri="{FF2B5EF4-FFF2-40B4-BE49-F238E27FC236}">
                <a16:creationId xmlns:a16="http://schemas.microsoft.com/office/drawing/2014/main" id="{DE6E440A-3515-808F-1F25-179685B01D0C}"/>
              </a:ext>
            </a:extLst>
          </p:cNvPr>
          <p:cNvCxnSpPr>
            <a:cxnSpLocks noChangeShapeType="1"/>
            <a:stCxn id="56328" idx="0"/>
          </p:cNvCxnSpPr>
          <p:nvPr/>
        </p:nvCxnSpPr>
        <p:spPr bwMode="auto">
          <a:xfrm rot="5400000" flipH="1">
            <a:off x="4394201" y="2316162"/>
            <a:ext cx="571500" cy="587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AutoShape 21">
            <a:extLst>
              <a:ext uri="{FF2B5EF4-FFF2-40B4-BE49-F238E27FC236}">
                <a16:creationId xmlns:a16="http://schemas.microsoft.com/office/drawing/2014/main" id="{63EB9B2B-DCFE-9AF6-2860-4D78784939B3}"/>
              </a:ext>
            </a:extLst>
          </p:cNvPr>
          <p:cNvCxnSpPr>
            <a:cxnSpLocks noChangeShapeType="1"/>
            <a:stCxn id="56327" idx="2"/>
            <a:endCxn id="56325" idx="4"/>
          </p:cNvCxnSpPr>
          <p:nvPr/>
        </p:nvCxnSpPr>
        <p:spPr bwMode="auto">
          <a:xfrm rot="10800000">
            <a:off x="3333750" y="3429000"/>
            <a:ext cx="549275" cy="49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AutoShape 22">
            <a:extLst>
              <a:ext uri="{FF2B5EF4-FFF2-40B4-BE49-F238E27FC236}">
                <a16:creationId xmlns:a16="http://schemas.microsoft.com/office/drawing/2014/main" id="{69B77093-3C24-AB9F-AB44-794B6BCF3AD6}"/>
              </a:ext>
            </a:extLst>
          </p:cNvPr>
          <p:cNvCxnSpPr>
            <a:cxnSpLocks noChangeShapeType="1"/>
            <a:stCxn id="56328" idx="4"/>
            <a:endCxn id="56327" idx="6"/>
          </p:cNvCxnSpPr>
          <p:nvPr/>
        </p:nvCxnSpPr>
        <p:spPr bwMode="auto">
          <a:xfrm rot="5400000">
            <a:off x="4432301" y="3382962"/>
            <a:ext cx="495300" cy="587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AutoShape 23">
            <a:extLst>
              <a:ext uri="{FF2B5EF4-FFF2-40B4-BE49-F238E27FC236}">
                <a16:creationId xmlns:a16="http://schemas.microsoft.com/office/drawing/2014/main" id="{03348DCD-3448-94DC-18F8-82D789CC0558}"/>
              </a:ext>
            </a:extLst>
          </p:cNvPr>
          <p:cNvCxnSpPr>
            <a:cxnSpLocks noChangeShapeType="1"/>
            <a:stCxn id="56329" idx="0"/>
            <a:endCxn id="56328" idx="7"/>
          </p:cNvCxnSpPr>
          <p:nvPr/>
        </p:nvCxnSpPr>
        <p:spPr bwMode="auto">
          <a:xfrm rot="-5400000" flipH="1" flipV="1">
            <a:off x="5575300" y="2471738"/>
            <a:ext cx="77788" cy="925512"/>
          </a:xfrm>
          <a:prstGeom prst="curvedConnector3">
            <a:avLst>
              <a:gd name="adj1" fmla="val -2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5" name="Text Box 24">
            <a:extLst>
              <a:ext uri="{FF2B5EF4-FFF2-40B4-BE49-F238E27FC236}">
                <a16:creationId xmlns:a16="http://schemas.microsoft.com/office/drawing/2014/main" id="{0874BA44-99B4-32E7-C65B-07049BB3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2224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56346" name="Text Box 25">
            <a:extLst>
              <a:ext uri="{FF2B5EF4-FFF2-40B4-BE49-F238E27FC236}">
                <a16:creationId xmlns:a16="http://schemas.microsoft.com/office/drawing/2014/main" id="{A850E14B-3787-4999-AC34-CDED6FB54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09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56347" name="Text Box 26">
            <a:extLst>
              <a:ext uri="{FF2B5EF4-FFF2-40B4-BE49-F238E27FC236}">
                <a16:creationId xmlns:a16="http://schemas.microsoft.com/office/drawing/2014/main" id="{6902CF0D-FF33-9386-B13D-5179B3ADC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36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56348" name="Text Box 27">
            <a:extLst>
              <a:ext uri="{FF2B5EF4-FFF2-40B4-BE49-F238E27FC236}">
                <a16:creationId xmlns:a16="http://schemas.microsoft.com/office/drawing/2014/main" id="{DE81B747-7BA3-0811-0901-A463E90B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367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56349" name="Text Box 28">
            <a:extLst>
              <a:ext uri="{FF2B5EF4-FFF2-40B4-BE49-F238E27FC236}">
                <a16:creationId xmlns:a16="http://schemas.microsoft.com/office/drawing/2014/main" id="{408BC818-DEFC-8343-8BDB-C7A14AEC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71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161F012-0C25-6C22-7D5B-375EE76A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68650"/>
            <a:ext cx="304800" cy="304800"/>
          </a:xfrm>
          <a:prstGeom prst="ellipse">
            <a:avLst/>
          </a:prstGeom>
          <a:solidFill>
            <a:srgbClr val="C00000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07442D89-A946-162F-97E6-80627579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BE0F78-F667-448F-B414-AFFDC1D4990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AD1D56C-62E0-68B8-64E8-98C529958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2A601B4-CC7D-8CD0-4921-2D2FD4E17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 dirty="0"/>
              <a:t>Lemma B</a:t>
            </a:r>
            <a:r>
              <a:rPr lang="en-US" altLang="en-US" sz="2400" dirty="0"/>
              <a:t>: Let G be a flow network, f be a flow in G, G</a:t>
            </a:r>
            <a:r>
              <a:rPr lang="en-US" altLang="en-US" sz="2400" baseline="-25000" dirty="0"/>
              <a:t>f</a:t>
            </a:r>
            <a:r>
              <a:rPr lang="en-US" altLang="en-US" sz="2400" dirty="0"/>
              <a:t> be the residual network of G and f, and p be an augmenting path in G</a:t>
            </a:r>
            <a:r>
              <a:rPr lang="en-US" altLang="en-US" sz="2400" baseline="-25000" dirty="0"/>
              <a:t>f</a:t>
            </a:r>
            <a:r>
              <a:rPr lang="en-US" altLang="en-US" sz="2400" dirty="0"/>
              <a:t>. Let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p</a:t>
            </a:r>
            <a:r>
              <a:rPr lang="en-US" altLang="en-US" sz="2400" dirty="0" err="1"/>
              <a:t>:V</a:t>
            </a:r>
            <a:r>
              <a:rPr lang="en-US" altLang="en-US" sz="2400" dirty="0" err="1">
                <a:cs typeface="Arial" panose="020B0604020202020204" pitchFamily="34" charset="0"/>
              </a:rPr>
              <a:t>×</a:t>
            </a:r>
            <a:r>
              <a:rPr lang="en-US" altLang="en-US" sz="2400" dirty="0" err="1"/>
              <a:t>V</a:t>
            </a:r>
            <a:r>
              <a:rPr lang="en-US" altLang="en-US" sz="2400" dirty="0" err="1">
                <a:sym typeface="Wingdings" panose="05000000000000000000" pitchFamily="2" charset="2"/>
              </a:rPr>
              <a:t>R</a:t>
            </a:r>
            <a:r>
              <a:rPr lang="en-US" altLang="en-US" sz="2400" dirty="0">
                <a:sym typeface="Wingdings" panose="05000000000000000000" pitchFamily="2" charset="2"/>
              </a:rPr>
              <a:t> be defined as:</a:t>
            </a:r>
          </a:p>
          <a:p>
            <a:pPr eaLnBrk="1" hangingPunct="1"/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endParaRPr lang="en-US" altLang="en-US" sz="2400" dirty="0"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Then 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 is a flow in G</a:t>
            </a:r>
            <a:r>
              <a:rPr lang="en-US" altLang="en-US" sz="2400" baseline="-25000" dirty="0"/>
              <a:t>f</a:t>
            </a:r>
            <a:r>
              <a:rPr lang="en-US" altLang="en-US" sz="2400" dirty="0"/>
              <a:t> and |</a:t>
            </a:r>
            <a:r>
              <a:rPr lang="en-US" altLang="en-US" sz="2400" dirty="0" err="1"/>
              <a:t>f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|=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f</a:t>
            </a:r>
            <a:r>
              <a:rPr lang="en-US" altLang="en-US" sz="2400" dirty="0"/>
              <a:t>(p) &gt; 0.</a:t>
            </a:r>
          </a:p>
        </p:txBody>
      </p:sp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B0318E2F-CB39-E57B-6AEA-98B8ED31E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337470"/>
              </p:ext>
            </p:extLst>
          </p:nvPr>
        </p:nvGraphicFramePr>
        <p:xfrm>
          <a:off x="2133600" y="2016125"/>
          <a:ext cx="44196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5200" imgH="711200" progId="Equation.3">
                  <p:embed/>
                </p:oleObj>
              </mc:Choice>
              <mc:Fallback>
                <p:oleObj name="Equation" r:id="rId3" imgW="2235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16125"/>
                        <a:ext cx="44196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4">
            <a:extLst>
              <a:ext uri="{FF2B5EF4-FFF2-40B4-BE49-F238E27FC236}">
                <a16:creationId xmlns:a16="http://schemas.microsoft.com/office/drawing/2014/main" id="{783BD093-F41B-A947-8229-45BBF9F5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" y="48006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EEA87D7B-98B9-18EF-E333-7577F34B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2" y="3962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B9DAF323-0EEA-F755-543A-E6A057867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2" y="5562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27BBF480-E05E-5E51-9037-AD4ED396D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2" y="4800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144DA748-B11A-7A66-1FBF-5D66609A8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48006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329AF10A-AC1E-3BCE-373E-2F1ECF3A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7" y="5181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5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C980B85-2871-0FCC-16FD-65951042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7" y="4572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cxnSp>
        <p:nvCxnSpPr>
          <p:cNvPr id="9" name="AutoShape 11">
            <a:extLst>
              <a:ext uri="{FF2B5EF4-FFF2-40B4-BE49-F238E27FC236}">
                <a16:creationId xmlns:a16="http://schemas.microsoft.com/office/drawing/2014/main" id="{91EF680B-E448-01B8-512B-E3FD6F909622}"/>
              </a:ext>
            </a:extLst>
          </p:cNvPr>
          <p:cNvCxnSpPr>
            <a:cxnSpLocks noChangeShapeType="1"/>
            <a:stCxn id="2" idx="7"/>
          </p:cNvCxnSpPr>
          <p:nvPr/>
        </p:nvCxnSpPr>
        <p:spPr bwMode="auto">
          <a:xfrm flipV="1">
            <a:off x="1282700" y="4418013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2">
            <a:extLst>
              <a:ext uri="{FF2B5EF4-FFF2-40B4-BE49-F238E27FC236}">
                <a16:creationId xmlns:a16="http://schemas.microsoft.com/office/drawing/2014/main" id="{8B06839F-8EF3-4A3E-EFDC-0C81754C091A}"/>
              </a:ext>
            </a:extLst>
          </p:cNvPr>
          <p:cNvCxnSpPr>
            <a:cxnSpLocks noChangeShapeType="1"/>
            <a:stCxn id="2" idx="5"/>
            <a:endCxn id="4" idx="1"/>
          </p:cNvCxnSpPr>
          <p:nvPr/>
        </p:nvCxnSpPr>
        <p:spPr bwMode="auto">
          <a:xfrm>
            <a:off x="1282700" y="5256213"/>
            <a:ext cx="420687" cy="384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3">
            <a:extLst>
              <a:ext uri="{FF2B5EF4-FFF2-40B4-BE49-F238E27FC236}">
                <a16:creationId xmlns:a16="http://schemas.microsoft.com/office/drawing/2014/main" id="{EDE702F0-AB87-7A90-5C27-532EE261DE5E}"/>
              </a:ext>
            </a:extLst>
          </p:cNvPr>
          <p:cNvCxnSpPr>
            <a:cxnSpLocks noChangeShapeType="1"/>
            <a:stCxn id="4" idx="7"/>
            <a:endCxn id="5" idx="3"/>
          </p:cNvCxnSpPr>
          <p:nvPr/>
        </p:nvCxnSpPr>
        <p:spPr bwMode="auto">
          <a:xfrm flipV="1">
            <a:off x="2060575" y="5256213"/>
            <a:ext cx="481012" cy="384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4">
            <a:extLst>
              <a:ext uri="{FF2B5EF4-FFF2-40B4-BE49-F238E27FC236}">
                <a16:creationId xmlns:a16="http://schemas.microsoft.com/office/drawing/2014/main" id="{2FFCDE06-7B4D-E153-8363-8091BFF3D9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0575" y="4418013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5">
            <a:extLst>
              <a:ext uri="{FF2B5EF4-FFF2-40B4-BE49-F238E27FC236}">
                <a16:creationId xmlns:a16="http://schemas.microsoft.com/office/drawing/2014/main" id="{570A526E-99B2-2B46-425E-C9F2545F8477}"/>
              </a:ext>
            </a:extLst>
          </p:cNvPr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971800" y="5067300"/>
            <a:ext cx="6064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6">
            <a:extLst>
              <a:ext uri="{FF2B5EF4-FFF2-40B4-BE49-F238E27FC236}">
                <a16:creationId xmlns:a16="http://schemas.microsoft.com/office/drawing/2014/main" id="{FB96CD5D-C633-0EF5-C3E6-BB8627678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7" y="45720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DDD26138-5E45-0131-A7C8-9E67FDA81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7" y="511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A6F663FC-C611-1332-D153-72A860622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7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429001FB-40FC-F7D9-65A7-1B5E04AF83D5}"/>
              </a:ext>
            </a:extLst>
          </p:cNvPr>
          <p:cNvCxnSpPr>
            <a:cxnSpLocks noChangeShapeType="1"/>
            <a:endCxn id="2" idx="0"/>
          </p:cNvCxnSpPr>
          <p:nvPr/>
        </p:nvCxnSpPr>
        <p:spPr bwMode="auto">
          <a:xfrm rot="10800000" flipV="1">
            <a:off x="1081087" y="4229100"/>
            <a:ext cx="549275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0">
            <a:extLst>
              <a:ext uri="{FF2B5EF4-FFF2-40B4-BE49-F238E27FC236}">
                <a16:creationId xmlns:a16="http://schemas.microsoft.com/office/drawing/2014/main" id="{4B896B24-FA1D-3FB4-42F4-41F897CF29B4}"/>
              </a:ext>
            </a:extLst>
          </p:cNvPr>
          <p:cNvCxnSpPr>
            <a:cxnSpLocks noChangeShapeType="1"/>
            <a:stCxn id="5" idx="0"/>
          </p:cNvCxnSpPr>
          <p:nvPr/>
        </p:nvCxnSpPr>
        <p:spPr bwMode="auto">
          <a:xfrm rot="5400000" flipH="1">
            <a:off x="2141538" y="4221162"/>
            <a:ext cx="571500" cy="587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1">
            <a:extLst>
              <a:ext uri="{FF2B5EF4-FFF2-40B4-BE49-F238E27FC236}">
                <a16:creationId xmlns:a16="http://schemas.microsoft.com/office/drawing/2014/main" id="{3EEB9E17-EBFD-604A-0E52-E006915AE426}"/>
              </a:ext>
            </a:extLst>
          </p:cNvPr>
          <p:cNvCxnSpPr>
            <a:cxnSpLocks noChangeShapeType="1"/>
            <a:stCxn id="4" idx="2"/>
            <a:endCxn id="2" idx="4"/>
          </p:cNvCxnSpPr>
          <p:nvPr/>
        </p:nvCxnSpPr>
        <p:spPr bwMode="auto">
          <a:xfrm rot="10800000">
            <a:off x="1081087" y="5334000"/>
            <a:ext cx="549275" cy="4953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2">
            <a:extLst>
              <a:ext uri="{FF2B5EF4-FFF2-40B4-BE49-F238E27FC236}">
                <a16:creationId xmlns:a16="http://schemas.microsoft.com/office/drawing/2014/main" id="{0C8EB18E-84D7-4B25-8377-15718937AC8B}"/>
              </a:ext>
            </a:extLst>
          </p:cNvPr>
          <p:cNvCxnSpPr>
            <a:cxnSpLocks noChangeShapeType="1"/>
            <a:stCxn id="5" idx="4"/>
            <a:endCxn id="4" idx="6"/>
          </p:cNvCxnSpPr>
          <p:nvPr/>
        </p:nvCxnSpPr>
        <p:spPr bwMode="auto">
          <a:xfrm rot="5400000">
            <a:off x="2179638" y="5287962"/>
            <a:ext cx="495300" cy="587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3">
            <a:extLst>
              <a:ext uri="{FF2B5EF4-FFF2-40B4-BE49-F238E27FC236}">
                <a16:creationId xmlns:a16="http://schemas.microsoft.com/office/drawing/2014/main" id="{F4871F17-8BBF-586F-75B2-12251BDBF04B}"/>
              </a:ext>
            </a:extLst>
          </p:cNvPr>
          <p:cNvCxnSpPr>
            <a:cxnSpLocks noChangeShapeType="1"/>
            <a:stCxn id="6" idx="0"/>
            <a:endCxn id="5" idx="7"/>
          </p:cNvCxnSpPr>
          <p:nvPr/>
        </p:nvCxnSpPr>
        <p:spPr bwMode="auto">
          <a:xfrm rot="-5400000" flipH="1" flipV="1">
            <a:off x="3322637" y="4376738"/>
            <a:ext cx="77788" cy="925512"/>
          </a:xfrm>
          <a:prstGeom prst="curvedConnector3">
            <a:avLst>
              <a:gd name="adj1" fmla="val -2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4">
            <a:extLst>
              <a:ext uri="{FF2B5EF4-FFF2-40B4-BE49-F238E27FC236}">
                <a16:creationId xmlns:a16="http://schemas.microsoft.com/office/drawing/2014/main" id="{1FB45419-107A-BEDA-6E61-93AA83B42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587" y="4129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7A9EF62A-8AEA-4BD6-2BAC-21F7B9DC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7" y="4114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6EFA57C1-33C2-B3CF-9096-FE92177DE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537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D4CFF77-2E41-ACA0-CCA5-108A1942D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7" y="5576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6C607FC0-7229-BD3E-1A66-D1D2D78A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7" y="5576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3F898E-D761-381E-369D-0DCDDC5EE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37" y="5073650"/>
            <a:ext cx="304800" cy="304800"/>
          </a:xfrm>
          <a:prstGeom prst="ellipse">
            <a:avLst/>
          </a:prstGeom>
          <a:solidFill>
            <a:srgbClr val="C00000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F5DF4035-789A-E556-342E-1104CA761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0" y="4799806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6621F2EF-81A7-E55D-C473-DE05707C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3961606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E2F2F842-CA63-93E1-0EF8-39A557BE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561806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id="{731575B9-4C86-F36D-2329-A3BD08A8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4799806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2" name="Oval 8">
            <a:extLst>
              <a:ext uri="{FF2B5EF4-FFF2-40B4-BE49-F238E27FC236}">
                <a16:creationId xmlns:a16="http://schemas.microsoft.com/office/drawing/2014/main" id="{FCA9F2D7-BF6A-8AF5-7F77-56B57842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4799806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33" name="Text Box 9">
            <a:extLst>
              <a:ext uri="{FF2B5EF4-FFF2-40B4-BE49-F238E27FC236}">
                <a16:creationId xmlns:a16="http://schemas.microsoft.com/office/drawing/2014/main" id="{D4A4E38F-876F-0634-0B77-934E5A962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17068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3/5</a:t>
            </a: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C11B9603-7536-9AB0-06B6-C34979FC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4571206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0/7</a:t>
            </a:r>
          </a:p>
        </p:txBody>
      </p:sp>
      <p:cxnSp>
        <p:nvCxnSpPr>
          <p:cNvPr id="35" name="AutoShape 11">
            <a:extLst>
              <a:ext uri="{FF2B5EF4-FFF2-40B4-BE49-F238E27FC236}">
                <a16:creationId xmlns:a16="http://schemas.microsoft.com/office/drawing/2014/main" id="{7AD37C2E-6FA1-C61C-A27F-B29DB720B025}"/>
              </a:ext>
            </a:extLst>
          </p:cNvPr>
          <p:cNvCxnSpPr>
            <a:cxnSpLocks noChangeShapeType="1"/>
            <a:stCxn id="28" idx="7"/>
          </p:cNvCxnSpPr>
          <p:nvPr/>
        </p:nvCxnSpPr>
        <p:spPr bwMode="auto">
          <a:xfrm flipV="1">
            <a:off x="5853113" y="4417219"/>
            <a:ext cx="420687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2">
            <a:extLst>
              <a:ext uri="{FF2B5EF4-FFF2-40B4-BE49-F238E27FC236}">
                <a16:creationId xmlns:a16="http://schemas.microsoft.com/office/drawing/2014/main" id="{62C57E01-483F-7AE1-4145-1895EB6B7CB6}"/>
              </a:ext>
            </a:extLst>
          </p:cNvPr>
          <p:cNvCxnSpPr>
            <a:cxnSpLocks noChangeShapeType="1"/>
            <a:stCxn id="28" idx="5"/>
            <a:endCxn id="30" idx="1"/>
          </p:cNvCxnSpPr>
          <p:nvPr/>
        </p:nvCxnSpPr>
        <p:spPr bwMode="auto">
          <a:xfrm>
            <a:off x="5853113" y="5255419"/>
            <a:ext cx="420687" cy="384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3">
            <a:extLst>
              <a:ext uri="{FF2B5EF4-FFF2-40B4-BE49-F238E27FC236}">
                <a16:creationId xmlns:a16="http://schemas.microsoft.com/office/drawing/2014/main" id="{F3EE3A5B-D383-31AA-269C-5C381BDD84C3}"/>
              </a:ext>
            </a:extLst>
          </p:cNvPr>
          <p:cNvCxnSpPr>
            <a:cxnSpLocks noChangeShapeType="1"/>
            <a:stCxn id="30" idx="7"/>
            <a:endCxn id="31" idx="3"/>
          </p:cNvCxnSpPr>
          <p:nvPr/>
        </p:nvCxnSpPr>
        <p:spPr bwMode="auto">
          <a:xfrm flipV="1">
            <a:off x="6630988" y="5255419"/>
            <a:ext cx="481012" cy="384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4">
            <a:extLst>
              <a:ext uri="{FF2B5EF4-FFF2-40B4-BE49-F238E27FC236}">
                <a16:creationId xmlns:a16="http://schemas.microsoft.com/office/drawing/2014/main" id="{1CB445B2-DE12-8354-C094-3A23C7902D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0988" y="4417219"/>
            <a:ext cx="481012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0C2C4471-FA9D-D41F-B127-289F2AF13801}"/>
              </a:ext>
            </a:extLst>
          </p:cNvPr>
          <p:cNvCxnSpPr>
            <a:cxnSpLocks noChangeShapeType="1"/>
            <a:stCxn id="31" idx="6"/>
            <a:endCxn id="32" idx="2"/>
          </p:cNvCxnSpPr>
          <p:nvPr/>
        </p:nvCxnSpPr>
        <p:spPr bwMode="auto">
          <a:xfrm>
            <a:off x="7542213" y="5066506"/>
            <a:ext cx="606425" cy="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16">
            <a:extLst>
              <a:ext uri="{FF2B5EF4-FFF2-40B4-BE49-F238E27FC236}">
                <a16:creationId xmlns:a16="http://schemas.microsoft.com/office/drawing/2014/main" id="{17E24470-4089-7F45-256A-029594484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933" y="4571206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0/5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04CAC777-28B7-61FA-7169-086BF996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133" y="5117068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3/3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5B0EEE78-20B6-3C14-CE2E-F1B5CE6F3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400" y="504269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3/3</a:t>
            </a:r>
          </a:p>
        </p:txBody>
      </p:sp>
      <p:cxnSp>
        <p:nvCxnSpPr>
          <p:cNvPr id="43" name="AutoShape 19">
            <a:extLst>
              <a:ext uri="{FF2B5EF4-FFF2-40B4-BE49-F238E27FC236}">
                <a16:creationId xmlns:a16="http://schemas.microsoft.com/office/drawing/2014/main" id="{DDAAB06C-9A5C-290D-2C23-E86CD6B70CA5}"/>
              </a:ext>
            </a:extLst>
          </p:cNvPr>
          <p:cNvCxnSpPr>
            <a:cxnSpLocks noChangeShapeType="1"/>
            <a:endCxn id="28" idx="0"/>
          </p:cNvCxnSpPr>
          <p:nvPr/>
        </p:nvCxnSpPr>
        <p:spPr bwMode="auto">
          <a:xfrm rot="10800000" flipV="1">
            <a:off x="5651500" y="4228306"/>
            <a:ext cx="549275" cy="571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20">
            <a:extLst>
              <a:ext uri="{FF2B5EF4-FFF2-40B4-BE49-F238E27FC236}">
                <a16:creationId xmlns:a16="http://schemas.microsoft.com/office/drawing/2014/main" id="{209BC17D-2EA7-8D4E-1660-8D48BD8856F2}"/>
              </a:ext>
            </a:extLst>
          </p:cNvPr>
          <p:cNvCxnSpPr>
            <a:cxnSpLocks noChangeShapeType="1"/>
            <a:stCxn id="31" idx="0"/>
          </p:cNvCxnSpPr>
          <p:nvPr/>
        </p:nvCxnSpPr>
        <p:spPr bwMode="auto">
          <a:xfrm rot="5400000" flipH="1">
            <a:off x="6711951" y="4220368"/>
            <a:ext cx="571500" cy="587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21">
            <a:extLst>
              <a:ext uri="{FF2B5EF4-FFF2-40B4-BE49-F238E27FC236}">
                <a16:creationId xmlns:a16="http://schemas.microsoft.com/office/drawing/2014/main" id="{F73C81D0-CDCE-56A9-449C-46CB00A9879A}"/>
              </a:ext>
            </a:extLst>
          </p:cNvPr>
          <p:cNvCxnSpPr>
            <a:cxnSpLocks noChangeShapeType="1"/>
            <a:stCxn id="30" idx="2"/>
            <a:endCxn id="28" idx="4"/>
          </p:cNvCxnSpPr>
          <p:nvPr/>
        </p:nvCxnSpPr>
        <p:spPr bwMode="auto">
          <a:xfrm rot="10800000">
            <a:off x="5651500" y="5333206"/>
            <a:ext cx="549275" cy="495300"/>
          </a:xfrm>
          <a:prstGeom prst="curvedConnector2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22">
            <a:extLst>
              <a:ext uri="{FF2B5EF4-FFF2-40B4-BE49-F238E27FC236}">
                <a16:creationId xmlns:a16="http://schemas.microsoft.com/office/drawing/2014/main" id="{9C24C6E8-7533-C0C5-FD40-8AD14E60730F}"/>
              </a:ext>
            </a:extLst>
          </p:cNvPr>
          <p:cNvCxnSpPr>
            <a:cxnSpLocks noChangeShapeType="1"/>
            <a:stCxn id="31" idx="4"/>
            <a:endCxn id="30" idx="6"/>
          </p:cNvCxnSpPr>
          <p:nvPr/>
        </p:nvCxnSpPr>
        <p:spPr bwMode="auto">
          <a:xfrm rot="5400000">
            <a:off x="6750051" y="5287168"/>
            <a:ext cx="495300" cy="587375"/>
          </a:xfrm>
          <a:prstGeom prst="curvedConnector2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23">
            <a:extLst>
              <a:ext uri="{FF2B5EF4-FFF2-40B4-BE49-F238E27FC236}">
                <a16:creationId xmlns:a16="http://schemas.microsoft.com/office/drawing/2014/main" id="{194E1E15-8622-19EF-D693-648DDEDECC58}"/>
              </a:ext>
            </a:extLst>
          </p:cNvPr>
          <p:cNvCxnSpPr>
            <a:cxnSpLocks noChangeShapeType="1"/>
            <a:stCxn id="32" idx="0"/>
            <a:endCxn id="31" idx="7"/>
          </p:cNvCxnSpPr>
          <p:nvPr/>
        </p:nvCxnSpPr>
        <p:spPr bwMode="auto">
          <a:xfrm rot="-5400000" flipH="1" flipV="1">
            <a:off x="7893050" y="4375944"/>
            <a:ext cx="77788" cy="925512"/>
          </a:xfrm>
          <a:prstGeom prst="curvedConnector3">
            <a:avLst>
              <a:gd name="adj1" fmla="val -293880"/>
            </a:avLst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4">
            <a:extLst>
              <a:ext uri="{FF2B5EF4-FFF2-40B4-BE49-F238E27FC236}">
                <a16:creationId xmlns:a16="http://schemas.microsoft.com/office/drawing/2014/main" id="{33364A67-C2C7-7371-7D96-DF903FDA0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2829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0/2</a:t>
            </a:r>
          </a:p>
        </p:txBody>
      </p:sp>
      <p:sp>
        <p:nvSpPr>
          <p:cNvPr id="49" name="Text Box 25">
            <a:extLst>
              <a:ext uri="{FF2B5EF4-FFF2-40B4-BE49-F238E27FC236}">
                <a16:creationId xmlns:a16="http://schemas.microsoft.com/office/drawing/2014/main" id="{65B78A05-1475-E527-F26B-372AD44A0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4114006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0/2</a:t>
            </a:r>
          </a:p>
        </p:txBody>
      </p:sp>
      <p:sp>
        <p:nvSpPr>
          <p:cNvPr id="50" name="Text Box 26">
            <a:extLst>
              <a:ext uri="{FF2B5EF4-FFF2-40B4-BE49-F238E27FC236}">
                <a16:creationId xmlns:a16="http://schemas.microsoft.com/office/drawing/2014/main" id="{F5FD8120-665F-645F-3D1F-21C5FF5F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389" y="4266406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-3/5</a:t>
            </a:r>
          </a:p>
        </p:txBody>
      </p:sp>
      <p:sp>
        <p:nvSpPr>
          <p:cNvPr id="51" name="Text Box 27">
            <a:extLst>
              <a:ext uri="{FF2B5EF4-FFF2-40B4-BE49-F238E27FC236}">
                <a16:creationId xmlns:a16="http://schemas.microsoft.com/office/drawing/2014/main" id="{97827CF4-BAFE-49D0-01DA-DB4E6A0B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5576094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-3/3</a:t>
            </a:r>
          </a:p>
        </p:txBody>
      </p:sp>
      <p:sp>
        <p:nvSpPr>
          <p:cNvPr id="52" name="Text Box 28">
            <a:extLst>
              <a:ext uri="{FF2B5EF4-FFF2-40B4-BE49-F238E27FC236}">
                <a16:creationId xmlns:a16="http://schemas.microsoft.com/office/drawing/2014/main" id="{F8DBDF87-AAFD-B400-4485-A836DD35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576094"/>
            <a:ext cx="582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-3/3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14" grpId="0"/>
      <p:bldP spid="15" grpId="0"/>
      <p:bldP spid="16" grpId="0"/>
      <p:bldP spid="22" grpId="0"/>
      <p:bldP spid="23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40" grpId="0"/>
      <p:bldP spid="41" grpId="0"/>
      <p:bldP spid="42" grpId="0"/>
      <p:bldP spid="48" grpId="0"/>
      <p:bldP spid="49" grpId="0"/>
      <p:bldP spid="50" grpId="0"/>
      <p:bldP spid="51" grpId="0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53818DCA-89E0-6D48-64AD-7F3E65ED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2AFFC4-E8FE-43DB-980C-1F07B760529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F5BCB3D-ACE5-82D6-602F-BCC4827D6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C6F7322-680E-F7BF-B111-CFD734BC4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Proof of Lemma B: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Symmetry holds by definition: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Capacity constraint holds because we use the minimum capacity edge along the path. 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Flow conservation: For all the nodes u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V-{s,t},  if u is on the path p, there is a single incoming edge and a single outgoing edge with flow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(p). The flows on all the other edges are 0.</a:t>
            </a:r>
          </a:p>
        </p:txBody>
      </p:sp>
      <p:sp>
        <p:nvSpPr>
          <p:cNvPr id="60421" name="Oval 5">
            <a:extLst>
              <a:ext uri="{FF2B5EF4-FFF2-40B4-BE49-F238E27FC236}">
                <a16:creationId xmlns:a16="http://schemas.microsoft.com/office/drawing/2014/main" id="{405C6993-E879-A70A-62EF-D9BD6305A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0075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60422" name="Oval 6">
            <a:extLst>
              <a:ext uri="{FF2B5EF4-FFF2-40B4-BE49-F238E27FC236}">
                <a16:creationId xmlns:a16="http://schemas.microsoft.com/office/drawing/2014/main" id="{4D1EBA25-ACAC-CF3C-142A-928925C0F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1870075"/>
            <a:ext cx="687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t  </a:t>
            </a:r>
            <a:endParaRPr lang="en-US" altLang="en-US" sz="2000" baseline="-25000"/>
          </a:p>
        </p:txBody>
      </p:sp>
      <p:sp>
        <p:nvSpPr>
          <p:cNvPr id="60423" name="Line 8">
            <a:extLst>
              <a:ext uri="{FF2B5EF4-FFF2-40B4-BE49-F238E27FC236}">
                <a16:creationId xmlns:a16="http://schemas.microsoft.com/office/drawing/2014/main" id="{D45C4903-A1FF-2699-7B70-335344C11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24" name="Line 11">
            <a:extLst>
              <a:ext uri="{FF2B5EF4-FFF2-40B4-BE49-F238E27FC236}">
                <a16:creationId xmlns:a16="http://schemas.microsoft.com/office/drawing/2014/main" id="{71FDD9CD-4B22-81CD-5952-54A02060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25" name="Line 12">
            <a:extLst>
              <a:ext uri="{FF2B5EF4-FFF2-40B4-BE49-F238E27FC236}">
                <a16:creationId xmlns:a16="http://schemas.microsoft.com/office/drawing/2014/main" id="{37DC8000-AF99-C92B-88C1-1EBF6C9C71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6" name="Line 13">
            <a:extLst>
              <a:ext uri="{FF2B5EF4-FFF2-40B4-BE49-F238E27FC236}">
                <a16:creationId xmlns:a16="http://schemas.microsoft.com/office/drawing/2014/main" id="{84F8B9FE-84C9-E348-D1DD-AAFEF7B58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7" name="Line 14">
            <a:extLst>
              <a:ext uri="{FF2B5EF4-FFF2-40B4-BE49-F238E27FC236}">
                <a16:creationId xmlns:a16="http://schemas.microsoft.com/office/drawing/2014/main" id="{3C3B1FFC-7765-6039-2F99-FF8CE1A4B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8" name="Line 15">
            <a:extLst>
              <a:ext uri="{FF2B5EF4-FFF2-40B4-BE49-F238E27FC236}">
                <a16:creationId xmlns:a16="http://schemas.microsoft.com/office/drawing/2014/main" id="{A83F142D-FD2E-8B49-6EB6-63AC26F2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29" name="Line 16">
            <a:extLst>
              <a:ext uri="{FF2B5EF4-FFF2-40B4-BE49-F238E27FC236}">
                <a16:creationId xmlns:a16="http://schemas.microsoft.com/office/drawing/2014/main" id="{CC0A4EE2-F4FD-FD5A-CACD-6046DB4985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676400"/>
            <a:ext cx="838200" cy="122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430" name="Group 62">
            <a:extLst>
              <a:ext uri="{FF2B5EF4-FFF2-40B4-BE49-F238E27FC236}">
                <a16:creationId xmlns:a16="http://schemas.microsoft.com/office/drawing/2014/main" id="{01406A31-C624-8F9F-F51D-9B14BD19EED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371600"/>
            <a:ext cx="914400" cy="914400"/>
            <a:chOff x="3962400" y="1676399"/>
            <a:chExt cx="914400" cy="914401"/>
          </a:xfrm>
        </p:grpSpPr>
        <p:sp>
          <p:nvSpPr>
            <p:cNvPr id="60442" name="Oval 7">
              <a:extLst>
                <a:ext uri="{FF2B5EF4-FFF2-40B4-BE49-F238E27FC236}">
                  <a16:creationId xmlns:a16="http://schemas.microsoft.com/office/drawing/2014/main" id="{96D53C28-DCC1-562D-2B41-30C83399C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870075"/>
              <a:ext cx="59055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u </a:t>
              </a:r>
              <a:endParaRPr lang="en-US" altLang="en-US" sz="2000" baseline="-25000"/>
            </a:p>
          </p:txBody>
        </p:sp>
        <p:sp>
          <p:nvSpPr>
            <p:cNvPr id="60443" name="Line 17">
              <a:extLst>
                <a:ext uri="{FF2B5EF4-FFF2-40B4-BE49-F238E27FC236}">
                  <a16:creationId xmlns:a16="http://schemas.microsoft.com/office/drawing/2014/main" id="{5AE797BA-3515-AD4E-27FE-51A190D1E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676399"/>
              <a:ext cx="22860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4" name="Line 18">
              <a:extLst>
                <a:ext uri="{FF2B5EF4-FFF2-40B4-BE49-F238E27FC236}">
                  <a16:creationId xmlns:a16="http://schemas.microsoft.com/office/drawing/2014/main" id="{7EA1DE8B-923B-C819-EBA3-D37322CB2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327275"/>
              <a:ext cx="228600" cy="11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5" name="Line 19">
              <a:extLst>
                <a:ext uri="{FF2B5EF4-FFF2-40B4-BE49-F238E27FC236}">
                  <a16:creationId xmlns:a16="http://schemas.microsoft.com/office/drawing/2014/main" id="{863297AB-889D-BE33-D809-D8D7B1693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403475"/>
              <a:ext cx="2286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6" name="Line 20">
              <a:extLst>
                <a:ext uri="{FF2B5EF4-FFF2-40B4-BE49-F238E27FC236}">
                  <a16:creationId xmlns:a16="http://schemas.microsoft.com/office/drawing/2014/main" id="{7A68C7FF-F3CE-E009-4992-1A631DD2E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1904999"/>
              <a:ext cx="2286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7" name="Line 21">
              <a:extLst>
                <a:ext uri="{FF2B5EF4-FFF2-40B4-BE49-F238E27FC236}">
                  <a16:creationId xmlns:a16="http://schemas.microsoft.com/office/drawing/2014/main" id="{F585ED88-A2CD-FBA7-4E8B-ADAD8DEB2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752599"/>
              <a:ext cx="1524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8" name="Line 22">
              <a:extLst>
                <a:ext uri="{FF2B5EF4-FFF2-40B4-BE49-F238E27FC236}">
                  <a16:creationId xmlns:a16="http://schemas.microsoft.com/office/drawing/2014/main" id="{DCBB2257-5300-D3C5-8307-FA3F94297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2327275"/>
              <a:ext cx="22860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9" name="Line 23">
              <a:extLst>
                <a:ext uri="{FF2B5EF4-FFF2-40B4-BE49-F238E27FC236}">
                  <a16:creationId xmlns:a16="http://schemas.microsoft.com/office/drawing/2014/main" id="{6AD88EF6-2851-4737-CF23-CCCA7BEBE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403475"/>
              <a:ext cx="1524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0431" name="Line 24">
            <a:extLst>
              <a:ext uri="{FF2B5EF4-FFF2-40B4-BE49-F238E27FC236}">
                <a16:creationId xmlns:a16="http://schemas.microsoft.com/office/drawing/2014/main" id="{84073F0F-B44F-75F7-0A17-BBFB70109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32" name="Line 25">
            <a:extLst>
              <a:ext uri="{FF2B5EF4-FFF2-40B4-BE49-F238E27FC236}">
                <a16:creationId xmlns:a16="http://schemas.microsoft.com/office/drawing/2014/main" id="{6475E098-6455-8BDB-2FB6-1796B067B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33" name="Line 26">
            <a:extLst>
              <a:ext uri="{FF2B5EF4-FFF2-40B4-BE49-F238E27FC236}">
                <a16:creationId xmlns:a16="http://schemas.microsoft.com/office/drawing/2014/main" id="{AD1C4EBF-0EE6-AD7B-D1A8-B5529724A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34" name="Line 27">
            <a:extLst>
              <a:ext uri="{FF2B5EF4-FFF2-40B4-BE49-F238E27FC236}">
                <a16:creationId xmlns:a16="http://schemas.microsoft.com/office/drawing/2014/main" id="{72C8F5B0-09A1-F357-4006-F8FE80D27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0435" name="Group 61">
            <a:extLst>
              <a:ext uri="{FF2B5EF4-FFF2-40B4-BE49-F238E27FC236}">
                <a16:creationId xmlns:a16="http://schemas.microsoft.com/office/drawing/2014/main" id="{38486A37-B5F7-9A49-3903-77D886683A0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62000" cy="796925"/>
            <a:chOff x="5029200" y="1828800"/>
            <a:chExt cx="762000" cy="796925"/>
          </a:xfrm>
        </p:grpSpPr>
        <p:sp>
          <p:nvSpPr>
            <p:cNvPr id="60437" name="Oval 7">
              <a:extLst>
                <a:ext uri="{FF2B5EF4-FFF2-40B4-BE49-F238E27FC236}">
                  <a16:creationId xmlns:a16="http://schemas.microsoft.com/office/drawing/2014/main" id="{A33CC1E5-FC8B-9774-D94B-ACB5DA12E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905000"/>
              <a:ext cx="638368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v </a:t>
              </a:r>
              <a:endParaRPr lang="en-US" altLang="en-US" sz="2000" baseline="-25000"/>
            </a:p>
          </p:txBody>
        </p:sp>
        <p:sp>
          <p:nvSpPr>
            <p:cNvPr id="60438" name="Line 17">
              <a:extLst>
                <a:ext uri="{FF2B5EF4-FFF2-40B4-BE49-F238E27FC236}">
                  <a16:creationId xmlns:a16="http://schemas.microsoft.com/office/drawing/2014/main" id="{CABAC1CD-8694-E119-D7F6-B1D26B88D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1828800"/>
              <a:ext cx="22860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39" name="Line 19">
              <a:extLst>
                <a:ext uri="{FF2B5EF4-FFF2-40B4-BE49-F238E27FC236}">
                  <a16:creationId xmlns:a16="http://schemas.microsoft.com/office/drawing/2014/main" id="{83518748-438F-8748-4819-503DD5EB3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38400"/>
              <a:ext cx="2286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0" name="Line 21">
              <a:extLst>
                <a:ext uri="{FF2B5EF4-FFF2-40B4-BE49-F238E27FC236}">
                  <a16:creationId xmlns:a16="http://schemas.microsoft.com/office/drawing/2014/main" id="{0ED4A60C-24F9-A11C-43B2-5A97A98B0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1828800"/>
              <a:ext cx="1524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441" name="Line 23">
              <a:extLst>
                <a:ext uri="{FF2B5EF4-FFF2-40B4-BE49-F238E27FC236}">
                  <a16:creationId xmlns:a16="http://schemas.microsoft.com/office/drawing/2014/main" id="{DE8DE7EE-2CEF-A244-5BF8-28D4FDA6C5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2438400"/>
              <a:ext cx="1524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0436" name="Freeform 65">
            <a:extLst>
              <a:ext uri="{FF2B5EF4-FFF2-40B4-BE49-F238E27FC236}">
                <a16:creationId xmlns:a16="http://schemas.microsoft.com/office/drawing/2014/main" id="{4ABBCACE-B865-5F8C-1D78-E5468846E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1863725"/>
            <a:ext cx="5060950" cy="1014413"/>
          </a:xfrm>
          <a:custGeom>
            <a:avLst/>
            <a:gdLst>
              <a:gd name="T0" fmla="*/ 0 w 5061097"/>
              <a:gd name="T1" fmla="*/ 365436 h 1013637"/>
              <a:gd name="T2" fmla="*/ 786188 w 5061097"/>
              <a:gd name="T3" fmla="*/ 28947 h 1013637"/>
              <a:gd name="T4" fmla="*/ 1731757 w 5061097"/>
              <a:gd name="T5" fmla="*/ 539109 h 1013637"/>
              <a:gd name="T6" fmla="*/ 3580364 w 5061097"/>
              <a:gd name="T7" fmla="*/ 1005854 h 1013637"/>
              <a:gd name="T8" fmla="*/ 4525917 w 5061097"/>
              <a:gd name="T9" fmla="*/ 365436 h 1013637"/>
              <a:gd name="T10" fmla="*/ 5057123 w 5061097"/>
              <a:gd name="T11" fmla="*/ 322018 h 10136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61097"/>
              <a:gd name="T19" fmla="*/ 0 h 1013637"/>
              <a:gd name="T20" fmla="*/ 5061097 w 5061097"/>
              <a:gd name="T21" fmla="*/ 1013637 h 101363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61097" h="1013637">
                <a:moveTo>
                  <a:pt x="0" y="357963"/>
                </a:moveTo>
                <a:cubicBezTo>
                  <a:pt x="248979" y="178981"/>
                  <a:pt x="497958" y="0"/>
                  <a:pt x="786809" y="28353"/>
                </a:cubicBezTo>
                <a:cubicBezTo>
                  <a:pt x="1075660" y="56706"/>
                  <a:pt x="1267046" y="368595"/>
                  <a:pt x="1733107" y="528084"/>
                </a:cubicBezTo>
                <a:cubicBezTo>
                  <a:pt x="2199168" y="687573"/>
                  <a:pt x="3117112" y="1013637"/>
                  <a:pt x="3583172" y="985284"/>
                </a:cubicBezTo>
                <a:cubicBezTo>
                  <a:pt x="4049232" y="956931"/>
                  <a:pt x="4283148" y="469605"/>
                  <a:pt x="4529469" y="357963"/>
                </a:cubicBezTo>
                <a:cubicBezTo>
                  <a:pt x="4775790" y="246321"/>
                  <a:pt x="4918443" y="280876"/>
                  <a:pt x="5061097" y="315432"/>
                </a:cubicBezTo>
              </a:path>
            </a:pathLst>
          </a:cu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797AB7D1-79E7-CE63-791D-0792ACA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AB1BE8-4D86-4D43-8BF2-9342D5F1D0F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DD202BF-52F9-B424-BED9-EF6F08806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4232428-1CFE-542D-D064-A810981A8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Proof of Lemma B: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Symmetry holds by definition: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Capacity constraint holds because we use the minimum capacity edge along the path. 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Flow conservation: For all the nodes u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V-{s,t},  if u is on the path p, there is a single incoming edge and a single outgoing edge with flow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(p). The flows on all the other edges are 0.</a:t>
            </a:r>
          </a:p>
        </p:txBody>
      </p:sp>
      <p:sp>
        <p:nvSpPr>
          <p:cNvPr id="62469" name="Oval 5">
            <a:extLst>
              <a:ext uri="{FF2B5EF4-FFF2-40B4-BE49-F238E27FC236}">
                <a16:creationId xmlns:a16="http://schemas.microsoft.com/office/drawing/2014/main" id="{518A364B-B50B-522C-6FEA-6C7207772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0075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62470" name="Oval 6">
            <a:extLst>
              <a:ext uri="{FF2B5EF4-FFF2-40B4-BE49-F238E27FC236}">
                <a16:creationId xmlns:a16="http://schemas.microsoft.com/office/drawing/2014/main" id="{B6BBC37A-44E5-97D8-3D89-D4B00175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1870075"/>
            <a:ext cx="687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t  </a:t>
            </a:r>
            <a:endParaRPr lang="en-US" altLang="en-US" sz="2000" baseline="-25000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D5E32E43-1017-AFFE-322F-5627590A5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72" name="Line 11">
            <a:extLst>
              <a:ext uri="{FF2B5EF4-FFF2-40B4-BE49-F238E27FC236}">
                <a16:creationId xmlns:a16="http://schemas.microsoft.com/office/drawing/2014/main" id="{5570F5DC-B46A-7317-9E50-668293603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73" name="Line 12">
            <a:extLst>
              <a:ext uri="{FF2B5EF4-FFF2-40B4-BE49-F238E27FC236}">
                <a16:creationId xmlns:a16="http://schemas.microsoft.com/office/drawing/2014/main" id="{DC70B881-1CE4-0002-698E-A89517DD2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4" name="Line 13">
            <a:extLst>
              <a:ext uri="{FF2B5EF4-FFF2-40B4-BE49-F238E27FC236}">
                <a16:creationId xmlns:a16="http://schemas.microsoft.com/office/drawing/2014/main" id="{EB84CB36-64F5-58C6-F57E-10D6F4A495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5" name="Line 14">
            <a:extLst>
              <a:ext uri="{FF2B5EF4-FFF2-40B4-BE49-F238E27FC236}">
                <a16:creationId xmlns:a16="http://schemas.microsoft.com/office/drawing/2014/main" id="{23A05C4E-EE61-D0D0-0228-8FE1B02D6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6" name="Line 15">
            <a:extLst>
              <a:ext uri="{FF2B5EF4-FFF2-40B4-BE49-F238E27FC236}">
                <a16:creationId xmlns:a16="http://schemas.microsoft.com/office/drawing/2014/main" id="{AD3C4508-3CC8-C2EC-D66A-1049DF23F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7" name="Line 16">
            <a:extLst>
              <a:ext uri="{FF2B5EF4-FFF2-40B4-BE49-F238E27FC236}">
                <a16:creationId xmlns:a16="http://schemas.microsoft.com/office/drawing/2014/main" id="{AEF7E6EB-481C-2AD6-02D5-C6BBB0F8F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676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2478" name="Group 62">
            <a:extLst>
              <a:ext uri="{FF2B5EF4-FFF2-40B4-BE49-F238E27FC236}">
                <a16:creationId xmlns:a16="http://schemas.microsoft.com/office/drawing/2014/main" id="{89753938-A750-4A76-8AE4-E018E834974F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914400" cy="914400"/>
            <a:chOff x="3962400" y="1676399"/>
            <a:chExt cx="914400" cy="914401"/>
          </a:xfrm>
        </p:grpSpPr>
        <p:sp>
          <p:nvSpPr>
            <p:cNvPr id="62493" name="Oval 7">
              <a:extLst>
                <a:ext uri="{FF2B5EF4-FFF2-40B4-BE49-F238E27FC236}">
                  <a16:creationId xmlns:a16="http://schemas.microsoft.com/office/drawing/2014/main" id="{B41BABBC-29AC-86BA-467F-75A7C322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870075"/>
              <a:ext cx="59055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u </a:t>
              </a:r>
              <a:endParaRPr lang="en-US" altLang="en-US" sz="2000" baseline="-25000"/>
            </a:p>
          </p:txBody>
        </p:sp>
        <p:sp>
          <p:nvSpPr>
            <p:cNvPr id="62494" name="Line 17">
              <a:extLst>
                <a:ext uri="{FF2B5EF4-FFF2-40B4-BE49-F238E27FC236}">
                  <a16:creationId xmlns:a16="http://schemas.microsoft.com/office/drawing/2014/main" id="{0712768B-7692-3319-7E63-851559F46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676399"/>
              <a:ext cx="22860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5" name="Line 18">
              <a:extLst>
                <a:ext uri="{FF2B5EF4-FFF2-40B4-BE49-F238E27FC236}">
                  <a16:creationId xmlns:a16="http://schemas.microsoft.com/office/drawing/2014/main" id="{BC305C65-3069-6828-072B-A76EF9AC7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327275"/>
              <a:ext cx="228600" cy="11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6" name="Line 19">
              <a:extLst>
                <a:ext uri="{FF2B5EF4-FFF2-40B4-BE49-F238E27FC236}">
                  <a16:creationId xmlns:a16="http://schemas.microsoft.com/office/drawing/2014/main" id="{2E29F4DC-F6E9-EF7D-42AA-DA4DB8F16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403475"/>
              <a:ext cx="2286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7" name="Line 20">
              <a:extLst>
                <a:ext uri="{FF2B5EF4-FFF2-40B4-BE49-F238E27FC236}">
                  <a16:creationId xmlns:a16="http://schemas.microsoft.com/office/drawing/2014/main" id="{1FA3066D-5E93-BD99-265E-726A5BF7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1904999"/>
              <a:ext cx="2286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8" name="Line 21">
              <a:extLst>
                <a:ext uri="{FF2B5EF4-FFF2-40B4-BE49-F238E27FC236}">
                  <a16:creationId xmlns:a16="http://schemas.microsoft.com/office/drawing/2014/main" id="{F72F7B34-9C38-FDEF-B424-B153C351A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752599"/>
              <a:ext cx="1524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9" name="Line 22">
              <a:extLst>
                <a:ext uri="{FF2B5EF4-FFF2-40B4-BE49-F238E27FC236}">
                  <a16:creationId xmlns:a16="http://schemas.microsoft.com/office/drawing/2014/main" id="{953A49EE-1FDE-2472-9D04-93DDFA6F4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2327275"/>
              <a:ext cx="22860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500" name="Line 23">
              <a:extLst>
                <a:ext uri="{FF2B5EF4-FFF2-40B4-BE49-F238E27FC236}">
                  <a16:creationId xmlns:a16="http://schemas.microsoft.com/office/drawing/2014/main" id="{4B97FE21-5205-B16D-4FF1-B3EEF0563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403475"/>
              <a:ext cx="1524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2479" name="Line 24">
            <a:extLst>
              <a:ext uri="{FF2B5EF4-FFF2-40B4-BE49-F238E27FC236}">
                <a16:creationId xmlns:a16="http://schemas.microsoft.com/office/drawing/2014/main" id="{BF3D652D-1A52-5ED3-E3D1-C9294324B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80" name="Line 25">
            <a:extLst>
              <a:ext uri="{FF2B5EF4-FFF2-40B4-BE49-F238E27FC236}">
                <a16:creationId xmlns:a16="http://schemas.microsoft.com/office/drawing/2014/main" id="{C9EFB66F-99EC-D546-EE02-5271FADA4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81" name="Line 26">
            <a:extLst>
              <a:ext uri="{FF2B5EF4-FFF2-40B4-BE49-F238E27FC236}">
                <a16:creationId xmlns:a16="http://schemas.microsoft.com/office/drawing/2014/main" id="{4CFA17EB-EF04-214E-EBDF-E6C08CF18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82" name="Line 27">
            <a:extLst>
              <a:ext uri="{FF2B5EF4-FFF2-40B4-BE49-F238E27FC236}">
                <a16:creationId xmlns:a16="http://schemas.microsoft.com/office/drawing/2014/main" id="{52F89776-CE63-131A-FCE8-05D93B647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2483" name="Group 61">
            <a:extLst>
              <a:ext uri="{FF2B5EF4-FFF2-40B4-BE49-F238E27FC236}">
                <a16:creationId xmlns:a16="http://schemas.microsoft.com/office/drawing/2014/main" id="{5ED99AF7-61F1-A7F2-55E9-B507673FF5A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62000" cy="796925"/>
            <a:chOff x="5029200" y="1828800"/>
            <a:chExt cx="762000" cy="796925"/>
          </a:xfrm>
        </p:grpSpPr>
        <p:sp>
          <p:nvSpPr>
            <p:cNvPr id="62488" name="Oval 7">
              <a:extLst>
                <a:ext uri="{FF2B5EF4-FFF2-40B4-BE49-F238E27FC236}">
                  <a16:creationId xmlns:a16="http://schemas.microsoft.com/office/drawing/2014/main" id="{27BB201E-1FE9-5287-DE02-4E29BB05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905000"/>
              <a:ext cx="638368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v </a:t>
              </a:r>
              <a:endParaRPr lang="en-US" altLang="en-US" sz="2000" baseline="-25000"/>
            </a:p>
          </p:txBody>
        </p:sp>
        <p:sp>
          <p:nvSpPr>
            <p:cNvPr id="62489" name="Line 17">
              <a:extLst>
                <a:ext uri="{FF2B5EF4-FFF2-40B4-BE49-F238E27FC236}">
                  <a16:creationId xmlns:a16="http://schemas.microsoft.com/office/drawing/2014/main" id="{7FF82081-C7E5-88C8-2DC0-1D91D7D84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1828800"/>
              <a:ext cx="22860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0" name="Line 19">
              <a:extLst>
                <a:ext uri="{FF2B5EF4-FFF2-40B4-BE49-F238E27FC236}">
                  <a16:creationId xmlns:a16="http://schemas.microsoft.com/office/drawing/2014/main" id="{68339D1C-4762-0D03-9220-E34FFC4FE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38400"/>
              <a:ext cx="2286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1" name="Line 21">
              <a:extLst>
                <a:ext uri="{FF2B5EF4-FFF2-40B4-BE49-F238E27FC236}">
                  <a16:creationId xmlns:a16="http://schemas.microsoft.com/office/drawing/2014/main" id="{2E1EF7B5-D8F5-A449-6459-67020E475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1828800"/>
              <a:ext cx="1524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2492" name="Line 23">
              <a:extLst>
                <a:ext uri="{FF2B5EF4-FFF2-40B4-BE49-F238E27FC236}">
                  <a16:creationId xmlns:a16="http://schemas.microsoft.com/office/drawing/2014/main" id="{751B1430-DA24-118F-CB60-96FC03D1E0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2438400"/>
              <a:ext cx="1524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2484" name="Line 11">
            <a:extLst>
              <a:ext uri="{FF2B5EF4-FFF2-40B4-BE49-F238E27FC236}">
                <a16:creationId xmlns:a16="http://schemas.microsoft.com/office/drawing/2014/main" id="{A266CF15-788B-2ABC-BBEB-851ED3BFB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514600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5" name="Line 11">
            <a:extLst>
              <a:ext uri="{FF2B5EF4-FFF2-40B4-BE49-F238E27FC236}">
                <a16:creationId xmlns:a16="http://schemas.microsoft.com/office/drawing/2014/main" id="{FAE36B5E-B8AC-9FE1-4EF3-3DB4B62C5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514600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6" name="Freeform 37">
            <a:extLst>
              <a:ext uri="{FF2B5EF4-FFF2-40B4-BE49-F238E27FC236}">
                <a16:creationId xmlns:a16="http://schemas.microsoft.com/office/drawing/2014/main" id="{66D002DE-D585-F4F0-9753-9D6D8CE0D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2190750"/>
            <a:ext cx="1317625" cy="534988"/>
          </a:xfrm>
          <a:custGeom>
            <a:avLst/>
            <a:gdLst>
              <a:gd name="T0" fmla="*/ 0 w 1318437"/>
              <a:gd name="T1" fmla="*/ 0 h 535172"/>
              <a:gd name="T2" fmla="*/ 491789 w 1318437"/>
              <a:gd name="T3" fmla="*/ 474207 h 535172"/>
              <a:gd name="T4" fmla="*/ 1046361 w 1318437"/>
              <a:gd name="T5" fmla="*/ 337214 h 535172"/>
              <a:gd name="T6" fmla="*/ 1297482 w 1318437"/>
              <a:gd name="T7" fmla="*/ 326675 h 535172"/>
              <a:gd name="T8" fmla="*/ 0 60000 65536"/>
              <a:gd name="T9" fmla="*/ 0 60000 65536"/>
              <a:gd name="T10" fmla="*/ 0 60000 65536"/>
              <a:gd name="T11" fmla="*/ 0 60000 65536"/>
              <a:gd name="T12" fmla="*/ 0 w 1318437"/>
              <a:gd name="T13" fmla="*/ 0 h 535172"/>
              <a:gd name="T14" fmla="*/ 1318437 w 1318437"/>
              <a:gd name="T15" fmla="*/ 535172 h 535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8437" h="535172">
                <a:moveTo>
                  <a:pt x="0" y="0"/>
                </a:moveTo>
                <a:cubicBezTo>
                  <a:pt x="161260" y="210879"/>
                  <a:pt x="322521" y="421758"/>
                  <a:pt x="499730" y="478465"/>
                </a:cubicBezTo>
                <a:cubicBezTo>
                  <a:pt x="676939" y="535172"/>
                  <a:pt x="926805" y="365051"/>
                  <a:pt x="1063256" y="340242"/>
                </a:cubicBezTo>
                <a:cubicBezTo>
                  <a:pt x="1199707" y="315433"/>
                  <a:pt x="1318437" y="329609"/>
                  <a:pt x="1318437" y="329609"/>
                </a:cubicBezTo>
              </a:path>
            </a:pathLst>
          </a:cu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7" name="Freeform 38">
            <a:extLst>
              <a:ext uri="{FF2B5EF4-FFF2-40B4-BE49-F238E27FC236}">
                <a16:creationId xmlns:a16="http://schemas.microsoft.com/office/drawing/2014/main" id="{1BBC1064-4DF8-95FE-C004-4451E996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0" y="2176463"/>
            <a:ext cx="2201863" cy="644525"/>
          </a:xfrm>
          <a:custGeom>
            <a:avLst/>
            <a:gdLst>
              <a:gd name="T0" fmla="*/ 0 w 2200940"/>
              <a:gd name="T1" fmla="*/ 367933 h 645042"/>
              <a:gd name="T2" fmla="*/ 924422 w 2200940"/>
              <a:gd name="T3" fmla="*/ 586610 h 645042"/>
              <a:gd name="T4" fmla="*/ 1558618 w 2200940"/>
              <a:gd name="T5" fmla="*/ 97191 h 645042"/>
              <a:gd name="T6" fmla="*/ 2225062 w 2200940"/>
              <a:gd name="T7" fmla="*/ 3466 h 645042"/>
              <a:gd name="T8" fmla="*/ 0 60000 65536"/>
              <a:gd name="T9" fmla="*/ 0 60000 65536"/>
              <a:gd name="T10" fmla="*/ 0 60000 65536"/>
              <a:gd name="T11" fmla="*/ 0 60000 65536"/>
              <a:gd name="T12" fmla="*/ 0 w 2200940"/>
              <a:gd name="T13" fmla="*/ 0 h 645042"/>
              <a:gd name="T14" fmla="*/ 2200940 w 2200940"/>
              <a:gd name="T15" fmla="*/ 645042 h 6450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0940" h="645042">
                <a:moveTo>
                  <a:pt x="0" y="375684"/>
                </a:moveTo>
                <a:cubicBezTo>
                  <a:pt x="328723" y="510363"/>
                  <a:pt x="657447" y="645042"/>
                  <a:pt x="914400" y="598968"/>
                </a:cubicBezTo>
                <a:cubicBezTo>
                  <a:pt x="1171353" y="552894"/>
                  <a:pt x="1327298" y="198474"/>
                  <a:pt x="1541721" y="99237"/>
                </a:cubicBezTo>
                <a:cubicBezTo>
                  <a:pt x="1756144" y="0"/>
                  <a:pt x="1978542" y="1772"/>
                  <a:pt x="2200940" y="3544"/>
                </a:cubicBezTo>
              </a:path>
            </a:pathLst>
          </a:custGeom>
          <a:noFill/>
          <a:ln w="9525" algn="ctr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A847B3D6-19A0-85A6-3AB8-7CE68A94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1D4ADE-89CC-4FC0-902D-EA228E46AD3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761C7B3-D016-1DCB-DAC4-1F21F9E03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Maximum flow problem explained intuitively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2A32AA39-9BC4-702A-F08A-077004A1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19812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1A7D9876-F5E9-FD7D-04C8-D9966478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914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F7EA21C6-61E5-5356-35F5-5054F4EAB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971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6C5BB02E-7967-0570-94C9-B87FA98D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914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BF6DC08F-86AD-7F92-E9DF-9BCEBE70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9225" name="Oval 9">
            <a:extLst>
              <a:ext uri="{FF2B5EF4-FFF2-40B4-BE49-F238E27FC236}">
                <a16:creationId xmlns:a16="http://schemas.microsoft.com/office/drawing/2014/main" id="{5067904B-F7F5-A11F-A4EF-94206202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19812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cxnSp>
        <p:nvCxnSpPr>
          <p:cNvPr id="9226" name="AutoShape 14">
            <a:extLst>
              <a:ext uri="{FF2B5EF4-FFF2-40B4-BE49-F238E27FC236}">
                <a16:creationId xmlns:a16="http://schemas.microsoft.com/office/drawing/2014/main" id="{09156857-4001-1DFE-2872-3DA65FE5E800}"/>
              </a:ext>
            </a:extLst>
          </p:cNvPr>
          <p:cNvCxnSpPr>
            <a:cxnSpLocks noChangeShapeType="1"/>
            <a:stCxn id="9220" idx="0"/>
            <a:endCxn id="9221" idx="2"/>
          </p:cNvCxnSpPr>
          <p:nvPr/>
        </p:nvCxnSpPr>
        <p:spPr bwMode="auto">
          <a:xfrm rot="-5400000">
            <a:off x="2251869" y="926306"/>
            <a:ext cx="800100" cy="1309688"/>
          </a:xfrm>
          <a:prstGeom prst="bentConnector2">
            <a:avLst/>
          </a:prstGeom>
          <a:noFill/>
          <a:ln w="1047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AutoShape 15">
            <a:extLst>
              <a:ext uri="{FF2B5EF4-FFF2-40B4-BE49-F238E27FC236}">
                <a16:creationId xmlns:a16="http://schemas.microsoft.com/office/drawing/2014/main" id="{D9EBE399-3194-228D-DF18-16C035418CE8}"/>
              </a:ext>
            </a:extLst>
          </p:cNvPr>
          <p:cNvCxnSpPr>
            <a:cxnSpLocks noChangeShapeType="1"/>
            <a:stCxn id="9220" idx="4"/>
            <a:endCxn id="9222" idx="2"/>
          </p:cNvCxnSpPr>
          <p:nvPr/>
        </p:nvCxnSpPr>
        <p:spPr bwMode="auto">
          <a:xfrm rot="16200000" flipH="1">
            <a:off x="2289969" y="2221706"/>
            <a:ext cx="723900" cy="1309688"/>
          </a:xfrm>
          <a:prstGeom prst="bentConnector2">
            <a:avLst/>
          </a:prstGeom>
          <a:noFill/>
          <a:ln w="1047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AutoShape 16">
            <a:extLst>
              <a:ext uri="{FF2B5EF4-FFF2-40B4-BE49-F238E27FC236}">
                <a16:creationId xmlns:a16="http://schemas.microsoft.com/office/drawing/2014/main" id="{77F21F8D-ACE8-3147-18EB-41EA807F7245}"/>
              </a:ext>
            </a:extLst>
          </p:cNvPr>
          <p:cNvCxnSpPr>
            <a:cxnSpLocks noChangeShapeType="1"/>
            <a:stCxn id="9221" idx="6"/>
            <a:endCxn id="9223" idx="2"/>
          </p:cNvCxnSpPr>
          <p:nvPr/>
        </p:nvCxnSpPr>
        <p:spPr bwMode="auto">
          <a:xfrm>
            <a:off x="3810000" y="1181100"/>
            <a:ext cx="1401763" cy="0"/>
          </a:xfrm>
          <a:prstGeom prst="straightConnector1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17">
            <a:extLst>
              <a:ext uri="{FF2B5EF4-FFF2-40B4-BE49-F238E27FC236}">
                <a16:creationId xmlns:a16="http://schemas.microsoft.com/office/drawing/2014/main" id="{AF1CEAEB-58E0-9CA0-E04B-6A4AE78E8180}"/>
              </a:ext>
            </a:extLst>
          </p:cNvPr>
          <p:cNvCxnSpPr>
            <a:cxnSpLocks noChangeShapeType="1"/>
            <a:stCxn id="9223" idx="6"/>
            <a:endCxn id="9225" idx="0"/>
          </p:cNvCxnSpPr>
          <p:nvPr/>
        </p:nvCxnSpPr>
        <p:spPr bwMode="auto">
          <a:xfrm>
            <a:off x="5715000" y="1181100"/>
            <a:ext cx="1425575" cy="800100"/>
          </a:xfrm>
          <a:prstGeom prst="bentConnector2">
            <a:avLst/>
          </a:prstGeom>
          <a:noFill/>
          <a:ln w="1047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18">
            <a:extLst>
              <a:ext uri="{FF2B5EF4-FFF2-40B4-BE49-F238E27FC236}">
                <a16:creationId xmlns:a16="http://schemas.microsoft.com/office/drawing/2014/main" id="{74D491DC-DCEF-E274-2ACC-332598AFA72F}"/>
              </a:ext>
            </a:extLst>
          </p:cNvPr>
          <p:cNvCxnSpPr>
            <a:cxnSpLocks noChangeShapeType="1"/>
            <a:stCxn id="9222" idx="6"/>
            <a:endCxn id="9224" idx="2"/>
          </p:cNvCxnSpPr>
          <p:nvPr/>
        </p:nvCxnSpPr>
        <p:spPr bwMode="auto">
          <a:xfrm>
            <a:off x="3810000" y="3238500"/>
            <a:ext cx="1447800" cy="0"/>
          </a:xfrm>
          <a:prstGeom prst="straightConnector1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1" name="AutoShape 19">
            <a:extLst>
              <a:ext uri="{FF2B5EF4-FFF2-40B4-BE49-F238E27FC236}">
                <a16:creationId xmlns:a16="http://schemas.microsoft.com/office/drawing/2014/main" id="{69485A50-53A2-87F6-0702-B3C440AAC9D6}"/>
              </a:ext>
            </a:extLst>
          </p:cNvPr>
          <p:cNvCxnSpPr>
            <a:cxnSpLocks noChangeShapeType="1"/>
            <a:stCxn id="9224" idx="6"/>
            <a:endCxn id="9225" idx="4"/>
          </p:cNvCxnSpPr>
          <p:nvPr/>
        </p:nvCxnSpPr>
        <p:spPr bwMode="auto">
          <a:xfrm flipV="1">
            <a:off x="5761038" y="2514600"/>
            <a:ext cx="1379537" cy="723900"/>
          </a:xfrm>
          <a:prstGeom prst="bentConnector2">
            <a:avLst/>
          </a:prstGeom>
          <a:noFill/>
          <a:ln w="10477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26">
            <a:extLst>
              <a:ext uri="{FF2B5EF4-FFF2-40B4-BE49-F238E27FC236}">
                <a16:creationId xmlns:a16="http://schemas.microsoft.com/office/drawing/2014/main" id="{A9901A16-F09D-B99A-FB66-7E708F84ABAE}"/>
              </a:ext>
            </a:extLst>
          </p:cNvPr>
          <p:cNvCxnSpPr>
            <a:cxnSpLocks noChangeShapeType="1"/>
            <a:stCxn id="9221" idx="3"/>
            <a:endCxn id="9222" idx="1"/>
          </p:cNvCxnSpPr>
          <p:nvPr/>
        </p:nvCxnSpPr>
        <p:spPr bwMode="auto">
          <a:xfrm>
            <a:off x="3379788" y="1370013"/>
            <a:ext cx="0" cy="1679575"/>
          </a:xfrm>
          <a:prstGeom prst="straightConnector1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3" name="AutoShape 27">
            <a:extLst>
              <a:ext uri="{FF2B5EF4-FFF2-40B4-BE49-F238E27FC236}">
                <a16:creationId xmlns:a16="http://schemas.microsoft.com/office/drawing/2014/main" id="{2238AFB9-9D1B-1434-9428-BC7D6BEC5413}"/>
              </a:ext>
            </a:extLst>
          </p:cNvPr>
          <p:cNvCxnSpPr>
            <a:cxnSpLocks noChangeShapeType="1"/>
            <a:stCxn id="9222" idx="7"/>
            <a:endCxn id="9221" idx="5"/>
          </p:cNvCxnSpPr>
          <p:nvPr/>
        </p:nvCxnSpPr>
        <p:spPr bwMode="auto">
          <a:xfrm flipV="1">
            <a:off x="3736975" y="1370013"/>
            <a:ext cx="0" cy="1679575"/>
          </a:xfrm>
          <a:prstGeom prst="straightConnector1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4" name="AutoShape 31">
            <a:extLst>
              <a:ext uri="{FF2B5EF4-FFF2-40B4-BE49-F238E27FC236}">
                <a16:creationId xmlns:a16="http://schemas.microsoft.com/office/drawing/2014/main" id="{3A98EDCD-5EFD-D76A-3393-90C9F6B9BC4C}"/>
              </a:ext>
            </a:extLst>
          </p:cNvPr>
          <p:cNvCxnSpPr>
            <a:cxnSpLocks noChangeShapeType="1"/>
            <a:stCxn id="9224" idx="0"/>
            <a:endCxn id="9223" idx="4"/>
          </p:cNvCxnSpPr>
          <p:nvPr/>
        </p:nvCxnSpPr>
        <p:spPr bwMode="auto">
          <a:xfrm flipH="1" flipV="1">
            <a:off x="5464175" y="1447800"/>
            <a:ext cx="46038" cy="1524000"/>
          </a:xfrm>
          <a:prstGeom prst="straightConnector1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32">
            <a:extLst>
              <a:ext uri="{FF2B5EF4-FFF2-40B4-BE49-F238E27FC236}">
                <a16:creationId xmlns:a16="http://schemas.microsoft.com/office/drawing/2014/main" id="{B76768A9-25B7-7DAB-61FF-12C65670330F}"/>
              </a:ext>
            </a:extLst>
          </p:cNvPr>
          <p:cNvCxnSpPr>
            <a:cxnSpLocks noChangeShapeType="1"/>
            <a:stCxn id="9223" idx="3"/>
            <a:endCxn id="9222" idx="7"/>
          </p:cNvCxnSpPr>
          <p:nvPr/>
        </p:nvCxnSpPr>
        <p:spPr bwMode="auto">
          <a:xfrm flipH="1">
            <a:off x="3736975" y="1370013"/>
            <a:ext cx="1547813" cy="1679575"/>
          </a:xfrm>
          <a:prstGeom prst="straightConnector1">
            <a:avLst/>
          </a:prstGeom>
          <a:noFill/>
          <a:ln w="1047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6" name="Text Box 33">
            <a:extLst>
              <a:ext uri="{FF2B5EF4-FFF2-40B4-BE49-F238E27FC236}">
                <a16:creationId xmlns:a16="http://schemas.microsoft.com/office/drawing/2014/main" id="{11FE19AA-C0B8-1FB3-0771-58F84963E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3743325"/>
            <a:ext cx="795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We have a source node (s) at which we have infinite amount of water supply.</a:t>
            </a:r>
          </a:p>
        </p:txBody>
      </p:sp>
      <p:sp>
        <p:nvSpPr>
          <p:cNvPr id="9237" name="Text Box 34">
            <a:extLst>
              <a:ext uri="{FF2B5EF4-FFF2-40B4-BE49-F238E27FC236}">
                <a16:creationId xmlns:a16="http://schemas.microsoft.com/office/drawing/2014/main" id="{9B9BBC5E-816C-DA15-C059-38B4B609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4052888"/>
            <a:ext cx="89778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We have a target node (t) at which </a:t>
            </a:r>
            <a:r>
              <a:rPr lang="en-US" altLang="en-US" sz="1800" dirty="0" err="1"/>
              <a:t>which</a:t>
            </a:r>
            <a:r>
              <a:rPr lang="en-US" altLang="en-US" sz="1800" dirty="0"/>
              <a:t> we can </a:t>
            </a:r>
            <a:r>
              <a:rPr lang="tr-TR" altLang="en-US" sz="1800" dirty="0" err="1"/>
              <a:t>consume</a:t>
            </a:r>
            <a:r>
              <a:rPr lang="en-US" altLang="en-US" sz="1800" dirty="0"/>
              <a:t> an infinite amount of water.</a:t>
            </a:r>
          </a:p>
        </p:txBody>
      </p:sp>
      <p:sp>
        <p:nvSpPr>
          <p:cNvPr id="9238" name="Text Box 35">
            <a:extLst>
              <a:ext uri="{FF2B5EF4-FFF2-40B4-BE49-F238E27FC236}">
                <a16:creationId xmlns:a16="http://schemas.microsoft.com/office/drawing/2014/main" id="{C2126C71-5596-16B7-489F-22C089C2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387850"/>
            <a:ext cx="8358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We have a set of connection points (v</a:t>
            </a:r>
            <a:r>
              <a:rPr lang="en-US" altLang="en-US" sz="1800" baseline="-25000"/>
              <a:t>i</a:t>
            </a:r>
            <a:r>
              <a:rPr lang="en-US" altLang="en-US" sz="1800"/>
              <a:t>’s) which are connected to each other with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water pipes.</a:t>
            </a:r>
          </a:p>
        </p:txBody>
      </p:sp>
      <p:sp>
        <p:nvSpPr>
          <p:cNvPr id="9239" name="Text Box 36">
            <a:extLst>
              <a:ext uri="{FF2B5EF4-FFF2-40B4-BE49-F238E27FC236}">
                <a16:creationId xmlns:a16="http://schemas.microsoft.com/office/drawing/2014/main" id="{9CDB378B-341B-5427-8F67-F835B6F4B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3" y="4967288"/>
            <a:ext cx="907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Each pipe has a direction and a certain capacity</a:t>
            </a:r>
            <a:r>
              <a:rPr lang="tr-TR" altLang="en-US" sz="1800" dirty="0"/>
              <a:t> (c</a:t>
            </a:r>
            <a:r>
              <a:rPr lang="en-US" altLang="en-US" sz="1800" dirty="0" err="1"/>
              <a:t>annot</a:t>
            </a:r>
            <a:r>
              <a:rPr lang="en-US" altLang="en-US" sz="1800" dirty="0"/>
              <a:t> push more than the capacity</a:t>
            </a:r>
            <a:r>
              <a:rPr lang="tr-TR" altLang="en-US" sz="1800" dirty="0"/>
              <a:t>).</a:t>
            </a:r>
            <a:endParaRPr lang="en-US" altLang="en-US" sz="1800" dirty="0"/>
          </a:p>
        </p:txBody>
      </p:sp>
      <p:sp>
        <p:nvSpPr>
          <p:cNvPr id="9240" name="Text Box 37">
            <a:extLst>
              <a:ext uri="{FF2B5EF4-FFF2-40B4-BE49-F238E27FC236}">
                <a16:creationId xmlns:a16="http://schemas.microsoft.com/office/drawing/2014/main" id="{B5615972-BB00-DAA4-75AB-8E38A5A7D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088" y="5699125"/>
            <a:ext cx="9361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/>
              <a:t>Question: What is the maximum amount of water that we can push from s? </a:t>
            </a:r>
          </a:p>
        </p:txBody>
      </p:sp>
      <p:sp>
        <p:nvSpPr>
          <p:cNvPr id="9241" name="Text Box 38">
            <a:extLst>
              <a:ext uri="{FF2B5EF4-FFF2-40B4-BE49-F238E27FC236}">
                <a16:creationId xmlns:a16="http://schemas.microsoft.com/office/drawing/2014/main" id="{3436299D-C887-0C5F-0D10-CAED647B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26670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13 lt/sec</a:t>
            </a:r>
          </a:p>
        </p:txBody>
      </p:sp>
      <p:sp>
        <p:nvSpPr>
          <p:cNvPr id="9242" name="Text Box 39">
            <a:extLst>
              <a:ext uri="{FF2B5EF4-FFF2-40B4-BE49-F238E27FC236}">
                <a16:creationId xmlns:a16="http://schemas.microsoft.com/office/drawing/2014/main" id="{83DF64F6-FA5E-FD8A-6132-A421945A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3716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16 lt/sec</a:t>
            </a:r>
          </a:p>
        </p:txBody>
      </p:sp>
      <p:sp>
        <p:nvSpPr>
          <p:cNvPr id="9243" name="Text Box 40">
            <a:extLst>
              <a:ext uri="{FF2B5EF4-FFF2-40B4-BE49-F238E27FC236}">
                <a16:creationId xmlns:a16="http://schemas.microsoft.com/office/drawing/2014/main" id="{04E754C9-C2F9-5635-CAB5-7CC94BE0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8382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12 lt/sec</a:t>
            </a:r>
          </a:p>
        </p:txBody>
      </p:sp>
      <p:sp>
        <p:nvSpPr>
          <p:cNvPr id="9244" name="Text Box 41">
            <a:extLst>
              <a:ext uri="{FF2B5EF4-FFF2-40B4-BE49-F238E27FC236}">
                <a16:creationId xmlns:a16="http://schemas.microsoft.com/office/drawing/2014/main" id="{852D23EA-ADDD-0FB0-5AA0-126883777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83820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20 lt/sec</a:t>
            </a:r>
          </a:p>
        </p:txBody>
      </p:sp>
      <p:sp>
        <p:nvSpPr>
          <p:cNvPr id="9245" name="Text Box 42">
            <a:extLst>
              <a:ext uri="{FF2B5EF4-FFF2-40B4-BE49-F238E27FC236}">
                <a16:creationId xmlns:a16="http://schemas.microsoft.com/office/drawing/2014/main" id="{51C2EB0B-D712-440E-3196-FFF86050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766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lt/sec</a:t>
            </a:r>
          </a:p>
        </p:txBody>
      </p:sp>
      <p:sp>
        <p:nvSpPr>
          <p:cNvPr id="9246" name="Text Box 43">
            <a:extLst>
              <a:ext uri="{FF2B5EF4-FFF2-40B4-BE49-F238E27FC236}">
                <a16:creationId xmlns:a16="http://schemas.microsoft.com/office/drawing/2014/main" id="{FC069E9C-005E-CA46-30FC-33BC6BD2E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146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 lt/sec</a:t>
            </a:r>
          </a:p>
        </p:txBody>
      </p:sp>
      <p:sp>
        <p:nvSpPr>
          <p:cNvPr id="9247" name="Text Box 44">
            <a:extLst>
              <a:ext uri="{FF2B5EF4-FFF2-40B4-BE49-F238E27FC236}">
                <a16:creationId xmlns:a16="http://schemas.microsoft.com/office/drawing/2014/main" id="{E5BC84EE-1D75-34D6-8BFE-7DD3931E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209800"/>
            <a:ext cx="90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 lt/sec</a:t>
            </a:r>
          </a:p>
        </p:txBody>
      </p:sp>
      <p:sp>
        <p:nvSpPr>
          <p:cNvPr id="9248" name="Text Box 45">
            <a:extLst>
              <a:ext uri="{FF2B5EF4-FFF2-40B4-BE49-F238E27FC236}">
                <a16:creationId xmlns:a16="http://schemas.microsoft.com/office/drawing/2014/main" id="{C761CAF6-EC34-EDD2-2A4E-5E83228AD87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651919" y="1981994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 lt/sec</a:t>
            </a:r>
          </a:p>
        </p:txBody>
      </p:sp>
      <p:sp>
        <p:nvSpPr>
          <p:cNvPr id="9249" name="Text Box 46">
            <a:extLst>
              <a:ext uri="{FF2B5EF4-FFF2-40B4-BE49-F238E27FC236}">
                <a16:creationId xmlns:a16="http://schemas.microsoft.com/office/drawing/2014/main" id="{CFF18BF4-5F26-5EEE-5908-A868F2DFE2F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477419" y="1947069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4 lt/sec</a:t>
            </a:r>
          </a:p>
        </p:txBody>
      </p:sp>
      <p:sp>
        <p:nvSpPr>
          <p:cNvPr id="9250" name="Text Box 47">
            <a:extLst>
              <a:ext uri="{FF2B5EF4-FFF2-40B4-BE49-F238E27FC236}">
                <a16:creationId xmlns:a16="http://schemas.microsoft.com/office/drawing/2014/main" id="{9FB81938-96B8-6793-3DF8-25F8795FC585}"/>
              </a:ext>
            </a:extLst>
          </p:cNvPr>
          <p:cNvSpPr txBox="1">
            <a:spLocks noChangeArrowheads="1"/>
          </p:cNvSpPr>
          <p:nvPr/>
        </p:nvSpPr>
        <p:spPr bwMode="auto">
          <a:xfrm rot="-3237742">
            <a:off x="4315619" y="2099469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 lt/sec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E001990A-0CA2-E211-5033-CB1E2BD6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5348288"/>
            <a:ext cx="5878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 water is generated/lost/stored at connection points.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9222" grpId="0" animBg="1"/>
      <p:bldP spid="9223" grpId="0" animBg="1"/>
      <p:bldP spid="9224" grpId="0" animBg="1"/>
      <p:bldP spid="9225" grpId="0" animBg="1"/>
      <p:bldP spid="9237" grpId="0"/>
      <p:bldP spid="9239" grpId="0"/>
      <p:bldP spid="9240" grpId="0"/>
      <p:bldP spid="9241" grpId="0"/>
      <p:bldP spid="9242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0" grpId="0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6C6825DA-A083-460C-1BB1-8CA27F8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397274-E70A-4B60-9280-92414B96429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A0DB28F-341A-A3A0-75F2-3B0A5EB2F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A4AC775-31BA-D11F-F048-6D3FB5F12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Proof of Lemma B: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Symmetry holds by definition: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Capacity constraint holds because we use the minimum capacity edge along the path. 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Flow conservation: For all the nodes u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V-{s,t},  if u is on the path p, there is a single incoming edge and a single outgoing edge with flow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(p). The flows on all the other edges are 0.</a:t>
            </a:r>
          </a:p>
        </p:txBody>
      </p:sp>
      <p:sp>
        <p:nvSpPr>
          <p:cNvPr id="64517" name="Oval 5">
            <a:extLst>
              <a:ext uri="{FF2B5EF4-FFF2-40B4-BE49-F238E27FC236}">
                <a16:creationId xmlns:a16="http://schemas.microsoft.com/office/drawing/2014/main" id="{ACBBA673-7645-5A98-8B10-E12466D1B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0075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64518" name="Oval 6">
            <a:extLst>
              <a:ext uri="{FF2B5EF4-FFF2-40B4-BE49-F238E27FC236}">
                <a16:creationId xmlns:a16="http://schemas.microsoft.com/office/drawing/2014/main" id="{6C421EE4-60B6-D116-17F5-84F69E20D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1870075"/>
            <a:ext cx="687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t  </a:t>
            </a:r>
            <a:endParaRPr lang="en-US" altLang="en-US" sz="2000" baseline="-25000"/>
          </a:p>
        </p:txBody>
      </p:sp>
      <p:sp>
        <p:nvSpPr>
          <p:cNvPr id="64519" name="Line 8">
            <a:extLst>
              <a:ext uri="{FF2B5EF4-FFF2-40B4-BE49-F238E27FC236}">
                <a16:creationId xmlns:a16="http://schemas.microsoft.com/office/drawing/2014/main" id="{2C8A8E49-9412-7981-C8D1-11EA6F630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20" name="Line 11">
            <a:extLst>
              <a:ext uri="{FF2B5EF4-FFF2-40B4-BE49-F238E27FC236}">
                <a16:creationId xmlns:a16="http://schemas.microsoft.com/office/drawing/2014/main" id="{456C9E72-13D1-C94F-37C9-7D05C02F0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21" name="Line 12">
            <a:extLst>
              <a:ext uri="{FF2B5EF4-FFF2-40B4-BE49-F238E27FC236}">
                <a16:creationId xmlns:a16="http://schemas.microsoft.com/office/drawing/2014/main" id="{84A25741-A9E8-96A8-656B-D25238461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2" name="Line 13">
            <a:extLst>
              <a:ext uri="{FF2B5EF4-FFF2-40B4-BE49-F238E27FC236}">
                <a16:creationId xmlns:a16="http://schemas.microsoft.com/office/drawing/2014/main" id="{880F21EC-6485-8B44-77F9-4F881EB95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3" name="Line 14">
            <a:extLst>
              <a:ext uri="{FF2B5EF4-FFF2-40B4-BE49-F238E27FC236}">
                <a16:creationId xmlns:a16="http://schemas.microsoft.com/office/drawing/2014/main" id="{3F8A6D4F-218A-372E-4E1D-BBD295CE2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4" name="Line 15">
            <a:extLst>
              <a:ext uri="{FF2B5EF4-FFF2-40B4-BE49-F238E27FC236}">
                <a16:creationId xmlns:a16="http://schemas.microsoft.com/office/drawing/2014/main" id="{E0DC615A-1932-8747-6B1F-4BF34B902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5" name="Line 16">
            <a:extLst>
              <a:ext uri="{FF2B5EF4-FFF2-40B4-BE49-F238E27FC236}">
                <a16:creationId xmlns:a16="http://schemas.microsoft.com/office/drawing/2014/main" id="{7A40EC7D-A1B4-AEE3-D670-CED645D9A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676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526" name="Group 62">
            <a:extLst>
              <a:ext uri="{FF2B5EF4-FFF2-40B4-BE49-F238E27FC236}">
                <a16:creationId xmlns:a16="http://schemas.microsoft.com/office/drawing/2014/main" id="{65758244-CD8E-ED14-CBF4-B7BB17CF75F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057400"/>
            <a:ext cx="914400" cy="914400"/>
            <a:chOff x="3962400" y="1676399"/>
            <a:chExt cx="914400" cy="914401"/>
          </a:xfrm>
        </p:grpSpPr>
        <p:sp>
          <p:nvSpPr>
            <p:cNvPr id="64541" name="Oval 7">
              <a:extLst>
                <a:ext uri="{FF2B5EF4-FFF2-40B4-BE49-F238E27FC236}">
                  <a16:creationId xmlns:a16="http://schemas.microsoft.com/office/drawing/2014/main" id="{EE1BBF72-5CDC-99CE-4CD0-0B2DB03AD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850" y="1870075"/>
              <a:ext cx="590550" cy="533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u </a:t>
              </a:r>
              <a:endParaRPr lang="en-US" altLang="en-US" sz="2000" baseline="-25000"/>
            </a:p>
          </p:txBody>
        </p:sp>
        <p:sp>
          <p:nvSpPr>
            <p:cNvPr id="64542" name="Line 17">
              <a:extLst>
                <a:ext uri="{FF2B5EF4-FFF2-40B4-BE49-F238E27FC236}">
                  <a16:creationId xmlns:a16="http://schemas.microsoft.com/office/drawing/2014/main" id="{1E8BD3E0-2F4E-D5EC-623B-2556F83E6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676399"/>
              <a:ext cx="22860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3" name="Line 18">
              <a:extLst>
                <a:ext uri="{FF2B5EF4-FFF2-40B4-BE49-F238E27FC236}">
                  <a16:creationId xmlns:a16="http://schemas.microsoft.com/office/drawing/2014/main" id="{F8DAFF8A-8E40-F09D-41ED-44FA72AD2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2327275"/>
              <a:ext cx="228600" cy="11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4" name="Line 19">
              <a:extLst>
                <a:ext uri="{FF2B5EF4-FFF2-40B4-BE49-F238E27FC236}">
                  <a16:creationId xmlns:a16="http://schemas.microsoft.com/office/drawing/2014/main" id="{0FA75F9E-47DB-8C25-553C-EC67170B4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2403475"/>
              <a:ext cx="2286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5" name="Line 20">
              <a:extLst>
                <a:ext uri="{FF2B5EF4-FFF2-40B4-BE49-F238E27FC236}">
                  <a16:creationId xmlns:a16="http://schemas.microsoft.com/office/drawing/2014/main" id="{4007EBBA-9782-20C1-D1C8-6BC66EBBA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2400" y="1904999"/>
              <a:ext cx="2286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6" name="Line 21">
              <a:extLst>
                <a:ext uri="{FF2B5EF4-FFF2-40B4-BE49-F238E27FC236}">
                  <a16:creationId xmlns:a16="http://schemas.microsoft.com/office/drawing/2014/main" id="{BD8F641A-3D22-6767-54EF-9CD8B9F59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752599"/>
              <a:ext cx="1524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7" name="Line 22">
              <a:extLst>
                <a:ext uri="{FF2B5EF4-FFF2-40B4-BE49-F238E27FC236}">
                  <a16:creationId xmlns:a16="http://schemas.microsoft.com/office/drawing/2014/main" id="{628137C3-D89D-6047-9E86-4C884E432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400" y="2327275"/>
              <a:ext cx="228600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8" name="Line 23">
              <a:extLst>
                <a:ext uri="{FF2B5EF4-FFF2-40B4-BE49-F238E27FC236}">
                  <a16:creationId xmlns:a16="http://schemas.microsoft.com/office/drawing/2014/main" id="{F09A33DB-3613-6C70-29AE-47F536EB8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403475"/>
              <a:ext cx="1524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4527" name="Line 24">
            <a:extLst>
              <a:ext uri="{FF2B5EF4-FFF2-40B4-BE49-F238E27FC236}">
                <a16:creationId xmlns:a16="http://schemas.microsoft.com/office/drawing/2014/main" id="{2CBDE9A0-E16D-350E-1DF7-302A754C2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8" name="Line 25">
            <a:extLst>
              <a:ext uri="{FF2B5EF4-FFF2-40B4-BE49-F238E27FC236}">
                <a16:creationId xmlns:a16="http://schemas.microsoft.com/office/drawing/2014/main" id="{EDF649C3-B86C-F339-0C49-2630A58BD3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29" name="Line 26">
            <a:extLst>
              <a:ext uri="{FF2B5EF4-FFF2-40B4-BE49-F238E27FC236}">
                <a16:creationId xmlns:a16="http://schemas.microsoft.com/office/drawing/2014/main" id="{654091A6-091B-3761-AAD7-DFA014688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4530" name="Line 27">
            <a:extLst>
              <a:ext uri="{FF2B5EF4-FFF2-40B4-BE49-F238E27FC236}">
                <a16:creationId xmlns:a16="http://schemas.microsoft.com/office/drawing/2014/main" id="{C30D6EFD-D285-04A3-C605-A98A1B8E6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64531" name="Group 61">
            <a:extLst>
              <a:ext uri="{FF2B5EF4-FFF2-40B4-BE49-F238E27FC236}">
                <a16:creationId xmlns:a16="http://schemas.microsoft.com/office/drawing/2014/main" id="{1E1DF022-AEB9-71A9-11C8-B42E742A100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295400"/>
            <a:ext cx="762000" cy="796925"/>
            <a:chOff x="5029200" y="1828800"/>
            <a:chExt cx="762000" cy="796925"/>
          </a:xfrm>
        </p:grpSpPr>
        <p:sp>
          <p:nvSpPr>
            <p:cNvPr id="64536" name="Oval 7">
              <a:extLst>
                <a:ext uri="{FF2B5EF4-FFF2-40B4-BE49-F238E27FC236}">
                  <a16:creationId xmlns:a16="http://schemas.microsoft.com/office/drawing/2014/main" id="{60D39911-2354-9B1B-3419-CFED108E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1905000"/>
              <a:ext cx="638368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v </a:t>
              </a:r>
              <a:endParaRPr lang="en-US" altLang="en-US" sz="2000" baseline="-25000"/>
            </a:p>
          </p:txBody>
        </p:sp>
        <p:sp>
          <p:nvSpPr>
            <p:cNvPr id="64537" name="Line 17">
              <a:extLst>
                <a:ext uri="{FF2B5EF4-FFF2-40B4-BE49-F238E27FC236}">
                  <a16:creationId xmlns:a16="http://schemas.microsoft.com/office/drawing/2014/main" id="{71ADE149-9B92-68CC-22B9-899F70E9DF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600" y="1828800"/>
              <a:ext cx="22860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38" name="Line 19">
              <a:extLst>
                <a:ext uri="{FF2B5EF4-FFF2-40B4-BE49-F238E27FC236}">
                  <a16:creationId xmlns:a16="http://schemas.microsoft.com/office/drawing/2014/main" id="{76BA991F-5396-C591-920E-BBE249066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2438400"/>
              <a:ext cx="2286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39" name="Line 21">
              <a:extLst>
                <a:ext uri="{FF2B5EF4-FFF2-40B4-BE49-F238E27FC236}">
                  <a16:creationId xmlns:a16="http://schemas.microsoft.com/office/drawing/2014/main" id="{BD3756D2-FD32-6A47-1B18-031367B17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1828800"/>
              <a:ext cx="152400" cy="117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4540" name="Line 23">
              <a:extLst>
                <a:ext uri="{FF2B5EF4-FFF2-40B4-BE49-F238E27FC236}">
                  <a16:creationId xmlns:a16="http://schemas.microsoft.com/office/drawing/2014/main" id="{621E5733-4116-5E19-6F25-A17914CD1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9200" y="2438400"/>
              <a:ext cx="152400" cy="187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4532" name="Line 11">
            <a:extLst>
              <a:ext uri="{FF2B5EF4-FFF2-40B4-BE49-F238E27FC236}">
                <a16:creationId xmlns:a16="http://schemas.microsoft.com/office/drawing/2014/main" id="{E5F48A06-D44B-16DC-AA4A-75671C204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33" name="Line 11">
            <a:extLst>
              <a:ext uri="{FF2B5EF4-FFF2-40B4-BE49-F238E27FC236}">
                <a16:creationId xmlns:a16="http://schemas.microsoft.com/office/drawing/2014/main" id="{4C74D8B9-3778-A837-783E-C6D4CD77D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676400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34" name="Freeform 40">
            <a:extLst>
              <a:ext uri="{FF2B5EF4-FFF2-40B4-BE49-F238E27FC236}">
                <a16:creationId xmlns:a16="http://schemas.microsoft.com/office/drawing/2014/main" id="{CF9F7566-47CB-D9E8-2170-F331051AE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1289050"/>
            <a:ext cx="2976562" cy="922338"/>
          </a:xfrm>
          <a:custGeom>
            <a:avLst/>
            <a:gdLst>
              <a:gd name="T0" fmla="*/ 0 w 2977117"/>
              <a:gd name="T1" fmla="*/ 899586 h 923260"/>
              <a:gd name="T2" fmla="*/ 1767054 w 2977117"/>
              <a:gd name="T3" fmla="*/ 81152 h 923260"/>
              <a:gd name="T4" fmla="*/ 2349015 w 2977117"/>
              <a:gd name="T5" fmla="*/ 412669 h 923260"/>
              <a:gd name="T6" fmla="*/ 2962724 w 2977117"/>
              <a:gd name="T7" fmla="*/ 226191 h 923260"/>
              <a:gd name="T8" fmla="*/ 0 60000 65536"/>
              <a:gd name="T9" fmla="*/ 0 60000 65536"/>
              <a:gd name="T10" fmla="*/ 0 60000 65536"/>
              <a:gd name="T11" fmla="*/ 0 60000 65536"/>
              <a:gd name="T12" fmla="*/ 0 w 2977117"/>
              <a:gd name="T13" fmla="*/ 0 h 923260"/>
              <a:gd name="T14" fmla="*/ 2977117 w 2977117"/>
              <a:gd name="T15" fmla="*/ 923260 h 923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7117" h="923260">
                <a:moveTo>
                  <a:pt x="0" y="923260"/>
                </a:moveTo>
                <a:cubicBezTo>
                  <a:pt x="691116" y="544918"/>
                  <a:pt x="1382232" y="166576"/>
                  <a:pt x="1775637" y="83288"/>
                </a:cubicBezTo>
                <a:cubicBezTo>
                  <a:pt x="2169042" y="0"/>
                  <a:pt x="2160181" y="398721"/>
                  <a:pt x="2360428" y="423530"/>
                </a:cubicBezTo>
                <a:cubicBezTo>
                  <a:pt x="2560675" y="448339"/>
                  <a:pt x="2768896" y="340241"/>
                  <a:pt x="2977117" y="232144"/>
                </a:cubicBezTo>
              </a:path>
            </a:pathLst>
          </a:cu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535" name="Freeform 42">
            <a:extLst>
              <a:ext uri="{FF2B5EF4-FFF2-40B4-BE49-F238E27FC236}">
                <a16:creationId xmlns:a16="http://schemas.microsoft.com/office/drawing/2014/main" id="{C6A87B44-B64F-3ACA-83F0-17DC8A63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5" y="1541463"/>
            <a:ext cx="958850" cy="1149350"/>
          </a:xfrm>
          <a:custGeom>
            <a:avLst/>
            <a:gdLst>
              <a:gd name="T0" fmla="*/ 407447 w 958702"/>
              <a:gd name="T1" fmla="*/ 130609 h 1148317"/>
              <a:gd name="T2" fmla="*/ 556901 w 958702"/>
              <a:gd name="T3" fmla="*/ 119724 h 1148317"/>
              <a:gd name="T4" fmla="*/ 12457 w 958702"/>
              <a:gd name="T5" fmla="*/ 848956 h 1148317"/>
              <a:gd name="T6" fmla="*/ 482161 w 958702"/>
              <a:gd name="T7" fmla="*/ 1142826 h 1148317"/>
              <a:gd name="T8" fmla="*/ 770410 w 958702"/>
              <a:gd name="T9" fmla="*/ 653043 h 1148317"/>
              <a:gd name="T10" fmla="*/ 962554 w 958702"/>
              <a:gd name="T11" fmla="*/ 663928 h 1148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8702"/>
              <a:gd name="T19" fmla="*/ 0 h 1148317"/>
              <a:gd name="T20" fmla="*/ 958702 w 958702"/>
              <a:gd name="T21" fmla="*/ 1148317 h 114831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8702" h="1148317">
                <a:moveTo>
                  <a:pt x="405809" y="127591"/>
                </a:moveTo>
                <a:cubicBezTo>
                  <a:pt x="513020" y="63795"/>
                  <a:pt x="620232" y="0"/>
                  <a:pt x="554665" y="116958"/>
                </a:cubicBezTo>
                <a:cubicBezTo>
                  <a:pt x="489098" y="233916"/>
                  <a:pt x="24810" y="662762"/>
                  <a:pt x="12405" y="829339"/>
                </a:cubicBezTo>
                <a:cubicBezTo>
                  <a:pt x="0" y="995916"/>
                  <a:pt x="354419" y="1148317"/>
                  <a:pt x="480237" y="1116419"/>
                </a:cubicBezTo>
                <a:cubicBezTo>
                  <a:pt x="606056" y="1084521"/>
                  <a:pt x="687572" y="715925"/>
                  <a:pt x="767316" y="637953"/>
                </a:cubicBezTo>
                <a:cubicBezTo>
                  <a:pt x="847060" y="559981"/>
                  <a:pt x="902881" y="604283"/>
                  <a:pt x="958702" y="648586"/>
                </a:cubicBezTo>
              </a:path>
            </a:pathLst>
          </a:cu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B9437174-2685-2469-B424-C38F7E46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A5C1B8-5CD3-4749-A7A7-7CA2AD3AC9B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C667195-F61D-02B9-0BDA-D92FB23B1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8A5CA85-FDB4-E056-7F9A-17B405017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Proof of Lemma B: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Symmetry holds by definition: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Capacity constraint holds because we use the minimum capacity edge along the path. 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Flow conservation: For all the nodes u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V-{s,t},  if u is on the path p, there is a single incoming edge and a single outgoing edge with flow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(p). The flows on all the other edges are 0.</a:t>
            </a:r>
          </a:p>
        </p:txBody>
      </p:sp>
      <p:sp>
        <p:nvSpPr>
          <p:cNvPr id="66565" name="Oval 5">
            <a:extLst>
              <a:ext uri="{FF2B5EF4-FFF2-40B4-BE49-F238E27FC236}">
                <a16:creationId xmlns:a16="http://schemas.microsoft.com/office/drawing/2014/main" id="{FFC8D035-AE01-8675-DAB5-A6836CE9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0075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66566" name="Oval 6">
            <a:extLst>
              <a:ext uri="{FF2B5EF4-FFF2-40B4-BE49-F238E27FC236}">
                <a16:creationId xmlns:a16="http://schemas.microsoft.com/office/drawing/2014/main" id="{B287DDDB-D3B4-A427-A0CD-5974A826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1870075"/>
            <a:ext cx="687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t  </a:t>
            </a:r>
            <a:endParaRPr lang="en-US" altLang="en-US" sz="2000" baseline="-25000"/>
          </a:p>
        </p:txBody>
      </p:sp>
      <p:sp>
        <p:nvSpPr>
          <p:cNvPr id="66567" name="Oval 7">
            <a:extLst>
              <a:ext uri="{FF2B5EF4-FFF2-40B4-BE49-F238E27FC236}">
                <a16:creationId xmlns:a16="http://schemas.microsoft.com/office/drawing/2014/main" id="{9A951EA9-89BB-9103-4E67-766E520EB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1870075"/>
            <a:ext cx="59055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u </a:t>
            </a:r>
            <a:endParaRPr lang="en-US" altLang="en-US" sz="2000" baseline="-25000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39830846-8357-8BCD-3F7B-0C62C343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E0F3D476-B722-1DED-0F74-5EF7F8BF6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F97FB09A-CE86-F193-E848-14117FC72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FE2CF823-89D8-7B8D-DDEC-1741797C6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BC0A05B0-8D4C-FCE5-5FE6-3050865CA7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30553BE0-DB21-3AAC-FCEC-9DEB866692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4371B936-F4F7-A67C-04FC-DF527FF07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42584A19-ECAB-4D32-3391-6BCC976C9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6" name="Line 16">
            <a:extLst>
              <a:ext uri="{FF2B5EF4-FFF2-40B4-BE49-F238E27FC236}">
                <a16:creationId xmlns:a16="http://schemas.microsoft.com/office/drawing/2014/main" id="{20ACE0C2-D9B0-22DD-A281-510ACD6EE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7" name="Line 17">
            <a:extLst>
              <a:ext uri="{FF2B5EF4-FFF2-40B4-BE49-F238E27FC236}">
                <a16:creationId xmlns:a16="http://schemas.microsoft.com/office/drawing/2014/main" id="{E3CCBB72-C366-2942-0916-470B7BCBD3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8" name="Line 18">
            <a:extLst>
              <a:ext uri="{FF2B5EF4-FFF2-40B4-BE49-F238E27FC236}">
                <a16:creationId xmlns:a16="http://schemas.microsoft.com/office/drawing/2014/main" id="{69F6D37A-B5A2-2F84-28ED-CDA469932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A06BCBB8-62EE-86B8-E7C3-74DBFEE83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A55CE8B4-4025-17BA-89A6-B638053D0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1" name="Line 21">
            <a:extLst>
              <a:ext uri="{FF2B5EF4-FFF2-40B4-BE49-F238E27FC236}">
                <a16:creationId xmlns:a16="http://schemas.microsoft.com/office/drawing/2014/main" id="{F553D489-9470-73A4-14F8-953CFBE0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2" name="Line 22">
            <a:extLst>
              <a:ext uri="{FF2B5EF4-FFF2-40B4-BE49-F238E27FC236}">
                <a16:creationId xmlns:a16="http://schemas.microsoft.com/office/drawing/2014/main" id="{6610B646-6C3D-B50E-12E4-B3D5321863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3" name="Line 23">
            <a:extLst>
              <a:ext uri="{FF2B5EF4-FFF2-40B4-BE49-F238E27FC236}">
                <a16:creationId xmlns:a16="http://schemas.microsoft.com/office/drawing/2014/main" id="{7360E687-825F-8016-286F-DEAC6B491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4" name="Line 24">
            <a:extLst>
              <a:ext uri="{FF2B5EF4-FFF2-40B4-BE49-F238E27FC236}">
                <a16:creationId xmlns:a16="http://schemas.microsoft.com/office/drawing/2014/main" id="{7AB2A50B-0780-E244-BA70-0D5716B36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5" name="Line 25">
            <a:extLst>
              <a:ext uri="{FF2B5EF4-FFF2-40B4-BE49-F238E27FC236}">
                <a16:creationId xmlns:a16="http://schemas.microsoft.com/office/drawing/2014/main" id="{9FD55D33-8BD6-45FC-29A9-7E63A0453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6" name="Line 26">
            <a:extLst>
              <a:ext uri="{FF2B5EF4-FFF2-40B4-BE49-F238E27FC236}">
                <a16:creationId xmlns:a16="http://schemas.microsoft.com/office/drawing/2014/main" id="{A2F54860-00A3-57B1-2356-54F8C8EF4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7" name="Line 27">
            <a:extLst>
              <a:ext uri="{FF2B5EF4-FFF2-40B4-BE49-F238E27FC236}">
                <a16:creationId xmlns:a16="http://schemas.microsoft.com/office/drawing/2014/main" id="{B2F75DFF-834E-009C-2C2A-F686C3F3FC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8" name="Freeform 28">
            <a:extLst>
              <a:ext uri="{FF2B5EF4-FFF2-40B4-BE49-F238E27FC236}">
                <a16:creationId xmlns:a16="http://schemas.microsoft.com/office/drawing/2014/main" id="{5FB0D76C-3F90-94F4-8D2C-C94E3347E2A9}"/>
              </a:ext>
            </a:extLst>
          </p:cNvPr>
          <p:cNvSpPr>
            <a:spLocks/>
          </p:cNvSpPr>
          <p:nvPr/>
        </p:nvSpPr>
        <p:spPr bwMode="auto">
          <a:xfrm>
            <a:off x="1828800" y="2070100"/>
            <a:ext cx="1524000" cy="215900"/>
          </a:xfrm>
          <a:custGeom>
            <a:avLst/>
            <a:gdLst>
              <a:gd name="T0" fmla="*/ 0 w 1104"/>
              <a:gd name="T1" fmla="*/ 2147483646 h 224"/>
              <a:gd name="T2" fmla="*/ 2147483646 w 1104"/>
              <a:gd name="T3" fmla="*/ 2147483646 h 224"/>
              <a:gd name="T4" fmla="*/ 2147483646 w 1104"/>
              <a:gd name="T5" fmla="*/ 2147483646 h 224"/>
              <a:gd name="T6" fmla="*/ 2147483646 w 1104"/>
              <a:gd name="T7" fmla="*/ 2147483646 h 224"/>
              <a:gd name="T8" fmla="*/ 2147483646 w 1104"/>
              <a:gd name="T9" fmla="*/ 2147483646 h 224"/>
              <a:gd name="T10" fmla="*/ 2147483646 w 1104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224"/>
              <a:gd name="T20" fmla="*/ 1104 w 1104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224">
                <a:moveTo>
                  <a:pt x="0" y="112"/>
                </a:moveTo>
                <a:cubicBezTo>
                  <a:pt x="68" y="56"/>
                  <a:pt x="136" y="0"/>
                  <a:pt x="192" y="16"/>
                </a:cubicBezTo>
                <a:cubicBezTo>
                  <a:pt x="248" y="32"/>
                  <a:pt x="264" y="208"/>
                  <a:pt x="336" y="208"/>
                </a:cubicBezTo>
                <a:cubicBezTo>
                  <a:pt x="408" y="208"/>
                  <a:pt x="528" y="16"/>
                  <a:pt x="624" y="16"/>
                </a:cubicBezTo>
                <a:cubicBezTo>
                  <a:pt x="720" y="16"/>
                  <a:pt x="832" y="192"/>
                  <a:pt x="912" y="208"/>
                </a:cubicBezTo>
                <a:cubicBezTo>
                  <a:pt x="992" y="224"/>
                  <a:pt x="1048" y="168"/>
                  <a:pt x="1104" y="112"/>
                </a:cubicBezTo>
              </a:path>
            </a:pathLst>
          </a:cu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9" name="Freeform 29">
            <a:extLst>
              <a:ext uri="{FF2B5EF4-FFF2-40B4-BE49-F238E27FC236}">
                <a16:creationId xmlns:a16="http://schemas.microsoft.com/office/drawing/2014/main" id="{4445EC6C-F1EE-B086-BDBA-BF1E6060CBAF}"/>
              </a:ext>
            </a:extLst>
          </p:cNvPr>
          <p:cNvSpPr>
            <a:spLocks/>
          </p:cNvSpPr>
          <p:nvPr/>
        </p:nvSpPr>
        <p:spPr bwMode="auto">
          <a:xfrm>
            <a:off x="5943600" y="2070100"/>
            <a:ext cx="990600" cy="215900"/>
          </a:xfrm>
          <a:custGeom>
            <a:avLst/>
            <a:gdLst>
              <a:gd name="T0" fmla="*/ 0 w 1104"/>
              <a:gd name="T1" fmla="*/ 2147483646 h 224"/>
              <a:gd name="T2" fmla="*/ 2147483646 w 1104"/>
              <a:gd name="T3" fmla="*/ 2147483646 h 224"/>
              <a:gd name="T4" fmla="*/ 2147483646 w 1104"/>
              <a:gd name="T5" fmla="*/ 2147483646 h 224"/>
              <a:gd name="T6" fmla="*/ 2147483646 w 1104"/>
              <a:gd name="T7" fmla="*/ 2147483646 h 224"/>
              <a:gd name="T8" fmla="*/ 2147483646 w 1104"/>
              <a:gd name="T9" fmla="*/ 2147483646 h 224"/>
              <a:gd name="T10" fmla="*/ 2147483646 w 1104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224"/>
              <a:gd name="T20" fmla="*/ 1104 w 1104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224">
                <a:moveTo>
                  <a:pt x="0" y="112"/>
                </a:moveTo>
                <a:cubicBezTo>
                  <a:pt x="68" y="56"/>
                  <a:pt x="136" y="0"/>
                  <a:pt x="192" y="16"/>
                </a:cubicBezTo>
                <a:cubicBezTo>
                  <a:pt x="248" y="32"/>
                  <a:pt x="264" y="208"/>
                  <a:pt x="336" y="208"/>
                </a:cubicBezTo>
                <a:cubicBezTo>
                  <a:pt x="408" y="208"/>
                  <a:pt x="528" y="16"/>
                  <a:pt x="624" y="16"/>
                </a:cubicBezTo>
                <a:cubicBezTo>
                  <a:pt x="720" y="16"/>
                  <a:pt x="832" y="192"/>
                  <a:pt x="912" y="208"/>
                </a:cubicBezTo>
                <a:cubicBezTo>
                  <a:pt x="992" y="224"/>
                  <a:pt x="1048" y="168"/>
                  <a:pt x="1104" y="112"/>
                </a:cubicBezTo>
              </a:path>
            </a:pathLst>
          </a:cu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90" name="Oval 7">
            <a:extLst>
              <a:ext uri="{FF2B5EF4-FFF2-40B4-BE49-F238E27FC236}">
                <a16:creationId xmlns:a16="http://schemas.microsoft.com/office/drawing/2014/main" id="{F1D44AD5-F9C7-B416-CB06-43A59046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638175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v </a:t>
            </a:r>
            <a:endParaRPr lang="en-US" altLang="en-US" sz="2000" baseline="-25000"/>
          </a:p>
        </p:txBody>
      </p:sp>
      <p:sp>
        <p:nvSpPr>
          <p:cNvPr id="66591" name="Line 10">
            <a:extLst>
              <a:ext uri="{FF2B5EF4-FFF2-40B4-BE49-F238E27FC236}">
                <a16:creationId xmlns:a16="http://schemas.microsoft.com/office/drawing/2014/main" id="{DCD86ED2-1BD2-BE2F-EC3D-6B0ABB08C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592" name="Line 17">
            <a:extLst>
              <a:ext uri="{FF2B5EF4-FFF2-40B4-BE49-F238E27FC236}">
                <a16:creationId xmlns:a16="http://schemas.microsoft.com/office/drawing/2014/main" id="{B13B2FD2-9AFB-E928-2D42-76B5EB068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60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93" name="Line 18">
            <a:extLst>
              <a:ext uri="{FF2B5EF4-FFF2-40B4-BE49-F238E27FC236}">
                <a16:creationId xmlns:a16="http://schemas.microsoft.com/office/drawing/2014/main" id="{9EB644D4-25CC-5B51-021C-498104ABA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94" name="Line 21">
            <a:extLst>
              <a:ext uri="{FF2B5EF4-FFF2-40B4-BE49-F238E27FC236}">
                <a16:creationId xmlns:a16="http://schemas.microsoft.com/office/drawing/2014/main" id="{A453FD89-105B-4596-1270-253695D83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95" name="Line 23">
            <a:extLst>
              <a:ext uri="{FF2B5EF4-FFF2-40B4-BE49-F238E27FC236}">
                <a16:creationId xmlns:a16="http://schemas.microsoft.com/office/drawing/2014/main" id="{B3B045D1-C4BF-2A00-5668-7F555EA522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7A69AC24-B872-8C3D-A22D-F567F41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FAB45-DBEE-4591-8043-7EE664CCD8B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E49C7B3-3531-DD96-7690-911B69090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5A6C3A2-24A1-EBA5-EDE0-CC7CEAD84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Proof of Lemma B: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Symmetry holds by definition: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(u,v)=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(v,u)=0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-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		f</a:t>
            </a:r>
            <a:r>
              <a:rPr lang="en-US" altLang="en-US" sz="20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(v,u)=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Capacity constraint holds because we use the minimum capacity edge along the path. </a:t>
            </a:r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Flow conservation: For all the nodes u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V-{s,t},  if u is on the path p, there is a single incoming edge and a single outgoing edge with flow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(p). The flows on all the other edges are 0.</a:t>
            </a:r>
          </a:p>
        </p:txBody>
      </p:sp>
      <p:sp>
        <p:nvSpPr>
          <p:cNvPr id="68613" name="Oval 5">
            <a:extLst>
              <a:ext uri="{FF2B5EF4-FFF2-40B4-BE49-F238E27FC236}">
                <a16:creationId xmlns:a16="http://schemas.microsoft.com/office/drawing/2014/main" id="{C8AE24E1-9565-8961-2B5B-42EA41C2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0075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68614" name="Oval 6">
            <a:extLst>
              <a:ext uri="{FF2B5EF4-FFF2-40B4-BE49-F238E27FC236}">
                <a16:creationId xmlns:a16="http://schemas.microsoft.com/office/drawing/2014/main" id="{29F2C185-E1B8-05A9-F6CB-BAC257DF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1870075"/>
            <a:ext cx="687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t  </a:t>
            </a:r>
            <a:endParaRPr lang="en-US" altLang="en-US" sz="2000" baseline="-25000"/>
          </a:p>
        </p:txBody>
      </p:sp>
      <p:sp>
        <p:nvSpPr>
          <p:cNvPr id="68615" name="Oval 7">
            <a:extLst>
              <a:ext uri="{FF2B5EF4-FFF2-40B4-BE49-F238E27FC236}">
                <a16:creationId xmlns:a16="http://schemas.microsoft.com/office/drawing/2014/main" id="{A1D42AC6-07D5-F615-EEC6-5785C930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850" y="1870075"/>
            <a:ext cx="53975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v</a:t>
            </a:r>
            <a:endParaRPr lang="en-US" altLang="en-US" sz="2000" baseline="-25000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AC5805B5-2595-FB87-80D7-71965F1EA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0FCD7698-3E99-9C0E-1E11-4FB296C95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C9FA988E-34FF-93EF-986D-8960055D3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24EC1DB8-D3AC-2B88-16F6-0904CDFE0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748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318DA182-6E28-6C8B-A5AE-0A13DB972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F9457915-7EC8-30DA-0EB1-2086F8E3D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6983C9CD-F41D-D5CA-076D-42BCD736F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C38CC7B5-8688-50E2-0E01-8822E2590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4" name="Line 16">
            <a:extLst>
              <a:ext uri="{FF2B5EF4-FFF2-40B4-BE49-F238E27FC236}">
                <a16:creationId xmlns:a16="http://schemas.microsoft.com/office/drawing/2014/main" id="{5036BCEB-3F38-EB89-7285-8AF94FE042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1870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5" name="Line 17">
            <a:extLst>
              <a:ext uri="{FF2B5EF4-FFF2-40B4-BE49-F238E27FC236}">
                <a16:creationId xmlns:a16="http://schemas.microsoft.com/office/drawing/2014/main" id="{D1920916-6D84-F59E-1F94-004F210E93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15652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021EE5B6-5847-AE74-479B-AA21D843B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3272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7" name="Line 19">
            <a:extLst>
              <a:ext uri="{FF2B5EF4-FFF2-40B4-BE49-F238E27FC236}">
                <a16:creationId xmlns:a16="http://schemas.microsoft.com/office/drawing/2014/main" id="{3831488B-2E24-5D62-FCFB-9C3FAAEC6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403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8" name="Line 20">
            <a:extLst>
              <a:ext uri="{FF2B5EF4-FFF2-40B4-BE49-F238E27FC236}">
                <a16:creationId xmlns:a16="http://schemas.microsoft.com/office/drawing/2014/main" id="{18A3D6DD-7D65-C20C-E91E-1363A59C3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0E05D5A2-A3CB-F066-F9C8-3297764DB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0" name="Line 22">
            <a:extLst>
              <a:ext uri="{FF2B5EF4-FFF2-40B4-BE49-F238E27FC236}">
                <a16:creationId xmlns:a16="http://schemas.microsoft.com/office/drawing/2014/main" id="{DE3D8BDF-7C2F-EF3C-30C4-F578B3C93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1" name="Line 23">
            <a:extLst>
              <a:ext uri="{FF2B5EF4-FFF2-40B4-BE49-F238E27FC236}">
                <a16:creationId xmlns:a16="http://schemas.microsoft.com/office/drawing/2014/main" id="{DD64B484-D658-F70D-009B-C1C8A6F5C8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5ADA4C68-A680-58E6-2BFC-7583248B0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8700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E0454958-BB7F-966C-8CD9-5B802FB0E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5652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FEBFFA61-7D7D-61E2-6177-1D162F96E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23272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5" name="Line 27">
            <a:extLst>
              <a:ext uri="{FF2B5EF4-FFF2-40B4-BE49-F238E27FC236}">
                <a16:creationId xmlns:a16="http://schemas.microsoft.com/office/drawing/2014/main" id="{375BD636-E1EF-F6D2-CB23-B04133737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4034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6" name="Freeform 28">
            <a:extLst>
              <a:ext uri="{FF2B5EF4-FFF2-40B4-BE49-F238E27FC236}">
                <a16:creationId xmlns:a16="http://schemas.microsoft.com/office/drawing/2014/main" id="{3E109C02-91E9-61C6-BC26-6C5C7A66A200}"/>
              </a:ext>
            </a:extLst>
          </p:cNvPr>
          <p:cNvSpPr>
            <a:spLocks/>
          </p:cNvSpPr>
          <p:nvPr/>
        </p:nvSpPr>
        <p:spPr bwMode="auto">
          <a:xfrm>
            <a:off x="1828800" y="2070100"/>
            <a:ext cx="1524000" cy="215900"/>
          </a:xfrm>
          <a:custGeom>
            <a:avLst/>
            <a:gdLst>
              <a:gd name="T0" fmla="*/ 0 w 1104"/>
              <a:gd name="T1" fmla="*/ 2147483646 h 224"/>
              <a:gd name="T2" fmla="*/ 2147483646 w 1104"/>
              <a:gd name="T3" fmla="*/ 2147483646 h 224"/>
              <a:gd name="T4" fmla="*/ 2147483646 w 1104"/>
              <a:gd name="T5" fmla="*/ 2147483646 h 224"/>
              <a:gd name="T6" fmla="*/ 2147483646 w 1104"/>
              <a:gd name="T7" fmla="*/ 2147483646 h 224"/>
              <a:gd name="T8" fmla="*/ 2147483646 w 1104"/>
              <a:gd name="T9" fmla="*/ 2147483646 h 224"/>
              <a:gd name="T10" fmla="*/ 2147483646 w 1104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224"/>
              <a:gd name="T20" fmla="*/ 1104 w 1104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224">
                <a:moveTo>
                  <a:pt x="0" y="112"/>
                </a:moveTo>
                <a:cubicBezTo>
                  <a:pt x="68" y="56"/>
                  <a:pt x="136" y="0"/>
                  <a:pt x="192" y="16"/>
                </a:cubicBezTo>
                <a:cubicBezTo>
                  <a:pt x="248" y="32"/>
                  <a:pt x="264" y="208"/>
                  <a:pt x="336" y="208"/>
                </a:cubicBezTo>
                <a:cubicBezTo>
                  <a:pt x="408" y="208"/>
                  <a:pt x="528" y="16"/>
                  <a:pt x="624" y="16"/>
                </a:cubicBezTo>
                <a:cubicBezTo>
                  <a:pt x="720" y="16"/>
                  <a:pt x="832" y="192"/>
                  <a:pt x="912" y="208"/>
                </a:cubicBezTo>
                <a:cubicBezTo>
                  <a:pt x="992" y="224"/>
                  <a:pt x="1048" y="168"/>
                  <a:pt x="1104" y="112"/>
                </a:cubicBezTo>
              </a:path>
            </a:pathLst>
          </a:cu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7" name="Freeform 29">
            <a:extLst>
              <a:ext uri="{FF2B5EF4-FFF2-40B4-BE49-F238E27FC236}">
                <a16:creationId xmlns:a16="http://schemas.microsoft.com/office/drawing/2014/main" id="{940000B3-547E-B08B-883A-F884671DFBE7}"/>
              </a:ext>
            </a:extLst>
          </p:cNvPr>
          <p:cNvSpPr>
            <a:spLocks/>
          </p:cNvSpPr>
          <p:nvPr/>
        </p:nvSpPr>
        <p:spPr bwMode="auto">
          <a:xfrm>
            <a:off x="5943600" y="2070100"/>
            <a:ext cx="990600" cy="215900"/>
          </a:xfrm>
          <a:custGeom>
            <a:avLst/>
            <a:gdLst>
              <a:gd name="T0" fmla="*/ 0 w 1104"/>
              <a:gd name="T1" fmla="*/ 2147483646 h 224"/>
              <a:gd name="T2" fmla="*/ 2147483646 w 1104"/>
              <a:gd name="T3" fmla="*/ 2147483646 h 224"/>
              <a:gd name="T4" fmla="*/ 2147483646 w 1104"/>
              <a:gd name="T5" fmla="*/ 2147483646 h 224"/>
              <a:gd name="T6" fmla="*/ 2147483646 w 1104"/>
              <a:gd name="T7" fmla="*/ 2147483646 h 224"/>
              <a:gd name="T8" fmla="*/ 2147483646 w 1104"/>
              <a:gd name="T9" fmla="*/ 2147483646 h 224"/>
              <a:gd name="T10" fmla="*/ 2147483646 w 1104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224"/>
              <a:gd name="T20" fmla="*/ 1104 w 1104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224">
                <a:moveTo>
                  <a:pt x="0" y="112"/>
                </a:moveTo>
                <a:cubicBezTo>
                  <a:pt x="68" y="56"/>
                  <a:pt x="136" y="0"/>
                  <a:pt x="192" y="16"/>
                </a:cubicBezTo>
                <a:cubicBezTo>
                  <a:pt x="248" y="32"/>
                  <a:pt x="264" y="208"/>
                  <a:pt x="336" y="208"/>
                </a:cubicBezTo>
                <a:cubicBezTo>
                  <a:pt x="408" y="208"/>
                  <a:pt x="528" y="16"/>
                  <a:pt x="624" y="16"/>
                </a:cubicBezTo>
                <a:cubicBezTo>
                  <a:pt x="720" y="16"/>
                  <a:pt x="832" y="192"/>
                  <a:pt x="912" y="208"/>
                </a:cubicBezTo>
                <a:cubicBezTo>
                  <a:pt x="992" y="224"/>
                  <a:pt x="1048" y="168"/>
                  <a:pt x="1104" y="112"/>
                </a:cubicBezTo>
              </a:path>
            </a:pathLst>
          </a:cu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38" name="Oval 7">
            <a:extLst>
              <a:ext uri="{FF2B5EF4-FFF2-40B4-BE49-F238E27FC236}">
                <a16:creationId xmlns:a16="http://schemas.microsoft.com/office/drawing/2014/main" id="{17EA5CFD-8FB1-B83D-625F-60EC553E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05000"/>
            <a:ext cx="658813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u </a:t>
            </a:r>
            <a:endParaRPr lang="en-US" altLang="en-US" sz="2000" baseline="-25000"/>
          </a:p>
        </p:txBody>
      </p:sp>
      <p:sp>
        <p:nvSpPr>
          <p:cNvPr id="68639" name="Line 10">
            <a:extLst>
              <a:ext uri="{FF2B5EF4-FFF2-40B4-BE49-F238E27FC236}">
                <a16:creationId xmlns:a16="http://schemas.microsoft.com/office/drawing/2014/main" id="{218CF016-628A-6373-E915-04DD1D231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209800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40" name="Line 17">
            <a:extLst>
              <a:ext uri="{FF2B5EF4-FFF2-40B4-BE49-F238E27FC236}">
                <a16:creationId xmlns:a16="http://schemas.microsoft.com/office/drawing/2014/main" id="{F1DB83E7-2195-3560-9ADB-001E261EE5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60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41" name="Line 18">
            <a:extLst>
              <a:ext uri="{FF2B5EF4-FFF2-40B4-BE49-F238E27FC236}">
                <a16:creationId xmlns:a16="http://schemas.microsoft.com/office/drawing/2014/main" id="{321224AB-3F6B-D2DE-DF4A-3B9F35EBE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38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42" name="Line 21">
            <a:extLst>
              <a:ext uri="{FF2B5EF4-FFF2-40B4-BE49-F238E27FC236}">
                <a16:creationId xmlns:a16="http://schemas.microsoft.com/office/drawing/2014/main" id="{16AC6EDE-9E86-B7B7-C95B-A6B249F34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600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43" name="Line 23">
            <a:extLst>
              <a:ext uri="{FF2B5EF4-FFF2-40B4-BE49-F238E27FC236}">
                <a16:creationId xmlns:a16="http://schemas.microsoft.com/office/drawing/2014/main" id="{913C29C9-C09E-0217-EC38-8008E92947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8950FF2E-3930-0CC6-70AC-C8319FD6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C2C38B-B547-4EE1-840C-758F2258D16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A379872-ADD6-2ECA-53A7-19E0AFF96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easily find a flow in residual networks…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53C316EF-537F-26A3-C2A3-4BA222CFD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Proof of Lemma B: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800"/>
          </a:p>
          <a:p>
            <a:pPr lvl="1" eaLnBrk="1" hangingPunct="1"/>
            <a:endParaRPr lang="en-US" altLang="en-US" sz="2000">
              <a:sym typeface="Wingdings" panose="05000000000000000000" pitchFamily="2" charset="2"/>
            </a:endParaRPr>
          </a:p>
          <a:p>
            <a:pPr lvl="1" eaLnBrk="1" hangingPunct="1"/>
            <a:endParaRPr lang="en-US" altLang="en-US" sz="20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|f</a:t>
            </a:r>
            <a:r>
              <a:rPr lang="en-US" altLang="en-US" sz="1600" baseline="-25000">
                <a:sym typeface="Wingdings" panose="05000000000000000000" pitchFamily="2" charset="2"/>
              </a:rPr>
              <a:t>p</a:t>
            </a:r>
            <a:r>
              <a:rPr lang="en-US" altLang="en-US" sz="2000">
                <a:sym typeface="Wingdings" panose="05000000000000000000" pitchFamily="2" charset="2"/>
              </a:rPr>
              <a:t>| = c</a:t>
            </a:r>
            <a:r>
              <a:rPr lang="en-US" altLang="en-US" sz="16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 &gt; 0</a:t>
            </a:r>
          </a:p>
          <a:p>
            <a:pPr lvl="1" eaLnBrk="1" hangingPunct="1"/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The total net flow leaving s is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(p). </a:t>
            </a:r>
          </a:p>
          <a:p>
            <a:pPr lvl="1" eaLnBrk="1" hangingPunct="1"/>
            <a:endParaRPr lang="en-US" altLang="en-US" sz="80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Since c</a:t>
            </a:r>
            <a:r>
              <a:rPr lang="en-US" altLang="en-US" sz="2000" baseline="-25000">
                <a:sym typeface="Wingdings" panose="05000000000000000000" pitchFamily="2" charset="2"/>
              </a:rPr>
              <a:t>f</a:t>
            </a:r>
            <a:r>
              <a:rPr lang="en-US" altLang="en-US" sz="2000">
                <a:sym typeface="Wingdings" panose="05000000000000000000" pitchFamily="2" charset="2"/>
              </a:rPr>
              <a:t>(p) is the capacity of an edge (see its definition), it must be a positive number.</a:t>
            </a:r>
          </a:p>
        </p:txBody>
      </p:sp>
      <p:sp>
        <p:nvSpPr>
          <p:cNvPr id="70661" name="Oval 4">
            <a:extLst>
              <a:ext uri="{FF2B5EF4-FFF2-40B4-BE49-F238E27FC236}">
                <a16:creationId xmlns:a16="http://schemas.microsoft.com/office/drawing/2014/main" id="{DE8FAD5F-F992-E5F5-0BC7-8C71838F3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55875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70662" name="Oval 5">
            <a:extLst>
              <a:ext uri="{FF2B5EF4-FFF2-40B4-BE49-F238E27FC236}">
                <a16:creationId xmlns:a16="http://schemas.microsoft.com/office/drawing/2014/main" id="{0AD751EC-332E-ABE7-ADDB-6E33A532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813" y="2555875"/>
            <a:ext cx="687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 t  </a:t>
            </a:r>
            <a:endParaRPr lang="en-US" altLang="en-US" sz="2000" baseline="-25000"/>
          </a:p>
        </p:txBody>
      </p:sp>
      <p:sp>
        <p:nvSpPr>
          <p:cNvPr id="70663" name="Oval 6">
            <a:extLst>
              <a:ext uri="{FF2B5EF4-FFF2-40B4-BE49-F238E27FC236}">
                <a16:creationId xmlns:a16="http://schemas.microsoft.com/office/drawing/2014/main" id="{05199AC7-B9BE-C933-C97C-544D990BF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555875"/>
            <a:ext cx="59055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u </a:t>
            </a:r>
            <a:endParaRPr lang="en-US" altLang="en-US" sz="2000" baseline="-25000"/>
          </a:p>
        </p:txBody>
      </p:sp>
      <p:sp>
        <p:nvSpPr>
          <p:cNvPr id="70664" name="Line 7">
            <a:extLst>
              <a:ext uri="{FF2B5EF4-FFF2-40B4-BE49-F238E27FC236}">
                <a16:creationId xmlns:a16="http://schemas.microsoft.com/office/drawing/2014/main" id="{F69D5007-A2FD-BBC5-71A4-BEAE7B03C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8606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65" name="Line 8">
            <a:extLst>
              <a:ext uri="{FF2B5EF4-FFF2-40B4-BE49-F238E27FC236}">
                <a16:creationId xmlns:a16="http://schemas.microsoft.com/office/drawing/2014/main" id="{7F2AB9B7-1FF9-990C-78D2-C2DEDBC83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606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66" name="Line 9">
            <a:extLst>
              <a:ext uri="{FF2B5EF4-FFF2-40B4-BE49-F238E27FC236}">
                <a16:creationId xmlns:a16="http://schemas.microsoft.com/office/drawing/2014/main" id="{793AFCD2-EB1F-FCD3-B869-AA236491D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606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67" name="Line 10">
            <a:extLst>
              <a:ext uri="{FF2B5EF4-FFF2-40B4-BE49-F238E27FC236}">
                <a16:creationId xmlns:a16="http://schemas.microsoft.com/office/drawing/2014/main" id="{28361EAA-4A6D-7B18-EE73-D4B889AA1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60675"/>
            <a:ext cx="457200" cy="0"/>
          </a:xfrm>
          <a:prstGeom prst="line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68" name="Line 11">
            <a:extLst>
              <a:ext uri="{FF2B5EF4-FFF2-40B4-BE49-F238E27FC236}">
                <a16:creationId xmlns:a16="http://schemas.microsoft.com/office/drawing/2014/main" id="{4B4ABE15-58E6-A775-D080-B5168AEF08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25558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69" name="Line 12">
            <a:extLst>
              <a:ext uri="{FF2B5EF4-FFF2-40B4-BE49-F238E27FC236}">
                <a16:creationId xmlns:a16="http://schemas.microsoft.com/office/drawing/2014/main" id="{B52F6E20-1406-567A-AC5E-91A82CCBA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2510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0" name="Line 13">
            <a:extLst>
              <a:ext uri="{FF2B5EF4-FFF2-40B4-BE49-F238E27FC236}">
                <a16:creationId xmlns:a16="http://schemas.microsoft.com/office/drawing/2014/main" id="{FD4396A2-9BCB-7F56-D271-4A36DC2CD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0130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1" name="Line 14">
            <a:extLst>
              <a:ext uri="{FF2B5EF4-FFF2-40B4-BE49-F238E27FC236}">
                <a16:creationId xmlns:a16="http://schemas.microsoft.com/office/drawing/2014/main" id="{8709CBEF-1BFB-A3E5-0BC3-97A8B3F6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0892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2" name="Line 15">
            <a:extLst>
              <a:ext uri="{FF2B5EF4-FFF2-40B4-BE49-F238E27FC236}">
                <a16:creationId xmlns:a16="http://schemas.microsoft.com/office/drawing/2014/main" id="{2BD14585-1FCC-04E4-12DF-5942EBBED8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5558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3" name="Line 16">
            <a:extLst>
              <a:ext uri="{FF2B5EF4-FFF2-40B4-BE49-F238E27FC236}">
                <a16:creationId xmlns:a16="http://schemas.microsoft.com/office/drawing/2014/main" id="{7C6B41B6-6261-840A-0C9D-BC05255AE6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51075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4" name="Line 17">
            <a:extLst>
              <a:ext uri="{FF2B5EF4-FFF2-40B4-BE49-F238E27FC236}">
                <a16:creationId xmlns:a16="http://schemas.microsoft.com/office/drawing/2014/main" id="{D4DC7B73-43BC-7AB5-8704-AD5C0676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13075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5" name="Line 18">
            <a:extLst>
              <a:ext uri="{FF2B5EF4-FFF2-40B4-BE49-F238E27FC236}">
                <a16:creationId xmlns:a16="http://schemas.microsoft.com/office/drawing/2014/main" id="{18655062-CB64-F1EA-C46E-627EAC4C1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0892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6" name="Line 19">
            <a:extLst>
              <a:ext uri="{FF2B5EF4-FFF2-40B4-BE49-F238E27FC236}">
                <a16:creationId xmlns:a16="http://schemas.microsoft.com/office/drawing/2014/main" id="{BC53BC8C-7FC4-22F4-FD7A-533F8FEDA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558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7" name="Line 20">
            <a:extLst>
              <a:ext uri="{FF2B5EF4-FFF2-40B4-BE49-F238E27FC236}">
                <a16:creationId xmlns:a16="http://schemas.microsoft.com/office/drawing/2014/main" id="{19629AE9-8A61-88A7-B66B-D34F5BE1A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2510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8" name="Line 21">
            <a:extLst>
              <a:ext uri="{FF2B5EF4-FFF2-40B4-BE49-F238E27FC236}">
                <a16:creationId xmlns:a16="http://schemas.microsoft.com/office/drawing/2014/main" id="{2323E2A9-C8E8-9EC1-C022-492111647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013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79" name="Line 22">
            <a:extLst>
              <a:ext uri="{FF2B5EF4-FFF2-40B4-BE49-F238E27FC236}">
                <a16:creationId xmlns:a16="http://schemas.microsoft.com/office/drawing/2014/main" id="{32D03387-B023-F423-A099-911B6B74C5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0892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0" name="Line 23">
            <a:extLst>
              <a:ext uri="{FF2B5EF4-FFF2-40B4-BE49-F238E27FC236}">
                <a16:creationId xmlns:a16="http://schemas.microsoft.com/office/drawing/2014/main" id="{070303DA-A65F-017C-6A0F-63EDE0D48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55875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1" name="Line 24">
            <a:extLst>
              <a:ext uri="{FF2B5EF4-FFF2-40B4-BE49-F238E27FC236}">
                <a16:creationId xmlns:a16="http://schemas.microsoft.com/office/drawing/2014/main" id="{87292B4E-21C6-B700-4548-5A865E5C9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5107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2" name="Line 25">
            <a:extLst>
              <a:ext uri="{FF2B5EF4-FFF2-40B4-BE49-F238E27FC236}">
                <a16:creationId xmlns:a16="http://schemas.microsoft.com/office/drawing/2014/main" id="{3E62F99C-D4AD-391A-4D7D-E9A30FF7B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013075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3" name="Line 26">
            <a:extLst>
              <a:ext uri="{FF2B5EF4-FFF2-40B4-BE49-F238E27FC236}">
                <a16:creationId xmlns:a16="http://schemas.microsoft.com/office/drawing/2014/main" id="{340AD611-4FB9-594B-1517-85DF2D35E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30892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684" name="Freeform 27">
            <a:extLst>
              <a:ext uri="{FF2B5EF4-FFF2-40B4-BE49-F238E27FC236}">
                <a16:creationId xmlns:a16="http://schemas.microsoft.com/office/drawing/2014/main" id="{1A0E5C16-293E-AD6D-C3B4-4F85C6C5778F}"/>
              </a:ext>
            </a:extLst>
          </p:cNvPr>
          <p:cNvSpPr>
            <a:spLocks/>
          </p:cNvSpPr>
          <p:nvPr/>
        </p:nvSpPr>
        <p:spPr bwMode="auto">
          <a:xfrm>
            <a:off x="1905000" y="2682875"/>
            <a:ext cx="1752600" cy="355600"/>
          </a:xfrm>
          <a:custGeom>
            <a:avLst/>
            <a:gdLst>
              <a:gd name="T0" fmla="*/ 0 w 1104"/>
              <a:gd name="T1" fmla="*/ 2147483646 h 224"/>
              <a:gd name="T2" fmla="*/ 2147483646 w 1104"/>
              <a:gd name="T3" fmla="*/ 2147483646 h 224"/>
              <a:gd name="T4" fmla="*/ 2147483646 w 1104"/>
              <a:gd name="T5" fmla="*/ 2147483646 h 224"/>
              <a:gd name="T6" fmla="*/ 2147483646 w 1104"/>
              <a:gd name="T7" fmla="*/ 2147483646 h 224"/>
              <a:gd name="T8" fmla="*/ 2147483646 w 1104"/>
              <a:gd name="T9" fmla="*/ 2147483646 h 224"/>
              <a:gd name="T10" fmla="*/ 2147483646 w 1104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224"/>
              <a:gd name="T20" fmla="*/ 1104 w 1104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224">
                <a:moveTo>
                  <a:pt x="0" y="112"/>
                </a:moveTo>
                <a:cubicBezTo>
                  <a:pt x="68" y="56"/>
                  <a:pt x="136" y="0"/>
                  <a:pt x="192" y="16"/>
                </a:cubicBezTo>
                <a:cubicBezTo>
                  <a:pt x="248" y="32"/>
                  <a:pt x="264" y="208"/>
                  <a:pt x="336" y="208"/>
                </a:cubicBezTo>
                <a:cubicBezTo>
                  <a:pt x="408" y="208"/>
                  <a:pt x="528" y="16"/>
                  <a:pt x="624" y="16"/>
                </a:cubicBezTo>
                <a:cubicBezTo>
                  <a:pt x="720" y="16"/>
                  <a:pt x="832" y="192"/>
                  <a:pt x="912" y="208"/>
                </a:cubicBezTo>
                <a:cubicBezTo>
                  <a:pt x="992" y="224"/>
                  <a:pt x="1048" y="168"/>
                  <a:pt x="1104" y="112"/>
                </a:cubicBezTo>
              </a:path>
            </a:pathLst>
          </a:cu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85" name="Freeform 28">
            <a:extLst>
              <a:ext uri="{FF2B5EF4-FFF2-40B4-BE49-F238E27FC236}">
                <a16:creationId xmlns:a16="http://schemas.microsoft.com/office/drawing/2014/main" id="{4BAB6F04-4902-C01E-4850-207B916760BA}"/>
              </a:ext>
            </a:extLst>
          </p:cNvPr>
          <p:cNvSpPr>
            <a:spLocks/>
          </p:cNvSpPr>
          <p:nvPr/>
        </p:nvSpPr>
        <p:spPr bwMode="auto">
          <a:xfrm>
            <a:off x="5181600" y="2708275"/>
            <a:ext cx="1752600" cy="355600"/>
          </a:xfrm>
          <a:custGeom>
            <a:avLst/>
            <a:gdLst>
              <a:gd name="T0" fmla="*/ 0 w 1104"/>
              <a:gd name="T1" fmla="*/ 2147483646 h 224"/>
              <a:gd name="T2" fmla="*/ 2147483646 w 1104"/>
              <a:gd name="T3" fmla="*/ 2147483646 h 224"/>
              <a:gd name="T4" fmla="*/ 2147483646 w 1104"/>
              <a:gd name="T5" fmla="*/ 2147483646 h 224"/>
              <a:gd name="T6" fmla="*/ 2147483646 w 1104"/>
              <a:gd name="T7" fmla="*/ 2147483646 h 224"/>
              <a:gd name="T8" fmla="*/ 2147483646 w 1104"/>
              <a:gd name="T9" fmla="*/ 2147483646 h 224"/>
              <a:gd name="T10" fmla="*/ 2147483646 w 1104"/>
              <a:gd name="T11" fmla="*/ 2147483646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4"/>
              <a:gd name="T19" fmla="*/ 0 h 224"/>
              <a:gd name="T20" fmla="*/ 1104 w 1104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4" h="224">
                <a:moveTo>
                  <a:pt x="0" y="112"/>
                </a:moveTo>
                <a:cubicBezTo>
                  <a:pt x="68" y="56"/>
                  <a:pt x="136" y="0"/>
                  <a:pt x="192" y="16"/>
                </a:cubicBezTo>
                <a:cubicBezTo>
                  <a:pt x="248" y="32"/>
                  <a:pt x="264" y="208"/>
                  <a:pt x="336" y="208"/>
                </a:cubicBezTo>
                <a:cubicBezTo>
                  <a:pt x="408" y="208"/>
                  <a:pt x="528" y="16"/>
                  <a:pt x="624" y="16"/>
                </a:cubicBezTo>
                <a:cubicBezTo>
                  <a:pt x="720" y="16"/>
                  <a:pt x="832" y="192"/>
                  <a:pt x="912" y="208"/>
                </a:cubicBezTo>
                <a:cubicBezTo>
                  <a:pt x="992" y="224"/>
                  <a:pt x="1048" y="168"/>
                  <a:pt x="1104" y="112"/>
                </a:cubicBezTo>
              </a:path>
            </a:pathLst>
          </a:cu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686" name="Text Box 29">
            <a:extLst>
              <a:ext uri="{FF2B5EF4-FFF2-40B4-BE49-F238E27FC236}">
                <a16:creationId xmlns:a16="http://schemas.microsoft.com/office/drawing/2014/main" id="{9E4A47A3-6683-AEB5-6C97-CB71AE0FF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2057400"/>
            <a:ext cx="55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0/…</a:t>
            </a:r>
          </a:p>
        </p:txBody>
      </p:sp>
      <p:sp>
        <p:nvSpPr>
          <p:cNvPr id="70687" name="Text Box 30">
            <a:extLst>
              <a:ext uri="{FF2B5EF4-FFF2-40B4-BE49-F238E27FC236}">
                <a16:creationId xmlns:a16="http://schemas.microsoft.com/office/drawing/2014/main" id="{688681CC-7EC0-8A40-63E8-104B209F4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2254250"/>
            <a:ext cx="557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0/…</a:t>
            </a:r>
          </a:p>
        </p:txBody>
      </p:sp>
      <p:sp>
        <p:nvSpPr>
          <p:cNvPr id="70688" name="Text Box 31">
            <a:extLst>
              <a:ext uri="{FF2B5EF4-FFF2-40B4-BE49-F238E27FC236}">
                <a16:creationId xmlns:a16="http://schemas.microsoft.com/office/drawing/2014/main" id="{0231A62B-DF16-A5F1-2571-F4F0998D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92450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0/…</a:t>
            </a:r>
          </a:p>
        </p:txBody>
      </p:sp>
      <p:sp>
        <p:nvSpPr>
          <p:cNvPr id="70689" name="Text Box 32">
            <a:extLst>
              <a:ext uri="{FF2B5EF4-FFF2-40B4-BE49-F238E27FC236}">
                <a16:creationId xmlns:a16="http://schemas.microsoft.com/office/drawing/2014/main" id="{9CB3C00F-3B13-C773-2674-FF536E3A0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97250"/>
            <a:ext cx="557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0/…</a:t>
            </a:r>
          </a:p>
        </p:txBody>
      </p:sp>
      <p:sp>
        <p:nvSpPr>
          <p:cNvPr id="70690" name="Text Box 33">
            <a:extLst>
              <a:ext uri="{FF2B5EF4-FFF2-40B4-BE49-F238E27FC236}">
                <a16:creationId xmlns:a16="http://schemas.microsoft.com/office/drawing/2014/main" id="{BE7DA698-2225-4C9C-AD2B-612644C6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833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101"/>
                </a:solidFill>
              </a:rPr>
              <a:t>c</a:t>
            </a:r>
            <a:r>
              <a:rPr lang="en-US" altLang="en-US" sz="1600" baseline="-25000">
                <a:solidFill>
                  <a:srgbClr val="FF0101"/>
                </a:solidFill>
              </a:rPr>
              <a:t>f</a:t>
            </a:r>
            <a:r>
              <a:rPr lang="en-US" altLang="en-US" sz="1600">
                <a:solidFill>
                  <a:srgbClr val="FF0101"/>
                </a:solidFill>
              </a:rPr>
              <a:t>(p)/…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AB4B5759-D6D9-E0BD-165F-A3C49B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90A5E6-33AE-44D5-A565-83CE3CF63DE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0012B8F-646B-506F-FF88-95DD5996B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How to increment a flow in a network…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CDBB256-E3CA-CE39-7A31-A160C57FB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Lemma C</a:t>
            </a:r>
            <a:r>
              <a:rPr lang="en-US" altLang="en-US" sz="2400"/>
              <a:t>: Let G be a flow network, f be a flow in G, G</a:t>
            </a:r>
            <a:r>
              <a:rPr lang="en-US" altLang="en-US" sz="2400" baseline="-25000"/>
              <a:t>f</a:t>
            </a:r>
            <a:r>
              <a:rPr lang="en-US" altLang="en-US" sz="2400"/>
              <a:t> be the residual network of G and f, p be an augmenting path in G</a:t>
            </a:r>
            <a:r>
              <a:rPr lang="en-US" altLang="en-US" sz="2400" baseline="-25000"/>
              <a:t>f</a:t>
            </a:r>
            <a:r>
              <a:rPr lang="en-US" altLang="en-US" sz="2400"/>
              <a:t>, and f</a:t>
            </a:r>
            <a:r>
              <a:rPr lang="en-US" altLang="en-US" sz="2400" baseline="-25000"/>
              <a:t>p</a:t>
            </a:r>
            <a:r>
              <a:rPr lang="en-US" altLang="en-US" sz="2400"/>
              <a:t> be a flow as defined in Lemma B. Then (f+f</a:t>
            </a:r>
            <a:r>
              <a:rPr lang="en-US" altLang="en-US" sz="2400" baseline="-25000"/>
              <a:t>p</a:t>
            </a:r>
            <a:r>
              <a:rPr lang="en-US" altLang="en-US" sz="2400"/>
              <a:t>)is a flow in G, and |(f+f</a:t>
            </a:r>
            <a:r>
              <a:rPr lang="en-US" altLang="en-US" sz="2400" baseline="-25000"/>
              <a:t>p</a:t>
            </a:r>
            <a:r>
              <a:rPr lang="en-US" altLang="en-US" sz="2400"/>
              <a:t>) | &gt; |f|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u="sng"/>
              <a:t>Proof of Lemma C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(i) By Lemma B: f</a:t>
            </a:r>
            <a:r>
              <a:rPr lang="en-US" altLang="en-US" sz="2000" baseline="-25000"/>
              <a:t>p</a:t>
            </a:r>
            <a:r>
              <a:rPr lang="en-US" altLang="en-US" sz="2000"/>
              <a:t> is a flow in G</a:t>
            </a:r>
            <a:r>
              <a:rPr lang="en-US" altLang="en-US" sz="2000" baseline="-25000"/>
              <a:t>f</a:t>
            </a:r>
            <a:r>
              <a:rPr lang="en-US" altLang="en-US" sz="2000"/>
              <a:t> &amp; |f</a:t>
            </a:r>
            <a:r>
              <a:rPr lang="en-US" altLang="en-US" sz="2000" baseline="-25000"/>
              <a:t>p</a:t>
            </a:r>
            <a:r>
              <a:rPr lang="en-US" altLang="en-US" sz="2000"/>
              <a:t>| &gt; 0</a:t>
            </a:r>
          </a:p>
          <a:p>
            <a:pPr lvl="1" eaLnBrk="1" hangingPunct="1"/>
            <a:r>
              <a:rPr lang="en-US" altLang="en-US" sz="2000"/>
              <a:t>(ii) By Lemma A: (f+f</a:t>
            </a:r>
            <a:r>
              <a:rPr lang="en-US" altLang="en-US" sz="2000" baseline="-25000"/>
              <a:t>p</a:t>
            </a:r>
            <a:r>
              <a:rPr lang="en-US" altLang="en-US" sz="2000"/>
              <a:t>) is a flow in G &amp; |(f+f</a:t>
            </a:r>
            <a:r>
              <a:rPr lang="en-US" altLang="en-US" sz="2000" baseline="-25000"/>
              <a:t>p</a:t>
            </a:r>
            <a:r>
              <a:rPr lang="en-US" altLang="en-US" sz="2000"/>
              <a:t>)| = |f|+|f</a:t>
            </a:r>
            <a:r>
              <a:rPr lang="en-US" altLang="en-US" sz="2000" baseline="-25000"/>
              <a:t>p</a:t>
            </a:r>
            <a:r>
              <a:rPr lang="en-US" altLang="en-US" sz="2000"/>
              <a:t>|</a:t>
            </a:r>
          </a:p>
          <a:p>
            <a:pPr lvl="1" eaLnBrk="1" hangingPunct="1"/>
            <a:r>
              <a:rPr lang="en-US" altLang="en-US" sz="2000"/>
              <a:t>(iii) By (i) and (ii), |(f+f</a:t>
            </a:r>
            <a:r>
              <a:rPr lang="en-US" altLang="en-US" sz="2000" baseline="-25000"/>
              <a:t>p</a:t>
            </a:r>
            <a:r>
              <a:rPr lang="en-US" altLang="en-US" sz="2000"/>
              <a:t>)| = |f|+|f</a:t>
            </a:r>
            <a:r>
              <a:rPr lang="en-US" altLang="en-US" sz="2000" baseline="-25000"/>
              <a:t>p</a:t>
            </a:r>
            <a:r>
              <a:rPr lang="en-US" altLang="en-US" sz="2000"/>
              <a:t>| &gt; |f|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So, if we know a flow f in G, this is how we can find another flow f’ in G such that |f’| &gt; |f|.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CE25F285-0416-2E3D-6641-E9C2711E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635913-711D-4042-9D17-49CC716B6FB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A0C9698-C547-B0C3-B2F1-8D383B4EC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When will we stop?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F95503F-8E9D-6B94-2C5E-E5C8CBDC3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If we keep finding augmenting paths, and keep incrementing the value of flows in G, it seems that we will never be able to stop.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In fact, we will stop at some point. We will stop when we cannot find an augmenting path in the residual network.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So, if we stop at such a flow f (a flow such that G</a:t>
            </a:r>
            <a:r>
              <a:rPr lang="en-US" altLang="en-US" sz="2400" baseline="-25000"/>
              <a:t>f</a:t>
            </a:r>
            <a:r>
              <a:rPr lang="en-US" altLang="en-US" sz="2400"/>
              <a:t> has no augmenting path), then how do we know that the flow f is a maximum flow for G?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OK, let’s prove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97C15E28-BE72-B966-40CF-1103E494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EEAC2-4334-457A-BE76-7423B953CF7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47D4C16-F019-B101-D2CE-99F00BF9A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When will we stop?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10559DA-3C2B-266D-AABC-02347CDBF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Theorem D</a:t>
            </a:r>
            <a:r>
              <a:rPr lang="en-US" altLang="en-US" sz="2400"/>
              <a:t>: Given a flow network G and a flow f in G, f is a maximum flow in G if and only if G</a:t>
            </a:r>
            <a:r>
              <a:rPr lang="en-US" altLang="en-US" sz="2400" baseline="-25000"/>
              <a:t>f</a:t>
            </a:r>
            <a:r>
              <a:rPr lang="en-US" altLang="en-US" sz="2400"/>
              <a:t> has no augmenting path.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u="sng"/>
              <a:t>Proof of Theorem D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(=&gt;) If f is a maximum flow in G, then G</a:t>
            </a:r>
            <a:r>
              <a:rPr lang="en-US" altLang="en-US" sz="2000" baseline="-25000"/>
              <a:t>f</a:t>
            </a:r>
            <a:r>
              <a:rPr lang="en-US" altLang="en-US" sz="2000"/>
              <a:t> has no augmenting path.</a:t>
            </a:r>
          </a:p>
          <a:p>
            <a:pPr lvl="2" eaLnBrk="1" hangingPunct="1"/>
            <a:r>
              <a:rPr lang="en-US" altLang="en-US" sz="1800"/>
              <a:t>Assume f is a maximum flow, and assume G</a:t>
            </a:r>
            <a:r>
              <a:rPr lang="en-US" altLang="en-US" sz="1800" baseline="-25000"/>
              <a:t>f</a:t>
            </a:r>
            <a:r>
              <a:rPr lang="en-US" altLang="en-US" sz="1800"/>
              <a:t> has an augmenting path p. </a:t>
            </a:r>
          </a:p>
          <a:p>
            <a:pPr lvl="2" eaLnBrk="1" hangingPunct="1"/>
            <a:r>
              <a:rPr lang="en-US" altLang="en-US" sz="1800"/>
              <a:t>Then, we can define f</a:t>
            </a:r>
            <a:r>
              <a:rPr lang="en-US" altLang="en-US" sz="1800" baseline="-25000"/>
              <a:t>p</a:t>
            </a:r>
            <a:r>
              <a:rPr lang="en-US" altLang="en-US" sz="1800"/>
              <a:t> in G</a:t>
            </a:r>
            <a:r>
              <a:rPr lang="en-US" altLang="en-US" sz="1800" baseline="-25000"/>
              <a:t>f</a:t>
            </a:r>
            <a:r>
              <a:rPr lang="en-US" altLang="en-US" sz="1800"/>
              <a:t>.</a:t>
            </a:r>
          </a:p>
          <a:p>
            <a:pPr lvl="2" eaLnBrk="1" hangingPunct="1"/>
            <a:r>
              <a:rPr lang="en-US" altLang="en-US" sz="1800"/>
              <a:t>By Lemma C, (f+f</a:t>
            </a:r>
            <a:r>
              <a:rPr lang="en-US" altLang="en-US" sz="1800" baseline="-25000"/>
              <a:t>p</a:t>
            </a:r>
            <a:r>
              <a:rPr lang="en-US" altLang="en-US" sz="1800"/>
              <a:t>) is a flow in G, and |(f+f</a:t>
            </a:r>
            <a:r>
              <a:rPr lang="en-US" altLang="en-US" sz="1800" baseline="-25000"/>
              <a:t>p</a:t>
            </a:r>
            <a:r>
              <a:rPr lang="en-US" altLang="en-US" sz="1800"/>
              <a:t>)| &gt; |f| </a:t>
            </a:r>
            <a:br>
              <a:rPr lang="en-US" altLang="en-US" sz="1800"/>
            </a:br>
            <a:r>
              <a:rPr lang="en-US" altLang="en-US" sz="1800"/>
              <a:t>(</a:t>
            </a:r>
            <a:r>
              <a:rPr lang="en-US" altLang="en-US" sz="1800">
                <a:solidFill>
                  <a:srgbClr val="FF0101"/>
                </a:solidFill>
              </a:rPr>
              <a:t>a contradiction since f is a maximum flow in G</a:t>
            </a:r>
            <a:r>
              <a:rPr lang="en-US" altLang="en-US" sz="1800"/>
              <a:t>).</a:t>
            </a:r>
          </a:p>
          <a:p>
            <a:pPr lvl="1" eaLnBrk="1" hangingPunct="1"/>
            <a:r>
              <a:rPr lang="en-US" altLang="en-US" sz="2000"/>
              <a:t>(&lt;=) If G</a:t>
            </a:r>
            <a:r>
              <a:rPr lang="en-US" altLang="en-US" sz="2000" baseline="-25000"/>
              <a:t>f</a:t>
            </a:r>
            <a:r>
              <a:rPr lang="en-US" altLang="en-US" sz="2000"/>
              <a:t> has no augmenting path, then f is a maximum flow in G.</a:t>
            </a:r>
          </a:p>
          <a:p>
            <a:pPr lvl="2" eaLnBrk="1" hangingPunct="1"/>
            <a:r>
              <a:rPr lang="en-US" altLang="en-US" sz="1800"/>
              <a:t>On the next page…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FDD099F9-F76D-F7A4-0E0B-6F010CF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983AA-289C-407E-BB18-9CB4C2F01FB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74FD346E-0A11-3332-F521-5B2686FEA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When will we stop?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C5E2061F-0A60-F775-9A51-E1B461A5B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Theorem D</a:t>
            </a:r>
            <a:r>
              <a:rPr lang="en-US" altLang="en-US" sz="2400"/>
              <a:t>: Given a flow network G and a flow f in G, f is a maximum flow in G if and only if G</a:t>
            </a:r>
            <a:r>
              <a:rPr lang="en-US" altLang="en-US" sz="2400" baseline="-25000"/>
              <a:t>f</a:t>
            </a:r>
            <a:r>
              <a:rPr lang="en-US" altLang="en-US" sz="2400"/>
              <a:t> has no augmenting path.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 u="sng"/>
              <a:t>Proof of Theorem D</a:t>
            </a:r>
            <a:r>
              <a:rPr lang="en-US" altLang="en-US" sz="2400"/>
              <a:t>:</a:t>
            </a:r>
          </a:p>
          <a:p>
            <a:pPr lvl="1" eaLnBrk="1" hangingPunct="1"/>
            <a:r>
              <a:rPr lang="en-US" altLang="en-US" sz="2000"/>
              <a:t>(&lt;=) If G</a:t>
            </a:r>
            <a:r>
              <a:rPr lang="en-US" altLang="en-US" sz="2000" baseline="-25000"/>
              <a:t>f</a:t>
            </a:r>
            <a:r>
              <a:rPr lang="en-US" altLang="en-US" sz="2000"/>
              <a:t> has no augmenting path, then f is a maximum flow in G.</a:t>
            </a:r>
          </a:p>
          <a:p>
            <a:pPr lvl="2" eaLnBrk="1" hangingPunct="1"/>
            <a:r>
              <a:rPr lang="en-US" altLang="en-US" sz="1800"/>
              <a:t>Assume G</a:t>
            </a:r>
            <a:r>
              <a:rPr lang="en-US" altLang="en-US" sz="1800" baseline="-25000"/>
              <a:t>f</a:t>
            </a:r>
            <a:r>
              <a:rPr lang="en-US" altLang="en-US" sz="1800"/>
              <a:t> has no augmenting path, and assume that f is not a maximum flow in G.</a:t>
            </a:r>
          </a:p>
          <a:p>
            <a:pPr lvl="2" eaLnBrk="1" hangingPunct="1"/>
            <a:r>
              <a:rPr lang="en-US" altLang="en-US" sz="1800"/>
              <a:t>Since f is not a maximum flow, it means we can push more flow from s to t, by passing the flow over a sequence of nodes and edges in G.</a:t>
            </a:r>
          </a:p>
          <a:p>
            <a:pPr lvl="2" eaLnBrk="1" hangingPunct="1"/>
            <a:r>
              <a:rPr lang="en-US" altLang="en-US" sz="1800"/>
              <a:t>When we consider this sequence of edges along this path from s to t, the capacities of these edges are not fully used.</a:t>
            </a:r>
          </a:p>
          <a:p>
            <a:pPr lvl="2" eaLnBrk="1" hangingPunct="1"/>
            <a:r>
              <a:rPr lang="en-US" altLang="en-US" sz="1800"/>
              <a:t>Hence in G</a:t>
            </a:r>
            <a:r>
              <a:rPr lang="en-US" altLang="en-US" sz="1800" baseline="-25000"/>
              <a:t>f</a:t>
            </a:r>
            <a:r>
              <a:rPr lang="en-US" altLang="en-US" sz="1800"/>
              <a:t>, these edges will form an augmenting path </a:t>
            </a:r>
            <a:br>
              <a:rPr lang="en-US" altLang="en-US" sz="1800"/>
            </a:br>
            <a:r>
              <a:rPr lang="en-US" altLang="en-US" sz="1800"/>
              <a:t>(</a:t>
            </a:r>
            <a:r>
              <a:rPr lang="en-US" altLang="en-US" sz="1800">
                <a:solidFill>
                  <a:srgbClr val="FF0101"/>
                </a:solidFill>
              </a:rPr>
              <a:t>a contradiction with our initial assumption that </a:t>
            </a:r>
            <a:r>
              <a:rPr lang="en-US" altLang="en-US" sz="1900">
                <a:solidFill>
                  <a:srgbClr val="FF0101"/>
                </a:solidFill>
              </a:rPr>
              <a:t>G</a:t>
            </a:r>
            <a:r>
              <a:rPr lang="en-US" altLang="en-US" sz="1900" baseline="-25000">
                <a:solidFill>
                  <a:srgbClr val="FF0101"/>
                </a:solidFill>
              </a:rPr>
              <a:t>f</a:t>
            </a:r>
            <a:r>
              <a:rPr lang="en-US" altLang="en-US" sz="1800">
                <a:solidFill>
                  <a:srgbClr val="FF0101"/>
                </a:solidFill>
              </a:rPr>
              <a:t> did not have an augmenting path</a:t>
            </a:r>
            <a:r>
              <a:rPr lang="en-US" altLang="en-US" sz="180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04DC7DAF-F6AE-B69B-0AEB-71D5B4BC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9106F3-B126-40CD-A73E-F4E3473C8B8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81FC941-D31A-DD90-DF7C-1096E25EB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Finally, the algorithm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560DF671-4860-77E4-832D-8997F32B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4582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Ford-Fulkerson (G) { </a:t>
            </a:r>
            <a:r>
              <a:rPr lang="en-US" altLang="en-US" sz="2000">
                <a:solidFill>
                  <a:srgbClr val="0066FF"/>
                </a:solidFill>
              </a:rPr>
              <a:t>// G=(V,E,s.t,c) : a flow network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∀(u,v)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in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f(u,v) = f(v,u) = 0;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start with 0 flow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while (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there exists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an augmenting path p in G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{ </a:t>
            </a:r>
            <a:b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</a:b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try to find an augmenting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c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(p) = min { c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(u,v) : (u,v) in p };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find minimum capacity edge on p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∀(u,v) along p {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we only need to update the flows on these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f(u,v) = f(u,v) + c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(p);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add f</a:t>
            </a:r>
            <a:r>
              <a:rPr lang="en-US" altLang="en-US" sz="2000" baseline="-25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to 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f(v,u) = - f(u,v);       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guarantee symmetry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}</a:t>
            </a:r>
            <a:endParaRPr lang="en-US" altLang="en-US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7074D715-6B6B-EE30-B8B3-630AC27F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1DCF64-FD37-422A-AA90-C241A477525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63A3913-C6D1-6705-BEFB-7AE86B1AD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</a:t>
            </a:r>
          </a:p>
        </p:txBody>
      </p:sp>
      <p:sp>
        <p:nvSpPr>
          <p:cNvPr id="1041411" name="Rectangle 3">
            <a:extLst>
              <a:ext uri="{FF2B5EF4-FFF2-40B4-BE49-F238E27FC236}">
                <a16:creationId xmlns:a16="http://schemas.microsoft.com/office/drawing/2014/main" id="{18467D8A-7BA0-A653-A27A-5117314AF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know that in each iteration, the value of the flow will increase.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do we guarantee that the algorithm eventually terminates?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Actually no…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 irrational capacity values, we may keep incrementing the flow, but may not converge to a maximum flow value within a finite number of iterations (i.e. the algorithm may not terminate).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Let us consider a simple case, where we have integer capacities only.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4BFCCF2C-2A30-E3B2-EF82-2714D594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C9502-CC8E-4E80-9F77-E2E6181AB84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8A3B9C8-05D1-BEF1-3CAE-824728004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Definition of a flow network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591C090-2E82-4BCF-809E-3EA442177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flow network is a tuple G=(</a:t>
            </a:r>
            <a:r>
              <a:rPr lang="en-US" altLang="en-US" sz="2400" dirty="0" err="1"/>
              <a:t>V,E,s,t,c</a:t>
            </a:r>
            <a:r>
              <a:rPr lang="en-US" altLang="en-US" sz="2400" dirty="0"/>
              <a:t>) where</a:t>
            </a:r>
          </a:p>
          <a:p>
            <a:pPr lvl="1" eaLnBrk="1" hangingPunct="1"/>
            <a:r>
              <a:rPr lang="en-US" altLang="en-US" sz="2000" dirty="0"/>
              <a:t>V                 	[the set of nodes]</a:t>
            </a:r>
          </a:p>
          <a:p>
            <a:pPr lvl="1" eaLnBrk="1" hangingPunct="1"/>
            <a:r>
              <a:rPr lang="en-US" altLang="en-US" sz="2000" dirty="0"/>
              <a:t>E</a:t>
            </a:r>
            <a:r>
              <a:rPr lang="tr-TR" altLang="en-US" sz="2000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tr-TR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⊆ 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V×V   	[the set of directed edges]</a:t>
            </a:r>
          </a:p>
          <a:p>
            <a:pPr lvl="1" eaLnBrk="1" hangingPunct="1"/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s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 V           	[a distinguished source node]</a:t>
            </a:r>
          </a:p>
          <a:p>
            <a:pPr lvl="1" eaLnBrk="1" hangingPunct="1"/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t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 V            	[a distinguished target vertex different from s]</a:t>
            </a:r>
          </a:p>
          <a:p>
            <a:pPr lvl="1" eaLnBrk="1" hangingPunct="1"/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c: V×V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R</a:t>
            </a:r>
            <a:r>
              <a:rPr lang="en-US" altLang="en-US" sz="2000" baseline="-25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0</a:t>
            </a:r>
            <a:r>
              <a:rPr lang="en-US" altLang="en-US" sz="2000" baseline="30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+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	[a nonnegative capacity function</a:t>
            </a:r>
            <a:r>
              <a:rPr lang="tr-TR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(!!!not on E!!!)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]</a:t>
            </a:r>
          </a:p>
          <a:p>
            <a:pPr lvl="1"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With the following constraints:</a:t>
            </a:r>
          </a:p>
          <a:p>
            <a:pPr lvl="1" eaLnBrk="1" hangingPunct="1"/>
            <a:r>
              <a:rPr lang="en-US" altLang="en-US" sz="2000" dirty="0"/>
              <a:t>If 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 E, then</a:t>
            </a:r>
            <a:r>
              <a:rPr lang="en-US" altLang="en-US" sz="2000" dirty="0"/>
              <a:t> c(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&gt; 0</a:t>
            </a:r>
          </a:p>
          <a:p>
            <a:pPr lvl="1" eaLnBrk="1" hangingPunct="1"/>
            <a:r>
              <a:rPr lang="en-US" altLang="en-US" sz="2000" dirty="0"/>
              <a:t>If 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∉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 E, then</a:t>
            </a:r>
            <a:r>
              <a:rPr lang="en-US" altLang="en-US" sz="2000" dirty="0"/>
              <a:t> c(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= 0</a:t>
            </a:r>
          </a:p>
          <a:p>
            <a:pPr lvl="1" eaLnBrk="1" hangingPunct="1"/>
            <a:r>
              <a:rPr lang="en-US" altLang="en-US" sz="2000" dirty="0"/>
              <a:t>For all v 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</a:rPr>
              <a:t> V, there exists a path from s to v, and there exists a path from v to t.</a:t>
            </a:r>
            <a:endParaRPr lang="en-US" altLang="en-US" sz="2000" dirty="0"/>
          </a:p>
          <a:p>
            <a:pPr lvl="1" eaLnBrk="1" hangingPunct="1"/>
            <a:endParaRPr lang="en-US" altLang="en-US" sz="2000" dirty="0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BEAD9E7-284E-E727-7119-1B562A9FB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5775325"/>
            <a:ext cx="810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Note that, s can have incoming edges and t may have outgoing edges.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BEBF604C-B9C0-25D7-1C11-F51D1B3B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968C68-6320-42B3-A546-831DE645000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55BA068-03C0-F940-053F-F9B4EE2A6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 when capacities are integer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02C493B-010E-57EC-E9DE-93E89B0C7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When we have only integer capacity values:</a:t>
            </a:r>
          </a:p>
          <a:p>
            <a:pPr lvl="1" eaLnBrk="1" hangingPunct="1"/>
            <a:r>
              <a:rPr lang="en-US" altLang="en-US" sz="2000"/>
              <a:t>We will start from f(u,v)=0.</a:t>
            </a:r>
          </a:p>
          <a:p>
            <a:pPr lvl="1" eaLnBrk="1" hangingPunct="1"/>
            <a:r>
              <a:rPr lang="en-US" altLang="en-US" sz="2000"/>
              <a:t>The first residual network will have integer capacity values.</a:t>
            </a:r>
          </a:p>
          <a:p>
            <a:pPr lvl="1" eaLnBrk="1" hangingPunct="1"/>
            <a:r>
              <a:rPr lang="en-US" altLang="en-US" sz="2000"/>
              <a:t>The first augmenting path will have an integer residual capacity.</a:t>
            </a:r>
          </a:p>
          <a:p>
            <a:pPr lvl="1" eaLnBrk="1" hangingPunct="1"/>
            <a:r>
              <a:rPr lang="en-US" altLang="en-US" sz="2000"/>
              <a:t>Hence the second flow in G will be integer valued.</a:t>
            </a:r>
          </a:p>
          <a:p>
            <a:pPr lvl="1" eaLnBrk="1" hangingPunct="1"/>
            <a:r>
              <a:rPr lang="en-US" altLang="en-US" sz="2000"/>
              <a:t>Then, the second residual network will again have integer capacities.</a:t>
            </a:r>
          </a:p>
          <a:p>
            <a:pPr lvl="1" eaLnBrk="1" hangingPunct="1"/>
            <a:r>
              <a:rPr lang="en-US" altLang="en-US" sz="2000"/>
              <a:t>…</a:t>
            </a:r>
          </a:p>
          <a:p>
            <a:pPr lvl="1" eaLnBrk="1" hangingPunct="1"/>
            <a:r>
              <a:rPr lang="en-US" altLang="en-US" sz="2000"/>
              <a:t>The second flow that we find in G will again be integer valued.</a:t>
            </a:r>
          </a:p>
          <a:p>
            <a:pPr lvl="1" eaLnBrk="1" hangingPunct="1"/>
            <a:r>
              <a:rPr lang="en-US" altLang="en-US" sz="2000"/>
              <a:t>…</a:t>
            </a:r>
          </a:p>
          <a:p>
            <a:pPr lvl="1" eaLnBrk="1" hangingPunct="1"/>
            <a:r>
              <a:rPr lang="en-US" altLang="en-US" sz="2000"/>
              <a:t>All the flows we find in G will be integer valued.</a:t>
            </a:r>
          </a:p>
          <a:p>
            <a:pPr lvl="1" eaLnBrk="1" hangingPunct="1"/>
            <a:r>
              <a:rPr lang="en-US" altLang="en-US" sz="2000"/>
              <a:t>Let |f*| be the value of maximum flow.</a:t>
            </a:r>
          </a:p>
          <a:p>
            <a:pPr lvl="1" eaLnBrk="1" hangingPunct="1"/>
            <a:r>
              <a:rPr lang="en-US" altLang="en-US" sz="2000"/>
              <a:t>|f*| will be an integer (and of course it is finite).</a:t>
            </a:r>
            <a:endParaRPr lang="en-US" altLang="en-US" sz="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9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47E790B0-8180-E2B9-94DB-1F9BED77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71552-02CB-4249-B933-F9612EDA747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0E092CD-55DC-7FFB-B741-F000721AE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 when capacities are integer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5F1F9DE-8B91-3FA5-C978-60DD479CC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When we have only integer capacity values:</a:t>
            </a:r>
          </a:p>
          <a:p>
            <a:pPr lvl="1" eaLnBrk="1" hangingPunct="1"/>
            <a:r>
              <a:rPr lang="en-US" altLang="en-US" sz="2000"/>
              <a:t>…</a:t>
            </a:r>
          </a:p>
          <a:p>
            <a:pPr lvl="1" eaLnBrk="1" hangingPunct="1"/>
            <a:r>
              <a:rPr lang="en-US" altLang="en-US" sz="2000"/>
              <a:t>Note that we start from |f|=0.</a:t>
            </a:r>
          </a:p>
          <a:p>
            <a:pPr lvl="1" eaLnBrk="1" hangingPunct="1"/>
            <a:r>
              <a:rPr lang="en-US" altLang="en-US" sz="2000"/>
              <a:t>In each iteration we increment |f| by an integer (assuming the worst case, in each iteration we increase |f| by 1)</a:t>
            </a:r>
          </a:p>
          <a:p>
            <a:pPr lvl="1" eaLnBrk="1" hangingPunct="1"/>
            <a:r>
              <a:rPr lang="en-US" altLang="en-US" sz="2000"/>
              <a:t>Hence, in the worst case, we will iterate |f*| times.</a:t>
            </a:r>
          </a:p>
          <a:p>
            <a:pPr lvl="1" eaLnBrk="1" hangingPunct="1"/>
            <a:r>
              <a:rPr lang="en-US" altLang="en-US" sz="2000"/>
              <a:t>Here is an example for this worst case:</a:t>
            </a:r>
          </a:p>
        </p:txBody>
      </p:sp>
      <p:sp>
        <p:nvSpPr>
          <p:cNvPr id="87045" name="Oval 4">
            <a:extLst>
              <a:ext uri="{FF2B5EF4-FFF2-40B4-BE49-F238E27FC236}">
                <a16:creationId xmlns:a16="http://schemas.microsoft.com/office/drawing/2014/main" id="{4B061E8D-1A29-3503-E9BF-39F1F533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47244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7046" name="Oval 5">
            <a:extLst>
              <a:ext uri="{FF2B5EF4-FFF2-40B4-BE49-F238E27FC236}">
                <a16:creationId xmlns:a16="http://schemas.microsoft.com/office/drawing/2014/main" id="{F4C47CA9-CAFB-A43A-C549-AAA60B834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4114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7047" name="Oval 6">
            <a:extLst>
              <a:ext uri="{FF2B5EF4-FFF2-40B4-BE49-F238E27FC236}">
                <a16:creationId xmlns:a16="http://schemas.microsoft.com/office/drawing/2014/main" id="{AD0EA774-0B90-F6C2-0B15-80F69170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53340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7048" name="Oval 7">
            <a:extLst>
              <a:ext uri="{FF2B5EF4-FFF2-40B4-BE49-F238E27FC236}">
                <a16:creationId xmlns:a16="http://schemas.microsoft.com/office/drawing/2014/main" id="{E4A7AD84-FE7A-C4F9-2F8C-B55479B2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47244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F8C608B5-8F94-D7B9-91B5-298863B67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cxnSp>
        <p:nvCxnSpPr>
          <p:cNvPr id="87050" name="AutoShape 10">
            <a:extLst>
              <a:ext uri="{FF2B5EF4-FFF2-40B4-BE49-F238E27FC236}">
                <a16:creationId xmlns:a16="http://schemas.microsoft.com/office/drawing/2014/main" id="{575BCF98-3394-3C5C-96CF-1BAACD436A74}"/>
              </a:ext>
            </a:extLst>
          </p:cNvPr>
          <p:cNvCxnSpPr>
            <a:cxnSpLocks noChangeShapeType="1"/>
            <a:stCxn id="87045" idx="7"/>
            <a:endCxn id="87046" idx="3"/>
          </p:cNvCxnSpPr>
          <p:nvPr/>
        </p:nvCxnSpPr>
        <p:spPr bwMode="auto">
          <a:xfrm flipV="1">
            <a:off x="3952875" y="4570413"/>
            <a:ext cx="420688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1" name="AutoShape 11">
            <a:extLst>
              <a:ext uri="{FF2B5EF4-FFF2-40B4-BE49-F238E27FC236}">
                <a16:creationId xmlns:a16="http://schemas.microsoft.com/office/drawing/2014/main" id="{3F84D70C-5A37-10AD-026E-13BE6A72E6A0}"/>
              </a:ext>
            </a:extLst>
          </p:cNvPr>
          <p:cNvCxnSpPr>
            <a:cxnSpLocks noChangeShapeType="1"/>
            <a:stCxn id="87045" idx="5"/>
            <a:endCxn id="87047" idx="1"/>
          </p:cNvCxnSpPr>
          <p:nvPr/>
        </p:nvCxnSpPr>
        <p:spPr bwMode="auto">
          <a:xfrm>
            <a:off x="3952875" y="5180013"/>
            <a:ext cx="420688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2" name="AutoShape 12">
            <a:extLst>
              <a:ext uri="{FF2B5EF4-FFF2-40B4-BE49-F238E27FC236}">
                <a16:creationId xmlns:a16="http://schemas.microsoft.com/office/drawing/2014/main" id="{DFAF0073-496F-BDB8-2729-C5D8E0A9B4D5}"/>
              </a:ext>
            </a:extLst>
          </p:cNvPr>
          <p:cNvCxnSpPr>
            <a:cxnSpLocks noChangeShapeType="1"/>
            <a:stCxn id="87047" idx="7"/>
            <a:endCxn id="87048" idx="3"/>
          </p:cNvCxnSpPr>
          <p:nvPr/>
        </p:nvCxnSpPr>
        <p:spPr bwMode="auto">
          <a:xfrm flipV="1">
            <a:off x="4730750" y="5180013"/>
            <a:ext cx="485775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13">
            <a:extLst>
              <a:ext uri="{FF2B5EF4-FFF2-40B4-BE49-F238E27FC236}">
                <a16:creationId xmlns:a16="http://schemas.microsoft.com/office/drawing/2014/main" id="{DF0F4E22-ACEB-A4B0-5AE1-15F95F309EA7}"/>
              </a:ext>
            </a:extLst>
          </p:cNvPr>
          <p:cNvCxnSpPr>
            <a:cxnSpLocks noChangeShapeType="1"/>
            <a:stCxn id="87046" idx="5"/>
            <a:endCxn id="87048" idx="1"/>
          </p:cNvCxnSpPr>
          <p:nvPr/>
        </p:nvCxnSpPr>
        <p:spPr bwMode="auto">
          <a:xfrm>
            <a:off x="4730750" y="4570413"/>
            <a:ext cx="485775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4" name="Text Box 15">
            <a:extLst>
              <a:ext uri="{FF2B5EF4-FFF2-40B4-BE49-F238E27FC236}">
                <a16:creationId xmlns:a16="http://schemas.microsoft.com/office/drawing/2014/main" id="{599ACA28-3F91-BE83-A56C-3266F794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7055" name="Text Box 18">
            <a:extLst>
              <a:ext uri="{FF2B5EF4-FFF2-40B4-BE49-F238E27FC236}">
                <a16:creationId xmlns:a16="http://schemas.microsoft.com/office/drawing/2014/main" id="{4EA18C67-10DD-3580-52C3-45A0F8D8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7056" name="Text Box 19">
            <a:extLst>
              <a:ext uri="{FF2B5EF4-FFF2-40B4-BE49-F238E27FC236}">
                <a16:creationId xmlns:a16="http://schemas.microsoft.com/office/drawing/2014/main" id="{5F4057DC-2353-85F6-21E3-88A25AC89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53340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cxnSp>
        <p:nvCxnSpPr>
          <p:cNvPr id="87057" name="AutoShape 20">
            <a:extLst>
              <a:ext uri="{FF2B5EF4-FFF2-40B4-BE49-F238E27FC236}">
                <a16:creationId xmlns:a16="http://schemas.microsoft.com/office/drawing/2014/main" id="{DE47DEFC-8853-091F-356A-B3078C283B3F}"/>
              </a:ext>
            </a:extLst>
          </p:cNvPr>
          <p:cNvCxnSpPr>
            <a:cxnSpLocks noChangeShapeType="1"/>
            <a:stCxn id="87046" idx="4"/>
            <a:endCxn id="87047" idx="0"/>
          </p:cNvCxnSpPr>
          <p:nvPr/>
        </p:nvCxnSpPr>
        <p:spPr bwMode="auto">
          <a:xfrm>
            <a:off x="4552950" y="4648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8" name="Text Box 21">
            <a:extLst>
              <a:ext uri="{FF2B5EF4-FFF2-40B4-BE49-F238E27FC236}">
                <a16:creationId xmlns:a16="http://schemas.microsoft.com/office/drawing/2014/main" id="{24919376-CC8B-7F41-1B3F-AC117883C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38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  <p:bldP spid="87047" grpId="0" animBg="1"/>
      <p:bldP spid="87048" grpId="0" animBg="1"/>
      <p:bldP spid="87049" grpId="0"/>
      <p:bldP spid="87054" grpId="0"/>
      <p:bldP spid="87055" grpId="0"/>
      <p:bldP spid="87056" grpId="0"/>
      <p:bldP spid="870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E8C4EEB6-9F0B-357C-76B5-0AF3B03A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558424-B642-4532-8B80-ABE861E592E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cxnSp>
        <p:nvCxnSpPr>
          <p:cNvPr id="89091" name="AutoShape 142">
            <a:extLst>
              <a:ext uri="{FF2B5EF4-FFF2-40B4-BE49-F238E27FC236}">
                <a16:creationId xmlns:a16="http://schemas.microsoft.com/office/drawing/2014/main" id="{62F16DBE-A998-CAF6-D856-F6350131493B}"/>
              </a:ext>
            </a:extLst>
          </p:cNvPr>
          <p:cNvCxnSpPr>
            <a:cxnSpLocks noChangeShapeType="1"/>
            <a:stCxn id="89169" idx="7"/>
            <a:endCxn id="89170" idx="3"/>
          </p:cNvCxnSpPr>
          <p:nvPr/>
        </p:nvCxnSpPr>
        <p:spPr bwMode="auto">
          <a:xfrm flipV="1">
            <a:off x="3076575" y="4799013"/>
            <a:ext cx="306388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092" name="Rectangle 2">
            <a:extLst>
              <a:ext uri="{FF2B5EF4-FFF2-40B4-BE49-F238E27FC236}">
                <a16:creationId xmlns:a16="http://schemas.microsoft.com/office/drawing/2014/main" id="{E97D22E0-4F5E-ADEF-D1AE-DEF5CA732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 when capacities are integer</a:t>
            </a:r>
          </a:p>
        </p:txBody>
      </p:sp>
      <p:sp>
        <p:nvSpPr>
          <p:cNvPr id="89093" name="Oval 4">
            <a:extLst>
              <a:ext uri="{FF2B5EF4-FFF2-40B4-BE49-F238E27FC236}">
                <a16:creationId xmlns:a16="http://schemas.microsoft.com/office/drawing/2014/main" id="{80F44CF0-E080-DC20-FB09-7333010E5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094" name="Oval 5">
            <a:extLst>
              <a:ext uri="{FF2B5EF4-FFF2-40B4-BE49-F238E27FC236}">
                <a16:creationId xmlns:a16="http://schemas.microsoft.com/office/drawing/2014/main" id="{D939A6B9-6EFE-2081-BB30-6E9ECC53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1828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095" name="Oval 6">
            <a:extLst>
              <a:ext uri="{FF2B5EF4-FFF2-40B4-BE49-F238E27FC236}">
                <a16:creationId xmlns:a16="http://schemas.microsoft.com/office/drawing/2014/main" id="{8B466AB6-0FB0-BACF-1EDD-5BF440E1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30480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096" name="Oval 7">
            <a:extLst>
              <a:ext uri="{FF2B5EF4-FFF2-40B4-BE49-F238E27FC236}">
                <a16:creationId xmlns:a16="http://schemas.microsoft.com/office/drawing/2014/main" id="{F6011925-76A7-25EF-11D6-5B80DE902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438400"/>
            <a:ext cx="4905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097" name="Text Box 8">
            <a:extLst>
              <a:ext uri="{FF2B5EF4-FFF2-40B4-BE49-F238E27FC236}">
                <a16:creationId xmlns:a16="http://schemas.microsoft.com/office/drawing/2014/main" id="{6335CE41-7F90-8FB1-E471-ED78D10D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2057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0/10</a:t>
            </a:r>
          </a:p>
        </p:txBody>
      </p:sp>
      <p:cxnSp>
        <p:nvCxnSpPr>
          <p:cNvPr id="89098" name="AutoShape 9">
            <a:extLst>
              <a:ext uri="{FF2B5EF4-FFF2-40B4-BE49-F238E27FC236}">
                <a16:creationId xmlns:a16="http://schemas.microsoft.com/office/drawing/2014/main" id="{3FC21E0F-9EAD-9439-9339-F47628377A65}"/>
              </a:ext>
            </a:extLst>
          </p:cNvPr>
          <p:cNvCxnSpPr>
            <a:cxnSpLocks noChangeShapeType="1"/>
            <a:stCxn id="89093" idx="7"/>
            <a:endCxn id="89094" idx="3"/>
          </p:cNvCxnSpPr>
          <p:nvPr/>
        </p:nvCxnSpPr>
        <p:spPr bwMode="auto">
          <a:xfrm flipV="1">
            <a:off x="792163" y="22844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9" name="AutoShape 10">
            <a:extLst>
              <a:ext uri="{FF2B5EF4-FFF2-40B4-BE49-F238E27FC236}">
                <a16:creationId xmlns:a16="http://schemas.microsoft.com/office/drawing/2014/main" id="{BD282DBF-5899-1324-C9F2-CF2AE4E35381}"/>
              </a:ext>
            </a:extLst>
          </p:cNvPr>
          <p:cNvCxnSpPr>
            <a:cxnSpLocks noChangeShapeType="1"/>
            <a:stCxn id="89093" idx="5"/>
            <a:endCxn id="89095" idx="1"/>
          </p:cNvCxnSpPr>
          <p:nvPr/>
        </p:nvCxnSpPr>
        <p:spPr bwMode="auto">
          <a:xfrm>
            <a:off x="792163" y="28940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0" name="AutoShape 11">
            <a:extLst>
              <a:ext uri="{FF2B5EF4-FFF2-40B4-BE49-F238E27FC236}">
                <a16:creationId xmlns:a16="http://schemas.microsoft.com/office/drawing/2014/main" id="{58DAEED7-F5D4-9205-499C-5D93027E1F83}"/>
              </a:ext>
            </a:extLst>
          </p:cNvPr>
          <p:cNvCxnSpPr>
            <a:cxnSpLocks noChangeShapeType="1"/>
            <a:stCxn id="89095" idx="7"/>
            <a:endCxn id="89096" idx="3"/>
          </p:cNvCxnSpPr>
          <p:nvPr/>
        </p:nvCxnSpPr>
        <p:spPr bwMode="auto">
          <a:xfrm flipV="1">
            <a:off x="1455738" y="28940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1" name="AutoShape 12">
            <a:extLst>
              <a:ext uri="{FF2B5EF4-FFF2-40B4-BE49-F238E27FC236}">
                <a16:creationId xmlns:a16="http://schemas.microsoft.com/office/drawing/2014/main" id="{60CAACFB-4422-7E16-D14B-C38022233B65}"/>
              </a:ext>
            </a:extLst>
          </p:cNvPr>
          <p:cNvCxnSpPr>
            <a:cxnSpLocks noChangeShapeType="1"/>
            <a:stCxn id="89094" idx="5"/>
            <a:endCxn id="89096" idx="1"/>
          </p:cNvCxnSpPr>
          <p:nvPr/>
        </p:nvCxnSpPr>
        <p:spPr bwMode="auto">
          <a:xfrm>
            <a:off x="1455738" y="22844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2" name="Text Box 13">
            <a:extLst>
              <a:ext uri="{FF2B5EF4-FFF2-40B4-BE49-F238E27FC236}">
                <a16:creationId xmlns:a16="http://schemas.microsoft.com/office/drawing/2014/main" id="{B89A0636-F417-2D3D-16DE-50AB5CBEE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057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0/10</a:t>
            </a:r>
          </a:p>
        </p:txBody>
      </p:sp>
      <p:sp>
        <p:nvSpPr>
          <p:cNvPr id="89103" name="Text Box 14">
            <a:extLst>
              <a:ext uri="{FF2B5EF4-FFF2-40B4-BE49-F238E27FC236}">
                <a16:creationId xmlns:a16="http://schemas.microsoft.com/office/drawing/2014/main" id="{18A4859B-5B80-6004-C410-2CCEA9A91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048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0/10</a:t>
            </a:r>
          </a:p>
        </p:txBody>
      </p:sp>
      <p:sp>
        <p:nvSpPr>
          <p:cNvPr id="89104" name="Text Box 15">
            <a:extLst>
              <a:ext uri="{FF2B5EF4-FFF2-40B4-BE49-F238E27FC236}">
                <a16:creationId xmlns:a16="http://schemas.microsoft.com/office/drawing/2014/main" id="{7C39D77A-93AE-D50D-584A-140A09AD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3048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0/10</a:t>
            </a:r>
          </a:p>
        </p:txBody>
      </p:sp>
      <p:cxnSp>
        <p:nvCxnSpPr>
          <p:cNvPr id="89105" name="AutoShape 16">
            <a:extLst>
              <a:ext uri="{FF2B5EF4-FFF2-40B4-BE49-F238E27FC236}">
                <a16:creationId xmlns:a16="http://schemas.microsoft.com/office/drawing/2014/main" id="{3A5637D0-918C-4010-4F0A-AD4F47417747}"/>
              </a:ext>
            </a:extLst>
          </p:cNvPr>
          <p:cNvCxnSpPr>
            <a:cxnSpLocks noChangeShapeType="1"/>
            <a:stCxn id="89094" idx="4"/>
            <a:endCxn id="89095" idx="0"/>
          </p:cNvCxnSpPr>
          <p:nvPr/>
        </p:nvCxnSpPr>
        <p:spPr bwMode="auto">
          <a:xfrm>
            <a:off x="1277938" y="2362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6" name="Text Box 17">
            <a:extLst>
              <a:ext uri="{FF2B5EF4-FFF2-40B4-BE49-F238E27FC236}">
                <a16:creationId xmlns:a16="http://schemas.microsoft.com/office/drawing/2014/main" id="{424A6676-7AC5-17F3-F9D2-83EF246F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24526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</a:t>
            </a:r>
          </a:p>
        </p:txBody>
      </p:sp>
      <p:sp>
        <p:nvSpPr>
          <p:cNvPr id="89107" name="Oval 18">
            <a:extLst>
              <a:ext uri="{FF2B5EF4-FFF2-40B4-BE49-F238E27FC236}">
                <a16:creationId xmlns:a16="http://schemas.microsoft.com/office/drawing/2014/main" id="{DC7A2071-ADC0-AEA8-1421-2E00F0F8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384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108" name="Oval 19">
            <a:extLst>
              <a:ext uri="{FF2B5EF4-FFF2-40B4-BE49-F238E27FC236}">
                <a16:creationId xmlns:a16="http://schemas.microsoft.com/office/drawing/2014/main" id="{F117ABD4-7C12-0CB3-CDEF-6083AAC5E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828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109" name="Oval 20">
            <a:extLst>
              <a:ext uri="{FF2B5EF4-FFF2-40B4-BE49-F238E27FC236}">
                <a16:creationId xmlns:a16="http://schemas.microsoft.com/office/drawing/2014/main" id="{541117AF-3145-49F3-8D3D-05C84F3CE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0480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110" name="Oval 21">
            <a:extLst>
              <a:ext uri="{FF2B5EF4-FFF2-40B4-BE49-F238E27FC236}">
                <a16:creationId xmlns:a16="http://schemas.microsoft.com/office/drawing/2014/main" id="{01DE3E57-C83C-B4F7-D272-A0B153BB4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24384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111" name="Text Box 22">
            <a:extLst>
              <a:ext uri="{FF2B5EF4-FFF2-40B4-BE49-F238E27FC236}">
                <a16:creationId xmlns:a16="http://schemas.microsoft.com/office/drawing/2014/main" id="{BFBFE953-8D09-33D1-B1C1-4C63A624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057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cxnSp>
        <p:nvCxnSpPr>
          <p:cNvPr id="89112" name="AutoShape 23">
            <a:extLst>
              <a:ext uri="{FF2B5EF4-FFF2-40B4-BE49-F238E27FC236}">
                <a16:creationId xmlns:a16="http://schemas.microsoft.com/office/drawing/2014/main" id="{20C6C1E2-6014-61D8-8911-D96E35079E19}"/>
              </a:ext>
            </a:extLst>
          </p:cNvPr>
          <p:cNvCxnSpPr>
            <a:cxnSpLocks noChangeShapeType="1"/>
            <a:stCxn id="89107" idx="7"/>
            <a:endCxn id="89108" idx="3"/>
          </p:cNvCxnSpPr>
          <p:nvPr/>
        </p:nvCxnSpPr>
        <p:spPr bwMode="auto">
          <a:xfrm flipV="1">
            <a:off x="3078163" y="2284413"/>
            <a:ext cx="306387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3" name="AutoShape 24">
            <a:extLst>
              <a:ext uri="{FF2B5EF4-FFF2-40B4-BE49-F238E27FC236}">
                <a16:creationId xmlns:a16="http://schemas.microsoft.com/office/drawing/2014/main" id="{19EBCA08-9D5A-5A0E-B0D2-C55C4CBBA648}"/>
              </a:ext>
            </a:extLst>
          </p:cNvPr>
          <p:cNvCxnSpPr>
            <a:cxnSpLocks noChangeShapeType="1"/>
            <a:stCxn id="89107" idx="5"/>
            <a:endCxn id="89109" idx="1"/>
          </p:cNvCxnSpPr>
          <p:nvPr/>
        </p:nvCxnSpPr>
        <p:spPr bwMode="auto">
          <a:xfrm>
            <a:off x="3078163" y="28940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4" name="AutoShape 25">
            <a:extLst>
              <a:ext uri="{FF2B5EF4-FFF2-40B4-BE49-F238E27FC236}">
                <a16:creationId xmlns:a16="http://schemas.microsoft.com/office/drawing/2014/main" id="{9B68AABD-B459-6612-D9EB-C01DAC7329DD}"/>
              </a:ext>
            </a:extLst>
          </p:cNvPr>
          <p:cNvCxnSpPr>
            <a:cxnSpLocks noChangeShapeType="1"/>
            <a:stCxn id="89109" idx="7"/>
            <a:endCxn id="89110" idx="3"/>
          </p:cNvCxnSpPr>
          <p:nvPr/>
        </p:nvCxnSpPr>
        <p:spPr bwMode="auto">
          <a:xfrm flipV="1">
            <a:off x="3741738" y="2894013"/>
            <a:ext cx="296862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5" name="AutoShape 26">
            <a:extLst>
              <a:ext uri="{FF2B5EF4-FFF2-40B4-BE49-F238E27FC236}">
                <a16:creationId xmlns:a16="http://schemas.microsoft.com/office/drawing/2014/main" id="{7A549E85-D03F-02BC-2955-2870B78D84FB}"/>
              </a:ext>
            </a:extLst>
          </p:cNvPr>
          <p:cNvCxnSpPr>
            <a:cxnSpLocks noChangeShapeType="1"/>
            <a:stCxn id="89108" idx="5"/>
            <a:endCxn id="89110" idx="1"/>
          </p:cNvCxnSpPr>
          <p:nvPr/>
        </p:nvCxnSpPr>
        <p:spPr bwMode="auto">
          <a:xfrm>
            <a:off x="3741738" y="2284413"/>
            <a:ext cx="296862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6" name="Text Box 27">
            <a:extLst>
              <a:ext uri="{FF2B5EF4-FFF2-40B4-BE49-F238E27FC236}">
                <a16:creationId xmlns:a16="http://schemas.microsoft.com/office/drawing/2014/main" id="{BF237F93-7D23-E23F-766E-D037D6F2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057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9117" name="Text Box 28">
            <a:extLst>
              <a:ext uri="{FF2B5EF4-FFF2-40B4-BE49-F238E27FC236}">
                <a16:creationId xmlns:a16="http://schemas.microsoft.com/office/drawing/2014/main" id="{66AED58A-A0D6-E174-97FB-E708C5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971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9118" name="Text Box 29">
            <a:extLst>
              <a:ext uri="{FF2B5EF4-FFF2-40B4-BE49-F238E27FC236}">
                <a16:creationId xmlns:a16="http://schemas.microsoft.com/office/drawing/2014/main" id="{7495E62A-C496-8C5E-711C-FE9729BB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9718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cxnSp>
        <p:nvCxnSpPr>
          <p:cNvPr id="89119" name="AutoShape 30">
            <a:extLst>
              <a:ext uri="{FF2B5EF4-FFF2-40B4-BE49-F238E27FC236}">
                <a16:creationId xmlns:a16="http://schemas.microsoft.com/office/drawing/2014/main" id="{6080208F-98E7-BBF3-EF9B-734103EBD9E5}"/>
              </a:ext>
            </a:extLst>
          </p:cNvPr>
          <p:cNvCxnSpPr>
            <a:cxnSpLocks noChangeShapeType="1"/>
            <a:stCxn id="89108" idx="4"/>
            <a:endCxn id="89109" idx="0"/>
          </p:cNvCxnSpPr>
          <p:nvPr/>
        </p:nvCxnSpPr>
        <p:spPr bwMode="auto">
          <a:xfrm>
            <a:off x="3563938" y="2362200"/>
            <a:ext cx="0" cy="6858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20" name="Text Box 31">
            <a:extLst>
              <a:ext uri="{FF2B5EF4-FFF2-40B4-BE49-F238E27FC236}">
                <a16:creationId xmlns:a16="http://schemas.microsoft.com/office/drawing/2014/main" id="{C2445AA5-0BBC-4D92-FD94-2D29AFE30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2452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121" name="Oval 33">
            <a:extLst>
              <a:ext uri="{FF2B5EF4-FFF2-40B4-BE49-F238E27FC236}">
                <a16:creationId xmlns:a16="http://schemas.microsoft.com/office/drawing/2014/main" id="{BAD243E9-B50B-7E7B-55C7-1B5E6C03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24384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122" name="Oval 34">
            <a:extLst>
              <a:ext uri="{FF2B5EF4-FFF2-40B4-BE49-F238E27FC236}">
                <a16:creationId xmlns:a16="http://schemas.microsoft.com/office/drawing/2014/main" id="{BA89C0B8-EFC1-E35C-55DE-7DF1BF78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828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123" name="Oval 35">
            <a:extLst>
              <a:ext uri="{FF2B5EF4-FFF2-40B4-BE49-F238E27FC236}">
                <a16:creationId xmlns:a16="http://schemas.microsoft.com/office/drawing/2014/main" id="{49562A2E-6161-AADD-4058-80001FC5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480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124" name="Oval 36">
            <a:extLst>
              <a:ext uri="{FF2B5EF4-FFF2-40B4-BE49-F238E27FC236}">
                <a16:creationId xmlns:a16="http://schemas.microsoft.com/office/drawing/2014/main" id="{9940CA5A-F90A-2D4A-B423-16856005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75" y="2438400"/>
            <a:ext cx="4905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125" name="Text Box 37">
            <a:extLst>
              <a:ext uri="{FF2B5EF4-FFF2-40B4-BE49-F238E27FC236}">
                <a16:creationId xmlns:a16="http://schemas.microsoft.com/office/drawing/2014/main" id="{91FD1B9D-6237-BAA9-0950-0F65E24D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2057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cxnSp>
        <p:nvCxnSpPr>
          <p:cNvPr id="89126" name="AutoShape 38">
            <a:extLst>
              <a:ext uri="{FF2B5EF4-FFF2-40B4-BE49-F238E27FC236}">
                <a16:creationId xmlns:a16="http://schemas.microsoft.com/office/drawing/2014/main" id="{1EE665AB-AF36-BA1A-45B2-91CE330776A4}"/>
              </a:ext>
            </a:extLst>
          </p:cNvPr>
          <p:cNvCxnSpPr>
            <a:cxnSpLocks noChangeShapeType="1"/>
            <a:stCxn id="89121" idx="7"/>
            <a:endCxn id="89122" idx="3"/>
          </p:cNvCxnSpPr>
          <p:nvPr/>
        </p:nvCxnSpPr>
        <p:spPr bwMode="auto">
          <a:xfrm flipV="1">
            <a:off x="5329238" y="22844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7" name="AutoShape 39">
            <a:extLst>
              <a:ext uri="{FF2B5EF4-FFF2-40B4-BE49-F238E27FC236}">
                <a16:creationId xmlns:a16="http://schemas.microsoft.com/office/drawing/2014/main" id="{6CFCD723-FAE0-8099-E5B8-33949DB61E02}"/>
              </a:ext>
            </a:extLst>
          </p:cNvPr>
          <p:cNvCxnSpPr>
            <a:cxnSpLocks noChangeShapeType="1"/>
            <a:stCxn id="89121" idx="5"/>
            <a:endCxn id="89123" idx="1"/>
          </p:cNvCxnSpPr>
          <p:nvPr/>
        </p:nvCxnSpPr>
        <p:spPr bwMode="auto">
          <a:xfrm>
            <a:off x="5329238" y="28940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8" name="AutoShape 40">
            <a:extLst>
              <a:ext uri="{FF2B5EF4-FFF2-40B4-BE49-F238E27FC236}">
                <a16:creationId xmlns:a16="http://schemas.microsoft.com/office/drawing/2014/main" id="{927B29B4-857F-A765-A1D4-A4682221FF7F}"/>
              </a:ext>
            </a:extLst>
          </p:cNvPr>
          <p:cNvCxnSpPr>
            <a:cxnSpLocks noChangeShapeType="1"/>
            <a:stCxn id="89123" idx="7"/>
            <a:endCxn id="89124" idx="3"/>
          </p:cNvCxnSpPr>
          <p:nvPr/>
        </p:nvCxnSpPr>
        <p:spPr bwMode="auto">
          <a:xfrm flipV="1">
            <a:off x="5992813" y="28940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29" name="AutoShape 41">
            <a:extLst>
              <a:ext uri="{FF2B5EF4-FFF2-40B4-BE49-F238E27FC236}">
                <a16:creationId xmlns:a16="http://schemas.microsoft.com/office/drawing/2014/main" id="{0A3CB2D1-C3F6-75CE-2D4B-9EDA0A6E2A6B}"/>
              </a:ext>
            </a:extLst>
          </p:cNvPr>
          <p:cNvCxnSpPr>
            <a:cxnSpLocks noChangeShapeType="1"/>
            <a:stCxn id="89122" idx="5"/>
            <a:endCxn id="89124" idx="1"/>
          </p:cNvCxnSpPr>
          <p:nvPr/>
        </p:nvCxnSpPr>
        <p:spPr bwMode="auto">
          <a:xfrm>
            <a:off x="5992813" y="22844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30" name="Text Box 42">
            <a:extLst>
              <a:ext uri="{FF2B5EF4-FFF2-40B4-BE49-F238E27FC236}">
                <a16:creationId xmlns:a16="http://schemas.microsoft.com/office/drawing/2014/main" id="{66EBB24A-A08F-426D-20E1-F8B3875B6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20574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0/10</a:t>
            </a:r>
          </a:p>
        </p:txBody>
      </p:sp>
      <p:sp>
        <p:nvSpPr>
          <p:cNvPr id="89131" name="Text Box 43">
            <a:extLst>
              <a:ext uri="{FF2B5EF4-FFF2-40B4-BE49-F238E27FC236}">
                <a16:creationId xmlns:a16="http://schemas.microsoft.com/office/drawing/2014/main" id="{0B2E336F-E920-63D3-87C7-19F968F96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3048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0/10</a:t>
            </a:r>
          </a:p>
        </p:txBody>
      </p:sp>
      <p:sp>
        <p:nvSpPr>
          <p:cNvPr id="89132" name="Text Box 44">
            <a:extLst>
              <a:ext uri="{FF2B5EF4-FFF2-40B4-BE49-F238E27FC236}">
                <a16:creationId xmlns:a16="http://schemas.microsoft.com/office/drawing/2014/main" id="{1309A6C9-96EF-3F79-34B6-E699BA20E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5" y="3048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cxnSp>
        <p:nvCxnSpPr>
          <p:cNvPr id="89133" name="AutoShape 45">
            <a:extLst>
              <a:ext uri="{FF2B5EF4-FFF2-40B4-BE49-F238E27FC236}">
                <a16:creationId xmlns:a16="http://schemas.microsoft.com/office/drawing/2014/main" id="{765CD7A9-8945-5E6A-2F28-25A1FF179B2D}"/>
              </a:ext>
            </a:extLst>
          </p:cNvPr>
          <p:cNvCxnSpPr>
            <a:cxnSpLocks noChangeShapeType="1"/>
            <a:stCxn id="89122" idx="4"/>
            <a:endCxn id="89123" idx="0"/>
          </p:cNvCxnSpPr>
          <p:nvPr/>
        </p:nvCxnSpPr>
        <p:spPr bwMode="auto">
          <a:xfrm>
            <a:off x="5815013" y="2362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34" name="Text Box 46">
            <a:extLst>
              <a:ext uri="{FF2B5EF4-FFF2-40B4-BE49-F238E27FC236}">
                <a16:creationId xmlns:a16="http://schemas.microsoft.com/office/drawing/2014/main" id="{16FADEE1-396D-B826-67B2-D1BFA4B8E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3" y="24526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</a:t>
            </a:r>
          </a:p>
        </p:txBody>
      </p:sp>
      <p:sp>
        <p:nvSpPr>
          <p:cNvPr id="89135" name="Oval 47">
            <a:extLst>
              <a:ext uri="{FF2B5EF4-FFF2-40B4-BE49-F238E27FC236}">
                <a16:creationId xmlns:a16="http://schemas.microsoft.com/office/drawing/2014/main" id="{6E1B5B10-6287-A321-BA34-194F01B1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24384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136" name="Oval 48">
            <a:extLst>
              <a:ext uri="{FF2B5EF4-FFF2-40B4-BE49-F238E27FC236}">
                <a16:creationId xmlns:a16="http://schemas.microsoft.com/office/drawing/2014/main" id="{170C591B-CFE8-72E4-4F64-8297D496B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828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137" name="Oval 49">
            <a:extLst>
              <a:ext uri="{FF2B5EF4-FFF2-40B4-BE49-F238E27FC236}">
                <a16:creationId xmlns:a16="http://schemas.microsoft.com/office/drawing/2014/main" id="{821DABE3-A18E-748D-6373-955BE8F4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0480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138" name="Oval 50">
            <a:extLst>
              <a:ext uri="{FF2B5EF4-FFF2-40B4-BE49-F238E27FC236}">
                <a16:creationId xmlns:a16="http://schemas.microsoft.com/office/drawing/2014/main" id="{87516C3F-6167-A4CF-ED4A-63E60368F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8" y="24384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139" name="Text Box 51">
            <a:extLst>
              <a:ext uri="{FF2B5EF4-FFF2-40B4-BE49-F238E27FC236}">
                <a16:creationId xmlns:a16="http://schemas.microsoft.com/office/drawing/2014/main" id="{F98060EE-C639-BBE0-5AAE-77B1B9F40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133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cxnSp>
        <p:nvCxnSpPr>
          <p:cNvPr id="89140" name="AutoShape 52">
            <a:extLst>
              <a:ext uri="{FF2B5EF4-FFF2-40B4-BE49-F238E27FC236}">
                <a16:creationId xmlns:a16="http://schemas.microsoft.com/office/drawing/2014/main" id="{0F6772F5-12CA-76C7-9CD8-54A59272450D}"/>
              </a:ext>
            </a:extLst>
          </p:cNvPr>
          <p:cNvCxnSpPr>
            <a:cxnSpLocks noChangeShapeType="1"/>
            <a:stCxn id="89135" idx="7"/>
            <a:endCxn id="89136" idx="3"/>
          </p:cNvCxnSpPr>
          <p:nvPr/>
        </p:nvCxnSpPr>
        <p:spPr bwMode="auto">
          <a:xfrm flipV="1">
            <a:off x="7615238" y="22844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41" name="AutoShape 53">
            <a:extLst>
              <a:ext uri="{FF2B5EF4-FFF2-40B4-BE49-F238E27FC236}">
                <a16:creationId xmlns:a16="http://schemas.microsoft.com/office/drawing/2014/main" id="{39811E1C-5BA1-9ABE-1904-1776F017C4E5}"/>
              </a:ext>
            </a:extLst>
          </p:cNvPr>
          <p:cNvCxnSpPr>
            <a:cxnSpLocks noChangeShapeType="1"/>
            <a:stCxn id="89135" idx="5"/>
            <a:endCxn id="89137" idx="1"/>
          </p:cNvCxnSpPr>
          <p:nvPr/>
        </p:nvCxnSpPr>
        <p:spPr bwMode="auto">
          <a:xfrm>
            <a:off x="7615238" y="2894013"/>
            <a:ext cx="306387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42" name="AutoShape 54">
            <a:extLst>
              <a:ext uri="{FF2B5EF4-FFF2-40B4-BE49-F238E27FC236}">
                <a16:creationId xmlns:a16="http://schemas.microsoft.com/office/drawing/2014/main" id="{04CCF6AE-4C86-9A45-E721-35A22FA432F6}"/>
              </a:ext>
            </a:extLst>
          </p:cNvPr>
          <p:cNvCxnSpPr>
            <a:cxnSpLocks noChangeShapeType="1"/>
            <a:stCxn id="89137" idx="7"/>
            <a:endCxn id="89138" idx="3"/>
          </p:cNvCxnSpPr>
          <p:nvPr/>
        </p:nvCxnSpPr>
        <p:spPr bwMode="auto">
          <a:xfrm flipV="1">
            <a:off x="8278813" y="2894013"/>
            <a:ext cx="296862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43" name="AutoShape 55">
            <a:extLst>
              <a:ext uri="{FF2B5EF4-FFF2-40B4-BE49-F238E27FC236}">
                <a16:creationId xmlns:a16="http://schemas.microsoft.com/office/drawing/2014/main" id="{2BC3D578-15FD-3A37-E2AA-C809647D4EF5}"/>
              </a:ext>
            </a:extLst>
          </p:cNvPr>
          <p:cNvCxnSpPr>
            <a:cxnSpLocks noChangeShapeType="1"/>
            <a:stCxn id="89136" idx="5"/>
            <a:endCxn id="89138" idx="1"/>
          </p:cNvCxnSpPr>
          <p:nvPr/>
        </p:nvCxnSpPr>
        <p:spPr bwMode="auto">
          <a:xfrm>
            <a:off x="8278813" y="2284413"/>
            <a:ext cx="296862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44" name="Text Box 56">
            <a:extLst>
              <a:ext uri="{FF2B5EF4-FFF2-40B4-BE49-F238E27FC236}">
                <a16:creationId xmlns:a16="http://schemas.microsoft.com/office/drawing/2014/main" id="{A5711089-D128-E8B8-DB29-A3E8E98F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147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9145" name="Text Box 57">
            <a:extLst>
              <a:ext uri="{FF2B5EF4-FFF2-40B4-BE49-F238E27FC236}">
                <a16:creationId xmlns:a16="http://schemas.microsoft.com/office/drawing/2014/main" id="{5666C0F2-9EE0-5F25-1380-F3E248525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9146" name="Text Box 58">
            <a:extLst>
              <a:ext uri="{FF2B5EF4-FFF2-40B4-BE49-F238E27FC236}">
                <a16:creationId xmlns:a16="http://schemas.microsoft.com/office/drawing/2014/main" id="{08FCAA40-CB9B-A62B-6570-1A07EB4F3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971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cxnSp>
        <p:nvCxnSpPr>
          <p:cNvPr id="89147" name="AutoShape 59">
            <a:extLst>
              <a:ext uri="{FF2B5EF4-FFF2-40B4-BE49-F238E27FC236}">
                <a16:creationId xmlns:a16="http://schemas.microsoft.com/office/drawing/2014/main" id="{35E7CC24-D51A-6191-AA2F-074825533315}"/>
              </a:ext>
            </a:extLst>
          </p:cNvPr>
          <p:cNvCxnSpPr>
            <a:cxnSpLocks noChangeShapeType="1"/>
            <a:stCxn id="89136" idx="4"/>
            <a:endCxn id="89137" idx="0"/>
          </p:cNvCxnSpPr>
          <p:nvPr/>
        </p:nvCxnSpPr>
        <p:spPr bwMode="auto">
          <a:xfrm>
            <a:off x="8101013" y="2362200"/>
            <a:ext cx="0" cy="6858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48" name="Text Box 60">
            <a:extLst>
              <a:ext uri="{FF2B5EF4-FFF2-40B4-BE49-F238E27FC236}">
                <a16:creationId xmlns:a16="http://schemas.microsoft.com/office/drawing/2014/main" id="{1B3AFC9D-05E5-7C9D-4609-05413AC15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863" y="2452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149" name="Line 117">
            <a:extLst>
              <a:ext uri="{FF2B5EF4-FFF2-40B4-BE49-F238E27FC236}">
                <a16:creationId xmlns:a16="http://schemas.microsoft.com/office/drawing/2014/main" id="{085EFD3E-6854-6FC5-D1CA-CF5D92FA8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295400"/>
            <a:ext cx="0" cy="480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9150" name="Line 118">
            <a:extLst>
              <a:ext uri="{FF2B5EF4-FFF2-40B4-BE49-F238E27FC236}">
                <a16:creationId xmlns:a16="http://schemas.microsoft.com/office/drawing/2014/main" id="{9E790BA4-9228-5A06-23A5-962E739B1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37338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89151" name="AutoShape 119">
            <a:extLst>
              <a:ext uri="{FF2B5EF4-FFF2-40B4-BE49-F238E27FC236}">
                <a16:creationId xmlns:a16="http://schemas.microsoft.com/office/drawing/2014/main" id="{6859842E-7ECB-15FE-464C-964E4AA628F3}"/>
              </a:ext>
            </a:extLst>
          </p:cNvPr>
          <p:cNvCxnSpPr>
            <a:cxnSpLocks noChangeShapeType="1"/>
            <a:stCxn id="89136" idx="2"/>
            <a:endCxn id="89135" idx="0"/>
          </p:cNvCxnSpPr>
          <p:nvPr/>
        </p:nvCxnSpPr>
        <p:spPr bwMode="auto">
          <a:xfrm rot="10800000" flipV="1">
            <a:off x="7413625" y="2095500"/>
            <a:ext cx="434975" cy="342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52" name="Text Box 120">
            <a:extLst>
              <a:ext uri="{FF2B5EF4-FFF2-40B4-BE49-F238E27FC236}">
                <a16:creationId xmlns:a16="http://schemas.microsoft.com/office/drawing/2014/main" id="{891D2B20-2D35-0014-339E-632FC4305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919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9153" name="AutoShape 121">
            <a:extLst>
              <a:ext uri="{FF2B5EF4-FFF2-40B4-BE49-F238E27FC236}">
                <a16:creationId xmlns:a16="http://schemas.microsoft.com/office/drawing/2014/main" id="{4427F1F2-8FBD-D626-C0A7-71AEC83092B9}"/>
              </a:ext>
            </a:extLst>
          </p:cNvPr>
          <p:cNvCxnSpPr>
            <a:cxnSpLocks noChangeShapeType="1"/>
            <a:stCxn id="89138" idx="4"/>
          </p:cNvCxnSpPr>
          <p:nvPr/>
        </p:nvCxnSpPr>
        <p:spPr bwMode="auto">
          <a:xfrm rot="5400000">
            <a:off x="8337550" y="2940050"/>
            <a:ext cx="381000" cy="444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54" name="Text Box 122">
            <a:extLst>
              <a:ext uri="{FF2B5EF4-FFF2-40B4-BE49-F238E27FC236}">
                <a16:creationId xmlns:a16="http://schemas.microsoft.com/office/drawing/2014/main" id="{2761CAE8-3DB3-8200-02B6-962D9B6E3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138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155" name="Oval 123">
            <a:extLst>
              <a:ext uri="{FF2B5EF4-FFF2-40B4-BE49-F238E27FC236}">
                <a16:creationId xmlns:a16="http://schemas.microsoft.com/office/drawing/2014/main" id="{E0BBEEC0-380B-1A57-B8AF-2BC790F7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9530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156" name="Oval 124">
            <a:extLst>
              <a:ext uri="{FF2B5EF4-FFF2-40B4-BE49-F238E27FC236}">
                <a16:creationId xmlns:a16="http://schemas.microsoft.com/office/drawing/2014/main" id="{8818071F-E2F7-D73C-6C32-BDFE6A828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4343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157" name="Oval 125">
            <a:extLst>
              <a:ext uri="{FF2B5EF4-FFF2-40B4-BE49-F238E27FC236}">
                <a16:creationId xmlns:a16="http://schemas.microsoft.com/office/drawing/2014/main" id="{F804702E-A471-35C8-182D-EE9767DFE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55626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158" name="Oval 126">
            <a:extLst>
              <a:ext uri="{FF2B5EF4-FFF2-40B4-BE49-F238E27FC236}">
                <a16:creationId xmlns:a16="http://schemas.microsoft.com/office/drawing/2014/main" id="{B8D3E9D4-1824-0CB8-79F9-5A3ECD4DE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49530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159" name="Text Box 127">
            <a:extLst>
              <a:ext uri="{FF2B5EF4-FFF2-40B4-BE49-F238E27FC236}">
                <a16:creationId xmlns:a16="http://schemas.microsoft.com/office/drawing/2014/main" id="{F86FAFE9-FA23-7232-BEF8-BDE5D979B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cxnSp>
        <p:nvCxnSpPr>
          <p:cNvPr id="89160" name="AutoShape 128">
            <a:extLst>
              <a:ext uri="{FF2B5EF4-FFF2-40B4-BE49-F238E27FC236}">
                <a16:creationId xmlns:a16="http://schemas.microsoft.com/office/drawing/2014/main" id="{7981293A-4D76-FB77-F427-891040FEFBEC}"/>
              </a:ext>
            </a:extLst>
          </p:cNvPr>
          <p:cNvCxnSpPr>
            <a:cxnSpLocks noChangeShapeType="1"/>
            <a:stCxn id="89155" idx="7"/>
            <a:endCxn id="89156" idx="3"/>
          </p:cNvCxnSpPr>
          <p:nvPr/>
        </p:nvCxnSpPr>
        <p:spPr bwMode="auto">
          <a:xfrm flipV="1">
            <a:off x="790575" y="4799013"/>
            <a:ext cx="306388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1" name="AutoShape 129">
            <a:extLst>
              <a:ext uri="{FF2B5EF4-FFF2-40B4-BE49-F238E27FC236}">
                <a16:creationId xmlns:a16="http://schemas.microsoft.com/office/drawing/2014/main" id="{6AC204A8-E580-B6BC-9E62-B81853F12F50}"/>
              </a:ext>
            </a:extLst>
          </p:cNvPr>
          <p:cNvCxnSpPr>
            <a:cxnSpLocks noChangeShapeType="1"/>
            <a:stCxn id="89155" idx="5"/>
            <a:endCxn id="89157" idx="1"/>
          </p:cNvCxnSpPr>
          <p:nvPr/>
        </p:nvCxnSpPr>
        <p:spPr bwMode="auto">
          <a:xfrm>
            <a:off x="790575" y="5408613"/>
            <a:ext cx="306388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2" name="AutoShape 130">
            <a:extLst>
              <a:ext uri="{FF2B5EF4-FFF2-40B4-BE49-F238E27FC236}">
                <a16:creationId xmlns:a16="http://schemas.microsoft.com/office/drawing/2014/main" id="{6BF8C450-2F77-FBA7-E92E-81591C8354F9}"/>
              </a:ext>
            </a:extLst>
          </p:cNvPr>
          <p:cNvCxnSpPr>
            <a:cxnSpLocks noChangeShapeType="1"/>
            <a:stCxn id="89157" idx="7"/>
            <a:endCxn id="89158" idx="3"/>
          </p:cNvCxnSpPr>
          <p:nvPr/>
        </p:nvCxnSpPr>
        <p:spPr bwMode="auto">
          <a:xfrm flipV="1">
            <a:off x="1454150" y="54086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63" name="AutoShape 131">
            <a:extLst>
              <a:ext uri="{FF2B5EF4-FFF2-40B4-BE49-F238E27FC236}">
                <a16:creationId xmlns:a16="http://schemas.microsoft.com/office/drawing/2014/main" id="{A78F286D-1BC6-BF05-AF0B-E8C702B34FBB}"/>
              </a:ext>
            </a:extLst>
          </p:cNvPr>
          <p:cNvCxnSpPr>
            <a:cxnSpLocks noChangeShapeType="1"/>
            <a:stCxn id="89156" idx="5"/>
            <a:endCxn id="89158" idx="1"/>
          </p:cNvCxnSpPr>
          <p:nvPr/>
        </p:nvCxnSpPr>
        <p:spPr bwMode="auto">
          <a:xfrm>
            <a:off x="1454150" y="47990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64" name="Text Box 132">
            <a:extLst>
              <a:ext uri="{FF2B5EF4-FFF2-40B4-BE49-F238E27FC236}">
                <a16:creationId xmlns:a16="http://schemas.microsoft.com/office/drawing/2014/main" id="{7BB4F28F-714B-C6ED-B04E-9A47AC26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4572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sp>
        <p:nvSpPr>
          <p:cNvPr id="89165" name="Text Box 133">
            <a:extLst>
              <a:ext uri="{FF2B5EF4-FFF2-40B4-BE49-F238E27FC236}">
                <a16:creationId xmlns:a16="http://schemas.microsoft.com/office/drawing/2014/main" id="{176D80C9-79CD-B033-C7FF-1858FCB53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62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sp>
        <p:nvSpPr>
          <p:cNvPr id="89166" name="Text Box 134">
            <a:extLst>
              <a:ext uri="{FF2B5EF4-FFF2-40B4-BE49-F238E27FC236}">
                <a16:creationId xmlns:a16="http://schemas.microsoft.com/office/drawing/2014/main" id="{2740CCD2-CED0-A55E-4DD6-8790DE6C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0513" y="5562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cxnSp>
        <p:nvCxnSpPr>
          <p:cNvPr id="89167" name="AutoShape 135">
            <a:extLst>
              <a:ext uri="{FF2B5EF4-FFF2-40B4-BE49-F238E27FC236}">
                <a16:creationId xmlns:a16="http://schemas.microsoft.com/office/drawing/2014/main" id="{8B2435DE-4B47-E784-A221-95CA2CC654C7}"/>
              </a:ext>
            </a:extLst>
          </p:cNvPr>
          <p:cNvCxnSpPr>
            <a:cxnSpLocks noChangeShapeType="1"/>
            <a:stCxn id="89156" idx="4"/>
            <a:endCxn id="89157" idx="0"/>
          </p:cNvCxnSpPr>
          <p:nvPr/>
        </p:nvCxnSpPr>
        <p:spPr bwMode="auto">
          <a:xfrm>
            <a:off x="1276350" y="4876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68" name="Text Box 136">
            <a:extLst>
              <a:ext uri="{FF2B5EF4-FFF2-40B4-BE49-F238E27FC236}">
                <a16:creationId xmlns:a16="http://schemas.microsoft.com/office/drawing/2014/main" id="{5A653604-62C2-ED7E-EC6F-9BCA782E2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672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0/1</a:t>
            </a:r>
          </a:p>
        </p:txBody>
      </p:sp>
      <p:sp>
        <p:nvSpPr>
          <p:cNvPr id="89169" name="Oval 137">
            <a:extLst>
              <a:ext uri="{FF2B5EF4-FFF2-40B4-BE49-F238E27FC236}">
                <a16:creationId xmlns:a16="http://schemas.microsoft.com/office/drawing/2014/main" id="{EFA6FE05-0CE7-910B-0B1C-B2AE7759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3" y="49530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170" name="Oval 138">
            <a:extLst>
              <a:ext uri="{FF2B5EF4-FFF2-40B4-BE49-F238E27FC236}">
                <a16:creationId xmlns:a16="http://schemas.microsoft.com/office/drawing/2014/main" id="{D3A42F92-4EEA-AE12-69C1-2B8F5B82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4343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171" name="Oval 139">
            <a:extLst>
              <a:ext uri="{FF2B5EF4-FFF2-40B4-BE49-F238E27FC236}">
                <a16:creationId xmlns:a16="http://schemas.microsoft.com/office/drawing/2014/main" id="{EF35B2AF-CCB3-3377-3798-A772C08E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55626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172" name="Oval 140">
            <a:extLst>
              <a:ext uri="{FF2B5EF4-FFF2-40B4-BE49-F238E27FC236}">
                <a16:creationId xmlns:a16="http://schemas.microsoft.com/office/drawing/2014/main" id="{8735B3D3-C79D-E7CB-E606-4BFB2016D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4953000"/>
            <a:ext cx="4905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173" name="Text Box 141">
            <a:extLst>
              <a:ext uri="{FF2B5EF4-FFF2-40B4-BE49-F238E27FC236}">
                <a16:creationId xmlns:a16="http://schemas.microsoft.com/office/drawing/2014/main" id="{B37B037B-E63D-0E30-81EE-4C5284BF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cxnSp>
        <p:nvCxnSpPr>
          <p:cNvPr id="89174" name="AutoShape 143">
            <a:extLst>
              <a:ext uri="{FF2B5EF4-FFF2-40B4-BE49-F238E27FC236}">
                <a16:creationId xmlns:a16="http://schemas.microsoft.com/office/drawing/2014/main" id="{1624AC9E-3ACF-DA91-BB08-93569C3F1AC2}"/>
              </a:ext>
            </a:extLst>
          </p:cNvPr>
          <p:cNvCxnSpPr>
            <a:cxnSpLocks noChangeShapeType="1"/>
            <a:stCxn id="89169" idx="5"/>
            <a:endCxn id="89171" idx="1"/>
          </p:cNvCxnSpPr>
          <p:nvPr/>
        </p:nvCxnSpPr>
        <p:spPr bwMode="auto">
          <a:xfrm>
            <a:off x="3076575" y="5408613"/>
            <a:ext cx="306388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75" name="AutoShape 144">
            <a:extLst>
              <a:ext uri="{FF2B5EF4-FFF2-40B4-BE49-F238E27FC236}">
                <a16:creationId xmlns:a16="http://schemas.microsoft.com/office/drawing/2014/main" id="{49734D2C-BAD7-60DD-A02E-B35FE951E55C}"/>
              </a:ext>
            </a:extLst>
          </p:cNvPr>
          <p:cNvCxnSpPr>
            <a:cxnSpLocks noChangeShapeType="1"/>
            <a:stCxn id="89171" idx="7"/>
            <a:endCxn id="89172" idx="3"/>
          </p:cNvCxnSpPr>
          <p:nvPr/>
        </p:nvCxnSpPr>
        <p:spPr bwMode="auto">
          <a:xfrm flipV="1">
            <a:off x="3740150" y="5408613"/>
            <a:ext cx="296863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76" name="AutoShape 145">
            <a:extLst>
              <a:ext uri="{FF2B5EF4-FFF2-40B4-BE49-F238E27FC236}">
                <a16:creationId xmlns:a16="http://schemas.microsoft.com/office/drawing/2014/main" id="{88C0D3DD-0BF2-BAF8-8DF0-BDD25B47F466}"/>
              </a:ext>
            </a:extLst>
          </p:cNvPr>
          <p:cNvCxnSpPr>
            <a:cxnSpLocks noChangeShapeType="1"/>
            <a:stCxn id="89170" idx="5"/>
            <a:endCxn id="89172" idx="1"/>
          </p:cNvCxnSpPr>
          <p:nvPr/>
        </p:nvCxnSpPr>
        <p:spPr bwMode="auto">
          <a:xfrm>
            <a:off x="3740150" y="4799013"/>
            <a:ext cx="296863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77" name="Text Box 146">
            <a:extLst>
              <a:ext uri="{FF2B5EF4-FFF2-40B4-BE49-F238E27FC236}">
                <a16:creationId xmlns:a16="http://schemas.microsoft.com/office/drawing/2014/main" id="{C7305164-21EF-7C91-2E1D-136516B00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9178" name="Text Box 147">
            <a:extLst>
              <a:ext uri="{FF2B5EF4-FFF2-40B4-BE49-F238E27FC236}">
                <a16:creationId xmlns:a16="http://schemas.microsoft.com/office/drawing/2014/main" id="{ED54D57B-C316-2060-2FBE-924C73EF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9179" name="Text Box 148">
            <a:extLst>
              <a:ext uri="{FF2B5EF4-FFF2-40B4-BE49-F238E27FC236}">
                <a16:creationId xmlns:a16="http://schemas.microsoft.com/office/drawing/2014/main" id="{F272FF14-D186-BF65-80DB-6BD111909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8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cxnSp>
        <p:nvCxnSpPr>
          <p:cNvPr id="89180" name="AutoShape 149">
            <a:extLst>
              <a:ext uri="{FF2B5EF4-FFF2-40B4-BE49-F238E27FC236}">
                <a16:creationId xmlns:a16="http://schemas.microsoft.com/office/drawing/2014/main" id="{1277B031-9260-6543-0118-014F4B505981}"/>
              </a:ext>
            </a:extLst>
          </p:cNvPr>
          <p:cNvCxnSpPr>
            <a:cxnSpLocks noChangeShapeType="1"/>
            <a:stCxn id="89170" idx="4"/>
            <a:endCxn id="89171" idx="0"/>
          </p:cNvCxnSpPr>
          <p:nvPr/>
        </p:nvCxnSpPr>
        <p:spPr bwMode="auto">
          <a:xfrm>
            <a:off x="3562350" y="4876800"/>
            <a:ext cx="0" cy="6858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81" name="Text Box 150">
            <a:extLst>
              <a:ext uri="{FF2B5EF4-FFF2-40B4-BE49-F238E27FC236}">
                <a16:creationId xmlns:a16="http://schemas.microsoft.com/office/drawing/2014/main" id="{4F0534C1-DA60-5AD5-E8F0-880AC99F3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9182" name="AutoShape 151">
            <a:extLst>
              <a:ext uri="{FF2B5EF4-FFF2-40B4-BE49-F238E27FC236}">
                <a16:creationId xmlns:a16="http://schemas.microsoft.com/office/drawing/2014/main" id="{AD1747BF-E77B-AB2E-78A1-CD29FE2D659E}"/>
              </a:ext>
            </a:extLst>
          </p:cNvPr>
          <p:cNvCxnSpPr>
            <a:cxnSpLocks noChangeShapeType="1"/>
            <a:stCxn id="89170" idx="2"/>
            <a:endCxn id="89169" idx="0"/>
          </p:cNvCxnSpPr>
          <p:nvPr/>
        </p:nvCxnSpPr>
        <p:spPr bwMode="auto">
          <a:xfrm rot="10800000" flipV="1">
            <a:off x="2874963" y="4610100"/>
            <a:ext cx="434975" cy="342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83" name="Text Box 152">
            <a:extLst>
              <a:ext uri="{FF2B5EF4-FFF2-40B4-BE49-F238E27FC236}">
                <a16:creationId xmlns:a16="http://schemas.microsoft.com/office/drawing/2014/main" id="{62908E25-0040-9185-4B9D-4DEAD640C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443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9184" name="AutoShape 153">
            <a:extLst>
              <a:ext uri="{FF2B5EF4-FFF2-40B4-BE49-F238E27FC236}">
                <a16:creationId xmlns:a16="http://schemas.microsoft.com/office/drawing/2014/main" id="{AAD925BD-A12C-34E5-AB27-AFBD03AD4C5B}"/>
              </a:ext>
            </a:extLst>
          </p:cNvPr>
          <p:cNvCxnSpPr>
            <a:cxnSpLocks noChangeShapeType="1"/>
            <a:stCxn id="89172" idx="4"/>
          </p:cNvCxnSpPr>
          <p:nvPr/>
        </p:nvCxnSpPr>
        <p:spPr bwMode="auto">
          <a:xfrm rot="5400000">
            <a:off x="3798888" y="5454650"/>
            <a:ext cx="381000" cy="444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85" name="Text Box 154">
            <a:extLst>
              <a:ext uri="{FF2B5EF4-FFF2-40B4-BE49-F238E27FC236}">
                <a16:creationId xmlns:a16="http://schemas.microsoft.com/office/drawing/2014/main" id="{7942715F-2034-3541-FC93-6F93B75E2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653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9186" name="AutoShape 156">
            <a:extLst>
              <a:ext uri="{FF2B5EF4-FFF2-40B4-BE49-F238E27FC236}">
                <a16:creationId xmlns:a16="http://schemas.microsoft.com/office/drawing/2014/main" id="{72CAB49D-D97D-7DC8-7AB4-DF4EBD3F83B1}"/>
              </a:ext>
            </a:extLst>
          </p:cNvPr>
          <p:cNvCxnSpPr>
            <a:cxnSpLocks noChangeShapeType="1"/>
            <a:stCxn id="89171" idx="2"/>
            <a:endCxn id="89169" idx="4"/>
          </p:cNvCxnSpPr>
          <p:nvPr/>
        </p:nvCxnSpPr>
        <p:spPr bwMode="auto">
          <a:xfrm rot="10800000">
            <a:off x="2874963" y="5486400"/>
            <a:ext cx="434975" cy="342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87" name="AutoShape 157">
            <a:extLst>
              <a:ext uri="{FF2B5EF4-FFF2-40B4-BE49-F238E27FC236}">
                <a16:creationId xmlns:a16="http://schemas.microsoft.com/office/drawing/2014/main" id="{C1248600-324D-BF10-D8DC-62CFA929A956}"/>
              </a:ext>
            </a:extLst>
          </p:cNvPr>
          <p:cNvCxnSpPr>
            <a:cxnSpLocks noChangeShapeType="1"/>
            <a:stCxn id="89172" idx="0"/>
            <a:endCxn id="89170" idx="6"/>
          </p:cNvCxnSpPr>
          <p:nvPr/>
        </p:nvCxnSpPr>
        <p:spPr bwMode="auto">
          <a:xfrm rot="5400000" flipH="1">
            <a:off x="3840957" y="4582318"/>
            <a:ext cx="342900" cy="398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88" name="Text Box 158">
            <a:extLst>
              <a:ext uri="{FF2B5EF4-FFF2-40B4-BE49-F238E27FC236}">
                <a16:creationId xmlns:a16="http://schemas.microsoft.com/office/drawing/2014/main" id="{A19A3814-7BD5-0FDF-84CD-BE9DA9E40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3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189" name="Text Box 159">
            <a:extLst>
              <a:ext uri="{FF2B5EF4-FFF2-40B4-BE49-F238E27FC236}">
                <a16:creationId xmlns:a16="http://schemas.microsoft.com/office/drawing/2014/main" id="{A283E956-2961-6830-5C23-C8EE4716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653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9190" name="AutoShape 160">
            <a:extLst>
              <a:ext uri="{FF2B5EF4-FFF2-40B4-BE49-F238E27FC236}">
                <a16:creationId xmlns:a16="http://schemas.microsoft.com/office/drawing/2014/main" id="{AB63A86C-2EDA-3E69-9E90-E07F87C74A2A}"/>
              </a:ext>
            </a:extLst>
          </p:cNvPr>
          <p:cNvCxnSpPr>
            <a:cxnSpLocks noChangeShapeType="1"/>
            <a:stCxn id="89205" idx="7"/>
            <a:endCxn id="89206" idx="3"/>
          </p:cNvCxnSpPr>
          <p:nvPr/>
        </p:nvCxnSpPr>
        <p:spPr bwMode="auto">
          <a:xfrm flipV="1">
            <a:off x="7612063" y="47990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91" name="Oval 161">
            <a:extLst>
              <a:ext uri="{FF2B5EF4-FFF2-40B4-BE49-F238E27FC236}">
                <a16:creationId xmlns:a16="http://schemas.microsoft.com/office/drawing/2014/main" id="{A0F21ED0-FFDA-A77E-88C0-B9F07050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49530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192" name="Oval 162">
            <a:extLst>
              <a:ext uri="{FF2B5EF4-FFF2-40B4-BE49-F238E27FC236}">
                <a16:creationId xmlns:a16="http://schemas.microsoft.com/office/drawing/2014/main" id="{35D205FA-EB05-DDEB-C7A7-0B8CC041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4343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193" name="Oval 163">
            <a:extLst>
              <a:ext uri="{FF2B5EF4-FFF2-40B4-BE49-F238E27FC236}">
                <a16:creationId xmlns:a16="http://schemas.microsoft.com/office/drawing/2014/main" id="{9EEEE969-2E60-7EDF-7FA5-AF15B761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562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194" name="Oval 164">
            <a:extLst>
              <a:ext uri="{FF2B5EF4-FFF2-40B4-BE49-F238E27FC236}">
                <a16:creationId xmlns:a16="http://schemas.microsoft.com/office/drawing/2014/main" id="{89D53988-957C-5CC9-E5A1-5A499C00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4905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195" name="Text Box 165">
            <a:extLst>
              <a:ext uri="{FF2B5EF4-FFF2-40B4-BE49-F238E27FC236}">
                <a16:creationId xmlns:a16="http://schemas.microsoft.com/office/drawing/2014/main" id="{A10B66A9-78D8-A2E4-F687-23BA8D64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4572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2/10</a:t>
            </a:r>
          </a:p>
        </p:txBody>
      </p:sp>
      <p:cxnSp>
        <p:nvCxnSpPr>
          <p:cNvPr id="89196" name="AutoShape 166">
            <a:extLst>
              <a:ext uri="{FF2B5EF4-FFF2-40B4-BE49-F238E27FC236}">
                <a16:creationId xmlns:a16="http://schemas.microsoft.com/office/drawing/2014/main" id="{70C4C87A-FB83-376D-9A2C-72FAB7640889}"/>
              </a:ext>
            </a:extLst>
          </p:cNvPr>
          <p:cNvCxnSpPr>
            <a:cxnSpLocks noChangeShapeType="1"/>
            <a:stCxn id="89191" idx="7"/>
            <a:endCxn id="89192" idx="3"/>
          </p:cNvCxnSpPr>
          <p:nvPr/>
        </p:nvCxnSpPr>
        <p:spPr bwMode="auto">
          <a:xfrm flipV="1">
            <a:off x="5326063" y="47990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97" name="AutoShape 167">
            <a:extLst>
              <a:ext uri="{FF2B5EF4-FFF2-40B4-BE49-F238E27FC236}">
                <a16:creationId xmlns:a16="http://schemas.microsoft.com/office/drawing/2014/main" id="{FAC5436F-F0FA-69B4-27FC-C8AB5DBB4560}"/>
              </a:ext>
            </a:extLst>
          </p:cNvPr>
          <p:cNvCxnSpPr>
            <a:cxnSpLocks noChangeShapeType="1"/>
            <a:stCxn id="89191" idx="5"/>
            <a:endCxn id="89193" idx="1"/>
          </p:cNvCxnSpPr>
          <p:nvPr/>
        </p:nvCxnSpPr>
        <p:spPr bwMode="auto">
          <a:xfrm>
            <a:off x="5326063" y="5408613"/>
            <a:ext cx="306387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98" name="AutoShape 168">
            <a:extLst>
              <a:ext uri="{FF2B5EF4-FFF2-40B4-BE49-F238E27FC236}">
                <a16:creationId xmlns:a16="http://schemas.microsoft.com/office/drawing/2014/main" id="{0F6F6C2A-15B3-F936-1586-08BA508961D5}"/>
              </a:ext>
            </a:extLst>
          </p:cNvPr>
          <p:cNvCxnSpPr>
            <a:cxnSpLocks noChangeShapeType="1"/>
            <a:stCxn id="89193" idx="7"/>
            <a:endCxn id="89194" idx="3"/>
          </p:cNvCxnSpPr>
          <p:nvPr/>
        </p:nvCxnSpPr>
        <p:spPr bwMode="auto">
          <a:xfrm flipV="1">
            <a:off x="5989638" y="54086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99" name="AutoShape 169">
            <a:extLst>
              <a:ext uri="{FF2B5EF4-FFF2-40B4-BE49-F238E27FC236}">
                <a16:creationId xmlns:a16="http://schemas.microsoft.com/office/drawing/2014/main" id="{971AE8F7-11CB-5339-0716-20677B568D7A}"/>
              </a:ext>
            </a:extLst>
          </p:cNvPr>
          <p:cNvCxnSpPr>
            <a:cxnSpLocks noChangeShapeType="1"/>
            <a:stCxn id="89192" idx="5"/>
            <a:endCxn id="89194" idx="1"/>
          </p:cNvCxnSpPr>
          <p:nvPr/>
        </p:nvCxnSpPr>
        <p:spPr bwMode="auto">
          <a:xfrm>
            <a:off x="5989638" y="4799013"/>
            <a:ext cx="330200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00" name="Text Box 170">
            <a:extLst>
              <a:ext uri="{FF2B5EF4-FFF2-40B4-BE49-F238E27FC236}">
                <a16:creationId xmlns:a16="http://schemas.microsoft.com/office/drawing/2014/main" id="{2E5C45BA-02C9-81A7-C81B-02D285CB6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sp>
        <p:nvSpPr>
          <p:cNvPr id="89201" name="Text Box 171">
            <a:extLst>
              <a:ext uri="{FF2B5EF4-FFF2-40B4-BE49-F238E27FC236}">
                <a16:creationId xmlns:a16="http://schemas.microsoft.com/office/drawing/2014/main" id="{CF6F9EDF-A015-8BA2-8016-833D59A7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5562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1/10</a:t>
            </a:r>
          </a:p>
        </p:txBody>
      </p:sp>
      <p:sp>
        <p:nvSpPr>
          <p:cNvPr id="89202" name="Text Box 172">
            <a:extLst>
              <a:ext uri="{FF2B5EF4-FFF2-40B4-BE49-F238E27FC236}">
                <a16:creationId xmlns:a16="http://schemas.microsoft.com/office/drawing/2014/main" id="{7359C833-F200-4047-99A8-A74BD4EA7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562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2/10</a:t>
            </a:r>
          </a:p>
        </p:txBody>
      </p:sp>
      <p:cxnSp>
        <p:nvCxnSpPr>
          <p:cNvPr id="89203" name="AutoShape 173">
            <a:extLst>
              <a:ext uri="{FF2B5EF4-FFF2-40B4-BE49-F238E27FC236}">
                <a16:creationId xmlns:a16="http://schemas.microsoft.com/office/drawing/2014/main" id="{6F3F0E33-F64E-3459-772A-2422D3AF1308}"/>
              </a:ext>
            </a:extLst>
          </p:cNvPr>
          <p:cNvCxnSpPr>
            <a:cxnSpLocks noChangeShapeType="1"/>
            <a:stCxn id="89192" idx="4"/>
            <a:endCxn id="89193" idx="0"/>
          </p:cNvCxnSpPr>
          <p:nvPr/>
        </p:nvCxnSpPr>
        <p:spPr bwMode="auto">
          <a:xfrm>
            <a:off x="5811838" y="48768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04" name="Text Box 174">
            <a:extLst>
              <a:ext uri="{FF2B5EF4-FFF2-40B4-BE49-F238E27FC236}">
                <a16:creationId xmlns:a16="http://schemas.microsoft.com/office/drawing/2014/main" id="{9FD20689-77D3-F4C7-3653-1F71B2F1F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49672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1/1</a:t>
            </a:r>
          </a:p>
        </p:txBody>
      </p:sp>
      <p:sp>
        <p:nvSpPr>
          <p:cNvPr id="89205" name="Oval 175">
            <a:extLst>
              <a:ext uri="{FF2B5EF4-FFF2-40B4-BE49-F238E27FC236}">
                <a16:creationId xmlns:a16="http://schemas.microsoft.com/office/drawing/2014/main" id="{C1232D4F-9453-A833-F2C6-7C0C0527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49530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 </a:t>
            </a:r>
            <a:endParaRPr lang="en-US" altLang="en-US" sz="2000" baseline="-25000"/>
          </a:p>
        </p:txBody>
      </p:sp>
      <p:sp>
        <p:nvSpPr>
          <p:cNvPr id="89206" name="Oval 176">
            <a:extLst>
              <a:ext uri="{FF2B5EF4-FFF2-40B4-BE49-F238E27FC236}">
                <a16:creationId xmlns:a16="http://schemas.microsoft.com/office/drawing/2014/main" id="{3394A52A-75C1-CB47-022A-1D3E383F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5" y="4343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207" name="Oval 177">
            <a:extLst>
              <a:ext uri="{FF2B5EF4-FFF2-40B4-BE49-F238E27FC236}">
                <a16:creationId xmlns:a16="http://schemas.microsoft.com/office/drawing/2014/main" id="{5DBBA474-020C-FCC9-8110-97EEAC7D3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5" y="55626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208" name="Oval 178">
            <a:extLst>
              <a:ext uri="{FF2B5EF4-FFF2-40B4-BE49-F238E27FC236}">
                <a16:creationId xmlns:a16="http://schemas.microsoft.com/office/drawing/2014/main" id="{78982C14-A641-C42D-A183-716ED291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3" y="49530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t </a:t>
            </a:r>
            <a:endParaRPr lang="en-US" altLang="en-US" sz="2000" baseline="-25000"/>
          </a:p>
        </p:txBody>
      </p:sp>
      <p:sp>
        <p:nvSpPr>
          <p:cNvPr id="89209" name="Text Box 179">
            <a:extLst>
              <a:ext uri="{FF2B5EF4-FFF2-40B4-BE49-F238E27FC236}">
                <a16:creationId xmlns:a16="http://schemas.microsoft.com/office/drawing/2014/main" id="{893367B5-6FBD-B267-3A8D-AB0554FC8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4648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cxnSp>
        <p:nvCxnSpPr>
          <p:cNvPr id="89210" name="AutoShape 180">
            <a:extLst>
              <a:ext uri="{FF2B5EF4-FFF2-40B4-BE49-F238E27FC236}">
                <a16:creationId xmlns:a16="http://schemas.microsoft.com/office/drawing/2014/main" id="{54CB9467-41EF-15BD-A90B-88423DD97AB1}"/>
              </a:ext>
            </a:extLst>
          </p:cNvPr>
          <p:cNvCxnSpPr>
            <a:cxnSpLocks noChangeShapeType="1"/>
            <a:stCxn id="89205" idx="5"/>
            <a:endCxn id="89207" idx="1"/>
          </p:cNvCxnSpPr>
          <p:nvPr/>
        </p:nvCxnSpPr>
        <p:spPr bwMode="auto">
          <a:xfrm>
            <a:off x="7612063" y="5408613"/>
            <a:ext cx="306387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211" name="AutoShape 181">
            <a:extLst>
              <a:ext uri="{FF2B5EF4-FFF2-40B4-BE49-F238E27FC236}">
                <a16:creationId xmlns:a16="http://schemas.microsoft.com/office/drawing/2014/main" id="{F8A04098-EDEA-26D1-4E88-84E2D39C83B4}"/>
              </a:ext>
            </a:extLst>
          </p:cNvPr>
          <p:cNvCxnSpPr>
            <a:cxnSpLocks noChangeShapeType="1"/>
            <a:stCxn id="89207" idx="7"/>
            <a:endCxn id="89208" idx="3"/>
          </p:cNvCxnSpPr>
          <p:nvPr/>
        </p:nvCxnSpPr>
        <p:spPr bwMode="auto">
          <a:xfrm flipV="1">
            <a:off x="8275638" y="5408613"/>
            <a:ext cx="296862" cy="231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212" name="AutoShape 182">
            <a:extLst>
              <a:ext uri="{FF2B5EF4-FFF2-40B4-BE49-F238E27FC236}">
                <a16:creationId xmlns:a16="http://schemas.microsoft.com/office/drawing/2014/main" id="{389E90D4-0F94-BA57-4C39-01CA76C8FE43}"/>
              </a:ext>
            </a:extLst>
          </p:cNvPr>
          <p:cNvCxnSpPr>
            <a:cxnSpLocks noChangeShapeType="1"/>
            <a:stCxn id="89206" idx="5"/>
            <a:endCxn id="89208" idx="1"/>
          </p:cNvCxnSpPr>
          <p:nvPr/>
        </p:nvCxnSpPr>
        <p:spPr bwMode="auto">
          <a:xfrm>
            <a:off x="8275638" y="4799013"/>
            <a:ext cx="296862" cy="231775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13" name="Text Box 183">
            <a:extLst>
              <a:ext uri="{FF2B5EF4-FFF2-40B4-BE49-F238E27FC236}">
                <a16:creationId xmlns:a16="http://schemas.microsoft.com/office/drawing/2014/main" id="{06DDB381-2F75-442A-844B-DF37805EF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9214" name="Text Box 184">
            <a:extLst>
              <a:ext uri="{FF2B5EF4-FFF2-40B4-BE49-F238E27FC236}">
                <a16:creationId xmlns:a16="http://schemas.microsoft.com/office/drawing/2014/main" id="{506A3123-8941-E466-4697-768991FB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541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9</a:t>
            </a:r>
          </a:p>
        </p:txBody>
      </p:sp>
      <p:sp>
        <p:nvSpPr>
          <p:cNvPr id="89215" name="Text Box 185">
            <a:extLst>
              <a:ext uri="{FF2B5EF4-FFF2-40B4-BE49-F238E27FC236}">
                <a16:creationId xmlns:a16="http://schemas.microsoft.com/office/drawing/2014/main" id="{33C800A5-1B28-27BE-4758-C85BF43C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5488" y="5472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8</a:t>
            </a:r>
          </a:p>
        </p:txBody>
      </p:sp>
      <p:cxnSp>
        <p:nvCxnSpPr>
          <p:cNvPr id="89216" name="AutoShape 186">
            <a:extLst>
              <a:ext uri="{FF2B5EF4-FFF2-40B4-BE49-F238E27FC236}">
                <a16:creationId xmlns:a16="http://schemas.microsoft.com/office/drawing/2014/main" id="{023BD254-189D-3BA2-3CCF-25B31F031CA7}"/>
              </a:ext>
            </a:extLst>
          </p:cNvPr>
          <p:cNvCxnSpPr>
            <a:cxnSpLocks noChangeShapeType="1"/>
            <a:stCxn id="89206" idx="4"/>
            <a:endCxn id="89207" idx="0"/>
          </p:cNvCxnSpPr>
          <p:nvPr/>
        </p:nvCxnSpPr>
        <p:spPr bwMode="auto">
          <a:xfrm>
            <a:off x="8097838" y="4876800"/>
            <a:ext cx="0" cy="6858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17" name="Text Box 187">
            <a:extLst>
              <a:ext uri="{FF2B5EF4-FFF2-40B4-BE49-F238E27FC236}">
                <a16:creationId xmlns:a16="http://schemas.microsoft.com/office/drawing/2014/main" id="{77551364-DF24-F6E0-DA37-49325FFE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4967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9218" name="AutoShape 188">
            <a:extLst>
              <a:ext uri="{FF2B5EF4-FFF2-40B4-BE49-F238E27FC236}">
                <a16:creationId xmlns:a16="http://schemas.microsoft.com/office/drawing/2014/main" id="{5476E75E-ABE6-A631-5F0C-1B62756A9C50}"/>
              </a:ext>
            </a:extLst>
          </p:cNvPr>
          <p:cNvCxnSpPr>
            <a:cxnSpLocks noChangeShapeType="1"/>
            <a:stCxn id="89206" idx="2"/>
            <a:endCxn id="89205" idx="0"/>
          </p:cNvCxnSpPr>
          <p:nvPr/>
        </p:nvCxnSpPr>
        <p:spPr bwMode="auto">
          <a:xfrm rot="10800000" flipV="1">
            <a:off x="7410450" y="4610100"/>
            <a:ext cx="434975" cy="342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19" name="Text Box 189">
            <a:extLst>
              <a:ext uri="{FF2B5EF4-FFF2-40B4-BE49-F238E27FC236}">
                <a16:creationId xmlns:a16="http://schemas.microsoft.com/office/drawing/2014/main" id="{689E0149-5382-E36E-C58F-8F337D3D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443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cxnSp>
        <p:nvCxnSpPr>
          <p:cNvPr id="89220" name="AutoShape 190">
            <a:extLst>
              <a:ext uri="{FF2B5EF4-FFF2-40B4-BE49-F238E27FC236}">
                <a16:creationId xmlns:a16="http://schemas.microsoft.com/office/drawing/2014/main" id="{6808CA5E-99D4-4B56-74E2-161B7E396C72}"/>
              </a:ext>
            </a:extLst>
          </p:cNvPr>
          <p:cNvCxnSpPr>
            <a:cxnSpLocks noChangeShapeType="1"/>
            <a:stCxn id="89208" idx="4"/>
          </p:cNvCxnSpPr>
          <p:nvPr/>
        </p:nvCxnSpPr>
        <p:spPr bwMode="auto">
          <a:xfrm rot="5400000">
            <a:off x="8334375" y="5454650"/>
            <a:ext cx="381000" cy="444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21" name="Text Box 191">
            <a:extLst>
              <a:ext uri="{FF2B5EF4-FFF2-40B4-BE49-F238E27FC236}">
                <a16:creationId xmlns:a16="http://schemas.microsoft.com/office/drawing/2014/main" id="{14A1E959-3EFC-5D4E-58FD-7F709F7E6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1225" y="5653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cxnSp>
        <p:nvCxnSpPr>
          <p:cNvPr id="89222" name="AutoShape 192">
            <a:extLst>
              <a:ext uri="{FF2B5EF4-FFF2-40B4-BE49-F238E27FC236}">
                <a16:creationId xmlns:a16="http://schemas.microsoft.com/office/drawing/2014/main" id="{C7026D6C-E63A-4B6A-9B6E-BC1E4A78E1F8}"/>
              </a:ext>
            </a:extLst>
          </p:cNvPr>
          <p:cNvCxnSpPr>
            <a:cxnSpLocks noChangeShapeType="1"/>
            <a:stCxn id="89207" idx="2"/>
            <a:endCxn id="89205" idx="4"/>
          </p:cNvCxnSpPr>
          <p:nvPr/>
        </p:nvCxnSpPr>
        <p:spPr bwMode="auto">
          <a:xfrm rot="10800000">
            <a:off x="7410450" y="5486400"/>
            <a:ext cx="434975" cy="342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223" name="AutoShape 193">
            <a:extLst>
              <a:ext uri="{FF2B5EF4-FFF2-40B4-BE49-F238E27FC236}">
                <a16:creationId xmlns:a16="http://schemas.microsoft.com/office/drawing/2014/main" id="{D632427A-41BE-E8E6-0331-F5B5A87D2980}"/>
              </a:ext>
            </a:extLst>
          </p:cNvPr>
          <p:cNvCxnSpPr>
            <a:cxnSpLocks noChangeShapeType="1"/>
            <a:stCxn id="89208" idx="0"/>
            <a:endCxn id="89206" idx="6"/>
          </p:cNvCxnSpPr>
          <p:nvPr/>
        </p:nvCxnSpPr>
        <p:spPr bwMode="auto">
          <a:xfrm rot="5400000" flipH="1">
            <a:off x="8376444" y="4582319"/>
            <a:ext cx="342900" cy="39846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224" name="Text Box 194">
            <a:extLst>
              <a:ext uri="{FF2B5EF4-FFF2-40B4-BE49-F238E27FC236}">
                <a16:creationId xmlns:a16="http://schemas.microsoft.com/office/drawing/2014/main" id="{A9182684-F712-DD9A-2311-51ADBC9E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4433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225" name="Text Box 195">
            <a:extLst>
              <a:ext uri="{FF2B5EF4-FFF2-40B4-BE49-F238E27FC236}">
                <a16:creationId xmlns:a16="http://schemas.microsoft.com/office/drawing/2014/main" id="{2E51854D-466B-D015-2A74-4FF2F4C3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5653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226" name="Text Box 196">
            <a:extLst>
              <a:ext uri="{FF2B5EF4-FFF2-40B4-BE49-F238E27FC236}">
                <a16:creationId xmlns:a16="http://schemas.microsoft.com/office/drawing/2014/main" id="{4A013683-A8E4-F950-ED23-C0C57B2E8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1492250"/>
            <a:ext cx="611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Flow</a:t>
            </a:r>
          </a:p>
        </p:txBody>
      </p:sp>
      <p:sp>
        <p:nvSpPr>
          <p:cNvPr id="89227" name="Text Box 197">
            <a:extLst>
              <a:ext uri="{FF2B5EF4-FFF2-40B4-BE49-F238E27FC236}">
                <a16:creationId xmlns:a16="http://schemas.microsoft.com/office/drawing/2014/main" id="{A9068F63-0B5D-803E-1355-C90DE3E5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524000"/>
            <a:ext cx="2014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Res. nw &amp; aug. path</a:t>
            </a:r>
          </a:p>
        </p:txBody>
      </p:sp>
      <p:sp>
        <p:nvSpPr>
          <p:cNvPr id="89228" name="Text Box 198">
            <a:extLst>
              <a:ext uri="{FF2B5EF4-FFF2-40B4-BE49-F238E27FC236}">
                <a16:creationId xmlns:a16="http://schemas.microsoft.com/office/drawing/2014/main" id="{A7C5CF4A-47EA-92BC-9744-CDF75DFEE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1195388"/>
            <a:ext cx="1411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1</a:t>
            </a:r>
            <a:r>
              <a:rPr lang="en-US" altLang="en-US" sz="1800" b="1" baseline="30000"/>
              <a:t>st</a:t>
            </a:r>
            <a:r>
              <a:rPr lang="en-US" altLang="en-US" sz="1800" b="1"/>
              <a:t> iteration</a:t>
            </a:r>
          </a:p>
        </p:txBody>
      </p:sp>
      <p:sp>
        <p:nvSpPr>
          <p:cNvPr id="89229" name="Text Box 199">
            <a:extLst>
              <a:ext uri="{FF2B5EF4-FFF2-40B4-BE49-F238E27FC236}">
                <a16:creationId xmlns:a16="http://schemas.microsoft.com/office/drawing/2014/main" id="{D8295A4B-A56C-8AD0-1CAB-8901CFC25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157288"/>
            <a:ext cx="1463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2</a:t>
            </a:r>
            <a:r>
              <a:rPr lang="en-US" altLang="en-US" sz="1800" b="1" baseline="30000"/>
              <a:t>nd</a:t>
            </a:r>
            <a:r>
              <a:rPr lang="en-US" altLang="en-US" sz="1800" b="1"/>
              <a:t> iteration</a:t>
            </a:r>
          </a:p>
        </p:txBody>
      </p:sp>
      <p:sp>
        <p:nvSpPr>
          <p:cNvPr id="89230" name="Text Box 200">
            <a:extLst>
              <a:ext uri="{FF2B5EF4-FFF2-40B4-BE49-F238E27FC236}">
                <a16:creationId xmlns:a16="http://schemas.microsoft.com/office/drawing/2014/main" id="{AC1CAE7C-ECDC-CEF8-EA16-D0839A02F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075" y="3733800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3</a:t>
            </a:r>
            <a:r>
              <a:rPr lang="en-US" altLang="en-US" sz="1800" b="1" baseline="30000"/>
              <a:t>rd</a:t>
            </a:r>
            <a:r>
              <a:rPr lang="en-US" altLang="en-US" sz="1800" b="1"/>
              <a:t> iteration</a:t>
            </a:r>
          </a:p>
        </p:txBody>
      </p:sp>
      <p:sp>
        <p:nvSpPr>
          <p:cNvPr id="89231" name="Text Box 201">
            <a:extLst>
              <a:ext uri="{FF2B5EF4-FFF2-40B4-BE49-F238E27FC236}">
                <a16:creationId xmlns:a16="http://schemas.microsoft.com/office/drawing/2014/main" id="{CACBC113-C0BB-0EF8-077A-E574AA5BB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6638" y="3733800"/>
            <a:ext cx="1420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4</a:t>
            </a:r>
            <a:r>
              <a:rPr lang="en-US" altLang="en-US" sz="1800" b="1" baseline="30000"/>
              <a:t>th</a:t>
            </a:r>
            <a:r>
              <a:rPr lang="en-US" altLang="en-US" sz="1800" b="1"/>
              <a:t> iteration</a:t>
            </a:r>
          </a:p>
        </p:txBody>
      </p:sp>
      <p:sp>
        <p:nvSpPr>
          <p:cNvPr id="89232" name="Text Box 202">
            <a:extLst>
              <a:ext uri="{FF2B5EF4-FFF2-40B4-BE49-F238E27FC236}">
                <a16:creationId xmlns:a16="http://schemas.microsoft.com/office/drawing/2014/main" id="{F2ED1DF7-7070-34B7-1154-533021F5A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14605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Flow</a:t>
            </a:r>
          </a:p>
        </p:txBody>
      </p:sp>
      <p:sp>
        <p:nvSpPr>
          <p:cNvPr id="89233" name="Text Box 203">
            <a:extLst>
              <a:ext uri="{FF2B5EF4-FFF2-40B4-BE49-F238E27FC236}">
                <a16:creationId xmlns:a16="http://schemas.microsoft.com/office/drawing/2014/main" id="{04039CD5-DD9D-CABE-33B9-231A5380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1492250"/>
            <a:ext cx="2014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Res. nw &amp; aug. path</a:t>
            </a:r>
          </a:p>
        </p:txBody>
      </p:sp>
      <p:sp>
        <p:nvSpPr>
          <p:cNvPr id="89234" name="Text Box 204">
            <a:extLst>
              <a:ext uri="{FF2B5EF4-FFF2-40B4-BE49-F238E27FC236}">
                <a16:creationId xmlns:a16="http://schemas.microsoft.com/office/drawing/2014/main" id="{31279899-16B2-5E2D-2D51-6A4F3B676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9751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Flow</a:t>
            </a:r>
          </a:p>
        </p:txBody>
      </p:sp>
      <p:sp>
        <p:nvSpPr>
          <p:cNvPr id="89235" name="Text Box 205">
            <a:extLst>
              <a:ext uri="{FF2B5EF4-FFF2-40B4-BE49-F238E27FC236}">
                <a16:creationId xmlns:a16="http://schemas.microsoft.com/office/drawing/2014/main" id="{9C603229-0B8E-E5C4-342F-461D00F5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3" y="4006850"/>
            <a:ext cx="2014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Res. nw &amp; aug. path</a:t>
            </a:r>
          </a:p>
        </p:txBody>
      </p:sp>
      <p:sp>
        <p:nvSpPr>
          <p:cNvPr id="89236" name="Text Box 206">
            <a:extLst>
              <a:ext uri="{FF2B5EF4-FFF2-40B4-BE49-F238E27FC236}">
                <a16:creationId xmlns:a16="http://schemas.microsoft.com/office/drawing/2014/main" id="{23DF5F48-6332-A19B-67F1-AFD40B162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39751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Flow</a:t>
            </a:r>
          </a:p>
        </p:txBody>
      </p:sp>
      <p:sp>
        <p:nvSpPr>
          <p:cNvPr id="89237" name="Text Box 207">
            <a:extLst>
              <a:ext uri="{FF2B5EF4-FFF2-40B4-BE49-F238E27FC236}">
                <a16:creationId xmlns:a16="http://schemas.microsoft.com/office/drawing/2014/main" id="{DCF1E9AD-F1C7-5C8C-2F35-EC82E46E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4006850"/>
            <a:ext cx="2014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Res. nw &amp; aug. 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9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8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8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8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8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8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8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8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8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8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8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8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8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8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8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8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8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8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8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8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8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8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8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8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8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8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8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8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8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8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8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8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8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8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8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8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8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8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500"/>
                                        <p:tgtEl>
                                          <p:spTgt spid="8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7" grpId="0" animBg="1"/>
      <p:bldP spid="89108" grpId="0" animBg="1"/>
      <p:bldP spid="89109" grpId="0" animBg="1"/>
      <p:bldP spid="89110" grpId="0" animBg="1"/>
      <p:bldP spid="89111" grpId="0"/>
      <p:bldP spid="89116" grpId="0"/>
      <p:bldP spid="89117" grpId="0"/>
      <p:bldP spid="89118" grpId="0"/>
      <p:bldP spid="89120" grpId="0"/>
      <p:bldP spid="89121" grpId="0" animBg="1"/>
      <p:bldP spid="89122" grpId="0" animBg="1"/>
      <p:bldP spid="89123" grpId="0" animBg="1"/>
      <p:bldP spid="89124" grpId="0" animBg="1"/>
      <p:bldP spid="89125" grpId="0"/>
      <p:bldP spid="89130" grpId="0"/>
      <p:bldP spid="89131" grpId="0"/>
      <p:bldP spid="89132" grpId="0"/>
      <p:bldP spid="89134" grpId="0"/>
      <p:bldP spid="89135" grpId="0" animBg="1"/>
      <p:bldP spid="89136" grpId="0" animBg="1"/>
      <p:bldP spid="89137" grpId="0" animBg="1"/>
      <p:bldP spid="89138" grpId="0" animBg="1"/>
      <p:bldP spid="89139" grpId="0"/>
      <p:bldP spid="89144" grpId="0"/>
      <p:bldP spid="89145" grpId="0"/>
      <p:bldP spid="89146" grpId="0"/>
      <p:bldP spid="89148" grpId="0"/>
      <p:bldP spid="89152" grpId="0"/>
      <p:bldP spid="89154" grpId="0"/>
      <p:bldP spid="89155" grpId="0" animBg="1"/>
      <p:bldP spid="89156" grpId="0" animBg="1"/>
      <p:bldP spid="89157" grpId="0" animBg="1"/>
      <p:bldP spid="89158" grpId="0" animBg="1"/>
      <p:bldP spid="89159" grpId="0"/>
      <p:bldP spid="89164" grpId="0"/>
      <p:bldP spid="89165" grpId="0"/>
      <p:bldP spid="89166" grpId="0"/>
      <p:bldP spid="89168" grpId="0"/>
      <p:bldP spid="89169" grpId="0" animBg="1"/>
      <p:bldP spid="89170" grpId="0" animBg="1"/>
      <p:bldP spid="89171" grpId="0" animBg="1"/>
      <p:bldP spid="89172" grpId="0" animBg="1"/>
      <p:bldP spid="89173" grpId="0"/>
      <p:bldP spid="89177" grpId="0"/>
      <p:bldP spid="89178" grpId="0"/>
      <p:bldP spid="89179" grpId="0"/>
      <p:bldP spid="89181" grpId="0"/>
      <p:bldP spid="89183" grpId="0"/>
      <p:bldP spid="89185" grpId="0"/>
      <p:bldP spid="89188" grpId="0"/>
      <p:bldP spid="89189" grpId="0"/>
      <p:bldP spid="89191" grpId="0" animBg="1"/>
      <p:bldP spid="89192" grpId="0" animBg="1"/>
      <p:bldP spid="89193" grpId="0" animBg="1"/>
      <p:bldP spid="89194" grpId="0" animBg="1"/>
      <p:bldP spid="89195" grpId="0"/>
      <p:bldP spid="89200" grpId="0"/>
      <p:bldP spid="89201" grpId="0"/>
      <p:bldP spid="89202" grpId="0"/>
      <p:bldP spid="89204" grpId="0"/>
      <p:bldP spid="89205" grpId="0" animBg="1"/>
      <p:bldP spid="89206" grpId="0" animBg="1"/>
      <p:bldP spid="89207" grpId="0" animBg="1"/>
      <p:bldP spid="89208" grpId="0" animBg="1"/>
      <p:bldP spid="89209" grpId="0"/>
      <p:bldP spid="89213" grpId="0"/>
      <p:bldP spid="89214" grpId="0"/>
      <p:bldP spid="89215" grpId="0"/>
      <p:bldP spid="89217" grpId="0"/>
      <p:bldP spid="89219" grpId="0"/>
      <p:bldP spid="89221" grpId="0"/>
      <p:bldP spid="89224" grpId="0"/>
      <p:bldP spid="89225" grpId="0"/>
      <p:bldP spid="89227" grpId="0"/>
      <p:bldP spid="89229" grpId="0"/>
      <p:bldP spid="89230" grpId="0"/>
      <p:bldP spid="89231" grpId="0"/>
      <p:bldP spid="89232" grpId="0"/>
      <p:bldP spid="89233" grpId="0"/>
      <p:bldP spid="89234" grpId="0"/>
      <p:bldP spid="89235" grpId="0"/>
      <p:bldP spid="89236" grpId="0"/>
      <p:bldP spid="892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31C6A7DD-F545-9ED3-1B5F-7A92C567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BC52C8-FB9E-48D9-A50D-746CBA96F81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89D663E-7FCC-0437-FE9F-01DF288D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Recall the algorithm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3A6583C-8FEA-AF33-D821-81169C5B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4582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Ford-Fulkerson (G) { </a:t>
            </a:r>
            <a:r>
              <a:rPr lang="en-US" altLang="en-US" sz="2000">
                <a:solidFill>
                  <a:srgbClr val="0066FF"/>
                </a:solidFill>
              </a:rPr>
              <a:t>// G=(V,E,s.t,c) : a flow network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∀(u,v)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in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E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f(u,v) = f(v,u) = 0;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start with 0 flow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while (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exists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an augmenting path p in G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{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try to find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c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(p) = min { c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(u,v) : (u,v) in p };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find minimum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∀(u,v) along p {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we only need to update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f(u,v) = f(u,v) + c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f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(p);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add f</a:t>
            </a:r>
            <a:r>
              <a:rPr lang="en-US" altLang="en-US" sz="2000" baseline="-25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to 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f(v,u) = - f(u,v);       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guarantee symmetry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}</a:t>
            </a:r>
            <a:endParaRPr lang="en-US" altLang="en-US" sz="2000">
              <a:sym typeface="Wingdings" panose="05000000000000000000" pitchFamily="2" charset="2"/>
            </a:endParaRPr>
          </a:p>
        </p:txBody>
      </p:sp>
      <p:sp>
        <p:nvSpPr>
          <p:cNvPr id="91141" name="AutoShape 4">
            <a:extLst>
              <a:ext uri="{FF2B5EF4-FFF2-40B4-BE49-F238E27FC236}">
                <a16:creationId xmlns:a16="http://schemas.microsoft.com/office/drawing/2014/main" id="{A2BCD0F3-61A8-A776-96E0-BBCBB3C052BF}"/>
              </a:ext>
            </a:extLst>
          </p:cNvPr>
          <p:cNvSpPr>
            <a:spLocks/>
          </p:cNvSpPr>
          <p:nvPr/>
        </p:nvSpPr>
        <p:spPr bwMode="auto">
          <a:xfrm>
            <a:off x="5257800" y="1447800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91142" name="Text Box 5">
            <a:extLst>
              <a:ext uri="{FF2B5EF4-FFF2-40B4-BE49-F238E27FC236}">
                <a16:creationId xmlns:a16="http://schemas.microsoft.com/office/drawing/2014/main" id="{4BE01C59-0874-3DF3-A9C6-81BCC386C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1639888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0066FF"/>
                </a:solidFill>
              </a:rPr>
              <a:t>O</a:t>
            </a:r>
            <a:r>
              <a:rPr lang="en-US" altLang="en-US" sz="2400">
                <a:solidFill>
                  <a:srgbClr val="0066FF"/>
                </a:solidFill>
              </a:rPr>
              <a:t>(E)</a:t>
            </a:r>
          </a:p>
        </p:txBody>
      </p:sp>
      <p:sp>
        <p:nvSpPr>
          <p:cNvPr id="91143" name="AutoShape 6">
            <a:extLst>
              <a:ext uri="{FF2B5EF4-FFF2-40B4-BE49-F238E27FC236}">
                <a16:creationId xmlns:a16="http://schemas.microsoft.com/office/drawing/2014/main" id="{DE1E58AC-DA5E-487C-E594-68A541B72E93}"/>
              </a:ext>
            </a:extLst>
          </p:cNvPr>
          <p:cNvSpPr>
            <a:spLocks/>
          </p:cNvSpPr>
          <p:nvPr/>
        </p:nvSpPr>
        <p:spPr bwMode="auto">
          <a:xfrm>
            <a:off x="6858000" y="2743200"/>
            <a:ext cx="76200" cy="1905000"/>
          </a:xfrm>
          <a:prstGeom prst="rightBrace">
            <a:avLst>
              <a:gd name="adj1" fmla="val 208333"/>
              <a:gd name="adj2" fmla="val 5000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91144" name="Text Box 7">
            <a:extLst>
              <a:ext uri="{FF2B5EF4-FFF2-40B4-BE49-F238E27FC236}">
                <a16:creationId xmlns:a16="http://schemas.microsoft.com/office/drawing/2014/main" id="{1212AAEB-428F-A4B2-790D-1B17DFF0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667000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iterates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O(|f*|)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times</a:t>
            </a:r>
          </a:p>
        </p:txBody>
      </p:sp>
      <p:sp>
        <p:nvSpPr>
          <p:cNvPr id="91145" name="Text Box 8">
            <a:extLst>
              <a:ext uri="{FF2B5EF4-FFF2-40B4-BE49-F238E27FC236}">
                <a16:creationId xmlns:a16="http://schemas.microsoft.com/office/drawing/2014/main" id="{D9B0549F-A3D2-5D7C-0CC5-900D0113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670300"/>
            <a:ext cx="2209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in each iteration: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  - find augmenting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    path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  - pass over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    augmenting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66FF"/>
                </a:solidFill>
              </a:rPr>
              <a:t>    path (twice)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>
            <a:extLst>
              <a:ext uri="{FF2B5EF4-FFF2-40B4-BE49-F238E27FC236}">
                <a16:creationId xmlns:a16="http://schemas.microsoft.com/office/drawing/2014/main" id="{5009B5E6-D49E-C790-188B-47A090A1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4BC668-94F4-431C-A392-4A714BC5610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17EEDFE-4481-2415-97E2-BF884DFA7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 when capacities are integer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45A9ABEF-2C7D-F4BB-C4F0-DDBDBEE32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Finding an augmenting path </a:t>
            </a:r>
          </a:p>
          <a:p>
            <a:pPr lvl="1" eaLnBrk="1" hangingPunct="1"/>
            <a:r>
              <a:rPr lang="en-US" altLang="en-US" sz="2000"/>
              <a:t>It can be performed by a Depth First Search (DFS) in the network’s graph.</a:t>
            </a:r>
          </a:p>
          <a:p>
            <a:pPr lvl="1" eaLnBrk="1" hangingPunct="1"/>
            <a:r>
              <a:rPr lang="en-US" altLang="en-US" sz="2000"/>
              <a:t>DFS normally takes O(V+E) time.</a:t>
            </a:r>
          </a:p>
          <a:p>
            <a:pPr lvl="1" eaLnBrk="1" hangingPunct="1"/>
            <a:r>
              <a:rPr lang="en-US" altLang="en-US" sz="2000"/>
              <a:t>However, we have the restriction that for all v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∈ V, v can be reached from s, and t can be reached from v.</a:t>
            </a:r>
          </a:p>
          <a:p>
            <a:pPr lvl="1"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Hence, every node has at least one edge.</a:t>
            </a:r>
          </a:p>
          <a:p>
            <a:pPr lvl="1"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Therefore |E| &gt; |V|.</a:t>
            </a:r>
          </a:p>
          <a:p>
            <a:pPr lvl="1"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Therefore, DFS takes O(E) time.</a:t>
            </a:r>
          </a:p>
          <a:p>
            <a:pPr lvl="1" eaLnBrk="1" hangingPunct="1"/>
            <a:endParaRPr lang="en-US" altLang="en-US" sz="20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The longest path can use all the edges, hence O(E) time needed to pass over an augmenting path.</a:t>
            </a:r>
          </a:p>
          <a:p>
            <a:pPr eaLnBrk="1" hangingPunct="1"/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B4A1AAFC-1A6A-4316-6BF8-B7E0D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287BFA-C402-44C6-859A-5C97DBB8299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F12D45B-FA69-B149-2CA8-510A4B322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 when capacities are integer</a:t>
            </a:r>
          </a:p>
        </p:txBody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90A2AC68-D372-BEF9-1218-C783679FA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Therefore, </a:t>
            </a:r>
            <a:r>
              <a:rPr lang="en-US" altLang="en-US" sz="2400" u="sng"/>
              <a:t>when the capacities are integers</a:t>
            </a:r>
            <a:r>
              <a:rPr lang="en-US" altLang="en-US" sz="2400"/>
              <a:t>, the overall time needed by Ford-Fulkerson is </a:t>
            </a:r>
            <a:r>
              <a:rPr lang="en-US" altLang="en-US" sz="2400" i="1"/>
              <a:t>O</a:t>
            </a:r>
            <a:r>
              <a:rPr lang="en-US" altLang="en-US" sz="2400"/>
              <a:t>(E |f*|).</a:t>
            </a:r>
            <a:endParaRPr lang="en-US" altLang="en-US" sz="800"/>
          </a:p>
          <a:p>
            <a:pPr eaLnBrk="1" hangingPunct="1"/>
            <a:r>
              <a:rPr lang="en-US" altLang="en-US" sz="2400"/>
              <a:t>Note that, it is the first time that we express the running time not as a function of the size of input only.</a:t>
            </a:r>
            <a:endParaRPr lang="en-US" altLang="en-US" sz="800"/>
          </a:p>
          <a:p>
            <a:pPr eaLnBrk="1" hangingPunct="1"/>
            <a:r>
              <a:rPr lang="en-US" altLang="en-US" sz="2400"/>
              <a:t>|f*| is not an input parameter, but instead an output parameter.</a:t>
            </a:r>
            <a:endParaRPr lang="en-US" altLang="en-US" sz="800"/>
          </a:p>
          <a:p>
            <a:pPr eaLnBrk="1" hangingPunct="1"/>
            <a:r>
              <a:rPr lang="en-US" altLang="en-US" sz="2400"/>
              <a:t>In such a case, we cannot say that the algorithm is polynomial (although the running time expression is a polynomial).</a:t>
            </a:r>
            <a:endParaRPr lang="en-US" altLang="en-US" sz="800"/>
          </a:p>
          <a:p>
            <a:pPr eaLnBrk="1" hangingPunct="1"/>
            <a:r>
              <a:rPr lang="en-US" altLang="en-US" sz="2400"/>
              <a:t>An algorithm is said to be polynomial, if the running time is polynomial in the size of the input parameters.</a:t>
            </a: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15FD3048-13C4-0B65-150C-206625E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DA59CA-C284-4BAE-A9ED-C9293853D6A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517E81D-5CFA-E672-68C0-E9EAF249E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Analysis of Ford-Fulkerson when capacities are rational</a:t>
            </a:r>
          </a:p>
        </p:txBody>
      </p:sp>
      <p:sp>
        <p:nvSpPr>
          <p:cNvPr id="1059843" name="Rectangle 3">
            <a:extLst>
              <a:ext uri="{FF2B5EF4-FFF2-40B4-BE49-F238E27FC236}">
                <a16:creationId xmlns:a16="http://schemas.microsoft.com/office/drawing/2014/main" id="{A9C1CA7B-C242-F766-7891-44D87CE40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When the capacities are rational, we can convert the problem into an equivalent integer capacity form.</a:t>
            </a:r>
          </a:p>
          <a:p>
            <a:pPr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Simply multiply the capacity of all the edges by a constant </a:t>
            </a:r>
            <a:r>
              <a:rPr lang="tr-TR" altLang="en-US" sz="2400" i="1">
                <a:latin typeface="Arial Unicode MS" pitchFamily="34" charset="-128"/>
                <a:ea typeface="Arial Unicode MS" pitchFamily="34" charset="-128"/>
              </a:rPr>
              <a:t>c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that would make the capacities integers.</a:t>
            </a:r>
          </a:p>
          <a:p>
            <a:pPr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Then, solve the problem in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O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(E |f*|) time.</a:t>
            </a:r>
          </a:p>
          <a:p>
            <a:pPr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Then, divide flow by </a:t>
            </a:r>
            <a:r>
              <a:rPr lang="tr-TR" altLang="en-US" sz="2400" i="1">
                <a:latin typeface="Arial Unicode MS" pitchFamily="34" charset="-128"/>
                <a:ea typeface="Arial Unicode MS" pitchFamily="34" charset="-128"/>
              </a:rPr>
              <a:t>c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.</a:t>
            </a:r>
          </a:p>
          <a:p>
            <a:pPr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Therefore, when we have rational capacities, the algorithm is guaranteed to terminate, it runs in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O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(E |f*|)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5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>
            <a:extLst>
              <a:ext uri="{FF2B5EF4-FFF2-40B4-BE49-F238E27FC236}">
                <a16:creationId xmlns:a16="http://schemas.microsoft.com/office/drawing/2014/main" id="{1B216B7E-C65F-ED7E-BF7C-01EC30E8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29256F-4EB6-47FB-896C-E950980A6EA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6BB6A87D-00A1-6F73-948B-F1631E9D5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MAXIMUM BIPARTITE MATCHING</a:t>
            </a:r>
          </a:p>
        </p:txBody>
      </p:sp>
      <p:sp>
        <p:nvSpPr>
          <p:cNvPr id="99332" name="Freeform 3">
            <a:extLst>
              <a:ext uri="{FF2B5EF4-FFF2-40B4-BE49-F238E27FC236}">
                <a16:creationId xmlns:a16="http://schemas.microsoft.com/office/drawing/2014/main" id="{4AECEE0F-C7AF-4AAE-D6E7-B982D6FB9E5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>
            <a:extLst>
              <a:ext uri="{FF2B5EF4-FFF2-40B4-BE49-F238E27FC236}">
                <a16:creationId xmlns:a16="http://schemas.microsoft.com/office/drawing/2014/main" id="{B1BBCB45-934F-5E2F-DD61-0503CB05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A7207B-E505-4A5E-9E39-CEC2CD6ACB6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741A56A-52A0-DDD5-D4C7-432956C06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Problem explained intuitively</a:t>
            </a: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078DBFD-DD11-A20F-2C17-A51233C3D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that you are a manager of a company.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There are 4 new projects that are about to start in your company, P = { p</a:t>
            </a:r>
            <a:r>
              <a:rPr lang="en-US" altLang="en-US" sz="2400" baseline="-25000"/>
              <a:t>1</a:t>
            </a:r>
            <a:r>
              <a:rPr lang="en-US" altLang="en-US" sz="2400"/>
              <a:t>, p</a:t>
            </a:r>
            <a:r>
              <a:rPr lang="en-US" altLang="en-US" sz="2400" baseline="-25000"/>
              <a:t>2</a:t>
            </a:r>
            <a:r>
              <a:rPr lang="en-US" altLang="en-US" sz="2400"/>
              <a:t>, p</a:t>
            </a:r>
            <a:r>
              <a:rPr lang="en-US" altLang="en-US" sz="2400" baseline="-25000"/>
              <a:t>3</a:t>
            </a:r>
            <a:r>
              <a:rPr lang="en-US" altLang="en-US" sz="2400"/>
              <a:t>, p</a:t>
            </a:r>
            <a:r>
              <a:rPr lang="en-US" altLang="en-US" sz="2400" baseline="-25000"/>
              <a:t>4</a:t>
            </a:r>
            <a:r>
              <a:rPr lang="en-US" altLang="en-US" sz="2400"/>
              <a:t> }.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To each project, you need to assign a project manager</a:t>
            </a:r>
            <a:r>
              <a:rPr lang="tr-TR" altLang="en-US" sz="2400"/>
              <a:t>.</a:t>
            </a:r>
          </a:p>
          <a:p>
            <a:pPr eaLnBrk="1" hangingPunct="1"/>
            <a:endParaRPr lang="tr-TR" altLang="en-US" sz="800"/>
          </a:p>
          <a:p>
            <a:pPr eaLnBrk="1" hangingPunct="1"/>
            <a:r>
              <a:rPr lang="en-US" altLang="en-US" sz="2400"/>
              <a:t>There are 5 project managers M = { m</a:t>
            </a:r>
            <a:r>
              <a:rPr lang="en-US" altLang="en-US" sz="2400" baseline="-25000"/>
              <a:t>1</a:t>
            </a:r>
            <a:r>
              <a:rPr lang="en-US" altLang="en-US" sz="2400"/>
              <a:t>, m</a:t>
            </a:r>
            <a:r>
              <a:rPr lang="en-US" altLang="en-US" sz="2400" baseline="-25000"/>
              <a:t>2</a:t>
            </a:r>
            <a:r>
              <a:rPr lang="en-US" altLang="en-US" sz="2400"/>
              <a:t>, m</a:t>
            </a:r>
            <a:r>
              <a:rPr lang="en-US" altLang="en-US" sz="2400" baseline="-25000"/>
              <a:t>3</a:t>
            </a:r>
            <a:r>
              <a:rPr lang="en-US" altLang="en-US" sz="2400"/>
              <a:t>, m</a:t>
            </a:r>
            <a:r>
              <a:rPr lang="en-US" altLang="en-US" sz="2400" baseline="-25000"/>
              <a:t>4</a:t>
            </a:r>
            <a:r>
              <a:rPr lang="en-US" altLang="en-US" sz="2400"/>
              <a:t>, m</a:t>
            </a:r>
            <a:r>
              <a:rPr lang="en-US" altLang="en-US" sz="2400" baseline="-25000"/>
              <a:t>5</a:t>
            </a:r>
            <a:r>
              <a:rPr lang="en-US" altLang="en-US" sz="2400"/>
              <a:t> } that are available and can be assigned to these projects.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the project topics are quite diverse, and the background and experience of the project managers are also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520C0D26-9663-632B-7BDB-73C4425D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D4FE0B-C951-4D9A-A51C-6E295762CAB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5ED53B6-F9B8-24DE-4C2A-CC3BD73C2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Problem explained intuitively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817C463-A65E-E801-51B9-82C6BDDB0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Hence, you can not assign any manager to any project, there are some constraints (manager must already be familiar with the project topic).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 diagram below shows which managers can be assigned to which projects.</a:t>
            </a:r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A manager can be assigned to at most one project, and a project can have at most one manager.</a:t>
            </a:r>
          </a:p>
        </p:txBody>
      </p:sp>
      <p:sp>
        <p:nvSpPr>
          <p:cNvPr id="103429" name="Oval 4">
            <a:extLst>
              <a:ext uri="{FF2B5EF4-FFF2-40B4-BE49-F238E27FC236}">
                <a16:creationId xmlns:a16="http://schemas.microsoft.com/office/drawing/2014/main" id="{7A91F722-2D84-3206-7532-4F8E245E1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0" name="Oval 8">
            <a:extLst>
              <a:ext uri="{FF2B5EF4-FFF2-40B4-BE49-F238E27FC236}">
                <a16:creationId xmlns:a16="http://schemas.microsoft.com/office/drawing/2014/main" id="{07203F5D-76D6-061D-8458-C00F5858D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1" name="Oval 9">
            <a:extLst>
              <a:ext uri="{FF2B5EF4-FFF2-40B4-BE49-F238E27FC236}">
                <a16:creationId xmlns:a16="http://schemas.microsoft.com/office/drawing/2014/main" id="{8D5BF0CE-717A-40BD-D896-88459A5A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2" name="Oval 10">
            <a:extLst>
              <a:ext uri="{FF2B5EF4-FFF2-40B4-BE49-F238E27FC236}">
                <a16:creationId xmlns:a16="http://schemas.microsoft.com/office/drawing/2014/main" id="{BBDCEF75-759B-8866-2B63-5F5E6FEE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3" name="Oval 11">
            <a:extLst>
              <a:ext uri="{FF2B5EF4-FFF2-40B4-BE49-F238E27FC236}">
                <a16:creationId xmlns:a16="http://schemas.microsoft.com/office/drawing/2014/main" id="{9DD14C4B-B764-9D3F-AC2D-DB55BC665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4" name="Oval 13">
            <a:extLst>
              <a:ext uri="{FF2B5EF4-FFF2-40B4-BE49-F238E27FC236}">
                <a16:creationId xmlns:a16="http://schemas.microsoft.com/office/drawing/2014/main" id="{24D2CA0A-2E90-D71B-1832-A5DADEDB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5" name="Oval 14">
            <a:extLst>
              <a:ext uri="{FF2B5EF4-FFF2-40B4-BE49-F238E27FC236}">
                <a16:creationId xmlns:a16="http://schemas.microsoft.com/office/drawing/2014/main" id="{58725545-5801-06EA-5443-8837685F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6" name="Oval 15">
            <a:extLst>
              <a:ext uri="{FF2B5EF4-FFF2-40B4-BE49-F238E27FC236}">
                <a16:creationId xmlns:a16="http://schemas.microsoft.com/office/drawing/2014/main" id="{008B865A-FE2F-0E33-A806-41E0176A5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7" name="Oval 16">
            <a:extLst>
              <a:ext uri="{FF2B5EF4-FFF2-40B4-BE49-F238E27FC236}">
                <a16:creationId xmlns:a16="http://schemas.microsoft.com/office/drawing/2014/main" id="{5D43D7B0-24D9-DE63-E284-5E7C865F5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3438" name="Text Box 18">
            <a:extLst>
              <a:ext uri="{FF2B5EF4-FFF2-40B4-BE49-F238E27FC236}">
                <a16:creationId xmlns:a16="http://schemas.microsoft.com/office/drawing/2014/main" id="{218C873C-EFC0-2A53-33BA-596699A56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33670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03439" name="Text Box 19">
            <a:extLst>
              <a:ext uri="{FF2B5EF4-FFF2-40B4-BE49-F238E27FC236}">
                <a16:creationId xmlns:a16="http://schemas.microsoft.com/office/drawing/2014/main" id="{9F0DED11-96AA-EEF5-E413-F8FA884B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33528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03440" name="Text Box 20">
            <a:extLst>
              <a:ext uri="{FF2B5EF4-FFF2-40B4-BE49-F238E27FC236}">
                <a16:creationId xmlns:a16="http://schemas.microsoft.com/office/drawing/2014/main" id="{BE933516-7AC7-B266-1BDA-05AD9C207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33528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3</a:t>
            </a:r>
          </a:p>
        </p:txBody>
      </p:sp>
      <p:sp>
        <p:nvSpPr>
          <p:cNvPr id="103441" name="Text Box 21">
            <a:extLst>
              <a:ext uri="{FF2B5EF4-FFF2-40B4-BE49-F238E27FC236}">
                <a16:creationId xmlns:a16="http://schemas.microsoft.com/office/drawing/2014/main" id="{EA9B4146-9EF5-BDE2-0309-C7A28694B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33528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4</a:t>
            </a:r>
          </a:p>
        </p:txBody>
      </p:sp>
      <p:sp>
        <p:nvSpPr>
          <p:cNvPr id="103442" name="Text Box 22">
            <a:extLst>
              <a:ext uri="{FF2B5EF4-FFF2-40B4-BE49-F238E27FC236}">
                <a16:creationId xmlns:a16="http://schemas.microsoft.com/office/drawing/2014/main" id="{6BD8F7AA-545F-924B-71ED-BD6BF4D59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013" y="33528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5</a:t>
            </a:r>
          </a:p>
        </p:txBody>
      </p:sp>
      <p:sp>
        <p:nvSpPr>
          <p:cNvPr id="103443" name="Text Box 23">
            <a:extLst>
              <a:ext uri="{FF2B5EF4-FFF2-40B4-BE49-F238E27FC236}">
                <a16:creationId xmlns:a16="http://schemas.microsoft.com/office/drawing/2014/main" id="{6AFD92C6-2953-E57A-7C80-46A6C2855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363" y="4738688"/>
            <a:ext cx="395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</a:p>
        </p:txBody>
      </p:sp>
      <p:sp>
        <p:nvSpPr>
          <p:cNvPr id="103444" name="Text Box 24">
            <a:extLst>
              <a:ext uri="{FF2B5EF4-FFF2-40B4-BE49-F238E27FC236}">
                <a16:creationId xmlns:a16="http://schemas.microsoft.com/office/drawing/2014/main" id="{417C440B-70FF-10ED-FFCF-DDBEA4174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4724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</a:p>
        </p:txBody>
      </p:sp>
      <p:sp>
        <p:nvSpPr>
          <p:cNvPr id="103445" name="Text Box 25">
            <a:extLst>
              <a:ext uri="{FF2B5EF4-FFF2-40B4-BE49-F238E27FC236}">
                <a16:creationId xmlns:a16="http://schemas.microsoft.com/office/drawing/2014/main" id="{27505F95-822F-FD0C-26B1-C5C2C5AA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963" y="4724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</a:p>
        </p:txBody>
      </p:sp>
      <p:sp>
        <p:nvSpPr>
          <p:cNvPr id="103446" name="Text Box 26">
            <a:extLst>
              <a:ext uri="{FF2B5EF4-FFF2-40B4-BE49-F238E27FC236}">
                <a16:creationId xmlns:a16="http://schemas.microsoft.com/office/drawing/2014/main" id="{AA1A8A6F-3DDD-586C-4AE3-3525E8C2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4724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</a:p>
        </p:txBody>
      </p:sp>
      <p:cxnSp>
        <p:nvCxnSpPr>
          <p:cNvPr id="103447" name="AutoShape 27">
            <a:extLst>
              <a:ext uri="{FF2B5EF4-FFF2-40B4-BE49-F238E27FC236}">
                <a16:creationId xmlns:a16="http://schemas.microsoft.com/office/drawing/2014/main" id="{DD968BE1-667A-1AC4-5B07-F518587C4E67}"/>
              </a:ext>
            </a:extLst>
          </p:cNvPr>
          <p:cNvCxnSpPr>
            <a:cxnSpLocks noChangeShapeType="1"/>
            <a:stCxn id="103429" idx="4"/>
            <a:endCxn id="103434" idx="0"/>
          </p:cNvCxnSpPr>
          <p:nvPr/>
        </p:nvCxnSpPr>
        <p:spPr bwMode="auto">
          <a:xfrm>
            <a:off x="3048000" y="4038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8" name="AutoShape 28">
            <a:extLst>
              <a:ext uri="{FF2B5EF4-FFF2-40B4-BE49-F238E27FC236}">
                <a16:creationId xmlns:a16="http://schemas.microsoft.com/office/drawing/2014/main" id="{E4FDD001-F63D-C101-F4A3-A1E4E1A991FB}"/>
              </a:ext>
            </a:extLst>
          </p:cNvPr>
          <p:cNvCxnSpPr>
            <a:cxnSpLocks noChangeShapeType="1"/>
            <a:stCxn id="103430" idx="4"/>
            <a:endCxn id="103434" idx="0"/>
          </p:cNvCxnSpPr>
          <p:nvPr/>
        </p:nvCxnSpPr>
        <p:spPr bwMode="auto">
          <a:xfrm flipH="1">
            <a:off x="3276600" y="4038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9" name="AutoShape 29">
            <a:extLst>
              <a:ext uri="{FF2B5EF4-FFF2-40B4-BE49-F238E27FC236}">
                <a16:creationId xmlns:a16="http://schemas.microsoft.com/office/drawing/2014/main" id="{3194577E-0357-B58D-A578-63DC09B6BB65}"/>
              </a:ext>
            </a:extLst>
          </p:cNvPr>
          <p:cNvCxnSpPr>
            <a:cxnSpLocks noChangeShapeType="1"/>
            <a:stCxn id="103430" idx="4"/>
            <a:endCxn id="103436" idx="0"/>
          </p:cNvCxnSpPr>
          <p:nvPr/>
        </p:nvCxnSpPr>
        <p:spPr bwMode="auto">
          <a:xfrm>
            <a:off x="3733800" y="40386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0" name="AutoShape 30">
            <a:extLst>
              <a:ext uri="{FF2B5EF4-FFF2-40B4-BE49-F238E27FC236}">
                <a16:creationId xmlns:a16="http://schemas.microsoft.com/office/drawing/2014/main" id="{45C4942E-F7A9-5D76-9AEF-2465E237CA37}"/>
              </a:ext>
            </a:extLst>
          </p:cNvPr>
          <p:cNvCxnSpPr>
            <a:cxnSpLocks noChangeShapeType="1"/>
            <a:stCxn id="103431" idx="4"/>
            <a:endCxn id="103435" idx="0"/>
          </p:cNvCxnSpPr>
          <p:nvPr/>
        </p:nvCxnSpPr>
        <p:spPr bwMode="auto">
          <a:xfrm flipH="1">
            <a:off x="3962400" y="4038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1" name="AutoShape 31">
            <a:extLst>
              <a:ext uri="{FF2B5EF4-FFF2-40B4-BE49-F238E27FC236}">
                <a16:creationId xmlns:a16="http://schemas.microsoft.com/office/drawing/2014/main" id="{9101C9ED-C051-F325-902B-8387B77850A4}"/>
              </a:ext>
            </a:extLst>
          </p:cNvPr>
          <p:cNvCxnSpPr>
            <a:cxnSpLocks noChangeShapeType="1"/>
            <a:stCxn id="103431" idx="4"/>
            <a:endCxn id="103436" idx="0"/>
          </p:cNvCxnSpPr>
          <p:nvPr/>
        </p:nvCxnSpPr>
        <p:spPr bwMode="auto">
          <a:xfrm>
            <a:off x="4419600" y="4038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2" name="AutoShape 32">
            <a:extLst>
              <a:ext uri="{FF2B5EF4-FFF2-40B4-BE49-F238E27FC236}">
                <a16:creationId xmlns:a16="http://schemas.microsoft.com/office/drawing/2014/main" id="{8A92CFF6-4014-5E6C-AE37-84FAAE966CB7}"/>
              </a:ext>
            </a:extLst>
          </p:cNvPr>
          <p:cNvCxnSpPr>
            <a:cxnSpLocks noChangeShapeType="1"/>
            <a:stCxn id="103431" idx="4"/>
            <a:endCxn id="103437" idx="0"/>
          </p:cNvCxnSpPr>
          <p:nvPr/>
        </p:nvCxnSpPr>
        <p:spPr bwMode="auto">
          <a:xfrm>
            <a:off x="4419600" y="40386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3" name="AutoShape 33">
            <a:extLst>
              <a:ext uri="{FF2B5EF4-FFF2-40B4-BE49-F238E27FC236}">
                <a16:creationId xmlns:a16="http://schemas.microsoft.com/office/drawing/2014/main" id="{23DA5D19-8820-20AB-E6B9-DE66F8666B3B}"/>
              </a:ext>
            </a:extLst>
          </p:cNvPr>
          <p:cNvCxnSpPr>
            <a:cxnSpLocks noChangeShapeType="1"/>
            <a:stCxn id="103432" idx="4"/>
            <a:endCxn id="103436" idx="0"/>
          </p:cNvCxnSpPr>
          <p:nvPr/>
        </p:nvCxnSpPr>
        <p:spPr bwMode="auto">
          <a:xfrm flipH="1">
            <a:off x="4648200" y="4038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54" name="AutoShape 34">
            <a:extLst>
              <a:ext uri="{FF2B5EF4-FFF2-40B4-BE49-F238E27FC236}">
                <a16:creationId xmlns:a16="http://schemas.microsoft.com/office/drawing/2014/main" id="{1FB80071-F5B3-CC6A-1A81-F8554D53BB20}"/>
              </a:ext>
            </a:extLst>
          </p:cNvPr>
          <p:cNvCxnSpPr>
            <a:cxnSpLocks noChangeShapeType="1"/>
            <a:stCxn id="103433" idx="4"/>
            <a:endCxn id="103436" idx="0"/>
          </p:cNvCxnSpPr>
          <p:nvPr/>
        </p:nvCxnSpPr>
        <p:spPr bwMode="auto">
          <a:xfrm flipH="1">
            <a:off x="4648200" y="4038600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4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 animBg="1"/>
      <p:bldP spid="103430" grpId="0" animBg="1"/>
      <p:bldP spid="103431" grpId="0" animBg="1"/>
      <p:bldP spid="103432" grpId="0" animBg="1"/>
      <p:bldP spid="103433" grpId="0" animBg="1"/>
      <p:bldP spid="103434" grpId="0" animBg="1"/>
      <p:bldP spid="103435" grpId="0" animBg="1"/>
      <p:bldP spid="103436" grpId="0" animBg="1"/>
      <p:bldP spid="103437" grpId="0" animBg="1"/>
      <p:bldP spid="103438" grpId="0"/>
      <p:bldP spid="103439" grpId="0"/>
      <p:bldP spid="103440" grpId="0"/>
      <p:bldP spid="103441" grpId="0"/>
      <p:bldP spid="103442" grpId="0"/>
      <p:bldP spid="103443" grpId="0"/>
      <p:bldP spid="103444" grpId="0"/>
      <p:bldP spid="103445" grpId="0"/>
      <p:bldP spid="1034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2AE1E941-785A-7474-6D1D-7AB0ABE5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38396-7920-4F69-B65A-CDF6D0F3901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11592C4-41EB-168A-68EF-DD30CB34A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Definition of a flow on a flow network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9842619-B298-7ADB-FCFD-B3C9A277E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03275"/>
            <a:ext cx="8229600" cy="4530725"/>
          </a:xfrm>
        </p:spPr>
        <p:txBody>
          <a:bodyPr/>
          <a:lstStyle/>
          <a:p>
            <a:pPr marL="619125" indent="-619125" eaLnBrk="1" hangingPunct="1"/>
            <a:r>
              <a:rPr lang="en-US" altLang="en-US" sz="2400"/>
              <a:t>Let G=(V,E,s,t,c) be a flow network. A </a:t>
            </a:r>
            <a:r>
              <a:rPr lang="en-US" altLang="en-US" sz="2400" i="1"/>
              <a:t>flow</a:t>
            </a:r>
            <a:r>
              <a:rPr lang="en-US" altLang="en-US" sz="2400"/>
              <a:t> on G is a real valued function f :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V×V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R</a:t>
            </a:r>
            <a:r>
              <a:rPr lang="en-US" altLang="en-US" sz="2400"/>
              <a:t> with the following properties (</a:t>
            </a:r>
            <a:r>
              <a:rPr lang="en-US" altLang="en-US" sz="2400" b="1"/>
              <a:t>note that f is defined on </a:t>
            </a:r>
            <a:r>
              <a:rPr lang="en-US" altLang="en-US" sz="2400" b="1">
                <a:latin typeface="Arial Unicode MS" pitchFamily="34" charset="-128"/>
                <a:ea typeface="Arial Unicode MS" pitchFamily="34" charset="-128"/>
              </a:rPr>
              <a:t>V×V</a:t>
            </a:r>
            <a:r>
              <a:rPr lang="en-US" altLang="en-US" sz="2400" b="1"/>
              <a:t>, not on E</a:t>
            </a:r>
            <a:r>
              <a:rPr lang="tr-TR" altLang="en-US" sz="2400" b="1"/>
              <a:t> and the range is R not R</a:t>
            </a:r>
            <a:r>
              <a:rPr lang="tr-TR" altLang="en-US" sz="2400" b="1" baseline="30000"/>
              <a:t>+</a:t>
            </a:r>
            <a:r>
              <a:rPr lang="en-US" altLang="en-US" sz="2400"/>
              <a:t>):</a:t>
            </a:r>
          </a:p>
          <a:p>
            <a:pPr marL="881063" lvl="1" indent="-536575" eaLnBrk="1" hangingPunct="1"/>
            <a:r>
              <a:rPr lang="en-US" altLang="en-US" sz="2000" i="1"/>
              <a:t>Capacity constraint</a:t>
            </a:r>
            <a:r>
              <a:rPr lang="en-US" altLang="en-US" sz="2000"/>
              <a:t> (the flow from node u to node v cannot be larger than the capacity of the edge from node u to node v):</a:t>
            </a:r>
          </a:p>
          <a:p>
            <a:pPr marL="881063" lvl="1" indent="-536575" algn="ctr" eaLnBrk="1" hangingPunct="1">
              <a:buFont typeface="Wingdings" panose="05000000000000000000" pitchFamily="2" charset="2"/>
              <a:buNone/>
            </a:pPr>
            <a:endParaRPr lang="tr-TR" altLang="en-US" sz="800">
              <a:cs typeface="Arial" panose="020B0604020202020204" pitchFamily="34" charset="0"/>
            </a:endParaRPr>
          </a:p>
          <a:p>
            <a:pPr marL="881063" lvl="1" indent="-536575" algn="ctr" eaLnBrk="1" hangingPunct="1">
              <a:buFont typeface="Wingdings" panose="05000000000000000000" pitchFamily="2" charset="2"/>
              <a:buNone/>
            </a:pPr>
            <a:endParaRPr lang="tr-TR" altLang="en-US" sz="800">
              <a:cs typeface="Arial" panose="020B0604020202020204" pitchFamily="34" charset="0"/>
            </a:endParaRPr>
          </a:p>
          <a:p>
            <a:pPr marL="881063" lvl="1" indent="-536575" algn="ctr" eaLnBrk="1" hangingPunct="1">
              <a:buFont typeface="Wingdings" panose="05000000000000000000" pitchFamily="2" charset="2"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marL="881063" lvl="1" indent="-536575" eaLnBrk="1" hangingPunct="1"/>
            <a:r>
              <a:rPr lang="en-US" altLang="en-US" sz="2000" i="1"/>
              <a:t>Symmetry constraint</a:t>
            </a:r>
            <a:r>
              <a:rPr lang="en-US" altLang="en-US" sz="2000"/>
              <a:t> (when there is flow of x amount from node u to node v, we can consider it as a flow of –x amount from node v to node u)</a:t>
            </a:r>
          </a:p>
          <a:p>
            <a:pPr marL="881063" lvl="1" indent="-536575" algn="ctr" eaLnBrk="1" hangingPunct="1">
              <a:buFont typeface="Wingdings" panose="05000000000000000000" pitchFamily="2" charset="2"/>
              <a:buNone/>
            </a:pPr>
            <a:endParaRPr lang="tr-TR" altLang="en-US" sz="800"/>
          </a:p>
          <a:p>
            <a:pPr marL="881063" lvl="1" indent="-536575" algn="ctr" eaLnBrk="1" hangingPunct="1">
              <a:buFont typeface="Wingdings" panose="05000000000000000000" pitchFamily="2" charset="2"/>
              <a:buNone/>
            </a:pPr>
            <a:endParaRPr lang="tr-TR" altLang="en-US" sz="800"/>
          </a:p>
          <a:p>
            <a:pPr marL="881063" lvl="1" indent="-536575" algn="ctr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marL="881063" lvl="1" indent="-536575" eaLnBrk="1" hangingPunct="1"/>
            <a:r>
              <a:rPr lang="en-US" altLang="en-US" sz="2000" i="1"/>
              <a:t>Flow conservation</a:t>
            </a:r>
            <a:r>
              <a:rPr lang="en-US" altLang="en-US" sz="2000"/>
              <a:t> (except for s and t, incoming flow of a node should be equal to the outgoing flow of the node)</a:t>
            </a:r>
          </a:p>
        </p:txBody>
      </p:sp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AF7306BF-5A8B-A395-CB7D-C4DCBFCFB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971800"/>
          <a:ext cx="335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7589" imgH="203112" progId="Equation.3">
                  <p:embed/>
                </p:oleObj>
              </mc:Choice>
              <mc:Fallback>
                <p:oleObj name="Equation" r:id="rId3" imgW="163758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71800"/>
                        <a:ext cx="3352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FC90A3F5-964D-45EF-2F3C-0AA96A160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4460875"/>
          <a:ext cx="36115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300" imgH="203200" progId="Equation.3">
                  <p:embed/>
                </p:oleObj>
              </mc:Choice>
              <mc:Fallback>
                <p:oleObj name="Equation" r:id="rId5" imgW="1765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460875"/>
                        <a:ext cx="36115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>
            <a:extLst>
              <a:ext uri="{FF2B5EF4-FFF2-40B4-BE49-F238E27FC236}">
                <a16:creationId xmlns:a16="http://schemas.microsoft.com/office/drawing/2014/main" id="{229409C9-5A96-E2BE-0765-6A964B0D2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8313" y="5486400"/>
          <a:ext cx="36909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03400" imgH="342900" progId="Equation.3">
                  <p:embed/>
                </p:oleObj>
              </mc:Choice>
              <mc:Fallback>
                <p:oleObj name="Equation" r:id="rId7" imgW="18034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5486400"/>
                        <a:ext cx="36909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>
            <a:extLst>
              <a:ext uri="{FF2B5EF4-FFF2-40B4-BE49-F238E27FC236}">
                <a16:creationId xmlns:a16="http://schemas.microsoft.com/office/drawing/2014/main" id="{CC57CB85-8DAE-6989-131A-AE5E7C60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452B36-2017-4A69-BCDE-F18F4BAD613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2FEF81E-8D29-F9C5-A1BD-FACB9A535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Problem explained intuitively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7FBEED2-B2D0-F7AF-A307-BED5D710B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If you cannot find a manager for a project, then you will have to hire a new project manager to do the job.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 can you find the assignment of managers to these projects so that you will need minimum number of new project managers to hire?</a:t>
            </a:r>
          </a:p>
        </p:txBody>
      </p:sp>
      <p:sp>
        <p:nvSpPr>
          <p:cNvPr id="2" name="Oval 32">
            <a:extLst>
              <a:ext uri="{FF2B5EF4-FFF2-40B4-BE49-F238E27FC236}">
                <a16:creationId xmlns:a16="http://schemas.microsoft.com/office/drawing/2014/main" id="{49A02791-3B21-461B-8D73-6D2640C9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864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3" name="Oval 33">
            <a:extLst>
              <a:ext uri="{FF2B5EF4-FFF2-40B4-BE49-F238E27FC236}">
                <a16:creationId xmlns:a16="http://schemas.microsoft.com/office/drawing/2014/main" id="{57E53E38-0FE3-6BE8-DFCA-D22FBD22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664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4" name="Oval 34">
            <a:extLst>
              <a:ext uri="{FF2B5EF4-FFF2-40B4-BE49-F238E27FC236}">
                <a16:creationId xmlns:a16="http://schemas.microsoft.com/office/drawing/2014/main" id="{4C6DC5A1-FBE2-3778-9A45-E371905FB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464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5" name="Oval 35">
            <a:extLst>
              <a:ext uri="{FF2B5EF4-FFF2-40B4-BE49-F238E27FC236}">
                <a16:creationId xmlns:a16="http://schemas.microsoft.com/office/drawing/2014/main" id="{3C51FC4C-E009-964D-1115-EFE8F41B8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264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6" name="Oval 36">
            <a:extLst>
              <a:ext uri="{FF2B5EF4-FFF2-40B4-BE49-F238E27FC236}">
                <a16:creationId xmlns:a16="http://schemas.microsoft.com/office/drawing/2014/main" id="{FE71491A-417D-00F8-E154-583A03C0E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064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7" name="Oval 37">
            <a:extLst>
              <a:ext uri="{FF2B5EF4-FFF2-40B4-BE49-F238E27FC236}">
                <a16:creationId xmlns:a16="http://schemas.microsoft.com/office/drawing/2014/main" id="{401A4765-89AA-A806-A292-1293AE02B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64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8" name="Oval 38">
            <a:extLst>
              <a:ext uri="{FF2B5EF4-FFF2-40B4-BE49-F238E27FC236}">
                <a16:creationId xmlns:a16="http://schemas.microsoft.com/office/drawing/2014/main" id="{E8E96826-00AC-258A-BD72-755738ED6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264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9" name="Oval 39">
            <a:extLst>
              <a:ext uri="{FF2B5EF4-FFF2-40B4-BE49-F238E27FC236}">
                <a16:creationId xmlns:a16="http://schemas.microsoft.com/office/drawing/2014/main" id="{079CFD92-7A84-80E0-28E8-3B29AEC3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064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" name="Oval 40">
            <a:extLst>
              <a:ext uri="{FF2B5EF4-FFF2-40B4-BE49-F238E27FC236}">
                <a16:creationId xmlns:a16="http://schemas.microsoft.com/office/drawing/2014/main" id="{CE9280D9-BBB8-58C1-B715-EC674964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864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1" name="AutoShape 41">
            <a:extLst>
              <a:ext uri="{FF2B5EF4-FFF2-40B4-BE49-F238E27FC236}">
                <a16:creationId xmlns:a16="http://schemas.microsoft.com/office/drawing/2014/main" id="{5D83FAD9-E43F-894F-ECE3-76DD9B6F9890}"/>
              </a:ext>
            </a:extLst>
          </p:cNvPr>
          <p:cNvCxnSpPr>
            <a:cxnSpLocks noChangeShapeType="1"/>
            <a:stCxn id="2" idx="4"/>
            <a:endCxn id="7" idx="0"/>
          </p:cNvCxnSpPr>
          <p:nvPr/>
        </p:nvCxnSpPr>
        <p:spPr bwMode="auto">
          <a:xfrm>
            <a:off x="855264" y="443807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2">
            <a:extLst>
              <a:ext uri="{FF2B5EF4-FFF2-40B4-BE49-F238E27FC236}">
                <a16:creationId xmlns:a16="http://schemas.microsoft.com/office/drawing/2014/main" id="{E8429394-D375-756D-F102-735DF77B6ECC}"/>
              </a:ext>
            </a:extLst>
          </p:cNvPr>
          <p:cNvCxnSpPr>
            <a:cxnSpLocks noChangeShapeType="1"/>
            <a:stCxn id="3" idx="4"/>
            <a:endCxn id="7" idx="0"/>
          </p:cNvCxnSpPr>
          <p:nvPr/>
        </p:nvCxnSpPr>
        <p:spPr bwMode="auto">
          <a:xfrm flipH="1">
            <a:off x="1083864" y="443807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43">
            <a:extLst>
              <a:ext uri="{FF2B5EF4-FFF2-40B4-BE49-F238E27FC236}">
                <a16:creationId xmlns:a16="http://schemas.microsoft.com/office/drawing/2014/main" id="{55F69D53-5B4C-6A2C-109C-36073AF9752C}"/>
              </a:ext>
            </a:extLst>
          </p:cNvPr>
          <p:cNvCxnSpPr>
            <a:cxnSpLocks noChangeShapeType="1"/>
            <a:stCxn id="3" idx="4"/>
            <a:endCxn id="9" idx="0"/>
          </p:cNvCxnSpPr>
          <p:nvPr/>
        </p:nvCxnSpPr>
        <p:spPr bwMode="auto">
          <a:xfrm>
            <a:off x="1541064" y="443807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45">
            <a:extLst>
              <a:ext uri="{FF2B5EF4-FFF2-40B4-BE49-F238E27FC236}">
                <a16:creationId xmlns:a16="http://schemas.microsoft.com/office/drawing/2014/main" id="{391561C3-8545-7A01-3974-DDF1A1D151C8}"/>
              </a:ext>
            </a:extLst>
          </p:cNvPr>
          <p:cNvCxnSpPr>
            <a:cxnSpLocks noChangeShapeType="1"/>
            <a:stCxn id="4" idx="4"/>
            <a:endCxn id="9" idx="0"/>
          </p:cNvCxnSpPr>
          <p:nvPr/>
        </p:nvCxnSpPr>
        <p:spPr bwMode="auto">
          <a:xfrm>
            <a:off x="2226864" y="443807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46">
            <a:extLst>
              <a:ext uri="{FF2B5EF4-FFF2-40B4-BE49-F238E27FC236}">
                <a16:creationId xmlns:a16="http://schemas.microsoft.com/office/drawing/2014/main" id="{A5131746-0FE0-A05A-A010-2269018CCBDE}"/>
              </a:ext>
            </a:extLst>
          </p:cNvPr>
          <p:cNvCxnSpPr>
            <a:cxnSpLocks noChangeShapeType="1"/>
            <a:stCxn id="4" idx="4"/>
            <a:endCxn id="10" idx="0"/>
          </p:cNvCxnSpPr>
          <p:nvPr/>
        </p:nvCxnSpPr>
        <p:spPr bwMode="auto">
          <a:xfrm>
            <a:off x="2226864" y="443807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47">
            <a:extLst>
              <a:ext uri="{FF2B5EF4-FFF2-40B4-BE49-F238E27FC236}">
                <a16:creationId xmlns:a16="http://schemas.microsoft.com/office/drawing/2014/main" id="{1EBDDF24-F9CB-34F7-CE7A-5AE528C4F7F8}"/>
              </a:ext>
            </a:extLst>
          </p:cNvPr>
          <p:cNvCxnSpPr>
            <a:cxnSpLocks noChangeShapeType="1"/>
            <a:stCxn id="5" idx="4"/>
            <a:endCxn id="9" idx="0"/>
          </p:cNvCxnSpPr>
          <p:nvPr/>
        </p:nvCxnSpPr>
        <p:spPr bwMode="auto">
          <a:xfrm flipH="1">
            <a:off x="2455464" y="443807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50">
            <a:extLst>
              <a:ext uri="{FF2B5EF4-FFF2-40B4-BE49-F238E27FC236}">
                <a16:creationId xmlns:a16="http://schemas.microsoft.com/office/drawing/2014/main" id="{88CA8ABF-B39B-5F25-4186-FBB3160C4D4A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1537600" y="4438073"/>
            <a:ext cx="917864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44">
            <a:extLst>
              <a:ext uri="{FF2B5EF4-FFF2-40B4-BE49-F238E27FC236}">
                <a16:creationId xmlns:a16="http://schemas.microsoft.com/office/drawing/2014/main" id="{66C56DA3-CEDA-AEC3-9AB3-92A1BD0C378A}"/>
              </a:ext>
            </a:extLst>
          </p:cNvPr>
          <p:cNvCxnSpPr>
            <a:cxnSpLocks noChangeShapeType="1"/>
            <a:stCxn id="3" idx="4"/>
            <a:endCxn id="8" idx="0"/>
          </p:cNvCxnSpPr>
          <p:nvPr/>
        </p:nvCxnSpPr>
        <p:spPr bwMode="auto">
          <a:xfrm>
            <a:off x="1541064" y="443807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8">
            <a:extLst>
              <a:ext uri="{FF2B5EF4-FFF2-40B4-BE49-F238E27FC236}">
                <a16:creationId xmlns:a16="http://schemas.microsoft.com/office/drawing/2014/main" id="{05A5DEE7-9FE7-54AB-2B6D-EA4BC344A56A}"/>
              </a:ext>
            </a:extLst>
          </p:cNvPr>
          <p:cNvCxnSpPr>
            <a:cxnSpLocks noChangeShapeType="1"/>
            <a:stCxn id="6" idx="4"/>
            <a:endCxn id="10" idx="0"/>
          </p:cNvCxnSpPr>
          <p:nvPr/>
        </p:nvCxnSpPr>
        <p:spPr bwMode="auto">
          <a:xfrm flipH="1">
            <a:off x="3141264" y="443807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50">
            <a:extLst>
              <a:ext uri="{FF2B5EF4-FFF2-40B4-BE49-F238E27FC236}">
                <a16:creationId xmlns:a16="http://schemas.microsoft.com/office/drawing/2014/main" id="{006EEA4D-06B4-FA31-B157-E5BFB03EDFA8}"/>
              </a:ext>
            </a:extLst>
          </p:cNvPr>
          <p:cNvCxnSpPr>
            <a:cxnSpLocks noChangeShapeType="1"/>
            <a:stCxn id="2" idx="4"/>
            <a:endCxn id="7" idx="0"/>
          </p:cNvCxnSpPr>
          <p:nvPr/>
        </p:nvCxnSpPr>
        <p:spPr bwMode="auto">
          <a:xfrm>
            <a:off x="855264" y="4438073"/>
            <a:ext cx="2286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50">
            <a:extLst>
              <a:ext uri="{FF2B5EF4-FFF2-40B4-BE49-F238E27FC236}">
                <a16:creationId xmlns:a16="http://schemas.microsoft.com/office/drawing/2014/main" id="{91815D3A-57B8-949F-21AC-FA6B0125DC62}"/>
              </a:ext>
            </a:extLst>
          </p:cNvPr>
          <p:cNvCxnSpPr>
            <a:cxnSpLocks noChangeShapeType="1"/>
            <a:stCxn id="4" idx="4"/>
          </p:cNvCxnSpPr>
          <p:nvPr/>
        </p:nvCxnSpPr>
        <p:spPr bwMode="auto">
          <a:xfrm>
            <a:off x="2226864" y="4438073"/>
            <a:ext cx="912668" cy="455129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32">
            <a:extLst>
              <a:ext uri="{FF2B5EF4-FFF2-40B4-BE49-F238E27FC236}">
                <a16:creationId xmlns:a16="http://schemas.microsoft.com/office/drawing/2014/main" id="{8B17C3CE-5C4F-F9D2-90F9-F06D9E7F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213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C771D6A9-98E1-19E1-E21A-03ABD8DA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013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56" name="Oval 34">
            <a:extLst>
              <a:ext uri="{FF2B5EF4-FFF2-40B4-BE49-F238E27FC236}">
                <a16:creationId xmlns:a16="http://schemas.microsoft.com/office/drawing/2014/main" id="{6807FBAD-D785-923A-9BE4-D171ACFE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813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A1B8B019-737E-D24F-9C96-BA61C7D3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613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58" name="Oval 36">
            <a:extLst>
              <a:ext uri="{FF2B5EF4-FFF2-40B4-BE49-F238E27FC236}">
                <a16:creationId xmlns:a16="http://schemas.microsoft.com/office/drawing/2014/main" id="{49E0CA1E-04F6-966F-2381-50ABCD32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413" y="4133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59" name="Oval 37">
            <a:extLst>
              <a:ext uri="{FF2B5EF4-FFF2-40B4-BE49-F238E27FC236}">
                <a16:creationId xmlns:a16="http://schemas.microsoft.com/office/drawing/2014/main" id="{2AB76E0F-F483-AB7E-02C9-684AE268E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813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60" name="Oval 38">
            <a:extLst>
              <a:ext uri="{FF2B5EF4-FFF2-40B4-BE49-F238E27FC236}">
                <a16:creationId xmlns:a16="http://schemas.microsoft.com/office/drawing/2014/main" id="{A18D5219-7C8C-17CA-BF6A-6966FE59A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613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61" name="Oval 39">
            <a:extLst>
              <a:ext uri="{FF2B5EF4-FFF2-40B4-BE49-F238E27FC236}">
                <a16:creationId xmlns:a16="http://schemas.microsoft.com/office/drawing/2014/main" id="{69221FD5-D9F3-5AAA-D60A-C08A3DFF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413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62" name="Oval 40">
            <a:extLst>
              <a:ext uri="{FF2B5EF4-FFF2-40B4-BE49-F238E27FC236}">
                <a16:creationId xmlns:a16="http://schemas.microsoft.com/office/drawing/2014/main" id="{548169A5-6647-4541-1F25-752843C5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213" y="489527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63" name="AutoShape 41">
            <a:extLst>
              <a:ext uri="{FF2B5EF4-FFF2-40B4-BE49-F238E27FC236}">
                <a16:creationId xmlns:a16="http://schemas.microsoft.com/office/drawing/2014/main" id="{1F0EAC58-088E-1347-3D47-CC74ECD7D8FE}"/>
              </a:ext>
            </a:extLst>
          </p:cNvPr>
          <p:cNvCxnSpPr>
            <a:cxnSpLocks noChangeShapeType="1"/>
            <a:stCxn id="54" idx="4"/>
            <a:endCxn id="59" idx="0"/>
          </p:cNvCxnSpPr>
          <p:nvPr/>
        </p:nvCxnSpPr>
        <p:spPr bwMode="auto">
          <a:xfrm>
            <a:off x="5549613" y="443807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2" name="AutoShape 42">
            <a:extLst>
              <a:ext uri="{FF2B5EF4-FFF2-40B4-BE49-F238E27FC236}">
                <a16:creationId xmlns:a16="http://schemas.microsoft.com/office/drawing/2014/main" id="{1BCE30CB-4229-0119-1D73-2106D36E2810}"/>
              </a:ext>
            </a:extLst>
          </p:cNvPr>
          <p:cNvCxnSpPr>
            <a:cxnSpLocks noChangeShapeType="1"/>
            <a:stCxn id="55" idx="4"/>
            <a:endCxn id="59" idx="0"/>
          </p:cNvCxnSpPr>
          <p:nvPr/>
        </p:nvCxnSpPr>
        <p:spPr bwMode="auto">
          <a:xfrm flipH="1">
            <a:off x="5778213" y="443807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3" name="AutoShape 43">
            <a:extLst>
              <a:ext uri="{FF2B5EF4-FFF2-40B4-BE49-F238E27FC236}">
                <a16:creationId xmlns:a16="http://schemas.microsoft.com/office/drawing/2014/main" id="{6CACA844-63FF-DE17-A451-EAD7033A2F4B}"/>
              </a:ext>
            </a:extLst>
          </p:cNvPr>
          <p:cNvCxnSpPr>
            <a:cxnSpLocks noChangeShapeType="1"/>
            <a:stCxn id="55" idx="4"/>
            <a:endCxn id="61" idx="0"/>
          </p:cNvCxnSpPr>
          <p:nvPr/>
        </p:nvCxnSpPr>
        <p:spPr bwMode="auto">
          <a:xfrm>
            <a:off x="6235413" y="443807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7" name="AutoShape 45">
            <a:extLst>
              <a:ext uri="{FF2B5EF4-FFF2-40B4-BE49-F238E27FC236}">
                <a16:creationId xmlns:a16="http://schemas.microsoft.com/office/drawing/2014/main" id="{92CF416C-A594-1E9D-7743-1E6AA07E0D1F}"/>
              </a:ext>
            </a:extLst>
          </p:cNvPr>
          <p:cNvCxnSpPr>
            <a:cxnSpLocks noChangeShapeType="1"/>
            <a:stCxn id="56" idx="4"/>
            <a:endCxn id="61" idx="0"/>
          </p:cNvCxnSpPr>
          <p:nvPr/>
        </p:nvCxnSpPr>
        <p:spPr bwMode="auto">
          <a:xfrm>
            <a:off x="6921213" y="443807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8" name="AutoShape 46">
            <a:extLst>
              <a:ext uri="{FF2B5EF4-FFF2-40B4-BE49-F238E27FC236}">
                <a16:creationId xmlns:a16="http://schemas.microsoft.com/office/drawing/2014/main" id="{5850D0AE-8DB5-A75E-AFC4-8C288018B7D8}"/>
              </a:ext>
            </a:extLst>
          </p:cNvPr>
          <p:cNvCxnSpPr>
            <a:cxnSpLocks noChangeShapeType="1"/>
            <a:stCxn id="56" idx="4"/>
            <a:endCxn id="62" idx="0"/>
          </p:cNvCxnSpPr>
          <p:nvPr/>
        </p:nvCxnSpPr>
        <p:spPr bwMode="auto">
          <a:xfrm>
            <a:off x="6921213" y="443807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79" name="AutoShape 47">
            <a:extLst>
              <a:ext uri="{FF2B5EF4-FFF2-40B4-BE49-F238E27FC236}">
                <a16:creationId xmlns:a16="http://schemas.microsoft.com/office/drawing/2014/main" id="{FFE93B20-D243-CE80-19FD-BCEA3F6D3905}"/>
              </a:ext>
            </a:extLst>
          </p:cNvPr>
          <p:cNvCxnSpPr>
            <a:cxnSpLocks noChangeShapeType="1"/>
            <a:stCxn id="57" idx="4"/>
            <a:endCxn id="61" idx="0"/>
          </p:cNvCxnSpPr>
          <p:nvPr/>
        </p:nvCxnSpPr>
        <p:spPr bwMode="auto">
          <a:xfrm flipH="1">
            <a:off x="7149813" y="443807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1" name="AutoShape 44">
            <a:extLst>
              <a:ext uri="{FF2B5EF4-FFF2-40B4-BE49-F238E27FC236}">
                <a16:creationId xmlns:a16="http://schemas.microsoft.com/office/drawing/2014/main" id="{7162B74E-96DF-0788-D240-B09DF9746E98}"/>
              </a:ext>
            </a:extLst>
          </p:cNvPr>
          <p:cNvCxnSpPr>
            <a:cxnSpLocks noChangeShapeType="1"/>
            <a:stCxn id="55" idx="4"/>
            <a:endCxn id="60" idx="0"/>
          </p:cNvCxnSpPr>
          <p:nvPr/>
        </p:nvCxnSpPr>
        <p:spPr bwMode="auto">
          <a:xfrm>
            <a:off x="6235413" y="443807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48">
            <a:extLst>
              <a:ext uri="{FF2B5EF4-FFF2-40B4-BE49-F238E27FC236}">
                <a16:creationId xmlns:a16="http://schemas.microsoft.com/office/drawing/2014/main" id="{7DC76F93-30C2-B806-8F75-14F570F0CDD4}"/>
              </a:ext>
            </a:extLst>
          </p:cNvPr>
          <p:cNvCxnSpPr>
            <a:cxnSpLocks noChangeShapeType="1"/>
            <a:stCxn id="58" idx="4"/>
            <a:endCxn id="62" idx="0"/>
          </p:cNvCxnSpPr>
          <p:nvPr/>
        </p:nvCxnSpPr>
        <p:spPr bwMode="auto">
          <a:xfrm flipH="1">
            <a:off x="7835613" y="443807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50">
            <a:extLst>
              <a:ext uri="{FF2B5EF4-FFF2-40B4-BE49-F238E27FC236}">
                <a16:creationId xmlns:a16="http://schemas.microsoft.com/office/drawing/2014/main" id="{366785AF-8FE4-016E-048E-E66A69DBA961}"/>
              </a:ext>
            </a:extLst>
          </p:cNvPr>
          <p:cNvCxnSpPr>
            <a:cxnSpLocks noChangeShapeType="1"/>
            <a:stCxn id="54" idx="4"/>
            <a:endCxn id="59" idx="0"/>
          </p:cNvCxnSpPr>
          <p:nvPr/>
        </p:nvCxnSpPr>
        <p:spPr bwMode="auto">
          <a:xfrm>
            <a:off x="5549613" y="4438073"/>
            <a:ext cx="2286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50">
            <a:extLst>
              <a:ext uri="{FF2B5EF4-FFF2-40B4-BE49-F238E27FC236}">
                <a16:creationId xmlns:a16="http://schemas.microsoft.com/office/drawing/2014/main" id="{911F354A-1BCA-0B7F-877F-6A5058E4EA36}"/>
              </a:ext>
            </a:extLst>
          </p:cNvPr>
          <p:cNvCxnSpPr>
            <a:cxnSpLocks noChangeShapeType="1"/>
            <a:stCxn id="56" idx="4"/>
            <a:endCxn id="61" idx="0"/>
          </p:cNvCxnSpPr>
          <p:nvPr/>
        </p:nvCxnSpPr>
        <p:spPr bwMode="auto">
          <a:xfrm>
            <a:off x="6921213" y="4438073"/>
            <a:ext cx="2286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50">
            <a:extLst>
              <a:ext uri="{FF2B5EF4-FFF2-40B4-BE49-F238E27FC236}">
                <a16:creationId xmlns:a16="http://schemas.microsoft.com/office/drawing/2014/main" id="{4DC38371-AE20-BC3E-7302-9417D8CB64D9}"/>
              </a:ext>
            </a:extLst>
          </p:cNvPr>
          <p:cNvCxnSpPr>
            <a:cxnSpLocks noChangeShapeType="1"/>
            <a:stCxn id="58" idx="4"/>
            <a:endCxn id="62" idx="0"/>
          </p:cNvCxnSpPr>
          <p:nvPr/>
        </p:nvCxnSpPr>
        <p:spPr bwMode="auto">
          <a:xfrm flipH="1">
            <a:off x="7835613" y="4438073"/>
            <a:ext cx="4572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08" name="AutoShape 50">
            <a:extLst>
              <a:ext uri="{FF2B5EF4-FFF2-40B4-BE49-F238E27FC236}">
                <a16:creationId xmlns:a16="http://schemas.microsoft.com/office/drawing/2014/main" id="{FB03EFD5-2022-E0EB-F5DD-7DAD35349032}"/>
              </a:ext>
            </a:extLst>
          </p:cNvPr>
          <p:cNvCxnSpPr>
            <a:cxnSpLocks noChangeShapeType="1"/>
            <a:stCxn id="55" idx="4"/>
            <a:endCxn id="60" idx="0"/>
          </p:cNvCxnSpPr>
          <p:nvPr/>
        </p:nvCxnSpPr>
        <p:spPr bwMode="auto">
          <a:xfrm>
            <a:off x="6235413" y="4438073"/>
            <a:ext cx="2286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20" name="TextBox 105519">
            <a:extLst>
              <a:ext uri="{FF2B5EF4-FFF2-40B4-BE49-F238E27FC236}">
                <a16:creationId xmlns:a16="http://schemas.microsoft.com/office/drawing/2014/main" id="{B7D9D68B-FFD0-4D5D-6286-5A9D1C804903}"/>
              </a:ext>
            </a:extLst>
          </p:cNvPr>
          <p:cNvSpPr txBox="1"/>
          <p:nvPr/>
        </p:nvSpPr>
        <p:spPr>
          <a:xfrm>
            <a:off x="4220596" y="443807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105521" name="TextBox 105520">
            <a:extLst>
              <a:ext uri="{FF2B5EF4-FFF2-40B4-BE49-F238E27FC236}">
                <a16:creationId xmlns:a16="http://schemas.microsoft.com/office/drawing/2014/main" id="{9DC8B8F1-817B-2D1B-137D-4D9A21A85416}"/>
              </a:ext>
            </a:extLst>
          </p:cNvPr>
          <p:cNvSpPr txBox="1"/>
          <p:nvPr/>
        </p:nvSpPr>
        <p:spPr>
          <a:xfrm>
            <a:off x="209210" y="5426440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new manager is needed</a:t>
            </a:r>
          </a:p>
        </p:txBody>
      </p:sp>
      <p:sp>
        <p:nvSpPr>
          <p:cNvPr id="105522" name="TextBox 105521">
            <a:extLst>
              <a:ext uri="{FF2B5EF4-FFF2-40B4-BE49-F238E27FC236}">
                <a16:creationId xmlns:a16="http://schemas.microsoft.com/office/drawing/2014/main" id="{C6DFCBDC-72A9-6764-98E0-DAC360196EF7}"/>
              </a:ext>
            </a:extLst>
          </p:cNvPr>
          <p:cNvSpPr txBox="1"/>
          <p:nvPr/>
        </p:nvSpPr>
        <p:spPr>
          <a:xfrm>
            <a:off x="5132159" y="5385811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new manager is needed</a:t>
            </a:r>
          </a:p>
        </p:txBody>
      </p:sp>
      <p:sp>
        <p:nvSpPr>
          <p:cNvPr id="105525" name="Oval 38">
            <a:extLst>
              <a:ext uri="{FF2B5EF4-FFF2-40B4-BE49-F238E27FC236}">
                <a16:creationId xmlns:a16="http://schemas.microsoft.com/office/drawing/2014/main" id="{1620951C-A447-433A-9DB3-11D52E086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537" y="4899738"/>
            <a:ext cx="304800" cy="304800"/>
          </a:xfrm>
          <a:prstGeom prst="ellipse">
            <a:avLst/>
          </a:prstGeom>
          <a:solidFill>
            <a:srgbClr val="FF010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4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105520" grpId="0"/>
      <p:bldP spid="105521" grpId="0"/>
      <p:bldP spid="105522" grpId="0"/>
      <p:bldP spid="1055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491A2067-B2AC-1F09-0B55-653A87A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1A0A83-479B-4227-9BBF-ABF7013BE4D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65922C2-9504-EFCC-FB63-A1BE73C1F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Problem defined formally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69E9DAB-1C48-9D1D-2ECA-EF5B64F62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/>
              <a:t>Definition</a:t>
            </a:r>
            <a:r>
              <a:rPr lang="en-US" altLang="en-US" sz="2400"/>
              <a:t>: Given an undirected graph G=(V,E), G is a </a:t>
            </a:r>
            <a:r>
              <a:rPr lang="en-US" altLang="en-US" sz="2400">
                <a:solidFill>
                  <a:srgbClr val="0066FF"/>
                </a:solidFill>
              </a:rPr>
              <a:t>bipartite graph</a:t>
            </a:r>
            <a:r>
              <a:rPr lang="en-US" altLang="en-US" sz="2400"/>
              <a:t> if there exists a cut (P:M)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[hence V = P U M ] such that all the edges in E crosses this cut.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endParaRPr lang="en-US" altLang="en-US" sz="2400" u="sng"/>
          </a:p>
          <a:p>
            <a:pPr eaLnBrk="1" hangingPunct="1">
              <a:lnSpc>
                <a:spcPct val="90000"/>
              </a:lnSpc>
            </a:pPr>
            <a:endParaRPr lang="en-US" altLang="en-US" sz="1000" u="sng"/>
          </a:p>
          <a:p>
            <a:pPr eaLnBrk="1" hangingPunct="1">
              <a:lnSpc>
                <a:spcPct val="90000"/>
              </a:lnSpc>
            </a:pPr>
            <a:r>
              <a:rPr lang="en-US" altLang="en-US" sz="2400" u="sng"/>
              <a:t>Definition</a:t>
            </a:r>
            <a:r>
              <a:rPr lang="en-US" altLang="en-US" sz="2400"/>
              <a:t>: In an undirected graph G=(V,E), and edge e is </a:t>
            </a:r>
            <a:r>
              <a:rPr lang="en-US" altLang="en-US" sz="2400">
                <a:solidFill>
                  <a:srgbClr val="0066FF"/>
                </a:solidFill>
              </a:rPr>
              <a:t>incident on a vertex v</a:t>
            </a:r>
            <a:r>
              <a:rPr lang="en-US" altLang="en-US" sz="2400"/>
              <a:t> in V, if either e=(u,v) or e=(v,u) for some u in V.</a:t>
            </a:r>
          </a:p>
        </p:txBody>
      </p:sp>
      <p:sp>
        <p:nvSpPr>
          <p:cNvPr id="107525" name="Oval 4">
            <a:extLst>
              <a:ext uri="{FF2B5EF4-FFF2-40B4-BE49-F238E27FC236}">
                <a16:creationId xmlns:a16="http://schemas.microsoft.com/office/drawing/2014/main" id="{B18804B8-C26B-E362-4955-B49BC021F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701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26" name="Oval 5">
            <a:extLst>
              <a:ext uri="{FF2B5EF4-FFF2-40B4-BE49-F238E27FC236}">
                <a16:creationId xmlns:a16="http://schemas.microsoft.com/office/drawing/2014/main" id="{54355E95-2021-EC4D-DDBF-F8C1A6A7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701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27" name="Oval 6">
            <a:extLst>
              <a:ext uri="{FF2B5EF4-FFF2-40B4-BE49-F238E27FC236}">
                <a16:creationId xmlns:a16="http://schemas.microsoft.com/office/drawing/2014/main" id="{BCD0D587-7D20-8D31-D843-2FD5E383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01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28" name="Oval 7">
            <a:extLst>
              <a:ext uri="{FF2B5EF4-FFF2-40B4-BE49-F238E27FC236}">
                <a16:creationId xmlns:a16="http://schemas.microsoft.com/office/drawing/2014/main" id="{18F44BDE-3EE9-0D12-41D1-74AB783C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01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29" name="Oval 8">
            <a:extLst>
              <a:ext uri="{FF2B5EF4-FFF2-40B4-BE49-F238E27FC236}">
                <a16:creationId xmlns:a16="http://schemas.microsoft.com/office/drawing/2014/main" id="{EAAFF01D-644A-B67A-0E69-9A3D9F69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01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30" name="Oval 9">
            <a:extLst>
              <a:ext uri="{FF2B5EF4-FFF2-40B4-BE49-F238E27FC236}">
                <a16:creationId xmlns:a16="http://schemas.microsoft.com/office/drawing/2014/main" id="{AED0DF84-8158-265F-3D93-EAA592DD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63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31" name="Oval 10">
            <a:extLst>
              <a:ext uri="{FF2B5EF4-FFF2-40B4-BE49-F238E27FC236}">
                <a16:creationId xmlns:a16="http://schemas.microsoft.com/office/drawing/2014/main" id="{F26C97A4-14C2-8781-56B4-E3F1579BB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463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32" name="Oval 11">
            <a:extLst>
              <a:ext uri="{FF2B5EF4-FFF2-40B4-BE49-F238E27FC236}">
                <a16:creationId xmlns:a16="http://schemas.microsoft.com/office/drawing/2014/main" id="{30E7F4A4-057D-59B9-37BB-B400B179F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63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33" name="Oval 12">
            <a:extLst>
              <a:ext uri="{FF2B5EF4-FFF2-40B4-BE49-F238E27FC236}">
                <a16:creationId xmlns:a16="http://schemas.microsoft.com/office/drawing/2014/main" id="{BD5804D3-D67F-A392-FA56-874DC9AE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4639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07534" name="AutoShape 22">
            <a:extLst>
              <a:ext uri="{FF2B5EF4-FFF2-40B4-BE49-F238E27FC236}">
                <a16:creationId xmlns:a16="http://schemas.microsoft.com/office/drawing/2014/main" id="{AD166EB4-A37C-F5BB-326A-D9724D6D9F09}"/>
              </a:ext>
            </a:extLst>
          </p:cNvPr>
          <p:cNvCxnSpPr>
            <a:cxnSpLocks noChangeShapeType="1"/>
            <a:stCxn id="107525" idx="4"/>
            <a:endCxn id="107530" idx="0"/>
          </p:cNvCxnSpPr>
          <p:nvPr/>
        </p:nvCxnSpPr>
        <p:spPr bwMode="auto">
          <a:xfrm>
            <a:off x="3048000" y="3006725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5" name="AutoShape 23">
            <a:extLst>
              <a:ext uri="{FF2B5EF4-FFF2-40B4-BE49-F238E27FC236}">
                <a16:creationId xmlns:a16="http://schemas.microsoft.com/office/drawing/2014/main" id="{7E41D201-B3EE-6B8D-1F8E-7C58C908FB73}"/>
              </a:ext>
            </a:extLst>
          </p:cNvPr>
          <p:cNvCxnSpPr>
            <a:cxnSpLocks noChangeShapeType="1"/>
            <a:stCxn id="107526" idx="4"/>
            <a:endCxn id="107530" idx="0"/>
          </p:cNvCxnSpPr>
          <p:nvPr/>
        </p:nvCxnSpPr>
        <p:spPr bwMode="auto">
          <a:xfrm flipH="1">
            <a:off x="3276600" y="300672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6" name="AutoShape 24">
            <a:extLst>
              <a:ext uri="{FF2B5EF4-FFF2-40B4-BE49-F238E27FC236}">
                <a16:creationId xmlns:a16="http://schemas.microsoft.com/office/drawing/2014/main" id="{7E681CD3-8FE5-4DC1-00D3-78F810A97F9F}"/>
              </a:ext>
            </a:extLst>
          </p:cNvPr>
          <p:cNvCxnSpPr>
            <a:cxnSpLocks noChangeShapeType="1"/>
            <a:stCxn id="107526" idx="4"/>
            <a:endCxn id="107532" idx="0"/>
          </p:cNvCxnSpPr>
          <p:nvPr/>
        </p:nvCxnSpPr>
        <p:spPr bwMode="auto">
          <a:xfrm>
            <a:off x="3733800" y="3006725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7" name="AutoShape 25">
            <a:extLst>
              <a:ext uri="{FF2B5EF4-FFF2-40B4-BE49-F238E27FC236}">
                <a16:creationId xmlns:a16="http://schemas.microsoft.com/office/drawing/2014/main" id="{C80B32AD-0A36-DB89-EFDC-64FAAB7EDF74}"/>
              </a:ext>
            </a:extLst>
          </p:cNvPr>
          <p:cNvCxnSpPr>
            <a:cxnSpLocks noChangeShapeType="1"/>
            <a:stCxn id="107527" idx="4"/>
            <a:endCxn id="107531" idx="0"/>
          </p:cNvCxnSpPr>
          <p:nvPr/>
        </p:nvCxnSpPr>
        <p:spPr bwMode="auto">
          <a:xfrm flipH="1">
            <a:off x="3962400" y="300672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26">
            <a:extLst>
              <a:ext uri="{FF2B5EF4-FFF2-40B4-BE49-F238E27FC236}">
                <a16:creationId xmlns:a16="http://schemas.microsoft.com/office/drawing/2014/main" id="{031172DE-7420-7C5D-18B7-5FEC58ADE11A}"/>
              </a:ext>
            </a:extLst>
          </p:cNvPr>
          <p:cNvCxnSpPr>
            <a:cxnSpLocks noChangeShapeType="1"/>
            <a:stCxn id="107527" idx="4"/>
            <a:endCxn id="107532" idx="0"/>
          </p:cNvCxnSpPr>
          <p:nvPr/>
        </p:nvCxnSpPr>
        <p:spPr bwMode="auto">
          <a:xfrm>
            <a:off x="4419600" y="3006725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9" name="AutoShape 27">
            <a:extLst>
              <a:ext uri="{FF2B5EF4-FFF2-40B4-BE49-F238E27FC236}">
                <a16:creationId xmlns:a16="http://schemas.microsoft.com/office/drawing/2014/main" id="{92742613-021F-67B5-F696-F156DA7C59EE}"/>
              </a:ext>
            </a:extLst>
          </p:cNvPr>
          <p:cNvCxnSpPr>
            <a:cxnSpLocks noChangeShapeType="1"/>
            <a:stCxn id="107527" idx="4"/>
            <a:endCxn id="107533" idx="0"/>
          </p:cNvCxnSpPr>
          <p:nvPr/>
        </p:nvCxnSpPr>
        <p:spPr bwMode="auto">
          <a:xfrm>
            <a:off x="4419600" y="3006725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0" name="AutoShape 28">
            <a:extLst>
              <a:ext uri="{FF2B5EF4-FFF2-40B4-BE49-F238E27FC236}">
                <a16:creationId xmlns:a16="http://schemas.microsoft.com/office/drawing/2014/main" id="{235BB722-8405-C5DD-0C5D-F29BBC7D689B}"/>
              </a:ext>
            </a:extLst>
          </p:cNvPr>
          <p:cNvCxnSpPr>
            <a:cxnSpLocks noChangeShapeType="1"/>
            <a:stCxn id="107528" idx="4"/>
            <a:endCxn id="107532" idx="0"/>
          </p:cNvCxnSpPr>
          <p:nvPr/>
        </p:nvCxnSpPr>
        <p:spPr bwMode="auto">
          <a:xfrm flipH="1">
            <a:off x="4648200" y="3006725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1" name="AutoShape 29">
            <a:extLst>
              <a:ext uri="{FF2B5EF4-FFF2-40B4-BE49-F238E27FC236}">
                <a16:creationId xmlns:a16="http://schemas.microsoft.com/office/drawing/2014/main" id="{1A0B57A1-C2DD-D6E1-17D8-34B5CEE71E5C}"/>
              </a:ext>
            </a:extLst>
          </p:cNvPr>
          <p:cNvCxnSpPr>
            <a:cxnSpLocks noChangeShapeType="1"/>
            <a:stCxn id="107529" idx="4"/>
            <a:endCxn id="107532" idx="0"/>
          </p:cNvCxnSpPr>
          <p:nvPr/>
        </p:nvCxnSpPr>
        <p:spPr bwMode="auto">
          <a:xfrm flipH="1">
            <a:off x="4648200" y="3006725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2" name="Line 31">
            <a:extLst>
              <a:ext uri="{FF2B5EF4-FFF2-40B4-BE49-F238E27FC236}">
                <a16:creationId xmlns:a16="http://schemas.microsoft.com/office/drawing/2014/main" id="{E93F0BAF-1F2F-979C-0B58-3C56A50A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35325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7543" name="Oval 32">
            <a:extLst>
              <a:ext uri="{FF2B5EF4-FFF2-40B4-BE49-F238E27FC236}">
                <a16:creationId xmlns:a16="http://schemas.microsoft.com/office/drawing/2014/main" id="{B59BCED9-4881-129D-046C-D82F68BF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63969" name="Oval 33">
            <a:extLst>
              <a:ext uri="{FF2B5EF4-FFF2-40B4-BE49-F238E27FC236}">
                <a16:creationId xmlns:a16="http://schemas.microsoft.com/office/drawing/2014/main" id="{698C35C8-DA6C-A54F-E552-1542B31B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45" name="Oval 34">
            <a:extLst>
              <a:ext uri="{FF2B5EF4-FFF2-40B4-BE49-F238E27FC236}">
                <a16:creationId xmlns:a16="http://schemas.microsoft.com/office/drawing/2014/main" id="{BAB74EE8-9417-248C-BFC6-592B2137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46" name="Oval 35">
            <a:extLst>
              <a:ext uri="{FF2B5EF4-FFF2-40B4-BE49-F238E27FC236}">
                <a16:creationId xmlns:a16="http://schemas.microsoft.com/office/drawing/2014/main" id="{F25FE045-E934-0365-1A46-FCCD5758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47" name="Oval 36">
            <a:extLst>
              <a:ext uri="{FF2B5EF4-FFF2-40B4-BE49-F238E27FC236}">
                <a16:creationId xmlns:a16="http://schemas.microsoft.com/office/drawing/2014/main" id="{79F03E93-5BB8-216F-4949-23D504B6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48" name="Oval 37">
            <a:extLst>
              <a:ext uri="{FF2B5EF4-FFF2-40B4-BE49-F238E27FC236}">
                <a16:creationId xmlns:a16="http://schemas.microsoft.com/office/drawing/2014/main" id="{D6122B67-F8D5-BAF3-4E0E-EA74F5822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49" name="Oval 38">
            <a:extLst>
              <a:ext uri="{FF2B5EF4-FFF2-40B4-BE49-F238E27FC236}">
                <a16:creationId xmlns:a16="http://schemas.microsoft.com/office/drawing/2014/main" id="{2BAA257E-381A-3BCB-AA2C-246D59B70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63975" name="Oval 39">
            <a:extLst>
              <a:ext uri="{FF2B5EF4-FFF2-40B4-BE49-F238E27FC236}">
                <a16:creationId xmlns:a16="http://schemas.microsoft.com/office/drawing/2014/main" id="{3BBC739C-B483-AC51-880D-316CC8ABE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51" name="Oval 40">
            <a:extLst>
              <a:ext uri="{FF2B5EF4-FFF2-40B4-BE49-F238E27FC236}">
                <a16:creationId xmlns:a16="http://schemas.microsoft.com/office/drawing/2014/main" id="{8FC413F1-E5BB-7685-9975-02B3B57C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07552" name="AutoShape 41">
            <a:extLst>
              <a:ext uri="{FF2B5EF4-FFF2-40B4-BE49-F238E27FC236}">
                <a16:creationId xmlns:a16="http://schemas.microsoft.com/office/drawing/2014/main" id="{64B01D41-AA98-DBA5-7330-D2E617350F5E}"/>
              </a:ext>
            </a:extLst>
          </p:cNvPr>
          <p:cNvCxnSpPr>
            <a:cxnSpLocks noChangeShapeType="1"/>
            <a:stCxn id="107543" idx="4"/>
            <a:endCxn id="107548" idx="0"/>
          </p:cNvCxnSpPr>
          <p:nvPr/>
        </p:nvCxnSpPr>
        <p:spPr bwMode="auto">
          <a:xfrm>
            <a:off x="2971800" y="53340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53" name="AutoShape 42">
            <a:extLst>
              <a:ext uri="{FF2B5EF4-FFF2-40B4-BE49-F238E27FC236}">
                <a16:creationId xmlns:a16="http://schemas.microsoft.com/office/drawing/2014/main" id="{3D318153-F21A-E19B-7FFA-F2D6CC43A8A1}"/>
              </a:ext>
            </a:extLst>
          </p:cNvPr>
          <p:cNvCxnSpPr>
            <a:cxnSpLocks noChangeShapeType="1"/>
            <a:stCxn id="1063969" idx="4"/>
            <a:endCxn id="107548" idx="0"/>
          </p:cNvCxnSpPr>
          <p:nvPr/>
        </p:nvCxnSpPr>
        <p:spPr bwMode="auto">
          <a:xfrm flipH="1">
            <a:off x="3200400" y="5334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3979" name="AutoShape 43">
            <a:extLst>
              <a:ext uri="{FF2B5EF4-FFF2-40B4-BE49-F238E27FC236}">
                <a16:creationId xmlns:a16="http://schemas.microsoft.com/office/drawing/2014/main" id="{6EB8199D-3477-CFF2-85B0-DE4554A1701B}"/>
              </a:ext>
            </a:extLst>
          </p:cNvPr>
          <p:cNvCxnSpPr>
            <a:cxnSpLocks noChangeShapeType="1"/>
            <a:stCxn id="1063969" idx="4"/>
            <a:endCxn id="1063975" idx="0"/>
          </p:cNvCxnSpPr>
          <p:nvPr/>
        </p:nvCxnSpPr>
        <p:spPr bwMode="auto">
          <a:xfrm>
            <a:off x="3657600" y="5334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55" name="AutoShape 44">
            <a:extLst>
              <a:ext uri="{FF2B5EF4-FFF2-40B4-BE49-F238E27FC236}">
                <a16:creationId xmlns:a16="http://schemas.microsoft.com/office/drawing/2014/main" id="{6BE3C8DB-6418-AACA-0C39-842DEEC59720}"/>
              </a:ext>
            </a:extLst>
          </p:cNvPr>
          <p:cNvCxnSpPr>
            <a:cxnSpLocks noChangeShapeType="1"/>
            <a:stCxn id="107545" idx="4"/>
            <a:endCxn id="107549" idx="0"/>
          </p:cNvCxnSpPr>
          <p:nvPr/>
        </p:nvCxnSpPr>
        <p:spPr bwMode="auto">
          <a:xfrm flipH="1">
            <a:off x="3886200" y="5334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56" name="AutoShape 45">
            <a:extLst>
              <a:ext uri="{FF2B5EF4-FFF2-40B4-BE49-F238E27FC236}">
                <a16:creationId xmlns:a16="http://schemas.microsoft.com/office/drawing/2014/main" id="{D76234B6-72D1-E1DC-9255-71D552183A81}"/>
              </a:ext>
            </a:extLst>
          </p:cNvPr>
          <p:cNvCxnSpPr>
            <a:cxnSpLocks noChangeShapeType="1"/>
            <a:stCxn id="107545" idx="4"/>
            <a:endCxn id="1063975" idx="0"/>
          </p:cNvCxnSpPr>
          <p:nvPr/>
        </p:nvCxnSpPr>
        <p:spPr bwMode="auto">
          <a:xfrm>
            <a:off x="4343400" y="53340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57" name="AutoShape 46">
            <a:extLst>
              <a:ext uri="{FF2B5EF4-FFF2-40B4-BE49-F238E27FC236}">
                <a16:creationId xmlns:a16="http://schemas.microsoft.com/office/drawing/2014/main" id="{5252C4DC-08F3-C1F5-949B-D78C45CA3873}"/>
              </a:ext>
            </a:extLst>
          </p:cNvPr>
          <p:cNvCxnSpPr>
            <a:cxnSpLocks noChangeShapeType="1"/>
            <a:stCxn id="107545" idx="4"/>
            <a:endCxn id="107551" idx="0"/>
          </p:cNvCxnSpPr>
          <p:nvPr/>
        </p:nvCxnSpPr>
        <p:spPr bwMode="auto">
          <a:xfrm>
            <a:off x="4343400" y="5334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58" name="AutoShape 47">
            <a:extLst>
              <a:ext uri="{FF2B5EF4-FFF2-40B4-BE49-F238E27FC236}">
                <a16:creationId xmlns:a16="http://schemas.microsoft.com/office/drawing/2014/main" id="{D1AA7A13-38B6-D3EA-B086-B33D3F606E7B}"/>
              </a:ext>
            </a:extLst>
          </p:cNvPr>
          <p:cNvCxnSpPr>
            <a:cxnSpLocks noChangeShapeType="1"/>
            <a:stCxn id="107546" idx="4"/>
            <a:endCxn id="1063975" idx="0"/>
          </p:cNvCxnSpPr>
          <p:nvPr/>
        </p:nvCxnSpPr>
        <p:spPr bwMode="auto">
          <a:xfrm flipH="1">
            <a:off x="4572000" y="5334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59" name="AutoShape 48">
            <a:extLst>
              <a:ext uri="{FF2B5EF4-FFF2-40B4-BE49-F238E27FC236}">
                <a16:creationId xmlns:a16="http://schemas.microsoft.com/office/drawing/2014/main" id="{4E4A9FA6-14DA-16F9-DE7B-9E4F4BFABFB5}"/>
              </a:ext>
            </a:extLst>
          </p:cNvPr>
          <p:cNvCxnSpPr>
            <a:cxnSpLocks noChangeShapeType="1"/>
            <a:stCxn id="107547" idx="4"/>
            <a:endCxn id="1063975" idx="0"/>
          </p:cNvCxnSpPr>
          <p:nvPr/>
        </p:nvCxnSpPr>
        <p:spPr bwMode="auto">
          <a:xfrm flipH="1">
            <a:off x="4572000" y="5334000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3986" name="AutoShape 50">
            <a:extLst>
              <a:ext uri="{FF2B5EF4-FFF2-40B4-BE49-F238E27FC236}">
                <a16:creationId xmlns:a16="http://schemas.microsoft.com/office/drawing/2014/main" id="{1AD65321-2FBB-C94B-2A8E-D750F2FE6A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5334000"/>
            <a:ext cx="914400" cy="45720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3987" name="Oval 51">
            <a:extLst>
              <a:ext uri="{FF2B5EF4-FFF2-40B4-BE49-F238E27FC236}">
                <a16:creationId xmlns:a16="http://schemas.microsoft.com/office/drawing/2014/main" id="{9C3205DB-62C5-2D69-6EF3-78714846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304800" cy="304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63988" name="Oval 52">
            <a:extLst>
              <a:ext uri="{FF2B5EF4-FFF2-40B4-BE49-F238E27FC236}">
                <a16:creationId xmlns:a16="http://schemas.microsoft.com/office/drawing/2014/main" id="{5F285E15-1B84-D63D-77CB-23403A24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91200"/>
            <a:ext cx="304800" cy="304800"/>
          </a:xfrm>
          <a:prstGeom prst="ellipse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7563" name="Rectangle 53">
            <a:extLst>
              <a:ext uri="{FF2B5EF4-FFF2-40B4-BE49-F238E27FC236}">
                <a16:creationId xmlns:a16="http://schemas.microsoft.com/office/drawing/2014/main" id="{952E3E26-FDBD-7597-13F5-4B111D9D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53000"/>
            <a:ext cx="3124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tr-TR" altLang="en-US" sz="2800"/>
          </a:p>
        </p:txBody>
      </p:sp>
      <p:sp>
        <p:nvSpPr>
          <p:cNvPr id="1063990" name="Text Box 54">
            <a:extLst>
              <a:ext uri="{FF2B5EF4-FFF2-40B4-BE49-F238E27FC236}">
                <a16:creationId xmlns:a16="http://schemas.microsoft.com/office/drawing/2014/main" id="{048E6FE0-670E-BFB1-7702-1943C33A3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5394325"/>
            <a:ext cx="3008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The blue edge is incident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on the blue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63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6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63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63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6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6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69" grpId="0" animBg="1"/>
      <p:bldP spid="1063975" grpId="0" animBg="1"/>
      <p:bldP spid="1063987" grpId="0" animBg="1"/>
      <p:bldP spid="1063988" grpId="0" animBg="1"/>
      <p:bldP spid="106399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0489FDC7-1EC4-76D8-2EA9-D8C0194F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D808C5-8D99-446B-886D-B4310F8BA7E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66EDE40C-F294-83E4-5910-4BA8FE130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Problem defined formally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5F012CA-FE81-2DA0-CCB0-806AB6484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9378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Definition</a:t>
            </a:r>
            <a:r>
              <a:rPr lang="en-US" altLang="en-US" sz="2400"/>
              <a:t>: A </a:t>
            </a:r>
            <a:r>
              <a:rPr lang="en-US" altLang="en-US" sz="2400">
                <a:solidFill>
                  <a:srgbClr val="0066FF"/>
                </a:solidFill>
              </a:rPr>
              <a:t>matching</a:t>
            </a:r>
            <a:r>
              <a:rPr lang="en-US" altLang="en-US" sz="2400"/>
              <a:t> in an undirected graph G=(V,E) is a subset of the edges E’’ such that for all the nodes v in V, there exists at most one edge e in E’’ such that e is incident on v.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 two edges in E’’ will be incident on the same node.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800"/>
          </a:p>
        </p:txBody>
      </p:sp>
      <p:sp>
        <p:nvSpPr>
          <p:cNvPr id="109573" name="Oval 4">
            <a:extLst>
              <a:ext uri="{FF2B5EF4-FFF2-40B4-BE49-F238E27FC236}">
                <a16:creationId xmlns:a16="http://schemas.microsoft.com/office/drawing/2014/main" id="{B4A24F3B-E48F-F9F6-22A5-3291C37C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74" name="Oval 5">
            <a:extLst>
              <a:ext uri="{FF2B5EF4-FFF2-40B4-BE49-F238E27FC236}">
                <a16:creationId xmlns:a16="http://schemas.microsoft.com/office/drawing/2014/main" id="{6C843F2C-2A44-5A70-31C2-72CDB24E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75" name="Oval 6">
            <a:extLst>
              <a:ext uri="{FF2B5EF4-FFF2-40B4-BE49-F238E27FC236}">
                <a16:creationId xmlns:a16="http://schemas.microsoft.com/office/drawing/2014/main" id="{5EB38C75-490E-E916-3390-EE63BF1E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76" name="Oval 7">
            <a:extLst>
              <a:ext uri="{FF2B5EF4-FFF2-40B4-BE49-F238E27FC236}">
                <a16:creationId xmlns:a16="http://schemas.microsoft.com/office/drawing/2014/main" id="{058138C8-39E8-893D-9E9E-04C72E4DD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77" name="Oval 8">
            <a:extLst>
              <a:ext uri="{FF2B5EF4-FFF2-40B4-BE49-F238E27FC236}">
                <a16:creationId xmlns:a16="http://schemas.microsoft.com/office/drawing/2014/main" id="{8E3D2F9D-DF6B-B4FE-28CA-F0605AE5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78" name="Oval 9">
            <a:extLst>
              <a:ext uri="{FF2B5EF4-FFF2-40B4-BE49-F238E27FC236}">
                <a16:creationId xmlns:a16="http://schemas.microsoft.com/office/drawing/2014/main" id="{CDE923C6-D147-B31E-2BA1-FCA2CD19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79" name="Oval 10">
            <a:extLst>
              <a:ext uri="{FF2B5EF4-FFF2-40B4-BE49-F238E27FC236}">
                <a16:creationId xmlns:a16="http://schemas.microsoft.com/office/drawing/2014/main" id="{AB002703-CB73-D6FA-9CD6-F159F1A88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80" name="Oval 11">
            <a:extLst>
              <a:ext uri="{FF2B5EF4-FFF2-40B4-BE49-F238E27FC236}">
                <a16:creationId xmlns:a16="http://schemas.microsoft.com/office/drawing/2014/main" id="{C8FF38B5-24A0-218E-B370-4826F2D55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81" name="Oval 12">
            <a:extLst>
              <a:ext uri="{FF2B5EF4-FFF2-40B4-BE49-F238E27FC236}">
                <a16:creationId xmlns:a16="http://schemas.microsoft.com/office/drawing/2014/main" id="{B0254DB6-C51D-7DA5-8BB6-FDD2F4908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09582" name="AutoShape 13">
            <a:extLst>
              <a:ext uri="{FF2B5EF4-FFF2-40B4-BE49-F238E27FC236}">
                <a16:creationId xmlns:a16="http://schemas.microsoft.com/office/drawing/2014/main" id="{5883AB53-1E4A-1433-77C0-AE134F965E44}"/>
              </a:ext>
            </a:extLst>
          </p:cNvPr>
          <p:cNvCxnSpPr>
            <a:cxnSpLocks noChangeShapeType="1"/>
            <a:stCxn id="109573" idx="4"/>
            <a:endCxn id="109578" idx="0"/>
          </p:cNvCxnSpPr>
          <p:nvPr/>
        </p:nvCxnSpPr>
        <p:spPr bwMode="auto">
          <a:xfrm>
            <a:off x="990600" y="3810000"/>
            <a:ext cx="2286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3" name="AutoShape 14">
            <a:extLst>
              <a:ext uri="{FF2B5EF4-FFF2-40B4-BE49-F238E27FC236}">
                <a16:creationId xmlns:a16="http://schemas.microsoft.com/office/drawing/2014/main" id="{20FB8C0D-621D-2A69-0E68-7BFAE0A34DE4}"/>
              </a:ext>
            </a:extLst>
          </p:cNvPr>
          <p:cNvCxnSpPr>
            <a:cxnSpLocks noChangeShapeType="1"/>
            <a:stCxn id="109574" idx="4"/>
            <a:endCxn id="109578" idx="0"/>
          </p:cNvCxnSpPr>
          <p:nvPr/>
        </p:nvCxnSpPr>
        <p:spPr bwMode="auto">
          <a:xfrm flipH="1">
            <a:off x="1219200" y="3810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4" name="AutoShape 15">
            <a:extLst>
              <a:ext uri="{FF2B5EF4-FFF2-40B4-BE49-F238E27FC236}">
                <a16:creationId xmlns:a16="http://schemas.microsoft.com/office/drawing/2014/main" id="{1D580D35-B18B-6986-C5E8-F2E3D914841A}"/>
              </a:ext>
            </a:extLst>
          </p:cNvPr>
          <p:cNvCxnSpPr>
            <a:cxnSpLocks noChangeShapeType="1"/>
            <a:stCxn id="109574" idx="4"/>
            <a:endCxn id="109580" idx="0"/>
          </p:cNvCxnSpPr>
          <p:nvPr/>
        </p:nvCxnSpPr>
        <p:spPr bwMode="auto">
          <a:xfrm>
            <a:off x="1676400" y="3810000"/>
            <a:ext cx="9144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6">
            <a:extLst>
              <a:ext uri="{FF2B5EF4-FFF2-40B4-BE49-F238E27FC236}">
                <a16:creationId xmlns:a16="http://schemas.microsoft.com/office/drawing/2014/main" id="{FCEEAE8C-EC2A-D817-3666-6B5BA147E3AC}"/>
              </a:ext>
            </a:extLst>
          </p:cNvPr>
          <p:cNvCxnSpPr>
            <a:cxnSpLocks noChangeShapeType="1"/>
            <a:stCxn id="109575" idx="4"/>
            <a:endCxn id="109579" idx="0"/>
          </p:cNvCxnSpPr>
          <p:nvPr/>
        </p:nvCxnSpPr>
        <p:spPr bwMode="auto">
          <a:xfrm flipH="1">
            <a:off x="1905000" y="3810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6" name="AutoShape 17">
            <a:extLst>
              <a:ext uri="{FF2B5EF4-FFF2-40B4-BE49-F238E27FC236}">
                <a16:creationId xmlns:a16="http://schemas.microsoft.com/office/drawing/2014/main" id="{FFFFFD16-3368-7E76-3274-E959B75DC4C8}"/>
              </a:ext>
            </a:extLst>
          </p:cNvPr>
          <p:cNvCxnSpPr>
            <a:cxnSpLocks noChangeShapeType="1"/>
            <a:stCxn id="109575" idx="4"/>
            <a:endCxn id="109580" idx="0"/>
          </p:cNvCxnSpPr>
          <p:nvPr/>
        </p:nvCxnSpPr>
        <p:spPr bwMode="auto">
          <a:xfrm>
            <a:off x="2362200" y="38100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7" name="AutoShape 18">
            <a:extLst>
              <a:ext uri="{FF2B5EF4-FFF2-40B4-BE49-F238E27FC236}">
                <a16:creationId xmlns:a16="http://schemas.microsoft.com/office/drawing/2014/main" id="{BF06B243-D17F-BFA6-3D2C-962035C633C1}"/>
              </a:ext>
            </a:extLst>
          </p:cNvPr>
          <p:cNvCxnSpPr>
            <a:cxnSpLocks noChangeShapeType="1"/>
            <a:stCxn id="109575" idx="4"/>
            <a:endCxn id="109581" idx="0"/>
          </p:cNvCxnSpPr>
          <p:nvPr/>
        </p:nvCxnSpPr>
        <p:spPr bwMode="auto">
          <a:xfrm>
            <a:off x="2362200" y="3810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8" name="AutoShape 19">
            <a:extLst>
              <a:ext uri="{FF2B5EF4-FFF2-40B4-BE49-F238E27FC236}">
                <a16:creationId xmlns:a16="http://schemas.microsoft.com/office/drawing/2014/main" id="{3579DD4B-192A-D051-EFB8-1D8A460BB058}"/>
              </a:ext>
            </a:extLst>
          </p:cNvPr>
          <p:cNvCxnSpPr>
            <a:cxnSpLocks noChangeShapeType="1"/>
            <a:stCxn id="109576" idx="4"/>
            <a:endCxn id="109580" idx="0"/>
          </p:cNvCxnSpPr>
          <p:nvPr/>
        </p:nvCxnSpPr>
        <p:spPr bwMode="auto">
          <a:xfrm flipH="1">
            <a:off x="2590800" y="3810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9" name="AutoShape 20">
            <a:extLst>
              <a:ext uri="{FF2B5EF4-FFF2-40B4-BE49-F238E27FC236}">
                <a16:creationId xmlns:a16="http://schemas.microsoft.com/office/drawing/2014/main" id="{3254A0B0-8FFA-143A-2D42-0431E2AE6464}"/>
              </a:ext>
            </a:extLst>
          </p:cNvPr>
          <p:cNvCxnSpPr>
            <a:cxnSpLocks noChangeShapeType="1"/>
            <a:stCxn id="109577" idx="4"/>
            <a:endCxn id="109580" idx="0"/>
          </p:cNvCxnSpPr>
          <p:nvPr/>
        </p:nvCxnSpPr>
        <p:spPr bwMode="auto">
          <a:xfrm flipH="1">
            <a:off x="2590800" y="3810000"/>
            <a:ext cx="11430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90" name="Rectangle 40">
            <a:extLst>
              <a:ext uri="{FF2B5EF4-FFF2-40B4-BE49-F238E27FC236}">
                <a16:creationId xmlns:a16="http://schemas.microsoft.com/office/drawing/2014/main" id="{F06F8C74-DF66-4624-8FDF-56978A52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52800"/>
            <a:ext cx="3733800" cy="2743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1" name="Oval 41">
            <a:extLst>
              <a:ext uri="{FF2B5EF4-FFF2-40B4-BE49-F238E27FC236}">
                <a16:creationId xmlns:a16="http://schemas.microsoft.com/office/drawing/2014/main" id="{A75BB754-4B63-16BD-2A15-153743D4A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2" name="Oval 42">
            <a:extLst>
              <a:ext uri="{FF2B5EF4-FFF2-40B4-BE49-F238E27FC236}">
                <a16:creationId xmlns:a16="http://schemas.microsoft.com/office/drawing/2014/main" id="{60EC8987-C7CE-2C36-3743-03FC4B2E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3" name="Oval 43">
            <a:extLst>
              <a:ext uri="{FF2B5EF4-FFF2-40B4-BE49-F238E27FC236}">
                <a16:creationId xmlns:a16="http://schemas.microsoft.com/office/drawing/2014/main" id="{F882896B-4862-C135-8585-B3BC72185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4" name="Oval 44">
            <a:extLst>
              <a:ext uri="{FF2B5EF4-FFF2-40B4-BE49-F238E27FC236}">
                <a16:creationId xmlns:a16="http://schemas.microsoft.com/office/drawing/2014/main" id="{FB4F2890-1648-D5C6-596B-58036BCA9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5" name="Oval 45">
            <a:extLst>
              <a:ext uri="{FF2B5EF4-FFF2-40B4-BE49-F238E27FC236}">
                <a16:creationId xmlns:a16="http://schemas.microsoft.com/office/drawing/2014/main" id="{C76A279B-E344-90E3-3FBF-ED537F958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6" name="Oval 46">
            <a:extLst>
              <a:ext uri="{FF2B5EF4-FFF2-40B4-BE49-F238E27FC236}">
                <a16:creationId xmlns:a16="http://schemas.microsoft.com/office/drawing/2014/main" id="{74B1E941-9087-1E41-BFD0-77BEF43C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7" name="Oval 47">
            <a:extLst>
              <a:ext uri="{FF2B5EF4-FFF2-40B4-BE49-F238E27FC236}">
                <a16:creationId xmlns:a16="http://schemas.microsoft.com/office/drawing/2014/main" id="{D9A5A382-71EC-35F0-1778-90BF257A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8" name="Oval 48">
            <a:extLst>
              <a:ext uri="{FF2B5EF4-FFF2-40B4-BE49-F238E27FC236}">
                <a16:creationId xmlns:a16="http://schemas.microsoft.com/office/drawing/2014/main" id="{1CD58AAD-CEF4-0796-2A83-7BC7CE022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599" name="Oval 49">
            <a:extLst>
              <a:ext uri="{FF2B5EF4-FFF2-40B4-BE49-F238E27FC236}">
                <a16:creationId xmlns:a16="http://schemas.microsoft.com/office/drawing/2014/main" id="{EA35391D-F414-9294-4DF2-E045AEB3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09600" name="AutoShape 50">
            <a:extLst>
              <a:ext uri="{FF2B5EF4-FFF2-40B4-BE49-F238E27FC236}">
                <a16:creationId xmlns:a16="http://schemas.microsoft.com/office/drawing/2014/main" id="{8C01754D-7A06-2B19-7339-5348DA9ACA82}"/>
              </a:ext>
            </a:extLst>
          </p:cNvPr>
          <p:cNvCxnSpPr>
            <a:cxnSpLocks noChangeShapeType="1"/>
            <a:stCxn id="109591" idx="4"/>
            <a:endCxn id="109596" idx="0"/>
          </p:cNvCxnSpPr>
          <p:nvPr/>
        </p:nvCxnSpPr>
        <p:spPr bwMode="auto">
          <a:xfrm>
            <a:off x="5486400" y="3810000"/>
            <a:ext cx="2286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1" name="AutoShape 51">
            <a:extLst>
              <a:ext uri="{FF2B5EF4-FFF2-40B4-BE49-F238E27FC236}">
                <a16:creationId xmlns:a16="http://schemas.microsoft.com/office/drawing/2014/main" id="{A4B30F06-8AF7-12F7-5337-F3A1CFFB048A}"/>
              </a:ext>
            </a:extLst>
          </p:cNvPr>
          <p:cNvCxnSpPr>
            <a:cxnSpLocks noChangeShapeType="1"/>
            <a:stCxn id="109592" idx="4"/>
            <a:endCxn id="109596" idx="0"/>
          </p:cNvCxnSpPr>
          <p:nvPr/>
        </p:nvCxnSpPr>
        <p:spPr bwMode="auto">
          <a:xfrm flipH="1">
            <a:off x="5715000" y="3810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2" name="AutoShape 52">
            <a:extLst>
              <a:ext uri="{FF2B5EF4-FFF2-40B4-BE49-F238E27FC236}">
                <a16:creationId xmlns:a16="http://schemas.microsoft.com/office/drawing/2014/main" id="{84BC26E6-7EAF-14B7-4F5B-55814F4431AD}"/>
              </a:ext>
            </a:extLst>
          </p:cNvPr>
          <p:cNvCxnSpPr>
            <a:cxnSpLocks noChangeShapeType="1"/>
            <a:stCxn id="109592" idx="4"/>
            <a:endCxn id="109598" idx="0"/>
          </p:cNvCxnSpPr>
          <p:nvPr/>
        </p:nvCxnSpPr>
        <p:spPr bwMode="auto">
          <a:xfrm>
            <a:off x="6172200" y="3810000"/>
            <a:ext cx="9144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3" name="AutoShape 53">
            <a:extLst>
              <a:ext uri="{FF2B5EF4-FFF2-40B4-BE49-F238E27FC236}">
                <a16:creationId xmlns:a16="http://schemas.microsoft.com/office/drawing/2014/main" id="{11F0E4CB-045D-C992-3BCC-485E882C29C6}"/>
              </a:ext>
            </a:extLst>
          </p:cNvPr>
          <p:cNvCxnSpPr>
            <a:cxnSpLocks noChangeShapeType="1"/>
            <a:stCxn id="109593" idx="4"/>
            <a:endCxn id="109597" idx="0"/>
          </p:cNvCxnSpPr>
          <p:nvPr/>
        </p:nvCxnSpPr>
        <p:spPr bwMode="auto">
          <a:xfrm flipH="1">
            <a:off x="6400800" y="3810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4" name="AutoShape 54">
            <a:extLst>
              <a:ext uri="{FF2B5EF4-FFF2-40B4-BE49-F238E27FC236}">
                <a16:creationId xmlns:a16="http://schemas.microsoft.com/office/drawing/2014/main" id="{EBC5A552-355A-1E2B-C138-597D15072956}"/>
              </a:ext>
            </a:extLst>
          </p:cNvPr>
          <p:cNvCxnSpPr>
            <a:cxnSpLocks noChangeShapeType="1"/>
            <a:stCxn id="109593" idx="4"/>
            <a:endCxn id="109598" idx="0"/>
          </p:cNvCxnSpPr>
          <p:nvPr/>
        </p:nvCxnSpPr>
        <p:spPr bwMode="auto">
          <a:xfrm>
            <a:off x="6858000" y="38100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5" name="AutoShape 55">
            <a:extLst>
              <a:ext uri="{FF2B5EF4-FFF2-40B4-BE49-F238E27FC236}">
                <a16:creationId xmlns:a16="http://schemas.microsoft.com/office/drawing/2014/main" id="{7FA2BC54-8035-5E2E-21F5-925EDB67F7E6}"/>
              </a:ext>
            </a:extLst>
          </p:cNvPr>
          <p:cNvCxnSpPr>
            <a:cxnSpLocks noChangeShapeType="1"/>
            <a:stCxn id="109593" idx="4"/>
            <a:endCxn id="109599" idx="0"/>
          </p:cNvCxnSpPr>
          <p:nvPr/>
        </p:nvCxnSpPr>
        <p:spPr bwMode="auto">
          <a:xfrm>
            <a:off x="6858000" y="3810000"/>
            <a:ext cx="914400" cy="457200"/>
          </a:xfrm>
          <a:prstGeom prst="straightConnector1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6" name="AutoShape 56">
            <a:extLst>
              <a:ext uri="{FF2B5EF4-FFF2-40B4-BE49-F238E27FC236}">
                <a16:creationId xmlns:a16="http://schemas.microsoft.com/office/drawing/2014/main" id="{62C9356E-8D87-F96D-E8E2-BEF79DB2CAED}"/>
              </a:ext>
            </a:extLst>
          </p:cNvPr>
          <p:cNvCxnSpPr>
            <a:cxnSpLocks noChangeShapeType="1"/>
            <a:stCxn id="109594" idx="4"/>
            <a:endCxn id="109598" idx="0"/>
          </p:cNvCxnSpPr>
          <p:nvPr/>
        </p:nvCxnSpPr>
        <p:spPr bwMode="auto">
          <a:xfrm flipH="1">
            <a:off x="7086600" y="3810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607" name="AutoShape 57">
            <a:extLst>
              <a:ext uri="{FF2B5EF4-FFF2-40B4-BE49-F238E27FC236}">
                <a16:creationId xmlns:a16="http://schemas.microsoft.com/office/drawing/2014/main" id="{B1A0A610-5B04-C9F6-6AEC-195314B95F0F}"/>
              </a:ext>
            </a:extLst>
          </p:cNvPr>
          <p:cNvCxnSpPr>
            <a:cxnSpLocks noChangeShapeType="1"/>
            <a:stCxn id="109595" idx="4"/>
            <a:endCxn id="109598" idx="0"/>
          </p:cNvCxnSpPr>
          <p:nvPr/>
        </p:nvCxnSpPr>
        <p:spPr bwMode="auto">
          <a:xfrm flipH="1">
            <a:off x="7086600" y="3810000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608" name="Rectangle 58">
            <a:extLst>
              <a:ext uri="{FF2B5EF4-FFF2-40B4-BE49-F238E27FC236}">
                <a16:creationId xmlns:a16="http://schemas.microsoft.com/office/drawing/2014/main" id="{6240F9E5-F759-B657-D81C-0CC099C7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52800"/>
            <a:ext cx="3733800" cy="2743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9609" name="Text Box 59">
            <a:extLst>
              <a:ext uri="{FF2B5EF4-FFF2-40B4-BE49-F238E27FC236}">
                <a16:creationId xmlns:a16="http://schemas.microsoft.com/office/drawing/2014/main" id="{E577A0B0-4F6D-EB81-9528-7BA5AAE50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99125"/>
            <a:ext cx="189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Not a matching</a:t>
            </a:r>
          </a:p>
        </p:txBody>
      </p:sp>
      <p:sp>
        <p:nvSpPr>
          <p:cNvPr id="109610" name="Text Box 60">
            <a:extLst>
              <a:ext uri="{FF2B5EF4-FFF2-40B4-BE49-F238E27FC236}">
                <a16:creationId xmlns:a16="http://schemas.microsoft.com/office/drawing/2014/main" id="{EEBBC0A1-F2EE-10F0-CBE3-CAA8A3F5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5622925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matching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>
            <a:extLst>
              <a:ext uri="{FF2B5EF4-FFF2-40B4-BE49-F238E27FC236}">
                <a16:creationId xmlns:a16="http://schemas.microsoft.com/office/drawing/2014/main" id="{6CD409A8-0BB4-3A20-7858-72B0597C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2B374-CE5E-4541-B88D-4ED73F561F7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D45B8F9F-CB84-BA5D-EDDE-04494C1B5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200"/>
              <a:t>Problem defined formally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F2CD4719-6223-8EC2-F0F0-9754949F3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93788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 u="sng"/>
              <a:t>Problem</a:t>
            </a:r>
            <a:r>
              <a:rPr lang="en-US" altLang="en-US" sz="2400"/>
              <a:t>: Given an undirected bipartite graph G=(V,E), find a maximum matching in G (maximum bipartite matching)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Note the similarity to the manager-project problem. </a:t>
            </a:r>
          </a:p>
          <a:p>
            <a:pPr lvl="1" eaLnBrk="1" hangingPunct="1"/>
            <a:r>
              <a:rPr lang="en-US" altLang="en-US" sz="2000"/>
              <a:t>The graph is bipartite (Projects:Managers), </a:t>
            </a:r>
          </a:p>
          <a:p>
            <a:pPr lvl="1" eaLnBrk="1" hangingPunct="1"/>
            <a:r>
              <a:rPr lang="en-US" altLang="en-US" sz="2000"/>
              <a:t>Every edge crosses this cut (no edges between managers, or between projects)</a:t>
            </a:r>
          </a:p>
          <a:p>
            <a:pPr lvl="1" eaLnBrk="1" hangingPunct="1"/>
            <a:r>
              <a:rPr lang="en-US" altLang="en-US" sz="2000"/>
              <a:t>We want to find maximum project-manager matching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564FDDC6-DFA9-FE23-CEFF-C8262803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F72B18-3C36-4492-B867-DD1CB289085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F38F977F-3D38-BD86-CB7F-A6035A168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Conversion into a flow problem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03819DA0-882C-1372-DDC2-ADE3F0A53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can convert the maximum bipartite matching problem into a max-flow problem.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Given an undirected bipartite graph G=(M U P, E), let G’=(V’,E’,s,t,c) be the flow network defined as: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lvl="1" eaLnBrk="1" hangingPunct="1"/>
            <a:r>
              <a:rPr lang="en-US" altLang="en-US" sz="2000"/>
              <a:t>V’ = M U P U { s, t } : s and t</a:t>
            </a:r>
          </a:p>
          <a:p>
            <a:pPr lvl="1" eaLnBrk="1" hangingPunct="1"/>
            <a:r>
              <a:rPr lang="en-US" altLang="en-US" sz="2000"/>
              <a:t>E’ = { (s,m) : m in M } U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        { (p,t) : p in P } U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        </a:t>
            </a:r>
            <a:r>
              <a:rPr lang="en-US" altLang="en-US" sz="2100"/>
              <a:t>{ (m,p) : m in M, p in P, (m,p) in E }</a:t>
            </a:r>
            <a:endParaRPr lang="en-US" altLang="en-US" sz="2000"/>
          </a:p>
          <a:p>
            <a:pPr lvl="1" eaLnBrk="1" hangingPunct="1"/>
            <a:r>
              <a:rPr lang="en-US" altLang="en-US" sz="2000"/>
              <a:t>c(u,v) = 1 for all (u,v) in E’</a:t>
            </a: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2AB9ADC5-2191-15A1-6630-BAB1C230B181}"/>
              </a:ext>
            </a:extLst>
          </p:cNvPr>
          <p:cNvGrpSpPr>
            <a:grpSpLocks/>
          </p:cNvGrpSpPr>
          <p:nvPr/>
        </p:nvGrpSpPr>
        <p:grpSpPr bwMode="auto">
          <a:xfrm>
            <a:off x="6940550" y="3048000"/>
            <a:ext cx="1066800" cy="3048000"/>
            <a:chOff x="4372" y="1920"/>
            <a:chExt cx="672" cy="1920"/>
          </a:xfrm>
        </p:grpSpPr>
        <p:sp>
          <p:nvSpPr>
            <p:cNvPr id="113740" name="Oval 4">
              <a:extLst>
                <a:ext uri="{FF2B5EF4-FFF2-40B4-BE49-F238E27FC236}">
                  <a16:creationId xmlns:a16="http://schemas.microsoft.com/office/drawing/2014/main" id="{AE9C64BA-63D0-AF82-F214-881B13A2D2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2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1" name="Oval 5">
              <a:extLst>
                <a:ext uri="{FF2B5EF4-FFF2-40B4-BE49-F238E27FC236}">
                  <a16:creationId xmlns:a16="http://schemas.microsoft.com/office/drawing/2014/main" id="{16C11049-179F-A7B1-199F-7080475E25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2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2" name="Oval 6">
              <a:extLst>
                <a:ext uri="{FF2B5EF4-FFF2-40B4-BE49-F238E27FC236}">
                  <a16:creationId xmlns:a16="http://schemas.microsoft.com/office/drawing/2014/main" id="{8E86F92D-A2EA-98EC-C4A7-B9350D200D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2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3" name="Oval 7">
              <a:extLst>
                <a:ext uri="{FF2B5EF4-FFF2-40B4-BE49-F238E27FC236}">
                  <a16:creationId xmlns:a16="http://schemas.microsoft.com/office/drawing/2014/main" id="{F81F95E0-C7EA-E6E5-8F64-C1B6989FA8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2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4" name="Oval 8">
              <a:extLst>
                <a:ext uri="{FF2B5EF4-FFF2-40B4-BE49-F238E27FC236}">
                  <a16:creationId xmlns:a16="http://schemas.microsoft.com/office/drawing/2014/main" id="{F3C2A08E-C352-AAAA-F6F1-99B513D221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852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5" name="Oval 9">
              <a:extLst>
                <a:ext uri="{FF2B5EF4-FFF2-40B4-BE49-F238E27FC236}">
                  <a16:creationId xmlns:a16="http://schemas.microsoft.com/office/drawing/2014/main" id="{9F1E9D7D-DD03-EAAE-A52D-28F11BB629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72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6" name="Oval 10">
              <a:extLst>
                <a:ext uri="{FF2B5EF4-FFF2-40B4-BE49-F238E27FC236}">
                  <a16:creationId xmlns:a16="http://schemas.microsoft.com/office/drawing/2014/main" id="{8D68A0C9-669F-75FF-282B-FD67718AC4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72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7" name="Oval 11">
              <a:extLst>
                <a:ext uri="{FF2B5EF4-FFF2-40B4-BE49-F238E27FC236}">
                  <a16:creationId xmlns:a16="http://schemas.microsoft.com/office/drawing/2014/main" id="{3D4FD654-2D70-2067-7A71-1CDA14F976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72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48" name="Oval 12">
              <a:extLst>
                <a:ext uri="{FF2B5EF4-FFF2-40B4-BE49-F238E27FC236}">
                  <a16:creationId xmlns:a16="http://schemas.microsoft.com/office/drawing/2014/main" id="{9BEB3B63-10FD-C496-93FF-B4EEA4AA4D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72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cxnSp>
          <p:nvCxnSpPr>
            <p:cNvPr id="113749" name="AutoShape 13">
              <a:extLst>
                <a:ext uri="{FF2B5EF4-FFF2-40B4-BE49-F238E27FC236}">
                  <a16:creationId xmlns:a16="http://schemas.microsoft.com/office/drawing/2014/main" id="{278D5630-9DB7-9F09-086D-F7FE0BFC0933}"/>
                </a:ext>
              </a:extLst>
            </p:cNvPr>
            <p:cNvCxnSpPr>
              <a:cxnSpLocks noChangeShapeType="1"/>
              <a:stCxn id="113740" idx="4"/>
              <a:endCxn id="113745" idx="0"/>
            </p:cNvCxnSpPr>
            <p:nvPr/>
          </p:nvCxnSpPr>
          <p:spPr bwMode="auto">
            <a:xfrm flipH="1">
              <a:off x="4564" y="2016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0" name="AutoShape 14">
              <a:extLst>
                <a:ext uri="{FF2B5EF4-FFF2-40B4-BE49-F238E27FC236}">
                  <a16:creationId xmlns:a16="http://schemas.microsoft.com/office/drawing/2014/main" id="{D62E361D-09EE-402E-AB25-E1C2427AE838}"/>
                </a:ext>
              </a:extLst>
            </p:cNvPr>
            <p:cNvCxnSpPr>
              <a:cxnSpLocks noChangeShapeType="1"/>
              <a:stCxn id="113741" idx="4"/>
              <a:endCxn id="113745" idx="0"/>
            </p:cNvCxnSpPr>
            <p:nvPr/>
          </p:nvCxnSpPr>
          <p:spPr bwMode="auto">
            <a:xfrm flipH="1" flipV="1">
              <a:off x="4564" y="2160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1" name="AutoShape 15">
              <a:extLst>
                <a:ext uri="{FF2B5EF4-FFF2-40B4-BE49-F238E27FC236}">
                  <a16:creationId xmlns:a16="http://schemas.microsoft.com/office/drawing/2014/main" id="{71EFB667-8ED3-665F-A942-63639B6E45FE}"/>
                </a:ext>
              </a:extLst>
            </p:cNvPr>
            <p:cNvCxnSpPr>
              <a:cxnSpLocks noChangeShapeType="1"/>
              <a:stCxn id="113741" idx="4"/>
              <a:endCxn id="113747" idx="0"/>
            </p:cNvCxnSpPr>
            <p:nvPr/>
          </p:nvCxnSpPr>
          <p:spPr bwMode="auto">
            <a:xfrm flipH="1">
              <a:off x="4564" y="2448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2" name="AutoShape 16">
              <a:extLst>
                <a:ext uri="{FF2B5EF4-FFF2-40B4-BE49-F238E27FC236}">
                  <a16:creationId xmlns:a16="http://schemas.microsoft.com/office/drawing/2014/main" id="{8D03A819-8CC4-5F79-A1A7-9541A36C164F}"/>
                </a:ext>
              </a:extLst>
            </p:cNvPr>
            <p:cNvCxnSpPr>
              <a:cxnSpLocks noChangeShapeType="1"/>
              <a:stCxn id="113742" idx="4"/>
              <a:endCxn id="113746" idx="0"/>
            </p:cNvCxnSpPr>
            <p:nvPr/>
          </p:nvCxnSpPr>
          <p:spPr bwMode="auto">
            <a:xfrm flipH="1" flipV="1">
              <a:off x="4564" y="2592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3" name="AutoShape 17">
              <a:extLst>
                <a:ext uri="{FF2B5EF4-FFF2-40B4-BE49-F238E27FC236}">
                  <a16:creationId xmlns:a16="http://schemas.microsoft.com/office/drawing/2014/main" id="{3A1C19B3-7011-7F7D-2162-045325239C12}"/>
                </a:ext>
              </a:extLst>
            </p:cNvPr>
            <p:cNvCxnSpPr>
              <a:cxnSpLocks noChangeShapeType="1"/>
              <a:stCxn id="113742" idx="4"/>
              <a:endCxn id="113747" idx="0"/>
            </p:cNvCxnSpPr>
            <p:nvPr/>
          </p:nvCxnSpPr>
          <p:spPr bwMode="auto">
            <a:xfrm flipH="1">
              <a:off x="4564" y="2880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4" name="AutoShape 18">
              <a:extLst>
                <a:ext uri="{FF2B5EF4-FFF2-40B4-BE49-F238E27FC236}">
                  <a16:creationId xmlns:a16="http://schemas.microsoft.com/office/drawing/2014/main" id="{A513E4C2-5F9D-9D19-4526-74F133E1EC8D}"/>
                </a:ext>
              </a:extLst>
            </p:cNvPr>
            <p:cNvCxnSpPr>
              <a:cxnSpLocks noChangeShapeType="1"/>
              <a:stCxn id="113742" idx="4"/>
              <a:endCxn id="113748" idx="0"/>
            </p:cNvCxnSpPr>
            <p:nvPr/>
          </p:nvCxnSpPr>
          <p:spPr bwMode="auto">
            <a:xfrm flipH="1">
              <a:off x="4564" y="2880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5" name="AutoShape 19">
              <a:extLst>
                <a:ext uri="{FF2B5EF4-FFF2-40B4-BE49-F238E27FC236}">
                  <a16:creationId xmlns:a16="http://schemas.microsoft.com/office/drawing/2014/main" id="{317EF90D-585B-9410-A353-315DC5C90807}"/>
                </a:ext>
              </a:extLst>
            </p:cNvPr>
            <p:cNvCxnSpPr>
              <a:cxnSpLocks noChangeShapeType="1"/>
              <a:stCxn id="113743" idx="4"/>
              <a:endCxn id="113747" idx="0"/>
            </p:cNvCxnSpPr>
            <p:nvPr/>
          </p:nvCxnSpPr>
          <p:spPr bwMode="auto">
            <a:xfrm flipH="1" flipV="1">
              <a:off x="4564" y="3024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56" name="AutoShape 20">
              <a:extLst>
                <a:ext uri="{FF2B5EF4-FFF2-40B4-BE49-F238E27FC236}">
                  <a16:creationId xmlns:a16="http://schemas.microsoft.com/office/drawing/2014/main" id="{BA6ECBCC-C264-6661-269B-8989FDFC1FB7}"/>
                </a:ext>
              </a:extLst>
            </p:cNvPr>
            <p:cNvCxnSpPr>
              <a:cxnSpLocks noChangeShapeType="1"/>
              <a:stCxn id="113744" idx="4"/>
              <a:endCxn id="113747" idx="0"/>
            </p:cNvCxnSpPr>
            <p:nvPr/>
          </p:nvCxnSpPr>
          <p:spPr bwMode="auto">
            <a:xfrm flipH="1" flipV="1">
              <a:off x="4564" y="3024"/>
              <a:ext cx="288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3670" name="Rectangle 23">
            <a:extLst>
              <a:ext uri="{FF2B5EF4-FFF2-40B4-BE49-F238E27FC236}">
                <a16:creationId xmlns:a16="http://schemas.microsoft.com/office/drawing/2014/main" id="{309B0D23-5651-69F9-3182-7924BBD2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2667000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</a:t>
            </a:r>
          </a:p>
        </p:txBody>
      </p:sp>
      <p:sp>
        <p:nvSpPr>
          <p:cNvPr id="113671" name="Rectangle 24">
            <a:extLst>
              <a:ext uri="{FF2B5EF4-FFF2-40B4-BE49-F238E27FC236}">
                <a16:creationId xmlns:a16="http://schemas.microsoft.com/office/drawing/2014/main" id="{59A6AA1B-7054-07F8-3BB5-C92EEDBEF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988" y="26670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</a:p>
        </p:txBody>
      </p:sp>
      <p:sp>
        <p:nvSpPr>
          <p:cNvPr id="1066009" name="Oval 25">
            <a:extLst>
              <a:ext uri="{FF2B5EF4-FFF2-40B4-BE49-F238E27FC236}">
                <a16:creationId xmlns:a16="http://schemas.microsoft.com/office/drawing/2014/main" id="{A600F5D1-9A6F-6820-3246-A6DDB35EAA0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7855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66010" name="Oval 26">
            <a:extLst>
              <a:ext uri="{FF2B5EF4-FFF2-40B4-BE49-F238E27FC236}">
                <a16:creationId xmlns:a16="http://schemas.microsoft.com/office/drawing/2014/main" id="{8F518981-5CBC-7D54-650D-CB933640FA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8835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066011" name="Rectangle 27">
            <a:extLst>
              <a:ext uri="{FF2B5EF4-FFF2-40B4-BE49-F238E27FC236}">
                <a16:creationId xmlns:a16="http://schemas.microsoft.com/office/drawing/2014/main" id="{DB559189-9292-572D-5866-AC706E113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</a:t>
            </a:r>
          </a:p>
        </p:txBody>
      </p:sp>
      <p:sp>
        <p:nvSpPr>
          <p:cNvPr id="1066012" name="Rectangle 28">
            <a:extLst>
              <a:ext uri="{FF2B5EF4-FFF2-40B4-BE49-F238E27FC236}">
                <a16:creationId xmlns:a16="http://schemas.microsoft.com/office/drawing/2014/main" id="{C61D98A4-9240-BFFC-0E83-7152BE0F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191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grpSp>
        <p:nvGrpSpPr>
          <p:cNvPr id="3" name="Group 102">
            <a:extLst>
              <a:ext uri="{FF2B5EF4-FFF2-40B4-BE49-F238E27FC236}">
                <a16:creationId xmlns:a16="http://schemas.microsoft.com/office/drawing/2014/main" id="{4FA06E03-2AD4-A945-639B-75C2C211B60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048000"/>
            <a:ext cx="1066800" cy="3048000"/>
            <a:chOff x="3264" y="1632"/>
            <a:chExt cx="672" cy="1920"/>
          </a:xfrm>
        </p:grpSpPr>
        <p:sp>
          <p:nvSpPr>
            <p:cNvPr id="113723" name="Oval 103">
              <a:extLst>
                <a:ext uri="{FF2B5EF4-FFF2-40B4-BE49-F238E27FC236}">
                  <a16:creationId xmlns:a16="http://schemas.microsoft.com/office/drawing/2014/main" id="{2C6FB82B-4D48-BB58-C3D6-FD78FAA781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44" y="1632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4" name="Oval 104">
              <a:extLst>
                <a:ext uri="{FF2B5EF4-FFF2-40B4-BE49-F238E27FC236}">
                  <a16:creationId xmlns:a16="http://schemas.microsoft.com/office/drawing/2014/main" id="{617FC52B-9D6E-8608-3B85-903C8ACAB8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44" y="2064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5" name="Oval 105">
              <a:extLst>
                <a:ext uri="{FF2B5EF4-FFF2-40B4-BE49-F238E27FC236}">
                  <a16:creationId xmlns:a16="http://schemas.microsoft.com/office/drawing/2014/main" id="{6ED7FD23-A558-E764-A41D-708955857A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44" y="2496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6" name="Oval 106">
              <a:extLst>
                <a:ext uri="{FF2B5EF4-FFF2-40B4-BE49-F238E27FC236}">
                  <a16:creationId xmlns:a16="http://schemas.microsoft.com/office/drawing/2014/main" id="{7D285AAA-D0BD-5E55-14CF-F8FF0618C6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44" y="2928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7" name="Oval 107">
              <a:extLst>
                <a:ext uri="{FF2B5EF4-FFF2-40B4-BE49-F238E27FC236}">
                  <a16:creationId xmlns:a16="http://schemas.microsoft.com/office/drawing/2014/main" id="{7EBF3E46-7045-1861-9412-0E0E453A3A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44" y="3360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8" name="Oval 108">
              <a:extLst>
                <a:ext uri="{FF2B5EF4-FFF2-40B4-BE49-F238E27FC236}">
                  <a16:creationId xmlns:a16="http://schemas.microsoft.com/office/drawing/2014/main" id="{46BBCA86-A9E2-D391-DB2A-49F0C0569A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4" y="1776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9" name="Oval 109">
              <a:extLst>
                <a:ext uri="{FF2B5EF4-FFF2-40B4-BE49-F238E27FC236}">
                  <a16:creationId xmlns:a16="http://schemas.microsoft.com/office/drawing/2014/main" id="{ACB5E078-A166-5F98-7C4B-B99121D372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4" y="2208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30" name="Oval 110">
              <a:extLst>
                <a:ext uri="{FF2B5EF4-FFF2-40B4-BE49-F238E27FC236}">
                  <a16:creationId xmlns:a16="http://schemas.microsoft.com/office/drawing/2014/main" id="{44D4F43F-DA15-EEE9-7DB8-3BD17D1832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4" y="2640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31" name="Oval 111">
              <a:extLst>
                <a:ext uri="{FF2B5EF4-FFF2-40B4-BE49-F238E27FC236}">
                  <a16:creationId xmlns:a16="http://schemas.microsoft.com/office/drawing/2014/main" id="{1420A462-ACA1-BEC5-11D1-6C00987B7D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64" y="3072"/>
              <a:ext cx="192" cy="192"/>
            </a:xfrm>
            <a:prstGeom prst="ellipse">
              <a:avLst/>
            </a:prstGeom>
            <a:solidFill>
              <a:srgbClr val="D1D1D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cxnSp>
          <p:nvCxnSpPr>
            <p:cNvPr id="113732" name="AutoShape 112">
              <a:extLst>
                <a:ext uri="{FF2B5EF4-FFF2-40B4-BE49-F238E27FC236}">
                  <a16:creationId xmlns:a16="http://schemas.microsoft.com/office/drawing/2014/main" id="{5C134053-F766-73D7-68DF-1879D46F8544}"/>
                </a:ext>
              </a:extLst>
            </p:cNvPr>
            <p:cNvCxnSpPr>
              <a:cxnSpLocks noChangeShapeType="1"/>
              <a:stCxn id="113723" idx="4"/>
              <a:endCxn id="113728" idx="0"/>
            </p:cNvCxnSpPr>
            <p:nvPr/>
          </p:nvCxnSpPr>
          <p:spPr bwMode="auto">
            <a:xfrm flipH="1">
              <a:off x="3456" y="1728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3" name="AutoShape 113">
              <a:extLst>
                <a:ext uri="{FF2B5EF4-FFF2-40B4-BE49-F238E27FC236}">
                  <a16:creationId xmlns:a16="http://schemas.microsoft.com/office/drawing/2014/main" id="{EFF7204E-28F3-E20F-EE66-243BE99C4DFA}"/>
                </a:ext>
              </a:extLst>
            </p:cNvPr>
            <p:cNvCxnSpPr>
              <a:cxnSpLocks noChangeShapeType="1"/>
              <a:stCxn id="113724" idx="4"/>
              <a:endCxn id="113728" idx="0"/>
            </p:cNvCxnSpPr>
            <p:nvPr/>
          </p:nvCxnSpPr>
          <p:spPr bwMode="auto">
            <a:xfrm flipH="1" flipV="1">
              <a:off x="3456" y="1872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4" name="AutoShape 114">
              <a:extLst>
                <a:ext uri="{FF2B5EF4-FFF2-40B4-BE49-F238E27FC236}">
                  <a16:creationId xmlns:a16="http://schemas.microsoft.com/office/drawing/2014/main" id="{AFA4E31E-BC61-06D3-261C-B7F9E49DC98E}"/>
                </a:ext>
              </a:extLst>
            </p:cNvPr>
            <p:cNvCxnSpPr>
              <a:cxnSpLocks noChangeShapeType="1"/>
              <a:stCxn id="113724" idx="4"/>
              <a:endCxn id="113730" idx="0"/>
            </p:cNvCxnSpPr>
            <p:nvPr/>
          </p:nvCxnSpPr>
          <p:spPr bwMode="auto">
            <a:xfrm flipH="1">
              <a:off x="3456" y="2160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5" name="AutoShape 115">
              <a:extLst>
                <a:ext uri="{FF2B5EF4-FFF2-40B4-BE49-F238E27FC236}">
                  <a16:creationId xmlns:a16="http://schemas.microsoft.com/office/drawing/2014/main" id="{9F28620A-A24C-B169-6E60-ED417011C208}"/>
                </a:ext>
              </a:extLst>
            </p:cNvPr>
            <p:cNvCxnSpPr>
              <a:cxnSpLocks noChangeShapeType="1"/>
              <a:stCxn id="113725" idx="4"/>
              <a:endCxn id="113729" idx="0"/>
            </p:cNvCxnSpPr>
            <p:nvPr/>
          </p:nvCxnSpPr>
          <p:spPr bwMode="auto">
            <a:xfrm flipH="1" flipV="1">
              <a:off x="3456" y="2304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6" name="AutoShape 116">
              <a:extLst>
                <a:ext uri="{FF2B5EF4-FFF2-40B4-BE49-F238E27FC236}">
                  <a16:creationId xmlns:a16="http://schemas.microsoft.com/office/drawing/2014/main" id="{F7504088-86BE-9EE2-DB1F-58AA888D399B}"/>
                </a:ext>
              </a:extLst>
            </p:cNvPr>
            <p:cNvCxnSpPr>
              <a:cxnSpLocks noChangeShapeType="1"/>
              <a:stCxn id="113725" idx="4"/>
              <a:endCxn id="113730" idx="0"/>
            </p:cNvCxnSpPr>
            <p:nvPr/>
          </p:nvCxnSpPr>
          <p:spPr bwMode="auto">
            <a:xfrm flipH="1">
              <a:off x="3456" y="2592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7" name="AutoShape 117">
              <a:extLst>
                <a:ext uri="{FF2B5EF4-FFF2-40B4-BE49-F238E27FC236}">
                  <a16:creationId xmlns:a16="http://schemas.microsoft.com/office/drawing/2014/main" id="{147872C5-48B4-DDF6-0B0A-CDDDE0552F56}"/>
                </a:ext>
              </a:extLst>
            </p:cNvPr>
            <p:cNvCxnSpPr>
              <a:cxnSpLocks noChangeShapeType="1"/>
              <a:stCxn id="113725" idx="4"/>
              <a:endCxn id="113731" idx="0"/>
            </p:cNvCxnSpPr>
            <p:nvPr/>
          </p:nvCxnSpPr>
          <p:spPr bwMode="auto">
            <a:xfrm flipH="1">
              <a:off x="3456" y="2592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8" name="AutoShape 118">
              <a:extLst>
                <a:ext uri="{FF2B5EF4-FFF2-40B4-BE49-F238E27FC236}">
                  <a16:creationId xmlns:a16="http://schemas.microsoft.com/office/drawing/2014/main" id="{ABF67237-88CF-1708-C92F-80AEC583B005}"/>
                </a:ext>
              </a:extLst>
            </p:cNvPr>
            <p:cNvCxnSpPr>
              <a:cxnSpLocks noChangeShapeType="1"/>
              <a:stCxn id="113726" idx="4"/>
              <a:endCxn id="113730" idx="0"/>
            </p:cNvCxnSpPr>
            <p:nvPr/>
          </p:nvCxnSpPr>
          <p:spPr bwMode="auto">
            <a:xfrm flipH="1" flipV="1">
              <a:off x="3456" y="2736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39" name="AutoShape 119">
              <a:extLst>
                <a:ext uri="{FF2B5EF4-FFF2-40B4-BE49-F238E27FC236}">
                  <a16:creationId xmlns:a16="http://schemas.microsoft.com/office/drawing/2014/main" id="{D5CDD9AC-476E-BC6A-5332-4D8811A9F6A9}"/>
                </a:ext>
              </a:extLst>
            </p:cNvPr>
            <p:cNvCxnSpPr>
              <a:cxnSpLocks noChangeShapeType="1"/>
              <a:stCxn id="113727" idx="4"/>
              <a:endCxn id="113730" idx="0"/>
            </p:cNvCxnSpPr>
            <p:nvPr/>
          </p:nvCxnSpPr>
          <p:spPr bwMode="auto">
            <a:xfrm flipH="1" flipV="1">
              <a:off x="3456" y="2736"/>
              <a:ext cx="288" cy="720"/>
            </a:xfrm>
            <a:prstGeom prst="straightConnector1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20">
            <a:extLst>
              <a:ext uri="{FF2B5EF4-FFF2-40B4-BE49-F238E27FC236}">
                <a16:creationId xmlns:a16="http://schemas.microsoft.com/office/drawing/2014/main" id="{6C67CB1E-F2E9-69EB-A423-38799DA253A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276600"/>
            <a:ext cx="304800" cy="2362200"/>
            <a:chOff x="1344" y="2064"/>
            <a:chExt cx="192" cy="1488"/>
          </a:xfrm>
        </p:grpSpPr>
        <p:sp>
          <p:nvSpPr>
            <p:cNvPr id="113719" name="Oval 121">
              <a:extLst>
                <a:ext uri="{FF2B5EF4-FFF2-40B4-BE49-F238E27FC236}">
                  <a16:creationId xmlns:a16="http://schemas.microsoft.com/office/drawing/2014/main" id="{9B17DC76-FBBC-02CD-DE37-8D4A734F0D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0" name="Oval 122">
              <a:extLst>
                <a:ext uri="{FF2B5EF4-FFF2-40B4-BE49-F238E27FC236}">
                  <a16:creationId xmlns:a16="http://schemas.microsoft.com/office/drawing/2014/main" id="{524E4569-150C-6D21-01D1-35B8AD0CD4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1" name="Oval 123">
              <a:extLst>
                <a:ext uri="{FF2B5EF4-FFF2-40B4-BE49-F238E27FC236}">
                  <a16:creationId xmlns:a16="http://schemas.microsoft.com/office/drawing/2014/main" id="{5C59B820-AC2A-974B-108F-2A7DA8F150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22" name="Oval 124">
              <a:extLst>
                <a:ext uri="{FF2B5EF4-FFF2-40B4-BE49-F238E27FC236}">
                  <a16:creationId xmlns:a16="http://schemas.microsoft.com/office/drawing/2014/main" id="{3E507F0A-0E93-ADCF-9DA7-8BF1825487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</p:grpSp>
      <p:grpSp>
        <p:nvGrpSpPr>
          <p:cNvPr id="5" name="Group 125">
            <a:extLst>
              <a:ext uri="{FF2B5EF4-FFF2-40B4-BE49-F238E27FC236}">
                <a16:creationId xmlns:a16="http://schemas.microsoft.com/office/drawing/2014/main" id="{B5865F4C-60F4-D0A0-DE95-88114D809B7D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3048000"/>
            <a:ext cx="304800" cy="3048000"/>
            <a:chOff x="3648" y="1920"/>
            <a:chExt cx="192" cy="1920"/>
          </a:xfrm>
        </p:grpSpPr>
        <p:sp>
          <p:nvSpPr>
            <p:cNvPr id="113714" name="Oval 126">
              <a:extLst>
                <a:ext uri="{FF2B5EF4-FFF2-40B4-BE49-F238E27FC236}">
                  <a16:creationId xmlns:a16="http://schemas.microsoft.com/office/drawing/2014/main" id="{45EE62F6-279F-1DEC-2479-BD933A3981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15" name="Oval 127">
              <a:extLst>
                <a:ext uri="{FF2B5EF4-FFF2-40B4-BE49-F238E27FC236}">
                  <a16:creationId xmlns:a16="http://schemas.microsoft.com/office/drawing/2014/main" id="{C904C5D8-5CB9-AFC8-847B-EBCAABB21C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16" name="Oval 128">
              <a:extLst>
                <a:ext uri="{FF2B5EF4-FFF2-40B4-BE49-F238E27FC236}">
                  <a16:creationId xmlns:a16="http://schemas.microsoft.com/office/drawing/2014/main" id="{E9A021D8-6553-139D-3B23-EE2ECBB2EA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17" name="Oval 129">
              <a:extLst>
                <a:ext uri="{FF2B5EF4-FFF2-40B4-BE49-F238E27FC236}">
                  <a16:creationId xmlns:a16="http://schemas.microsoft.com/office/drawing/2014/main" id="{69F9D429-BCCB-5E4D-B985-FF50F09BF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13718" name="Oval 130">
              <a:extLst>
                <a:ext uri="{FF2B5EF4-FFF2-40B4-BE49-F238E27FC236}">
                  <a16:creationId xmlns:a16="http://schemas.microsoft.com/office/drawing/2014/main" id="{AF9CFE56-7050-886F-F470-864439B97D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</p:grpSp>
      <p:cxnSp>
        <p:nvCxnSpPr>
          <p:cNvPr id="1066116" name="AutoShape 132">
            <a:extLst>
              <a:ext uri="{FF2B5EF4-FFF2-40B4-BE49-F238E27FC236}">
                <a16:creationId xmlns:a16="http://schemas.microsoft.com/office/drawing/2014/main" id="{E156DA4A-4A4F-CBAD-5158-ADC253584F74}"/>
              </a:ext>
            </a:extLst>
          </p:cNvPr>
          <p:cNvCxnSpPr>
            <a:cxnSpLocks noChangeShapeType="1"/>
            <a:stCxn id="1066009" idx="2"/>
            <a:endCxn id="113719" idx="5"/>
          </p:cNvCxnSpPr>
          <p:nvPr/>
        </p:nvCxnSpPr>
        <p:spPr bwMode="auto">
          <a:xfrm flipV="1">
            <a:off x="6330950" y="3535363"/>
            <a:ext cx="647700" cy="731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17" name="AutoShape 133">
            <a:extLst>
              <a:ext uri="{FF2B5EF4-FFF2-40B4-BE49-F238E27FC236}">
                <a16:creationId xmlns:a16="http://schemas.microsoft.com/office/drawing/2014/main" id="{F277BFF9-B921-C7E3-1084-FBD2521F3A1A}"/>
              </a:ext>
            </a:extLst>
          </p:cNvPr>
          <p:cNvCxnSpPr>
            <a:cxnSpLocks noChangeShapeType="1"/>
            <a:stCxn id="1066009" idx="1"/>
            <a:endCxn id="113720" idx="4"/>
          </p:cNvCxnSpPr>
          <p:nvPr/>
        </p:nvCxnSpPr>
        <p:spPr bwMode="auto">
          <a:xfrm flipV="1">
            <a:off x="6437313" y="4114800"/>
            <a:ext cx="496887" cy="196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18" name="AutoShape 134">
            <a:extLst>
              <a:ext uri="{FF2B5EF4-FFF2-40B4-BE49-F238E27FC236}">
                <a16:creationId xmlns:a16="http://schemas.microsoft.com/office/drawing/2014/main" id="{11E364CC-1302-DA51-3CFB-C42EC6D6A5C4}"/>
              </a:ext>
            </a:extLst>
          </p:cNvPr>
          <p:cNvCxnSpPr>
            <a:cxnSpLocks noChangeShapeType="1"/>
            <a:stCxn id="1066009" idx="7"/>
            <a:endCxn id="113721" idx="3"/>
          </p:cNvCxnSpPr>
          <p:nvPr/>
        </p:nvCxnSpPr>
        <p:spPr bwMode="auto">
          <a:xfrm>
            <a:off x="6437313" y="4525963"/>
            <a:ext cx="541337" cy="166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19" name="AutoShape 135">
            <a:extLst>
              <a:ext uri="{FF2B5EF4-FFF2-40B4-BE49-F238E27FC236}">
                <a16:creationId xmlns:a16="http://schemas.microsoft.com/office/drawing/2014/main" id="{BBC474A0-8EE5-B2E7-107E-03A932D6839C}"/>
              </a:ext>
            </a:extLst>
          </p:cNvPr>
          <p:cNvCxnSpPr>
            <a:cxnSpLocks noChangeShapeType="1"/>
            <a:stCxn id="1066009" idx="6"/>
            <a:endCxn id="113722" idx="3"/>
          </p:cNvCxnSpPr>
          <p:nvPr/>
        </p:nvCxnSpPr>
        <p:spPr bwMode="auto">
          <a:xfrm>
            <a:off x="6330950" y="4572000"/>
            <a:ext cx="64770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21" name="AutoShape 137">
            <a:extLst>
              <a:ext uri="{FF2B5EF4-FFF2-40B4-BE49-F238E27FC236}">
                <a16:creationId xmlns:a16="http://schemas.microsoft.com/office/drawing/2014/main" id="{EC5A0722-177C-960B-A7BC-EA0040B53682}"/>
              </a:ext>
            </a:extLst>
          </p:cNvPr>
          <p:cNvCxnSpPr>
            <a:cxnSpLocks noChangeShapeType="1"/>
            <a:stCxn id="113714" idx="0"/>
            <a:endCxn id="1066010" idx="2"/>
          </p:cNvCxnSpPr>
          <p:nvPr/>
        </p:nvCxnSpPr>
        <p:spPr bwMode="auto">
          <a:xfrm>
            <a:off x="8001000" y="3200400"/>
            <a:ext cx="53975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22" name="AutoShape 138">
            <a:extLst>
              <a:ext uri="{FF2B5EF4-FFF2-40B4-BE49-F238E27FC236}">
                <a16:creationId xmlns:a16="http://schemas.microsoft.com/office/drawing/2014/main" id="{AD7F785B-0B44-39AB-2324-26D9E5FDB326}"/>
              </a:ext>
            </a:extLst>
          </p:cNvPr>
          <p:cNvCxnSpPr>
            <a:cxnSpLocks noChangeShapeType="1"/>
            <a:stCxn id="113715" idx="0"/>
            <a:endCxn id="1066010" idx="3"/>
          </p:cNvCxnSpPr>
          <p:nvPr/>
        </p:nvCxnSpPr>
        <p:spPr bwMode="auto">
          <a:xfrm>
            <a:off x="8001000" y="3886200"/>
            <a:ext cx="43180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23" name="AutoShape 139">
            <a:extLst>
              <a:ext uri="{FF2B5EF4-FFF2-40B4-BE49-F238E27FC236}">
                <a16:creationId xmlns:a16="http://schemas.microsoft.com/office/drawing/2014/main" id="{BA236A06-F48F-209B-A984-9A64C2F038C7}"/>
              </a:ext>
            </a:extLst>
          </p:cNvPr>
          <p:cNvCxnSpPr>
            <a:cxnSpLocks noChangeShapeType="1"/>
            <a:stCxn id="113716" idx="0"/>
            <a:endCxn id="1066010" idx="4"/>
          </p:cNvCxnSpPr>
          <p:nvPr/>
        </p:nvCxnSpPr>
        <p:spPr bwMode="auto">
          <a:xfrm flipV="1">
            <a:off x="8001000" y="4419600"/>
            <a:ext cx="3873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24" name="AutoShape 140">
            <a:extLst>
              <a:ext uri="{FF2B5EF4-FFF2-40B4-BE49-F238E27FC236}">
                <a16:creationId xmlns:a16="http://schemas.microsoft.com/office/drawing/2014/main" id="{1EDC48BF-DFBC-B316-7481-AD6F54C43907}"/>
              </a:ext>
            </a:extLst>
          </p:cNvPr>
          <p:cNvCxnSpPr>
            <a:cxnSpLocks noChangeShapeType="1"/>
            <a:stCxn id="113717" idx="1"/>
            <a:endCxn id="1066010" idx="5"/>
          </p:cNvCxnSpPr>
          <p:nvPr/>
        </p:nvCxnSpPr>
        <p:spPr bwMode="auto">
          <a:xfrm flipV="1">
            <a:off x="7954963" y="4525963"/>
            <a:ext cx="477837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6125" name="AutoShape 141">
            <a:extLst>
              <a:ext uri="{FF2B5EF4-FFF2-40B4-BE49-F238E27FC236}">
                <a16:creationId xmlns:a16="http://schemas.microsoft.com/office/drawing/2014/main" id="{80FEE9F3-5E8C-8C13-C374-62035068044B}"/>
              </a:ext>
            </a:extLst>
          </p:cNvPr>
          <p:cNvCxnSpPr>
            <a:cxnSpLocks noChangeShapeType="1"/>
            <a:stCxn id="113718" idx="1"/>
            <a:endCxn id="1066010" idx="6"/>
          </p:cNvCxnSpPr>
          <p:nvPr/>
        </p:nvCxnSpPr>
        <p:spPr bwMode="auto">
          <a:xfrm flipV="1">
            <a:off x="7954963" y="4572000"/>
            <a:ext cx="585787" cy="1263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142">
            <a:extLst>
              <a:ext uri="{FF2B5EF4-FFF2-40B4-BE49-F238E27FC236}">
                <a16:creationId xmlns:a16="http://schemas.microsoft.com/office/drawing/2014/main" id="{C864095C-068C-46B2-BC11-7A863399DBE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200400"/>
            <a:ext cx="457200" cy="2743200"/>
            <a:chOff x="4560" y="2016"/>
            <a:chExt cx="288" cy="1728"/>
          </a:xfrm>
        </p:grpSpPr>
        <p:cxnSp>
          <p:nvCxnSpPr>
            <p:cNvPr id="113706" name="AutoShape 143">
              <a:extLst>
                <a:ext uri="{FF2B5EF4-FFF2-40B4-BE49-F238E27FC236}">
                  <a16:creationId xmlns:a16="http://schemas.microsoft.com/office/drawing/2014/main" id="{3C41313F-6F18-C0E4-8CCB-C464AA58E5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60" y="2016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07" name="AutoShape 144">
              <a:extLst>
                <a:ext uri="{FF2B5EF4-FFF2-40B4-BE49-F238E27FC236}">
                  <a16:creationId xmlns:a16="http://schemas.microsoft.com/office/drawing/2014/main" id="{6D02E07A-C15B-ACB3-08F8-C819D6E95E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60" y="2160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08" name="AutoShape 145">
              <a:extLst>
                <a:ext uri="{FF2B5EF4-FFF2-40B4-BE49-F238E27FC236}">
                  <a16:creationId xmlns:a16="http://schemas.microsoft.com/office/drawing/2014/main" id="{2041D0D3-4726-8EED-0081-1711C0200A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60" y="2448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09" name="AutoShape 146">
              <a:extLst>
                <a:ext uri="{FF2B5EF4-FFF2-40B4-BE49-F238E27FC236}">
                  <a16:creationId xmlns:a16="http://schemas.microsoft.com/office/drawing/2014/main" id="{C0EA201F-A1BA-9854-645C-CA36751F4B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60" y="2592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0" name="AutoShape 147">
              <a:extLst>
                <a:ext uri="{FF2B5EF4-FFF2-40B4-BE49-F238E27FC236}">
                  <a16:creationId xmlns:a16="http://schemas.microsoft.com/office/drawing/2014/main" id="{5A76564A-7977-1A7C-C56F-5361D23882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60" y="2880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1" name="AutoShape 148">
              <a:extLst>
                <a:ext uri="{FF2B5EF4-FFF2-40B4-BE49-F238E27FC236}">
                  <a16:creationId xmlns:a16="http://schemas.microsoft.com/office/drawing/2014/main" id="{EC8638BD-8E0B-833B-407A-94F2B547A8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560" y="2880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2" name="AutoShape 149">
              <a:extLst>
                <a:ext uri="{FF2B5EF4-FFF2-40B4-BE49-F238E27FC236}">
                  <a16:creationId xmlns:a16="http://schemas.microsoft.com/office/drawing/2014/main" id="{A2993031-4CE3-8CE4-A092-7C4A28EEE2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60" y="3024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713" name="AutoShape 150">
              <a:extLst>
                <a:ext uri="{FF2B5EF4-FFF2-40B4-BE49-F238E27FC236}">
                  <a16:creationId xmlns:a16="http://schemas.microsoft.com/office/drawing/2014/main" id="{00E59DD1-1ACC-A133-A604-85EA39EA4A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60" y="3024"/>
              <a:ext cx="288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52">
            <a:extLst>
              <a:ext uri="{FF2B5EF4-FFF2-40B4-BE49-F238E27FC236}">
                <a16:creationId xmlns:a16="http://schemas.microsoft.com/office/drawing/2014/main" id="{38D03A50-B56B-0308-0903-CE7250A27B04}"/>
              </a:ext>
            </a:extLst>
          </p:cNvPr>
          <p:cNvGrpSpPr>
            <a:grpSpLocks/>
          </p:cNvGrpSpPr>
          <p:nvPr/>
        </p:nvGrpSpPr>
        <p:grpSpPr bwMode="auto">
          <a:xfrm>
            <a:off x="6464300" y="2971800"/>
            <a:ext cx="1993900" cy="2971800"/>
            <a:chOff x="2828" y="1479"/>
            <a:chExt cx="1256" cy="1872"/>
          </a:xfrm>
        </p:grpSpPr>
        <p:sp>
          <p:nvSpPr>
            <p:cNvPr id="113690" name="Text Box 153">
              <a:extLst>
                <a:ext uri="{FF2B5EF4-FFF2-40B4-BE49-F238E27FC236}">
                  <a16:creationId xmlns:a16="http://schemas.microsoft.com/office/drawing/2014/main" id="{3A0BEBE3-0477-8CD9-E981-7E2BCD7D9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8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1" name="Text Box 154">
              <a:extLst>
                <a:ext uri="{FF2B5EF4-FFF2-40B4-BE49-F238E27FC236}">
                  <a16:creationId xmlns:a16="http://schemas.microsoft.com/office/drawing/2014/main" id="{02C00188-4FE2-363C-53D8-3F71E56AD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2" name="Text Box 155">
              <a:extLst>
                <a:ext uri="{FF2B5EF4-FFF2-40B4-BE49-F238E27FC236}">
                  <a16:creationId xmlns:a16="http://schemas.microsoft.com/office/drawing/2014/main" id="{74BE421C-22C3-CC4B-31B3-F198F25EE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23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3" name="Text Box 156">
              <a:extLst>
                <a:ext uri="{FF2B5EF4-FFF2-40B4-BE49-F238E27FC236}">
                  <a16:creationId xmlns:a16="http://schemas.microsoft.com/office/drawing/2014/main" id="{BD454811-F047-5649-241D-CFF5C9C7D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273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4" name="Text Box 157">
              <a:extLst>
                <a:ext uri="{FF2B5EF4-FFF2-40B4-BE49-F238E27FC236}">
                  <a16:creationId xmlns:a16="http://schemas.microsoft.com/office/drawing/2014/main" id="{19F61151-BAD3-CFEA-9D52-55719F170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5" name="Text Box 158">
              <a:extLst>
                <a:ext uri="{FF2B5EF4-FFF2-40B4-BE49-F238E27FC236}">
                  <a16:creationId xmlns:a16="http://schemas.microsoft.com/office/drawing/2014/main" id="{094E58E0-52AC-240E-75E4-2D3E4846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7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6" name="Text Box 159">
              <a:extLst>
                <a:ext uri="{FF2B5EF4-FFF2-40B4-BE49-F238E27FC236}">
                  <a16:creationId xmlns:a16="http://schemas.microsoft.com/office/drawing/2014/main" id="{BDA6C3DC-13E4-E20C-D09F-DF7228945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0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7" name="Text Box 160">
              <a:extLst>
                <a:ext uri="{FF2B5EF4-FFF2-40B4-BE49-F238E27FC236}">
                  <a16:creationId xmlns:a16="http://schemas.microsoft.com/office/drawing/2014/main" id="{344322A2-8593-CB0D-74FF-D19ED2200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" y="23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8" name="Text Box 161">
              <a:extLst>
                <a:ext uri="{FF2B5EF4-FFF2-40B4-BE49-F238E27FC236}">
                  <a16:creationId xmlns:a16="http://schemas.microsoft.com/office/drawing/2014/main" id="{F51468F9-2FD8-E931-9A23-33B73B4E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25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699" name="Text Box 162">
              <a:extLst>
                <a:ext uri="{FF2B5EF4-FFF2-40B4-BE49-F238E27FC236}">
                  <a16:creationId xmlns:a16="http://schemas.microsoft.com/office/drawing/2014/main" id="{4E9EB9EC-B61C-ACC3-5B66-6DD196415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68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700" name="Text Box 163">
              <a:extLst>
                <a:ext uri="{FF2B5EF4-FFF2-40B4-BE49-F238E27FC236}">
                  <a16:creationId xmlns:a16="http://schemas.microsoft.com/office/drawing/2014/main" id="{51E41BED-F65E-9A22-38DF-052FDB626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" y="293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701" name="Text Box 164">
              <a:extLst>
                <a:ext uri="{FF2B5EF4-FFF2-40B4-BE49-F238E27FC236}">
                  <a16:creationId xmlns:a16="http://schemas.microsoft.com/office/drawing/2014/main" id="{A2D105C0-8578-5446-F1DA-D02AD015F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71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702" name="Text Box 165">
              <a:extLst>
                <a:ext uri="{FF2B5EF4-FFF2-40B4-BE49-F238E27FC236}">
                  <a16:creationId xmlns:a16="http://schemas.microsoft.com/office/drawing/2014/main" id="{FE1D3094-2F58-390A-8BEC-2C66B38E0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9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703" name="Text Box 166">
              <a:extLst>
                <a:ext uri="{FF2B5EF4-FFF2-40B4-BE49-F238E27FC236}">
                  <a16:creationId xmlns:a16="http://schemas.microsoft.com/office/drawing/2014/main" id="{0C2BCE2F-FA67-FE24-1425-AEF994863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25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704" name="Text Box 167">
              <a:extLst>
                <a:ext uri="{FF2B5EF4-FFF2-40B4-BE49-F238E27FC236}">
                  <a16:creationId xmlns:a16="http://schemas.microsoft.com/office/drawing/2014/main" id="{F4B48E25-1A9C-2B65-7092-313E1307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13705" name="Text Box 168">
              <a:extLst>
                <a:ext uri="{FF2B5EF4-FFF2-40B4-BE49-F238E27FC236}">
                  <a16:creationId xmlns:a16="http://schemas.microsoft.com/office/drawing/2014/main" id="{E6BECEFC-868F-886A-13B5-111A1A665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1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6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6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6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6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6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6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6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6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6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6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009" grpId="0" animBg="1"/>
      <p:bldP spid="1066010" grpId="0" animBg="1"/>
      <p:bldP spid="1066011" grpId="0"/>
      <p:bldP spid="10660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>
            <a:extLst>
              <a:ext uri="{FF2B5EF4-FFF2-40B4-BE49-F238E27FC236}">
                <a16:creationId xmlns:a16="http://schemas.microsoft.com/office/drawing/2014/main" id="{DA1A377D-9959-6E5E-91B8-31FBD115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94951-8D0C-43EC-B4CD-FFCAEE54546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AF815599-766D-EEA4-206C-8DD61FF66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Conversion into a flow problem</a:t>
            </a:r>
          </a:p>
        </p:txBody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CCE52325-4DFE-6A00-1336-390E985BB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will now show that the</a:t>
            </a:r>
            <a:r>
              <a:rPr lang="tr-TR" altLang="en-US" sz="2400"/>
              <a:t> </a:t>
            </a:r>
            <a:r>
              <a:rPr lang="en-US" altLang="en-US" sz="2400"/>
              <a:t>solution of max-flow problem on this flow network will give us the solution of maximum bipartite matching problem.</a:t>
            </a:r>
            <a:endParaRPr lang="en-US" altLang="en-US" sz="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>
            <a:extLst>
              <a:ext uri="{FF2B5EF4-FFF2-40B4-BE49-F238E27FC236}">
                <a16:creationId xmlns:a16="http://schemas.microsoft.com/office/drawing/2014/main" id="{AF4132D0-78CA-F6A8-CD5D-A8ED830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8D7ADF-8C5C-46D4-830B-00316088D8E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6FE30355-A5BC-97F9-9478-5D4DF187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Showing the equivalence of the problems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8683BC8-39E9-C62E-39DB-E69B8A32E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Definition</a:t>
            </a:r>
            <a:r>
              <a:rPr lang="en-US" altLang="en-US" sz="2400"/>
              <a:t>: Let G’=(V’,E’,s,t,c) be a flow network. A flow f on G’ is said to be </a:t>
            </a:r>
            <a:r>
              <a:rPr lang="en-US" altLang="en-US" sz="2400">
                <a:solidFill>
                  <a:srgbClr val="0066FF"/>
                </a:solidFill>
              </a:rPr>
              <a:t>an integer valued flow</a:t>
            </a:r>
            <a:r>
              <a:rPr lang="en-US" altLang="en-US" sz="2400"/>
              <a:t> if for all edges in E’, f(u,v) is an integer.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Normally, we may have non-integer valued flows in a flow network even when the capacities are integers: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However for our current purposes, such flows are meaningless, and we will try to avoid them.</a:t>
            </a:r>
          </a:p>
        </p:txBody>
      </p:sp>
      <p:sp>
        <p:nvSpPr>
          <p:cNvPr id="117765" name="Oval 4">
            <a:extLst>
              <a:ext uri="{FF2B5EF4-FFF2-40B4-BE49-F238E27FC236}">
                <a16:creationId xmlns:a16="http://schemas.microsoft.com/office/drawing/2014/main" id="{D941E0C1-FD93-3DD1-C5D4-148D2C35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17766" name="Oval 5">
            <a:extLst>
              <a:ext uri="{FF2B5EF4-FFF2-40B4-BE49-F238E27FC236}">
                <a16:creationId xmlns:a16="http://schemas.microsoft.com/office/drawing/2014/main" id="{3372DA0A-2A00-336C-AE4E-DD5DB500E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17767" name="Oval 6">
            <a:extLst>
              <a:ext uri="{FF2B5EF4-FFF2-40B4-BE49-F238E27FC236}">
                <a16:creationId xmlns:a16="http://schemas.microsoft.com/office/drawing/2014/main" id="{F9AE866A-696E-1A28-9502-11D28BFAB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17768" name="Oval 7">
            <a:extLst>
              <a:ext uri="{FF2B5EF4-FFF2-40B4-BE49-F238E27FC236}">
                <a16:creationId xmlns:a16="http://schemas.microsoft.com/office/drawing/2014/main" id="{8E6F5A4A-C380-D4CA-9E47-046CF2D5E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17769" name="AutoShape 8">
            <a:extLst>
              <a:ext uri="{FF2B5EF4-FFF2-40B4-BE49-F238E27FC236}">
                <a16:creationId xmlns:a16="http://schemas.microsoft.com/office/drawing/2014/main" id="{D89D498C-99BC-2ABD-1914-F0DD94A27815}"/>
              </a:ext>
            </a:extLst>
          </p:cNvPr>
          <p:cNvCxnSpPr>
            <a:cxnSpLocks noChangeShapeType="1"/>
            <a:stCxn id="117765" idx="0"/>
            <a:endCxn id="117766" idx="2"/>
          </p:cNvCxnSpPr>
          <p:nvPr/>
        </p:nvCxnSpPr>
        <p:spPr bwMode="auto">
          <a:xfrm flipV="1">
            <a:off x="3527425" y="4038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0" name="AutoShape 9">
            <a:extLst>
              <a:ext uri="{FF2B5EF4-FFF2-40B4-BE49-F238E27FC236}">
                <a16:creationId xmlns:a16="http://schemas.microsoft.com/office/drawing/2014/main" id="{5A27DB80-8A67-457A-C4CD-63B2495FE382}"/>
              </a:ext>
            </a:extLst>
          </p:cNvPr>
          <p:cNvCxnSpPr>
            <a:cxnSpLocks noChangeShapeType="1"/>
            <a:stCxn id="117766" idx="6"/>
            <a:endCxn id="117768" idx="0"/>
          </p:cNvCxnSpPr>
          <p:nvPr/>
        </p:nvCxnSpPr>
        <p:spPr bwMode="auto">
          <a:xfrm>
            <a:off x="4441825" y="40386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1" name="AutoShape 10">
            <a:extLst>
              <a:ext uri="{FF2B5EF4-FFF2-40B4-BE49-F238E27FC236}">
                <a16:creationId xmlns:a16="http://schemas.microsoft.com/office/drawing/2014/main" id="{D83FC401-B69F-314B-9C46-3D7727FA96BA}"/>
              </a:ext>
            </a:extLst>
          </p:cNvPr>
          <p:cNvCxnSpPr>
            <a:cxnSpLocks noChangeShapeType="1"/>
            <a:stCxn id="117767" idx="6"/>
            <a:endCxn id="117768" idx="4"/>
          </p:cNvCxnSpPr>
          <p:nvPr/>
        </p:nvCxnSpPr>
        <p:spPr bwMode="auto">
          <a:xfrm flipV="1">
            <a:off x="4441825" y="4724400"/>
            <a:ext cx="685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7772" name="AutoShape 11">
            <a:extLst>
              <a:ext uri="{FF2B5EF4-FFF2-40B4-BE49-F238E27FC236}">
                <a16:creationId xmlns:a16="http://schemas.microsoft.com/office/drawing/2014/main" id="{0B45DB12-045D-750B-4ECF-58F9A53A967B}"/>
              </a:ext>
            </a:extLst>
          </p:cNvPr>
          <p:cNvCxnSpPr>
            <a:cxnSpLocks noChangeShapeType="1"/>
            <a:stCxn id="117765" idx="4"/>
            <a:endCxn id="117767" idx="2"/>
          </p:cNvCxnSpPr>
          <p:nvPr/>
        </p:nvCxnSpPr>
        <p:spPr bwMode="auto">
          <a:xfrm>
            <a:off x="3527425" y="4724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73" name="Text Box 12">
            <a:extLst>
              <a:ext uri="{FF2B5EF4-FFF2-40B4-BE49-F238E27FC236}">
                <a16:creationId xmlns:a16="http://schemas.microsoft.com/office/drawing/2014/main" id="{0495CFB9-81B9-3933-C68A-674A075AD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3946525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0.3/1</a:t>
            </a:r>
          </a:p>
        </p:txBody>
      </p:sp>
      <p:sp>
        <p:nvSpPr>
          <p:cNvPr id="117774" name="Text Box 13">
            <a:extLst>
              <a:ext uri="{FF2B5EF4-FFF2-40B4-BE49-F238E27FC236}">
                <a16:creationId xmlns:a16="http://schemas.microsoft.com/office/drawing/2014/main" id="{02E64C10-1A8C-1F0B-FBC4-2A26EC29D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396240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0.3/1</a:t>
            </a:r>
          </a:p>
        </p:txBody>
      </p:sp>
      <p:sp>
        <p:nvSpPr>
          <p:cNvPr id="117775" name="Text Box 14">
            <a:extLst>
              <a:ext uri="{FF2B5EF4-FFF2-40B4-BE49-F238E27FC236}">
                <a16:creationId xmlns:a16="http://schemas.microsoft.com/office/drawing/2014/main" id="{7114A455-68EA-732A-C572-FF70C5EB2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4845050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0.7/1</a:t>
            </a:r>
          </a:p>
        </p:txBody>
      </p:sp>
      <p:sp>
        <p:nvSpPr>
          <p:cNvPr id="117776" name="Text Box 15">
            <a:extLst>
              <a:ext uri="{FF2B5EF4-FFF2-40B4-BE49-F238E27FC236}">
                <a16:creationId xmlns:a16="http://schemas.microsoft.com/office/drawing/2014/main" id="{7B92F4A0-8335-A699-63E2-20AB2F71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4876800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0.7/1</a:t>
            </a:r>
          </a:p>
        </p:txBody>
      </p:sp>
      <p:sp>
        <p:nvSpPr>
          <p:cNvPr id="117777" name="Oval 16">
            <a:extLst>
              <a:ext uri="{FF2B5EF4-FFF2-40B4-BE49-F238E27FC236}">
                <a16:creationId xmlns:a16="http://schemas.microsoft.com/office/drawing/2014/main" id="{78205142-4816-710F-D3CF-1D155826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17778" name="AutoShape 17">
            <a:extLst>
              <a:ext uri="{FF2B5EF4-FFF2-40B4-BE49-F238E27FC236}">
                <a16:creationId xmlns:a16="http://schemas.microsoft.com/office/drawing/2014/main" id="{6AF1BE1A-548B-3DAB-8BC1-F774F6A7031A}"/>
              </a:ext>
            </a:extLst>
          </p:cNvPr>
          <p:cNvCxnSpPr>
            <a:cxnSpLocks noChangeShapeType="1"/>
            <a:stCxn id="117768" idx="6"/>
            <a:endCxn id="117777" idx="2"/>
          </p:cNvCxnSpPr>
          <p:nvPr/>
        </p:nvCxnSpPr>
        <p:spPr bwMode="auto">
          <a:xfrm>
            <a:off x="5280025" y="45720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79" name="Text Box 18">
            <a:extLst>
              <a:ext uri="{FF2B5EF4-FFF2-40B4-BE49-F238E27FC236}">
                <a16:creationId xmlns:a16="http://schemas.microsoft.com/office/drawing/2014/main" id="{A23BFABC-911B-2F41-EA8E-4EA5A19D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4235450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1/1</a:t>
            </a:r>
          </a:p>
        </p:txBody>
      </p:sp>
      <p:sp>
        <p:nvSpPr>
          <p:cNvPr id="117780" name="Text Box 19">
            <a:extLst>
              <a:ext uri="{FF2B5EF4-FFF2-40B4-BE49-F238E27FC236}">
                <a16:creationId xmlns:a16="http://schemas.microsoft.com/office/drawing/2014/main" id="{AE135B3B-1D00-8322-488C-931E3CA28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43878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</a:t>
            </a:r>
          </a:p>
        </p:txBody>
      </p:sp>
      <p:sp>
        <p:nvSpPr>
          <p:cNvPr id="117781" name="Text Box 20">
            <a:extLst>
              <a:ext uri="{FF2B5EF4-FFF2-40B4-BE49-F238E27FC236}">
                <a16:creationId xmlns:a16="http://schemas.microsoft.com/office/drawing/2014/main" id="{DEAD5C2E-CCE2-D170-3F38-6FFC51911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00" y="4387850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>
            <a:extLst>
              <a:ext uri="{FF2B5EF4-FFF2-40B4-BE49-F238E27FC236}">
                <a16:creationId xmlns:a16="http://schemas.microsoft.com/office/drawing/2014/main" id="{64C1BBF6-6819-EB0F-3CC4-2731EB80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16BA87-7DE5-4B8A-B30B-B425FCC50A9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D2553AE1-ADF2-6214-7B92-4C9B01D04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Showing the equivalence of the problems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CB4F7B8-2996-85C0-58F0-7F3D40CBE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en-US" altLang="en-US" sz="2400" u="sng"/>
              <a:t>Lemma A</a:t>
            </a:r>
            <a:r>
              <a:rPr lang="en-US" altLang="en-US" sz="2400"/>
              <a:t>: Let G=(V,E) be a bipartite graph and G’=(V’,E’,s,t,c) be the corresponding flow network. 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lphaLcParenR"/>
            </a:pPr>
            <a:r>
              <a:rPr lang="en-US" altLang="en-US" sz="2000"/>
              <a:t>If E’’ is a matching in G, then there is an integer valued flow f in G’ such that |f| = |E’’|. 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lphaLcParenR"/>
            </a:pPr>
            <a:r>
              <a:rPr lang="en-US" altLang="en-US" sz="2000"/>
              <a:t>If f is an integer valued flow in G’, then there exists a matching E’’ in G with cardinality |E’’| = |f|.</a:t>
            </a:r>
          </a:p>
          <a:p>
            <a:pPr marL="571500" indent="-571500" eaLnBrk="1" hangingPunct="1"/>
            <a:endParaRPr lang="en-US" altLang="en-US" sz="800"/>
          </a:p>
          <a:p>
            <a:pPr marL="571500" indent="-571500" eaLnBrk="1" hangingPunct="1"/>
            <a:r>
              <a:rPr lang="en-US" altLang="en-US" sz="2400"/>
              <a:t>If we can prove this lemma, then the following corollary will show the equivalence of the problems.</a:t>
            </a:r>
          </a:p>
          <a:p>
            <a:pPr marL="571500" indent="-571500" eaLnBrk="1" hangingPunct="1"/>
            <a:endParaRPr lang="en-US" altLang="en-US" sz="800"/>
          </a:p>
          <a:p>
            <a:pPr marL="571500" indent="-571500" eaLnBrk="1" hangingPunct="1"/>
            <a:r>
              <a:rPr lang="en-US" altLang="en-US" sz="2400" u="sng"/>
              <a:t>Corollary B</a:t>
            </a:r>
            <a:r>
              <a:rPr lang="en-US" altLang="en-US" sz="2400"/>
              <a:t>: The cardinality of a maximum matching in a bipartite graph G is the value of a maximum flow in its corresponding flow network G’.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>
            <a:extLst>
              <a:ext uri="{FF2B5EF4-FFF2-40B4-BE49-F238E27FC236}">
                <a16:creationId xmlns:a16="http://schemas.microsoft.com/office/drawing/2014/main" id="{94859F80-ED9E-5700-B4F7-869DB48E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B1D96-0D86-4759-837A-149EBF2E68F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69A7FA9-8C04-5328-C195-B22AD5E96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a)</a:t>
            </a:r>
          </a:p>
        </p:txBody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9D0266EB-FC49-3052-A799-28E3C08E2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Let E’’ be a matching in G, let us define f as follows:</a:t>
            </a:r>
          </a:p>
          <a:p>
            <a:pPr lvl="1" eaLnBrk="1" hangingPunct="1"/>
            <a:r>
              <a:rPr lang="en-US" altLang="en-US" sz="2000"/>
              <a:t>If (m,p) is in E’’: 	f(s,m) = f(m,p) = f(p,t) =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		f(m,s) = f(p,m) = f(t,p) = -1</a:t>
            </a:r>
          </a:p>
          <a:p>
            <a:pPr lvl="1" eaLnBrk="1" hangingPunct="1"/>
            <a:r>
              <a:rPr lang="en-US" altLang="en-US" sz="2000"/>
              <a:t>If (m,p) is not in E’’: 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f(s,m) = f(m,p) = f(p,t) = f(m,s) = f(p,m) = f(t,p) = 0</a:t>
            </a:r>
          </a:p>
          <a:p>
            <a:pPr lvl="1" eaLnBrk="1" hangingPunct="1"/>
            <a:endParaRPr lang="en-US" altLang="en-US" sz="800"/>
          </a:p>
        </p:txBody>
      </p:sp>
      <p:sp>
        <p:nvSpPr>
          <p:cNvPr id="121861" name="Oval 7">
            <a:extLst>
              <a:ext uri="{FF2B5EF4-FFF2-40B4-BE49-F238E27FC236}">
                <a16:creationId xmlns:a16="http://schemas.microsoft.com/office/drawing/2014/main" id="{0CA218EF-6DF1-2CBF-CE21-320DE603B15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60044" y="4267994"/>
            <a:ext cx="366712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ot="10800000" vert="eaVert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62" name="Oval 8">
            <a:extLst>
              <a:ext uri="{FF2B5EF4-FFF2-40B4-BE49-F238E27FC236}">
                <a16:creationId xmlns:a16="http://schemas.microsoft.com/office/drawing/2014/main" id="{443D63D8-1AC4-9775-41B2-0147265E7BD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246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63" name="Rectangle 9">
            <a:extLst>
              <a:ext uri="{FF2B5EF4-FFF2-40B4-BE49-F238E27FC236}">
                <a16:creationId xmlns:a16="http://schemas.microsoft.com/office/drawing/2014/main" id="{E727412B-6106-7A81-1205-9331FD992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</a:t>
            </a:r>
          </a:p>
        </p:txBody>
      </p:sp>
      <p:sp>
        <p:nvSpPr>
          <p:cNvPr id="121864" name="Rectangle 10">
            <a:extLst>
              <a:ext uri="{FF2B5EF4-FFF2-40B4-BE49-F238E27FC236}">
                <a16:creationId xmlns:a16="http://schemas.microsoft.com/office/drawing/2014/main" id="{21B76FDE-DC8B-DA3D-DA20-72D9E1444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4191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</a:t>
            </a:r>
          </a:p>
        </p:txBody>
      </p:sp>
      <p:grpSp>
        <p:nvGrpSpPr>
          <p:cNvPr id="121865" name="Group 11">
            <a:extLst>
              <a:ext uri="{FF2B5EF4-FFF2-40B4-BE49-F238E27FC236}">
                <a16:creationId xmlns:a16="http://schemas.microsoft.com/office/drawing/2014/main" id="{F695C57E-F214-68AA-D9E2-BB566CD5962B}"/>
              </a:ext>
            </a:extLst>
          </p:cNvPr>
          <p:cNvGrpSpPr>
            <a:grpSpLocks/>
          </p:cNvGrpSpPr>
          <p:nvPr/>
        </p:nvGrpSpPr>
        <p:grpSpPr bwMode="auto">
          <a:xfrm>
            <a:off x="4883150" y="3276600"/>
            <a:ext cx="304800" cy="2362200"/>
            <a:chOff x="1344" y="2064"/>
            <a:chExt cx="192" cy="1488"/>
          </a:xfrm>
        </p:grpSpPr>
        <p:sp>
          <p:nvSpPr>
            <p:cNvPr id="121909" name="Oval 12">
              <a:extLst>
                <a:ext uri="{FF2B5EF4-FFF2-40B4-BE49-F238E27FC236}">
                  <a16:creationId xmlns:a16="http://schemas.microsoft.com/office/drawing/2014/main" id="{FCA303A2-8572-89E9-9905-E16677084E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10" name="Oval 13">
              <a:extLst>
                <a:ext uri="{FF2B5EF4-FFF2-40B4-BE49-F238E27FC236}">
                  <a16:creationId xmlns:a16="http://schemas.microsoft.com/office/drawing/2014/main" id="{635F781D-987D-6862-FF37-E4AD5232A3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11" name="Oval 14">
              <a:extLst>
                <a:ext uri="{FF2B5EF4-FFF2-40B4-BE49-F238E27FC236}">
                  <a16:creationId xmlns:a16="http://schemas.microsoft.com/office/drawing/2014/main" id="{F3E57375-87E2-ED8D-60C0-EAC26E002A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12" name="Oval 15">
              <a:extLst>
                <a:ext uri="{FF2B5EF4-FFF2-40B4-BE49-F238E27FC236}">
                  <a16:creationId xmlns:a16="http://schemas.microsoft.com/office/drawing/2014/main" id="{6CC015B1-5AB7-6293-3BE1-201D78CA02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34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</p:grpSp>
      <p:grpSp>
        <p:nvGrpSpPr>
          <p:cNvPr id="121866" name="Group 16">
            <a:extLst>
              <a:ext uri="{FF2B5EF4-FFF2-40B4-BE49-F238E27FC236}">
                <a16:creationId xmlns:a16="http://schemas.microsoft.com/office/drawing/2014/main" id="{F5004328-5AD5-E990-662E-8D0C67EE441E}"/>
              </a:ext>
            </a:extLst>
          </p:cNvPr>
          <p:cNvGrpSpPr>
            <a:grpSpLocks/>
          </p:cNvGrpSpPr>
          <p:nvPr/>
        </p:nvGrpSpPr>
        <p:grpSpPr bwMode="auto">
          <a:xfrm>
            <a:off x="5632450" y="3048000"/>
            <a:ext cx="304800" cy="3048000"/>
            <a:chOff x="3648" y="1920"/>
            <a:chExt cx="192" cy="1920"/>
          </a:xfrm>
        </p:grpSpPr>
        <p:sp>
          <p:nvSpPr>
            <p:cNvPr id="121904" name="Oval 17">
              <a:extLst>
                <a:ext uri="{FF2B5EF4-FFF2-40B4-BE49-F238E27FC236}">
                  <a16:creationId xmlns:a16="http://schemas.microsoft.com/office/drawing/2014/main" id="{F4D0A9B4-7086-0F3D-CD42-BE885D1A25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05" name="Oval 18">
              <a:extLst>
                <a:ext uri="{FF2B5EF4-FFF2-40B4-BE49-F238E27FC236}">
                  <a16:creationId xmlns:a16="http://schemas.microsoft.com/office/drawing/2014/main" id="{B054737F-EBBE-ADEE-C4AD-432B3117CA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06" name="Oval 19">
              <a:extLst>
                <a:ext uri="{FF2B5EF4-FFF2-40B4-BE49-F238E27FC236}">
                  <a16:creationId xmlns:a16="http://schemas.microsoft.com/office/drawing/2014/main" id="{421BD732-7DF5-4C32-37DC-A8978601A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07" name="Oval 20">
              <a:extLst>
                <a:ext uri="{FF2B5EF4-FFF2-40B4-BE49-F238E27FC236}">
                  <a16:creationId xmlns:a16="http://schemas.microsoft.com/office/drawing/2014/main" id="{1EAE09AA-51AC-1E9D-7261-1A3E94A8D8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21908" name="Oval 21">
              <a:extLst>
                <a:ext uri="{FF2B5EF4-FFF2-40B4-BE49-F238E27FC236}">
                  <a16:creationId xmlns:a16="http://schemas.microsoft.com/office/drawing/2014/main" id="{F5CF76E1-8850-FE83-D993-43141221BF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8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</p:grpSp>
      <p:cxnSp>
        <p:nvCxnSpPr>
          <p:cNvPr id="121867" name="AutoShape 22">
            <a:extLst>
              <a:ext uri="{FF2B5EF4-FFF2-40B4-BE49-F238E27FC236}">
                <a16:creationId xmlns:a16="http://schemas.microsoft.com/office/drawing/2014/main" id="{CF9ECA7C-771F-9528-6010-3B01EE0DC5BB}"/>
              </a:ext>
            </a:extLst>
          </p:cNvPr>
          <p:cNvCxnSpPr>
            <a:cxnSpLocks noChangeShapeType="1"/>
            <a:stCxn id="121861" idx="2"/>
            <a:endCxn id="121909" idx="5"/>
          </p:cNvCxnSpPr>
          <p:nvPr/>
        </p:nvCxnSpPr>
        <p:spPr bwMode="auto">
          <a:xfrm flipV="1">
            <a:off x="4344988" y="3535363"/>
            <a:ext cx="582612" cy="701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8" name="AutoShape 23">
            <a:extLst>
              <a:ext uri="{FF2B5EF4-FFF2-40B4-BE49-F238E27FC236}">
                <a16:creationId xmlns:a16="http://schemas.microsoft.com/office/drawing/2014/main" id="{E388552A-755F-A84A-40C5-1A7BC9A6AE48}"/>
              </a:ext>
            </a:extLst>
          </p:cNvPr>
          <p:cNvCxnSpPr>
            <a:cxnSpLocks noChangeShapeType="1"/>
            <a:stCxn id="121861" idx="1"/>
            <a:endCxn id="121910" idx="4"/>
          </p:cNvCxnSpPr>
          <p:nvPr/>
        </p:nvCxnSpPr>
        <p:spPr bwMode="auto">
          <a:xfrm flipV="1">
            <a:off x="4451350" y="4114800"/>
            <a:ext cx="431800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69" name="AutoShape 24">
            <a:extLst>
              <a:ext uri="{FF2B5EF4-FFF2-40B4-BE49-F238E27FC236}">
                <a16:creationId xmlns:a16="http://schemas.microsoft.com/office/drawing/2014/main" id="{25F0FE05-98B1-D19E-8F24-7638C9A8D736}"/>
              </a:ext>
            </a:extLst>
          </p:cNvPr>
          <p:cNvCxnSpPr>
            <a:cxnSpLocks noChangeShapeType="1"/>
            <a:stCxn id="121861" idx="7"/>
            <a:endCxn id="121911" idx="3"/>
          </p:cNvCxnSpPr>
          <p:nvPr/>
        </p:nvCxnSpPr>
        <p:spPr bwMode="auto">
          <a:xfrm>
            <a:off x="4451350" y="4549775"/>
            <a:ext cx="476250" cy="1428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0" name="AutoShape 25">
            <a:extLst>
              <a:ext uri="{FF2B5EF4-FFF2-40B4-BE49-F238E27FC236}">
                <a16:creationId xmlns:a16="http://schemas.microsoft.com/office/drawing/2014/main" id="{852FEDFF-6879-33F8-2225-790B532A7B37}"/>
              </a:ext>
            </a:extLst>
          </p:cNvPr>
          <p:cNvCxnSpPr>
            <a:cxnSpLocks noChangeShapeType="1"/>
            <a:stCxn id="121861" idx="6"/>
            <a:endCxn id="121912" idx="3"/>
          </p:cNvCxnSpPr>
          <p:nvPr/>
        </p:nvCxnSpPr>
        <p:spPr bwMode="auto">
          <a:xfrm>
            <a:off x="4344988" y="4603750"/>
            <a:ext cx="582612" cy="774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1" name="AutoShape 26">
            <a:extLst>
              <a:ext uri="{FF2B5EF4-FFF2-40B4-BE49-F238E27FC236}">
                <a16:creationId xmlns:a16="http://schemas.microsoft.com/office/drawing/2014/main" id="{78E64809-63F8-98D8-2F14-6FA4681F85CE}"/>
              </a:ext>
            </a:extLst>
          </p:cNvPr>
          <p:cNvCxnSpPr>
            <a:cxnSpLocks noChangeShapeType="1"/>
            <a:stCxn id="121904" idx="0"/>
            <a:endCxn id="121862" idx="2"/>
          </p:cNvCxnSpPr>
          <p:nvPr/>
        </p:nvCxnSpPr>
        <p:spPr bwMode="auto">
          <a:xfrm>
            <a:off x="5937250" y="3200400"/>
            <a:ext cx="53975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2" name="AutoShape 27">
            <a:extLst>
              <a:ext uri="{FF2B5EF4-FFF2-40B4-BE49-F238E27FC236}">
                <a16:creationId xmlns:a16="http://schemas.microsoft.com/office/drawing/2014/main" id="{DC73998B-52FE-B5E6-FCDD-C1E0D5EB6DF8}"/>
              </a:ext>
            </a:extLst>
          </p:cNvPr>
          <p:cNvCxnSpPr>
            <a:cxnSpLocks noChangeShapeType="1"/>
            <a:stCxn id="121905" idx="0"/>
            <a:endCxn id="121862" idx="3"/>
          </p:cNvCxnSpPr>
          <p:nvPr/>
        </p:nvCxnSpPr>
        <p:spPr bwMode="auto">
          <a:xfrm>
            <a:off x="5937250" y="3886200"/>
            <a:ext cx="431800" cy="425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3" name="AutoShape 28">
            <a:extLst>
              <a:ext uri="{FF2B5EF4-FFF2-40B4-BE49-F238E27FC236}">
                <a16:creationId xmlns:a16="http://schemas.microsoft.com/office/drawing/2014/main" id="{A74AD670-EC03-3D6D-9564-1875489752E5}"/>
              </a:ext>
            </a:extLst>
          </p:cNvPr>
          <p:cNvCxnSpPr>
            <a:cxnSpLocks noChangeShapeType="1"/>
            <a:stCxn id="121906" idx="0"/>
            <a:endCxn id="121862" idx="4"/>
          </p:cNvCxnSpPr>
          <p:nvPr/>
        </p:nvCxnSpPr>
        <p:spPr bwMode="auto">
          <a:xfrm flipV="1">
            <a:off x="5937250" y="4419600"/>
            <a:ext cx="387350" cy="1524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4" name="AutoShape 29">
            <a:extLst>
              <a:ext uri="{FF2B5EF4-FFF2-40B4-BE49-F238E27FC236}">
                <a16:creationId xmlns:a16="http://schemas.microsoft.com/office/drawing/2014/main" id="{5CBAC22E-567F-C004-A5DE-A8276A920036}"/>
              </a:ext>
            </a:extLst>
          </p:cNvPr>
          <p:cNvCxnSpPr>
            <a:cxnSpLocks noChangeShapeType="1"/>
            <a:stCxn id="121907" idx="1"/>
            <a:endCxn id="121862" idx="5"/>
          </p:cNvCxnSpPr>
          <p:nvPr/>
        </p:nvCxnSpPr>
        <p:spPr bwMode="auto">
          <a:xfrm flipV="1">
            <a:off x="5891213" y="4525963"/>
            <a:ext cx="477837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5" name="AutoShape 30">
            <a:extLst>
              <a:ext uri="{FF2B5EF4-FFF2-40B4-BE49-F238E27FC236}">
                <a16:creationId xmlns:a16="http://schemas.microsoft.com/office/drawing/2014/main" id="{38CB561D-06A4-166A-7AA9-E9DCD5DB698E}"/>
              </a:ext>
            </a:extLst>
          </p:cNvPr>
          <p:cNvCxnSpPr>
            <a:cxnSpLocks noChangeShapeType="1"/>
            <a:stCxn id="121908" idx="1"/>
            <a:endCxn id="121862" idx="6"/>
          </p:cNvCxnSpPr>
          <p:nvPr/>
        </p:nvCxnSpPr>
        <p:spPr bwMode="auto">
          <a:xfrm flipV="1">
            <a:off x="5891213" y="4572000"/>
            <a:ext cx="585787" cy="1263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6" name="AutoShape 32">
            <a:extLst>
              <a:ext uri="{FF2B5EF4-FFF2-40B4-BE49-F238E27FC236}">
                <a16:creationId xmlns:a16="http://schemas.microsoft.com/office/drawing/2014/main" id="{B5EAA79F-BEAA-80A9-DAF4-0825D19F7FE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32004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7" name="AutoShape 33">
            <a:extLst>
              <a:ext uri="{FF2B5EF4-FFF2-40B4-BE49-F238E27FC236}">
                <a16:creationId xmlns:a16="http://schemas.microsoft.com/office/drawing/2014/main" id="{B93AFAF2-44D5-6B87-DDFD-DD86D6E3535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81600" y="3429000"/>
            <a:ext cx="457200" cy="4572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8" name="AutoShape 34">
            <a:extLst>
              <a:ext uri="{FF2B5EF4-FFF2-40B4-BE49-F238E27FC236}">
                <a16:creationId xmlns:a16="http://schemas.microsoft.com/office/drawing/2014/main" id="{CF41DC58-917E-6ED5-C15D-848B1AD9AC4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38862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79" name="AutoShape 35">
            <a:extLst>
              <a:ext uri="{FF2B5EF4-FFF2-40B4-BE49-F238E27FC236}">
                <a16:creationId xmlns:a16="http://schemas.microsoft.com/office/drawing/2014/main" id="{AEAE951F-836B-2B2E-EE55-32223F5242D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81600" y="41148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80" name="AutoShape 36">
            <a:extLst>
              <a:ext uri="{FF2B5EF4-FFF2-40B4-BE49-F238E27FC236}">
                <a16:creationId xmlns:a16="http://schemas.microsoft.com/office/drawing/2014/main" id="{28EDE21D-B1CA-0289-61A6-7FE7218FDAE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4572000"/>
            <a:ext cx="457200" cy="228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81" name="AutoShape 37">
            <a:extLst>
              <a:ext uri="{FF2B5EF4-FFF2-40B4-BE49-F238E27FC236}">
                <a16:creationId xmlns:a16="http://schemas.microsoft.com/office/drawing/2014/main" id="{713C0EB0-6A31-5E78-C2CA-358658DE33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45720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82" name="AutoShape 38">
            <a:extLst>
              <a:ext uri="{FF2B5EF4-FFF2-40B4-BE49-F238E27FC236}">
                <a16:creationId xmlns:a16="http://schemas.microsoft.com/office/drawing/2014/main" id="{1EC47F61-85BC-CAAE-DD7A-3BFFE5359C10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81600" y="4800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83" name="AutoShape 39">
            <a:extLst>
              <a:ext uri="{FF2B5EF4-FFF2-40B4-BE49-F238E27FC236}">
                <a16:creationId xmlns:a16="http://schemas.microsoft.com/office/drawing/2014/main" id="{5B4A5FFA-E215-4A55-2AFB-AB756BAB227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181600" y="4800600"/>
            <a:ext cx="457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884" name="Oval 59">
            <a:extLst>
              <a:ext uri="{FF2B5EF4-FFF2-40B4-BE49-F238E27FC236}">
                <a16:creationId xmlns:a16="http://schemas.microsoft.com/office/drawing/2014/main" id="{EFA9C374-1872-57D7-6167-3647739CB8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3048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85" name="Oval 60">
            <a:extLst>
              <a:ext uri="{FF2B5EF4-FFF2-40B4-BE49-F238E27FC236}">
                <a16:creationId xmlns:a16="http://schemas.microsoft.com/office/drawing/2014/main" id="{D0825385-F414-E0EA-92E3-4C5301A4D6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3733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86" name="Oval 61">
            <a:extLst>
              <a:ext uri="{FF2B5EF4-FFF2-40B4-BE49-F238E27FC236}">
                <a16:creationId xmlns:a16="http://schemas.microsoft.com/office/drawing/2014/main" id="{B21D4550-45FB-A4F5-B57C-36735C06775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87" name="Oval 62">
            <a:extLst>
              <a:ext uri="{FF2B5EF4-FFF2-40B4-BE49-F238E27FC236}">
                <a16:creationId xmlns:a16="http://schemas.microsoft.com/office/drawing/2014/main" id="{0E253424-EC71-57AE-A272-D150FD6A014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88" name="Oval 63">
            <a:extLst>
              <a:ext uri="{FF2B5EF4-FFF2-40B4-BE49-F238E27FC236}">
                <a16:creationId xmlns:a16="http://schemas.microsoft.com/office/drawing/2014/main" id="{5B017A77-93FE-F1CF-F29F-D32111D2791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6600" y="5791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89" name="Oval 64">
            <a:extLst>
              <a:ext uri="{FF2B5EF4-FFF2-40B4-BE49-F238E27FC236}">
                <a16:creationId xmlns:a16="http://schemas.microsoft.com/office/drawing/2014/main" id="{85970DCE-16D3-543C-45AA-FC4439A77B6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146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90" name="Oval 65">
            <a:extLst>
              <a:ext uri="{FF2B5EF4-FFF2-40B4-BE49-F238E27FC236}">
                <a16:creationId xmlns:a16="http://schemas.microsoft.com/office/drawing/2014/main" id="{E0CE951F-BF3B-E02D-3CA8-1BA5650D96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14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91" name="Oval 66">
            <a:extLst>
              <a:ext uri="{FF2B5EF4-FFF2-40B4-BE49-F238E27FC236}">
                <a16:creationId xmlns:a16="http://schemas.microsoft.com/office/drawing/2014/main" id="{2F5419BD-A160-EA8E-3501-EF2F5FCABD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146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1892" name="Oval 67">
            <a:extLst>
              <a:ext uri="{FF2B5EF4-FFF2-40B4-BE49-F238E27FC236}">
                <a16:creationId xmlns:a16="http://schemas.microsoft.com/office/drawing/2014/main" id="{7439B85B-DB81-2246-91AE-6C7FB3DBB32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14600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21893" name="AutoShape 68">
            <a:extLst>
              <a:ext uri="{FF2B5EF4-FFF2-40B4-BE49-F238E27FC236}">
                <a16:creationId xmlns:a16="http://schemas.microsoft.com/office/drawing/2014/main" id="{7E28F2E4-F4AE-8F74-C4E7-37FC43E9F976}"/>
              </a:ext>
            </a:extLst>
          </p:cNvPr>
          <p:cNvCxnSpPr>
            <a:cxnSpLocks noChangeShapeType="1"/>
            <a:stCxn id="121884" idx="4"/>
            <a:endCxn id="121889" idx="0"/>
          </p:cNvCxnSpPr>
          <p:nvPr/>
        </p:nvCxnSpPr>
        <p:spPr bwMode="auto">
          <a:xfrm flipH="1">
            <a:off x="2819400" y="32004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94" name="AutoShape 69">
            <a:extLst>
              <a:ext uri="{FF2B5EF4-FFF2-40B4-BE49-F238E27FC236}">
                <a16:creationId xmlns:a16="http://schemas.microsoft.com/office/drawing/2014/main" id="{76F9A313-00A6-78D2-48C6-988094642089}"/>
              </a:ext>
            </a:extLst>
          </p:cNvPr>
          <p:cNvCxnSpPr>
            <a:cxnSpLocks noChangeShapeType="1"/>
            <a:stCxn id="121885" idx="4"/>
            <a:endCxn id="121889" idx="0"/>
          </p:cNvCxnSpPr>
          <p:nvPr/>
        </p:nvCxnSpPr>
        <p:spPr bwMode="auto">
          <a:xfrm flipH="1" flipV="1">
            <a:off x="2819400" y="3429000"/>
            <a:ext cx="457200" cy="4572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95" name="AutoShape 70">
            <a:extLst>
              <a:ext uri="{FF2B5EF4-FFF2-40B4-BE49-F238E27FC236}">
                <a16:creationId xmlns:a16="http://schemas.microsoft.com/office/drawing/2014/main" id="{0CB0C7A3-2FC6-4C82-0306-82172C689938}"/>
              </a:ext>
            </a:extLst>
          </p:cNvPr>
          <p:cNvCxnSpPr>
            <a:cxnSpLocks noChangeShapeType="1"/>
            <a:stCxn id="121885" idx="4"/>
            <a:endCxn id="121891" idx="0"/>
          </p:cNvCxnSpPr>
          <p:nvPr/>
        </p:nvCxnSpPr>
        <p:spPr bwMode="auto">
          <a:xfrm flipH="1">
            <a:off x="2819400" y="38862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96" name="AutoShape 71">
            <a:extLst>
              <a:ext uri="{FF2B5EF4-FFF2-40B4-BE49-F238E27FC236}">
                <a16:creationId xmlns:a16="http://schemas.microsoft.com/office/drawing/2014/main" id="{65184BA8-4F0C-ACA6-BC57-253A7BB1AF83}"/>
              </a:ext>
            </a:extLst>
          </p:cNvPr>
          <p:cNvCxnSpPr>
            <a:cxnSpLocks noChangeShapeType="1"/>
            <a:stCxn id="121886" idx="4"/>
            <a:endCxn id="121890" idx="0"/>
          </p:cNvCxnSpPr>
          <p:nvPr/>
        </p:nvCxnSpPr>
        <p:spPr bwMode="auto">
          <a:xfrm flipH="1" flipV="1">
            <a:off x="2819400" y="41148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97" name="AutoShape 72">
            <a:extLst>
              <a:ext uri="{FF2B5EF4-FFF2-40B4-BE49-F238E27FC236}">
                <a16:creationId xmlns:a16="http://schemas.microsoft.com/office/drawing/2014/main" id="{BC819918-CBE3-EDC3-02F8-EA5A2B7DF4D0}"/>
              </a:ext>
            </a:extLst>
          </p:cNvPr>
          <p:cNvCxnSpPr>
            <a:cxnSpLocks noChangeShapeType="1"/>
            <a:stCxn id="121886" idx="4"/>
            <a:endCxn id="121891" idx="0"/>
          </p:cNvCxnSpPr>
          <p:nvPr/>
        </p:nvCxnSpPr>
        <p:spPr bwMode="auto">
          <a:xfrm flipH="1">
            <a:off x="2819400" y="4572000"/>
            <a:ext cx="457200" cy="228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98" name="AutoShape 73">
            <a:extLst>
              <a:ext uri="{FF2B5EF4-FFF2-40B4-BE49-F238E27FC236}">
                <a16:creationId xmlns:a16="http://schemas.microsoft.com/office/drawing/2014/main" id="{C0A2619F-C029-0649-A959-EA34F96D707E}"/>
              </a:ext>
            </a:extLst>
          </p:cNvPr>
          <p:cNvCxnSpPr>
            <a:cxnSpLocks noChangeShapeType="1"/>
            <a:stCxn id="121886" idx="4"/>
            <a:endCxn id="121892" idx="0"/>
          </p:cNvCxnSpPr>
          <p:nvPr/>
        </p:nvCxnSpPr>
        <p:spPr bwMode="auto">
          <a:xfrm flipH="1">
            <a:off x="2819400" y="45720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899" name="AutoShape 74">
            <a:extLst>
              <a:ext uri="{FF2B5EF4-FFF2-40B4-BE49-F238E27FC236}">
                <a16:creationId xmlns:a16="http://schemas.microsoft.com/office/drawing/2014/main" id="{6C616C3A-94E2-4F6D-826E-E29C8BD0A464}"/>
              </a:ext>
            </a:extLst>
          </p:cNvPr>
          <p:cNvCxnSpPr>
            <a:cxnSpLocks noChangeShapeType="1"/>
            <a:stCxn id="121887" idx="4"/>
            <a:endCxn id="121891" idx="0"/>
          </p:cNvCxnSpPr>
          <p:nvPr/>
        </p:nvCxnSpPr>
        <p:spPr bwMode="auto">
          <a:xfrm flipH="1" flipV="1">
            <a:off x="2819400" y="4800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900" name="AutoShape 75">
            <a:extLst>
              <a:ext uri="{FF2B5EF4-FFF2-40B4-BE49-F238E27FC236}">
                <a16:creationId xmlns:a16="http://schemas.microsoft.com/office/drawing/2014/main" id="{D692E78A-1E60-9D74-7B46-596DDE065CA2}"/>
              </a:ext>
            </a:extLst>
          </p:cNvPr>
          <p:cNvCxnSpPr>
            <a:cxnSpLocks noChangeShapeType="1"/>
            <a:stCxn id="121888" idx="4"/>
            <a:endCxn id="121891" idx="0"/>
          </p:cNvCxnSpPr>
          <p:nvPr/>
        </p:nvCxnSpPr>
        <p:spPr bwMode="auto">
          <a:xfrm flipH="1" flipV="1">
            <a:off x="2819400" y="4800600"/>
            <a:ext cx="457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1901" name="Text Box 78">
            <a:extLst>
              <a:ext uri="{FF2B5EF4-FFF2-40B4-BE49-F238E27FC236}">
                <a16:creationId xmlns:a16="http://schemas.microsoft.com/office/drawing/2014/main" id="{2F0810A1-81EC-A626-9C0E-5380F34A7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41925"/>
            <a:ext cx="1482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Red edges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are in E’’</a:t>
            </a:r>
          </a:p>
        </p:txBody>
      </p:sp>
      <p:sp>
        <p:nvSpPr>
          <p:cNvPr id="121902" name="Line 79">
            <a:extLst>
              <a:ext uri="{FF2B5EF4-FFF2-40B4-BE49-F238E27FC236}">
                <a16:creationId xmlns:a16="http://schemas.microsoft.com/office/drawing/2014/main" id="{14EA023F-3D66-8AB6-D7F0-C0BB78EB8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1903" name="Text Box 80">
            <a:extLst>
              <a:ext uri="{FF2B5EF4-FFF2-40B4-BE49-F238E27FC236}">
                <a16:creationId xmlns:a16="http://schemas.microsoft.com/office/drawing/2014/main" id="{F325779E-E750-60E6-E174-FC208301C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8100" y="5089525"/>
            <a:ext cx="2527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Colored edges have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flow 1, black edges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have flow 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5">
            <a:extLst>
              <a:ext uri="{FF2B5EF4-FFF2-40B4-BE49-F238E27FC236}">
                <a16:creationId xmlns:a16="http://schemas.microsoft.com/office/drawing/2014/main" id="{F48AE6E5-4882-5313-A3FB-661588E6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C06858-AC6D-458B-963B-51624A8B6E8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6648D818-E7AD-CA84-2F43-D68E81BFC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a)</a:t>
            </a:r>
          </a:p>
        </p:txBody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EBD930F-0D91-7445-841F-AD3E224D1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/>
              <a:t>Is f a flow?</a:t>
            </a:r>
          </a:p>
          <a:p>
            <a:pPr lvl="1" eaLnBrk="1" hangingPunct="1"/>
            <a:r>
              <a:rPr lang="en-US" altLang="en-US" sz="2000"/>
              <a:t>Symmetric?: yes, symmetrically assigned as given above</a:t>
            </a:r>
          </a:p>
          <a:p>
            <a:pPr lvl="1" eaLnBrk="1" hangingPunct="1"/>
            <a:r>
              <a:rPr lang="en-US" altLang="en-US" sz="2000"/>
              <a:t>Capacity constraints?: yes, maximum flow on an edge is 1, and the capacities of all the edges are defined as 1.</a:t>
            </a:r>
          </a:p>
          <a:p>
            <a:pPr lvl="1" eaLnBrk="1" hangingPunct="1"/>
            <a:r>
              <a:rPr lang="en-US" altLang="en-US" sz="2000"/>
              <a:t>Flow conservation?: let’s check…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E717BD51-EAF5-EA58-5334-70C0EE1E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32B7A-188E-4642-A902-566D9C2F61C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6DD13E7-01B3-136F-F0D7-3182C99E0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Definition of maximum flow problem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2392AB6-1289-7C89-6E94-78BA124F6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is called the net flow from u to v</a:t>
            </a:r>
            <a:br>
              <a:rPr lang="en-US" altLang="en-US" sz="2400" dirty="0"/>
            </a:br>
            <a:r>
              <a:rPr lang="en-US" altLang="en-US" sz="2400" dirty="0"/>
              <a:t>(can be positive or negative)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The value of a flow f: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V×V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R</a:t>
            </a:r>
            <a:r>
              <a:rPr lang="en-US" altLang="en-US" sz="2400" dirty="0"/>
              <a:t>  is defined as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800" dirty="0"/>
          </a:p>
          <a:p>
            <a:pPr eaLnBrk="1" hangingPunct="1"/>
            <a:endParaRPr lang="en-US" altLang="en-US" sz="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i.e. total net flow leaving the source node.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Maximum flow problem: Given a flow network G=(</a:t>
            </a:r>
            <a:r>
              <a:rPr lang="en-US" altLang="en-US" sz="2400" dirty="0" err="1"/>
              <a:t>V,E,s,t,c</a:t>
            </a:r>
            <a:r>
              <a:rPr lang="en-US" altLang="en-US" sz="2400" dirty="0"/>
              <a:t>), find a flow f*: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V×V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R</a:t>
            </a:r>
            <a:r>
              <a:rPr lang="en-US" altLang="en-US" sz="2400" dirty="0"/>
              <a:t>, such that |f*| is maximized.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5" name="Object 4">
                <a:extLst>
                  <a:ext uri="{FF2B5EF4-FFF2-40B4-BE49-F238E27FC236}">
                    <a16:creationId xmlns:a16="http://schemas.microsoft.com/office/drawing/2014/main" id="{5E39820B-38ED-A091-6864-2CD8608DA88E}"/>
                  </a:ext>
                </a:extLst>
              </p:cNvPr>
              <p:cNvSpPr txBox="1"/>
              <p:nvPr/>
            </p:nvSpPr>
            <p:spPr bwMode="auto">
              <a:xfrm>
                <a:off x="3435350" y="3048000"/>
                <a:ext cx="2660650" cy="838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tr-T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nary>
                        <m:naryPr>
                          <m:chr m:val="∑"/>
                          <m:supHide m:val="on"/>
                          <m:ctrlP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tr-T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5365" name="Object 4">
                <a:extLst>
                  <a:ext uri="{FF2B5EF4-FFF2-40B4-BE49-F238E27FC236}">
                    <a16:creationId xmlns:a16="http://schemas.microsoft.com/office/drawing/2014/main" id="{5E39820B-38ED-A091-6864-2CD8608DA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350" y="3048000"/>
                <a:ext cx="2660650" cy="838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>
            <a:extLst>
              <a:ext uri="{FF2B5EF4-FFF2-40B4-BE49-F238E27FC236}">
                <a16:creationId xmlns:a16="http://schemas.microsoft.com/office/drawing/2014/main" id="{3730DBC5-AF77-974C-96D5-B99AB212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280AEB-D274-40C0-BAE5-D7FED034F63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3322F9E9-2049-55B0-C0D6-58C9ADBA8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a)</a:t>
            </a:r>
          </a:p>
        </p:txBody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6844EE33-A78C-DDB3-809A-11A2BA490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For flow conservation, we need to check internal nodes only (for s and t, flow need not be conserved).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 M nodes, we have a single incoming edge from s with capacity 1, and several outgoing edges (to some of the nodes in P) each with capacity 1.</a:t>
            </a:r>
          </a:p>
        </p:txBody>
      </p:sp>
      <p:sp>
        <p:nvSpPr>
          <p:cNvPr id="125957" name="Oval 4">
            <a:extLst>
              <a:ext uri="{FF2B5EF4-FFF2-40B4-BE49-F238E27FC236}">
                <a16:creationId xmlns:a16="http://schemas.microsoft.com/office/drawing/2014/main" id="{56E29236-6271-A420-A175-78D459F7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5958" name="Oval 5">
            <a:extLst>
              <a:ext uri="{FF2B5EF4-FFF2-40B4-BE49-F238E27FC236}">
                <a16:creationId xmlns:a16="http://schemas.microsoft.com/office/drawing/2014/main" id="{295AEC17-6BCD-DD8C-E669-7A77B16EB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5959" name="Oval 6">
            <a:extLst>
              <a:ext uri="{FF2B5EF4-FFF2-40B4-BE49-F238E27FC236}">
                <a16:creationId xmlns:a16="http://schemas.microsoft.com/office/drawing/2014/main" id="{9A09DCC1-0E1A-299E-8E61-3E60AAE87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5960" name="Oval 7">
            <a:extLst>
              <a:ext uri="{FF2B5EF4-FFF2-40B4-BE49-F238E27FC236}">
                <a16:creationId xmlns:a16="http://schemas.microsoft.com/office/drawing/2014/main" id="{98029368-0302-F4DA-C992-932DE035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25961" name="AutoShape 8">
            <a:extLst>
              <a:ext uri="{FF2B5EF4-FFF2-40B4-BE49-F238E27FC236}">
                <a16:creationId xmlns:a16="http://schemas.microsoft.com/office/drawing/2014/main" id="{CF1E1464-B0D1-5901-FC78-7F19ECBA4387}"/>
              </a:ext>
            </a:extLst>
          </p:cNvPr>
          <p:cNvCxnSpPr>
            <a:cxnSpLocks noChangeShapeType="1"/>
            <a:stCxn id="125957" idx="6"/>
            <a:endCxn id="125958" idx="2"/>
          </p:cNvCxnSpPr>
          <p:nvPr/>
        </p:nvCxnSpPr>
        <p:spPr bwMode="auto">
          <a:xfrm>
            <a:off x="1123950" y="4648200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962" name="Text Box 12">
            <a:extLst>
              <a:ext uri="{FF2B5EF4-FFF2-40B4-BE49-F238E27FC236}">
                <a16:creationId xmlns:a16="http://schemas.microsoft.com/office/drawing/2014/main" id="{15E26B0B-54C0-B582-2104-BD7348BC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43116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0</a:t>
            </a:r>
            <a:r>
              <a:rPr lang="en-US" altLang="en-US" sz="1600"/>
              <a:t>/1</a:t>
            </a:r>
          </a:p>
        </p:txBody>
      </p:sp>
      <p:sp>
        <p:nvSpPr>
          <p:cNvPr id="125963" name="Oval 16">
            <a:extLst>
              <a:ext uri="{FF2B5EF4-FFF2-40B4-BE49-F238E27FC236}">
                <a16:creationId xmlns:a16="http://schemas.microsoft.com/office/drawing/2014/main" id="{01373C87-E3A2-F9A9-44AE-6B42794AA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5964" name="Text Box 19">
            <a:extLst>
              <a:ext uri="{FF2B5EF4-FFF2-40B4-BE49-F238E27FC236}">
                <a16:creationId xmlns:a16="http://schemas.microsoft.com/office/drawing/2014/main" id="{4F534E09-3EB1-04E2-4DFA-207CC3F2E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6405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</a:t>
            </a:r>
          </a:p>
        </p:txBody>
      </p:sp>
      <p:sp>
        <p:nvSpPr>
          <p:cNvPr id="125965" name="Text Box 20">
            <a:extLst>
              <a:ext uri="{FF2B5EF4-FFF2-40B4-BE49-F238E27FC236}">
                <a16:creationId xmlns:a16="http://schemas.microsoft.com/office/drawing/2014/main" id="{B7B57E6D-5E9E-9807-035F-82145342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5530850"/>
            <a:ext cx="366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  <a:r>
              <a:rPr lang="en-US" altLang="en-US" sz="1600" baseline="-25000"/>
              <a:t>k</a:t>
            </a:r>
          </a:p>
        </p:txBody>
      </p:sp>
      <p:cxnSp>
        <p:nvCxnSpPr>
          <p:cNvPr id="125966" name="AutoShape 21">
            <a:extLst>
              <a:ext uri="{FF2B5EF4-FFF2-40B4-BE49-F238E27FC236}">
                <a16:creationId xmlns:a16="http://schemas.microsoft.com/office/drawing/2014/main" id="{97E54216-A28B-45BC-EB37-F54CF9743337}"/>
              </a:ext>
            </a:extLst>
          </p:cNvPr>
          <p:cNvCxnSpPr>
            <a:cxnSpLocks noChangeShapeType="1"/>
            <a:stCxn id="125958" idx="0"/>
            <a:endCxn id="125960" idx="2"/>
          </p:cNvCxnSpPr>
          <p:nvPr/>
        </p:nvCxnSpPr>
        <p:spPr bwMode="auto">
          <a:xfrm flipV="1">
            <a:off x="1828800" y="41148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67" name="AutoShape 22">
            <a:extLst>
              <a:ext uri="{FF2B5EF4-FFF2-40B4-BE49-F238E27FC236}">
                <a16:creationId xmlns:a16="http://schemas.microsoft.com/office/drawing/2014/main" id="{2EE9F51F-2E4A-C859-048E-138F70ADB7EC}"/>
              </a:ext>
            </a:extLst>
          </p:cNvPr>
          <p:cNvCxnSpPr>
            <a:cxnSpLocks noChangeShapeType="1"/>
            <a:stCxn id="125958" idx="6"/>
            <a:endCxn id="125959" idx="2"/>
          </p:cNvCxnSpPr>
          <p:nvPr/>
        </p:nvCxnSpPr>
        <p:spPr bwMode="auto">
          <a:xfrm>
            <a:off x="1981200" y="4648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68" name="AutoShape 23">
            <a:extLst>
              <a:ext uri="{FF2B5EF4-FFF2-40B4-BE49-F238E27FC236}">
                <a16:creationId xmlns:a16="http://schemas.microsoft.com/office/drawing/2014/main" id="{A339629E-FBF5-D276-10CB-580D8C3DF4CF}"/>
              </a:ext>
            </a:extLst>
          </p:cNvPr>
          <p:cNvCxnSpPr>
            <a:cxnSpLocks noChangeShapeType="1"/>
            <a:stCxn id="125958" idx="4"/>
            <a:endCxn id="125963" idx="1"/>
          </p:cNvCxnSpPr>
          <p:nvPr/>
        </p:nvCxnSpPr>
        <p:spPr bwMode="auto">
          <a:xfrm>
            <a:off x="1828800" y="4800600"/>
            <a:ext cx="7302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969" name="Text Box 24">
            <a:extLst>
              <a:ext uri="{FF2B5EF4-FFF2-40B4-BE49-F238E27FC236}">
                <a16:creationId xmlns:a16="http://schemas.microsoft.com/office/drawing/2014/main" id="{B0D1DDBF-00DB-994C-DEB3-DDB6FF6B9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4464050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  <a:r>
              <a:rPr lang="en-US" altLang="en-US" sz="1600" baseline="-25000"/>
              <a:t>2</a:t>
            </a:r>
          </a:p>
        </p:txBody>
      </p:sp>
      <p:sp>
        <p:nvSpPr>
          <p:cNvPr id="125970" name="Text Box 25">
            <a:extLst>
              <a:ext uri="{FF2B5EF4-FFF2-40B4-BE49-F238E27FC236}">
                <a16:creationId xmlns:a16="http://schemas.microsoft.com/office/drawing/2014/main" id="{2764FFC4-0A45-CABF-ADBE-50C42AD59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3930650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  <a:r>
              <a:rPr lang="en-US" altLang="en-US" sz="1600" baseline="-25000"/>
              <a:t>1</a:t>
            </a:r>
          </a:p>
        </p:txBody>
      </p:sp>
      <p:sp>
        <p:nvSpPr>
          <p:cNvPr id="125971" name="Line 26">
            <a:extLst>
              <a:ext uri="{FF2B5EF4-FFF2-40B4-BE49-F238E27FC236}">
                <a16:creationId xmlns:a16="http://schemas.microsoft.com/office/drawing/2014/main" id="{F1F12E12-0C7C-3950-1CE2-B4AE92D8B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972" name="Text Box 27">
            <a:extLst>
              <a:ext uri="{FF2B5EF4-FFF2-40B4-BE49-F238E27FC236}">
                <a16:creationId xmlns:a16="http://schemas.microsoft.com/office/drawing/2014/main" id="{257E5107-29AB-3865-3C20-1A26CB635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4191000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</a:p>
        </p:txBody>
      </p:sp>
      <p:sp>
        <p:nvSpPr>
          <p:cNvPr id="125973" name="Text Box 32">
            <a:extLst>
              <a:ext uri="{FF2B5EF4-FFF2-40B4-BE49-F238E27FC236}">
                <a16:creationId xmlns:a16="http://schemas.microsoft.com/office/drawing/2014/main" id="{9ACA3AB3-8DDC-B429-ED0D-939C5029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40068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1</a:t>
            </a:r>
            <a:r>
              <a:rPr lang="en-US" altLang="en-US" sz="1600"/>
              <a:t>/1</a:t>
            </a:r>
          </a:p>
        </p:txBody>
      </p:sp>
      <p:sp>
        <p:nvSpPr>
          <p:cNvPr id="125974" name="Text Box 33">
            <a:extLst>
              <a:ext uri="{FF2B5EF4-FFF2-40B4-BE49-F238E27FC236}">
                <a16:creationId xmlns:a16="http://schemas.microsoft.com/office/drawing/2014/main" id="{4EE00CB6-2913-0684-A919-8C336E939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3116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2</a:t>
            </a:r>
            <a:r>
              <a:rPr lang="en-US" altLang="en-US" sz="1600"/>
              <a:t>/1</a:t>
            </a:r>
          </a:p>
        </p:txBody>
      </p:sp>
      <p:sp>
        <p:nvSpPr>
          <p:cNvPr id="125975" name="Text Box 34">
            <a:extLst>
              <a:ext uri="{FF2B5EF4-FFF2-40B4-BE49-F238E27FC236}">
                <a16:creationId xmlns:a16="http://schemas.microsoft.com/office/drawing/2014/main" id="{723A992E-37D0-6995-8BBA-E5870760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5181600"/>
            <a:ext cx="48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k</a:t>
            </a:r>
            <a:r>
              <a:rPr lang="en-US" altLang="en-US" sz="1600"/>
              <a:t>/1</a:t>
            </a:r>
          </a:p>
        </p:txBody>
      </p:sp>
      <p:sp>
        <p:nvSpPr>
          <p:cNvPr id="125976" name="Text Box 35">
            <a:extLst>
              <a:ext uri="{FF2B5EF4-FFF2-40B4-BE49-F238E27FC236}">
                <a16:creationId xmlns:a16="http://schemas.microsoft.com/office/drawing/2014/main" id="{81A8716A-BB97-2D5D-507F-C04ABB56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429000"/>
            <a:ext cx="5589588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Note that, either f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cs typeface="Arial" panose="020B0604020202020204" pitchFamily="34" charset="0"/>
              </a:rPr>
              <a:t>= 0 or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 =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=0, then none of (m,p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) was in E’’.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Hence, f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=0. Flow is conserved…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=1, then there exists 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such that (m,p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) is in E’’.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But, then for no other p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 we have (m,p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) in E’’ (since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otherwise both (m,p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) and (m,p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) would be incident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on m in G). Therefore the flow 1 coming in from 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leaves m by following (m,p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), and all the other flows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on (m,p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) are 0, hence flow is conserved…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>
            <a:extLst>
              <a:ext uri="{FF2B5EF4-FFF2-40B4-BE49-F238E27FC236}">
                <a16:creationId xmlns:a16="http://schemas.microsoft.com/office/drawing/2014/main" id="{2EB64ABB-6DCB-DDE7-888B-9F794291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1AED5-E967-4A5B-A60B-7359FF93531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701B3CE-780F-FFC9-BA03-1670F3AC5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a)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30A9937B-CCE8-B7AE-93BB-DAECE4F4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For P nodes, we have a single outgoing edge to t with capacity 1, and several incoming edges (from some of the nodes in M) each with capacity 1.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Since the flow is conserved, f is a flow in G’.</a:t>
            </a:r>
          </a:p>
        </p:txBody>
      </p:sp>
      <p:sp>
        <p:nvSpPr>
          <p:cNvPr id="128005" name="Oval 4">
            <a:extLst>
              <a:ext uri="{FF2B5EF4-FFF2-40B4-BE49-F238E27FC236}">
                <a16:creationId xmlns:a16="http://schemas.microsoft.com/office/drawing/2014/main" id="{451C3F60-B01F-5585-C9BD-BF8202AF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6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8006" name="Oval 5">
            <a:extLst>
              <a:ext uri="{FF2B5EF4-FFF2-40B4-BE49-F238E27FC236}">
                <a16:creationId xmlns:a16="http://schemas.microsoft.com/office/drawing/2014/main" id="{A247CAD3-6501-E008-EB3F-53480285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6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8007" name="Oval 6">
            <a:extLst>
              <a:ext uri="{FF2B5EF4-FFF2-40B4-BE49-F238E27FC236}">
                <a16:creationId xmlns:a16="http://schemas.microsoft.com/office/drawing/2014/main" id="{4121817F-0C6F-9B41-E5C8-1D76E564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6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8008" name="Oval 7">
            <a:extLst>
              <a:ext uri="{FF2B5EF4-FFF2-40B4-BE49-F238E27FC236}">
                <a16:creationId xmlns:a16="http://schemas.microsoft.com/office/drawing/2014/main" id="{FD71EDD6-B282-9B5C-5595-BA04DC420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305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8009" name="Text Box 9">
            <a:extLst>
              <a:ext uri="{FF2B5EF4-FFF2-40B4-BE49-F238E27FC236}">
                <a16:creationId xmlns:a16="http://schemas.microsoft.com/office/drawing/2014/main" id="{6C3D3B76-870C-4FFB-E304-2CBFAB64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17976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0</a:t>
            </a:r>
            <a:r>
              <a:rPr lang="en-US" altLang="en-US" sz="1600"/>
              <a:t>/1</a:t>
            </a:r>
          </a:p>
        </p:txBody>
      </p:sp>
      <p:sp>
        <p:nvSpPr>
          <p:cNvPr id="128010" name="Oval 10">
            <a:extLst>
              <a:ext uri="{FF2B5EF4-FFF2-40B4-BE49-F238E27FC236}">
                <a16:creationId xmlns:a16="http://schemas.microsoft.com/office/drawing/2014/main" id="{D45B1ADA-CA63-464E-1F2B-C51522C0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307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FDDD1DDF-04B1-BF11-6B6B-5DBB4A7B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3332163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</a:t>
            </a:r>
          </a:p>
        </p:txBody>
      </p:sp>
      <p:sp>
        <p:nvSpPr>
          <p:cNvPr id="128012" name="Text Box 12">
            <a:extLst>
              <a:ext uri="{FF2B5EF4-FFF2-40B4-BE49-F238E27FC236}">
                <a16:creationId xmlns:a16="http://schemas.microsoft.com/office/drawing/2014/main" id="{483EA039-8861-B201-C27E-EE6435C8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398963"/>
            <a:ext cx="423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  <a:r>
              <a:rPr lang="en-US" altLang="en-US" sz="1600" baseline="-25000"/>
              <a:t>k</a:t>
            </a:r>
          </a:p>
        </p:txBody>
      </p:sp>
      <p:sp>
        <p:nvSpPr>
          <p:cNvPr id="128013" name="Text Box 16">
            <a:extLst>
              <a:ext uri="{FF2B5EF4-FFF2-40B4-BE49-F238E27FC236}">
                <a16:creationId xmlns:a16="http://schemas.microsoft.com/office/drawing/2014/main" id="{19871E8D-D469-822C-9EE4-C03150D8A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333216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  <a:r>
              <a:rPr lang="en-US" altLang="en-US" sz="1600" baseline="-25000"/>
              <a:t>2</a:t>
            </a:r>
          </a:p>
        </p:txBody>
      </p:sp>
      <p:sp>
        <p:nvSpPr>
          <p:cNvPr id="128014" name="Text Box 17">
            <a:extLst>
              <a:ext uri="{FF2B5EF4-FFF2-40B4-BE49-F238E27FC236}">
                <a16:creationId xmlns:a16="http://schemas.microsoft.com/office/drawing/2014/main" id="{13AE0011-110C-60A7-407A-7B84D8FB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79876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  <a:r>
              <a:rPr lang="en-US" altLang="en-US" sz="1600" baseline="-25000"/>
              <a:t>1</a:t>
            </a:r>
          </a:p>
        </p:txBody>
      </p:sp>
      <p:sp>
        <p:nvSpPr>
          <p:cNvPr id="128015" name="Line 18">
            <a:extLst>
              <a:ext uri="{FF2B5EF4-FFF2-40B4-BE49-F238E27FC236}">
                <a16:creationId xmlns:a16="http://schemas.microsoft.com/office/drawing/2014/main" id="{76FE467A-ED72-8490-218E-E1D40D1DC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8211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016" name="Text Box 19">
            <a:extLst>
              <a:ext uri="{FF2B5EF4-FFF2-40B4-BE49-F238E27FC236}">
                <a16:creationId xmlns:a16="http://schemas.microsoft.com/office/drawing/2014/main" id="{A1F1BCBD-87C1-43DB-CFFF-0D9634EE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9829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</a:p>
        </p:txBody>
      </p:sp>
      <p:sp>
        <p:nvSpPr>
          <p:cNvPr id="128017" name="Text Box 20">
            <a:extLst>
              <a:ext uri="{FF2B5EF4-FFF2-40B4-BE49-F238E27FC236}">
                <a16:creationId xmlns:a16="http://schemas.microsoft.com/office/drawing/2014/main" id="{C361ABFD-620A-5E7B-537F-79E0B3F9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27543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1</a:t>
            </a:r>
            <a:r>
              <a:rPr lang="en-US" altLang="en-US" sz="1600"/>
              <a:t>/1</a:t>
            </a:r>
          </a:p>
        </p:txBody>
      </p:sp>
      <p:sp>
        <p:nvSpPr>
          <p:cNvPr id="128018" name="Text Box 21">
            <a:extLst>
              <a:ext uri="{FF2B5EF4-FFF2-40B4-BE49-F238E27FC236}">
                <a16:creationId xmlns:a16="http://schemas.microsoft.com/office/drawing/2014/main" id="{75269693-6470-0204-7140-EFB5E050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14801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2</a:t>
            </a:r>
            <a:r>
              <a:rPr lang="en-US" altLang="en-US" sz="1600"/>
              <a:t>/1</a:t>
            </a:r>
          </a:p>
        </p:txBody>
      </p:sp>
      <p:sp>
        <p:nvSpPr>
          <p:cNvPr id="128019" name="Text Box 22">
            <a:extLst>
              <a:ext uri="{FF2B5EF4-FFF2-40B4-BE49-F238E27FC236}">
                <a16:creationId xmlns:a16="http://schemas.microsoft.com/office/drawing/2014/main" id="{448C747A-5A9E-E1EE-B4F0-33EC6D24F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4017963"/>
            <a:ext cx="48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k</a:t>
            </a:r>
            <a:r>
              <a:rPr lang="en-US" altLang="en-US" sz="1600"/>
              <a:t>/1</a:t>
            </a:r>
          </a:p>
        </p:txBody>
      </p:sp>
      <p:sp>
        <p:nvSpPr>
          <p:cNvPr id="128020" name="Text Box 23">
            <a:extLst>
              <a:ext uri="{FF2B5EF4-FFF2-40B4-BE49-F238E27FC236}">
                <a16:creationId xmlns:a16="http://schemas.microsoft.com/office/drawing/2014/main" id="{3543402C-13FA-6A6E-F6B3-F565A5C4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297113"/>
            <a:ext cx="5970588" cy="296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Note that, either f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cs typeface="Arial" panose="020B0604020202020204" pitchFamily="34" charset="0"/>
              </a:rPr>
              <a:t>= 0 or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 =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=0, then none of (m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,p) was in E’’.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Hence, f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=0. Flow is conserved…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=1, then there exists 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such that (m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,p) is in E’’.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But, then for no other m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 we have (m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,p) in E’’ (since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otherwise both (m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,p) and (m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,p) would be incident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on m in G). Therefore the flow 1 going out to t,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comes into p by following (m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,p), and all the other flows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on (m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,p) are 0, hence flow is conserved…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</p:txBody>
      </p:sp>
      <p:cxnSp>
        <p:nvCxnSpPr>
          <p:cNvPr id="128021" name="AutoShape 24">
            <a:extLst>
              <a:ext uri="{FF2B5EF4-FFF2-40B4-BE49-F238E27FC236}">
                <a16:creationId xmlns:a16="http://schemas.microsoft.com/office/drawing/2014/main" id="{2DF8B898-3FDD-887C-CB3C-003247D358EC}"/>
              </a:ext>
            </a:extLst>
          </p:cNvPr>
          <p:cNvCxnSpPr>
            <a:cxnSpLocks noChangeShapeType="1"/>
            <a:stCxn id="128008" idx="6"/>
            <a:endCxn id="128006" idx="1"/>
          </p:cNvCxnSpPr>
          <p:nvPr/>
        </p:nvCxnSpPr>
        <p:spPr bwMode="auto">
          <a:xfrm>
            <a:off x="990600" y="2982913"/>
            <a:ext cx="7302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022" name="AutoShape 25">
            <a:extLst>
              <a:ext uri="{FF2B5EF4-FFF2-40B4-BE49-F238E27FC236}">
                <a16:creationId xmlns:a16="http://schemas.microsoft.com/office/drawing/2014/main" id="{CD141299-B275-E6DB-FD29-586EB466BB79}"/>
              </a:ext>
            </a:extLst>
          </p:cNvPr>
          <p:cNvCxnSpPr>
            <a:cxnSpLocks noChangeShapeType="1"/>
            <a:stCxn id="128007" idx="6"/>
            <a:endCxn id="128006" idx="2"/>
          </p:cNvCxnSpPr>
          <p:nvPr/>
        </p:nvCxnSpPr>
        <p:spPr bwMode="auto">
          <a:xfrm>
            <a:off x="990600" y="3516313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023" name="AutoShape 26">
            <a:extLst>
              <a:ext uri="{FF2B5EF4-FFF2-40B4-BE49-F238E27FC236}">
                <a16:creationId xmlns:a16="http://schemas.microsoft.com/office/drawing/2014/main" id="{76138DFC-79A8-C08E-505F-909B4D551A4D}"/>
              </a:ext>
            </a:extLst>
          </p:cNvPr>
          <p:cNvCxnSpPr>
            <a:cxnSpLocks noChangeShapeType="1"/>
            <a:stCxn id="128010" idx="7"/>
            <a:endCxn id="128006" idx="4"/>
          </p:cNvCxnSpPr>
          <p:nvPr/>
        </p:nvCxnSpPr>
        <p:spPr bwMode="auto">
          <a:xfrm flipV="1">
            <a:off x="946150" y="3668713"/>
            <a:ext cx="8826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8024" name="AutoShape 27">
            <a:extLst>
              <a:ext uri="{FF2B5EF4-FFF2-40B4-BE49-F238E27FC236}">
                <a16:creationId xmlns:a16="http://schemas.microsoft.com/office/drawing/2014/main" id="{9EF105F9-5F74-2A3B-CA30-D9E95637F87B}"/>
              </a:ext>
            </a:extLst>
          </p:cNvPr>
          <p:cNvCxnSpPr>
            <a:cxnSpLocks noChangeShapeType="1"/>
            <a:stCxn id="128006" idx="6"/>
            <a:endCxn id="128005" idx="2"/>
          </p:cNvCxnSpPr>
          <p:nvPr/>
        </p:nvCxnSpPr>
        <p:spPr bwMode="auto">
          <a:xfrm>
            <a:off x="1981200" y="3516313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>
            <a:extLst>
              <a:ext uri="{FF2B5EF4-FFF2-40B4-BE49-F238E27FC236}">
                <a16:creationId xmlns:a16="http://schemas.microsoft.com/office/drawing/2014/main" id="{4280404D-E9A8-85F9-CBA8-12AA2B06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1FFEC-418D-4DE3-848D-3B9E1897227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47150738-1250-50DC-FCDB-23FF85F1C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a)</a:t>
            </a:r>
          </a:p>
        </p:txBody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4769E120-8467-C491-63E5-5FD6AB80F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need to also show that |f| = |E’’| for part a.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|f| = f(s, V’- {s}) </a:t>
            </a:r>
            <a:r>
              <a:rPr lang="en-US" altLang="en-US" sz="2400">
                <a:solidFill>
                  <a:srgbClr val="0066FF"/>
                </a:solidFill>
              </a:rPr>
              <a:t>// sum of all flows going out from 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   = f(s, M U P U { t } ) </a:t>
            </a:r>
            <a:r>
              <a:rPr lang="en-US" altLang="en-US" sz="2400">
                <a:solidFill>
                  <a:srgbClr val="0066FF"/>
                </a:solidFill>
              </a:rPr>
              <a:t>// since V - {s} = M U P U { t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   = f(s,M) + f(s,P) + f(s,{t}) </a:t>
            </a:r>
            <a:r>
              <a:rPr lang="en-US" altLang="en-US" sz="2400">
                <a:solidFill>
                  <a:srgbClr val="0066FF"/>
                </a:solidFill>
              </a:rPr>
              <a:t>// since M,P,{t} are disjoint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= f(s,M) </a:t>
            </a:r>
            <a:r>
              <a:rPr lang="en-US" altLang="en-US" sz="2400">
                <a:solidFill>
                  <a:srgbClr val="0066FF"/>
                </a:solidFill>
              </a:rPr>
              <a:t>// since there’s no edge from s to P, from s to 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= |E’’| </a:t>
            </a:r>
            <a:r>
              <a:rPr lang="en-US" altLang="en-US" sz="2400">
                <a:solidFill>
                  <a:srgbClr val="0066FF"/>
                </a:solidFill>
              </a:rPr>
              <a:t>// since for each edge in E’’ we put an outgoing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        </a:t>
            </a:r>
            <a:r>
              <a:rPr lang="en-US" altLang="en-US" sz="2400">
                <a:solidFill>
                  <a:srgbClr val="0066FF"/>
                </a:solidFill>
              </a:rPr>
              <a:t>// flow of 1 from s</a:t>
            </a:r>
            <a:endParaRPr lang="en-US" altLang="en-US" sz="800"/>
          </a:p>
          <a:p>
            <a:pPr eaLnBrk="1" hangingPunct="1"/>
            <a:r>
              <a:rPr lang="en-US" altLang="en-US" sz="2400"/>
              <a:t>This completes the proof of part a.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50B7C265-88FE-7899-5EDD-26178D2C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67BE22-593B-48AA-886D-F2E8F8E9878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A08143D4-3E15-1C12-C81F-0DF91161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b)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F101353-6F3D-FA16-1ED9-88911121D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Let f be an integer valued flow in G’.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Since each edge in G’ has capacity 1, and f is integer valued, a flow on an edge is either 0 or 1.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Let us take E’’ as E’’ = { (m,p) : f(m,p) = 1 }</a:t>
            </a:r>
          </a:p>
          <a:p>
            <a:pPr eaLnBrk="1" hangingPunct="1"/>
            <a:endParaRPr lang="en-US" altLang="en-US" sz="800"/>
          </a:p>
        </p:txBody>
      </p:sp>
      <p:grpSp>
        <p:nvGrpSpPr>
          <p:cNvPr id="132101" name="Group 77">
            <a:extLst>
              <a:ext uri="{FF2B5EF4-FFF2-40B4-BE49-F238E27FC236}">
                <a16:creationId xmlns:a16="http://schemas.microsoft.com/office/drawing/2014/main" id="{A20E18ED-CEA1-19F9-05D6-FF7BB5D19895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048000"/>
            <a:ext cx="2438400" cy="3048000"/>
            <a:chOff x="2640" y="1920"/>
            <a:chExt cx="1536" cy="1920"/>
          </a:xfrm>
        </p:grpSpPr>
        <p:sp>
          <p:nvSpPr>
            <p:cNvPr id="132123" name="Oval 25">
              <a:extLst>
                <a:ext uri="{FF2B5EF4-FFF2-40B4-BE49-F238E27FC236}">
                  <a16:creationId xmlns:a16="http://schemas.microsoft.com/office/drawing/2014/main" id="{FD2E111F-FFA0-7271-D185-2059598502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620" y="2689"/>
              <a:ext cx="231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24" name="Oval 26">
              <a:extLst>
                <a:ext uri="{FF2B5EF4-FFF2-40B4-BE49-F238E27FC236}">
                  <a16:creationId xmlns:a16="http://schemas.microsoft.com/office/drawing/2014/main" id="{A75A4F98-F143-ECE6-2A50-3D60D9C771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84" y="26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25" name="Rectangle 27">
              <a:extLst>
                <a:ext uri="{FF2B5EF4-FFF2-40B4-BE49-F238E27FC236}">
                  <a16:creationId xmlns:a16="http://schemas.microsoft.com/office/drawing/2014/main" id="{D8AD3990-D46D-5BD5-00C7-9D6706D56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4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s</a:t>
              </a:r>
            </a:p>
          </p:txBody>
        </p:sp>
        <p:sp>
          <p:nvSpPr>
            <p:cNvPr id="132126" name="Rectangle 28">
              <a:extLst>
                <a:ext uri="{FF2B5EF4-FFF2-40B4-BE49-F238E27FC236}">
                  <a16:creationId xmlns:a16="http://schemas.microsoft.com/office/drawing/2014/main" id="{E72967A0-93CA-B62B-AC0D-9670AFDD1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264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t</a:t>
              </a:r>
            </a:p>
          </p:txBody>
        </p:sp>
        <p:grpSp>
          <p:nvGrpSpPr>
            <p:cNvPr id="132127" name="Group 29">
              <a:extLst>
                <a:ext uri="{FF2B5EF4-FFF2-40B4-BE49-F238E27FC236}">
                  <a16:creationId xmlns:a16="http://schemas.microsoft.com/office/drawing/2014/main" id="{FEEC2642-0711-40C5-9D90-12201BFE3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6" y="2064"/>
              <a:ext cx="192" cy="1488"/>
              <a:chOff x="1344" y="2064"/>
              <a:chExt cx="192" cy="1488"/>
            </a:xfrm>
          </p:grpSpPr>
          <p:sp>
            <p:nvSpPr>
              <p:cNvPr id="132151" name="Oval 30">
                <a:extLst>
                  <a:ext uri="{FF2B5EF4-FFF2-40B4-BE49-F238E27FC236}">
                    <a16:creationId xmlns:a16="http://schemas.microsoft.com/office/drawing/2014/main" id="{8E1E5776-204E-5BD3-E1EA-0D199D01C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44" y="206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52" name="Oval 31">
                <a:extLst>
                  <a:ext uri="{FF2B5EF4-FFF2-40B4-BE49-F238E27FC236}">
                    <a16:creationId xmlns:a16="http://schemas.microsoft.com/office/drawing/2014/main" id="{9C44FA40-D626-0CFB-D766-F87D44FC2F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44" y="24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53" name="Oval 32">
                <a:extLst>
                  <a:ext uri="{FF2B5EF4-FFF2-40B4-BE49-F238E27FC236}">
                    <a16:creationId xmlns:a16="http://schemas.microsoft.com/office/drawing/2014/main" id="{61204A27-19D9-7110-D033-9C375F325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44" y="292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54" name="Oval 33">
                <a:extLst>
                  <a:ext uri="{FF2B5EF4-FFF2-40B4-BE49-F238E27FC236}">
                    <a16:creationId xmlns:a16="http://schemas.microsoft.com/office/drawing/2014/main" id="{2E177E3A-4AC8-EB1C-A464-CEF7F1535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44" y="336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</p:grpSp>
        <p:grpSp>
          <p:nvGrpSpPr>
            <p:cNvPr id="132128" name="Group 34">
              <a:extLst>
                <a:ext uri="{FF2B5EF4-FFF2-40B4-BE49-F238E27FC236}">
                  <a16:creationId xmlns:a16="http://schemas.microsoft.com/office/drawing/2014/main" id="{C599C17B-A32E-209D-393B-7D16B4282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8" y="1920"/>
              <a:ext cx="192" cy="1920"/>
              <a:chOff x="3648" y="1920"/>
              <a:chExt cx="192" cy="1920"/>
            </a:xfrm>
          </p:grpSpPr>
          <p:sp>
            <p:nvSpPr>
              <p:cNvPr id="132146" name="Oval 35">
                <a:extLst>
                  <a:ext uri="{FF2B5EF4-FFF2-40B4-BE49-F238E27FC236}">
                    <a16:creationId xmlns:a16="http://schemas.microsoft.com/office/drawing/2014/main" id="{ED46AF7F-EA4F-8540-D3A9-F82A1F09C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47" name="Oval 36">
                <a:extLst>
                  <a:ext uri="{FF2B5EF4-FFF2-40B4-BE49-F238E27FC236}">
                    <a16:creationId xmlns:a16="http://schemas.microsoft.com/office/drawing/2014/main" id="{6CD8382F-718F-DD06-E832-7CB2462B3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48" name="Oval 37">
                <a:extLst>
                  <a:ext uri="{FF2B5EF4-FFF2-40B4-BE49-F238E27FC236}">
                    <a16:creationId xmlns:a16="http://schemas.microsoft.com/office/drawing/2014/main" id="{12CA3E0C-6945-04B2-1E76-0CF26928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8" y="2784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49" name="Oval 38">
                <a:extLst>
                  <a:ext uri="{FF2B5EF4-FFF2-40B4-BE49-F238E27FC236}">
                    <a16:creationId xmlns:a16="http://schemas.microsoft.com/office/drawing/2014/main" id="{4BB12CBB-C324-B3C0-D82B-918624541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8" y="321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  <p:sp>
            <p:nvSpPr>
              <p:cNvPr id="132150" name="Oval 39">
                <a:extLst>
                  <a:ext uri="{FF2B5EF4-FFF2-40B4-BE49-F238E27FC236}">
                    <a16:creationId xmlns:a16="http://schemas.microsoft.com/office/drawing/2014/main" id="{5586E47E-5C8B-32E7-5E18-84BB1AD56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648" y="364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800"/>
              </a:p>
            </p:txBody>
          </p:sp>
        </p:grpSp>
        <p:cxnSp>
          <p:nvCxnSpPr>
            <p:cNvPr id="132129" name="AutoShape 40">
              <a:extLst>
                <a:ext uri="{FF2B5EF4-FFF2-40B4-BE49-F238E27FC236}">
                  <a16:creationId xmlns:a16="http://schemas.microsoft.com/office/drawing/2014/main" id="{864F7696-FA84-D96D-E2FD-EB34B2EC6E15}"/>
                </a:ext>
              </a:extLst>
            </p:cNvPr>
            <p:cNvCxnSpPr>
              <a:cxnSpLocks noChangeShapeType="1"/>
              <a:stCxn id="132123" idx="2"/>
              <a:endCxn id="132151" idx="5"/>
            </p:cNvCxnSpPr>
            <p:nvPr/>
          </p:nvCxnSpPr>
          <p:spPr bwMode="auto">
            <a:xfrm flipV="1">
              <a:off x="2737" y="2227"/>
              <a:ext cx="367" cy="442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0" name="AutoShape 41">
              <a:extLst>
                <a:ext uri="{FF2B5EF4-FFF2-40B4-BE49-F238E27FC236}">
                  <a16:creationId xmlns:a16="http://schemas.microsoft.com/office/drawing/2014/main" id="{B77DA921-83A9-5A56-BAF6-98705B0C79CB}"/>
                </a:ext>
              </a:extLst>
            </p:cNvPr>
            <p:cNvCxnSpPr>
              <a:cxnSpLocks noChangeShapeType="1"/>
              <a:stCxn id="132123" idx="1"/>
              <a:endCxn id="132152" idx="4"/>
            </p:cNvCxnSpPr>
            <p:nvPr/>
          </p:nvCxnSpPr>
          <p:spPr bwMode="auto">
            <a:xfrm flipV="1">
              <a:off x="2804" y="2592"/>
              <a:ext cx="272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1" name="AutoShape 42">
              <a:extLst>
                <a:ext uri="{FF2B5EF4-FFF2-40B4-BE49-F238E27FC236}">
                  <a16:creationId xmlns:a16="http://schemas.microsoft.com/office/drawing/2014/main" id="{D993E101-13EB-15D4-35CB-3BFDCFD12C9E}"/>
                </a:ext>
              </a:extLst>
            </p:cNvPr>
            <p:cNvCxnSpPr>
              <a:cxnSpLocks noChangeShapeType="1"/>
              <a:stCxn id="132123" idx="7"/>
              <a:endCxn id="132153" idx="3"/>
            </p:cNvCxnSpPr>
            <p:nvPr/>
          </p:nvCxnSpPr>
          <p:spPr bwMode="auto">
            <a:xfrm>
              <a:off x="2804" y="2866"/>
              <a:ext cx="300" cy="9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2" name="AutoShape 43">
              <a:extLst>
                <a:ext uri="{FF2B5EF4-FFF2-40B4-BE49-F238E27FC236}">
                  <a16:creationId xmlns:a16="http://schemas.microsoft.com/office/drawing/2014/main" id="{4D6159A0-012D-9895-8513-4B31B7CDD2C4}"/>
                </a:ext>
              </a:extLst>
            </p:cNvPr>
            <p:cNvCxnSpPr>
              <a:cxnSpLocks noChangeShapeType="1"/>
              <a:stCxn id="132123" idx="6"/>
              <a:endCxn id="132154" idx="3"/>
            </p:cNvCxnSpPr>
            <p:nvPr/>
          </p:nvCxnSpPr>
          <p:spPr bwMode="auto">
            <a:xfrm>
              <a:off x="2737" y="2900"/>
              <a:ext cx="367" cy="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3" name="AutoShape 44">
              <a:extLst>
                <a:ext uri="{FF2B5EF4-FFF2-40B4-BE49-F238E27FC236}">
                  <a16:creationId xmlns:a16="http://schemas.microsoft.com/office/drawing/2014/main" id="{5969A3B4-7FFF-4B18-0682-DA01F486243E}"/>
                </a:ext>
              </a:extLst>
            </p:cNvPr>
            <p:cNvCxnSpPr>
              <a:cxnSpLocks noChangeShapeType="1"/>
              <a:stCxn id="132146" idx="0"/>
              <a:endCxn id="132124" idx="2"/>
            </p:cNvCxnSpPr>
            <p:nvPr/>
          </p:nvCxnSpPr>
          <p:spPr bwMode="auto">
            <a:xfrm>
              <a:off x="3740" y="2016"/>
              <a:ext cx="340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4" name="AutoShape 45">
              <a:extLst>
                <a:ext uri="{FF2B5EF4-FFF2-40B4-BE49-F238E27FC236}">
                  <a16:creationId xmlns:a16="http://schemas.microsoft.com/office/drawing/2014/main" id="{B8B870AD-E4FD-0D4B-99F8-AC2667B3BA1C}"/>
                </a:ext>
              </a:extLst>
            </p:cNvPr>
            <p:cNvCxnSpPr>
              <a:cxnSpLocks noChangeShapeType="1"/>
              <a:stCxn id="132147" idx="0"/>
              <a:endCxn id="132124" idx="3"/>
            </p:cNvCxnSpPr>
            <p:nvPr/>
          </p:nvCxnSpPr>
          <p:spPr bwMode="auto">
            <a:xfrm>
              <a:off x="3740" y="2448"/>
              <a:ext cx="272" cy="26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5" name="AutoShape 46">
              <a:extLst>
                <a:ext uri="{FF2B5EF4-FFF2-40B4-BE49-F238E27FC236}">
                  <a16:creationId xmlns:a16="http://schemas.microsoft.com/office/drawing/2014/main" id="{42A65D27-ED52-BD3D-E194-2F1B27991A70}"/>
                </a:ext>
              </a:extLst>
            </p:cNvPr>
            <p:cNvCxnSpPr>
              <a:cxnSpLocks noChangeShapeType="1"/>
              <a:stCxn id="132148" idx="0"/>
              <a:endCxn id="132124" idx="4"/>
            </p:cNvCxnSpPr>
            <p:nvPr/>
          </p:nvCxnSpPr>
          <p:spPr bwMode="auto">
            <a:xfrm flipV="1">
              <a:off x="3740" y="2784"/>
              <a:ext cx="244" cy="9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6" name="AutoShape 47">
              <a:extLst>
                <a:ext uri="{FF2B5EF4-FFF2-40B4-BE49-F238E27FC236}">
                  <a16:creationId xmlns:a16="http://schemas.microsoft.com/office/drawing/2014/main" id="{47F08DB1-E504-524C-30F1-557B3C8AB4DF}"/>
                </a:ext>
              </a:extLst>
            </p:cNvPr>
            <p:cNvCxnSpPr>
              <a:cxnSpLocks noChangeShapeType="1"/>
              <a:stCxn id="132149" idx="1"/>
              <a:endCxn id="132124" idx="5"/>
            </p:cNvCxnSpPr>
            <p:nvPr/>
          </p:nvCxnSpPr>
          <p:spPr bwMode="auto">
            <a:xfrm flipV="1">
              <a:off x="3711" y="2851"/>
              <a:ext cx="301" cy="3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7" name="AutoShape 48">
              <a:extLst>
                <a:ext uri="{FF2B5EF4-FFF2-40B4-BE49-F238E27FC236}">
                  <a16:creationId xmlns:a16="http://schemas.microsoft.com/office/drawing/2014/main" id="{1173F69C-2144-9577-A7E9-713C69691B55}"/>
                </a:ext>
              </a:extLst>
            </p:cNvPr>
            <p:cNvCxnSpPr>
              <a:cxnSpLocks noChangeShapeType="1"/>
              <a:stCxn id="132150" idx="1"/>
              <a:endCxn id="132124" idx="6"/>
            </p:cNvCxnSpPr>
            <p:nvPr/>
          </p:nvCxnSpPr>
          <p:spPr bwMode="auto">
            <a:xfrm flipV="1">
              <a:off x="3711" y="2880"/>
              <a:ext cx="369" cy="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8" name="AutoShape 49">
              <a:extLst>
                <a:ext uri="{FF2B5EF4-FFF2-40B4-BE49-F238E27FC236}">
                  <a16:creationId xmlns:a16="http://schemas.microsoft.com/office/drawing/2014/main" id="{22EBEB14-AD10-E370-4665-670B1B70B0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64" y="2016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39" name="AutoShape 50">
              <a:extLst>
                <a:ext uri="{FF2B5EF4-FFF2-40B4-BE49-F238E27FC236}">
                  <a16:creationId xmlns:a16="http://schemas.microsoft.com/office/drawing/2014/main" id="{FFB68A50-4827-95C8-6A37-3AE82DC97A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64" y="2160"/>
              <a:ext cx="288" cy="28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0" name="AutoShape 51">
              <a:extLst>
                <a:ext uri="{FF2B5EF4-FFF2-40B4-BE49-F238E27FC236}">
                  <a16:creationId xmlns:a16="http://schemas.microsoft.com/office/drawing/2014/main" id="{0C979F2F-9312-2CC8-62F8-B94883D185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64" y="2448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1" name="AutoShape 52">
              <a:extLst>
                <a:ext uri="{FF2B5EF4-FFF2-40B4-BE49-F238E27FC236}">
                  <a16:creationId xmlns:a16="http://schemas.microsoft.com/office/drawing/2014/main" id="{315B567E-13DC-9D58-AAD2-FB96F23718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64" y="2592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2" name="AutoShape 53">
              <a:extLst>
                <a:ext uri="{FF2B5EF4-FFF2-40B4-BE49-F238E27FC236}">
                  <a16:creationId xmlns:a16="http://schemas.microsoft.com/office/drawing/2014/main" id="{9C5AF873-AF65-422D-468D-5869862848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64" y="2880"/>
              <a:ext cx="288" cy="14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3" name="AutoShape 54">
              <a:extLst>
                <a:ext uri="{FF2B5EF4-FFF2-40B4-BE49-F238E27FC236}">
                  <a16:creationId xmlns:a16="http://schemas.microsoft.com/office/drawing/2014/main" id="{BF60D9AB-6AD1-9D2B-A05D-D829F49202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264" y="2880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4" name="AutoShape 55">
              <a:extLst>
                <a:ext uri="{FF2B5EF4-FFF2-40B4-BE49-F238E27FC236}">
                  <a16:creationId xmlns:a16="http://schemas.microsoft.com/office/drawing/2014/main" id="{7478AA6A-53A3-030E-E390-41266F75EC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64" y="3024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45" name="AutoShape 56">
              <a:extLst>
                <a:ext uri="{FF2B5EF4-FFF2-40B4-BE49-F238E27FC236}">
                  <a16:creationId xmlns:a16="http://schemas.microsoft.com/office/drawing/2014/main" id="{1088731B-763C-EE4C-D3AD-D58EFDB593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264" y="3024"/>
              <a:ext cx="288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2102" name="Group 78">
            <a:extLst>
              <a:ext uri="{FF2B5EF4-FFF2-40B4-BE49-F238E27FC236}">
                <a16:creationId xmlns:a16="http://schemas.microsoft.com/office/drawing/2014/main" id="{ED253D18-59BD-2DAF-55CF-032B9132DB2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48000"/>
            <a:ext cx="1066800" cy="3048000"/>
            <a:chOff x="1584" y="1920"/>
            <a:chExt cx="672" cy="1920"/>
          </a:xfrm>
        </p:grpSpPr>
        <p:sp>
          <p:nvSpPr>
            <p:cNvPr id="132106" name="Oval 57">
              <a:extLst>
                <a:ext uri="{FF2B5EF4-FFF2-40B4-BE49-F238E27FC236}">
                  <a16:creationId xmlns:a16="http://schemas.microsoft.com/office/drawing/2014/main" id="{C73BD0C9-721D-BA10-7C87-91253F3F6E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4" y="192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07" name="Oval 58">
              <a:extLst>
                <a:ext uri="{FF2B5EF4-FFF2-40B4-BE49-F238E27FC236}">
                  <a16:creationId xmlns:a16="http://schemas.microsoft.com/office/drawing/2014/main" id="{59BFD4C5-47DF-5144-AA01-5FA481B749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4" y="235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08" name="Oval 59">
              <a:extLst>
                <a:ext uri="{FF2B5EF4-FFF2-40B4-BE49-F238E27FC236}">
                  <a16:creationId xmlns:a16="http://schemas.microsoft.com/office/drawing/2014/main" id="{A53E25DA-2346-B73D-BDBA-FC72EB129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4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09" name="Oval 60">
              <a:extLst>
                <a:ext uri="{FF2B5EF4-FFF2-40B4-BE49-F238E27FC236}">
                  <a16:creationId xmlns:a16="http://schemas.microsoft.com/office/drawing/2014/main" id="{FF7ABB5F-F24E-5AB2-F749-377BC261F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4" y="321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10" name="Oval 61">
              <a:extLst>
                <a:ext uri="{FF2B5EF4-FFF2-40B4-BE49-F238E27FC236}">
                  <a16:creationId xmlns:a16="http://schemas.microsoft.com/office/drawing/2014/main" id="{399C2653-4D45-2129-54D1-018272C9D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64" y="36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11" name="Oval 62">
              <a:extLst>
                <a:ext uri="{FF2B5EF4-FFF2-40B4-BE49-F238E27FC236}">
                  <a16:creationId xmlns:a16="http://schemas.microsoft.com/office/drawing/2014/main" id="{DDE97FD3-A5CE-ED7C-F8CC-8C3EFB8B93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12" name="Oval 63">
              <a:extLst>
                <a:ext uri="{FF2B5EF4-FFF2-40B4-BE49-F238E27FC236}">
                  <a16:creationId xmlns:a16="http://schemas.microsoft.com/office/drawing/2014/main" id="{CAF6F054-3887-07B6-B0A6-89DB773F69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4" y="24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13" name="Oval 64">
              <a:extLst>
                <a:ext uri="{FF2B5EF4-FFF2-40B4-BE49-F238E27FC236}">
                  <a16:creationId xmlns:a16="http://schemas.microsoft.com/office/drawing/2014/main" id="{1F971189-FAE5-D96A-31AC-00C91E8604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4" y="292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sp>
          <p:nvSpPr>
            <p:cNvPr id="132114" name="Oval 65">
              <a:extLst>
                <a:ext uri="{FF2B5EF4-FFF2-40B4-BE49-F238E27FC236}">
                  <a16:creationId xmlns:a16="http://schemas.microsoft.com/office/drawing/2014/main" id="{E3BC08A0-25EE-2774-899E-20458853D2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584" y="3360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800"/>
            </a:p>
          </p:txBody>
        </p:sp>
        <p:cxnSp>
          <p:nvCxnSpPr>
            <p:cNvPr id="132115" name="AutoShape 66">
              <a:extLst>
                <a:ext uri="{FF2B5EF4-FFF2-40B4-BE49-F238E27FC236}">
                  <a16:creationId xmlns:a16="http://schemas.microsoft.com/office/drawing/2014/main" id="{33BCA238-0B67-F355-6EE9-01E1F09E43AF}"/>
                </a:ext>
              </a:extLst>
            </p:cNvPr>
            <p:cNvCxnSpPr>
              <a:cxnSpLocks noChangeShapeType="1"/>
              <a:stCxn id="132106" idx="4"/>
              <a:endCxn id="132111" idx="0"/>
            </p:cNvCxnSpPr>
            <p:nvPr/>
          </p:nvCxnSpPr>
          <p:spPr bwMode="auto">
            <a:xfrm flipH="1">
              <a:off x="1776" y="2016"/>
              <a:ext cx="2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16" name="AutoShape 67">
              <a:extLst>
                <a:ext uri="{FF2B5EF4-FFF2-40B4-BE49-F238E27FC236}">
                  <a16:creationId xmlns:a16="http://schemas.microsoft.com/office/drawing/2014/main" id="{8A90367B-7716-92AE-D305-B1E98B280A77}"/>
                </a:ext>
              </a:extLst>
            </p:cNvPr>
            <p:cNvCxnSpPr>
              <a:cxnSpLocks noChangeShapeType="1"/>
              <a:stCxn id="132107" idx="4"/>
              <a:endCxn id="132111" idx="0"/>
            </p:cNvCxnSpPr>
            <p:nvPr/>
          </p:nvCxnSpPr>
          <p:spPr bwMode="auto">
            <a:xfrm flipH="1" flipV="1">
              <a:off x="1776" y="2160"/>
              <a:ext cx="288" cy="28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17" name="AutoShape 68">
              <a:extLst>
                <a:ext uri="{FF2B5EF4-FFF2-40B4-BE49-F238E27FC236}">
                  <a16:creationId xmlns:a16="http://schemas.microsoft.com/office/drawing/2014/main" id="{63B81FFB-0F87-9495-AB81-8C8B2CC9B7A3}"/>
                </a:ext>
              </a:extLst>
            </p:cNvPr>
            <p:cNvCxnSpPr>
              <a:cxnSpLocks noChangeShapeType="1"/>
              <a:stCxn id="132107" idx="4"/>
              <a:endCxn id="132113" idx="0"/>
            </p:cNvCxnSpPr>
            <p:nvPr/>
          </p:nvCxnSpPr>
          <p:spPr bwMode="auto">
            <a:xfrm flipH="1">
              <a:off x="1776" y="2448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18" name="AutoShape 69">
              <a:extLst>
                <a:ext uri="{FF2B5EF4-FFF2-40B4-BE49-F238E27FC236}">
                  <a16:creationId xmlns:a16="http://schemas.microsoft.com/office/drawing/2014/main" id="{97EABDAC-9069-3403-3B66-91A52D94DDB3}"/>
                </a:ext>
              </a:extLst>
            </p:cNvPr>
            <p:cNvCxnSpPr>
              <a:cxnSpLocks noChangeShapeType="1"/>
              <a:stCxn id="132108" idx="4"/>
              <a:endCxn id="132112" idx="0"/>
            </p:cNvCxnSpPr>
            <p:nvPr/>
          </p:nvCxnSpPr>
          <p:spPr bwMode="auto">
            <a:xfrm flipH="1" flipV="1">
              <a:off x="1776" y="2592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19" name="AutoShape 70">
              <a:extLst>
                <a:ext uri="{FF2B5EF4-FFF2-40B4-BE49-F238E27FC236}">
                  <a16:creationId xmlns:a16="http://schemas.microsoft.com/office/drawing/2014/main" id="{71F9F1BC-21B7-85E7-CB49-897433C0BA5D}"/>
                </a:ext>
              </a:extLst>
            </p:cNvPr>
            <p:cNvCxnSpPr>
              <a:cxnSpLocks noChangeShapeType="1"/>
              <a:stCxn id="132108" idx="4"/>
              <a:endCxn id="132113" idx="0"/>
            </p:cNvCxnSpPr>
            <p:nvPr/>
          </p:nvCxnSpPr>
          <p:spPr bwMode="auto">
            <a:xfrm flipH="1">
              <a:off x="1776" y="2880"/>
              <a:ext cx="288" cy="14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0" name="AutoShape 71">
              <a:extLst>
                <a:ext uri="{FF2B5EF4-FFF2-40B4-BE49-F238E27FC236}">
                  <a16:creationId xmlns:a16="http://schemas.microsoft.com/office/drawing/2014/main" id="{4BF7EFCF-E786-1C90-0BF6-55845F8912C5}"/>
                </a:ext>
              </a:extLst>
            </p:cNvPr>
            <p:cNvCxnSpPr>
              <a:cxnSpLocks noChangeShapeType="1"/>
              <a:stCxn id="132108" idx="4"/>
              <a:endCxn id="132114" idx="0"/>
            </p:cNvCxnSpPr>
            <p:nvPr/>
          </p:nvCxnSpPr>
          <p:spPr bwMode="auto">
            <a:xfrm flipH="1">
              <a:off x="1776" y="2880"/>
              <a:ext cx="288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1" name="AutoShape 72">
              <a:extLst>
                <a:ext uri="{FF2B5EF4-FFF2-40B4-BE49-F238E27FC236}">
                  <a16:creationId xmlns:a16="http://schemas.microsoft.com/office/drawing/2014/main" id="{951B4A72-331C-8392-0C38-57DB079B4B71}"/>
                </a:ext>
              </a:extLst>
            </p:cNvPr>
            <p:cNvCxnSpPr>
              <a:cxnSpLocks noChangeShapeType="1"/>
              <a:stCxn id="132109" idx="4"/>
              <a:endCxn id="132113" idx="0"/>
            </p:cNvCxnSpPr>
            <p:nvPr/>
          </p:nvCxnSpPr>
          <p:spPr bwMode="auto">
            <a:xfrm flipH="1" flipV="1">
              <a:off x="1776" y="3024"/>
              <a:ext cx="288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122" name="AutoShape 73">
              <a:extLst>
                <a:ext uri="{FF2B5EF4-FFF2-40B4-BE49-F238E27FC236}">
                  <a16:creationId xmlns:a16="http://schemas.microsoft.com/office/drawing/2014/main" id="{8A3516EF-4C18-D57C-0F80-D8E6ABD3EF98}"/>
                </a:ext>
              </a:extLst>
            </p:cNvPr>
            <p:cNvCxnSpPr>
              <a:cxnSpLocks noChangeShapeType="1"/>
              <a:stCxn id="132110" idx="4"/>
              <a:endCxn id="132113" idx="0"/>
            </p:cNvCxnSpPr>
            <p:nvPr/>
          </p:nvCxnSpPr>
          <p:spPr bwMode="auto">
            <a:xfrm flipH="1" flipV="1">
              <a:off x="1776" y="3024"/>
              <a:ext cx="288" cy="7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2103" name="Text Box 74">
            <a:extLst>
              <a:ext uri="{FF2B5EF4-FFF2-40B4-BE49-F238E27FC236}">
                <a16:creationId xmlns:a16="http://schemas.microsoft.com/office/drawing/2014/main" id="{EE8F4082-CD59-E568-BFB4-D851FFA0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241925"/>
            <a:ext cx="1482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Red edges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are in E’’</a:t>
            </a:r>
          </a:p>
        </p:txBody>
      </p:sp>
      <p:sp>
        <p:nvSpPr>
          <p:cNvPr id="132104" name="Line 75">
            <a:extLst>
              <a:ext uri="{FF2B5EF4-FFF2-40B4-BE49-F238E27FC236}">
                <a16:creationId xmlns:a16="http://schemas.microsoft.com/office/drawing/2014/main" id="{F1A36484-C98A-F592-51D4-BD3832709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048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105" name="Text Box 76">
            <a:extLst>
              <a:ext uri="{FF2B5EF4-FFF2-40B4-BE49-F238E27FC236}">
                <a16:creationId xmlns:a16="http://schemas.microsoft.com/office/drawing/2014/main" id="{C218AC20-9C1A-E43E-1416-758E152DE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089525"/>
            <a:ext cx="241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Red edges have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flow 1, black edges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have flow 0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>
            <a:extLst>
              <a:ext uri="{FF2B5EF4-FFF2-40B4-BE49-F238E27FC236}">
                <a16:creationId xmlns:a16="http://schemas.microsoft.com/office/drawing/2014/main" id="{507184DB-45FC-8E3B-E327-725E1305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2AEDE3-8DBA-428A-BE86-C0B602CC6E6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6D530C43-427A-5C72-8B2B-9F3039393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b)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D23FF912-A848-AD1B-D645-AA30CFE19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For each m in M, there is a single incoming edge from s, but there are multiple outgoing edges to the nodes in P, and the capacities of all these edges are 1.</a:t>
            </a:r>
          </a:p>
        </p:txBody>
      </p:sp>
      <p:sp>
        <p:nvSpPr>
          <p:cNvPr id="134149" name="Oval 4">
            <a:extLst>
              <a:ext uri="{FF2B5EF4-FFF2-40B4-BE49-F238E27FC236}">
                <a16:creationId xmlns:a16="http://schemas.microsoft.com/office/drawing/2014/main" id="{282EB46E-FA23-2A6F-B938-581A7DF9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3242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4150" name="Oval 5">
            <a:extLst>
              <a:ext uri="{FF2B5EF4-FFF2-40B4-BE49-F238E27FC236}">
                <a16:creationId xmlns:a16="http://schemas.microsoft.com/office/drawing/2014/main" id="{B61C5B5F-6D14-83AD-FB1C-60E47F04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3242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4151" name="Oval 6">
            <a:extLst>
              <a:ext uri="{FF2B5EF4-FFF2-40B4-BE49-F238E27FC236}">
                <a16:creationId xmlns:a16="http://schemas.microsoft.com/office/drawing/2014/main" id="{1A94E5CB-323F-7484-ED08-D7898948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242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4152" name="Oval 7">
            <a:extLst>
              <a:ext uri="{FF2B5EF4-FFF2-40B4-BE49-F238E27FC236}">
                <a16:creationId xmlns:a16="http://schemas.microsoft.com/office/drawing/2014/main" id="{5F97C526-6F94-A711-767F-484AE8F8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79082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cxnSp>
        <p:nvCxnSpPr>
          <p:cNvPr id="134153" name="AutoShape 8">
            <a:extLst>
              <a:ext uri="{FF2B5EF4-FFF2-40B4-BE49-F238E27FC236}">
                <a16:creationId xmlns:a16="http://schemas.microsoft.com/office/drawing/2014/main" id="{1113D9D5-B204-4ECC-90AB-06D2F36B315E}"/>
              </a:ext>
            </a:extLst>
          </p:cNvPr>
          <p:cNvCxnSpPr>
            <a:cxnSpLocks noChangeShapeType="1"/>
            <a:stCxn id="134149" idx="6"/>
            <a:endCxn id="134150" idx="2"/>
          </p:cNvCxnSpPr>
          <p:nvPr/>
        </p:nvCxnSpPr>
        <p:spPr bwMode="auto">
          <a:xfrm>
            <a:off x="895350" y="3476625"/>
            <a:ext cx="552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4" name="Text Box 9">
            <a:extLst>
              <a:ext uri="{FF2B5EF4-FFF2-40B4-BE49-F238E27FC236}">
                <a16:creationId xmlns:a16="http://schemas.microsoft.com/office/drawing/2014/main" id="{552B7355-3108-0B6C-B8BA-F433E9AED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1400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0</a:t>
            </a:r>
            <a:r>
              <a:rPr lang="en-US" altLang="en-US" sz="1600"/>
              <a:t>/1</a:t>
            </a:r>
          </a:p>
        </p:txBody>
      </p:sp>
      <p:sp>
        <p:nvSpPr>
          <p:cNvPr id="134155" name="Oval 10">
            <a:extLst>
              <a:ext uri="{FF2B5EF4-FFF2-40B4-BE49-F238E27FC236}">
                <a16:creationId xmlns:a16="http://schemas.microsoft.com/office/drawing/2014/main" id="{DEB46D78-1782-616F-FE72-9EE38805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797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4156" name="Text Box 11">
            <a:extLst>
              <a:ext uri="{FF2B5EF4-FFF2-40B4-BE49-F238E27FC236}">
                <a16:creationId xmlns:a16="http://schemas.microsoft.com/office/drawing/2014/main" id="{746F970A-8998-7F9E-DD03-83D5BEE2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924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</a:t>
            </a:r>
          </a:p>
        </p:txBody>
      </p:sp>
      <p:cxnSp>
        <p:nvCxnSpPr>
          <p:cNvPr id="134157" name="AutoShape 12">
            <a:extLst>
              <a:ext uri="{FF2B5EF4-FFF2-40B4-BE49-F238E27FC236}">
                <a16:creationId xmlns:a16="http://schemas.microsoft.com/office/drawing/2014/main" id="{04121652-2E8E-6B25-CFE1-C349BFE554AB}"/>
              </a:ext>
            </a:extLst>
          </p:cNvPr>
          <p:cNvCxnSpPr>
            <a:cxnSpLocks noChangeShapeType="1"/>
            <a:stCxn id="134150" idx="0"/>
            <a:endCxn id="134152" idx="2"/>
          </p:cNvCxnSpPr>
          <p:nvPr/>
        </p:nvCxnSpPr>
        <p:spPr bwMode="auto">
          <a:xfrm flipV="1">
            <a:off x="1600200" y="2943225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58" name="AutoShape 13">
            <a:extLst>
              <a:ext uri="{FF2B5EF4-FFF2-40B4-BE49-F238E27FC236}">
                <a16:creationId xmlns:a16="http://schemas.microsoft.com/office/drawing/2014/main" id="{0C2F7FF8-AE16-6AA2-597C-E9B4673B45B7}"/>
              </a:ext>
            </a:extLst>
          </p:cNvPr>
          <p:cNvCxnSpPr>
            <a:cxnSpLocks noChangeShapeType="1"/>
            <a:stCxn id="134150" idx="6"/>
            <a:endCxn id="134151" idx="2"/>
          </p:cNvCxnSpPr>
          <p:nvPr/>
        </p:nvCxnSpPr>
        <p:spPr bwMode="auto">
          <a:xfrm>
            <a:off x="1752600" y="347662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59" name="AutoShape 14">
            <a:extLst>
              <a:ext uri="{FF2B5EF4-FFF2-40B4-BE49-F238E27FC236}">
                <a16:creationId xmlns:a16="http://schemas.microsoft.com/office/drawing/2014/main" id="{26818B54-4DE8-EB05-1C9B-83C1D9D42DAF}"/>
              </a:ext>
            </a:extLst>
          </p:cNvPr>
          <p:cNvCxnSpPr>
            <a:cxnSpLocks noChangeShapeType="1"/>
            <a:stCxn id="134150" idx="4"/>
            <a:endCxn id="134155" idx="1"/>
          </p:cNvCxnSpPr>
          <p:nvPr/>
        </p:nvCxnSpPr>
        <p:spPr bwMode="auto">
          <a:xfrm>
            <a:off x="1600200" y="3629025"/>
            <a:ext cx="73025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60" name="Text Box 15">
            <a:extLst>
              <a:ext uri="{FF2B5EF4-FFF2-40B4-BE49-F238E27FC236}">
                <a16:creationId xmlns:a16="http://schemas.microsoft.com/office/drawing/2014/main" id="{77A625D8-A88A-7950-36AC-7D68BC01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3292475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  <a:r>
              <a:rPr lang="en-US" altLang="en-US" sz="1600" baseline="-25000"/>
              <a:t>2</a:t>
            </a:r>
          </a:p>
        </p:txBody>
      </p:sp>
      <p:sp>
        <p:nvSpPr>
          <p:cNvPr id="134161" name="Text Box 16">
            <a:extLst>
              <a:ext uri="{FF2B5EF4-FFF2-40B4-BE49-F238E27FC236}">
                <a16:creationId xmlns:a16="http://schemas.microsoft.com/office/drawing/2014/main" id="{A0C9051B-D840-2179-ED5E-384C4E44A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759075"/>
            <a:ext cx="374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  <a:r>
              <a:rPr lang="en-US" altLang="en-US" sz="1600" baseline="-25000"/>
              <a:t>1</a:t>
            </a:r>
          </a:p>
        </p:txBody>
      </p:sp>
      <p:sp>
        <p:nvSpPr>
          <p:cNvPr id="134162" name="Line 17">
            <a:extLst>
              <a:ext uri="{FF2B5EF4-FFF2-40B4-BE49-F238E27FC236}">
                <a16:creationId xmlns:a16="http://schemas.microsoft.com/office/drawing/2014/main" id="{0767E9C7-D451-514C-2D26-3FF3AD992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7814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4163" name="Text Box 18">
            <a:extLst>
              <a:ext uri="{FF2B5EF4-FFF2-40B4-BE49-F238E27FC236}">
                <a16:creationId xmlns:a16="http://schemas.microsoft.com/office/drawing/2014/main" id="{9984D29B-0D62-EA87-AA8B-90CD9C6B4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3" y="3019425"/>
            <a:ext cx="354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</a:p>
        </p:txBody>
      </p:sp>
      <p:sp>
        <p:nvSpPr>
          <p:cNvPr id="134164" name="Text Box 19">
            <a:extLst>
              <a:ext uri="{FF2B5EF4-FFF2-40B4-BE49-F238E27FC236}">
                <a16:creationId xmlns:a16="http://schemas.microsoft.com/office/drawing/2014/main" id="{A36B4945-80AE-DDF7-413B-041A9D55E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650" y="28352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1</a:t>
            </a:r>
            <a:r>
              <a:rPr lang="en-US" altLang="en-US" sz="1600"/>
              <a:t>/1</a:t>
            </a:r>
          </a:p>
        </p:txBody>
      </p:sp>
      <p:sp>
        <p:nvSpPr>
          <p:cNvPr id="134165" name="Text Box 20">
            <a:extLst>
              <a:ext uri="{FF2B5EF4-FFF2-40B4-BE49-F238E27FC236}">
                <a16:creationId xmlns:a16="http://schemas.microsoft.com/office/drawing/2014/main" id="{74BBB982-15AA-2249-8C6B-3E8A2BE72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0" y="31400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2</a:t>
            </a:r>
            <a:r>
              <a:rPr lang="en-US" altLang="en-US" sz="1600"/>
              <a:t>/1</a:t>
            </a:r>
          </a:p>
        </p:txBody>
      </p:sp>
      <p:sp>
        <p:nvSpPr>
          <p:cNvPr id="134166" name="Text Box 21">
            <a:extLst>
              <a:ext uri="{FF2B5EF4-FFF2-40B4-BE49-F238E27FC236}">
                <a16:creationId xmlns:a16="http://schemas.microsoft.com/office/drawing/2014/main" id="{A274997E-F751-F9B6-9B89-DA9DC8B2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010025"/>
            <a:ext cx="48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k</a:t>
            </a:r>
            <a:r>
              <a:rPr lang="en-US" altLang="en-US" sz="1600"/>
              <a:t>/1</a:t>
            </a:r>
          </a:p>
        </p:txBody>
      </p:sp>
      <p:sp>
        <p:nvSpPr>
          <p:cNvPr id="134167" name="Text Box 22">
            <a:extLst>
              <a:ext uri="{FF2B5EF4-FFF2-40B4-BE49-F238E27FC236}">
                <a16:creationId xmlns:a16="http://schemas.microsoft.com/office/drawing/2014/main" id="{7AAFBFB3-BEA5-50B4-B822-CA0BEC5C2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2590800"/>
            <a:ext cx="6030912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Since f is integer valued, we have either f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cs typeface="Arial" panose="020B0604020202020204" pitchFamily="34" charset="0"/>
              </a:rPr>
              <a:t>= 0 or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 =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=0, then f</a:t>
            </a:r>
            <a:r>
              <a:rPr lang="en-US" altLang="en-US" sz="1800" baseline="-25000">
                <a:cs typeface="Arial" panose="020B0604020202020204" pitchFamily="34" charset="0"/>
              </a:rPr>
              <a:t>1</a:t>
            </a:r>
            <a:r>
              <a:rPr lang="en-US" altLang="en-US" sz="1800">
                <a:cs typeface="Arial" panose="020B0604020202020204" pitchFamily="34" charset="0"/>
              </a:rPr>
              <a:t>, f</a:t>
            </a:r>
            <a:r>
              <a:rPr lang="en-US" altLang="en-US" sz="1800" baseline="-25000">
                <a:cs typeface="Arial" panose="020B0604020202020204" pitchFamily="34" charset="0"/>
              </a:rPr>
              <a:t>2</a:t>
            </a:r>
            <a:r>
              <a:rPr lang="en-US" altLang="en-US" sz="1800">
                <a:cs typeface="Arial" panose="020B0604020202020204" pitchFamily="34" charset="0"/>
              </a:rPr>
              <a:t>, ..., f</a:t>
            </a:r>
            <a:r>
              <a:rPr lang="en-US" altLang="en-US" sz="1800" baseline="-25000">
                <a:cs typeface="Arial" panose="020B0604020202020204" pitchFamily="34" charset="0"/>
              </a:rPr>
              <a:t>k</a:t>
            </a:r>
            <a:r>
              <a:rPr lang="en-US" altLang="en-US" sz="1800">
                <a:cs typeface="Arial" panose="020B0604020202020204" pitchFamily="34" charset="0"/>
              </a:rPr>
              <a:t> must all be 0 (flow conservation)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=1, then since f is integer valued, there must exist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a unique 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such that f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= 1, and all other f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’s must be 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Since for each m, there exists at most one 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with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f(m,p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) = 1, no two edges in E’’ are</a:t>
            </a:r>
            <a:r>
              <a:rPr lang="tr-TR" altLang="en-US" sz="1800">
                <a:cs typeface="Arial" panose="020B0604020202020204" pitchFamily="34" charset="0"/>
              </a:rPr>
              <a:t> </a:t>
            </a:r>
            <a:r>
              <a:rPr lang="en-US" altLang="en-US" sz="1800">
                <a:cs typeface="Arial" panose="020B0604020202020204" pitchFamily="34" charset="0"/>
              </a:rPr>
              <a:t>incident on m.</a:t>
            </a:r>
          </a:p>
        </p:txBody>
      </p:sp>
      <p:sp>
        <p:nvSpPr>
          <p:cNvPr id="134168" name="Text Box 23">
            <a:extLst>
              <a:ext uri="{FF2B5EF4-FFF2-40B4-BE49-F238E27FC236}">
                <a16:creationId xmlns:a16="http://schemas.microsoft.com/office/drawing/2014/main" id="{17946B18-82BA-2342-E6A3-68D0B604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4054475"/>
            <a:ext cx="366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  <a:r>
              <a:rPr lang="en-US" altLang="en-US" sz="1600" baseline="-25000"/>
              <a:t>k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>
            <a:extLst>
              <a:ext uri="{FF2B5EF4-FFF2-40B4-BE49-F238E27FC236}">
                <a16:creationId xmlns:a16="http://schemas.microsoft.com/office/drawing/2014/main" id="{D7823F6A-43A4-05D1-4428-A6643F1D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DC9BFF-FC4B-48CB-B22C-A06CC4BBEC0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B8B22779-4747-C479-D775-3BC79D215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b)</a:t>
            </a:r>
          </a:p>
        </p:txBody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B6BECA09-3EA2-2A2C-7006-42005CB98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For each p in P, there is a single outgoing edge to t, but there are multiple incoming edges from the nodes in M, and the capacities of all these edges are 1.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Hence E’’ is a matching in G.</a:t>
            </a:r>
          </a:p>
        </p:txBody>
      </p:sp>
      <p:sp>
        <p:nvSpPr>
          <p:cNvPr id="136197" name="Text Box 22">
            <a:extLst>
              <a:ext uri="{FF2B5EF4-FFF2-40B4-BE49-F238E27FC236}">
                <a16:creationId xmlns:a16="http://schemas.microsoft.com/office/drawing/2014/main" id="{42A06751-7DF8-B7D5-E4C1-3E3D42E0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688" y="2781300"/>
            <a:ext cx="6030912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Since f is integer valued, we have either f</a:t>
            </a:r>
            <a:r>
              <a:rPr lang="en-US" altLang="en-US" sz="1800" baseline="-25000"/>
              <a:t>0</a:t>
            </a:r>
            <a:r>
              <a:rPr lang="en-US" altLang="en-US" sz="1800"/>
              <a:t> </a:t>
            </a:r>
            <a:r>
              <a:rPr lang="en-US" altLang="en-US" sz="1800">
                <a:cs typeface="Arial" panose="020B0604020202020204" pitchFamily="34" charset="0"/>
              </a:rPr>
              <a:t>= 0 or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 =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=0, then f</a:t>
            </a:r>
            <a:r>
              <a:rPr lang="en-US" altLang="en-US" sz="1800" baseline="-25000">
                <a:cs typeface="Arial" panose="020B0604020202020204" pitchFamily="34" charset="0"/>
              </a:rPr>
              <a:t>1</a:t>
            </a:r>
            <a:r>
              <a:rPr lang="en-US" altLang="en-US" sz="1800">
                <a:cs typeface="Arial" panose="020B0604020202020204" pitchFamily="34" charset="0"/>
              </a:rPr>
              <a:t>, f</a:t>
            </a:r>
            <a:r>
              <a:rPr lang="en-US" altLang="en-US" sz="1800" baseline="-25000">
                <a:cs typeface="Arial" panose="020B0604020202020204" pitchFamily="34" charset="0"/>
              </a:rPr>
              <a:t>2</a:t>
            </a:r>
            <a:r>
              <a:rPr lang="en-US" altLang="en-US" sz="1800">
                <a:cs typeface="Arial" panose="020B0604020202020204" pitchFamily="34" charset="0"/>
              </a:rPr>
              <a:t>, ..., f</a:t>
            </a:r>
            <a:r>
              <a:rPr lang="en-US" altLang="en-US" sz="1800" baseline="-25000">
                <a:cs typeface="Arial" panose="020B0604020202020204" pitchFamily="34" charset="0"/>
              </a:rPr>
              <a:t>k</a:t>
            </a:r>
            <a:r>
              <a:rPr lang="en-US" altLang="en-US" sz="1800">
                <a:cs typeface="Arial" panose="020B0604020202020204" pitchFamily="34" charset="0"/>
              </a:rPr>
              <a:t> must all be 0 (flow conservation)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If f</a:t>
            </a:r>
            <a:r>
              <a:rPr lang="en-US" altLang="en-US" sz="1800" baseline="-25000">
                <a:cs typeface="Arial" panose="020B0604020202020204" pitchFamily="34" charset="0"/>
              </a:rPr>
              <a:t>0</a:t>
            </a:r>
            <a:r>
              <a:rPr lang="en-US" altLang="en-US" sz="1800">
                <a:cs typeface="Arial" panose="020B0604020202020204" pitchFamily="34" charset="0"/>
              </a:rPr>
              <a:t>=1, then since f is integer valued, there must exist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a unique 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such that f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= 1, and all other f</a:t>
            </a:r>
            <a:r>
              <a:rPr lang="en-US" altLang="en-US" sz="1800" baseline="-25000">
                <a:cs typeface="Arial" panose="020B0604020202020204" pitchFamily="34" charset="0"/>
              </a:rPr>
              <a:t>j</a:t>
            </a:r>
            <a:r>
              <a:rPr lang="en-US" altLang="en-US" sz="1800">
                <a:cs typeface="Arial" panose="020B0604020202020204" pitchFamily="34" charset="0"/>
              </a:rPr>
              <a:t>’s must be 0.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- Since for each p, there exists at most one 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 with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    f(m</a:t>
            </a:r>
            <a:r>
              <a:rPr lang="en-US" altLang="en-US" sz="1800" baseline="-25000">
                <a:cs typeface="Arial" panose="020B0604020202020204" pitchFamily="34" charset="0"/>
              </a:rPr>
              <a:t>i</a:t>
            </a:r>
            <a:r>
              <a:rPr lang="en-US" altLang="en-US" sz="1800">
                <a:cs typeface="Arial" panose="020B0604020202020204" pitchFamily="34" charset="0"/>
              </a:rPr>
              <a:t>,p) = 1, no two edges in E’’ i</a:t>
            </a:r>
            <a:r>
              <a:rPr lang="tr-TR" altLang="en-US" sz="1800">
                <a:cs typeface="Arial" panose="020B0604020202020204" pitchFamily="34" charset="0"/>
              </a:rPr>
              <a:t>s </a:t>
            </a:r>
            <a:r>
              <a:rPr lang="en-US" altLang="en-US" sz="1800">
                <a:cs typeface="Arial" panose="020B0604020202020204" pitchFamily="34" charset="0"/>
              </a:rPr>
              <a:t>incident on p.</a:t>
            </a:r>
          </a:p>
        </p:txBody>
      </p:sp>
      <p:sp>
        <p:nvSpPr>
          <p:cNvPr id="136198" name="Oval 24">
            <a:extLst>
              <a:ext uri="{FF2B5EF4-FFF2-40B4-BE49-F238E27FC236}">
                <a16:creationId xmlns:a16="http://schemas.microsoft.com/office/drawing/2014/main" id="{063E151B-D766-0305-8B35-6FABFED1E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9407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6199" name="Oval 25">
            <a:extLst>
              <a:ext uri="{FF2B5EF4-FFF2-40B4-BE49-F238E27FC236}">
                <a16:creationId xmlns:a16="http://schemas.microsoft.com/office/drawing/2014/main" id="{9F44665D-EDB4-3722-07B9-244F03FE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9407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6200" name="Oval 26">
            <a:extLst>
              <a:ext uri="{FF2B5EF4-FFF2-40B4-BE49-F238E27FC236}">
                <a16:creationId xmlns:a16="http://schemas.microsoft.com/office/drawing/2014/main" id="{90D1A0D1-962A-325A-D49E-9E0AED57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9407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6201" name="Oval 27">
            <a:extLst>
              <a:ext uri="{FF2B5EF4-FFF2-40B4-BE49-F238E27FC236}">
                <a16:creationId xmlns:a16="http://schemas.microsoft.com/office/drawing/2014/main" id="{128A6453-0131-66E0-C74F-4C9CFB7BB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6067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6202" name="Text Box 28">
            <a:extLst>
              <a:ext uri="{FF2B5EF4-FFF2-40B4-BE49-F238E27FC236}">
                <a16:creationId xmlns:a16="http://schemas.microsoft.com/office/drawing/2014/main" id="{531FCCCE-66E1-E97E-DB9E-FDB0F74D3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20992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0</a:t>
            </a:r>
            <a:r>
              <a:rPr lang="en-US" altLang="en-US" sz="1600"/>
              <a:t>/1</a:t>
            </a:r>
          </a:p>
        </p:txBody>
      </p:sp>
      <p:sp>
        <p:nvSpPr>
          <p:cNvPr id="136203" name="Oval 29">
            <a:extLst>
              <a:ext uri="{FF2B5EF4-FFF2-40B4-BE49-F238E27FC236}">
                <a16:creationId xmlns:a16="http://schemas.microsoft.com/office/drawing/2014/main" id="{81E83977-A71D-BB71-5AB4-A38509644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60875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36204" name="Text Box 30">
            <a:extLst>
              <a:ext uri="{FF2B5EF4-FFF2-40B4-BE49-F238E27FC236}">
                <a16:creationId xmlns:a16="http://schemas.microsoft.com/office/drawing/2014/main" id="{5F825EB8-B591-4D89-535B-34F784CA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3362325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</a:t>
            </a:r>
          </a:p>
        </p:txBody>
      </p:sp>
      <p:sp>
        <p:nvSpPr>
          <p:cNvPr id="136205" name="Text Box 31">
            <a:extLst>
              <a:ext uri="{FF2B5EF4-FFF2-40B4-BE49-F238E27FC236}">
                <a16:creationId xmlns:a16="http://schemas.microsoft.com/office/drawing/2014/main" id="{66401450-5621-2534-15D6-3901263E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429125"/>
            <a:ext cx="423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  <a:r>
              <a:rPr lang="en-US" altLang="en-US" sz="1600" baseline="-25000"/>
              <a:t>k</a:t>
            </a:r>
          </a:p>
        </p:txBody>
      </p:sp>
      <p:sp>
        <p:nvSpPr>
          <p:cNvPr id="136206" name="Text Box 32">
            <a:extLst>
              <a:ext uri="{FF2B5EF4-FFF2-40B4-BE49-F238E27FC236}">
                <a16:creationId xmlns:a16="http://schemas.microsoft.com/office/drawing/2014/main" id="{5463A7D6-BC81-7509-DBC2-458666CC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3362325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  <a:r>
              <a:rPr lang="en-US" altLang="en-US" sz="1600" baseline="-25000"/>
              <a:t>2</a:t>
            </a:r>
          </a:p>
        </p:txBody>
      </p:sp>
      <p:sp>
        <p:nvSpPr>
          <p:cNvPr id="136207" name="Text Box 33">
            <a:extLst>
              <a:ext uri="{FF2B5EF4-FFF2-40B4-BE49-F238E27FC236}">
                <a16:creationId xmlns:a16="http://schemas.microsoft.com/office/drawing/2014/main" id="{F3F15432-2A86-F090-B729-4D4A6D86A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828925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</a:t>
            </a:r>
            <a:r>
              <a:rPr lang="en-US" altLang="en-US" sz="1600" baseline="-25000"/>
              <a:t>1</a:t>
            </a:r>
          </a:p>
        </p:txBody>
      </p:sp>
      <p:sp>
        <p:nvSpPr>
          <p:cNvPr id="136208" name="Line 34">
            <a:extLst>
              <a:ext uri="{FF2B5EF4-FFF2-40B4-BE49-F238E27FC236}">
                <a16:creationId xmlns:a16="http://schemas.microsoft.com/office/drawing/2014/main" id="{8080FE30-7F49-9C00-B94B-49CFCEE08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38512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6209" name="Text Box 35">
            <a:extLst>
              <a:ext uri="{FF2B5EF4-FFF2-40B4-BE49-F238E27FC236}">
                <a16:creationId xmlns:a16="http://schemas.microsoft.com/office/drawing/2014/main" id="{134F757E-3554-5310-1A4F-46FE474F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130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</a:t>
            </a:r>
          </a:p>
        </p:txBody>
      </p:sp>
      <p:sp>
        <p:nvSpPr>
          <p:cNvPr id="136210" name="Text Box 36">
            <a:extLst>
              <a:ext uri="{FF2B5EF4-FFF2-40B4-BE49-F238E27FC236}">
                <a16:creationId xmlns:a16="http://schemas.microsoft.com/office/drawing/2014/main" id="{75EC07DF-FC05-6E33-F8C5-CD85B3DF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2784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1</a:t>
            </a:r>
            <a:r>
              <a:rPr lang="en-US" altLang="en-US" sz="1600"/>
              <a:t>/1</a:t>
            </a:r>
          </a:p>
        </p:txBody>
      </p:sp>
      <p:sp>
        <p:nvSpPr>
          <p:cNvPr id="136211" name="Text Box 37">
            <a:extLst>
              <a:ext uri="{FF2B5EF4-FFF2-40B4-BE49-F238E27FC236}">
                <a16:creationId xmlns:a16="http://schemas.microsoft.com/office/drawing/2014/main" id="{2139C55F-6D2E-3478-DA1C-EE533E20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1781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2</a:t>
            </a:r>
            <a:r>
              <a:rPr lang="en-US" altLang="en-US" sz="1600"/>
              <a:t>/1</a:t>
            </a:r>
          </a:p>
        </p:txBody>
      </p:sp>
      <p:sp>
        <p:nvSpPr>
          <p:cNvPr id="136212" name="Text Box 38">
            <a:extLst>
              <a:ext uri="{FF2B5EF4-FFF2-40B4-BE49-F238E27FC236}">
                <a16:creationId xmlns:a16="http://schemas.microsoft.com/office/drawing/2014/main" id="{DE687ECE-A0BF-1897-EFA6-B7090F65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4048125"/>
            <a:ext cx="481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</a:t>
            </a:r>
            <a:r>
              <a:rPr lang="en-US" altLang="en-US" sz="1600" baseline="-25000"/>
              <a:t>k</a:t>
            </a:r>
            <a:r>
              <a:rPr lang="en-US" altLang="en-US" sz="1600"/>
              <a:t>/1</a:t>
            </a:r>
          </a:p>
        </p:txBody>
      </p:sp>
      <p:cxnSp>
        <p:nvCxnSpPr>
          <p:cNvPr id="136213" name="AutoShape 39">
            <a:extLst>
              <a:ext uri="{FF2B5EF4-FFF2-40B4-BE49-F238E27FC236}">
                <a16:creationId xmlns:a16="http://schemas.microsoft.com/office/drawing/2014/main" id="{07552637-F22E-22C1-46D9-B77F0556D738}"/>
              </a:ext>
            </a:extLst>
          </p:cNvPr>
          <p:cNvCxnSpPr>
            <a:cxnSpLocks noChangeShapeType="1"/>
            <a:stCxn id="136201" idx="6"/>
            <a:endCxn id="136199" idx="1"/>
          </p:cNvCxnSpPr>
          <p:nvPr/>
        </p:nvCxnSpPr>
        <p:spPr bwMode="auto">
          <a:xfrm>
            <a:off x="990600" y="3013075"/>
            <a:ext cx="7302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4" name="AutoShape 40">
            <a:extLst>
              <a:ext uri="{FF2B5EF4-FFF2-40B4-BE49-F238E27FC236}">
                <a16:creationId xmlns:a16="http://schemas.microsoft.com/office/drawing/2014/main" id="{F2802362-09C8-F9CE-CAC0-3F33A18EE0D3}"/>
              </a:ext>
            </a:extLst>
          </p:cNvPr>
          <p:cNvCxnSpPr>
            <a:cxnSpLocks noChangeShapeType="1"/>
            <a:stCxn id="136200" idx="6"/>
            <a:endCxn id="136199" idx="2"/>
          </p:cNvCxnSpPr>
          <p:nvPr/>
        </p:nvCxnSpPr>
        <p:spPr bwMode="auto">
          <a:xfrm>
            <a:off x="990600" y="354647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5" name="AutoShape 41">
            <a:extLst>
              <a:ext uri="{FF2B5EF4-FFF2-40B4-BE49-F238E27FC236}">
                <a16:creationId xmlns:a16="http://schemas.microsoft.com/office/drawing/2014/main" id="{9DE7E0F3-90AC-7EF9-D4C5-E521A4FDE5BB}"/>
              </a:ext>
            </a:extLst>
          </p:cNvPr>
          <p:cNvCxnSpPr>
            <a:cxnSpLocks noChangeShapeType="1"/>
            <a:stCxn id="136203" idx="7"/>
            <a:endCxn id="136199" idx="4"/>
          </p:cNvCxnSpPr>
          <p:nvPr/>
        </p:nvCxnSpPr>
        <p:spPr bwMode="auto">
          <a:xfrm flipV="1">
            <a:off x="946150" y="3698875"/>
            <a:ext cx="8826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6" name="AutoShape 42">
            <a:extLst>
              <a:ext uri="{FF2B5EF4-FFF2-40B4-BE49-F238E27FC236}">
                <a16:creationId xmlns:a16="http://schemas.microsoft.com/office/drawing/2014/main" id="{2AA01864-B1BE-0E89-8FA7-5CFAE07A9152}"/>
              </a:ext>
            </a:extLst>
          </p:cNvPr>
          <p:cNvCxnSpPr>
            <a:cxnSpLocks noChangeShapeType="1"/>
            <a:stCxn id="136199" idx="6"/>
            <a:endCxn id="136198" idx="2"/>
          </p:cNvCxnSpPr>
          <p:nvPr/>
        </p:nvCxnSpPr>
        <p:spPr bwMode="auto">
          <a:xfrm>
            <a:off x="1981200" y="3546475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>
            <a:extLst>
              <a:ext uri="{FF2B5EF4-FFF2-40B4-BE49-F238E27FC236}">
                <a16:creationId xmlns:a16="http://schemas.microsoft.com/office/drawing/2014/main" id="{B5C09737-5F3B-B999-0B65-415610DC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F57260-7274-46E9-968D-75E7D81BF8C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E0187FA3-2981-9F88-0477-6D3CADF6C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Lemma A (part b)</a:t>
            </a:r>
          </a:p>
        </p:txBody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D56642C1-AAF7-138F-365D-C2BC623B45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also need to show that |E’’| = f.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|E’’| = f(M,P) </a:t>
            </a:r>
            <a:r>
              <a:rPr lang="en-US" altLang="en-US" sz="2400">
                <a:solidFill>
                  <a:srgbClr val="0066FF"/>
                </a:solidFill>
              </a:rPr>
              <a:t>// for each edge (m,p) in G’ with f(m,p)=1</a:t>
            </a:r>
            <a:r>
              <a:rPr lang="en-US" altLang="en-US" sz="2400"/>
              <a:t> 		   </a:t>
            </a:r>
            <a:r>
              <a:rPr lang="en-US" altLang="en-US" sz="2400">
                <a:solidFill>
                  <a:srgbClr val="0066FF"/>
                </a:solidFill>
              </a:rPr>
              <a:t>// we add the edge (m,p) in E’’.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 = f(M,V’ – (M U { s } U { t })) </a:t>
            </a:r>
            <a:r>
              <a:rPr lang="en-US" altLang="en-US" sz="2400">
                <a:solidFill>
                  <a:srgbClr val="0066FF"/>
                </a:solidFill>
              </a:rPr>
              <a:t>//since P=V’-(MU{s}U{t})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 = f(M,V’) – f(M,M) – f(M,s) – f(M,t) </a:t>
            </a:r>
            <a:r>
              <a:rPr lang="en-US" altLang="en-US" sz="2400">
                <a:solidFill>
                  <a:srgbClr val="0066FF"/>
                </a:solidFill>
              </a:rPr>
              <a:t>// since M,{s},{t}</a:t>
            </a:r>
            <a:r>
              <a:rPr lang="en-US" altLang="en-US" sz="2400"/>
              <a:t> 						 </a:t>
            </a:r>
            <a:r>
              <a:rPr lang="en-US" altLang="en-US" sz="2400">
                <a:solidFill>
                  <a:srgbClr val="0066FF"/>
                </a:solidFill>
              </a:rPr>
              <a:t>// are disjoint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 = - f(M,s) </a:t>
            </a:r>
            <a:r>
              <a:rPr lang="en-US" altLang="en-US" sz="2400">
                <a:solidFill>
                  <a:srgbClr val="0066FF"/>
                </a:solidFill>
              </a:rPr>
              <a:t>// f(M,V’)=0 : since f(X,V’) is always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                </a:t>
            </a:r>
            <a:r>
              <a:rPr lang="en-US" altLang="en-US" sz="2400">
                <a:solidFill>
                  <a:srgbClr val="0066FF"/>
                </a:solidFill>
              </a:rPr>
              <a:t>// f(M,M)=0: since f(X,X) is always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		    </a:t>
            </a:r>
            <a:r>
              <a:rPr lang="en-US" altLang="en-US" sz="2400">
                <a:solidFill>
                  <a:srgbClr val="0066FF"/>
                </a:solidFill>
              </a:rPr>
              <a:t>// f(M,t)=0:since there’s no edge from M to 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= f(s,M) </a:t>
            </a:r>
            <a:r>
              <a:rPr lang="en-US" altLang="en-US" sz="2400">
                <a:solidFill>
                  <a:srgbClr val="0066FF"/>
                </a:solidFill>
              </a:rPr>
              <a:t>// since f(X,Y) = - f(Y,X)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      = |f| </a:t>
            </a:r>
            <a:r>
              <a:rPr lang="en-US" altLang="en-US" sz="2400">
                <a:solidFill>
                  <a:srgbClr val="0066FF"/>
                </a:solidFill>
              </a:rPr>
              <a:t>// since it is the sum of all outgoing flows from 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>
            <a:extLst>
              <a:ext uri="{FF2B5EF4-FFF2-40B4-BE49-F238E27FC236}">
                <a16:creationId xmlns:a16="http://schemas.microsoft.com/office/drawing/2014/main" id="{D9C748B8-239B-D167-D2F8-958E618E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721CD-8F01-4BC0-A123-07A18CB4415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99F65A64-14E2-6A74-46C7-5B45191CC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Reconsidering the results of Lemma A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503D6BAA-37F7-90C9-E56E-A9610550D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Lemma A tells us that, given G=(V,E) we can produce a flow network G’.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 any matching E’’ in G, we can find a flow f in G’ such that |E’’|=|f|.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it does not tell us explicitly the relation between a maximum matching in G and a maximum flow in G’.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 following corollary gives this relation.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 u="sng"/>
              <a:t>Corollary B</a:t>
            </a:r>
            <a:r>
              <a:rPr lang="en-US" altLang="en-US" sz="2400"/>
              <a:t>: The cardinality of a maximum matching in a bipartite graph G is the value of a maximum flow in its corresponding flow network G’.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>
            <a:extLst>
              <a:ext uri="{FF2B5EF4-FFF2-40B4-BE49-F238E27FC236}">
                <a16:creationId xmlns:a16="http://schemas.microsoft.com/office/drawing/2014/main" id="{6568AC5E-F7CD-9876-09B5-8A1B319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026E00-0147-4BFE-A7D3-25B7B98C7DD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B6AC957-80A1-3F88-375E-2961166E6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Proof of Corollary B: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A80B98F-73E0-63CC-02D1-BEAF902FE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Suppose that f is a maximum flow in G’, but the corresponding E’’ is not a maximum matching in G. Then there must exist a matching E’’’ such that |E’’’| &gt; |E’’|.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2400"/>
              <a:t>Consider the flow f’ corresponding to E’’’ in G’. By Lemma A, |f’| = |E’’’| &gt; |E’’| = |f|, and this contradicts with the fact that f is a maximum flow in G’.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2400"/>
              <a:t>Similarly, if E’’ is a maximum matching in G, but the corresponding flow f in G’ is not a maximum flow in G’, then there must exist a flow f’ with |f’| &gt; |f|.</a:t>
            </a:r>
          </a:p>
          <a:p>
            <a:pPr eaLnBrk="1" hangingPunct="1"/>
            <a:endParaRPr lang="en-US" altLang="en-US" sz="900"/>
          </a:p>
          <a:p>
            <a:pPr eaLnBrk="1" hangingPunct="1"/>
            <a:r>
              <a:rPr lang="en-US" altLang="en-US" sz="2400"/>
              <a:t>Considering the matching E’’’ induced by f’, by Lemma A, |E’’’|=|f’| &gt; |f| = |E’’|, contradicting with the fact that E’’ is a maximum matching.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>
            <a:extLst>
              <a:ext uri="{FF2B5EF4-FFF2-40B4-BE49-F238E27FC236}">
                <a16:creationId xmlns:a16="http://schemas.microsoft.com/office/drawing/2014/main" id="{EA0593E2-F019-FBB1-9AE2-320C646A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E11A6-4894-47D1-AD43-D4BF56EFEE5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1FE9E7DC-A107-150A-2EC8-7263DCB93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What does Corollary B tell us?</a:t>
            </a:r>
          </a:p>
        </p:txBody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2C5AE4ED-5FD9-A4F3-3A50-776B75AEB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Given an undirected bipartite graph G=(V,E), in order to find a maximum matching in G:</a:t>
            </a:r>
          </a:p>
          <a:p>
            <a:pPr lvl="1" eaLnBrk="1" hangingPunct="1"/>
            <a:r>
              <a:rPr lang="en-US" altLang="en-US" sz="2000"/>
              <a:t>Form the corresponding flow network G’=(V’,E’,s,t,c)</a:t>
            </a:r>
          </a:p>
          <a:p>
            <a:pPr lvl="1" eaLnBrk="1" hangingPunct="1"/>
            <a:r>
              <a:rPr lang="en-US" altLang="en-US" sz="2000"/>
              <a:t>Solve max-flow problem in G’</a:t>
            </a:r>
          </a:p>
          <a:p>
            <a:pPr lvl="1" eaLnBrk="1" hangingPunct="1"/>
            <a:r>
              <a:rPr lang="en-US" altLang="en-US" sz="2000"/>
              <a:t>The value of the max-flow in G’ will give you the cardinality of the maximum matching in G.</a:t>
            </a:r>
          </a:p>
          <a:p>
            <a:pPr lvl="1" eaLnBrk="1" hangingPunct="1"/>
            <a:r>
              <a:rPr lang="en-US" altLang="en-US" sz="2000"/>
              <a:t>E’’ can be constructed from max-flow f as proposed by Lemma A.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However, we need to produce an integer valued flow in G’ in order to be able to Lemma A.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04E26CF-2893-E363-415C-07DF38CA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736346-9DD7-481B-8B9E-7C33498DDD4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8458F58-BF60-934B-5D71-A7E5B7727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properties of flows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4ABFBA4-2B7A-20D9-1949-4F9FD74F5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f(</a:t>
            </a:r>
            <a:r>
              <a:rPr lang="en-US" altLang="en-US" sz="2400" dirty="0" err="1"/>
              <a:t>u,u</a:t>
            </a:r>
            <a:r>
              <a:rPr lang="en-US" altLang="en-US" sz="2400" dirty="0"/>
              <a:t>) = 0.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/>
              <a:t>	By symmetry condition: f(</a:t>
            </a:r>
            <a:r>
              <a:rPr lang="en-US" altLang="en-US" sz="2400" dirty="0" err="1"/>
              <a:t>u,u</a:t>
            </a:r>
            <a:r>
              <a:rPr lang="en-US" altLang="en-US" sz="2400" dirty="0"/>
              <a:t>) = -f(</a:t>
            </a:r>
            <a:r>
              <a:rPr lang="en-US" altLang="en-US" sz="2400" dirty="0" err="1"/>
              <a:t>u,u</a:t>
            </a:r>
            <a:r>
              <a:rPr lang="en-US" altLang="en-US" sz="2400" dirty="0"/>
              <a:t>). Hence f(</a:t>
            </a:r>
            <a:r>
              <a:rPr lang="en-US" altLang="en-US" sz="2400" dirty="0" err="1"/>
              <a:t>u,u</a:t>
            </a:r>
            <a:r>
              <a:rPr lang="en-US" altLang="en-US" sz="2400" dirty="0"/>
              <a:t>)=0.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/>
          </a:p>
          <a:p>
            <a:pPr eaLnBrk="1" hangingPunct="1"/>
            <a:r>
              <a:rPr lang="en-US" altLang="en-US" sz="2400" dirty="0"/>
              <a:t>If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tr-TR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and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v,u</a:t>
            </a:r>
            <a:r>
              <a:rPr lang="en-US" altLang="en-US" sz="2400" dirty="0"/>
              <a:t>) </a:t>
            </a: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∉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E, then 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u,v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)=f(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v,u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)=0.</a:t>
            </a:r>
          </a:p>
          <a:p>
            <a:pPr eaLnBrk="1" hangingPunct="1"/>
            <a:endParaRPr lang="en-US" altLang="en-US" sz="24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   c(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u,v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= 0			  c(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v,u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)=0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u,v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≤ c(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u,v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= 0			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v,u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≤ c(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v,u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=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			  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u,v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)=-f(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v,u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			 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u,v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)=f(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v,u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)=0</a:t>
            </a:r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32FB6946-5544-7B3B-E34C-64E7C8BAE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2" name="Line 5">
            <a:extLst>
              <a:ext uri="{FF2B5EF4-FFF2-40B4-BE49-F238E27FC236}">
                <a16:creationId xmlns:a16="http://schemas.microsoft.com/office/drawing/2014/main" id="{3622EB54-D18A-9C03-0485-E948F4416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962" y="2787650"/>
            <a:ext cx="1976437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223" name="Line 6">
            <a:extLst>
              <a:ext uri="{FF2B5EF4-FFF2-40B4-BE49-F238E27FC236}">
                <a16:creationId xmlns:a16="http://schemas.microsoft.com/office/drawing/2014/main" id="{AEE344DA-DD48-538D-31DF-B880ABDF2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4" name="Line 7">
            <a:extLst>
              <a:ext uri="{FF2B5EF4-FFF2-40B4-BE49-F238E27FC236}">
                <a16:creationId xmlns:a16="http://schemas.microsoft.com/office/drawing/2014/main" id="{77773D4A-C593-3081-45B2-18442CFDC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5" name="Line 8">
            <a:extLst>
              <a:ext uri="{FF2B5EF4-FFF2-40B4-BE49-F238E27FC236}">
                <a16:creationId xmlns:a16="http://schemas.microsoft.com/office/drawing/2014/main" id="{FB9664FC-A584-3F05-C2D9-F66CBBF56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6" name="Text Box 9">
            <a:extLst>
              <a:ext uri="{FF2B5EF4-FFF2-40B4-BE49-F238E27FC236}">
                <a16:creationId xmlns:a16="http://schemas.microsoft.com/office/drawing/2014/main" id="{7A83F6DE-18AB-9676-7096-5B317D17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81940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by definition</a:t>
            </a:r>
          </a:p>
        </p:txBody>
      </p:sp>
      <p:sp>
        <p:nvSpPr>
          <p:cNvPr id="9227" name="Text Box 10">
            <a:extLst>
              <a:ext uri="{FF2B5EF4-FFF2-40B4-BE49-F238E27FC236}">
                <a16:creationId xmlns:a16="http://schemas.microsoft.com/office/drawing/2014/main" id="{9933D595-5A1B-7044-B83E-C6EF60B3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27876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by definition</a:t>
            </a:r>
          </a:p>
        </p:txBody>
      </p:sp>
      <p:sp>
        <p:nvSpPr>
          <p:cNvPr id="9228" name="Text Box 11">
            <a:extLst>
              <a:ext uri="{FF2B5EF4-FFF2-40B4-BE49-F238E27FC236}">
                <a16:creationId xmlns:a16="http://schemas.microsoft.com/office/drawing/2014/main" id="{EADBADB4-005E-A875-4BE1-588DBDEDF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02050"/>
            <a:ext cx="213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by capacity constraint</a:t>
            </a:r>
          </a:p>
        </p:txBody>
      </p:sp>
      <p:sp>
        <p:nvSpPr>
          <p:cNvPr id="9229" name="Text Box 12">
            <a:extLst>
              <a:ext uri="{FF2B5EF4-FFF2-40B4-BE49-F238E27FC236}">
                <a16:creationId xmlns:a16="http://schemas.microsoft.com/office/drawing/2014/main" id="{94075FBB-ABBC-FC13-33EF-C9453D829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733800"/>
            <a:ext cx="213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by capacity constraint</a:t>
            </a:r>
          </a:p>
        </p:txBody>
      </p:sp>
      <p:sp>
        <p:nvSpPr>
          <p:cNvPr id="9230" name="Text Box 13">
            <a:extLst>
              <a:ext uri="{FF2B5EF4-FFF2-40B4-BE49-F238E27FC236}">
                <a16:creationId xmlns:a16="http://schemas.microsoft.com/office/drawing/2014/main" id="{38A0E669-3FDC-C851-ED0A-32218176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6405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47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by definition</a:t>
            </a:r>
          </a:p>
        </p:txBody>
      </p:sp>
      <p:sp>
        <p:nvSpPr>
          <p:cNvPr id="9231" name="Line 14">
            <a:extLst>
              <a:ext uri="{FF2B5EF4-FFF2-40B4-BE49-F238E27FC236}">
                <a16:creationId xmlns:a16="http://schemas.microsoft.com/office/drawing/2014/main" id="{8F9ACE69-2006-2C4F-88A8-26C1DA738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495800"/>
            <a:ext cx="2362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32" name="Line 15">
            <a:extLst>
              <a:ext uri="{FF2B5EF4-FFF2-40B4-BE49-F238E27FC236}">
                <a16:creationId xmlns:a16="http://schemas.microsoft.com/office/drawing/2014/main" id="{CADFAFF1-7E34-8184-50BD-9A51B8198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5720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9227" grpId="0"/>
      <p:bldP spid="9228" grpId="0"/>
      <p:bldP spid="9229" grpId="0"/>
      <p:bldP spid="923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>
            <a:extLst>
              <a:ext uri="{FF2B5EF4-FFF2-40B4-BE49-F238E27FC236}">
                <a16:creationId xmlns:a16="http://schemas.microsoft.com/office/drawing/2014/main" id="{5968AFBF-3B33-F8CE-81C1-677083A2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E34396-532C-4C4F-ABA3-5AF87C06740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3A9953E1-07EC-CF13-E600-709AAB999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Producing integer valued flows</a:t>
            </a:r>
          </a:p>
        </p:txBody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819999EC-D264-FAFC-86EB-43D8D2584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Note that G’ corresponding to a bipartite graph have integer capacities.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If we apply Ford-Fulkerson method, the flow will start from 0, and in each iteration the value of the flow will be incremented by the residual capacity of some edge.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flows will all be integers.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Hence we can apply Ford-Fulkerson method to produce an integer valued flow in G’.</a:t>
            </a:r>
          </a:p>
          <a:p>
            <a:pPr eaLnBrk="1" hangingPunct="1">
              <a:lnSpc>
                <a:spcPct val="90000"/>
              </a:lnSpc>
            </a:pPr>
            <a:endParaRPr lang="en-US" altLang="en-US" sz="8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running time: </a:t>
            </a:r>
            <a:r>
              <a:rPr lang="en-US" altLang="en-US" sz="2400" i="1"/>
              <a:t>O</a:t>
            </a:r>
            <a:r>
              <a:rPr lang="en-US" altLang="en-US" sz="2400"/>
              <a:t>(E’ |f*|) = </a:t>
            </a:r>
            <a:r>
              <a:rPr lang="en-US" altLang="en-US" sz="2400" i="1"/>
              <a:t>O</a:t>
            </a:r>
            <a:r>
              <a:rPr lang="en-US" altLang="en-US" sz="2400"/>
              <a:t>(E V)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    since maximum matching cannot be greater than |V|.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>
            <a:extLst>
              <a:ext uri="{FF2B5EF4-FFF2-40B4-BE49-F238E27FC236}">
                <a16:creationId xmlns:a16="http://schemas.microsoft.com/office/drawing/2014/main" id="{A61D4383-63E9-55BF-6087-92539056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83526A-8911-4A51-BEF3-D4886ED19B1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CF782590-B641-6319-895C-C9F1CB4D6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EB2CFCF3-D894-9C04-2F13-FE9F77ED2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Consider our example at the beginning with managers and projects.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</p:txBody>
      </p:sp>
      <p:sp>
        <p:nvSpPr>
          <p:cNvPr id="148485" name="Oval 4">
            <a:extLst>
              <a:ext uri="{FF2B5EF4-FFF2-40B4-BE49-F238E27FC236}">
                <a16:creationId xmlns:a16="http://schemas.microsoft.com/office/drawing/2014/main" id="{11D200BE-3E55-135C-7CA8-5D803086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86" name="Oval 5">
            <a:extLst>
              <a:ext uri="{FF2B5EF4-FFF2-40B4-BE49-F238E27FC236}">
                <a16:creationId xmlns:a16="http://schemas.microsoft.com/office/drawing/2014/main" id="{F50F6625-462D-E795-9DE8-27ECE5847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87" name="Oval 6">
            <a:extLst>
              <a:ext uri="{FF2B5EF4-FFF2-40B4-BE49-F238E27FC236}">
                <a16:creationId xmlns:a16="http://schemas.microsoft.com/office/drawing/2014/main" id="{E66C1483-9C53-F4AC-E438-5EC25F1F6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88" name="Oval 7">
            <a:extLst>
              <a:ext uri="{FF2B5EF4-FFF2-40B4-BE49-F238E27FC236}">
                <a16:creationId xmlns:a16="http://schemas.microsoft.com/office/drawing/2014/main" id="{8771A76A-8A06-9827-5D0C-6AA00ABF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89" name="Oval 8">
            <a:extLst>
              <a:ext uri="{FF2B5EF4-FFF2-40B4-BE49-F238E27FC236}">
                <a16:creationId xmlns:a16="http://schemas.microsoft.com/office/drawing/2014/main" id="{D7F5AE3A-A05E-5B02-F9DE-0DA2C8602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57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90" name="Oval 9">
            <a:extLst>
              <a:ext uri="{FF2B5EF4-FFF2-40B4-BE49-F238E27FC236}">
                <a16:creationId xmlns:a16="http://schemas.microsoft.com/office/drawing/2014/main" id="{81A44CE5-7D5E-A476-75D6-116536455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91" name="Oval 10">
            <a:extLst>
              <a:ext uri="{FF2B5EF4-FFF2-40B4-BE49-F238E27FC236}">
                <a16:creationId xmlns:a16="http://schemas.microsoft.com/office/drawing/2014/main" id="{D919F100-012C-2ADE-969B-A0AAE239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92" name="Oval 11">
            <a:extLst>
              <a:ext uri="{FF2B5EF4-FFF2-40B4-BE49-F238E27FC236}">
                <a16:creationId xmlns:a16="http://schemas.microsoft.com/office/drawing/2014/main" id="{1CCDC05C-A896-0866-C8CA-22DEA934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93" name="Oval 12">
            <a:extLst>
              <a:ext uri="{FF2B5EF4-FFF2-40B4-BE49-F238E27FC236}">
                <a16:creationId xmlns:a16="http://schemas.microsoft.com/office/drawing/2014/main" id="{7BDD4D95-FAE1-E2D9-E44C-23CD3AA3E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494" name="Text Box 13">
            <a:extLst>
              <a:ext uri="{FF2B5EF4-FFF2-40B4-BE49-F238E27FC236}">
                <a16:creationId xmlns:a16="http://schemas.microsoft.com/office/drawing/2014/main" id="{CBF618B0-DCE4-F378-2AEA-18D42D655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35956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48495" name="Text Box 14">
            <a:extLst>
              <a:ext uri="{FF2B5EF4-FFF2-40B4-BE49-F238E27FC236}">
                <a16:creationId xmlns:a16="http://schemas.microsoft.com/office/drawing/2014/main" id="{F66F3235-83A2-AE65-4EE6-F05AD709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5956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48496" name="Text Box 15">
            <a:extLst>
              <a:ext uri="{FF2B5EF4-FFF2-40B4-BE49-F238E27FC236}">
                <a16:creationId xmlns:a16="http://schemas.microsoft.com/office/drawing/2014/main" id="{F67D01CA-1021-0C19-B144-4B0C99444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613" y="35956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3</a:t>
            </a:r>
          </a:p>
        </p:txBody>
      </p:sp>
      <p:sp>
        <p:nvSpPr>
          <p:cNvPr id="148497" name="Text Box 16">
            <a:extLst>
              <a:ext uri="{FF2B5EF4-FFF2-40B4-BE49-F238E27FC236}">
                <a16:creationId xmlns:a16="http://schemas.microsoft.com/office/drawing/2014/main" id="{5B9CCE95-DF0C-B33C-766A-1DF7708F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35956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4</a:t>
            </a:r>
          </a:p>
        </p:txBody>
      </p:sp>
      <p:sp>
        <p:nvSpPr>
          <p:cNvPr id="148498" name="Text Box 17">
            <a:extLst>
              <a:ext uri="{FF2B5EF4-FFF2-40B4-BE49-F238E27FC236}">
                <a16:creationId xmlns:a16="http://schemas.microsoft.com/office/drawing/2014/main" id="{B35EC463-0F65-E4FE-7215-2D8E0EB7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35956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5</a:t>
            </a:r>
          </a:p>
        </p:txBody>
      </p:sp>
      <p:sp>
        <p:nvSpPr>
          <p:cNvPr id="148499" name="Text Box 18">
            <a:extLst>
              <a:ext uri="{FF2B5EF4-FFF2-40B4-BE49-F238E27FC236}">
                <a16:creationId xmlns:a16="http://schemas.microsoft.com/office/drawing/2014/main" id="{174A521F-876B-1C4A-D53E-6676734C3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4357688"/>
            <a:ext cx="395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</a:p>
        </p:txBody>
      </p:sp>
      <p:sp>
        <p:nvSpPr>
          <p:cNvPr id="148500" name="Text Box 19">
            <a:extLst>
              <a:ext uri="{FF2B5EF4-FFF2-40B4-BE49-F238E27FC236}">
                <a16:creationId xmlns:a16="http://schemas.microsoft.com/office/drawing/2014/main" id="{C677D38D-6AFA-9FD0-1E9F-58B594D42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4343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</a:p>
        </p:txBody>
      </p:sp>
      <p:sp>
        <p:nvSpPr>
          <p:cNvPr id="148501" name="Text Box 20">
            <a:extLst>
              <a:ext uri="{FF2B5EF4-FFF2-40B4-BE49-F238E27FC236}">
                <a16:creationId xmlns:a16="http://schemas.microsoft.com/office/drawing/2014/main" id="{0A278183-AE7B-58FF-D235-A75BADCC0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4343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</a:p>
        </p:txBody>
      </p:sp>
      <p:sp>
        <p:nvSpPr>
          <p:cNvPr id="148502" name="Text Box 21">
            <a:extLst>
              <a:ext uri="{FF2B5EF4-FFF2-40B4-BE49-F238E27FC236}">
                <a16:creationId xmlns:a16="http://schemas.microsoft.com/office/drawing/2014/main" id="{104BE5E7-89C0-C142-4B8F-D00497049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4343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</a:p>
        </p:txBody>
      </p:sp>
      <p:cxnSp>
        <p:nvCxnSpPr>
          <p:cNvPr id="148503" name="AutoShape 22">
            <a:extLst>
              <a:ext uri="{FF2B5EF4-FFF2-40B4-BE49-F238E27FC236}">
                <a16:creationId xmlns:a16="http://schemas.microsoft.com/office/drawing/2014/main" id="{203AF6CC-303C-A8B6-EF64-EEBE93271C18}"/>
              </a:ext>
            </a:extLst>
          </p:cNvPr>
          <p:cNvCxnSpPr>
            <a:cxnSpLocks noChangeShapeType="1"/>
            <a:stCxn id="148485" idx="4"/>
            <a:endCxn id="148490" idx="0"/>
          </p:cNvCxnSpPr>
          <p:nvPr/>
        </p:nvCxnSpPr>
        <p:spPr bwMode="auto">
          <a:xfrm>
            <a:off x="762000" y="39624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04" name="AutoShape 23">
            <a:extLst>
              <a:ext uri="{FF2B5EF4-FFF2-40B4-BE49-F238E27FC236}">
                <a16:creationId xmlns:a16="http://schemas.microsoft.com/office/drawing/2014/main" id="{2DF58EB8-6B82-6F17-B978-29F9D2FCD39C}"/>
              </a:ext>
            </a:extLst>
          </p:cNvPr>
          <p:cNvCxnSpPr>
            <a:cxnSpLocks noChangeShapeType="1"/>
            <a:stCxn id="148486" idx="4"/>
            <a:endCxn id="148490" idx="0"/>
          </p:cNvCxnSpPr>
          <p:nvPr/>
        </p:nvCxnSpPr>
        <p:spPr bwMode="auto">
          <a:xfrm flipH="1">
            <a:off x="990600" y="3962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05" name="AutoShape 24">
            <a:extLst>
              <a:ext uri="{FF2B5EF4-FFF2-40B4-BE49-F238E27FC236}">
                <a16:creationId xmlns:a16="http://schemas.microsoft.com/office/drawing/2014/main" id="{E0277378-1EC3-75A2-F61F-4F297C71D5E7}"/>
              </a:ext>
            </a:extLst>
          </p:cNvPr>
          <p:cNvCxnSpPr>
            <a:cxnSpLocks noChangeShapeType="1"/>
            <a:stCxn id="148486" idx="4"/>
            <a:endCxn id="148492" idx="0"/>
          </p:cNvCxnSpPr>
          <p:nvPr/>
        </p:nvCxnSpPr>
        <p:spPr bwMode="auto">
          <a:xfrm>
            <a:off x="1447800" y="39624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06" name="AutoShape 25">
            <a:extLst>
              <a:ext uri="{FF2B5EF4-FFF2-40B4-BE49-F238E27FC236}">
                <a16:creationId xmlns:a16="http://schemas.microsoft.com/office/drawing/2014/main" id="{F302F38F-91A3-8021-8592-37A456F8B3B2}"/>
              </a:ext>
            </a:extLst>
          </p:cNvPr>
          <p:cNvCxnSpPr>
            <a:cxnSpLocks noChangeShapeType="1"/>
            <a:stCxn id="148487" idx="4"/>
            <a:endCxn id="148491" idx="0"/>
          </p:cNvCxnSpPr>
          <p:nvPr/>
        </p:nvCxnSpPr>
        <p:spPr bwMode="auto">
          <a:xfrm flipH="1">
            <a:off x="1676400" y="3962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07" name="AutoShape 26">
            <a:extLst>
              <a:ext uri="{FF2B5EF4-FFF2-40B4-BE49-F238E27FC236}">
                <a16:creationId xmlns:a16="http://schemas.microsoft.com/office/drawing/2014/main" id="{89E7C5A2-919A-C945-8C91-1559EACEC9F5}"/>
              </a:ext>
            </a:extLst>
          </p:cNvPr>
          <p:cNvCxnSpPr>
            <a:cxnSpLocks noChangeShapeType="1"/>
            <a:stCxn id="148487" idx="4"/>
            <a:endCxn id="148492" idx="0"/>
          </p:cNvCxnSpPr>
          <p:nvPr/>
        </p:nvCxnSpPr>
        <p:spPr bwMode="auto">
          <a:xfrm>
            <a:off x="2133600" y="39624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08" name="AutoShape 27">
            <a:extLst>
              <a:ext uri="{FF2B5EF4-FFF2-40B4-BE49-F238E27FC236}">
                <a16:creationId xmlns:a16="http://schemas.microsoft.com/office/drawing/2014/main" id="{E35476B9-5240-3C16-DA30-7362B92A536E}"/>
              </a:ext>
            </a:extLst>
          </p:cNvPr>
          <p:cNvCxnSpPr>
            <a:cxnSpLocks noChangeShapeType="1"/>
            <a:stCxn id="148487" idx="4"/>
            <a:endCxn id="148493" idx="0"/>
          </p:cNvCxnSpPr>
          <p:nvPr/>
        </p:nvCxnSpPr>
        <p:spPr bwMode="auto">
          <a:xfrm>
            <a:off x="2133600" y="39624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09" name="AutoShape 28">
            <a:extLst>
              <a:ext uri="{FF2B5EF4-FFF2-40B4-BE49-F238E27FC236}">
                <a16:creationId xmlns:a16="http://schemas.microsoft.com/office/drawing/2014/main" id="{807DA249-B7BE-03A3-7AC1-636E2711D28E}"/>
              </a:ext>
            </a:extLst>
          </p:cNvPr>
          <p:cNvCxnSpPr>
            <a:cxnSpLocks noChangeShapeType="1"/>
            <a:stCxn id="148488" idx="4"/>
            <a:endCxn id="148492" idx="0"/>
          </p:cNvCxnSpPr>
          <p:nvPr/>
        </p:nvCxnSpPr>
        <p:spPr bwMode="auto">
          <a:xfrm flipH="1">
            <a:off x="2362200" y="3962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10" name="AutoShape 29">
            <a:extLst>
              <a:ext uri="{FF2B5EF4-FFF2-40B4-BE49-F238E27FC236}">
                <a16:creationId xmlns:a16="http://schemas.microsoft.com/office/drawing/2014/main" id="{5497DB1E-29E2-3F6E-4419-5A3A5EF2DB7A}"/>
              </a:ext>
            </a:extLst>
          </p:cNvPr>
          <p:cNvCxnSpPr>
            <a:cxnSpLocks noChangeShapeType="1"/>
            <a:stCxn id="148489" idx="4"/>
            <a:endCxn id="148492" idx="0"/>
          </p:cNvCxnSpPr>
          <p:nvPr/>
        </p:nvCxnSpPr>
        <p:spPr bwMode="auto">
          <a:xfrm flipH="1">
            <a:off x="2362200" y="3962400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511" name="Text Box 30">
            <a:extLst>
              <a:ext uri="{FF2B5EF4-FFF2-40B4-BE49-F238E27FC236}">
                <a16:creationId xmlns:a16="http://schemas.microsoft.com/office/drawing/2014/main" id="{27735B50-533F-C1B6-F220-9C3779F66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243840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Bipartite graph</a:t>
            </a:r>
          </a:p>
        </p:txBody>
      </p:sp>
      <p:sp>
        <p:nvSpPr>
          <p:cNvPr id="148512" name="Oval 31">
            <a:extLst>
              <a:ext uri="{FF2B5EF4-FFF2-40B4-BE49-F238E27FC236}">
                <a16:creationId xmlns:a16="http://schemas.microsoft.com/office/drawing/2014/main" id="{67CA80F9-03FB-6BDA-143A-C2206C7C0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43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3" name="Oval 32">
            <a:extLst>
              <a:ext uri="{FF2B5EF4-FFF2-40B4-BE49-F238E27FC236}">
                <a16:creationId xmlns:a16="http://schemas.microsoft.com/office/drawing/2014/main" id="{7096BC8E-78E8-01D7-FB12-284740A35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643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4" name="Oval 33">
            <a:extLst>
              <a:ext uri="{FF2B5EF4-FFF2-40B4-BE49-F238E27FC236}">
                <a16:creationId xmlns:a16="http://schemas.microsoft.com/office/drawing/2014/main" id="{C199E6C5-8C3A-6F6F-BB72-B24EFF85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43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5" name="Oval 34">
            <a:extLst>
              <a:ext uri="{FF2B5EF4-FFF2-40B4-BE49-F238E27FC236}">
                <a16:creationId xmlns:a16="http://schemas.microsoft.com/office/drawing/2014/main" id="{ABC8E1C2-4113-B39E-1D5E-FD3D741A0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643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6" name="Oval 35">
            <a:extLst>
              <a:ext uri="{FF2B5EF4-FFF2-40B4-BE49-F238E27FC236}">
                <a16:creationId xmlns:a16="http://schemas.microsoft.com/office/drawing/2014/main" id="{97AC1A5B-9754-0A6B-9C1C-D3393065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643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7" name="Oval 36">
            <a:extLst>
              <a:ext uri="{FF2B5EF4-FFF2-40B4-BE49-F238E27FC236}">
                <a16:creationId xmlns:a16="http://schemas.microsoft.com/office/drawing/2014/main" id="{958F4708-F2DD-B834-22A1-824FBE927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05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8" name="Oval 37">
            <a:extLst>
              <a:ext uri="{FF2B5EF4-FFF2-40B4-BE49-F238E27FC236}">
                <a16:creationId xmlns:a16="http://schemas.microsoft.com/office/drawing/2014/main" id="{7AD5456C-2991-3F9A-73C2-09C200E5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05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19" name="Oval 38">
            <a:extLst>
              <a:ext uri="{FF2B5EF4-FFF2-40B4-BE49-F238E27FC236}">
                <a16:creationId xmlns:a16="http://schemas.microsoft.com/office/drawing/2014/main" id="{061AA69A-7018-5EE8-F1B4-6DB44A7A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405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20" name="Oval 39">
            <a:extLst>
              <a:ext uri="{FF2B5EF4-FFF2-40B4-BE49-F238E27FC236}">
                <a16:creationId xmlns:a16="http://schemas.microsoft.com/office/drawing/2014/main" id="{D59B034E-4AE0-687E-6CCC-FAE87E9A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053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21" name="Text Box 40">
            <a:extLst>
              <a:ext uri="{FF2B5EF4-FFF2-40B4-BE49-F238E27FC236}">
                <a16:creationId xmlns:a16="http://schemas.microsoft.com/office/drawing/2014/main" id="{2A273E5B-0C0B-44E3-0010-03362A2A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5814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48522" name="Text Box 41">
            <a:extLst>
              <a:ext uri="{FF2B5EF4-FFF2-40B4-BE49-F238E27FC236}">
                <a16:creationId xmlns:a16="http://schemas.microsoft.com/office/drawing/2014/main" id="{C6FEEC8F-718D-DFD1-40D4-1D02D137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35814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48523" name="Text Box 42">
            <a:extLst>
              <a:ext uri="{FF2B5EF4-FFF2-40B4-BE49-F238E27FC236}">
                <a16:creationId xmlns:a16="http://schemas.microsoft.com/office/drawing/2014/main" id="{EB8A9AD3-4FE7-68FF-8F95-C5D72983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5814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3</a:t>
            </a:r>
          </a:p>
        </p:txBody>
      </p:sp>
      <p:sp>
        <p:nvSpPr>
          <p:cNvPr id="148524" name="Text Box 43">
            <a:extLst>
              <a:ext uri="{FF2B5EF4-FFF2-40B4-BE49-F238E27FC236}">
                <a16:creationId xmlns:a16="http://schemas.microsoft.com/office/drawing/2014/main" id="{FC33C4AA-1995-45D7-39F6-6EE364DD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35814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4</a:t>
            </a:r>
          </a:p>
        </p:txBody>
      </p:sp>
      <p:sp>
        <p:nvSpPr>
          <p:cNvPr id="148525" name="Text Box 44">
            <a:extLst>
              <a:ext uri="{FF2B5EF4-FFF2-40B4-BE49-F238E27FC236}">
                <a16:creationId xmlns:a16="http://schemas.microsoft.com/office/drawing/2014/main" id="{4929EB9C-7B52-A733-9D6A-FE05250A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013" y="3581400"/>
            <a:ext cx="45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5</a:t>
            </a:r>
          </a:p>
        </p:txBody>
      </p:sp>
      <p:sp>
        <p:nvSpPr>
          <p:cNvPr id="148526" name="Text Box 45">
            <a:extLst>
              <a:ext uri="{FF2B5EF4-FFF2-40B4-BE49-F238E27FC236}">
                <a16:creationId xmlns:a16="http://schemas.microsoft.com/office/drawing/2014/main" id="{5F2F3146-3CB6-4879-368D-F8F59ABD8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4343400"/>
            <a:ext cx="395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</a:p>
        </p:txBody>
      </p:sp>
      <p:sp>
        <p:nvSpPr>
          <p:cNvPr id="148527" name="Text Box 46">
            <a:extLst>
              <a:ext uri="{FF2B5EF4-FFF2-40B4-BE49-F238E27FC236}">
                <a16:creationId xmlns:a16="http://schemas.microsoft.com/office/drawing/2014/main" id="{BCFB22E0-26B0-AFAA-F6B2-04DA3D1C1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4329113"/>
            <a:ext cx="395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</a:p>
        </p:txBody>
      </p:sp>
      <p:sp>
        <p:nvSpPr>
          <p:cNvPr id="148528" name="Text Box 47">
            <a:extLst>
              <a:ext uri="{FF2B5EF4-FFF2-40B4-BE49-F238E27FC236}">
                <a16:creationId xmlns:a16="http://schemas.microsoft.com/office/drawing/2014/main" id="{09CD854B-3656-539B-D886-E48DF2C2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013" y="4329113"/>
            <a:ext cx="395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</a:p>
        </p:txBody>
      </p:sp>
      <p:sp>
        <p:nvSpPr>
          <p:cNvPr id="148529" name="Text Box 48">
            <a:extLst>
              <a:ext uri="{FF2B5EF4-FFF2-40B4-BE49-F238E27FC236}">
                <a16:creationId xmlns:a16="http://schemas.microsoft.com/office/drawing/2014/main" id="{FA1247F0-B99B-3426-3E73-F8214DF2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4329113"/>
            <a:ext cx="3952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</a:p>
        </p:txBody>
      </p:sp>
      <p:cxnSp>
        <p:nvCxnSpPr>
          <p:cNvPr id="148530" name="AutoShape 49">
            <a:extLst>
              <a:ext uri="{FF2B5EF4-FFF2-40B4-BE49-F238E27FC236}">
                <a16:creationId xmlns:a16="http://schemas.microsoft.com/office/drawing/2014/main" id="{6C5935FD-1EAC-6A29-AF39-5CD384EF4C50}"/>
              </a:ext>
            </a:extLst>
          </p:cNvPr>
          <p:cNvCxnSpPr>
            <a:cxnSpLocks noChangeShapeType="1"/>
            <a:stCxn id="148512" idx="4"/>
            <a:endCxn id="148517" idx="0"/>
          </p:cNvCxnSpPr>
          <p:nvPr/>
        </p:nvCxnSpPr>
        <p:spPr bwMode="auto">
          <a:xfrm>
            <a:off x="5257800" y="394811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1" name="AutoShape 50">
            <a:extLst>
              <a:ext uri="{FF2B5EF4-FFF2-40B4-BE49-F238E27FC236}">
                <a16:creationId xmlns:a16="http://schemas.microsoft.com/office/drawing/2014/main" id="{A69F28C4-254B-4FC2-DFC3-D706670848A8}"/>
              </a:ext>
            </a:extLst>
          </p:cNvPr>
          <p:cNvCxnSpPr>
            <a:cxnSpLocks noChangeShapeType="1"/>
            <a:stCxn id="148513" idx="4"/>
            <a:endCxn id="148517" idx="0"/>
          </p:cNvCxnSpPr>
          <p:nvPr/>
        </p:nvCxnSpPr>
        <p:spPr bwMode="auto">
          <a:xfrm flipH="1">
            <a:off x="5486400" y="394811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2" name="AutoShape 51">
            <a:extLst>
              <a:ext uri="{FF2B5EF4-FFF2-40B4-BE49-F238E27FC236}">
                <a16:creationId xmlns:a16="http://schemas.microsoft.com/office/drawing/2014/main" id="{996745E8-094A-D159-104D-CFB1E026E399}"/>
              </a:ext>
            </a:extLst>
          </p:cNvPr>
          <p:cNvCxnSpPr>
            <a:cxnSpLocks noChangeShapeType="1"/>
            <a:stCxn id="148513" idx="4"/>
            <a:endCxn id="148519" idx="0"/>
          </p:cNvCxnSpPr>
          <p:nvPr/>
        </p:nvCxnSpPr>
        <p:spPr bwMode="auto">
          <a:xfrm>
            <a:off x="5943600" y="394811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3" name="AutoShape 52">
            <a:extLst>
              <a:ext uri="{FF2B5EF4-FFF2-40B4-BE49-F238E27FC236}">
                <a16:creationId xmlns:a16="http://schemas.microsoft.com/office/drawing/2014/main" id="{37BBF454-A252-870E-BD65-492DC6C0ECDD}"/>
              </a:ext>
            </a:extLst>
          </p:cNvPr>
          <p:cNvCxnSpPr>
            <a:cxnSpLocks noChangeShapeType="1"/>
            <a:stCxn id="148514" idx="4"/>
            <a:endCxn id="148518" idx="0"/>
          </p:cNvCxnSpPr>
          <p:nvPr/>
        </p:nvCxnSpPr>
        <p:spPr bwMode="auto">
          <a:xfrm flipH="1">
            <a:off x="6172200" y="394811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4" name="AutoShape 53">
            <a:extLst>
              <a:ext uri="{FF2B5EF4-FFF2-40B4-BE49-F238E27FC236}">
                <a16:creationId xmlns:a16="http://schemas.microsoft.com/office/drawing/2014/main" id="{92EF185B-0C3E-B68F-C9E7-5E2B8C3AB461}"/>
              </a:ext>
            </a:extLst>
          </p:cNvPr>
          <p:cNvCxnSpPr>
            <a:cxnSpLocks noChangeShapeType="1"/>
            <a:stCxn id="148514" idx="4"/>
            <a:endCxn id="148519" idx="0"/>
          </p:cNvCxnSpPr>
          <p:nvPr/>
        </p:nvCxnSpPr>
        <p:spPr bwMode="auto">
          <a:xfrm>
            <a:off x="6629400" y="394811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5" name="AutoShape 54">
            <a:extLst>
              <a:ext uri="{FF2B5EF4-FFF2-40B4-BE49-F238E27FC236}">
                <a16:creationId xmlns:a16="http://schemas.microsoft.com/office/drawing/2014/main" id="{86C88A52-16D0-525B-3675-B8EEF85D1683}"/>
              </a:ext>
            </a:extLst>
          </p:cNvPr>
          <p:cNvCxnSpPr>
            <a:cxnSpLocks noChangeShapeType="1"/>
            <a:stCxn id="148514" idx="4"/>
            <a:endCxn id="148520" idx="0"/>
          </p:cNvCxnSpPr>
          <p:nvPr/>
        </p:nvCxnSpPr>
        <p:spPr bwMode="auto">
          <a:xfrm>
            <a:off x="6629400" y="394811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6" name="AutoShape 55">
            <a:extLst>
              <a:ext uri="{FF2B5EF4-FFF2-40B4-BE49-F238E27FC236}">
                <a16:creationId xmlns:a16="http://schemas.microsoft.com/office/drawing/2014/main" id="{C25CD8D3-3C5D-0B95-249F-564D4F18DBD3}"/>
              </a:ext>
            </a:extLst>
          </p:cNvPr>
          <p:cNvCxnSpPr>
            <a:cxnSpLocks noChangeShapeType="1"/>
            <a:stCxn id="148515" idx="4"/>
            <a:endCxn id="148519" idx="0"/>
          </p:cNvCxnSpPr>
          <p:nvPr/>
        </p:nvCxnSpPr>
        <p:spPr bwMode="auto">
          <a:xfrm flipH="1">
            <a:off x="6858000" y="3948113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37" name="AutoShape 56">
            <a:extLst>
              <a:ext uri="{FF2B5EF4-FFF2-40B4-BE49-F238E27FC236}">
                <a16:creationId xmlns:a16="http://schemas.microsoft.com/office/drawing/2014/main" id="{53813531-9E2C-CA0B-0E34-C559C2ABA2C0}"/>
              </a:ext>
            </a:extLst>
          </p:cNvPr>
          <p:cNvCxnSpPr>
            <a:cxnSpLocks noChangeShapeType="1"/>
            <a:stCxn id="148516" idx="4"/>
            <a:endCxn id="148519" idx="0"/>
          </p:cNvCxnSpPr>
          <p:nvPr/>
        </p:nvCxnSpPr>
        <p:spPr bwMode="auto">
          <a:xfrm flipH="1">
            <a:off x="6858000" y="3948113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538" name="Text Box 57">
            <a:extLst>
              <a:ext uri="{FF2B5EF4-FFF2-40B4-BE49-F238E27FC236}">
                <a16:creationId xmlns:a16="http://schemas.microsoft.com/office/drawing/2014/main" id="{73A0ACB7-466E-43D3-4D75-CF473E5EB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438400"/>
            <a:ext cx="301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Corresponding flow network</a:t>
            </a:r>
          </a:p>
        </p:txBody>
      </p:sp>
      <p:sp>
        <p:nvSpPr>
          <p:cNvPr id="148539" name="Oval 58">
            <a:extLst>
              <a:ext uri="{FF2B5EF4-FFF2-40B4-BE49-F238E27FC236}">
                <a16:creationId xmlns:a16="http://schemas.microsoft.com/office/drawing/2014/main" id="{5290ACCE-1F9E-CBF6-0EFE-9E7FAAE9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40" name="Oval 59">
            <a:extLst>
              <a:ext uri="{FF2B5EF4-FFF2-40B4-BE49-F238E27FC236}">
                <a16:creationId xmlns:a16="http://schemas.microsoft.com/office/drawing/2014/main" id="{0A30AC83-ED25-87EB-6560-7B2612617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48541" name="Text Box 60">
            <a:extLst>
              <a:ext uri="{FF2B5EF4-FFF2-40B4-BE49-F238E27FC236}">
                <a16:creationId xmlns:a16="http://schemas.microsoft.com/office/drawing/2014/main" id="{B74F4489-2FF9-0CF4-A169-B7D8F7D26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2819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</a:t>
            </a:r>
            <a:endParaRPr lang="en-US" altLang="en-US" sz="1800" baseline="-25000"/>
          </a:p>
        </p:txBody>
      </p:sp>
      <p:sp>
        <p:nvSpPr>
          <p:cNvPr id="148542" name="Text Box 61">
            <a:extLst>
              <a:ext uri="{FF2B5EF4-FFF2-40B4-BE49-F238E27FC236}">
                <a16:creationId xmlns:a16="http://schemas.microsoft.com/office/drawing/2014/main" id="{C1E83215-F42B-4074-B6DB-8BF7BFFAB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51054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</a:t>
            </a:r>
            <a:endParaRPr lang="en-US" altLang="en-US" sz="1800" baseline="-25000"/>
          </a:p>
        </p:txBody>
      </p:sp>
      <p:cxnSp>
        <p:nvCxnSpPr>
          <p:cNvPr id="148543" name="AutoShape 62">
            <a:extLst>
              <a:ext uri="{FF2B5EF4-FFF2-40B4-BE49-F238E27FC236}">
                <a16:creationId xmlns:a16="http://schemas.microsoft.com/office/drawing/2014/main" id="{7D60FE18-FA39-8B78-5BB9-C2CC7A685082}"/>
              </a:ext>
            </a:extLst>
          </p:cNvPr>
          <p:cNvCxnSpPr>
            <a:cxnSpLocks noChangeShapeType="1"/>
            <a:stCxn id="148539" idx="4"/>
            <a:endCxn id="148512" idx="0"/>
          </p:cNvCxnSpPr>
          <p:nvPr/>
        </p:nvCxnSpPr>
        <p:spPr bwMode="auto">
          <a:xfrm flipH="1">
            <a:off x="5257800" y="3200400"/>
            <a:ext cx="137160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44" name="AutoShape 63">
            <a:extLst>
              <a:ext uri="{FF2B5EF4-FFF2-40B4-BE49-F238E27FC236}">
                <a16:creationId xmlns:a16="http://schemas.microsoft.com/office/drawing/2014/main" id="{CFEDEF09-8DE3-75F7-4EFC-B4E9C853913C}"/>
              </a:ext>
            </a:extLst>
          </p:cNvPr>
          <p:cNvCxnSpPr>
            <a:cxnSpLocks noChangeShapeType="1"/>
            <a:stCxn id="148539" idx="4"/>
            <a:endCxn id="148513" idx="0"/>
          </p:cNvCxnSpPr>
          <p:nvPr/>
        </p:nvCxnSpPr>
        <p:spPr bwMode="auto">
          <a:xfrm flipH="1">
            <a:off x="5943600" y="3200400"/>
            <a:ext cx="68580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45" name="AutoShape 64">
            <a:extLst>
              <a:ext uri="{FF2B5EF4-FFF2-40B4-BE49-F238E27FC236}">
                <a16:creationId xmlns:a16="http://schemas.microsoft.com/office/drawing/2014/main" id="{63FCD45B-510F-4BA5-4D7A-2B7E59AA1EDF}"/>
              </a:ext>
            </a:extLst>
          </p:cNvPr>
          <p:cNvCxnSpPr>
            <a:cxnSpLocks noChangeShapeType="1"/>
            <a:stCxn id="148539" idx="4"/>
            <a:endCxn id="148514" idx="0"/>
          </p:cNvCxnSpPr>
          <p:nvPr/>
        </p:nvCxnSpPr>
        <p:spPr bwMode="auto">
          <a:xfrm>
            <a:off x="6629400" y="3200400"/>
            <a:ext cx="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46" name="AutoShape 65">
            <a:extLst>
              <a:ext uri="{FF2B5EF4-FFF2-40B4-BE49-F238E27FC236}">
                <a16:creationId xmlns:a16="http://schemas.microsoft.com/office/drawing/2014/main" id="{563E7BDC-18D6-0454-17C7-6D2451BF7E1D}"/>
              </a:ext>
            </a:extLst>
          </p:cNvPr>
          <p:cNvCxnSpPr>
            <a:cxnSpLocks noChangeShapeType="1"/>
            <a:stCxn id="148539" idx="4"/>
            <a:endCxn id="148515" idx="0"/>
          </p:cNvCxnSpPr>
          <p:nvPr/>
        </p:nvCxnSpPr>
        <p:spPr bwMode="auto">
          <a:xfrm>
            <a:off x="6629400" y="3200400"/>
            <a:ext cx="68580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47" name="AutoShape 66">
            <a:extLst>
              <a:ext uri="{FF2B5EF4-FFF2-40B4-BE49-F238E27FC236}">
                <a16:creationId xmlns:a16="http://schemas.microsoft.com/office/drawing/2014/main" id="{2ABFD913-096B-2C21-3091-F123096AC4EB}"/>
              </a:ext>
            </a:extLst>
          </p:cNvPr>
          <p:cNvCxnSpPr>
            <a:cxnSpLocks noChangeShapeType="1"/>
            <a:stCxn id="148539" idx="4"/>
            <a:endCxn id="148516" idx="0"/>
          </p:cNvCxnSpPr>
          <p:nvPr/>
        </p:nvCxnSpPr>
        <p:spPr bwMode="auto">
          <a:xfrm>
            <a:off x="6629400" y="3200400"/>
            <a:ext cx="137160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48" name="AutoShape 67">
            <a:extLst>
              <a:ext uri="{FF2B5EF4-FFF2-40B4-BE49-F238E27FC236}">
                <a16:creationId xmlns:a16="http://schemas.microsoft.com/office/drawing/2014/main" id="{0E089BFC-CE8C-32C5-A76C-FB458D9BAD6C}"/>
              </a:ext>
            </a:extLst>
          </p:cNvPr>
          <p:cNvCxnSpPr>
            <a:cxnSpLocks noChangeShapeType="1"/>
            <a:stCxn id="148517" idx="4"/>
            <a:endCxn id="148540" idx="0"/>
          </p:cNvCxnSpPr>
          <p:nvPr/>
        </p:nvCxnSpPr>
        <p:spPr bwMode="auto">
          <a:xfrm>
            <a:off x="5486400" y="4710113"/>
            <a:ext cx="114300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49" name="AutoShape 68">
            <a:extLst>
              <a:ext uri="{FF2B5EF4-FFF2-40B4-BE49-F238E27FC236}">
                <a16:creationId xmlns:a16="http://schemas.microsoft.com/office/drawing/2014/main" id="{57F819D0-40D3-F731-CE9B-BFB07B50E7F7}"/>
              </a:ext>
            </a:extLst>
          </p:cNvPr>
          <p:cNvCxnSpPr>
            <a:cxnSpLocks noChangeShapeType="1"/>
            <a:stCxn id="148518" idx="4"/>
            <a:endCxn id="148540" idx="0"/>
          </p:cNvCxnSpPr>
          <p:nvPr/>
        </p:nvCxnSpPr>
        <p:spPr bwMode="auto">
          <a:xfrm>
            <a:off x="6172200" y="4710113"/>
            <a:ext cx="45720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50" name="AutoShape 69">
            <a:extLst>
              <a:ext uri="{FF2B5EF4-FFF2-40B4-BE49-F238E27FC236}">
                <a16:creationId xmlns:a16="http://schemas.microsoft.com/office/drawing/2014/main" id="{C424F471-D601-61B1-1237-4D6C90ABA5E3}"/>
              </a:ext>
            </a:extLst>
          </p:cNvPr>
          <p:cNvCxnSpPr>
            <a:cxnSpLocks noChangeShapeType="1"/>
            <a:stCxn id="148519" idx="4"/>
            <a:endCxn id="148540" idx="0"/>
          </p:cNvCxnSpPr>
          <p:nvPr/>
        </p:nvCxnSpPr>
        <p:spPr bwMode="auto">
          <a:xfrm flipH="1">
            <a:off x="6629400" y="4710113"/>
            <a:ext cx="22860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8551" name="AutoShape 70">
            <a:extLst>
              <a:ext uri="{FF2B5EF4-FFF2-40B4-BE49-F238E27FC236}">
                <a16:creationId xmlns:a16="http://schemas.microsoft.com/office/drawing/2014/main" id="{3DFF842D-C4DD-1F10-C17A-029513572D88}"/>
              </a:ext>
            </a:extLst>
          </p:cNvPr>
          <p:cNvCxnSpPr>
            <a:cxnSpLocks noChangeShapeType="1"/>
            <a:stCxn id="148520" idx="4"/>
            <a:endCxn id="148540" idx="0"/>
          </p:cNvCxnSpPr>
          <p:nvPr/>
        </p:nvCxnSpPr>
        <p:spPr bwMode="auto">
          <a:xfrm flipH="1">
            <a:off x="6629400" y="4710113"/>
            <a:ext cx="91440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8552" name="Text Box 71">
            <a:extLst>
              <a:ext uri="{FF2B5EF4-FFF2-40B4-BE49-F238E27FC236}">
                <a16:creationId xmlns:a16="http://schemas.microsoft.com/office/drawing/2014/main" id="{1BFD314E-9EEF-2E7B-459E-736FD91B6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5100" y="5500688"/>
            <a:ext cx="273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All edge capacities are 1.</a:t>
            </a:r>
          </a:p>
        </p:txBody>
      </p:sp>
      <p:sp>
        <p:nvSpPr>
          <p:cNvPr id="148553" name="AutoShape 72">
            <a:extLst>
              <a:ext uri="{FF2B5EF4-FFF2-40B4-BE49-F238E27FC236}">
                <a16:creationId xmlns:a16="http://schemas.microsoft.com/office/drawing/2014/main" id="{7069EC59-E928-4A11-BDBD-B77C11F8C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>
            <a:extLst>
              <a:ext uri="{FF2B5EF4-FFF2-40B4-BE49-F238E27FC236}">
                <a16:creationId xmlns:a16="http://schemas.microsoft.com/office/drawing/2014/main" id="{A40CBF75-6D52-7A14-E62C-0D220D34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983B1A-FA62-4953-B905-A44873E50AE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87047B99-FE86-4E87-06DC-66395E67E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A3A11841-4E41-998F-D542-540082D64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The result of application of Ford-Fulkerson on the corresponding flow network, and the matching implied by this result.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</p:txBody>
      </p:sp>
      <p:sp>
        <p:nvSpPr>
          <p:cNvPr id="150533" name="Oval 4">
            <a:extLst>
              <a:ext uri="{FF2B5EF4-FFF2-40B4-BE49-F238E27FC236}">
                <a16:creationId xmlns:a16="http://schemas.microsoft.com/office/drawing/2014/main" id="{5A064263-979C-665F-1B24-D998A835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34" name="Oval 5">
            <a:extLst>
              <a:ext uri="{FF2B5EF4-FFF2-40B4-BE49-F238E27FC236}">
                <a16:creationId xmlns:a16="http://schemas.microsoft.com/office/drawing/2014/main" id="{3B6CCD21-E92B-F63B-58B1-451199C67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35" name="Oval 6">
            <a:extLst>
              <a:ext uri="{FF2B5EF4-FFF2-40B4-BE49-F238E27FC236}">
                <a16:creationId xmlns:a16="http://schemas.microsoft.com/office/drawing/2014/main" id="{514D5FE2-236D-4102-B52F-56E535B3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36" name="Oval 7">
            <a:extLst>
              <a:ext uri="{FF2B5EF4-FFF2-40B4-BE49-F238E27FC236}">
                <a16:creationId xmlns:a16="http://schemas.microsoft.com/office/drawing/2014/main" id="{DB03A1C9-ACC7-D800-CB35-2F2A883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37" name="Oval 8">
            <a:extLst>
              <a:ext uri="{FF2B5EF4-FFF2-40B4-BE49-F238E27FC236}">
                <a16:creationId xmlns:a16="http://schemas.microsoft.com/office/drawing/2014/main" id="{8953AE4A-6B1B-9F3C-4B4E-498B51F3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788" y="3886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38" name="Oval 9">
            <a:extLst>
              <a:ext uri="{FF2B5EF4-FFF2-40B4-BE49-F238E27FC236}">
                <a16:creationId xmlns:a16="http://schemas.microsoft.com/office/drawing/2014/main" id="{11801EFD-A4C9-5CE0-6B6C-129B8918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8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39" name="Oval 10">
            <a:extLst>
              <a:ext uri="{FF2B5EF4-FFF2-40B4-BE49-F238E27FC236}">
                <a16:creationId xmlns:a16="http://schemas.microsoft.com/office/drawing/2014/main" id="{129B53BA-F78C-8597-F0F8-AA44CB999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40" name="Oval 11">
            <a:extLst>
              <a:ext uri="{FF2B5EF4-FFF2-40B4-BE49-F238E27FC236}">
                <a16:creationId xmlns:a16="http://schemas.microsoft.com/office/drawing/2014/main" id="{E99FED09-246D-CDA4-92A5-6DFA5FEC1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41" name="Oval 12">
            <a:extLst>
              <a:ext uri="{FF2B5EF4-FFF2-40B4-BE49-F238E27FC236}">
                <a16:creationId xmlns:a16="http://schemas.microsoft.com/office/drawing/2014/main" id="{AF97F278-6D39-FF3D-D6C6-4B48215C0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8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42" name="Text Box 13">
            <a:extLst>
              <a:ext uri="{FF2B5EF4-FFF2-40B4-BE49-F238E27FC236}">
                <a16:creationId xmlns:a16="http://schemas.microsoft.com/office/drawing/2014/main" id="{BBC79471-B48F-934D-AA04-AF1027A6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82428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50543" name="Text Box 14">
            <a:extLst>
              <a:ext uri="{FF2B5EF4-FFF2-40B4-BE49-F238E27FC236}">
                <a16:creationId xmlns:a16="http://schemas.microsoft.com/office/drawing/2014/main" id="{C237631B-0ECF-89B4-B698-5336118A8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2428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50544" name="Text Box 15">
            <a:extLst>
              <a:ext uri="{FF2B5EF4-FFF2-40B4-BE49-F238E27FC236}">
                <a16:creationId xmlns:a16="http://schemas.microsoft.com/office/drawing/2014/main" id="{439CE446-4F9B-AB44-AF8C-80CE43BF5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2428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3</a:t>
            </a:r>
          </a:p>
        </p:txBody>
      </p:sp>
      <p:sp>
        <p:nvSpPr>
          <p:cNvPr id="150545" name="Text Box 16">
            <a:extLst>
              <a:ext uri="{FF2B5EF4-FFF2-40B4-BE49-F238E27FC236}">
                <a16:creationId xmlns:a16="http://schemas.microsoft.com/office/drawing/2014/main" id="{A5969FCE-C7EB-625B-94DD-DF72C1104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82428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4</a:t>
            </a:r>
          </a:p>
        </p:txBody>
      </p:sp>
      <p:sp>
        <p:nvSpPr>
          <p:cNvPr id="150546" name="Text Box 17">
            <a:extLst>
              <a:ext uri="{FF2B5EF4-FFF2-40B4-BE49-F238E27FC236}">
                <a16:creationId xmlns:a16="http://schemas.microsoft.com/office/drawing/2014/main" id="{50D8AB38-8E2B-02F8-B46F-DBEF13D75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24288"/>
            <a:ext cx="458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5</a:t>
            </a:r>
          </a:p>
        </p:txBody>
      </p:sp>
      <p:sp>
        <p:nvSpPr>
          <p:cNvPr id="150547" name="Text Box 18">
            <a:extLst>
              <a:ext uri="{FF2B5EF4-FFF2-40B4-BE49-F238E27FC236}">
                <a16:creationId xmlns:a16="http://schemas.microsoft.com/office/drawing/2014/main" id="{1367CF8B-C3FA-63CB-21D9-95E87AC56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86288"/>
            <a:ext cx="39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</a:p>
        </p:txBody>
      </p:sp>
      <p:sp>
        <p:nvSpPr>
          <p:cNvPr id="150548" name="Text Box 19">
            <a:extLst>
              <a:ext uri="{FF2B5EF4-FFF2-40B4-BE49-F238E27FC236}">
                <a16:creationId xmlns:a16="http://schemas.microsoft.com/office/drawing/2014/main" id="{95C1F2F1-8450-7747-AA22-8D359F0D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</a:p>
        </p:txBody>
      </p:sp>
      <p:sp>
        <p:nvSpPr>
          <p:cNvPr id="150549" name="Text Box 20">
            <a:extLst>
              <a:ext uri="{FF2B5EF4-FFF2-40B4-BE49-F238E27FC236}">
                <a16:creationId xmlns:a16="http://schemas.microsoft.com/office/drawing/2014/main" id="{4EA00CD9-0BA5-6D07-625C-71BB9141B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5720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</a:p>
        </p:txBody>
      </p:sp>
      <p:sp>
        <p:nvSpPr>
          <p:cNvPr id="150550" name="Text Box 21">
            <a:extLst>
              <a:ext uri="{FF2B5EF4-FFF2-40B4-BE49-F238E27FC236}">
                <a16:creationId xmlns:a16="http://schemas.microsoft.com/office/drawing/2014/main" id="{969617ED-4294-ED27-9B1D-91043AB0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</a:p>
        </p:txBody>
      </p:sp>
      <p:cxnSp>
        <p:nvCxnSpPr>
          <p:cNvPr id="150551" name="AutoShape 22">
            <a:extLst>
              <a:ext uri="{FF2B5EF4-FFF2-40B4-BE49-F238E27FC236}">
                <a16:creationId xmlns:a16="http://schemas.microsoft.com/office/drawing/2014/main" id="{073949F4-DA6A-1C9F-9EFF-B245E7840FDC}"/>
              </a:ext>
            </a:extLst>
          </p:cNvPr>
          <p:cNvCxnSpPr>
            <a:cxnSpLocks noChangeShapeType="1"/>
            <a:stCxn id="150533" idx="4"/>
            <a:endCxn id="150538" idx="0"/>
          </p:cNvCxnSpPr>
          <p:nvPr/>
        </p:nvCxnSpPr>
        <p:spPr bwMode="auto">
          <a:xfrm>
            <a:off x="5487988" y="41910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2" name="AutoShape 23">
            <a:extLst>
              <a:ext uri="{FF2B5EF4-FFF2-40B4-BE49-F238E27FC236}">
                <a16:creationId xmlns:a16="http://schemas.microsoft.com/office/drawing/2014/main" id="{B0BBB9F9-13E1-5BB8-18B1-233F9F37515F}"/>
              </a:ext>
            </a:extLst>
          </p:cNvPr>
          <p:cNvCxnSpPr>
            <a:cxnSpLocks noChangeShapeType="1"/>
            <a:stCxn id="150534" idx="4"/>
            <a:endCxn id="150538" idx="0"/>
          </p:cNvCxnSpPr>
          <p:nvPr/>
        </p:nvCxnSpPr>
        <p:spPr bwMode="auto">
          <a:xfrm flipH="1">
            <a:off x="5716588" y="4191000"/>
            <a:ext cx="457200" cy="4572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3" name="AutoShape 24">
            <a:extLst>
              <a:ext uri="{FF2B5EF4-FFF2-40B4-BE49-F238E27FC236}">
                <a16:creationId xmlns:a16="http://schemas.microsoft.com/office/drawing/2014/main" id="{0D5A777B-C153-0803-B31C-63B453B03F1F}"/>
              </a:ext>
            </a:extLst>
          </p:cNvPr>
          <p:cNvCxnSpPr>
            <a:cxnSpLocks noChangeShapeType="1"/>
            <a:stCxn id="150534" idx="4"/>
            <a:endCxn id="150540" idx="0"/>
          </p:cNvCxnSpPr>
          <p:nvPr/>
        </p:nvCxnSpPr>
        <p:spPr bwMode="auto">
          <a:xfrm>
            <a:off x="6173788" y="4191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4" name="AutoShape 25">
            <a:extLst>
              <a:ext uri="{FF2B5EF4-FFF2-40B4-BE49-F238E27FC236}">
                <a16:creationId xmlns:a16="http://schemas.microsoft.com/office/drawing/2014/main" id="{D6027DAB-8CAC-C543-0F57-7464DA845290}"/>
              </a:ext>
            </a:extLst>
          </p:cNvPr>
          <p:cNvCxnSpPr>
            <a:cxnSpLocks noChangeShapeType="1"/>
            <a:stCxn id="150535" idx="4"/>
            <a:endCxn id="150539" idx="0"/>
          </p:cNvCxnSpPr>
          <p:nvPr/>
        </p:nvCxnSpPr>
        <p:spPr bwMode="auto">
          <a:xfrm flipH="1">
            <a:off x="6402388" y="4191000"/>
            <a:ext cx="457200" cy="4572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5" name="AutoShape 26">
            <a:extLst>
              <a:ext uri="{FF2B5EF4-FFF2-40B4-BE49-F238E27FC236}">
                <a16:creationId xmlns:a16="http://schemas.microsoft.com/office/drawing/2014/main" id="{80F7FED7-CFD6-A6D8-3C27-5E5499A664A1}"/>
              </a:ext>
            </a:extLst>
          </p:cNvPr>
          <p:cNvCxnSpPr>
            <a:cxnSpLocks noChangeShapeType="1"/>
            <a:stCxn id="150535" idx="4"/>
            <a:endCxn id="150540" idx="0"/>
          </p:cNvCxnSpPr>
          <p:nvPr/>
        </p:nvCxnSpPr>
        <p:spPr bwMode="auto">
          <a:xfrm>
            <a:off x="6859588" y="41910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6" name="AutoShape 27">
            <a:extLst>
              <a:ext uri="{FF2B5EF4-FFF2-40B4-BE49-F238E27FC236}">
                <a16:creationId xmlns:a16="http://schemas.microsoft.com/office/drawing/2014/main" id="{76E6A3B7-52D6-9C55-1CC6-8F12985FFB19}"/>
              </a:ext>
            </a:extLst>
          </p:cNvPr>
          <p:cNvCxnSpPr>
            <a:cxnSpLocks noChangeShapeType="1"/>
            <a:stCxn id="150535" idx="4"/>
            <a:endCxn id="150541" idx="0"/>
          </p:cNvCxnSpPr>
          <p:nvPr/>
        </p:nvCxnSpPr>
        <p:spPr bwMode="auto">
          <a:xfrm>
            <a:off x="6859588" y="4191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7" name="AutoShape 28">
            <a:extLst>
              <a:ext uri="{FF2B5EF4-FFF2-40B4-BE49-F238E27FC236}">
                <a16:creationId xmlns:a16="http://schemas.microsoft.com/office/drawing/2014/main" id="{9603A02C-0AE6-763F-8B42-81B4F753933D}"/>
              </a:ext>
            </a:extLst>
          </p:cNvPr>
          <p:cNvCxnSpPr>
            <a:cxnSpLocks noChangeShapeType="1"/>
            <a:stCxn id="150536" idx="4"/>
            <a:endCxn id="150540" idx="0"/>
          </p:cNvCxnSpPr>
          <p:nvPr/>
        </p:nvCxnSpPr>
        <p:spPr bwMode="auto">
          <a:xfrm flipH="1">
            <a:off x="7088188" y="4191000"/>
            <a:ext cx="457200" cy="4572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58" name="AutoShape 29">
            <a:extLst>
              <a:ext uri="{FF2B5EF4-FFF2-40B4-BE49-F238E27FC236}">
                <a16:creationId xmlns:a16="http://schemas.microsoft.com/office/drawing/2014/main" id="{959BDBEF-F40B-D908-35F7-A6C74615C91C}"/>
              </a:ext>
            </a:extLst>
          </p:cNvPr>
          <p:cNvCxnSpPr>
            <a:cxnSpLocks noChangeShapeType="1"/>
            <a:stCxn id="150537" idx="4"/>
            <a:endCxn id="150540" idx="0"/>
          </p:cNvCxnSpPr>
          <p:nvPr/>
        </p:nvCxnSpPr>
        <p:spPr bwMode="auto">
          <a:xfrm flipH="1">
            <a:off x="7088188" y="4191000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59" name="Text Box 30">
            <a:extLst>
              <a:ext uri="{FF2B5EF4-FFF2-40B4-BE49-F238E27FC236}">
                <a16:creationId xmlns:a16="http://schemas.microsoft.com/office/drawing/2014/main" id="{0A075779-56E5-598C-6F48-6E046DC67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2667000"/>
            <a:ext cx="267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Corresponding matching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In the bipartite graph.</a:t>
            </a:r>
          </a:p>
        </p:txBody>
      </p:sp>
      <p:sp>
        <p:nvSpPr>
          <p:cNvPr id="150560" name="Oval 31">
            <a:extLst>
              <a:ext uri="{FF2B5EF4-FFF2-40B4-BE49-F238E27FC236}">
                <a16:creationId xmlns:a16="http://schemas.microsoft.com/office/drawing/2014/main" id="{6DAD859A-2514-BFB9-831B-CD460F616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871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1" name="Oval 32">
            <a:extLst>
              <a:ext uri="{FF2B5EF4-FFF2-40B4-BE49-F238E27FC236}">
                <a16:creationId xmlns:a16="http://schemas.microsoft.com/office/drawing/2014/main" id="{ABB8AC67-4AD1-8623-5368-78ED7684A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3871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2" name="Oval 33">
            <a:extLst>
              <a:ext uri="{FF2B5EF4-FFF2-40B4-BE49-F238E27FC236}">
                <a16:creationId xmlns:a16="http://schemas.microsoft.com/office/drawing/2014/main" id="{2E157779-D38F-EC5B-B354-0E125421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3871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3" name="Oval 34">
            <a:extLst>
              <a:ext uri="{FF2B5EF4-FFF2-40B4-BE49-F238E27FC236}">
                <a16:creationId xmlns:a16="http://schemas.microsoft.com/office/drawing/2014/main" id="{0159F143-56C3-E664-A4BD-A0D34AD7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871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4" name="Oval 35">
            <a:extLst>
              <a:ext uri="{FF2B5EF4-FFF2-40B4-BE49-F238E27FC236}">
                <a16:creationId xmlns:a16="http://schemas.microsoft.com/office/drawing/2014/main" id="{0B065D5B-6EC3-3250-4DB7-232C9595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3871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5" name="Oval 36">
            <a:extLst>
              <a:ext uri="{FF2B5EF4-FFF2-40B4-BE49-F238E27FC236}">
                <a16:creationId xmlns:a16="http://schemas.microsoft.com/office/drawing/2014/main" id="{9DA84261-478A-2BF1-8E1D-C7C875C99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463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6" name="Oval 37">
            <a:extLst>
              <a:ext uri="{FF2B5EF4-FFF2-40B4-BE49-F238E27FC236}">
                <a16:creationId xmlns:a16="http://schemas.microsoft.com/office/drawing/2014/main" id="{D48A2700-DF01-6A17-CDCF-522651B1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3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7" name="Oval 38">
            <a:extLst>
              <a:ext uri="{FF2B5EF4-FFF2-40B4-BE49-F238E27FC236}">
                <a16:creationId xmlns:a16="http://schemas.microsoft.com/office/drawing/2014/main" id="{B0310BF0-B511-5864-7333-947051BC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463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8" name="Oval 39">
            <a:extLst>
              <a:ext uri="{FF2B5EF4-FFF2-40B4-BE49-F238E27FC236}">
                <a16:creationId xmlns:a16="http://schemas.microsoft.com/office/drawing/2014/main" id="{D50E4D37-F178-7F85-DD03-04DB290C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4633913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69" name="Text Box 40">
            <a:extLst>
              <a:ext uri="{FF2B5EF4-FFF2-40B4-BE49-F238E27FC236}">
                <a16:creationId xmlns:a16="http://schemas.microsoft.com/office/drawing/2014/main" id="{7FB6A2D5-068F-0FB7-04A5-8A74F98E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0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1</a:t>
            </a:r>
          </a:p>
        </p:txBody>
      </p:sp>
      <p:sp>
        <p:nvSpPr>
          <p:cNvPr id="150570" name="Text Box 41">
            <a:extLst>
              <a:ext uri="{FF2B5EF4-FFF2-40B4-BE49-F238E27FC236}">
                <a16:creationId xmlns:a16="http://schemas.microsoft.com/office/drawing/2014/main" id="{98C85437-4B69-1A7E-65F4-6B7033E85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0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2</a:t>
            </a:r>
          </a:p>
        </p:txBody>
      </p:sp>
      <p:sp>
        <p:nvSpPr>
          <p:cNvPr id="150571" name="Text Box 42">
            <a:extLst>
              <a:ext uri="{FF2B5EF4-FFF2-40B4-BE49-F238E27FC236}">
                <a16:creationId xmlns:a16="http://schemas.microsoft.com/office/drawing/2014/main" id="{EE606269-8E15-C2D5-6475-ABAE1F97B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0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3</a:t>
            </a:r>
          </a:p>
        </p:txBody>
      </p:sp>
      <p:sp>
        <p:nvSpPr>
          <p:cNvPr id="150572" name="Text Box 43">
            <a:extLst>
              <a:ext uri="{FF2B5EF4-FFF2-40B4-BE49-F238E27FC236}">
                <a16:creationId xmlns:a16="http://schemas.microsoft.com/office/drawing/2014/main" id="{99EFEFF3-74BA-55B6-BA67-C238D76B2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10000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4</a:t>
            </a:r>
          </a:p>
        </p:txBody>
      </p:sp>
      <p:sp>
        <p:nvSpPr>
          <p:cNvPr id="150573" name="Text Box 44">
            <a:extLst>
              <a:ext uri="{FF2B5EF4-FFF2-40B4-BE49-F238E27FC236}">
                <a16:creationId xmlns:a16="http://schemas.microsoft.com/office/drawing/2014/main" id="{F7295D58-4CA7-D174-E2D8-C7CD22EA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10000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  <a:r>
              <a:rPr lang="en-US" altLang="en-US" sz="1800" baseline="-25000"/>
              <a:t>5</a:t>
            </a:r>
          </a:p>
        </p:txBody>
      </p:sp>
      <p:sp>
        <p:nvSpPr>
          <p:cNvPr id="150574" name="Text Box 45">
            <a:extLst>
              <a:ext uri="{FF2B5EF4-FFF2-40B4-BE49-F238E27FC236}">
                <a16:creationId xmlns:a16="http://schemas.microsoft.com/office/drawing/2014/main" id="{876F8957-785B-C3F5-2177-C60A0343B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0"/>
            <a:ext cx="395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</a:p>
        </p:txBody>
      </p:sp>
      <p:sp>
        <p:nvSpPr>
          <p:cNvPr id="150575" name="Text Box 46">
            <a:extLst>
              <a:ext uri="{FF2B5EF4-FFF2-40B4-BE49-F238E27FC236}">
                <a16:creationId xmlns:a16="http://schemas.microsoft.com/office/drawing/2014/main" id="{4A37AB2D-1919-970C-2404-9E4A14163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57713"/>
            <a:ext cx="39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</a:p>
        </p:txBody>
      </p:sp>
      <p:sp>
        <p:nvSpPr>
          <p:cNvPr id="150576" name="Text Box 47">
            <a:extLst>
              <a:ext uri="{FF2B5EF4-FFF2-40B4-BE49-F238E27FC236}">
                <a16:creationId xmlns:a16="http://schemas.microsoft.com/office/drawing/2014/main" id="{894C7285-75FB-7D7B-843E-3BEB5613E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557713"/>
            <a:ext cx="39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</a:p>
        </p:txBody>
      </p:sp>
      <p:sp>
        <p:nvSpPr>
          <p:cNvPr id="150577" name="Text Box 48">
            <a:extLst>
              <a:ext uri="{FF2B5EF4-FFF2-40B4-BE49-F238E27FC236}">
                <a16:creationId xmlns:a16="http://schemas.microsoft.com/office/drawing/2014/main" id="{36636F03-4C62-6E4A-AB64-EA03BAD5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557713"/>
            <a:ext cx="395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</a:p>
        </p:txBody>
      </p:sp>
      <p:cxnSp>
        <p:nvCxnSpPr>
          <p:cNvPr id="150578" name="AutoShape 49">
            <a:extLst>
              <a:ext uri="{FF2B5EF4-FFF2-40B4-BE49-F238E27FC236}">
                <a16:creationId xmlns:a16="http://schemas.microsoft.com/office/drawing/2014/main" id="{E654EA73-5EBF-14D2-A229-2E1937DD1C5F}"/>
              </a:ext>
            </a:extLst>
          </p:cNvPr>
          <p:cNvCxnSpPr>
            <a:cxnSpLocks noChangeShapeType="1"/>
            <a:stCxn id="150560" idx="4"/>
            <a:endCxn id="150565" idx="0"/>
          </p:cNvCxnSpPr>
          <p:nvPr/>
        </p:nvCxnSpPr>
        <p:spPr bwMode="auto">
          <a:xfrm>
            <a:off x="839788" y="417671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79" name="AutoShape 50">
            <a:extLst>
              <a:ext uri="{FF2B5EF4-FFF2-40B4-BE49-F238E27FC236}">
                <a16:creationId xmlns:a16="http://schemas.microsoft.com/office/drawing/2014/main" id="{3A58D475-EEAD-ECAE-731E-8AF300A019E0}"/>
              </a:ext>
            </a:extLst>
          </p:cNvPr>
          <p:cNvCxnSpPr>
            <a:cxnSpLocks noChangeShapeType="1"/>
            <a:stCxn id="150561" idx="4"/>
            <a:endCxn id="150565" idx="0"/>
          </p:cNvCxnSpPr>
          <p:nvPr/>
        </p:nvCxnSpPr>
        <p:spPr bwMode="auto">
          <a:xfrm flipH="1">
            <a:off x="1068388" y="4176713"/>
            <a:ext cx="457200" cy="4572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80" name="AutoShape 51">
            <a:extLst>
              <a:ext uri="{FF2B5EF4-FFF2-40B4-BE49-F238E27FC236}">
                <a16:creationId xmlns:a16="http://schemas.microsoft.com/office/drawing/2014/main" id="{DF24C4DD-2CAE-FA14-5D71-57951DBB9D53}"/>
              </a:ext>
            </a:extLst>
          </p:cNvPr>
          <p:cNvCxnSpPr>
            <a:cxnSpLocks noChangeShapeType="1"/>
            <a:stCxn id="150561" idx="4"/>
            <a:endCxn id="150567" idx="0"/>
          </p:cNvCxnSpPr>
          <p:nvPr/>
        </p:nvCxnSpPr>
        <p:spPr bwMode="auto">
          <a:xfrm>
            <a:off x="1525588" y="417671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81" name="AutoShape 52">
            <a:extLst>
              <a:ext uri="{FF2B5EF4-FFF2-40B4-BE49-F238E27FC236}">
                <a16:creationId xmlns:a16="http://schemas.microsoft.com/office/drawing/2014/main" id="{EB4A0EA2-D64E-AA04-571D-230059C6B984}"/>
              </a:ext>
            </a:extLst>
          </p:cNvPr>
          <p:cNvCxnSpPr>
            <a:cxnSpLocks noChangeShapeType="1"/>
            <a:stCxn id="150562" idx="4"/>
            <a:endCxn id="150566" idx="0"/>
          </p:cNvCxnSpPr>
          <p:nvPr/>
        </p:nvCxnSpPr>
        <p:spPr bwMode="auto">
          <a:xfrm flipH="1">
            <a:off x="1754188" y="4176713"/>
            <a:ext cx="457200" cy="4572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82" name="AutoShape 53">
            <a:extLst>
              <a:ext uri="{FF2B5EF4-FFF2-40B4-BE49-F238E27FC236}">
                <a16:creationId xmlns:a16="http://schemas.microsoft.com/office/drawing/2014/main" id="{2204799D-7512-D86C-D614-921CE25E4107}"/>
              </a:ext>
            </a:extLst>
          </p:cNvPr>
          <p:cNvCxnSpPr>
            <a:cxnSpLocks noChangeShapeType="1"/>
            <a:stCxn id="150562" idx="4"/>
            <a:endCxn id="150567" idx="0"/>
          </p:cNvCxnSpPr>
          <p:nvPr/>
        </p:nvCxnSpPr>
        <p:spPr bwMode="auto">
          <a:xfrm>
            <a:off x="2211388" y="4176713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83" name="AutoShape 54">
            <a:extLst>
              <a:ext uri="{FF2B5EF4-FFF2-40B4-BE49-F238E27FC236}">
                <a16:creationId xmlns:a16="http://schemas.microsoft.com/office/drawing/2014/main" id="{3AFBA4F0-DDD7-6ADF-5B69-6F9FAEA3064C}"/>
              </a:ext>
            </a:extLst>
          </p:cNvPr>
          <p:cNvCxnSpPr>
            <a:cxnSpLocks noChangeShapeType="1"/>
            <a:stCxn id="150562" idx="4"/>
            <a:endCxn id="150568" idx="0"/>
          </p:cNvCxnSpPr>
          <p:nvPr/>
        </p:nvCxnSpPr>
        <p:spPr bwMode="auto">
          <a:xfrm>
            <a:off x="2211388" y="4176713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84" name="AutoShape 55">
            <a:extLst>
              <a:ext uri="{FF2B5EF4-FFF2-40B4-BE49-F238E27FC236}">
                <a16:creationId xmlns:a16="http://schemas.microsoft.com/office/drawing/2014/main" id="{4A02A2FE-F7C9-1D40-967C-F8235BB325CD}"/>
              </a:ext>
            </a:extLst>
          </p:cNvPr>
          <p:cNvCxnSpPr>
            <a:cxnSpLocks noChangeShapeType="1"/>
            <a:stCxn id="150563" idx="4"/>
            <a:endCxn id="150567" idx="0"/>
          </p:cNvCxnSpPr>
          <p:nvPr/>
        </p:nvCxnSpPr>
        <p:spPr bwMode="auto">
          <a:xfrm flipH="1">
            <a:off x="2439988" y="4176713"/>
            <a:ext cx="457200" cy="457200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85" name="AutoShape 56">
            <a:extLst>
              <a:ext uri="{FF2B5EF4-FFF2-40B4-BE49-F238E27FC236}">
                <a16:creationId xmlns:a16="http://schemas.microsoft.com/office/drawing/2014/main" id="{9D28C8D2-5B4C-5F05-0EB8-67B941D1671F}"/>
              </a:ext>
            </a:extLst>
          </p:cNvPr>
          <p:cNvCxnSpPr>
            <a:cxnSpLocks noChangeShapeType="1"/>
            <a:stCxn id="150564" idx="4"/>
            <a:endCxn id="150567" idx="0"/>
          </p:cNvCxnSpPr>
          <p:nvPr/>
        </p:nvCxnSpPr>
        <p:spPr bwMode="auto">
          <a:xfrm flipH="1">
            <a:off x="2439988" y="4176713"/>
            <a:ext cx="1143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586" name="Text Box 57">
            <a:extLst>
              <a:ext uri="{FF2B5EF4-FFF2-40B4-BE49-F238E27FC236}">
                <a16:creationId xmlns:a16="http://schemas.microsoft.com/office/drawing/2014/main" id="{FE129E6A-DF92-F0BC-E277-75729C96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2681288"/>
            <a:ext cx="269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Result of Ford-Fulkerson</a:t>
            </a:r>
          </a:p>
        </p:txBody>
      </p:sp>
      <p:sp>
        <p:nvSpPr>
          <p:cNvPr id="150587" name="Oval 58">
            <a:extLst>
              <a:ext uri="{FF2B5EF4-FFF2-40B4-BE49-F238E27FC236}">
                <a16:creationId xmlns:a16="http://schemas.microsoft.com/office/drawing/2014/main" id="{283CEBDF-6CFB-6BD4-0542-E1473886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31242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88" name="Oval 59">
            <a:extLst>
              <a:ext uri="{FF2B5EF4-FFF2-40B4-BE49-F238E27FC236}">
                <a16:creationId xmlns:a16="http://schemas.microsoft.com/office/drawing/2014/main" id="{9B715A28-9EA9-B8AB-B2DB-D4B21EF6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5334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  <p:sp>
        <p:nvSpPr>
          <p:cNvPr id="150589" name="Text Box 60">
            <a:extLst>
              <a:ext uri="{FF2B5EF4-FFF2-40B4-BE49-F238E27FC236}">
                <a16:creationId xmlns:a16="http://schemas.microsoft.com/office/drawing/2014/main" id="{58F7A6D3-FE60-F48A-D2F1-2648F81A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3048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</a:t>
            </a:r>
            <a:endParaRPr lang="en-US" altLang="en-US" sz="1800" baseline="-25000"/>
          </a:p>
        </p:txBody>
      </p:sp>
      <p:sp>
        <p:nvSpPr>
          <p:cNvPr id="150590" name="Text Box 61">
            <a:extLst>
              <a:ext uri="{FF2B5EF4-FFF2-40B4-BE49-F238E27FC236}">
                <a16:creationId xmlns:a16="http://schemas.microsoft.com/office/drawing/2014/main" id="{E78AA84C-8982-ABB5-17A7-7A03D741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8" y="5334000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</a:t>
            </a:r>
            <a:endParaRPr lang="en-US" altLang="en-US" sz="1800" baseline="-25000"/>
          </a:p>
        </p:txBody>
      </p:sp>
      <p:cxnSp>
        <p:nvCxnSpPr>
          <p:cNvPr id="150591" name="AutoShape 62">
            <a:extLst>
              <a:ext uri="{FF2B5EF4-FFF2-40B4-BE49-F238E27FC236}">
                <a16:creationId xmlns:a16="http://schemas.microsoft.com/office/drawing/2014/main" id="{BD26042B-31E0-E5C3-6C15-F6D17F8C4AE3}"/>
              </a:ext>
            </a:extLst>
          </p:cNvPr>
          <p:cNvCxnSpPr>
            <a:cxnSpLocks noChangeShapeType="1"/>
            <a:stCxn id="150587" idx="4"/>
            <a:endCxn id="150560" idx="0"/>
          </p:cNvCxnSpPr>
          <p:nvPr/>
        </p:nvCxnSpPr>
        <p:spPr bwMode="auto">
          <a:xfrm flipH="1">
            <a:off x="839788" y="3429000"/>
            <a:ext cx="137160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2" name="AutoShape 63">
            <a:extLst>
              <a:ext uri="{FF2B5EF4-FFF2-40B4-BE49-F238E27FC236}">
                <a16:creationId xmlns:a16="http://schemas.microsoft.com/office/drawing/2014/main" id="{DBDD8B26-D142-EB6E-EFCD-B5FB8E856DDA}"/>
              </a:ext>
            </a:extLst>
          </p:cNvPr>
          <p:cNvCxnSpPr>
            <a:cxnSpLocks noChangeShapeType="1"/>
            <a:stCxn id="150587" idx="4"/>
            <a:endCxn id="150561" idx="0"/>
          </p:cNvCxnSpPr>
          <p:nvPr/>
        </p:nvCxnSpPr>
        <p:spPr bwMode="auto">
          <a:xfrm flipH="1">
            <a:off x="1525588" y="3429000"/>
            <a:ext cx="685800" cy="442913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3" name="AutoShape 64">
            <a:extLst>
              <a:ext uri="{FF2B5EF4-FFF2-40B4-BE49-F238E27FC236}">
                <a16:creationId xmlns:a16="http://schemas.microsoft.com/office/drawing/2014/main" id="{50CB2698-100C-0291-D98F-DF609B7B8165}"/>
              </a:ext>
            </a:extLst>
          </p:cNvPr>
          <p:cNvCxnSpPr>
            <a:cxnSpLocks noChangeShapeType="1"/>
            <a:stCxn id="150587" idx="4"/>
            <a:endCxn id="150562" idx="0"/>
          </p:cNvCxnSpPr>
          <p:nvPr/>
        </p:nvCxnSpPr>
        <p:spPr bwMode="auto">
          <a:xfrm>
            <a:off x="2211388" y="3429000"/>
            <a:ext cx="0" cy="442913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4" name="AutoShape 65">
            <a:extLst>
              <a:ext uri="{FF2B5EF4-FFF2-40B4-BE49-F238E27FC236}">
                <a16:creationId xmlns:a16="http://schemas.microsoft.com/office/drawing/2014/main" id="{FD869F2C-869A-310C-8D0A-62594144FFA5}"/>
              </a:ext>
            </a:extLst>
          </p:cNvPr>
          <p:cNvCxnSpPr>
            <a:cxnSpLocks noChangeShapeType="1"/>
            <a:stCxn id="150587" idx="4"/>
            <a:endCxn id="150563" idx="0"/>
          </p:cNvCxnSpPr>
          <p:nvPr/>
        </p:nvCxnSpPr>
        <p:spPr bwMode="auto">
          <a:xfrm>
            <a:off x="2211388" y="3429000"/>
            <a:ext cx="685800" cy="442913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5" name="AutoShape 66">
            <a:extLst>
              <a:ext uri="{FF2B5EF4-FFF2-40B4-BE49-F238E27FC236}">
                <a16:creationId xmlns:a16="http://schemas.microsoft.com/office/drawing/2014/main" id="{5E5FC20D-ECF9-18AD-E5B1-67D2E564A425}"/>
              </a:ext>
            </a:extLst>
          </p:cNvPr>
          <p:cNvCxnSpPr>
            <a:cxnSpLocks noChangeShapeType="1"/>
            <a:stCxn id="150587" idx="4"/>
            <a:endCxn id="150564" idx="0"/>
          </p:cNvCxnSpPr>
          <p:nvPr/>
        </p:nvCxnSpPr>
        <p:spPr bwMode="auto">
          <a:xfrm>
            <a:off x="2211388" y="3429000"/>
            <a:ext cx="1371600" cy="442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6" name="AutoShape 67">
            <a:extLst>
              <a:ext uri="{FF2B5EF4-FFF2-40B4-BE49-F238E27FC236}">
                <a16:creationId xmlns:a16="http://schemas.microsoft.com/office/drawing/2014/main" id="{3E4E397C-C5D7-0331-73AF-81240ACAA27A}"/>
              </a:ext>
            </a:extLst>
          </p:cNvPr>
          <p:cNvCxnSpPr>
            <a:cxnSpLocks noChangeShapeType="1"/>
            <a:stCxn id="150565" idx="4"/>
            <a:endCxn id="150588" idx="0"/>
          </p:cNvCxnSpPr>
          <p:nvPr/>
        </p:nvCxnSpPr>
        <p:spPr bwMode="auto">
          <a:xfrm>
            <a:off x="1068388" y="4938713"/>
            <a:ext cx="1143000" cy="395287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7" name="AutoShape 68">
            <a:extLst>
              <a:ext uri="{FF2B5EF4-FFF2-40B4-BE49-F238E27FC236}">
                <a16:creationId xmlns:a16="http://schemas.microsoft.com/office/drawing/2014/main" id="{5E7A4D8C-8E22-004D-8019-254235140AA7}"/>
              </a:ext>
            </a:extLst>
          </p:cNvPr>
          <p:cNvCxnSpPr>
            <a:cxnSpLocks noChangeShapeType="1"/>
            <a:stCxn id="150566" idx="4"/>
            <a:endCxn id="150588" idx="0"/>
          </p:cNvCxnSpPr>
          <p:nvPr/>
        </p:nvCxnSpPr>
        <p:spPr bwMode="auto">
          <a:xfrm>
            <a:off x="1754188" y="4938713"/>
            <a:ext cx="457200" cy="395287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8" name="AutoShape 69">
            <a:extLst>
              <a:ext uri="{FF2B5EF4-FFF2-40B4-BE49-F238E27FC236}">
                <a16:creationId xmlns:a16="http://schemas.microsoft.com/office/drawing/2014/main" id="{4B5F0112-8E34-9507-28DD-1C35CA7CDAA3}"/>
              </a:ext>
            </a:extLst>
          </p:cNvPr>
          <p:cNvCxnSpPr>
            <a:cxnSpLocks noChangeShapeType="1"/>
            <a:stCxn id="150567" idx="4"/>
            <a:endCxn id="150588" idx="0"/>
          </p:cNvCxnSpPr>
          <p:nvPr/>
        </p:nvCxnSpPr>
        <p:spPr bwMode="auto">
          <a:xfrm flipH="1">
            <a:off x="2211388" y="4938713"/>
            <a:ext cx="228600" cy="395287"/>
          </a:xfrm>
          <a:prstGeom prst="straightConnector1">
            <a:avLst/>
          </a:prstGeom>
          <a:noFill/>
          <a:ln w="9525">
            <a:solidFill>
              <a:srgbClr val="FF0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0599" name="AutoShape 70">
            <a:extLst>
              <a:ext uri="{FF2B5EF4-FFF2-40B4-BE49-F238E27FC236}">
                <a16:creationId xmlns:a16="http://schemas.microsoft.com/office/drawing/2014/main" id="{D1253476-2A45-7AD9-4C03-2A2ADC9571B8}"/>
              </a:ext>
            </a:extLst>
          </p:cNvPr>
          <p:cNvCxnSpPr>
            <a:cxnSpLocks noChangeShapeType="1"/>
            <a:stCxn id="150568" idx="4"/>
            <a:endCxn id="150588" idx="0"/>
          </p:cNvCxnSpPr>
          <p:nvPr/>
        </p:nvCxnSpPr>
        <p:spPr bwMode="auto">
          <a:xfrm flipH="1">
            <a:off x="2211388" y="4938713"/>
            <a:ext cx="91440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0600" name="Text Box 71">
            <a:extLst>
              <a:ext uri="{FF2B5EF4-FFF2-40B4-BE49-F238E27FC236}">
                <a16:creationId xmlns:a16="http://schemas.microsoft.com/office/drawing/2014/main" id="{4BE9669E-8106-C257-AE91-6FBFC661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5729288"/>
            <a:ext cx="526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Flow on a red edge is 1, Flow on a black edge is 0</a:t>
            </a:r>
          </a:p>
        </p:txBody>
      </p:sp>
      <p:sp>
        <p:nvSpPr>
          <p:cNvPr id="150601" name="Text Box 74">
            <a:extLst>
              <a:ext uri="{FF2B5EF4-FFF2-40B4-BE49-F238E27FC236}">
                <a16:creationId xmlns:a16="http://schemas.microsoft.com/office/drawing/2014/main" id="{E4E8CAAF-9B32-F630-8C3F-8ACEF025F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5181600"/>
            <a:ext cx="224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Red edges are in E’’</a:t>
            </a:r>
          </a:p>
        </p:txBody>
      </p:sp>
      <p:sp>
        <p:nvSpPr>
          <p:cNvPr id="150602" name="AutoShape 76">
            <a:extLst>
              <a:ext uri="{FF2B5EF4-FFF2-40B4-BE49-F238E27FC236}">
                <a16:creationId xmlns:a16="http://schemas.microsoft.com/office/drawing/2014/main" id="{C5FA4CC1-E1D0-AB0B-DED1-8A8A965D4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B75F826-BD01-02E4-5167-B11F25F9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8AD24-BF10-4343-A7F8-3561B013E1D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6F1BFF6-9082-A011-DA73-D1ED2EEAC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properties of flows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5AD5A259-D995-076C-63A2-9F2ECAA16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Note that the flow conservation property: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actually tells that, the total outgoing net flow of a node sums up to 0.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can view it, as the total incoming net flow of a node sums up to 0: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C2060CA2-85B5-EA6A-27D4-5F97E46F6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2725" y="1660525"/>
          <a:ext cx="36909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400" imgH="342900" progId="Equation.3">
                  <p:embed/>
                </p:oleObj>
              </mc:Choice>
              <mc:Fallback>
                <p:oleObj name="Equation" r:id="rId3" imgW="18034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1660525"/>
                        <a:ext cx="369093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C1C09F75-21C4-B00D-FD0A-189BE891D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3946525"/>
          <a:ext cx="36909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400" imgH="342900" progId="Equation.3">
                  <p:embed/>
                </p:oleObj>
              </mc:Choice>
              <mc:Fallback>
                <p:oleObj name="Equation" r:id="rId5" imgW="18034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946525"/>
                        <a:ext cx="36909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">
            <a:extLst>
              <a:ext uri="{FF2B5EF4-FFF2-40B4-BE49-F238E27FC236}">
                <a16:creationId xmlns:a16="http://schemas.microsoft.com/office/drawing/2014/main" id="{236E7192-633B-72F5-F2C9-9155B9568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692650"/>
          <a:ext cx="3924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16868" imgH="342751" progId="Equation.3">
                  <p:embed/>
                </p:oleObj>
              </mc:Choice>
              <mc:Fallback>
                <p:oleObj name="Equation" r:id="rId7" imgW="1916868" imgH="342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92650"/>
                        <a:ext cx="3924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">
            <a:extLst>
              <a:ext uri="{FF2B5EF4-FFF2-40B4-BE49-F238E27FC236}">
                <a16:creationId xmlns:a16="http://schemas.microsoft.com/office/drawing/2014/main" id="{F77BAB3D-91C0-68CE-BD4A-E61695B469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1888" y="5394325"/>
          <a:ext cx="36909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03400" imgH="342900" progId="Equation.3">
                  <p:embed/>
                </p:oleObj>
              </mc:Choice>
              <mc:Fallback>
                <p:oleObj name="Equation" r:id="rId9" imgW="18034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5394325"/>
                        <a:ext cx="369093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8">
            <a:extLst>
              <a:ext uri="{FF2B5EF4-FFF2-40B4-BE49-F238E27FC236}">
                <a16:creationId xmlns:a16="http://schemas.microsoft.com/office/drawing/2014/main" id="{E3A91514-1CF5-B08F-737E-FD5833F3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38600"/>
            <a:ext cx="1323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multiply both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sides by -1</a:t>
            </a:r>
          </a:p>
        </p:txBody>
      </p:sp>
      <p:sp>
        <p:nvSpPr>
          <p:cNvPr id="10250" name="Freeform 9">
            <a:extLst>
              <a:ext uri="{FF2B5EF4-FFF2-40B4-BE49-F238E27FC236}">
                <a16:creationId xmlns:a16="http://schemas.microsoft.com/office/drawing/2014/main" id="{BB871E10-77AF-81EE-0BD8-459A68BF0D8E}"/>
              </a:ext>
            </a:extLst>
          </p:cNvPr>
          <p:cNvSpPr>
            <a:spLocks/>
          </p:cNvSpPr>
          <p:nvPr/>
        </p:nvSpPr>
        <p:spPr bwMode="auto">
          <a:xfrm>
            <a:off x="6324600" y="4114800"/>
            <a:ext cx="381000" cy="762000"/>
          </a:xfrm>
          <a:custGeom>
            <a:avLst/>
            <a:gdLst>
              <a:gd name="T0" fmla="*/ 0 w 240"/>
              <a:gd name="T1" fmla="*/ 0 h 480"/>
              <a:gd name="T2" fmla="*/ 2147483646 w 240"/>
              <a:gd name="T3" fmla="*/ 2147483646 h 480"/>
              <a:gd name="T4" fmla="*/ 0 w 240"/>
              <a:gd name="T5" fmla="*/ 2147483646 h 480"/>
              <a:gd name="T6" fmla="*/ 0 60000 65536"/>
              <a:gd name="T7" fmla="*/ 0 60000 65536"/>
              <a:gd name="T8" fmla="*/ 0 60000 65536"/>
              <a:gd name="T9" fmla="*/ 0 w 240"/>
              <a:gd name="T10" fmla="*/ 0 h 480"/>
              <a:gd name="T11" fmla="*/ 240 w 2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80">
                <a:moveTo>
                  <a:pt x="0" y="0"/>
                </a:moveTo>
                <a:cubicBezTo>
                  <a:pt x="120" y="56"/>
                  <a:pt x="240" y="112"/>
                  <a:pt x="240" y="192"/>
                </a:cubicBezTo>
                <a:cubicBezTo>
                  <a:pt x="240" y="272"/>
                  <a:pt x="120" y="376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1" name="Text Box 10">
            <a:extLst>
              <a:ext uri="{FF2B5EF4-FFF2-40B4-BE49-F238E27FC236}">
                <a16:creationId xmlns:a16="http://schemas.microsoft.com/office/drawing/2014/main" id="{63E5EBBF-9622-B644-B5C6-9A4DBB50A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1066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symmetry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constraint</a:t>
            </a:r>
          </a:p>
        </p:txBody>
      </p:sp>
      <p:sp>
        <p:nvSpPr>
          <p:cNvPr id="10252" name="Freeform 11">
            <a:extLst>
              <a:ext uri="{FF2B5EF4-FFF2-40B4-BE49-F238E27FC236}">
                <a16:creationId xmlns:a16="http://schemas.microsoft.com/office/drawing/2014/main" id="{BFF618F3-FA06-7858-7BD1-8059FD97E453}"/>
              </a:ext>
            </a:extLst>
          </p:cNvPr>
          <p:cNvSpPr>
            <a:spLocks/>
          </p:cNvSpPr>
          <p:nvPr/>
        </p:nvSpPr>
        <p:spPr bwMode="auto">
          <a:xfrm>
            <a:off x="6248400" y="5029200"/>
            <a:ext cx="469900" cy="533400"/>
          </a:xfrm>
          <a:custGeom>
            <a:avLst/>
            <a:gdLst>
              <a:gd name="T0" fmla="*/ 2147483646 w 296"/>
              <a:gd name="T1" fmla="*/ 0 h 336"/>
              <a:gd name="T2" fmla="*/ 2147483646 w 296"/>
              <a:gd name="T3" fmla="*/ 2147483646 h 336"/>
              <a:gd name="T4" fmla="*/ 0 w 296"/>
              <a:gd name="T5" fmla="*/ 2147483646 h 336"/>
              <a:gd name="T6" fmla="*/ 0 60000 65536"/>
              <a:gd name="T7" fmla="*/ 0 60000 65536"/>
              <a:gd name="T8" fmla="*/ 0 60000 65536"/>
              <a:gd name="T9" fmla="*/ 0 w 296"/>
              <a:gd name="T10" fmla="*/ 0 h 336"/>
              <a:gd name="T11" fmla="*/ 296 w 29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336">
                <a:moveTo>
                  <a:pt x="48" y="0"/>
                </a:moveTo>
                <a:cubicBezTo>
                  <a:pt x="172" y="68"/>
                  <a:pt x="296" y="136"/>
                  <a:pt x="288" y="192"/>
                </a:cubicBezTo>
                <a:cubicBezTo>
                  <a:pt x="280" y="248"/>
                  <a:pt x="140" y="292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A6DDC3EF-E13D-1AE1-518B-2749DCF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8669A-DA2A-4FA0-AEB3-62AAA005BA8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0965002-4816-1922-4241-4864189C9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Some properties of flows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825B12E-E55C-BA5E-60AE-5B6FDFED1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Another way of looking at the flow conservation property: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</a:t>
            </a:r>
            <a:endParaRPr lang="en-US" altLang="en-US" sz="8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total positive outgoing flow of u must be equal to the total positive incoming flow of u.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We will use the notation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to give an edge with capacity b, and a flow of a.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1F20C4F0-EC57-023E-2724-CC468E373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752600"/>
          <a:ext cx="15319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8975" imgH="482391" progId="Equation.3">
                  <p:embed/>
                </p:oleObj>
              </mc:Choice>
              <mc:Fallback>
                <p:oleObj name="Equation" r:id="rId3" imgW="748975" imgH="4823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15319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2">
            <a:extLst>
              <a:ext uri="{FF2B5EF4-FFF2-40B4-BE49-F238E27FC236}">
                <a16:creationId xmlns:a16="http://schemas.microsoft.com/office/drawing/2014/main" id="{A1973AE4-E3DD-79AB-AE79-C096F02AC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3075" y="1752600"/>
          <a:ext cx="15335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8975" imgH="482391" progId="Equation.3">
                  <p:embed/>
                </p:oleObj>
              </mc:Choice>
              <mc:Fallback>
                <p:oleObj name="Equation" r:id="rId5" imgW="748975" imgH="4823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752600"/>
                        <a:ext cx="15335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13">
            <a:extLst>
              <a:ext uri="{FF2B5EF4-FFF2-40B4-BE49-F238E27FC236}">
                <a16:creationId xmlns:a16="http://schemas.microsoft.com/office/drawing/2014/main" id="{6B9DE457-D67C-58CB-1790-52C84A5C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2895600"/>
            <a:ext cx="296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total positive outgoing flow of u</a:t>
            </a:r>
          </a:p>
        </p:txBody>
      </p:sp>
      <p:sp>
        <p:nvSpPr>
          <p:cNvPr id="21512" name="Text Box 15">
            <a:extLst>
              <a:ext uri="{FF2B5EF4-FFF2-40B4-BE49-F238E27FC236}">
                <a16:creationId xmlns:a16="http://schemas.microsoft.com/office/drawing/2014/main" id="{12B94BA1-0F28-FFDC-848F-C67832CF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2895600"/>
            <a:ext cx="2995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total positive incoming flow of u</a:t>
            </a:r>
          </a:p>
        </p:txBody>
      </p:sp>
      <p:sp>
        <p:nvSpPr>
          <p:cNvPr id="21513" name="Oval 16">
            <a:extLst>
              <a:ext uri="{FF2B5EF4-FFF2-40B4-BE49-F238E27FC236}">
                <a16:creationId xmlns:a16="http://schemas.microsoft.com/office/drawing/2014/main" id="{E2FC6A5A-ACBE-7720-A56C-0F6E3DC8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724400"/>
            <a:ext cx="59055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u </a:t>
            </a:r>
            <a:endParaRPr lang="en-US" altLang="en-US" sz="2000" baseline="-25000"/>
          </a:p>
        </p:txBody>
      </p:sp>
      <p:sp>
        <p:nvSpPr>
          <p:cNvPr id="21514" name="Oval 17">
            <a:extLst>
              <a:ext uri="{FF2B5EF4-FFF2-40B4-BE49-F238E27FC236}">
                <a16:creationId xmlns:a16="http://schemas.microsoft.com/office/drawing/2014/main" id="{D48935F4-4495-3967-B5E7-A1317AF83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4724400"/>
            <a:ext cx="57150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v </a:t>
            </a:r>
            <a:endParaRPr lang="en-US" altLang="en-US" sz="2000" baseline="-25000"/>
          </a:p>
        </p:txBody>
      </p:sp>
      <p:cxnSp>
        <p:nvCxnSpPr>
          <p:cNvPr id="21515" name="AutoShape 18">
            <a:extLst>
              <a:ext uri="{FF2B5EF4-FFF2-40B4-BE49-F238E27FC236}">
                <a16:creationId xmlns:a16="http://schemas.microsoft.com/office/drawing/2014/main" id="{C5093D2F-8E8F-38D0-DE6D-F989801A1FB4}"/>
              </a:ext>
            </a:extLst>
          </p:cNvPr>
          <p:cNvCxnSpPr>
            <a:cxnSpLocks noChangeShapeType="1"/>
            <a:stCxn id="21513" idx="6"/>
            <a:endCxn id="21514" idx="2"/>
          </p:cNvCxnSpPr>
          <p:nvPr/>
        </p:nvCxnSpPr>
        <p:spPr bwMode="auto">
          <a:xfrm>
            <a:off x="5010150" y="4991100"/>
            <a:ext cx="13858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Text Box 19">
            <a:extLst>
              <a:ext uri="{FF2B5EF4-FFF2-40B4-BE49-F238E27FC236}">
                <a16:creationId xmlns:a16="http://schemas.microsoft.com/office/drawing/2014/main" id="{CF87034A-F104-A572-0553-19B2379F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45720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/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21514" grpId="0" animBg="1"/>
      <p:bldP spid="21516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12752</TotalTime>
  <Words>8009</Words>
  <Application>Microsoft Office PowerPoint</Application>
  <PresentationFormat>On-screen Show (4:3)</PresentationFormat>
  <Paragraphs>1256</Paragraphs>
  <Slides>72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 Unicode MS</vt:lpstr>
      <vt:lpstr>Cambria Math</vt:lpstr>
      <vt:lpstr>Courier New</vt:lpstr>
      <vt:lpstr>Garamond</vt:lpstr>
      <vt:lpstr>Wingdings</vt:lpstr>
      <vt:lpstr>Edge</vt:lpstr>
      <vt:lpstr>Equation</vt:lpstr>
      <vt:lpstr>Denklem</vt:lpstr>
      <vt:lpstr>CS301 - Algorithms</vt:lpstr>
      <vt:lpstr>PowerPoint Presentation</vt:lpstr>
      <vt:lpstr>Maximum flow problem explained intuitively</vt:lpstr>
      <vt:lpstr>Definition of a flow network</vt:lpstr>
      <vt:lpstr>Definition of a flow on a flow network</vt:lpstr>
      <vt:lpstr>Definition of maximum flow problem</vt:lpstr>
      <vt:lpstr>Some properties of flows</vt:lpstr>
      <vt:lpstr>Some properties of flows</vt:lpstr>
      <vt:lpstr>Some properties of flows</vt:lpstr>
      <vt:lpstr>Example of a flow on a flow network</vt:lpstr>
      <vt:lpstr>Maximum flow may not be unique</vt:lpstr>
      <vt:lpstr>Implicit summation notation</vt:lpstr>
      <vt:lpstr>Some more properties of flows</vt:lpstr>
      <vt:lpstr>Some more properties of flows</vt:lpstr>
      <vt:lpstr>Some more properties of flows</vt:lpstr>
      <vt:lpstr>An easy flow assignment</vt:lpstr>
      <vt:lpstr>How much more we can push along an edge</vt:lpstr>
      <vt:lpstr>Residual network</vt:lpstr>
      <vt:lpstr>How do we use the residual network?</vt:lpstr>
      <vt:lpstr>Proof of Lemma A-(a)-i</vt:lpstr>
      <vt:lpstr>Proof of Lemma A-(a)-ii</vt:lpstr>
      <vt:lpstr>Proof of Lemma A-(a)-iii</vt:lpstr>
      <vt:lpstr>Proof of Lemma A-(b)</vt:lpstr>
      <vt:lpstr>Application of Lemma A</vt:lpstr>
      <vt:lpstr>Incremental flows</vt:lpstr>
      <vt:lpstr>Augmenting path and residual capacity of a path</vt:lpstr>
      <vt:lpstr>How to easily find a flow in residual networks…</vt:lpstr>
      <vt:lpstr>How to easily find a flow in residual networks…</vt:lpstr>
      <vt:lpstr>How to easily find a flow in residual networks…</vt:lpstr>
      <vt:lpstr>How to easily find a flow in residual networks…</vt:lpstr>
      <vt:lpstr>How to easily find a flow in residual networks…</vt:lpstr>
      <vt:lpstr>How to easily find a flow in residual networks…</vt:lpstr>
      <vt:lpstr>How to easily find a flow in residual networks…</vt:lpstr>
      <vt:lpstr>How to increment a flow in a network…</vt:lpstr>
      <vt:lpstr>When will we stop?</vt:lpstr>
      <vt:lpstr>When will we stop?</vt:lpstr>
      <vt:lpstr>When will we stop?</vt:lpstr>
      <vt:lpstr>Finally, the algorithm</vt:lpstr>
      <vt:lpstr>Analysis of Ford-Fulkerson</vt:lpstr>
      <vt:lpstr>Analysis of Ford-Fulkerson when capacities are integer</vt:lpstr>
      <vt:lpstr>Analysis of Ford-Fulkerson when capacities are integer</vt:lpstr>
      <vt:lpstr>Analysis of Ford-Fulkerson when capacities are integer</vt:lpstr>
      <vt:lpstr>Recall the algorithm</vt:lpstr>
      <vt:lpstr>Analysis of Ford-Fulkerson when capacities are integer</vt:lpstr>
      <vt:lpstr>Analysis of Ford-Fulkerson when capacities are integer</vt:lpstr>
      <vt:lpstr>Analysis of Ford-Fulkerson when capacities are rational</vt:lpstr>
      <vt:lpstr>PowerPoint Presentation</vt:lpstr>
      <vt:lpstr>Problem explained intuitively</vt:lpstr>
      <vt:lpstr>Problem explained intuitively</vt:lpstr>
      <vt:lpstr>Problem explained intuitively</vt:lpstr>
      <vt:lpstr>Problem defined formally</vt:lpstr>
      <vt:lpstr>Problem defined formally</vt:lpstr>
      <vt:lpstr>Problem defined formally</vt:lpstr>
      <vt:lpstr>Conversion into a flow problem</vt:lpstr>
      <vt:lpstr>Conversion into a flow problem</vt:lpstr>
      <vt:lpstr>Showing the equivalence of the problems</vt:lpstr>
      <vt:lpstr>Showing the equivalence of the problems</vt:lpstr>
      <vt:lpstr>Proof of Lemma A (part a)</vt:lpstr>
      <vt:lpstr>Proof of Lemma A (part a)</vt:lpstr>
      <vt:lpstr>Proof of Lemma A (part a)</vt:lpstr>
      <vt:lpstr>Proof of Lemma A (part a)</vt:lpstr>
      <vt:lpstr>Proof of Lemma A (part a)</vt:lpstr>
      <vt:lpstr>Proof of Lemma A (part b)</vt:lpstr>
      <vt:lpstr>Proof of Lemma A (part b)</vt:lpstr>
      <vt:lpstr>Proof of Lemma A (part b)</vt:lpstr>
      <vt:lpstr>Proof of Lemma A (part b)</vt:lpstr>
      <vt:lpstr>Reconsidering the results of Lemma A</vt:lpstr>
      <vt:lpstr>Proof of Corollary B:</vt:lpstr>
      <vt:lpstr>What does Corollary B tell us?</vt:lpstr>
      <vt:lpstr>Producing integer valued flows</vt:lpstr>
      <vt:lpstr>Example</vt:lpstr>
      <vt:lpstr>Example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Yenigun,Husnu</cp:lastModifiedBy>
  <cp:revision>498</cp:revision>
  <dcterms:created xsi:type="dcterms:W3CDTF">2004-10-03T22:27:23Z</dcterms:created>
  <dcterms:modified xsi:type="dcterms:W3CDTF">2023-08-16T20:08:04Z</dcterms:modified>
</cp:coreProperties>
</file>