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46"/>
  </p:notesMasterIdLst>
  <p:sldIdLst>
    <p:sldId id="256" r:id="rId2"/>
    <p:sldId id="257" r:id="rId3"/>
    <p:sldId id="258" r:id="rId4"/>
    <p:sldId id="317" r:id="rId5"/>
    <p:sldId id="318" r:id="rId6"/>
    <p:sldId id="319" r:id="rId7"/>
    <p:sldId id="320" r:id="rId8"/>
    <p:sldId id="321" r:id="rId9"/>
    <p:sldId id="322" r:id="rId10"/>
    <p:sldId id="366" r:id="rId11"/>
    <p:sldId id="402" r:id="rId12"/>
    <p:sldId id="401" r:id="rId13"/>
    <p:sldId id="367" r:id="rId14"/>
    <p:sldId id="432" r:id="rId15"/>
    <p:sldId id="327" r:id="rId16"/>
    <p:sldId id="328" r:id="rId17"/>
    <p:sldId id="329" r:id="rId18"/>
    <p:sldId id="403" r:id="rId19"/>
    <p:sldId id="368" r:id="rId20"/>
    <p:sldId id="330" r:id="rId21"/>
    <p:sldId id="371" r:id="rId22"/>
    <p:sldId id="331" r:id="rId23"/>
    <p:sldId id="332" r:id="rId24"/>
    <p:sldId id="404" r:id="rId25"/>
    <p:sldId id="405" r:id="rId26"/>
    <p:sldId id="406" r:id="rId27"/>
    <p:sldId id="407" r:id="rId28"/>
    <p:sldId id="408" r:id="rId29"/>
    <p:sldId id="412" r:id="rId30"/>
    <p:sldId id="413" r:id="rId31"/>
    <p:sldId id="409" r:id="rId32"/>
    <p:sldId id="410" r:id="rId33"/>
    <p:sldId id="431" r:id="rId34"/>
    <p:sldId id="419" r:id="rId35"/>
    <p:sldId id="420" r:id="rId36"/>
    <p:sldId id="421" r:id="rId37"/>
    <p:sldId id="422" r:id="rId38"/>
    <p:sldId id="423" r:id="rId39"/>
    <p:sldId id="427" r:id="rId40"/>
    <p:sldId id="429" r:id="rId41"/>
    <p:sldId id="428" r:id="rId42"/>
    <p:sldId id="424" r:id="rId43"/>
    <p:sldId id="430" r:id="rId44"/>
    <p:sldId id="425" r:id="rId45"/>
  </p:sldIdLst>
  <p:sldSz cx="9144000" cy="6858000" type="screen4x3"/>
  <p:notesSz cx="7099300" cy="10234613"/>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101"/>
    <a:srgbClr val="0066FF"/>
    <a:srgbClr val="B4B4B4"/>
    <a:srgbClr val="99FF33"/>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62" autoAdjust="0"/>
    <p:restoredTop sz="94599" autoAdjust="0"/>
  </p:normalViewPr>
  <p:slideViewPr>
    <p:cSldViewPr>
      <p:cViewPr varScale="1">
        <p:scale>
          <a:sx n="104" d="100"/>
          <a:sy n="104" d="100"/>
        </p:scale>
        <p:origin x="1770" y="114"/>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84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F506F2CD-6E2D-718E-A37A-E21100EFFA93}"/>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5500" tIns="47750" rIns="95500" bIns="47750" numCol="1" anchor="t" anchorCtr="0" compatLnSpc="1">
            <a:prstTxWarp prst="textNoShape">
              <a:avLst/>
            </a:prstTxWarp>
          </a:bodyPr>
          <a:lstStyle>
            <a:lvl1pPr algn="l" eaLnBrk="1" hangingPunct="1">
              <a:defRPr sz="1300">
                <a:latin typeface="Arial" charset="0"/>
              </a:defRPr>
            </a:lvl1pPr>
          </a:lstStyle>
          <a:p>
            <a:pPr>
              <a:defRPr/>
            </a:pPr>
            <a:endParaRPr lang="en-US"/>
          </a:p>
        </p:txBody>
      </p:sp>
      <p:sp>
        <p:nvSpPr>
          <p:cNvPr id="48131" name="Rectangle 3">
            <a:extLst>
              <a:ext uri="{FF2B5EF4-FFF2-40B4-BE49-F238E27FC236}">
                <a16:creationId xmlns:a16="http://schemas.microsoft.com/office/drawing/2014/main" id="{16EB4D69-6DDA-B949-4717-97B2069EA7D7}"/>
              </a:ext>
            </a:extLst>
          </p:cNvPr>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5500" tIns="47750" rIns="95500" bIns="47750" numCol="1" anchor="t" anchorCtr="0" compatLnSpc="1">
            <a:prstTxWarp prst="textNoShape">
              <a:avLst/>
            </a:prstTxWarp>
          </a:bodyPr>
          <a:lstStyle>
            <a:lvl1pPr algn="r" eaLnBrk="1" hangingPunct="1">
              <a:defRPr sz="1300">
                <a:latin typeface="Arial" charset="0"/>
              </a:defRPr>
            </a:lvl1pPr>
          </a:lstStyle>
          <a:p>
            <a:pPr>
              <a:defRPr/>
            </a:pPr>
            <a:endParaRPr lang="en-US"/>
          </a:p>
        </p:txBody>
      </p:sp>
      <p:sp>
        <p:nvSpPr>
          <p:cNvPr id="3076" name="Rectangle 4">
            <a:extLst>
              <a:ext uri="{FF2B5EF4-FFF2-40B4-BE49-F238E27FC236}">
                <a16:creationId xmlns:a16="http://schemas.microsoft.com/office/drawing/2014/main" id="{0A46B985-A081-A337-FE0B-0465C65356C2}"/>
              </a:ext>
            </a:extLst>
          </p:cNvPr>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3" name="Rectangle 5">
            <a:extLst>
              <a:ext uri="{FF2B5EF4-FFF2-40B4-BE49-F238E27FC236}">
                <a16:creationId xmlns:a16="http://schemas.microsoft.com/office/drawing/2014/main" id="{8DC0479F-F26B-8199-E0AC-40842E9E5189}"/>
              </a:ext>
            </a:extLst>
          </p:cNvPr>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5500" tIns="47750" rIns="95500" bIns="4775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8134" name="Rectangle 6">
            <a:extLst>
              <a:ext uri="{FF2B5EF4-FFF2-40B4-BE49-F238E27FC236}">
                <a16:creationId xmlns:a16="http://schemas.microsoft.com/office/drawing/2014/main" id="{B292C152-D3C7-BF60-CB61-32B52AA1170A}"/>
              </a:ext>
            </a:extLst>
          </p:cNvPr>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5500" tIns="47750" rIns="95500" bIns="47750" numCol="1" anchor="b" anchorCtr="0" compatLnSpc="1">
            <a:prstTxWarp prst="textNoShape">
              <a:avLst/>
            </a:prstTxWarp>
          </a:bodyPr>
          <a:lstStyle>
            <a:lvl1pPr algn="l" eaLnBrk="1" hangingPunct="1">
              <a:defRPr sz="1300">
                <a:latin typeface="Arial" charset="0"/>
              </a:defRPr>
            </a:lvl1pPr>
          </a:lstStyle>
          <a:p>
            <a:pPr>
              <a:defRPr/>
            </a:pPr>
            <a:endParaRPr lang="en-US"/>
          </a:p>
        </p:txBody>
      </p:sp>
      <p:sp>
        <p:nvSpPr>
          <p:cNvPr id="48135" name="Rectangle 7">
            <a:extLst>
              <a:ext uri="{FF2B5EF4-FFF2-40B4-BE49-F238E27FC236}">
                <a16:creationId xmlns:a16="http://schemas.microsoft.com/office/drawing/2014/main" id="{E160F015-D048-EDE3-568B-DB1AF7BD2878}"/>
              </a:ext>
            </a:extLst>
          </p:cNvPr>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5500" tIns="47750" rIns="95500" bIns="47750" numCol="1" anchor="b" anchorCtr="0" compatLnSpc="1">
            <a:prstTxWarp prst="textNoShape">
              <a:avLst/>
            </a:prstTxWarp>
          </a:bodyPr>
          <a:lstStyle>
            <a:lvl1pPr algn="r" eaLnBrk="1" hangingPunct="1">
              <a:defRPr sz="1300"/>
            </a:lvl1pPr>
          </a:lstStyle>
          <a:p>
            <a:pPr>
              <a:defRPr/>
            </a:pPr>
            <a:fld id="{9D48B235-41DE-4AA9-87AE-83C4E0EF8A6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EF284272-4BB4-8105-707A-81250653936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6A50DED-5940-435B-9DBA-92A7D02807ED}" type="slidenum">
              <a:rPr lang="en-US" altLang="en-US" sz="1300" smtClean="0"/>
              <a:pPr>
                <a:spcBef>
                  <a:spcPct val="0"/>
                </a:spcBef>
              </a:pPr>
              <a:t>1</a:t>
            </a:fld>
            <a:endParaRPr lang="en-US" altLang="en-US" sz="1300"/>
          </a:p>
        </p:txBody>
      </p:sp>
      <p:sp>
        <p:nvSpPr>
          <p:cNvPr id="5123" name="Rectangle 2">
            <a:extLst>
              <a:ext uri="{FF2B5EF4-FFF2-40B4-BE49-F238E27FC236}">
                <a16:creationId xmlns:a16="http://schemas.microsoft.com/office/drawing/2014/main" id="{29E3A254-449E-A36D-1EB7-44791DB5D6B7}"/>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DE0DBB06-A732-6B2F-FA6A-67CDEE3417A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A7A9BACD-D1B7-6372-1D88-55A11F8A84C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D2ED32A-9279-45D7-B3BD-18DB69986B39}" type="slidenum">
              <a:rPr lang="en-US" altLang="en-US" sz="1300" smtClean="0"/>
              <a:pPr>
                <a:spcBef>
                  <a:spcPct val="0"/>
                </a:spcBef>
              </a:pPr>
              <a:t>10</a:t>
            </a:fld>
            <a:endParaRPr lang="en-US" altLang="en-US" sz="1300"/>
          </a:p>
        </p:txBody>
      </p:sp>
      <p:sp>
        <p:nvSpPr>
          <p:cNvPr id="23555" name="Rectangle 2">
            <a:extLst>
              <a:ext uri="{FF2B5EF4-FFF2-40B4-BE49-F238E27FC236}">
                <a16:creationId xmlns:a16="http://schemas.microsoft.com/office/drawing/2014/main" id="{61814011-638E-7AD2-90D5-F5C30A3D8369}"/>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D6D7CCB2-9EB7-DF20-60D4-07840DCA880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7BD19523-E7B3-7387-722F-1E7EC4788AC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68A1284-3749-49E7-8F32-2808517F5C91}" type="slidenum">
              <a:rPr lang="en-US" altLang="en-US" sz="1300" smtClean="0"/>
              <a:pPr>
                <a:spcBef>
                  <a:spcPct val="0"/>
                </a:spcBef>
              </a:pPr>
              <a:t>11</a:t>
            </a:fld>
            <a:endParaRPr lang="en-US" altLang="en-US" sz="1300"/>
          </a:p>
        </p:txBody>
      </p:sp>
      <p:sp>
        <p:nvSpPr>
          <p:cNvPr id="25603" name="Rectangle 2">
            <a:extLst>
              <a:ext uri="{FF2B5EF4-FFF2-40B4-BE49-F238E27FC236}">
                <a16:creationId xmlns:a16="http://schemas.microsoft.com/office/drawing/2014/main" id="{2863BCE2-9241-E13E-23A1-6B6F3DDCFB73}"/>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E6A0C177-D612-0817-4445-3AAA82A3A8F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9758A9D4-0502-28D4-2A02-A84C457BAF1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BF6A4D6-C4DB-427F-9890-AC22FAD8718A}" type="slidenum">
              <a:rPr lang="en-US" altLang="en-US" sz="1300" smtClean="0"/>
              <a:pPr>
                <a:spcBef>
                  <a:spcPct val="0"/>
                </a:spcBef>
              </a:pPr>
              <a:t>12</a:t>
            </a:fld>
            <a:endParaRPr lang="en-US" altLang="en-US" sz="1300"/>
          </a:p>
        </p:txBody>
      </p:sp>
      <p:sp>
        <p:nvSpPr>
          <p:cNvPr id="27651" name="Rectangle 2">
            <a:extLst>
              <a:ext uri="{FF2B5EF4-FFF2-40B4-BE49-F238E27FC236}">
                <a16:creationId xmlns:a16="http://schemas.microsoft.com/office/drawing/2014/main" id="{CB565423-5F15-E993-9440-FA451324A339}"/>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741AD4EC-FCC8-08F9-EF07-29D7069761C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DBECB114-F290-2FDF-FDF9-234B9DA6B2D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84B4042-3065-40FC-8598-E7A7C29A5E0C}" type="slidenum">
              <a:rPr lang="en-US" altLang="en-US" sz="1300" smtClean="0"/>
              <a:pPr>
                <a:spcBef>
                  <a:spcPct val="0"/>
                </a:spcBef>
              </a:pPr>
              <a:t>13</a:t>
            </a:fld>
            <a:endParaRPr lang="en-US" altLang="en-US" sz="1300"/>
          </a:p>
        </p:txBody>
      </p:sp>
      <p:sp>
        <p:nvSpPr>
          <p:cNvPr id="29699" name="Rectangle 2">
            <a:extLst>
              <a:ext uri="{FF2B5EF4-FFF2-40B4-BE49-F238E27FC236}">
                <a16:creationId xmlns:a16="http://schemas.microsoft.com/office/drawing/2014/main" id="{7420C2DF-5C36-078A-288D-CBFB3B9D20B0}"/>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ED88A5A8-ABEF-0D75-A109-5C0F313F7FC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DF1138B4-A43B-09B9-D117-DA9B2C52DCC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6B23FA4-690F-4BEB-8C78-D2F0AF56ACD9}" type="slidenum">
              <a:rPr lang="en-US" altLang="en-US" sz="1300" smtClean="0"/>
              <a:pPr>
                <a:spcBef>
                  <a:spcPct val="0"/>
                </a:spcBef>
              </a:pPr>
              <a:t>14</a:t>
            </a:fld>
            <a:endParaRPr lang="en-US" altLang="en-US" sz="1300"/>
          </a:p>
        </p:txBody>
      </p:sp>
      <p:sp>
        <p:nvSpPr>
          <p:cNvPr id="31747" name="Rectangle 2">
            <a:extLst>
              <a:ext uri="{FF2B5EF4-FFF2-40B4-BE49-F238E27FC236}">
                <a16:creationId xmlns:a16="http://schemas.microsoft.com/office/drawing/2014/main" id="{8D2CB2DA-0193-A95F-B4E8-FE617918B7A6}"/>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D247FD5D-B9E2-0A42-3158-D532CD9575A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DD611B22-B34A-22E4-15A1-32C0D57FADA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20E73C8-8129-4A65-A358-19FF53CDA5D8}" type="slidenum">
              <a:rPr lang="en-US" altLang="en-US" sz="1300" smtClean="0"/>
              <a:pPr>
                <a:spcBef>
                  <a:spcPct val="0"/>
                </a:spcBef>
              </a:pPr>
              <a:t>15</a:t>
            </a:fld>
            <a:endParaRPr lang="en-US" altLang="en-US" sz="1300"/>
          </a:p>
        </p:txBody>
      </p:sp>
      <p:sp>
        <p:nvSpPr>
          <p:cNvPr id="33795" name="Rectangle 2">
            <a:extLst>
              <a:ext uri="{FF2B5EF4-FFF2-40B4-BE49-F238E27FC236}">
                <a16:creationId xmlns:a16="http://schemas.microsoft.com/office/drawing/2014/main" id="{463313E7-78E0-8E8C-57BB-C957D90E5A5E}"/>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47FC7687-B8F4-08FA-C185-477EF1512C3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20ED8B73-4702-2707-024E-5E44F29893B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B9D9BCA-DE1C-4BBB-8124-9FD79C406DEE}" type="slidenum">
              <a:rPr lang="en-US" altLang="en-US" sz="1300" smtClean="0"/>
              <a:pPr>
                <a:spcBef>
                  <a:spcPct val="0"/>
                </a:spcBef>
              </a:pPr>
              <a:t>16</a:t>
            </a:fld>
            <a:endParaRPr lang="en-US" altLang="en-US" sz="1300"/>
          </a:p>
        </p:txBody>
      </p:sp>
      <p:sp>
        <p:nvSpPr>
          <p:cNvPr id="35843" name="Rectangle 2">
            <a:extLst>
              <a:ext uri="{FF2B5EF4-FFF2-40B4-BE49-F238E27FC236}">
                <a16:creationId xmlns:a16="http://schemas.microsoft.com/office/drawing/2014/main" id="{2C056A93-68CD-5778-5139-9960EA7F0907}"/>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38E24D31-B41B-E1F0-D52B-279137B143C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46C12723-F07B-6A40-72FA-1A7BD8C491A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C5C9AAF-D3B9-4936-B04C-7A1E2F01CD83}" type="slidenum">
              <a:rPr lang="en-US" altLang="en-US" sz="1300" smtClean="0"/>
              <a:pPr>
                <a:spcBef>
                  <a:spcPct val="0"/>
                </a:spcBef>
              </a:pPr>
              <a:t>17</a:t>
            </a:fld>
            <a:endParaRPr lang="en-US" altLang="en-US" sz="1300"/>
          </a:p>
        </p:txBody>
      </p:sp>
      <p:sp>
        <p:nvSpPr>
          <p:cNvPr id="37891" name="Rectangle 2">
            <a:extLst>
              <a:ext uri="{FF2B5EF4-FFF2-40B4-BE49-F238E27FC236}">
                <a16:creationId xmlns:a16="http://schemas.microsoft.com/office/drawing/2014/main" id="{E0DB2369-4AEB-F881-A23A-41D8ED98656C}"/>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018AF23A-B59A-2D5B-265F-7D54930A5BE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088B8F05-2B0E-276B-E442-FDAA6901EEA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1A6E24C-D2B3-447C-8F9D-52099F8A5266}" type="slidenum">
              <a:rPr lang="en-US" altLang="en-US" sz="1300" smtClean="0"/>
              <a:pPr>
                <a:spcBef>
                  <a:spcPct val="0"/>
                </a:spcBef>
              </a:pPr>
              <a:t>18</a:t>
            </a:fld>
            <a:endParaRPr lang="en-US" altLang="en-US" sz="1300"/>
          </a:p>
        </p:txBody>
      </p:sp>
      <p:sp>
        <p:nvSpPr>
          <p:cNvPr id="39939" name="Rectangle 2">
            <a:extLst>
              <a:ext uri="{FF2B5EF4-FFF2-40B4-BE49-F238E27FC236}">
                <a16:creationId xmlns:a16="http://schemas.microsoft.com/office/drawing/2014/main" id="{C7BB4F5C-DBB1-34CC-DD89-C70726967E68}"/>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CDDA028B-FAEA-E26C-6EAF-97496DBD3D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78FFBDD9-81D9-D8DC-38EE-D429C2365F4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B239988-E84B-4D48-9932-03CAA13B13AA}" type="slidenum">
              <a:rPr lang="en-US" altLang="en-US" sz="1300" smtClean="0"/>
              <a:pPr>
                <a:spcBef>
                  <a:spcPct val="0"/>
                </a:spcBef>
              </a:pPr>
              <a:t>19</a:t>
            </a:fld>
            <a:endParaRPr lang="en-US" altLang="en-US" sz="1300"/>
          </a:p>
        </p:txBody>
      </p:sp>
      <p:sp>
        <p:nvSpPr>
          <p:cNvPr id="41987" name="Rectangle 2">
            <a:extLst>
              <a:ext uri="{FF2B5EF4-FFF2-40B4-BE49-F238E27FC236}">
                <a16:creationId xmlns:a16="http://schemas.microsoft.com/office/drawing/2014/main" id="{858E0616-5128-5D9B-0AEF-F6EAE108E26D}"/>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AB6A8897-D6D1-5E5E-E5EC-FF66071F71E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41192C94-08C0-BD6E-5F9A-2CAC428B011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405B1ED-985E-4931-84E3-1C0CA7842067}" type="slidenum">
              <a:rPr lang="en-US" altLang="en-US" sz="1300" smtClean="0"/>
              <a:pPr>
                <a:spcBef>
                  <a:spcPct val="0"/>
                </a:spcBef>
              </a:pPr>
              <a:t>2</a:t>
            </a:fld>
            <a:endParaRPr lang="en-US" altLang="en-US" sz="1300"/>
          </a:p>
        </p:txBody>
      </p:sp>
      <p:sp>
        <p:nvSpPr>
          <p:cNvPr id="7171" name="Rectangle 2">
            <a:extLst>
              <a:ext uri="{FF2B5EF4-FFF2-40B4-BE49-F238E27FC236}">
                <a16:creationId xmlns:a16="http://schemas.microsoft.com/office/drawing/2014/main" id="{14C3B3D8-B663-7655-1B01-55DAF7782C67}"/>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371D9F2E-A63D-1302-3328-23CC573715B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2686AB58-E09F-2441-07B9-080FCF96801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DF3A154-8AB2-4028-B8EE-4848DDDD26E1}" type="slidenum">
              <a:rPr lang="en-US" altLang="en-US" sz="1300" smtClean="0"/>
              <a:pPr>
                <a:spcBef>
                  <a:spcPct val="0"/>
                </a:spcBef>
              </a:pPr>
              <a:t>20</a:t>
            </a:fld>
            <a:endParaRPr lang="en-US" altLang="en-US" sz="1300"/>
          </a:p>
        </p:txBody>
      </p:sp>
      <p:sp>
        <p:nvSpPr>
          <p:cNvPr id="44035" name="Rectangle 2">
            <a:extLst>
              <a:ext uri="{FF2B5EF4-FFF2-40B4-BE49-F238E27FC236}">
                <a16:creationId xmlns:a16="http://schemas.microsoft.com/office/drawing/2014/main" id="{DC0505C3-2D69-616D-C049-43D257FC1E0B}"/>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51663FB7-B3D3-F94F-997D-753D3F8B649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25674EC9-3D6E-5FA5-CEE5-E37F3381169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7F48DA1-F60A-4858-BF3E-68B648396DE3}" type="slidenum">
              <a:rPr lang="en-US" altLang="en-US" sz="1300" smtClean="0"/>
              <a:pPr>
                <a:spcBef>
                  <a:spcPct val="0"/>
                </a:spcBef>
              </a:pPr>
              <a:t>21</a:t>
            </a:fld>
            <a:endParaRPr lang="en-US" altLang="en-US" sz="1300"/>
          </a:p>
        </p:txBody>
      </p:sp>
      <p:sp>
        <p:nvSpPr>
          <p:cNvPr id="46083" name="Rectangle 2">
            <a:extLst>
              <a:ext uri="{FF2B5EF4-FFF2-40B4-BE49-F238E27FC236}">
                <a16:creationId xmlns:a16="http://schemas.microsoft.com/office/drawing/2014/main" id="{230B7936-E757-A97A-79A4-112DC2828A50}"/>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40F9E797-4D2C-70CF-28F9-E620B3B2CBB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BBEC4B65-D429-ADC6-BEE8-9201298D0DD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74EB720-9581-4BA4-9131-67A02FC32B29}" type="slidenum">
              <a:rPr lang="en-US" altLang="en-US" sz="1300" smtClean="0"/>
              <a:pPr>
                <a:spcBef>
                  <a:spcPct val="0"/>
                </a:spcBef>
              </a:pPr>
              <a:t>22</a:t>
            </a:fld>
            <a:endParaRPr lang="en-US" altLang="en-US" sz="1300"/>
          </a:p>
        </p:txBody>
      </p:sp>
      <p:sp>
        <p:nvSpPr>
          <p:cNvPr id="48131" name="Rectangle 2">
            <a:extLst>
              <a:ext uri="{FF2B5EF4-FFF2-40B4-BE49-F238E27FC236}">
                <a16:creationId xmlns:a16="http://schemas.microsoft.com/office/drawing/2014/main" id="{9C2253CD-57EE-EAEC-DDF1-8C9FE2CBC972}"/>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975CD1B4-EFF8-14DC-0C6F-EFBCB1AF8F2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05FFFD29-771E-3828-DA76-4432A61DEEF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06C82D1-CDDF-4272-980D-898A4B673DDA}" type="slidenum">
              <a:rPr lang="en-US" altLang="en-US" sz="1300" smtClean="0"/>
              <a:pPr>
                <a:spcBef>
                  <a:spcPct val="0"/>
                </a:spcBef>
              </a:pPr>
              <a:t>23</a:t>
            </a:fld>
            <a:endParaRPr lang="en-US" altLang="en-US" sz="1300"/>
          </a:p>
        </p:txBody>
      </p:sp>
      <p:sp>
        <p:nvSpPr>
          <p:cNvPr id="50179" name="Rectangle 2">
            <a:extLst>
              <a:ext uri="{FF2B5EF4-FFF2-40B4-BE49-F238E27FC236}">
                <a16:creationId xmlns:a16="http://schemas.microsoft.com/office/drawing/2014/main" id="{BB45A103-BB3E-32DB-AC40-2AE626DFE2D1}"/>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89B9F55A-7382-EE20-40E9-96A568BDA54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0758D43B-F222-B45F-1EC5-D95B072F8D4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769E8DF-88C5-4602-B09C-27CCE6596E49}" type="slidenum">
              <a:rPr lang="en-US" altLang="en-US" sz="1300" smtClean="0"/>
              <a:pPr>
                <a:spcBef>
                  <a:spcPct val="0"/>
                </a:spcBef>
              </a:pPr>
              <a:t>24</a:t>
            </a:fld>
            <a:endParaRPr lang="en-US" altLang="en-US" sz="1300"/>
          </a:p>
        </p:txBody>
      </p:sp>
      <p:sp>
        <p:nvSpPr>
          <p:cNvPr id="52227" name="Rectangle 2">
            <a:extLst>
              <a:ext uri="{FF2B5EF4-FFF2-40B4-BE49-F238E27FC236}">
                <a16:creationId xmlns:a16="http://schemas.microsoft.com/office/drawing/2014/main" id="{AE350B13-53FB-921A-0352-5F25B58346B8}"/>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880D2EB7-CB3A-11F1-A24F-84DC88CDC25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F1AAF2AF-1F9B-7423-E3A1-66D37CB5FEE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91E4CFA-C3A9-4676-A05B-3E87771EDEBD}" type="slidenum">
              <a:rPr lang="en-US" altLang="en-US" sz="1300" smtClean="0"/>
              <a:pPr>
                <a:spcBef>
                  <a:spcPct val="0"/>
                </a:spcBef>
              </a:pPr>
              <a:t>25</a:t>
            </a:fld>
            <a:endParaRPr lang="en-US" altLang="en-US" sz="1300"/>
          </a:p>
        </p:txBody>
      </p:sp>
      <p:sp>
        <p:nvSpPr>
          <p:cNvPr id="54275" name="Rectangle 2">
            <a:extLst>
              <a:ext uri="{FF2B5EF4-FFF2-40B4-BE49-F238E27FC236}">
                <a16:creationId xmlns:a16="http://schemas.microsoft.com/office/drawing/2014/main" id="{387A1982-F5F6-0983-58A1-70FA4C1B53AA}"/>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F0984C55-DB98-4895-65C6-353D602BB4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9BD72FB6-3973-1955-DD02-FAE4EDC07D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F058F4D-6A5A-4337-AA5D-C744796D479A}" type="slidenum">
              <a:rPr lang="en-US" altLang="en-US" sz="1300" smtClean="0"/>
              <a:pPr>
                <a:spcBef>
                  <a:spcPct val="0"/>
                </a:spcBef>
              </a:pPr>
              <a:t>26</a:t>
            </a:fld>
            <a:endParaRPr lang="en-US" altLang="en-US" sz="1300"/>
          </a:p>
        </p:txBody>
      </p:sp>
      <p:sp>
        <p:nvSpPr>
          <p:cNvPr id="56323" name="Rectangle 2">
            <a:extLst>
              <a:ext uri="{FF2B5EF4-FFF2-40B4-BE49-F238E27FC236}">
                <a16:creationId xmlns:a16="http://schemas.microsoft.com/office/drawing/2014/main" id="{1E385E3B-F562-CC41-C410-45889CC8473D}"/>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1D1B8770-77FC-9B52-AE97-24FC70D3811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780C33BE-AD38-13B8-8A8D-7EC70B679D4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4490E3D-B3AB-497F-826B-6B82E6B052A1}" type="slidenum">
              <a:rPr lang="en-US" altLang="en-US" sz="1300" smtClean="0"/>
              <a:pPr>
                <a:spcBef>
                  <a:spcPct val="0"/>
                </a:spcBef>
              </a:pPr>
              <a:t>27</a:t>
            </a:fld>
            <a:endParaRPr lang="en-US" altLang="en-US" sz="1300"/>
          </a:p>
        </p:txBody>
      </p:sp>
      <p:sp>
        <p:nvSpPr>
          <p:cNvPr id="58371" name="Rectangle 2">
            <a:extLst>
              <a:ext uri="{FF2B5EF4-FFF2-40B4-BE49-F238E27FC236}">
                <a16:creationId xmlns:a16="http://schemas.microsoft.com/office/drawing/2014/main" id="{10EF4AEC-AF72-4FC2-F78D-28E66ADF81F6}"/>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EDC9987B-3C12-1918-1C6E-F9C5F6D5C2A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D728ECB9-063A-A8AA-4951-DA99C7CDA33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3779F47-BC33-4857-BB8C-CB853EE9888E}" type="slidenum">
              <a:rPr lang="en-US" altLang="en-US" sz="1300" smtClean="0"/>
              <a:pPr>
                <a:spcBef>
                  <a:spcPct val="0"/>
                </a:spcBef>
              </a:pPr>
              <a:t>28</a:t>
            </a:fld>
            <a:endParaRPr lang="en-US" altLang="en-US" sz="1300"/>
          </a:p>
        </p:txBody>
      </p:sp>
      <p:sp>
        <p:nvSpPr>
          <p:cNvPr id="60419" name="Rectangle 2">
            <a:extLst>
              <a:ext uri="{FF2B5EF4-FFF2-40B4-BE49-F238E27FC236}">
                <a16:creationId xmlns:a16="http://schemas.microsoft.com/office/drawing/2014/main" id="{98EF6C1C-A741-DC70-3576-D9B16DF6C839}"/>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6776B549-F388-9810-7E0C-2BE86FA7F57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E4CDB6BF-4169-00F9-23DB-A50EE783444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534ED58-B69B-4272-BC65-0CBFB5162A43}" type="slidenum">
              <a:rPr lang="en-US" altLang="en-US" sz="1300" smtClean="0"/>
              <a:pPr>
                <a:spcBef>
                  <a:spcPct val="0"/>
                </a:spcBef>
              </a:pPr>
              <a:t>29</a:t>
            </a:fld>
            <a:endParaRPr lang="en-US" altLang="en-US" sz="1300"/>
          </a:p>
        </p:txBody>
      </p:sp>
      <p:sp>
        <p:nvSpPr>
          <p:cNvPr id="62467" name="Rectangle 2">
            <a:extLst>
              <a:ext uri="{FF2B5EF4-FFF2-40B4-BE49-F238E27FC236}">
                <a16:creationId xmlns:a16="http://schemas.microsoft.com/office/drawing/2014/main" id="{4F4F5E0F-6B79-B71C-D20E-319A7CBB9836}"/>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E794D25D-7A60-FA96-F6AE-54F6BDBE40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68B752A3-25E5-1EEE-E594-B5FBC9D377F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CE2433B-A1CD-4A93-BE60-81D5AE1B7FD5}" type="slidenum">
              <a:rPr lang="en-US" altLang="en-US" sz="1300" smtClean="0"/>
              <a:pPr>
                <a:spcBef>
                  <a:spcPct val="0"/>
                </a:spcBef>
              </a:pPr>
              <a:t>3</a:t>
            </a:fld>
            <a:endParaRPr lang="en-US" altLang="en-US" sz="1300"/>
          </a:p>
        </p:txBody>
      </p:sp>
      <p:sp>
        <p:nvSpPr>
          <p:cNvPr id="9219" name="Rectangle 2">
            <a:extLst>
              <a:ext uri="{FF2B5EF4-FFF2-40B4-BE49-F238E27FC236}">
                <a16:creationId xmlns:a16="http://schemas.microsoft.com/office/drawing/2014/main" id="{BE08CFE3-3B39-48D3-FC47-C3BBF0517068}"/>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7A0FD4C3-AE96-0CE8-7F5D-DA07E437581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BF12703D-E880-D659-BBD8-62F53197B72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1853E2C-ACB7-4AC0-A3EC-DB47EEA409D0}" type="slidenum">
              <a:rPr lang="en-US" altLang="en-US" sz="1300" smtClean="0"/>
              <a:pPr>
                <a:spcBef>
                  <a:spcPct val="0"/>
                </a:spcBef>
              </a:pPr>
              <a:t>30</a:t>
            </a:fld>
            <a:endParaRPr lang="en-US" altLang="en-US" sz="1300"/>
          </a:p>
        </p:txBody>
      </p:sp>
      <p:sp>
        <p:nvSpPr>
          <p:cNvPr id="64515" name="Rectangle 2">
            <a:extLst>
              <a:ext uri="{FF2B5EF4-FFF2-40B4-BE49-F238E27FC236}">
                <a16:creationId xmlns:a16="http://schemas.microsoft.com/office/drawing/2014/main" id="{3E19FD9E-4963-9D69-EE50-6003B6CCD784}"/>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CC5977B4-1B26-944B-8809-F178C5E1FB8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4F1D21A4-D8FC-9E8E-D5B0-1BEF0CD0F6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B127F05-1C0B-421A-8188-74629B252951}" type="slidenum">
              <a:rPr lang="en-US" altLang="en-US" sz="1300" smtClean="0"/>
              <a:pPr>
                <a:spcBef>
                  <a:spcPct val="0"/>
                </a:spcBef>
              </a:pPr>
              <a:t>31</a:t>
            </a:fld>
            <a:endParaRPr lang="en-US" altLang="en-US" sz="1300"/>
          </a:p>
        </p:txBody>
      </p:sp>
      <p:sp>
        <p:nvSpPr>
          <p:cNvPr id="66563" name="Rectangle 2">
            <a:extLst>
              <a:ext uri="{FF2B5EF4-FFF2-40B4-BE49-F238E27FC236}">
                <a16:creationId xmlns:a16="http://schemas.microsoft.com/office/drawing/2014/main" id="{34B0539D-DBC7-0063-6750-10BA2C023F82}"/>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03BFFC2C-4C78-A3E4-FDF4-A4FFC7EC37B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DFFEE431-7D34-8B29-0C4B-AAFE68CD402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D83D680-BDC3-4701-B090-40368A1018F0}" type="slidenum">
              <a:rPr lang="en-US" altLang="en-US" sz="1300" smtClean="0"/>
              <a:pPr>
                <a:spcBef>
                  <a:spcPct val="0"/>
                </a:spcBef>
              </a:pPr>
              <a:t>32</a:t>
            </a:fld>
            <a:endParaRPr lang="en-US" altLang="en-US" sz="1300"/>
          </a:p>
        </p:txBody>
      </p:sp>
      <p:sp>
        <p:nvSpPr>
          <p:cNvPr id="68611" name="Rectangle 2">
            <a:extLst>
              <a:ext uri="{FF2B5EF4-FFF2-40B4-BE49-F238E27FC236}">
                <a16:creationId xmlns:a16="http://schemas.microsoft.com/office/drawing/2014/main" id="{33A7D046-1711-58E3-7DC6-4E10088ADC7D}"/>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2913751F-FB01-D24F-0CAB-64DEFF4F19E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EBCC3D35-876E-C42F-12C3-337A03B5F2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2F39C55-CCE7-4A40-A13E-26780A70596A}" type="slidenum">
              <a:rPr lang="en-US" altLang="en-US" sz="1300" smtClean="0"/>
              <a:pPr>
                <a:spcBef>
                  <a:spcPct val="0"/>
                </a:spcBef>
              </a:pPr>
              <a:t>33</a:t>
            </a:fld>
            <a:endParaRPr lang="en-US" altLang="en-US" sz="1300"/>
          </a:p>
        </p:txBody>
      </p:sp>
      <p:sp>
        <p:nvSpPr>
          <p:cNvPr id="70659" name="Rectangle 2">
            <a:extLst>
              <a:ext uri="{FF2B5EF4-FFF2-40B4-BE49-F238E27FC236}">
                <a16:creationId xmlns:a16="http://schemas.microsoft.com/office/drawing/2014/main" id="{08F8DA4B-90E9-C502-42AF-1516C6AACFCE}"/>
              </a:ext>
            </a:extLst>
          </p:cNvPr>
          <p:cNvSpPr>
            <a:spLocks noGrp="1" noRot="1" noChangeAspect="1" noChangeArrowheads="1" noTextEdit="1"/>
          </p:cNvSpPr>
          <p:nvPr>
            <p:ph type="sldImg"/>
          </p:nvPr>
        </p:nvSpPr>
        <p:spPr>
          <a:ln/>
        </p:spPr>
      </p:sp>
      <p:sp>
        <p:nvSpPr>
          <p:cNvPr id="70660" name="Rectangle 3">
            <a:extLst>
              <a:ext uri="{FF2B5EF4-FFF2-40B4-BE49-F238E27FC236}">
                <a16:creationId xmlns:a16="http://schemas.microsoft.com/office/drawing/2014/main" id="{9F5ABD5D-4CB1-468E-F3F4-F86A3D25298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BCF9FC62-1B41-7F59-F6A9-055D376FE36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0CC7043-19E9-4622-A926-AA926FB00250}" type="slidenum">
              <a:rPr lang="en-US" altLang="en-US" sz="1300" smtClean="0"/>
              <a:pPr>
                <a:spcBef>
                  <a:spcPct val="0"/>
                </a:spcBef>
              </a:pPr>
              <a:t>34</a:t>
            </a:fld>
            <a:endParaRPr lang="en-US" altLang="en-US" sz="1300"/>
          </a:p>
        </p:txBody>
      </p:sp>
      <p:sp>
        <p:nvSpPr>
          <p:cNvPr id="72707" name="Rectangle 2">
            <a:extLst>
              <a:ext uri="{FF2B5EF4-FFF2-40B4-BE49-F238E27FC236}">
                <a16:creationId xmlns:a16="http://schemas.microsoft.com/office/drawing/2014/main" id="{5E4FF72A-36B6-9CAA-E2F4-AE94AF6A8C17}"/>
              </a:ext>
            </a:extLst>
          </p:cNvPr>
          <p:cNvSpPr>
            <a:spLocks noGrp="1" noRot="1" noChangeAspect="1" noChangeArrowheads="1" noTextEdit="1"/>
          </p:cNvSpPr>
          <p:nvPr>
            <p:ph type="sldImg"/>
          </p:nvPr>
        </p:nvSpPr>
        <p:spPr>
          <a:ln/>
        </p:spPr>
      </p:sp>
      <p:sp>
        <p:nvSpPr>
          <p:cNvPr id="72708" name="Rectangle 3">
            <a:extLst>
              <a:ext uri="{FF2B5EF4-FFF2-40B4-BE49-F238E27FC236}">
                <a16:creationId xmlns:a16="http://schemas.microsoft.com/office/drawing/2014/main" id="{6FAB6945-A63E-BFE4-9A41-C397CCDDF37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6207B390-464D-0188-588B-AAD7345BA5C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3D2639D-DD8F-40D4-BE73-C4F486E5FFF4}" type="slidenum">
              <a:rPr lang="en-US" altLang="en-US" sz="1300" smtClean="0"/>
              <a:pPr>
                <a:spcBef>
                  <a:spcPct val="0"/>
                </a:spcBef>
              </a:pPr>
              <a:t>35</a:t>
            </a:fld>
            <a:endParaRPr lang="en-US" altLang="en-US" sz="1300"/>
          </a:p>
        </p:txBody>
      </p:sp>
      <p:sp>
        <p:nvSpPr>
          <p:cNvPr id="74755" name="Rectangle 2">
            <a:extLst>
              <a:ext uri="{FF2B5EF4-FFF2-40B4-BE49-F238E27FC236}">
                <a16:creationId xmlns:a16="http://schemas.microsoft.com/office/drawing/2014/main" id="{90C74F9D-10D3-D4C9-FF3B-F01C9B7C73EF}"/>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74DDCFEB-ED50-59E1-0D79-7CF9A266010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DF7241DE-2BE4-4BCB-A369-3F1B46E7B02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64F6292-EF81-4B17-9730-312075B1B495}" type="slidenum">
              <a:rPr lang="en-US" altLang="en-US" sz="1300" smtClean="0"/>
              <a:pPr>
                <a:spcBef>
                  <a:spcPct val="0"/>
                </a:spcBef>
              </a:pPr>
              <a:t>36</a:t>
            </a:fld>
            <a:endParaRPr lang="en-US" altLang="en-US" sz="1300"/>
          </a:p>
        </p:txBody>
      </p:sp>
      <p:sp>
        <p:nvSpPr>
          <p:cNvPr id="76803" name="Rectangle 2">
            <a:extLst>
              <a:ext uri="{FF2B5EF4-FFF2-40B4-BE49-F238E27FC236}">
                <a16:creationId xmlns:a16="http://schemas.microsoft.com/office/drawing/2014/main" id="{92CFDE09-5CB1-0F01-F3AB-7F02568C88D3}"/>
              </a:ext>
            </a:extLst>
          </p:cNvPr>
          <p:cNvSpPr>
            <a:spLocks noGrp="1" noRot="1" noChangeAspect="1" noChangeArrowheads="1" noTextEdit="1"/>
          </p:cNvSpPr>
          <p:nvPr>
            <p:ph type="sldImg"/>
          </p:nvPr>
        </p:nvSpPr>
        <p:spPr>
          <a:ln/>
        </p:spPr>
      </p:sp>
      <p:sp>
        <p:nvSpPr>
          <p:cNvPr id="76804" name="Rectangle 3">
            <a:extLst>
              <a:ext uri="{FF2B5EF4-FFF2-40B4-BE49-F238E27FC236}">
                <a16:creationId xmlns:a16="http://schemas.microsoft.com/office/drawing/2014/main" id="{1BFCAE64-617F-28F2-A41E-AD3627C9638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B464F11F-13A7-99BC-032E-FFAC413B205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C906E18-87EF-4828-B27B-F9E8AB61567F}" type="slidenum">
              <a:rPr lang="en-US" altLang="en-US" sz="1300" smtClean="0"/>
              <a:pPr>
                <a:spcBef>
                  <a:spcPct val="0"/>
                </a:spcBef>
              </a:pPr>
              <a:t>37</a:t>
            </a:fld>
            <a:endParaRPr lang="en-US" altLang="en-US" sz="1300"/>
          </a:p>
        </p:txBody>
      </p:sp>
      <p:sp>
        <p:nvSpPr>
          <p:cNvPr id="78851" name="Rectangle 2">
            <a:extLst>
              <a:ext uri="{FF2B5EF4-FFF2-40B4-BE49-F238E27FC236}">
                <a16:creationId xmlns:a16="http://schemas.microsoft.com/office/drawing/2014/main" id="{069A94C1-C3E7-F488-91AF-36E7161F9B1F}"/>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8E0D43BD-C69C-7360-129C-1E59D62F592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F8E552CF-FEE5-64E1-539B-E05811EA97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E9E9C4D-92E5-47E1-835E-D06B13DC79ED}" type="slidenum">
              <a:rPr lang="en-US" altLang="en-US" sz="1300" smtClean="0"/>
              <a:pPr>
                <a:spcBef>
                  <a:spcPct val="0"/>
                </a:spcBef>
              </a:pPr>
              <a:t>38</a:t>
            </a:fld>
            <a:endParaRPr lang="en-US" altLang="en-US" sz="1300"/>
          </a:p>
        </p:txBody>
      </p:sp>
      <p:sp>
        <p:nvSpPr>
          <p:cNvPr id="80899" name="Rectangle 2">
            <a:extLst>
              <a:ext uri="{FF2B5EF4-FFF2-40B4-BE49-F238E27FC236}">
                <a16:creationId xmlns:a16="http://schemas.microsoft.com/office/drawing/2014/main" id="{0B0267F5-5EBE-FFE7-B410-92BD6392C183}"/>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61560BC1-1151-F52F-BE88-E066ACA1072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3DA14EF3-BE6C-A3F8-BB84-42AF4E144AB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8C48773-29D4-4A21-8CC0-8F13659CE8CE}" type="slidenum">
              <a:rPr lang="en-US" altLang="en-US" sz="1300" smtClean="0"/>
              <a:pPr>
                <a:spcBef>
                  <a:spcPct val="0"/>
                </a:spcBef>
              </a:pPr>
              <a:t>39</a:t>
            </a:fld>
            <a:endParaRPr lang="en-US" altLang="en-US" sz="1300"/>
          </a:p>
        </p:txBody>
      </p:sp>
      <p:sp>
        <p:nvSpPr>
          <p:cNvPr id="82947" name="Rectangle 2">
            <a:extLst>
              <a:ext uri="{FF2B5EF4-FFF2-40B4-BE49-F238E27FC236}">
                <a16:creationId xmlns:a16="http://schemas.microsoft.com/office/drawing/2014/main" id="{07D04679-CBCF-5271-EB86-0A66EE8BEEB3}"/>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66F4BB9C-757E-0342-3F70-70E2755501B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2210EAB8-9325-372C-9361-6D30944B9C6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A186FE9-C8F4-4FE0-A8C3-A439C2DB2C9F}" type="slidenum">
              <a:rPr lang="en-US" altLang="en-US" sz="1300" smtClean="0"/>
              <a:pPr>
                <a:spcBef>
                  <a:spcPct val="0"/>
                </a:spcBef>
              </a:pPr>
              <a:t>4</a:t>
            </a:fld>
            <a:endParaRPr lang="en-US" altLang="en-US" sz="1300"/>
          </a:p>
        </p:txBody>
      </p:sp>
      <p:sp>
        <p:nvSpPr>
          <p:cNvPr id="11267" name="Rectangle 2">
            <a:extLst>
              <a:ext uri="{FF2B5EF4-FFF2-40B4-BE49-F238E27FC236}">
                <a16:creationId xmlns:a16="http://schemas.microsoft.com/office/drawing/2014/main" id="{67C62311-21C9-1BCE-B63D-BD742363275C}"/>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id="{C622C993-B85C-DE01-54FA-75591B1FDA1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679ACF09-C4E6-53DC-812A-A8524A4F375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6D6E915-DFB3-4DEF-B8E5-4550E85929C6}" type="slidenum">
              <a:rPr lang="en-US" altLang="en-US" sz="1300" smtClean="0"/>
              <a:pPr>
                <a:spcBef>
                  <a:spcPct val="0"/>
                </a:spcBef>
              </a:pPr>
              <a:t>40</a:t>
            </a:fld>
            <a:endParaRPr lang="en-US" altLang="en-US" sz="1300"/>
          </a:p>
        </p:txBody>
      </p:sp>
      <p:sp>
        <p:nvSpPr>
          <p:cNvPr id="84995" name="Rectangle 2">
            <a:extLst>
              <a:ext uri="{FF2B5EF4-FFF2-40B4-BE49-F238E27FC236}">
                <a16:creationId xmlns:a16="http://schemas.microsoft.com/office/drawing/2014/main" id="{8B90BBC7-43AD-D9A1-ADC7-D321C6A1D67F}"/>
              </a:ext>
            </a:extLst>
          </p:cNvPr>
          <p:cNvSpPr>
            <a:spLocks noGrp="1" noRot="1" noChangeAspect="1" noChangeArrowheads="1" noTextEdit="1"/>
          </p:cNvSpPr>
          <p:nvPr>
            <p:ph type="sldImg"/>
          </p:nvPr>
        </p:nvSpPr>
        <p:spPr>
          <a:ln/>
        </p:spPr>
      </p:sp>
      <p:sp>
        <p:nvSpPr>
          <p:cNvPr id="84996" name="Rectangle 3">
            <a:extLst>
              <a:ext uri="{FF2B5EF4-FFF2-40B4-BE49-F238E27FC236}">
                <a16:creationId xmlns:a16="http://schemas.microsoft.com/office/drawing/2014/main" id="{CE3A4319-3B55-281B-10E0-9586161E763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0AB4FB5A-BA09-46D6-235A-2EC3C3CE0F5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5281D8D-6352-4BEB-BEF8-073A5021B4EE}" type="slidenum">
              <a:rPr lang="en-US" altLang="en-US" sz="1300" smtClean="0"/>
              <a:pPr>
                <a:spcBef>
                  <a:spcPct val="0"/>
                </a:spcBef>
              </a:pPr>
              <a:t>41</a:t>
            </a:fld>
            <a:endParaRPr lang="en-US" altLang="en-US" sz="1300"/>
          </a:p>
        </p:txBody>
      </p:sp>
      <p:sp>
        <p:nvSpPr>
          <p:cNvPr id="87043" name="Rectangle 2">
            <a:extLst>
              <a:ext uri="{FF2B5EF4-FFF2-40B4-BE49-F238E27FC236}">
                <a16:creationId xmlns:a16="http://schemas.microsoft.com/office/drawing/2014/main" id="{7998D4A3-2E6F-8F49-C662-73EFA8593423}"/>
              </a:ext>
            </a:extLst>
          </p:cNvPr>
          <p:cNvSpPr>
            <a:spLocks noGrp="1" noRot="1" noChangeAspect="1" noChangeArrowheads="1" noTextEdit="1"/>
          </p:cNvSpPr>
          <p:nvPr>
            <p:ph type="sldImg"/>
          </p:nvPr>
        </p:nvSpPr>
        <p:spPr>
          <a:ln/>
        </p:spPr>
      </p:sp>
      <p:sp>
        <p:nvSpPr>
          <p:cNvPr id="87044" name="Rectangle 3">
            <a:extLst>
              <a:ext uri="{FF2B5EF4-FFF2-40B4-BE49-F238E27FC236}">
                <a16:creationId xmlns:a16="http://schemas.microsoft.com/office/drawing/2014/main" id="{841B99DA-1763-E398-DB47-3372205FA7B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B27F60CB-EFCA-B28D-E667-D4246F2EF1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2C5D26B-7CD6-4241-89B2-12A4F44AD866}" type="slidenum">
              <a:rPr lang="en-US" altLang="en-US" sz="1300" smtClean="0"/>
              <a:pPr>
                <a:spcBef>
                  <a:spcPct val="0"/>
                </a:spcBef>
              </a:pPr>
              <a:t>42</a:t>
            </a:fld>
            <a:endParaRPr lang="en-US" altLang="en-US" sz="1300"/>
          </a:p>
        </p:txBody>
      </p:sp>
      <p:sp>
        <p:nvSpPr>
          <p:cNvPr id="89091" name="Rectangle 2">
            <a:extLst>
              <a:ext uri="{FF2B5EF4-FFF2-40B4-BE49-F238E27FC236}">
                <a16:creationId xmlns:a16="http://schemas.microsoft.com/office/drawing/2014/main" id="{D2377EBF-C82F-7106-1461-4FB57578DA76}"/>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F62C4D45-26B7-2EEC-5B90-D98E770337C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3E25CF74-00A2-233A-FEE8-E6AFEBBF8AE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C4362A4-A3CA-4969-8625-33931A912D48}" type="slidenum">
              <a:rPr lang="en-US" altLang="en-US" sz="1300" smtClean="0"/>
              <a:pPr>
                <a:spcBef>
                  <a:spcPct val="0"/>
                </a:spcBef>
              </a:pPr>
              <a:t>43</a:t>
            </a:fld>
            <a:endParaRPr lang="en-US" altLang="en-US" sz="1300"/>
          </a:p>
        </p:txBody>
      </p:sp>
      <p:sp>
        <p:nvSpPr>
          <p:cNvPr id="91139" name="Rectangle 2">
            <a:extLst>
              <a:ext uri="{FF2B5EF4-FFF2-40B4-BE49-F238E27FC236}">
                <a16:creationId xmlns:a16="http://schemas.microsoft.com/office/drawing/2014/main" id="{3B40748D-7960-730B-524C-75439050DC9C}"/>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632AF189-34A4-C61C-32F9-21A8256763E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46B6801B-5189-9245-CF1B-113B0C2E750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BBA2B84-98D7-4026-B6A1-121B6A4F05B6}" type="slidenum">
              <a:rPr lang="en-US" altLang="en-US" sz="1300" smtClean="0"/>
              <a:pPr>
                <a:spcBef>
                  <a:spcPct val="0"/>
                </a:spcBef>
              </a:pPr>
              <a:t>44</a:t>
            </a:fld>
            <a:endParaRPr lang="en-US" altLang="en-US" sz="1300"/>
          </a:p>
        </p:txBody>
      </p:sp>
      <p:sp>
        <p:nvSpPr>
          <p:cNvPr id="93187" name="Rectangle 2">
            <a:extLst>
              <a:ext uri="{FF2B5EF4-FFF2-40B4-BE49-F238E27FC236}">
                <a16:creationId xmlns:a16="http://schemas.microsoft.com/office/drawing/2014/main" id="{1DBAE9B9-291C-0945-9ED5-BF6A832A9CE0}"/>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861D10E6-8481-071B-E635-45C79A41324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C54DB537-83EB-3F7D-E05B-8752CAE7162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EA26381-4C61-4005-9720-2F1706362C19}" type="slidenum">
              <a:rPr lang="en-US" altLang="en-US" sz="1300" smtClean="0"/>
              <a:pPr>
                <a:spcBef>
                  <a:spcPct val="0"/>
                </a:spcBef>
              </a:pPr>
              <a:t>5</a:t>
            </a:fld>
            <a:endParaRPr lang="en-US" altLang="en-US" sz="1300"/>
          </a:p>
        </p:txBody>
      </p:sp>
      <p:sp>
        <p:nvSpPr>
          <p:cNvPr id="13315" name="Rectangle 2">
            <a:extLst>
              <a:ext uri="{FF2B5EF4-FFF2-40B4-BE49-F238E27FC236}">
                <a16:creationId xmlns:a16="http://schemas.microsoft.com/office/drawing/2014/main" id="{6560AB40-4618-CB85-54B7-20D7AA322904}"/>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ED00A35D-CF14-9967-F0B0-A9F56C1D634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956CABAE-A36C-0C98-D8D4-6BDB0C47AA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3D47E58-9357-4BEE-97B6-5867641CFD8E}" type="slidenum">
              <a:rPr lang="en-US" altLang="en-US" sz="1300" smtClean="0"/>
              <a:pPr>
                <a:spcBef>
                  <a:spcPct val="0"/>
                </a:spcBef>
              </a:pPr>
              <a:t>6</a:t>
            </a:fld>
            <a:endParaRPr lang="en-US" altLang="en-US" sz="1300"/>
          </a:p>
        </p:txBody>
      </p:sp>
      <p:sp>
        <p:nvSpPr>
          <p:cNvPr id="15363" name="Rectangle 2">
            <a:extLst>
              <a:ext uri="{FF2B5EF4-FFF2-40B4-BE49-F238E27FC236}">
                <a16:creationId xmlns:a16="http://schemas.microsoft.com/office/drawing/2014/main" id="{13C8B645-1D68-C909-38A5-DEE8BC36D344}"/>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DF9BA44C-B252-60D0-B77D-D9448D7C86C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A59DBCE7-A8B1-1EB8-9EA4-9AF8DE517A5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C614A9B-EDBB-4E18-866B-D8EB4CD7843F}" type="slidenum">
              <a:rPr lang="en-US" altLang="en-US" sz="1300" smtClean="0"/>
              <a:pPr>
                <a:spcBef>
                  <a:spcPct val="0"/>
                </a:spcBef>
              </a:pPr>
              <a:t>7</a:t>
            </a:fld>
            <a:endParaRPr lang="en-US" altLang="en-US" sz="1300"/>
          </a:p>
        </p:txBody>
      </p:sp>
      <p:sp>
        <p:nvSpPr>
          <p:cNvPr id="17411" name="Rectangle 2">
            <a:extLst>
              <a:ext uri="{FF2B5EF4-FFF2-40B4-BE49-F238E27FC236}">
                <a16:creationId xmlns:a16="http://schemas.microsoft.com/office/drawing/2014/main" id="{BB8FF0F6-3DD9-89B2-A19A-7FFBD009C898}"/>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FB678C2A-9DFB-79D3-A127-21132C3EAC6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E8AEE4EC-9FFB-BF7C-4257-DEEA9015825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ABC4C44-1AA2-4EAA-9F98-61C968240FF5}" type="slidenum">
              <a:rPr lang="en-US" altLang="en-US" sz="1300" smtClean="0"/>
              <a:pPr>
                <a:spcBef>
                  <a:spcPct val="0"/>
                </a:spcBef>
              </a:pPr>
              <a:t>8</a:t>
            </a:fld>
            <a:endParaRPr lang="en-US" altLang="en-US" sz="1300"/>
          </a:p>
        </p:txBody>
      </p:sp>
      <p:sp>
        <p:nvSpPr>
          <p:cNvPr id="19459" name="Rectangle 2">
            <a:extLst>
              <a:ext uri="{FF2B5EF4-FFF2-40B4-BE49-F238E27FC236}">
                <a16:creationId xmlns:a16="http://schemas.microsoft.com/office/drawing/2014/main" id="{CFF794D2-2472-D4E2-204B-BA9F7893DDC2}"/>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F5AFF43D-A714-9302-31DF-A5D698D66CC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118DD53E-4D2C-E817-5346-CA596BAF59C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56E8247-AC1D-4930-AB13-5D11D9583D84}" type="slidenum">
              <a:rPr lang="en-US" altLang="en-US" sz="1300" smtClean="0"/>
              <a:pPr>
                <a:spcBef>
                  <a:spcPct val="0"/>
                </a:spcBef>
              </a:pPr>
              <a:t>9</a:t>
            </a:fld>
            <a:endParaRPr lang="en-US" altLang="en-US" sz="1300"/>
          </a:p>
        </p:txBody>
      </p:sp>
      <p:sp>
        <p:nvSpPr>
          <p:cNvPr id="21507" name="Rectangle 2">
            <a:extLst>
              <a:ext uri="{FF2B5EF4-FFF2-40B4-BE49-F238E27FC236}">
                <a16:creationId xmlns:a16="http://schemas.microsoft.com/office/drawing/2014/main" id="{AF38EA75-2CB0-98E6-25F0-2ABD4FDA0FBD}"/>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72E809C8-84D8-7E00-5120-55C4A9FF4EC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Freeform 7">
            <a:extLst>
              <a:ext uri="{FF2B5EF4-FFF2-40B4-BE49-F238E27FC236}">
                <a16:creationId xmlns:a16="http://schemas.microsoft.com/office/drawing/2014/main" id="{39DFC1B6-54D4-816B-3187-F16398F54B24}"/>
              </a:ext>
            </a:extLst>
          </p:cNvPr>
          <p:cNvSpPr>
            <a:spLocks noChangeArrowheads="1"/>
          </p:cNvSpPr>
          <p:nvPr/>
        </p:nvSpPr>
        <p:spPr bwMode="auto">
          <a:xfrm>
            <a:off x="609600" y="1219200"/>
            <a:ext cx="79248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 name="Line 8">
            <a:extLst>
              <a:ext uri="{FF2B5EF4-FFF2-40B4-BE49-F238E27FC236}">
                <a16:creationId xmlns:a16="http://schemas.microsoft.com/office/drawing/2014/main" id="{06BA92A7-F3EB-0141-28A8-EB2E9C1CC90C}"/>
              </a:ext>
            </a:extLst>
          </p:cNvPr>
          <p:cNvSpPr>
            <a:spLocks noChangeShapeType="1"/>
          </p:cNvSpPr>
          <p:nvPr/>
        </p:nvSpPr>
        <p:spPr bwMode="auto">
          <a:xfrm>
            <a:off x="1981200" y="3962400"/>
            <a:ext cx="651192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06" name="Rectangle 2"/>
          <p:cNvSpPr>
            <a:spLocks noGrp="1" noChangeArrowheads="1"/>
          </p:cNvSpPr>
          <p:nvPr>
            <p:ph type="ctrTitle"/>
          </p:nvPr>
        </p:nvSpPr>
        <p:spPr>
          <a:xfrm>
            <a:off x="914400" y="1524000"/>
            <a:ext cx="7623175" cy="1752600"/>
          </a:xfrm>
        </p:spPr>
        <p:txBody>
          <a:bodyPr/>
          <a:lstStyle>
            <a:lvl1pPr>
              <a:defRPr sz="4800"/>
            </a:lvl1pPr>
          </a:lstStyle>
          <a:p>
            <a:r>
              <a:rPr lang="en-US" altLang="en-US"/>
              <a:t>Click to edit Master title style</a:t>
            </a:r>
          </a:p>
        </p:txBody>
      </p:sp>
      <p:sp>
        <p:nvSpPr>
          <p:cNvPr id="47107"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a:t>Click to edit Master subtitle style</a:t>
            </a:r>
          </a:p>
        </p:txBody>
      </p:sp>
      <p:sp>
        <p:nvSpPr>
          <p:cNvPr id="4" name="Rectangle 4">
            <a:extLst>
              <a:ext uri="{FF2B5EF4-FFF2-40B4-BE49-F238E27FC236}">
                <a16:creationId xmlns:a16="http://schemas.microsoft.com/office/drawing/2014/main" id="{356DE7D2-D4DE-5875-DF39-FE87F38BB766}"/>
              </a:ext>
            </a:extLst>
          </p:cNvPr>
          <p:cNvSpPr>
            <a:spLocks noGrp="1" noChangeArrowheads="1"/>
          </p:cNvSpPr>
          <p:nvPr>
            <p:ph type="dt" sz="half" idx="10"/>
          </p:nvPr>
        </p:nvSpPr>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FF292ECE-E9F0-86D6-7513-3CCEB11F7E3A}"/>
              </a:ext>
            </a:extLst>
          </p:cNvPr>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E99F8231-3A0B-4434-A7CC-89B3AE899E78}"/>
              </a:ext>
            </a:extLst>
          </p:cNvPr>
          <p:cNvSpPr>
            <a:spLocks noGrp="1" noChangeArrowheads="1"/>
          </p:cNvSpPr>
          <p:nvPr>
            <p:ph type="sldNum" sz="quarter" idx="12"/>
          </p:nvPr>
        </p:nvSpPr>
        <p:spPr/>
        <p:txBody>
          <a:bodyPr/>
          <a:lstStyle>
            <a:lvl1pPr>
              <a:defRPr/>
            </a:lvl1pPr>
          </a:lstStyle>
          <a:p>
            <a:pPr>
              <a:defRPr/>
            </a:pPr>
            <a:fld id="{E4671FF7-8A09-4375-82AC-0EC426F69BA1}" type="slidenum">
              <a:rPr lang="en-US" altLang="en-US"/>
              <a:pPr>
                <a:defRPr/>
              </a:pPr>
              <a:t>‹#›</a:t>
            </a:fld>
            <a:endParaRPr lang="en-US" altLang="en-US"/>
          </a:p>
        </p:txBody>
      </p:sp>
    </p:spTree>
    <p:extLst>
      <p:ext uri="{BB962C8B-B14F-4D97-AF65-F5344CB8AC3E}">
        <p14:creationId xmlns:p14="http://schemas.microsoft.com/office/powerpoint/2010/main" val="2042604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Rectangle 4">
            <a:extLst>
              <a:ext uri="{FF2B5EF4-FFF2-40B4-BE49-F238E27FC236}">
                <a16:creationId xmlns:a16="http://schemas.microsoft.com/office/drawing/2014/main" id="{A6FCE4E3-3FE9-16C6-39EC-E9C4E36BDE05}"/>
              </a:ext>
            </a:extLst>
          </p:cNvPr>
          <p:cNvSpPr>
            <a:spLocks noGrp="1" noChangeArrowheads="1"/>
          </p:cNvSpPr>
          <p:nvPr>
            <p:ph type="dt" sz="half" idx="10"/>
          </p:nvPr>
        </p:nvSpPr>
        <p:spPr>
          <a:ln/>
        </p:spPr>
        <p:txBody>
          <a:bodyPr/>
          <a:lstStyle>
            <a:lvl1pPr>
              <a:defRPr/>
            </a:lvl1pPr>
          </a:lstStyle>
          <a:p>
            <a:pPr>
              <a:defRPr/>
            </a:pPr>
            <a:r>
              <a:rPr lang="tr-TR"/>
              <a:t>December 18, 2007</a:t>
            </a:r>
            <a:endParaRPr lang="en-US" altLang="en-US"/>
          </a:p>
        </p:txBody>
      </p:sp>
      <p:sp>
        <p:nvSpPr>
          <p:cNvPr id="5" name="Rectangle 5">
            <a:extLst>
              <a:ext uri="{FF2B5EF4-FFF2-40B4-BE49-F238E27FC236}">
                <a16:creationId xmlns:a16="http://schemas.microsoft.com/office/drawing/2014/main" id="{816F9889-FD32-90D4-99A8-E76727C52068}"/>
              </a:ext>
            </a:extLst>
          </p:cNvPr>
          <p:cNvSpPr>
            <a:spLocks noGrp="1" noChangeArrowheads="1"/>
          </p:cNvSpPr>
          <p:nvPr>
            <p:ph type="ftr" sz="quarter" idx="11"/>
          </p:nvPr>
        </p:nvSpPr>
        <p:spPr>
          <a:ln/>
        </p:spPr>
        <p:txBody>
          <a:bodyPr/>
          <a:lstStyle>
            <a:lvl1pPr>
              <a:defRPr/>
            </a:lvl1pPr>
          </a:lstStyle>
          <a:p>
            <a:pPr>
              <a:defRPr/>
            </a:pPr>
            <a:r>
              <a:rPr lang="tr-TR" altLang="en-US"/>
              <a:t>Version 5.0</a:t>
            </a:r>
          </a:p>
          <a:p>
            <a:pPr>
              <a:defRPr/>
            </a:pPr>
            <a:r>
              <a:rPr lang="en-US" altLang="en-US"/>
              <a:t>CS301 – Algorithms [ </a:t>
            </a:r>
            <a:r>
              <a:rPr lang="en-US" altLang="en-US" i="1"/>
              <a:t>Fall 2007-2008</a:t>
            </a:r>
            <a:r>
              <a:rPr lang="en-US" altLang="en-US"/>
              <a:t> ]</a:t>
            </a:r>
          </a:p>
        </p:txBody>
      </p:sp>
      <p:sp>
        <p:nvSpPr>
          <p:cNvPr id="6" name="Rectangle 6">
            <a:extLst>
              <a:ext uri="{FF2B5EF4-FFF2-40B4-BE49-F238E27FC236}">
                <a16:creationId xmlns:a16="http://schemas.microsoft.com/office/drawing/2014/main" id="{C1C49966-5E12-5EC5-39C7-717B38BD549B}"/>
              </a:ext>
            </a:extLst>
          </p:cNvPr>
          <p:cNvSpPr>
            <a:spLocks noGrp="1" noChangeArrowheads="1"/>
          </p:cNvSpPr>
          <p:nvPr>
            <p:ph type="sldNum" sz="quarter" idx="12"/>
          </p:nvPr>
        </p:nvSpPr>
        <p:spPr>
          <a:ln/>
        </p:spPr>
        <p:txBody>
          <a:bodyPr/>
          <a:lstStyle>
            <a:lvl1pPr>
              <a:defRPr/>
            </a:lvl1pPr>
          </a:lstStyle>
          <a:p>
            <a:pPr>
              <a:defRPr/>
            </a:pPr>
            <a:fld id="{40D9C6C1-AAFB-451A-8B1E-D4D9E85A281A}" type="slidenum">
              <a:rPr lang="en-US" altLang="en-US"/>
              <a:pPr>
                <a:defRPr/>
              </a:pPr>
              <a:t>‹#›</a:t>
            </a:fld>
            <a:endParaRPr lang="en-US" altLang="en-US"/>
          </a:p>
        </p:txBody>
      </p:sp>
    </p:spTree>
    <p:extLst>
      <p:ext uri="{BB962C8B-B14F-4D97-AF65-F5344CB8AC3E}">
        <p14:creationId xmlns:p14="http://schemas.microsoft.com/office/powerpoint/2010/main" val="569432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endParaRPr lang="tr-TR"/>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Rectangle 4">
            <a:extLst>
              <a:ext uri="{FF2B5EF4-FFF2-40B4-BE49-F238E27FC236}">
                <a16:creationId xmlns:a16="http://schemas.microsoft.com/office/drawing/2014/main" id="{3E6FBBB6-849A-8B8A-866F-9F1736AC2B12}"/>
              </a:ext>
            </a:extLst>
          </p:cNvPr>
          <p:cNvSpPr>
            <a:spLocks noGrp="1" noChangeArrowheads="1"/>
          </p:cNvSpPr>
          <p:nvPr>
            <p:ph type="dt" sz="half" idx="10"/>
          </p:nvPr>
        </p:nvSpPr>
        <p:spPr>
          <a:ln/>
        </p:spPr>
        <p:txBody>
          <a:bodyPr/>
          <a:lstStyle>
            <a:lvl1pPr>
              <a:defRPr/>
            </a:lvl1pPr>
          </a:lstStyle>
          <a:p>
            <a:pPr>
              <a:defRPr/>
            </a:pPr>
            <a:r>
              <a:rPr lang="tr-TR"/>
              <a:t>December 18, 2007</a:t>
            </a:r>
            <a:endParaRPr lang="en-US" altLang="en-US"/>
          </a:p>
        </p:txBody>
      </p:sp>
      <p:sp>
        <p:nvSpPr>
          <p:cNvPr id="5" name="Rectangle 5">
            <a:extLst>
              <a:ext uri="{FF2B5EF4-FFF2-40B4-BE49-F238E27FC236}">
                <a16:creationId xmlns:a16="http://schemas.microsoft.com/office/drawing/2014/main" id="{42474FB2-5E5E-EA8F-2BCF-D35AD83C9F90}"/>
              </a:ext>
            </a:extLst>
          </p:cNvPr>
          <p:cNvSpPr>
            <a:spLocks noGrp="1" noChangeArrowheads="1"/>
          </p:cNvSpPr>
          <p:nvPr>
            <p:ph type="ftr" sz="quarter" idx="11"/>
          </p:nvPr>
        </p:nvSpPr>
        <p:spPr>
          <a:ln/>
        </p:spPr>
        <p:txBody>
          <a:bodyPr/>
          <a:lstStyle>
            <a:lvl1pPr>
              <a:defRPr/>
            </a:lvl1pPr>
          </a:lstStyle>
          <a:p>
            <a:pPr>
              <a:defRPr/>
            </a:pPr>
            <a:r>
              <a:rPr lang="tr-TR" altLang="en-US"/>
              <a:t>Version 5.0</a:t>
            </a:r>
          </a:p>
          <a:p>
            <a:pPr>
              <a:defRPr/>
            </a:pPr>
            <a:r>
              <a:rPr lang="en-US" altLang="en-US"/>
              <a:t>CS301 – Algorithms [ </a:t>
            </a:r>
            <a:r>
              <a:rPr lang="en-US" altLang="en-US" i="1"/>
              <a:t>Fall 2007-2008</a:t>
            </a:r>
            <a:r>
              <a:rPr lang="en-US" altLang="en-US"/>
              <a:t> ]</a:t>
            </a:r>
          </a:p>
        </p:txBody>
      </p:sp>
      <p:sp>
        <p:nvSpPr>
          <p:cNvPr id="6" name="Rectangle 6">
            <a:extLst>
              <a:ext uri="{FF2B5EF4-FFF2-40B4-BE49-F238E27FC236}">
                <a16:creationId xmlns:a16="http://schemas.microsoft.com/office/drawing/2014/main" id="{D73856C5-83F4-3AC1-9B1A-A4BFA0A60478}"/>
              </a:ext>
            </a:extLst>
          </p:cNvPr>
          <p:cNvSpPr>
            <a:spLocks noGrp="1" noChangeArrowheads="1"/>
          </p:cNvSpPr>
          <p:nvPr>
            <p:ph type="sldNum" sz="quarter" idx="12"/>
          </p:nvPr>
        </p:nvSpPr>
        <p:spPr>
          <a:ln/>
        </p:spPr>
        <p:txBody>
          <a:bodyPr/>
          <a:lstStyle>
            <a:lvl1pPr>
              <a:defRPr/>
            </a:lvl1pPr>
          </a:lstStyle>
          <a:p>
            <a:pPr>
              <a:defRPr/>
            </a:pPr>
            <a:fld id="{C2113F5C-D92D-48E7-B4C7-394CD64F1649}" type="slidenum">
              <a:rPr lang="en-US" altLang="en-US"/>
              <a:pPr>
                <a:defRPr/>
              </a:pPr>
              <a:t>‹#›</a:t>
            </a:fld>
            <a:endParaRPr lang="en-US" altLang="en-US"/>
          </a:p>
        </p:txBody>
      </p:sp>
    </p:spTree>
    <p:extLst>
      <p:ext uri="{BB962C8B-B14F-4D97-AF65-F5344CB8AC3E}">
        <p14:creationId xmlns:p14="http://schemas.microsoft.com/office/powerpoint/2010/main" val="2524113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Rectangle 4">
            <a:extLst>
              <a:ext uri="{FF2B5EF4-FFF2-40B4-BE49-F238E27FC236}">
                <a16:creationId xmlns:a16="http://schemas.microsoft.com/office/drawing/2014/main" id="{6940303E-4C2C-F350-CBD3-99B770B20AB2}"/>
              </a:ext>
            </a:extLst>
          </p:cNvPr>
          <p:cNvSpPr>
            <a:spLocks noGrp="1" noChangeArrowheads="1"/>
          </p:cNvSpPr>
          <p:nvPr>
            <p:ph type="dt" sz="half" idx="10"/>
          </p:nvPr>
        </p:nvSpPr>
        <p:spPr>
          <a:ln/>
        </p:spPr>
        <p:txBody>
          <a:bodyPr/>
          <a:lstStyle>
            <a:lvl1pPr>
              <a:defRPr/>
            </a:lvl1pPr>
          </a:lstStyle>
          <a:p>
            <a:pPr>
              <a:defRPr/>
            </a:pPr>
            <a:r>
              <a:rPr lang="tr-TR"/>
              <a:t>December 18, 2007</a:t>
            </a:r>
            <a:endParaRPr lang="en-US" altLang="en-US"/>
          </a:p>
        </p:txBody>
      </p:sp>
      <p:sp>
        <p:nvSpPr>
          <p:cNvPr id="5" name="Rectangle 5">
            <a:extLst>
              <a:ext uri="{FF2B5EF4-FFF2-40B4-BE49-F238E27FC236}">
                <a16:creationId xmlns:a16="http://schemas.microsoft.com/office/drawing/2014/main" id="{DF8F0E10-BF06-835C-80EE-82ACD3E82699}"/>
              </a:ext>
            </a:extLst>
          </p:cNvPr>
          <p:cNvSpPr>
            <a:spLocks noGrp="1" noChangeArrowheads="1"/>
          </p:cNvSpPr>
          <p:nvPr>
            <p:ph type="ftr" sz="quarter" idx="11"/>
          </p:nvPr>
        </p:nvSpPr>
        <p:spPr>
          <a:ln/>
        </p:spPr>
        <p:txBody>
          <a:bodyPr/>
          <a:lstStyle>
            <a:lvl1pPr>
              <a:defRPr/>
            </a:lvl1pPr>
          </a:lstStyle>
          <a:p>
            <a:pPr>
              <a:defRPr/>
            </a:pPr>
            <a:r>
              <a:rPr lang="tr-TR" altLang="en-US"/>
              <a:t>Version 5.0</a:t>
            </a:r>
          </a:p>
          <a:p>
            <a:pPr>
              <a:defRPr/>
            </a:pPr>
            <a:r>
              <a:rPr lang="en-US" altLang="en-US"/>
              <a:t>CS301 – Algorithms [ </a:t>
            </a:r>
            <a:r>
              <a:rPr lang="en-US" altLang="en-US" i="1"/>
              <a:t>Fall 2007-2008</a:t>
            </a:r>
            <a:r>
              <a:rPr lang="en-US" altLang="en-US"/>
              <a:t> ]</a:t>
            </a:r>
          </a:p>
        </p:txBody>
      </p:sp>
      <p:sp>
        <p:nvSpPr>
          <p:cNvPr id="6" name="Rectangle 6">
            <a:extLst>
              <a:ext uri="{FF2B5EF4-FFF2-40B4-BE49-F238E27FC236}">
                <a16:creationId xmlns:a16="http://schemas.microsoft.com/office/drawing/2014/main" id="{9B0C9768-D525-EC49-E67A-0F0D8A20E0B1}"/>
              </a:ext>
            </a:extLst>
          </p:cNvPr>
          <p:cNvSpPr>
            <a:spLocks noGrp="1" noChangeArrowheads="1"/>
          </p:cNvSpPr>
          <p:nvPr>
            <p:ph type="sldNum" sz="quarter" idx="12"/>
          </p:nvPr>
        </p:nvSpPr>
        <p:spPr>
          <a:ln/>
        </p:spPr>
        <p:txBody>
          <a:bodyPr/>
          <a:lstStyle>
            <a:lvl1pPr>
              <a:defRPr/>
            </a:lvl1pPr>
          </a:lstStyle>
          <a:p>
            <a:pPr>
              <a:defRPr/>
            </a:pPr>
            <a:fld id="{BFE071A4-2075-4DEA-B909-EFE5B1B02D46}" type="slidenum">
              <a:rPr lang="en-US" altLang="en-US"/>
              <a:pPr>
                <a:defRPr/>
              </a:pPr>
              <a:t>‹#›</a:t>
            </a:fld>
            <a:endParaRPr lang="en-US" altLang="en-US"/>
          </a:p>
        </p:txBody>
      </p:sp>
    </p:spTree>
    <p:extLst>
      <p:ext uri="{BB962C8B-B14F-4D97-AF65-F5344CB8AC3E}">
        <p14:creationId xmlns:p14="http://schemas.microsoft.com/office/powerpoint/2010/main" val="3366645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tr-T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A88EEC26-ACDA-7EF2-041B-1F150C3ABE49}"/>
              </a:ext>
            </a:extLst>
          </p:cNvPr>
          <p:cNvSpPr>
            <a:spLocks noGrp="1" noChangeArrowheads="1"/>
          </p:cNvSpPr>
          <p:nvPr>
            <p:ph type="dt" sz="half" idx="10"/>
          </p:nvPr>
        </p:nvSpPr>
        <p:spPr>
          <a:ln/>
        </p:spPr>
        <p:txBody>
          <a:bodyPr/>
          <a:lstStyle>
            <a:lvl1pPr>
              <a:defRPr/>
            </a:lvl1pPr>
          </a:lstStyle>
          <a:p>
            <a:pPr>
              <a:defRPr/>
            </a:pPr>
            <a:r>
              <a:rPr lang="tr-TR"/>
              <a:t>December 18, 2007</a:t>
            </a:r>
            <a:endParaRPr lang="en-US" altLang="en-US"/>
          </a:p>
        </p:txBody>
      </p:sp>
      <p:sp>
        <p:nvSpPr>
          <p:cNvPr id="5" name="Rectangle 5">
            <a:extLst>
              <a:ext uri="{FF2B5EF4-FFF2-40B4-BE49-F238E27FC236}">
                <a16:creationId xmlns:a16="http://schemas.microsoft.com/office/drawing/2014/main" id="{D4FF9914-1DC5-1B6E-422F-FBB4F00C0B5C}"/>
              </a:ext>
            </a:extLst>
          </p:cNvPr>
          <p:cNvSpPr>
            <a:spLocks noGrp="1" noChangeArrowheads="1"/>
          </p:cNvSpPr>
          <p:nvPr>
            <p:ph type="ftr" sz="quarter" idx="11"/>
          </p:nvPr>
        </p:nvSpPr>
        <p:spPr>
          <a:ln/>
        </p:spPr>
        <p:txBody>
          <a:bodyPr/>
          <a:lstStyle>
            <a:lvl1pPr>
              <a:defRPr/>
            </a:lvl1pPr>
          </a:lstStyle>
          <a:p>
            <a:pPr>
              <a:defRPr/>
            </a:pPr>
            <a:r>
              <a:rPr lang="tr-TR" altLang="en-US"/>
              <a:t>Version 5.0</a:t>
            </a:r>
          </a:p>
          <a:p>
            <a:pPr>
              <a:defRPr/>
            </a:pPr>
            <a:r>
              <a:rPr lang="en-US" altLang="en-US"/>
              <a:t>CS301 – Algorithms [ </a:t>
            </a:r>
            <a:r>
              <a:rPr lang="en-US" altLang="en-US" i="1"/>
              <a:t>Fall 2007-2008</a:t>
            </a:r>
            <a:r>
              <a:rPr lang="en-US" altLang="en-US"/>
              <a:t> ]</a:t>
            </a:r>
          </a:p>
        </p:txBody>
      </p:sp>
      <p:sp>
        <p:nvSpPr>
          <p:cNvPr id="6" name="Rectangle 6">
            <a:extLst>
              <a:ext uri="{FF2B5EF4-FFF2-40B4-BE49-F238E27FC236}">
                <a16:creationId xmlns:a16="http://schemas.microsoft.com/office/drawing/2014/main" id="{B027396A-BA06-89FF-55C5-8204A4849FBE}"/>
              </a:ext>
            </a:extLst>
          </p:cNvPr>
          <p:cNvSpPr>
            <a:spLocks noGrp="1" noChangeArrowheads="1"/>
          </p:cNvSpPr>
          <p:nvPr>
            <p:ph type="sldNum" sz="quarter" idx="12"/>
          </p:nvPr>
        </p:nvSpPr>
        <p:spPr>
          <a:ln/>
        </p:spPr>
        <p:txBody>
          <a:bodyPr/>
          <a:lstStyle>
            <a:lvl1pPr>
              <a:defRPr/>
            </a:lvl1pPr>
          </a:lstStyle>
          <a:p>
            <a:pPr>
              <a:defRPr/>
            </a:pPr>
            <a:fld id="{53B04E1A-0642-4B99-8FFF-D839C81D6CC1}" type="slidenum">
              <a:rPr lang="en-US" altLang="en-US"/>
              <a:pPr>
                <a:defRPr/>
              </a:pPr>
              <a:t>‹#›</a:t>
            </a:fld>
            <a:endParaRPr lang="en-US" altLang="en-US"/>
          </a:p>
        </p:txBody>
      </p:sp>
    </p:spTree>
    <p:extLst>
      <p:ext uri="{BB962C8B-B14F-4D97-AF65-F5344CB8AC3E}">
        <p14:creationId xmlns:p14="http://schemas.microsoft.com/office/powerpoint/2010/main" val="2038017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Rectangle 4">
            <a:extLst>
              <a:ext uri="{FF2B5EF4-FFF2-40B4-BE49-F238E27FC236}">
                <a16:creationId xmlns:a16="http://schemas.microsoft.com/office/drawing/2014/main" id="{BF76EDB7-6BC8-2600-0277-A638686384B5}"/>
              </a:ext>
            </a:extLst>
          </p:cNvPr>
          <p:cNvSpPr>
            <a:spLocks noGrp="1" noChangeArrowheads="1"/>
          </p:cNvSpPr>
          <p:nvPr>
            <p:ph type="dt" sz="half" idx="10"/>
          </p:nvPr>
        </p:nvSpPr>
        <p:spPr>
          <a:ln/>
        </p:spPr>
        <p:txBody>
          <a:bodyPr/>
          <a:lstStyle>
            <a:lvl1pPr>
              <a:defRPr/>
            </a:lvl1pPr>
          </a:lstStyle>
          <a:p>
            <a:pPr>
              <a:defRPr/>
            </a:pPr>
            <a:r>
              <a:rPr lang="tr-TR"/>
              <a:t>December 18, 2007</a:t>
            </a:r>
            <a:endParaRPr lang="en-US" altLang="en-US"/>
          </a:p>
        </p:txBody>
      </p:sp>
      <p:sp>
        <p:nvSpPr>
          <p:cNvPr id="6" name="Rectangle 5">
            <a:extLst>
              <a:ext uri="{FF2B5EF4-FFF2-40B4-BE49-F238E27FC236}">
                <a16:creationId xmlns:a16="http://schemas.microsoft.com/office/drawing/2014/main" id="{A1605F72-8869-700A-3BCD-74BE85465572}"/>
              </a:ext>
            </a:extLst>
          </p:cNvPr>
          <p:cNvSpPr>
            <a:spLocks noGrp="1" noChangeArrowheads="1"/>
          </p:cNvSpPr>
          <p:nvPr>
            <p:ph type="ftr" sz="quarter" idx="11"/>
          </p:nvPr>
        </p:nvSpPr>
        <p:spPr>
          <a:ln/>
        </p:spPr>
        <p:txBody>
          <a:bodyPr/>
          <a:lstStyle>
            <a:lvl1pPr>
              <a:defRPr/>
            </a:lvl1pPr>
          </a:lstStyle>
          <a:p>
            <a:pPr>
              <a:defRPr/>
            </a:pPr>
            <a:r>
              <a:rPr lang="tr-TR" altLang="en-US"/>
              <a:t>Version 5.0</a:t>
            </a:r>
          </a:p>
          <a:p>
            <a:pPr>
              <a:defRPr/>
            </a:pPr>
            <a:r>
              <a:rPr lang="en-US" altLang="en-US"/>
              <a:t>CS301 – Algorithms [ </a:t>
            </a:r>
            <a:r>
              <a:rPr lang="en-US" altLang="en-US" i="1"/>
              <a:t>Fall 2007-2008</a:t>
            </a:r>
            <a:r>
              <a:rPr lang="en-US" altLang="en-US"/>
              <a:t> ]</a:t>
            </a:r>
          </a:p>
        </p:txBody>
      </p:sp>
      <p:sp>
        <p:nvSpPr>
          <p:cNvPr id="7" name="Rectangle 6">
            <a:extLst>
              <a:ext uri="{FF2B5EF4-FFF2-40B4-BE49-F238E27FC236}">
                <a16:creationId xmlns:a16="http://schemas.microsoft.com/office/drawing/2014/main" id="{7BA432EA-C5C3-F3B2-2BB8-B47778289508}"/>
              </a:ext>
            </a:extLst>
          </p:cNvPr>
          <p:cNvSpPr>
            <a:spLocks noGrp="1" noChangeArrowheads="1"/>
          </p:cNvSpPr>
          <p:nvPr>
            <p:ph type="sldNum" sz="quarter" idx="12"/>
          </p:nvPr>
        </p:nvSpPr>
        <p:spPr>
          <a:ln/>
        </p:spPr>
        <p:txBody>
          <a:bodyPr/>
          <a:lstStyle>
            <a:lvl1pPr>
              <a:defRPr/>
            </a:lvl1pPr>
          </a:lstStyle>
          <a:p>
            <a:pPr>
              <a:defRPr/>
            </a:pPr>
            <a:fld id="{AEBF957C-65BA-4162-A0E0-655B42E90E3F}" type="slidenum">
              <a:rPr lang="en-US" altLang="en-US"/>
              <a:pPr>
                <a:defRPr/>
              </a:pPr>
              <a:t>‹#›</a:t>
            </a:fld>
            <a:endParaRPr lang="en-US" altLang="en-US"/>
          </a:p>
        </p:txBody>
      </p:sp>
    </p:spTree>
    <p:extLst>
      <p:ext uri="{BB962C8B-B14F-4D97-AF65-F5344CB8AC3E}">
        <p14:creationId xmlns:p14="http://schemas.microsoft.com/office/powerpoint/2010/main" val="2730510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tr-T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Rectangle 4">
            <a:extLst>
              <a:ext uri="{FF2B5EF4-FFF2-40B4-BE49-F238E27FC236}">
                <a16:creationId xmlns:a16="http://schemas.microsoft.com/office/drawing/2014/main" id="{DA33DE02-04E1-6002-A653-C6FE9F79AF8D}"/>
              </a:ext>
            </a:extLst>
          </p:cNvPr>
          <p:cNvSpPr>
            <a:spLocks noGrp="1" noChangeArrowheads="1"/>
          </p:cNvSpPr>
          <p:nvPr>
            <p:ph type="dt" sz="half" idx="10"/>
          </p:nvPr>
        </p:nvSpPr>
        <p:spPr>
          <a:ln/>
        </p:spPr>
        <p:txBody>
          <a:bodyPr/>
          <a:lstStyle>
            <a:lvl1pPr>
              <a:defRPr/>
            </a:lvl1pPr>
          </a:lstStyle>
          <a:p>
            <a:pPr>
              <a:defRPr/>
            </a:pPr>
            <a:r>
              <a:rPr lang="tr-TR"/>
              <a:t>December 18, 2007</a:t>
            </a:r>
            <a:endParaRPr lang="en-US" altLang="en-US"/>
          </a:p>
        </p:txBody>
      </p:sp>
      <p:sp>
        <p:nvSpPr>
          <p:cNvPr id="8" name="Rectangle 5">
            <a:extLst>
              <a:ext uri="{FF2B5EF4-FFF2-40B4-BE49-F238E27FC236}">
                <a16:creationId xmlns:a16="http://schemas.microsoft.com/office/drawing/2014/main" id="{9ED6700B-4A3E-940D-2C37-25F312203D40}"/>
              </a:ext>
            </a:extLst>
          </p:cNvPr>
          <p:cNvSpPr>
            <a:spLocks noGrp="1" noChangeArrowheads="1"/>
          </p:cNvSpPr>
          <p:nvPr>
            <p:ph type="ftr" sz="quarter" idx="11"/>
          </p:nvPr>
        </p:nvSpPr>
        <p:spPr>
          <a:ln/>
        </p:spPr>
        <p:txBody>
          <a:bodyPr/>
          <a:lstStyle>
            <a:lvl1pPr>
              <a:defRPr/>
            </a:lvl1pPr>
          </a:lstStyle>
          <a:p>
            <a:pPr>
              <a:defRPr/>
            </a:pPr>
            <a:r>
              <a:rPr lang="tr-TR" altLang="en-US"/>
              <a:t>Version 5.0</a:t>
            </a:r>
          </a:p>
          <a:p>
            <a:pPr>
              <a:defRPr/>
            </a:pPr>
            <a:r>
              <a:rPr lang="en-US" altLang="en-US"/>
              <a:t>CS301 – Algorithms [ </a:t>
            </a:r>
            <a:r>
              <a:rPr lang="en-US" altLang="en-US" i="1"/>
              <a:t>Fall 2007-2008</a:t>
            </a:r>
            <a:r>
              <a:rPr lang="en-US" altLang="en-US"/>
              <a:t> ]</a:t>
            </a:r>
          </a:p>
        </p:txBody>
      </p:sp>
      <p:sp>
        <p:nvSpPr>
          <p:cNvPr id="9" name="Rectangle 6">
            <a:extLst>
              <a:ext uri="{FF2B5EF4-FFF2-40B4-BE49-F238E27FC236}">
                <a16:creationId xmlns:a16="http://schemas.microsoft.com/office/drawing/2014/main" id="{13939999-2975-D87D-01D5-69BA70B93A58}"/>
              </a:ext>
            </a:extLst>
          </p:cNvPr>
          <p:cNvSpPr>
            <a:spLocks noGrp="1" noChangeArrowheads="1"/>
          </p:cNvSpPr>
          <p:nvPr>
            <p:ph type="sldNum" sz="quarter" idx="12"/>
          </p:nvPr>
        </p:nvSpPr>
        <p:spPr>
          <a:ln/>
        </p:spPr>
        <p:txBody>
          <a:bodyPr/>
          <a:lstStyle>
            <a:lvl1pPr>
              <a:defRPr/>
            </a:lvl1pPr>
          </a:lstStyle>
          <a:p>
            <a:pPr>
              <a:defRPr/>
            </a:pPr>
            <a:fld id="{7EA4FEE2-EFBA-43C2-9732-BE86C3BB4029}" type="slidenum">
              <a:rPr lang="en-US" altLang="en-US"/>
              <a:pPr>
                <a:defRPr/>
              </a:pPr>
              <a:t>‹#›</a:t>
            </a:fld>
            <a:endParaRPr lang="en-US" altLang="en-US"/>
          </a:p>
        </p:txBody>
      </p:sp>
    </p:spTree>
    <p:extLst>
      <p:ext uri="{BB962C8B-B14F-4D97-AF65-F5344CB8AC3E}">
        <p14:creationId xmlns:p14="http://schemas.microsoft.com/office/powerpoint/2010/main" val="4095350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Rectangle 4">
            <a:extLst>
              <a:ext uri="{FF2B5EF4-FFF2-40B4-BE49-F238E27FC236}">
                <a16:creationId xmlns:a16="http://schemas.microsoft.com/office/drawing/2014/main" id="{69096BA1-4A34-9ACC-1E0D-0E5CE0EF2980}"/>
              </a:ext>
            </a:extLst>
          </p:cNvPr>
          <p:cNvSpPr>
            <a:spLocks noGrp="1" noChangeArrowheads="1"/>
          </p:cNvSpPr>
          <p:nvPr>
            <p:ph type="dt" sz="half" idx="10"/>
          </p:nvPr>
        </p:nvSpPr>
        <p:spPr>
          <a:ln/>
        </p:spPr>
        <p:txBody>
          <a:bodyPr/>
          <a:lstStyle>
            <a:lvl1pPr>
              <a:defRPr/>
            </a:lvl1pPr>
          </a:lstStyle>
          <a:p>
            <a:pPr>
              <a:defRPr/>
            </a:pPr>
            <a:r>
              <a:rPr lang="tr-TR"/>
              <a:t>December 18, 2007</a:t>
            </a:r>
            <a:endParaRPr lang="en-US" altLang="en-US"/>
          </a:p>
        </p:txBody>
      </p:sp>
      <p:sp>
        <p:nvSpPr>
          <p:cNvPr id="4" name="Rectangle 5">
            <a:extLst>
              <a:ext uri="{FF2B5EF4-FFF2-40B4-BE49-F238E27FC236}">
                <a16:creationId xmlns:a16="http://schemas.microsoft.com/office/drawing/2014/main" id="{6598AB34-65BC-06CE-A3AC-B71B556F924D}"/>
              </a:ext>
            </a:extLst>
          </p:cNvPr>
          <p:cNvSpPr>
            <a:spLocks noGrp="1" noChangeArrowheads="1"/>
          </p:cNvSpPr>
          <p:nvPr>
            <p:ph type="ftr" sz="quarter" idx="11"/>
          </p:nvPr>
        </p:nvSpPr>
        <p:spPr>
          <a:ln/>
        </p:spPr>
        <p:txBody>
          <a:bodyPr/>
          <a:lstStyle>
            <a:lvl1pPr>
              <a:defRPr/>
            </a:lvl1pPr>
          </a:lstStyle>
          <a:p>
            <a:pPr>
              <a:defRPr/>
            </a:pPr>
            <a:r>
              <a:rPr lang="tr-TR" altLang="en-US"/>
              <a:t>Version 5.0</a:t>
            </a:r>
          </a:p>
          <a:p>
            <a:pPr>
              <a:defRPr/>
            </a:pPr>
            <a:r>
              <a:rPr lang="en-US" altLang="en-US"/>
              <a:t>CS301 – Algorithms [ </a:t>
            </a:r>
            <a:r>
              <a:rPr lang="en-US" altLang="en-US" i="1"/>
              <a:t>Fall 2007-2008</a:t>
            </a:r>
            <a:r>
              <a:rPr lang="en-US" altLang="en-US"/>
              <a:t> ]</a:t>
            </a:r>
          </a:p>
        </p:txBody>
      </p:sp>
      <p:sp>
        <p:nvSpPr>
          <p:cNvPr id="5" name="Rectangle 6">
            <a:extLst>
              <a:ext uri="{FF2B5EF4-FFF2-40B4-BE49-F238E27FC236}">
                <a16:creationId xmlns:a16="http://schemas.microsoft.com/office/drawing/2014/main" id="{57B86CA2-64F6-9A96-CA3D-D500BF933B8D}"/>
              </a:ext>
            </a:extLst>
          </p:cNvPr>
          <p:cNvSpPr>
            <a:spLocks noGrp="1" noChangeArrowheads="1"/>
          </p:cNvSpPr>
          <p:nvPr>
            <p:ph type="sldNum" sz="quarter" idx="12"/>
          </p:nvPr>
        </p:nvSpPr>
        <p:spPr>
          <a:ln/>
        </p:spPr>
        <p:txBody>
          <a:bodyPr/>
          <a:lstStyle>
            <a:lvl1pPr>
              <a:defRPr/>
            </a:lvl1pPr>
          </a:lstStyle>
          <a:p>
            <a:pPr>
              <a:defRPr/>
            </a:pPr>
            <a:fld id="{63181D59-AE16-4D86-9EE2-92B852B214B2}" type="slidenum">
              <a:rPr lang="en-US" altLang="en-US"/>
              <a:pPr>
                <a:defRPr/>
              </a:pPr>
              <a:t>‹#›</a:t>
            </a:fld>
            <a:endParaRPr lang="en-US" altLang="en-US"/>
          </a:p>
        </p:txBody>
      </p:sp>
    </p:spTree>
    <p:extLst>
      <p:ext uri="{BB962C8B-B14F-4D97-AF65-F5344CB8AC3E}">
        <p14:creationId xmlns:p14="http://schemas.microsoft.com/office/powerpoint/2010/main" val="423544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8992C1B-D2B8-D034-D171-DC1580369B36}"/>
              </a:ext>
            </a:extLst>
          </p:cNvPr>
          <p:cNvSpPr>
            <a:spLocks noGrp="1" noChangeArrowheads="1"/>
          </p:cNvSpPr>
          <p:nvPr>
            <p:ph type="dt" sz="half" idx="10"/>
          </p:nvPr>
        </p:nvSpPr>
        <p:spPr>
          <a:ln/>
        </p:spPr>
        <p:txBody>
          <a:bodyPr/>
          <a:lstStyle>
            <a:lvl1pPr>
              <a:defRPr/>
            </a:lvl1pPr>
          </a:lstStyle>
          <a:p>
            <a:pPr>
              <a:defRPr/>
            </a:pPr>
            <a:r>
              <a:rPr lang="tr-TR"/>
              <a:t>December 18, 2007</a:t>
            </a:r>
            <a:endParaRPr lang="en-US" altLang="en-US"/>
          </a:p>
        </p:txBody>
      </p:sp>
      <p:sp>
        <p:nvSpPr>
          <p:cNvPr id="3" name="Rectangle 5">
            <a:extLst>
              <a:ext uri="{FF2B5EF4-FFF2-40B4-BE49-F238E27FC236}">
                <a16:creationId xmlns:a16="http://schemas.microsoft.com/office/drawing/2014/main" id="{F2171F3A-FFB7-C3FF-059C-A1AB0659A46F}"/>
              </a:ext>
            </a:extLst>
          </p:cNvPr>
          <p:cNvSpPr>
            <a:spLocks noGrp="1" noChangeArrowheads="1"/>
          </p:cNvSpPr>
          <p:nvPr>
            <p:ph type="ftr" sz="quarter" idx="11"/>
          </p:nvPr>
        </p:nvSpPr>
        <p:spPr>
          <a:ln/>
        </p:spPr>
        <p:txBody>
          <a:bodyPr/>
          <a:lstStyle>
            <a:lvl1pPr>
              <a:defRPr/>
            </a:lvl1pPr>
          </a:lstStyle>
          <a:p>
            <a:pPr>
              <a:defRPr/>
            </a:pPr>
            <a:r>
              <a:rPr lang="tr-TR" altLang="en-US"/>
              <a:t>Version 5.0</a:t>
            </a:r>
          </a:p>
          <a:p>
            <a:pPr>
              <a:defRPr/>
            </a:pPr>
            <a:r>
              <a:rPr lang="en-US" altLang="en-US"/>
              <a:t>CS301 – Algorithms [ </a:t>
            </a:r>
            <a:r>
              <a:rPr lang="en-US" altLang="en-US" i="1"/>
              <a:t>Fall 2007-2008</a:t>
            </a:r>
            <a:r>
              <a:rPr lang="en-US" altLang="en-US"/>
              <a:t> ]</a:t>
            </a:r>
          </a:p>
        </p:txBody>
      </p:sp>
      <p:sp>
        <p:nvSpPr>
          <p:cNvPr id="4" name="Rectangle 6">
            <a:extLst>
              <a:ext uri="{FF2B5EF4-FFF2-40B4-BE49-F238E27FC236}">
                <a16:creationId xmlns:a16="http://schemas.microsoft.com/office/drawing/2014/main" id="{967FB837-DDC0-3E95-243C-7933C5549DB4}"/>
              </a:ext>
            </a:extLst>
          </p:cNvPr>
          <p:cNvSpPr>
            <a:spLocks noGrp="1" noChangeArrowheads="1"/>
          </p:cNvSpPr>
          <p:nvPr>
            <p:ph type="sldNum" sz="quarter" idx="12"/>
          </p:nvPr>
        </p:nvSpPr>
        <p:spPr>
          <a:ln/>
        </p:spPr>
        <p:txBody>
          <a:bodyPr/>
          <a:lstStyle>
            <a:lvl1pPr>
              <a:defRPr/>
            </a:lvl1pPr>
          </a:lstStyle>
          <a:p>
            <a:pPr>
              <a:defRPr/>
            </a:pPr>
            <a:fld id="{F0FB3E3F-2D35-4F91-980B-4E624E7ECCA3}" type="slidenum">
              <a:rPr lang="en-US" altLang="en-US"/>
              <a:pPr>
                <a:defRPr/>
              </a:pPr>
              <a:t>‹#›</a:t>
            </a:fld>
            <a:endParaRPr lang="en-US" altLang="en-US"/>
          </a:p>
        </p:txBody>
      </p:sp>
    </p:spTree>
    <p:extLst>
      <p:ext uri="{BB962C8B-B14F-4D97-AF65-F5344CB8AC3E}">
        <p14:creationId xmlns:p14="http://schemas.microsoft.com/office/powerpoint/2010/main" val="864689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tr-T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15F4A143-6EB1-F0D9-E4B8-4F5F051021F9}"/>
              </a:ext>
            </a:extLst>
          </p:cNvPr>
          <p:cNvSpPr>
            <a:spLocks noGrp="1" noChangeArrowheads="1"/>
          </p:cNvSpPr>
          <p:nvPr>
            <p:ph type="dt" sz="half" idx="10"/>
          </p:nvPr>
        </p:nvSpPr>
        <p:spPr>
          <a:ln/>
        </p:spPr>
        <p:txBody>
          <a:bodyPr/>
          <a:lstStyle>
            <a:lvl1pPr>
              <a:defRPr/>
            </a:lvl1pPr>
          </a:lstStyle>
          <a:p>
            <a:pPr>
              <a:defRPr/>
            </a:pPr>
            <a:r>
              <a:rPr lang="tr-TR"/>
              <a:t>December 18, 2007</a:t>
            </a:r>
            <a:endParaRPr lang="en-US" altLang="en-US"/>
          </a:p>
        </p:txBody>
      </p:sp>
      <p:sp>
        <p:nvSpPr>
          <p:cNvPr id="6" name="Rectangle 5">
            <a:extLst>
              <a:ext uri="{FF2B5EF4-FFF2-40B4-BE49-F238E27FC236}">
                <a16:creationId xmlns:a16="http://schemas.microsoft.com/office/drawing/2014/main" id="{7736277C-3655-3DCF-75FF-FDEF5391F99C}"/>
              </a:ext>
            </a:extLst>
          </p:cNvPr>
          <p:cNvSpPr>
            <a:spLocks noGrp="1" noChangeArrowheads="1"/>
          </p:cNvSpPr>
          <p:nvPr>
            <p:ph type="ftr" sz="quarter" idx="11"/>
          </p:nvPr>
        </p:nvSpPr>
        <p:spPr>
          <a:ln/>
        </p:spPr>
        <p:txBody>
          <a:bodyPr/>
          <a:lstStyle>
            <a:lvl1pPr>
              <a:defRPr/>
            </a:lvl1pPr>
          </a:lstStyle>
          <a:p>
            <a:pPr>
              <a:defRPr/>
            </a:pPr>
            <a:r>
              <a:rPr lang="tr-TR" altLang="en-US"/>
              <a:t>Version 5.0</a:t>
            </a:r>
          </a:p>
          <a:p>
            <a:pPr>
              <a:defRPr/>
            </a:pPr>
            <a:r>
              <a:rPr lang="en-US" altLang="en-US"/>
              <a:t>CS301 – Algorithms [ </a:t>
            </a:r>
            <a:r>
              <a:rPr lang="en-US" altLang="en-US" i="1"/>
              <a:t>Fall 2007-2008</a:t>
            </a:r>
            <a:r>
              <a:rPr lang="en-US" altLang="en-US"/>
              <a:t> ]</a:t>
            </a:r>
          </a:p>
        </p:txBody>
      </p:sp>
      <p:sp>
        <p:nvSpPr>
          <p:cNvPr id="7" name="Rectangle 6">
            <a:extLst>
              <a:ext uri="{FF2B5EF4-FFF2-40B4-BE49-F238E27FC236}">
                <a16:creationId xmlns:a16="http://schemas.microsoft.com/office/drawing/2014/main" id="{E81820C2-66C1-DA4A-B971-C42D17A5BBB6}"/>
              </a:ext>
            </a:extLst>
          </p:cNvPr>
          <p:cNvSpPr>
            <a:spLocks noGrp="1" noChangeArrowheads="1"/>
          </p:cNvSpPr>
          <p:nvPr>
            <p:ph type="sldNum" sz="quarter" idx="12"/>
          </p:nvPr>
        </p:nvSpPr>
        <p:spPr>
          <a:ln/>
        </p:spPr>
        <p:txBody>
          <a:bodyPr/>
          <a:lstStyle>
            <a:lvl1pPr>
              <a:defRPr/>
            </a:lvl1pPr>
          </a:lstStyle>
          <a:p>
            <a:pPr>
              <a:defRPr/>
            </a:pPr>
            <a:fld id="{BB05FFA2-B178-47FA-B59B-2A8023BCD7F0}" type="slidenum">
              <a:rPr lang="en-US" altLang="en-US"/>
              <a:pPr>
                <a:defRPr/>
              </a:pPr>
              <a:t>‹#›</a:t>
            </a:fld>
            <a:endParaRPr lang="en-US" altLang="en-US"/>
          </a:p>
        </p:txBody>
      </p:sp>
    </p:spTree>
    <p:extLst>
      <p:ext uri="{BB962C8B-B14F-4D97-AF65-F5344CB8AC3E}">
        <p14:creationId xmlns:p14="http://schemas.microsoft.com/office/powerpoint/2010/main" val="1807205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tr-T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708E3CD6-B057-3796-29DE-8870C94C5183}"/>
              </a:ext>
            </a:extLst>
          </p:cNvPr>
          <p:cNvSpPr>
            <a:spLocks noGrp="1" noChangeArrowheads="1"/>
          </p:cNvSpPr>
          <p:nvPr>
            <p:ph type="dt" sz="half" idx="10"/>
          </p:nvPr>
        </p:nvSpPr>
        <p:spPr>
          <a:ln/>
        </p:spPr>
        <p:txBody>
          <a:bodyPr/>
          <a:lstStyle>
            <a:lvl1pPr>
              <a:defRPr/>
            </a:lvl1pPr>
          </a:lstStyle>
          <a:p>
            <a:pPr>
              <a:defRPr/>
            </a:pPr>
            <a:r>
              <a:rPr lang="tr-TR"/>
              <a:t>December 18, 2007</a:t>
            </a:r>
            <a:endParaRPr lang="en-US" altLang="en-US"/>
          </a:p>
        </p:txBody>
      </p:sp>
      <p:sp>
        <p:nvSpPr>
          <p:cNvPr id="6" name="Rectangle 5">
            <a:extLst>
              <a:ext uri="{FF2B5EF4-FFF2-40B4-BE49-F238E27FC236}">
                <a16:creationId xmlns:a16="http://schemas.microsoft.com/office/drawing/2014/main" id="{7D8EF23B-4E5F-CBE6-9C5B-168DE01F8354}"/>
              </a:ext>
            </a:extLst>
          </p:cNvPr>
          <p:cNvSpPr>
            <a:spLocks noGrp="1" noChangeArrowheads="1"/>
          </p:cNvSpPr>
          <p:nvPr>
            <p:ph type="ftr" sz="quarter" idx="11"/>
          </p:nvPr>
        </p:nvSpPr>
        <p:spPr>
          <a:ln/>
        </p:spPr>
        <p:txBody>
          <a:bodyPr/>
          <a:lstStyle>
            <a:lvl1pPr>
              <a:defRPr/>
            </a:lvl1pPr>
          </a:lstStyle>
          <a:p>
            <a:pPr>
              <a:defRPr/>
            </a:pPr>
            <a:r>
              <a:rPr lang="tr-TR" altLang="en-US"/>
              <a:t>Version 5.0</a:t>
            </a:r>
          </a:p>
          <a:p>
            <a:pPr>
              <a:defRPr/>
            </a:pPr>
            <a:r>
              <a:rPr lang="en-US" altLang="en-US"/>
              <a:t>CS301 – Algorithms [ </a:t>
            </a:r>
            <a:r>
              <a:rPr lang="en-US" altLang="en-US" i="1"/>
              <a:t>Fall 2007-2008</a:t>
            </a:r>
            <a:r>
              <a:rPr lang="en-US" altLang="en-US"/>
              <a:t> ]</a:t>
            </a:r>
          </a:p>
        </p:txBody>
      </p:sp>
      <p:sp>
        <p:nvSpPr>
          <p:cNvPr id="7" name="Rectangle 6">
            <a:extLst>
              <a:ext uri="{FF2B5EF4-FFF2-40B4-BE49-F238E27FC236}">
                <a16:creationId xmlns:a16="http://schemas.microsoft.com/office/drawing/2014/main" id="{320E309E-F330-9F3B-6C4D-D800DB2A6A2C}"/>
              </a:ext>
            </a:extLst>
          </p:cNvPr>
          <p:cNvSpPr>
            <a:spLocks noGrp="1" noChangeArrowheads="1"/>
          </p:cNvSpPr>
          <p:nvPr>
            <p:ph type="sldNum" sz="quarter" idx="12"/>
          </p:nvPr>
        </p:nvSpPr>
        <p:spPr>
          <a:ln/>
        </p:spPr>
        <p:txBody>
          <a:bodyPr/>
          <a:lstStyle>
            <a:lvl1pPr>
              <a:defRPr/>
            </a:lvl1pPr>
          </a:lstStyle>
          <a:p>
            <a:pPr>
              <a:defRPr/>
            </a:pPr>
            <a:fld id="{CB3C699B-8A49-4E6D-8235-7AFC272531C4}" type="slidenum">
              <a:rPr lang="en-US" altLang="en-US"/>
              <a:pPr>
                <a:defRPr/>
              </a:pPr>
              <a:t>‹#›</a:t>
            </a:fld>
            <a:endParaRPr lang="en-US" altLang="en-US"/>
          </a:p>
        </p:txBody>
      </p:sp>
    </p:spTree>
    <p:extLst>
      <p:ext uri="{BB962C8B-B14F-4D97-AF65-F5344CB8AC3E}">
        <p14:creationId xmlns:p14="http://schemas.microsoft.com/office/powerpoint/2010/main" val="1244867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328B7AF-80E3-C67A-A962-6ED68323259B}"/>
              </a:ext>
            </a:extLst>
          </p:cNvPr>
          <p:cNvSpPr>
            <a:spLocks noGrp="1" noChangeArrowheads="1"/>
          </p:cNvSpPr>
          <p:nvPr>
            <p:ph type="title"/>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3B8CC0A2-6E51-E807-4F99-6263C32A5AD8}"/>
              </a:ext>
            </a:extLst>
          </p:cNvPr>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6084" name="Rectangle 4">
            <a:extLst>
              <a:ext uri="{FF2B5EF4-FFF2-40B4-BE49-F238E27FC236}">
                <a16:creationId xmlns:a16="http://schemas.microsoft.com/office/drawing/2014/main" id="{0B2FE118-4DDF-B398-AE69-06BE51D8133B}"/>
              </a:ext>
            </a:extLst>
          </p:cNvPr>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mj-lt"/>
              </a:defRPr>
            </a:lvl1pPr>
          </a:lstStyle>
          <a:p>
            <a:pPr>
              <a:defRPr/>
            </a:pPr>
            <a:r>
              <a:rPr lang="tr-TR"/>
              <a:t>December 18, 2007</a:t>
            </a:r>
            <a:endParaRPr lang="en-US" altLang="en-US"/>
          </a:p>
        </p:txBody>
      </p:sp>
      <p:sp>
        <p:nvSpPr>
          <p:cNvPr id="46085" name="Rectangle 5">
            <a:extLst>
              <a:ext uri="{FF2B5EF4-FFF2-40B4-BE49-F238E27FC236}">
                <a16:creationId xmlns:a16="http://schemas.microsoft.com/office/drawing/2014/main" id="{F132F463-5656-574D-F42B-B483DBB748A7}"/>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mj-lt"/>
              </a:defRPr>
            </a:lvl1pPr>
          </a:lstStyle>
          <a:p>
            <a:pPr>
              <a:defRPr/>
            </a:pPr>
            <a:r>
              <a:rPr lang="tr-TR" altLang="en-US"/>
              <a:t>Version 5.0</a:t>
            </a:r>
          </a:p>
          <a:p>
            <a:pPr>
              <a:defRPr/>
            </a:pPr>
            <a:r>
              <a:rPr lang="en-US" altLang="en-US"/>
              <a:t>CS301 – Algorithms [ </a:t>
            </a:r>
            <a:r>
              <a:rPr lang="en-US" altLang="en-US" i="1"/>
              <a:t>Fall 2007-2008</a:t>
            </a:r>
            <a:r>
              <a:rPr lang="en-US" altLang="en-US"/>
              <a:t> ]</a:t>
            </a:r>
          </a:p>
        </p:txBody>
      </p:sp>
      <p:sp>
        <p:nvSpPr>
          <p:cNvPr id="46086" name="Rectangle 6">
            <a:extLst>
              <a:ext uri="{FF2B5EF4-FFF2-40B4-BE49-F238E27FC236}">
                <a16:creationId xmlns:a16="http://schemas.microsoft.com/office/drawing/2014/main" id="{2C38C8E5-679C-6103-47B8-A5F85343418F}"/>
              </a:ext>
            </a:extLst>
          </p:cNvPr>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Garamond" panose="02020404030301010803" pitchFamily="18" charset="0"/>
              </a:defRPr>
            </a:lvl1pPr>
          </a:lstStyle>
          <a:p>
            <a:pPr>
              <a:defRPr/>
            </a:pPr>
            <a:fld id="{2A4E0213-0819-49BF-8BD0-30369B58ED0A}" type="slidenum">
              <a:rPr lang="en-US" altLang="en-US"/>
              <a:pPr>
                <a:defRPr/>
              </a:pPr>
              <a:t>‹#›</a:t>
            </a:fld>
            <a:endParaRPr lang="en-US" altLang="en-US"/>
          </a:p>
        </p:txBody>
      </p:sp>
      <p:sp>
        <p:nvSpPr>
          <p:cNvPr id="1031" name="Freeform 7">
            <a:extLst>
              <a:ext uri="{FF2B5EF4-FFF2-40B4-BE49-F238E27FC236}">
                <a16:creationId xmlns:a16="http://schemas.microsoft.com/office/drawing/2014/main" id="{E7538C19-919C-9BB3-98FE-5B02B7943FA4}"/>
              </a:ext>
            </a:extLst>
          </p:cNvPr>
          <p:cNvSpPr>
            <a:spLocks noChangeArrowheads="1"/>
          </p:cNvSpPr>
          <p:nvPr/>
        </p:nvSpPr>
        <p:spPr bwMode="auto">
          <a:xfrm>
            <a:off x="381000" y="228600"/>
            <a:ext cx="82296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2" name="Line 8">
            <a:extLst>
              <a:ext uri="{FF2B5EF4-FFF2-40B4-BE49-F238E27FC236}">
                <a16:creationId xmlns:a16="http://schemas.microsoft.com/office/drawing/2014/main" id="{66610E7C-7674-B9F4-7761-910DC0591FB7}"/>
              </a:ext>
            </a:extLst>
          </p:cNvPr>
          <p:cNvSpPr>
            <a:spLocks noChangeShapeType="1"/>
          </p:cNvSpPr>
          <p:nvPr/>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852"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Garamond" pitchFamily="18" charset="0"/>
        </a:defRPr>
      </a:lvl2pPr>
      <a:lvl3pPr algn="l" rtl="0" eaLnBrk="0" fontAlgn="base" hangingPunct="0">
        <a:spcBef>
          <a:spcPct val="0"/>
        </a:spcBef>
        <a:spcAft>
          <a:spcPct val="0"/>
        </a:spcAft>
        <a:defRPr sz="4000">
          <a:solidFill>
            <a:schemeClr val="tx2"/>
          </a:solidFill>
          <a:latin typeface="Garamond" pitchFamily="18" charset="0"/>
        </a:defRPr>
      </a:lvl3pPr>
      <a:lvl4pPr algn="l" rtl="0" eaLnBrk="0" fontAlgn="base" hangingPunct="0">
        <a:spcBef>
          <a:spcPct val="0"/>
        </a:spcBef>
        <a:spcAft>
          <a:spcPct val="0"/>
        </a:spcAft>
        <a:defRPr sz="4000">
          <a:solidFill>
            <a:schemeClr val="tx2"/>
          </a:solidFill>
          <a:latin typeface="Garamond" pitchFamily="18" charset="0"/>
        </a:defRPr>
      </a:lvl4pPr>
      <a:lvl5pPr algn="l" rtl="0" eaLnBrk="0" fontAlgn="base" hangingPunct="0">
        <a:spcBef>
          <a:spcPct val="0"/>
        </a:spcBef>
        <a:spcAft>
          <a:spcPct val="0"/>
        </a:spcAft>
        <a:defRPr sz="4000">
          <a:solidFill>
            <a:schemeClr val="tx2"/>
          </a:solidFill>
          <a:latin typeface="Garamond" pitchFamily="18"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w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D63771D3-0D38-1520-40E8-428ECD4F7EC9}"/>
              </a:ext>
            </a:extLst>
          </p:cNvPr>
          <p:cNvSpPr>
            <a:spLocks noGrp="1" noChangeArrowheads="1"/>
          </p:cNvSpPr>
          <p:nvPr>
            <p:ph type="ctrTitle"/>
          </p:nvPr>
        </p:nvSpPr>
        <p:spPr/>
        <p:txBody>
          <a:bodyPr/>
          <a:lstStyle/>
          <a:p>
            <a:pPr eaLnBrk="1" hangingPunct="1"/>
            <a:r>
              <a:rPr lang="en-US" altLang="en-US"/>
              <a:t>CS301 - Algorithms</a:t>
            </a:r>
          </a:p>
        </p:txBody>
      </p:sp>
      <p:sp>
        <p:nvSpPr>
          <p:cNvPr id="4099" name="Rectangle 3">
            <a:extLst>
              <a:ext uri="{FF2B5EF4-FFF2-40B4-BE49-F238E27FC236}">
                <a16:creationId xmlns:a16="http://schemas.microsoft.com/office/drawing/2014/main" id="{790326A8-8401-7050-FADC-2E9741C70802}"/>
              </a:ext>
            </a:extLst>
          </p:cNvPr>
          <p:cNvSpPr>
            <a:spLocks noGrp="1" noChangeArrowheads="1"/>
          </p:cNvSpPr>
          <p:nvPr>
            <p:ph type="subTitle" idx="1"/>
          </p:nvPr>
        </p:nvSpPr>
        <p:spPr/>
        <p:txBody>
          <a:bodyPr/>
          <a:lstStyle/>
          <a:p>
            <a:r>
              <a:rPr lang="tr-TR" altLang="en-US"/>
              <a:t>Hüsnü Yenigün</a:t>
            </a:r>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a:extLst>
              <a:ext uri="{FF2B5EF4-FFF2-40B4-BE49-F238E27FC236}">
                <a16:creationId xmlns:a16="http://schemas.microsoft.com/office/drawing/2014/main" id="{32455DFC-4E2F-498F-594D-DB7011DA4ED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3716C9FC-80B3-4FA0-84E8-8DB9B05E4831}" type="slidenum">
              <a:rPr lang="en-US" altLang="en-US" sz="1200" smtClean="0">
                <a:latin typeface="Garamond" panose="02020404030301010803" pitchFamily="18" charset="0"/>
              </a:rPr>
              <a:pPr>
                <a:spcBef>
                  <a:spcPct val="0"/>
                </a:spcBef>
                <a:buClrTx/>
                <a:buSzTx/>
                <a:buFontTx/>
                <a:buNone/>
              </a:pPr>
              <a:t>10</a:t>
            </a:fld>
            <a:endParaRPr lang="en-US" altLang="en-US" sz="1200">
              <a:latin typeface="Garamond" panose="02020404030301010803" pitchFamily="18" charset="0"/>
            </a:endParaRPr>
          </a:p>
        </p:txBody>
      </p:sp>
      <p:sp>
        <p:nvSpPr>
          <p:cNvPr id="22531" name="Rectangle 2">
            <a:extLst>
              <a:ext uri="{FF2B5EF4-FFF2-40B4-BE49-F238E27FC236}">
                <a16:creationId xmlns:a16="http://schemas.microsoft.com/office/drawing/2014/main" id="{FCAB8B5F-7BCB-581E-2D41-0E9C9828067F}"/>
              </a:ext>
            </a:extLst>
          </p:cNvPr>
          <p:cNvSpPr>
            <a:spLocks noGrp="1" noChangeArrowheads="1"/>
          </p:cNvSpPr>
          <p:nvPr>
            <p:ph type="title"/>
          </p:nvPr>
        </p:nvSpPr>
        <p:spPr/>
        <p:txBody>
          <a:bodyPr/>
          <a:lstStyle/>
          <a:p>
            <a:pPr eaLnBrk="1" hangingPunct="1"/>
            <a:r>
              <a:rPr lang="en-US" altLang="en-US" sz="3200"/>
              <a:t>A design approach for sorting networks based on insertion sort</a:t>
            </a:r>
          </a:p>
        </p:txBody>
      </p:sp>
      <p:sp>
        <p:nvSpPr>
          <p:cNvPr id="22532" name="Rectangle 3">
            <a:extLst>
              <a:ext uri="{FF2B5EF4-FFF2-40B4-BE49-F238E27FC236}">
                <a16:creationId xmlns:a16="http://schemas.microsoft.com/office/drawing/2014/main" id="{9789D5CC-1CDB-66DA-1565-A24D1B5B6F17}"/>
              </a:ext>
            </a:extLst>
          </p:cNvPr>
          <p:cNvSpPr>
            <a:spLocks noGrp="1" noChangeArrowheads="1"/>
          </p:cNvSpPr>
          <p:nvPr>
            <p:ph type="body" idx="1"/>
          </p:nvPr>
        </p:nvSpPr>
        <p:spPr>
          <a:xfrm>
            <a:off x="457200" y="1489075"/>
            <a:ext cx="8229600" cy="4530725"/>
          </a:xfrm>
        </p:spPr>
        <p:txBody>
          <a:bodyPr/>
          <a:lstStyle/>
          <a:p>
            <a:pPr eaLnBrk="1" hangingPunct="1"/>
            <a:r>
              <a:rPr lang="en-US" altLang="en-US" sz="2400"/>
              <a:t>We can use the following idea of insertion sort to design sorting networks for n inputs:</a:t>
            </a:r>
          </a:p>
          <a:p>
            <a:pPr lvl="1" eaLnBrk="1" hangingPunct="1"/>
            <a:r>
              <a:rPr lang="en-US" altLang="en-US" sz="2000"/>
              <a:t>Insert a new input at its correct place in an already sorted list</a:t>
            </a:r>
          </a:p>
          <a:p>
            <a:pPr eaLnBrk="1" hangingPunct="1"/>
            <a:r>
              <a:rPr lang="en-US" altLang="en-US" sz="2400"/>
              <a:t>Let us consider some restricted cases:</a:t>
            </a:r>
          </a:p>
        </p:txBody>
      </p:sp>
      <p:grpSp>
        <p:nvGrpSpPr>
          <p:cNvPr id="2" name="Group 126">
            <a:extLst>
              <a:ext uri="{FF2B5EF4-FFF2-40B4-BE49-F238E27FC236}">
                <a16:creationId xmlns:a16="http://schemas.microsoft.com/office/drawing/2014/main" id="{5F804E74-9C02-382A-6CBA-6A0B54BC5B52}"/>
              </a:ext>
            </a:extLst>
          </p:cNvPr>
          <p:cNvGrpSpPr>
            <a:grpSpLocks/>
          </p:cNvGrpSpPr>
          <p:nvPr/>
        </p:nvGrpSpPr>
        <p:grpSpPr bwMode="auto">
          <a:xfrm>
            <a:off x="990600" y="3262313"/>
            <a:ext cx="1847850" cy="990600"/>
            <a:chOff x="624" y="2055"/>
            <a:chExt cx="1164" cy="624"/>
          </a:xfrm>
        </p:grpSpPr>
        <p:sp>
          <p:nvSpPr>
            <p:cNvPr id="22590" name="Text Box 9">
              <a:extLst>
                <a:ext uri="{FF2B5EF4-FFF2-40B4-BE49-F238E27FC236}">
                  <a16:creationId xmlns:a16="http://schemas.microsoft.com/office/drawing/2014/main" id="{E29BCF03-AD8E-D62B-D8DA-34ED17CCD260}"/>
                </a:ext>
              </a:extLst>
            </p:cNvPr>
            <p:cNvSpPr txBox="1">
              <a:spLocks noChangeArrowheads="1"/>
            </p:cNvSpPr>
            <p:nvPr/>
          </p:nvSpPr>
          <p:spPr bwMode="auto">
            <a:xfrm>
              <a:off x="624" y="2103"/>
              <a:ext cx="2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t>i</a:t>
              </a:r>
              <a:r>
                <a:rPr lang="en-US" altLang="en-US" sz="2400" baseline="-25000"/>
                <a:t>1</a:t>
              </a:r>
            </a:p>
          </p:txBody>
        </p:sp>
        <p:sp>
          <p:nvSpPr>
            <p:cNvPr id="22591" name="Text Box 10">
              <a:extLst>
                <a:ext uri="{FF2B5EF4-FFF2-40B4-BE49-F238E27FC236}">
                  <a16:creationId xmlns:a16="http://schemas.microsoft.com/office/drawing/2014/main" id="{355AA2F8-8E2A-4FC7-CD19-9B2DC041F106}"/>
                </a:ext>
              </a:extLst>
            </p:cNvPr>
            <p:cNvSpPr txBox="1">
              <a:spLocks noChangeArrowheads="1"/>
            </p:cNvSpPr>
            <p:nvPr/>
          </p:nvSpPr>
          <p:spPr bwMode="auto">
            <a:xfrm>
              <a:off x="624" y="2343"/>
              <a:ext cx="2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t>i</a:t>
              </a:r>
              <a:r>
                <a:rPr lang="en-US" altLang="en-US" sz="2400" baseline="-25000"/>
                <a:t>2</a:t>
              </a:r>
            </a:p>
          </p:txBody>
        </p:sp>
        <p:sp>
          <p:nvSpPr>
            <p:cNvPr id="22592" name="Text Box 17">
              <a:extLst>
                <a:ext uri="{FF2B5EF4-FFF2-40B4-BE49-F238E27FC236}">
                  <a16:creationId xmlns:a16="http://schemas.microsoft.com/office/drawing/2014/main" id="{7DA8FBA4-120B-FEB7-089C-F03D5662CE44}"/>
                </a:ext>
              </a:extLst>
            </p:cNvPr>
            <p:cNvSpPr txBox="1">
              <a:spLocks noChangeArrowheads="1"/>
            </p:cNvSpPr>
            <p:nvPr/>
          </p:nvSpPr>
          <p:spPr bwMode="auto">
            <a:xfrm>
              <a:off x="816" y="2055"/>
              <a:ext cx="2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FF0101"/>
                  </a:solidFill>
                </a:rPr>
                <a:t>(0)</a:t>
              </a:r>
              <a:endParaRPr lang="en-US" altLang="en-US" sz="1800" baseline="-25000">
                <a:solidFill>
                  <a:srgbClr val="FF0101"/>
                </a:solidFill>
              </a:endParaRPr>
            </a:p>
          </p:txBody>
        </p:sp>
        <p:sp>
          <p:nvSpPr>
            <p:cNvPr id="22593" name="Text Box 18">
              <a:extLst>
                <a:ext uri="{FF2B5EF4-FFF2-40B4-BE49-F238E27FC236}">
                  <a16:creationId xmlns:a16="http://schemas.microsoft.com/office/drawing/2014/main" id="{C8D46916-6DB6-6579-0C42-55BB96E536E1}"/>
                </a:ext>
              </a:extLst>
            </p:cNvPr>
            <p:cNvSpPr txBox="1">
              <a:spLocks noChangeArrowheads="1"/>
            </p:cNvSpPr>
            <p:nvPr/>
          </p:nvSpPr>
          <p:spPr bwMode="auto">
            <a:xfrm>
              <a:off x="816" y="2343"/>
              <a:ext cx="2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FF0101"/>
                  </a:solidFill>
                </a:rPr>
                <a:t>(0)</a:t>
              </a:r>
              <a:endParaRPr lang="en-US" altLang="en-US" sz="1800" baseline="-25000">
                <a:solidFill>
                  <a:srgbClr val="FF0101"/>
                </a:solidFill>
              </a:endParaRPr>
            </a:p>
          </p:txBody>
        </p:sp>
        <p:sp>
          <p:nvSpPr>
            <p:cNvPr id="22594" name="Text Box 21">
              <a:extLst>
                <a:ext uri="{FF2B5EF4-FFF2-40B4-BE49-F238E27FC236}">
                  <a16:creationId xmlns:a16="http://schemas.microsoft.com/office/drawing/2014/main" id="{D4A2072D-F1C5-8965-BF76-3A6CA4DCC045}"/>
                </a:ext>
              </a:extLst>
            </p:cNvPr>
            <p:cNvSpPr txBox="1">
              <a:spLocks noChangeArrowheads="1"/>
            </p:cNvSpPr>
            <p:nvPr/>
          </p:nvSpPr>
          <p:spPr bwMode="auto">
            <a:xfrm>
              <a:off x="1148" y="2055"/>
              <a:ext cx="2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FF0101"/>
                  </a:solidFill>
                </a:rPr>
                <a:t>(1)</a:t>
              </a:r>
              <a:endParaRPr lang="en-US" altLang="en-US" sz="1800" baseline="-25000">
                <a:solidFill>
                  <a:srgbClr val="FF0101"/>
                </a:solidFill>
              </a:endParaRPr>
            </a:p>
          </p:txBody>
        </p:sp>
        <p:sp>
          <p:nvSpPr>
            <p:cNvPr id="22595" name="Text Box 22">
              <a:extLst>
                <a:ext uri="{FF2B5EF4-FFF2-40B4-BE49-F238E27FC236}">
                  <a16:creationId xmlns:a16="http://schemas.microsoft.com/office/drawing/2014/main" id="{F83EE920-085E-733B-9F62-CA3E41FEEB1E}"/>
                </a:ext>
              </a:extLst>
            </p:cNvPr>
            <p:cNvSpPr txBox="1">
              <a:spLocks noChangeArrowheads="1"/>
            </p:cNvSpPr>
            <p:nvPr/>
          </p:nvSpPr>
          <p:spPr bwMode="auto">
            <a:xfrm>
              <a:off x="1148" y="2343"/>
              <a:ext cx="2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FF0101"/>
                  </a:solidFill>
                </a:rPr>
                <a:t>(1)</a:t>
              </a:r>
              <a:endParaRPr lang="en-US" altLang="en-US" sz="1800" baseline="-25000">
                <a:solidFill>
                  <a:srgbClr val="FF0101"/>
                </a:solidFill>
              </a:endParaRPr>
            </a:p>
          </p:txBody>
        </p:sp>
        <p:sp>
          <p:nvSpPr>
            <p:cNvPr id="22596" name="Text Box 47">
              <a:extLst>
                <a:ext uri="{FF2B5EF4-FFF2-40B4-BE49-F238E27FC236}">
                  <a16:creationId xmlns:a16="http://schemas.microsoft.com/office/drawing/2014/main" id="{9680B70D-7ABA-00F3-6FB7-42E56D00A159}"/>
                </a:ext>
              </a:extLst>
            </p:cNvPr>
            <p:cNvSpPr txBox="1">
              <a:spLocks noChangeArrowheads="1"/>
            </p:cNvSpPr>
            <p:nvPr/>
          </p:nvSpPr>
          <p:spPr bwMode="auto">
            <a:xfrm>
              <a:off x="1494" y="2103"/>
              <a:ext cx="29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t>o</a:t>
              </a:r>
              <a:r>
                <a:rPr lang="en-US" altLang="en-US" sz="2400" baseline="-25000"/>
                <a:t>1</a:t>
              </a:r>
            </a:p>
          </p:txBody>
        </p:sp>
        <p:sp>
          <p:nvSpPr>
            <p:cNvPr id="22597" name="Text Box 48">
              <a:extLst>
                <a:ext uri="{FF2B5EF4-FFF2-40B4-BE49-F238E27FC236}">
                  <a16:creationId xmlns:a16="http://schemas.microsoft.com/office/drawing/2014/main" id="{FC544DAC-8DCA-112F-FBF2-98B541BBAF59}"/>
                </a:ext>
              </a:extLst>
            </p:cNvPr>
            <p:cNvSpPr txBox="1">
              <a:spLocks noChangeArrowheads="1"/>
            </p:cNvSpPr>
            <p:nvPr/>
          </p:nvSpPr>
          <p:spPr bwMode="auto">
            <a:xfrm>
              <a:off x="1488" y="2391"/>
              <a:ext cx="29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t>o</a:t>
              </a:r>
              <a:r>
                <a:rPr lang="en-US" altLang="en-US" sz="2400" baseline="-25000"/>
                <a:t>2</a:t>
              </a:r>
            </a:p>
          </p:txBody>
        </p:sp>
        <p:sp>
          <p:nvSpPr>
            <p:cNvPr id="22598" name="Line 52">
              <a:extLst>
                <a:ext uri="{FF2B5EF4-FFF2-40B4-BE49-F238E27FC236}">
                  <a16:creationId xmlns:a16="http://schemas.microsoft.com/office/drawing/2014/main" id="{F9788B1F-E071-E2D4-9268-21AE561A2C46}"/>
                </a:ext>
              </a:extLst>
            </p:cNvPr>
            <p:cNvSpPr>
              <a:spLocks noChangeShapeType="1"/>
            </p:cNvSpPr>
            <p:nvPr/>
          </p:nvSpPr>
          <p:spPr bwMode="auto">
            <a:xfrm>
              <a:off x="816" y="2256"/>
              <a:ext cx="6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2599" name="Line 53">
              <a:extLst>
                <a:ext uri="{FF2B5EF4-FFF2-40B4-BE49-F238E27FC236}">
                  <a16:creationId xmlns:a16="http://schemas.microsoft.com/office/drawing/2014/main" id="{BF63A3EF-A98F-0010-68FF-578DB89713C1}"/>
                </a:ext>
              </a:extLst>
            </p:cNvPr>
            <p:cNvSpPr>
              <a:spLocks noChangeShapeType="1"/>
            </p:cNvSpPr>
            <p:nvPr/>
          </p:nvSpPr>
          <p:spPr bwMode="auto">
            <a:xfrm>
              <a:off x="1104" y="2256"/>
              <a:ext cx="0" cy="288"/>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2600" name="Line 68">
              <a:extLst>
                <a:ext uri="{FF2B5EF4-FFF2-40B4-BE49-F238E27FC236}">
                  <a16:creationId xmlns:a16="http://schemas.microsoft.com/office/drawing/2014/main" id="{6778CF13-846A-4062-C1FC-A4102BA37669}"/>
                </a:ext>
              </a:extLst>
            </p:cNvPr>
            <p:cNvSpPr>
              <a:spLocks noChangeShapeType="1"/>
            </p:cNvSpPr>
            <p:nvPr/>
          </p:nvSpPr>
          <p:spPr bwMode="auto">
            <a:xfrm>
              <a:off x="816" y="2544"/>
              <a:ext cx="6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grpSp>
      <p:grpSp>
        <p:nvGrpSpPr>
          <p:cNvPr id="3" name="Group 125">
            <a:extLst>
              <a:ext uri="{FF2B5EF4-FFF2-40B4-BE49-F238E27FC236}">
                <a16:creationId xmlns:a16="http://schemas.microsoft.com/office/drawing/2014/main" id="{90EAE8B5-FD9E-8A74-63A2-0C7A88C119D6}"/>
              </a:ext>
            </a:extLst>
          </p:cNvPr>
          <p:cNvGrpSpPr>
            <a:grpSpLocks/>
          </p:cNvGrpSpPr>
          <p:nvPr/>
        </p:nvGrpSpPr>
        <p:grpSpPr bwMode="auto">
          <a:xfrm>
            <a:off x="990600" y="4572000"/>
            <a:ext cx="2695575" cy="1371600"/>
            <a:chOff x="624" y="2880"/>
            <a:chExt cx="1698" cy="864"/>
          </a:xfrm>
        </p:grpSpPr>
        <p:sp>
          <p:nvSpPr>
            <p:cNvPr id="22570" name="Text Box 89">
              <a:extLst>
                <a:ext uri="{FF2B5EF4-FFF2-40B4-BE49-F238E27FC236}">
                  <a16:creationId xmlns:a16="http://schemas.microsoft.com/office/drawing/2014/main" id="{C75005B6-51BC-1B4B-60F3-3D9CBD69743B}"/>
                </a:ext>
              </a:extLst>
            </p:cNvPr>
            <p:cNvSpPr txBox="1">
              <a:spLocks noChangeArrowheads="1"/>
            </p:cNvSpPr>
            <p:nvPr/>
          </p:nvSpPr>
          <p:spPr bwMode="auto">
            <a:xfrm>
              <a:off x="1784" y="3168"/>
              <a:ext cx="2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FF0101"/>
                  </a:solidFill>
                </a:rPr>
                <a:t>(3)</a:t>
              </a:r>
              <a:endParaRPr lang="en-US" altLang="en-US" sz="1800" baseline="-25000">
                <a:solidFill>
                  <a:srgbClr val="FF0101"/>
                </a:solidFill>
              </a:endParaRPr>
            </a:p>
          </p:txBody>
        </p:sp>
        <p:sp>
          <p:nvSpPr>
            <p:cNvPr id="22571" name="Text Box 69">
              <a:extLst>
                <a:ext uri="{FF2B5EF4-FFF2-40B4-BE49-F238E27FC236}">
                  <a16:creationId xmlns:a16="http://schemas.microsoft.com/office/drawing/2014/main" id="{7975F8F3-341A-7A24-C840-246164D5BD82}"/>
                </a:ext>
              </a:extLst>
            </p:cNvPr>
            <p:cNvSpPr txBox="1">
              <a:spLocks noChangeArrowheads="1"/>
            </p:cNvSpPr>
            <p:nvPr/>
          </p:nvSpPr>
          <p:spPr bwMode="auto">
            <a:xfrm>
              <a:off x="624" y="2928"/>
              <a:ext cx="2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t>i</a:t>
              </a:r>
              <a:r>
                <a:rPr lang="en-US" altLang="en-US" sz="2400" baseline="-25000"/>
                <a:t>1</a:t>
              </a:r>
            </a:p>
          </p:txBody>
        </p:sp>
        <p:sp>
          <p:nvSpPr>
            <p:cNvPr id="22572" name="Text Box 70">
              <a:extLst>
                <a:ext uri="{FF2B5EF4-FFF2-40B4-BE49-F238E27FC236}">
                  <a16:creationId xmlns:a16="http://schemas.microsoft.com/office/drawing/2014/main" id="{51CB86DC-243D-D12A-33E4-8139B3DAA1A7}"/>
                </a:ext>
              </a:extLst>
            </p:cNvPr>
            <p:cNvSpPr txBox="1">
              <a:spLocks noChangeArrowheads="1"/>
            </p:cNvSpPr>
            <p:nvPr/>
          </p:nvSpPr>
          <p:spPr bwMode="auto">
            <a:xfrm>
              <a:off x="624" y="3168"/>
              <a:ext cx="2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t>i</a:t>
              </a:r>
              <a:r>
                <a:rPr lang="en-US" altLang="en-US" sz="2400" baseline="-25000"/>
                <a:t>2</a:t>
              </a:r>
            </a:p>
          </p:txBody>
        </p:sp>
        <p:sp>
          <p:nvSpPr>
            <p:cNvPr id="22573" name="Text Box 71">
              <a:extLst>
                <a:ext uri="{FF2B5EF4-FFF2-40B4-BE49-F238E27FC236}">
                  <a16:creationId xmlns:a16="http://schemas.microsoft.com/office/drawing/2014/main" id="{EBC5580A-00EF-7F69-920F-0C199C6621C1}"/>
                </a:ext>
              </a:extLst>
            </p:cNvPr>
            <p:cNvSpPr txBox="1">
              <a:spLocks noChangeArrowheads="1"/>
            </p:cNvSpPr>
            <p:nvPr/>
          </p:nvSpPr>
          <p:spPr bwMode="auto">
            <a:xfrm>
              <a:off x="816" y="2880"/>
              <a:ext cx="2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FF0101"/>
                  </a:solidFill>
                </a:rPr>
                <a:t>(0)</a:t>
              </a:r>
              <a:endParaRPr lang="en-US" altLang="en-US" sz="1800" baseline="-25000">
                <a:solidFill>
                  <a:srgbClr val="FF0101"/>
                </a:solidFill>
              </a:endParaRPr>
            </a:p>
          </p:txBody>
        </p:sp>
        <p:sp>
          <p:nvSpPr>
            <p:cNvPr id="22574" name="Text Box 72">
              <a:extLst>
                <a:ext uri="{FF2B5EF4-FFF2-40B4-BE49-F238E27FC236}">
                  <a16:creationId xmlns:a16="http://schemas.microsoft.com/office/drawing/2014/main" id="{D1E4E0AE-8934-245D-E1A7-578234FE8BB9}"/>
                </a:ext>
              </a:extLst>
            </p:cNvPr>
            <p:cNvSpPr txBox="1">
              <a:spLocks noChangeArrowheads="1"/>
            </p:cNvSpPr>
            <p:nvPr/>
          </p:nvSpPr>
          <p:spPr bwMode="auto">
            <a:xfrm>
              <a:off x="816" y="3168"/>
              <a:ext cx="2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FF0101"/>
                  </a:solidFill>
                </a:rPr>
                <a:t>(0)</a:t>
              </a:r>
              <a:endParaRPr lang="en-US" altLang="en-US" sz="1800" baseline="-25000">
                <a:solidFill>
                  <a:srgbClr val="FF0101"/>
                </a:solidFill>
              </a:endParaRPr>
            </a:p>
          </p:txBody>
        </p:sp>
        <p:sp>
          <p:nvSpPr>
            <p:cNvPr id="22575" name="Text Box 73">
              <a:extLst>
                <a:ext uri="{FF2B5EF4-FFF2-40B4-BE49-F238E27FC236}">
                  <a16:creationId xmlns:a16="http://schemas.microsoft.com/office/drawing/2014/main" id="{47F579E7-4216-49FD-82A6-9A9111AA18FA}"/>
                </a:ext>
              </a:extLst>
            </p:cNvPr>
            <p:cNvSpPr txBox="1">
              <a:spLocks noChangeArrowheads="1"/>
            </p:cNvSpPr>
            <p:nvPr/>
          </p:nvSpPr>
          <p:spPr bwMode="auto">
            <a:xfrm>
              <a:off x="1148" y="2880"/>
              <a:ext cx="2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FF0101"/>
                  </a:solidFill>
                </a:rPr>
                <a:t>(1)</a:t>
              </a:r>
              <a:endParaRPr lang="en-US" altLang="en-US" sz="1800" baseline="-25000">
                <a:solidFill>
                  <a:srgbClr val="FF0101"/>
                </a:solidFill>
              </a:endParaRPr>
            </a:p>
          </p:txBody>
        </p:sp>
        <p:sp>
          <p:nvSpPr>
            <p:cNvPr id="22576" name="Text Box 74">
              <a:extLst>
                <a:ext uri="{FF2B5EF4-FFF2-40B4-BE49-F238E27FC236}">
                  <a16:creationId xmlns:a16="http://schemas.microsoft.com/office/drawing/2014/main" id="{5946A813-C6A8-DE39-F2CF-9BC36060F3B7}"/>
                </a:ext>
              </a:extLst>
            </p:cNvPr>
            <p:cNvSpPr txBox="1">
              <a:spLocks noChangeArrowheads="1"/>
            </p:cNvSpPr>
            <p:nvPr/>
          </p:nvSpPr>
          <p:spPr bwMode="auto">
            <a:xfrm>
              <a:off x="1148" y="3168"/>
              <a:ext cx="2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FF0101"/>
                  </a:solidFill>
                </a:rPr>
                <a:t>(1)</a:t>
              </a:r>
              <a:endParaRPr lang="en-US" altLang="en-US" sz="1800" baseline="-25000">
                <a:solidFill>
                  <a:srgbClr val="FF0101"/>
                </a:solidFill>
              </a:endParaRPr>
            </a:p>
          </p:txBody>
        </p:sp>
        <p:sp>
          <p:nvSpPr>
            <p:cNvPr id="22577" name="Text Box 75">
              <a:extLst>
                <a:ext uri="{FF2B5EF4-FFF2-40B4-BE49-F238E27FC236}">
                  <a16:creationId xmlns:a16="http://schemas.microsoft.com/office/drawing/2014/main" id="{450F1763-93B6-1B2C-36FD-827E57C950F1}"/>
                </a:ext>
              </a:extLst>
            </p:cNvPr>
            <p:cNvSpPr txBox="1">
              <a:spLocks noChangeArrowheads="1"/>
            </p:cNvSpPr>
            <p:nvPr/>
          </p:nvSpPr>
          <p:spPr bwMode="auto">
            <a:xfrm>
              <a:off x="2022" y="2928"/>
              <a:ext cx="29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t>o</a:t>
              </a:r>
              <a:r>
                <a:rPr lang="en-US" altLang="en-US" sz="2400" baseline="-25000"/>
                <a:t>1</a:t>
              </a:r>
            </a:p>
          </p:txBody>
        </p:sp>
        <p:sp>
          <p:nvSpPr>
            <p:cNvPr id="22578" name="Text Box 76">
              <a:extLst>
                <a:ext uri="{FF2B5EF4-FFF2-40B4-BE49-F238E27FC236}">
                  <a16:creationId xmlns:a16="http://schemas.microsoft.com/office/drawing/2014/main" id="{30EB4820-D023-43F5-FBCB-CEC0B880B55A}"/>
                </a:ext>
              </a:extLst>
            </p:cNvPr>
            <p:cNvSpPr txBox="1">
              <a:spLocks noChangeArrowheads="1"/>
            </p:cNvSpPr>
            <p:nvPr/>
          </p:nvSpPr>
          <p:spPr bwMode="auto">
            <a:xfrm>
              <a:off x="2016" y="3216"/>
              <a:ext cx="29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t>o</a:t>
              </a:r>
              <a:r>
                <a:rPr lang="en-US" altLang="en-US" sz="2400" baseline="-25000"/>
                <a:t>2</a:t>
              </a:r>
            </a:p>
          </p:txBody>
        </p:sp>
        <p:sp>
          <p:nvSpPr>
            <p:cNvPr id="22579" name="Line 78">
              <a:extLst>
                <a:ext uri="{FF2B5EF4-FFF2-40B4-BE49-F238E27FC236}">
                  <a16:creationId xmlns:a16="http://schemas.microsoft.com/office/drawing/2014/main" id="{57D4FD80-61EB-42DA-4D48-642556934BEF}"/>
                </a:ext>
              </a:extLst>
            </p:cNvPr>
            <p:cNvSpPr>
              <a:spLocks noChangeShapeType="1"/>
            </p:cNvSpPr>
            <p:nvPr/>
          </p:nvSpPr>
          <p:spPr bwMode="auto">
            <a:xfrm>
              <a:off x="1104" y="3081"/>
              <a:ext cx="0" cy="288"/>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2580" name="Line 80">
              <a:extLst>
                <a:ext uri="{FF2B5EF4-FFF2-40B4-BE49-F238E27FC236}">
                  <a16:creationId xmlns:a16="http://schemas.microsoft.com/office/drawing/2014/main" id="{7BE375A8-9F6B-D317-EA13-3EA267CC6770}"/>
                </a:ext>
              </a:extLst>
            </p:cNvPr>
            <p:cNvSpPr>
              <a:spLocks noChangeShapeType="1"/>
            </p:cNvSpPr>
            <p:nvPr/>
          </p:nvSpPr>
          <p:spPr bwMode="auto">
            <a:xfrm>
              <a:off x="828" y="3072"/>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2581" name="Line 81">
              <a:extLst>
                <a:ext uri="{FF2B5EF4-FFF2-40B4-BE49-F238E27FC236}">
                  <a16:creationId xmlns:a16="http://schemas.microsoft.com/office/drawing/2014/main" id="{A2BB1FD5-5B65-E084-958F-7BF0AFFED42A}"/>
                </a:ext>
              </a:extLst>
            </p:cNvPr>
            <p:cNvSpPr>
              <a:spLocks noChangeShapeType="1"/>
            </p:cNvSpPr>
            <p:nvPr/>
          </p:nvSpPr>
          <p:spPr bwMode="auto">
            <a:xfrm>
              <a:off x="828" y="3360"/>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2582" name="Line 82">
              <a:extLst>
                <a:ext uri="{FF2B5EF4-FFF2-40B4-BE49-F238E27FC236}">
                  <a16:creationId xmlns:a16="http://schemas.microsoft.com/office/drawing/2014/main" id="{DC99DADF-A815-674B-2247-5F6B383CD9AD}"/>
                </a:ext>
              </a:extLst>
            </p:cNvPr>
            <p:cNvSpPr>
              <a:spLocks noChangeShapeType="1"/>
            </p:cNvSpPr>
            <p:nvPr/>
          </p:nvSpPr>
          <p:spPr bwMode="auto">
            <a:xfrm>
              <a:off x="828" y="3648"/>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2583" name="Line 83">
              <a:extLst>
                <a:ext uri="{FF2B5EF4-FFF2-40B4-BE49-F238E27FC236}">
                  <a16:creationId xmlns:a16="http://schemas.microsoft.com/office/drawing/2014/main" id="{B5BA3B3B-2757-5F5A-D9A8-E7DCD7C659E9}"/>
                </a:ext>
              </a:extLst>
            </p:cNvPr>
            <p:cNvSpPr>
              <a:spLocks noChangeShapeType="1"/>
            </p:cNvSpPr>
            <p:nvPr/>
          </p:nvSpPr>
          <p:spPr bwMode="auto">
            <a:xfrm>
              <a:off x="1452" y="3360"/>
              <a:ext cx="0" cy="288"/>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2584" name="Text Box 84">
              <a:extLst>
                <a:ext uri="{FF2B5EF4-FFF2-40B4-BE49-F238E27FC236}">
                  <a16:creationId xmlns:a16="http://schemas.microsoft.com/office/drawing/2014/main" id="{E271E2AC-9548-0D1E-E513-89714710B6C2}"/>
                </a:ext>
              </a:extLst>
            </p:cNvPr>
            <p:cNvSpPr txBox="1">
              <a:spLocks noChangeArrowheads="1"/>
            </p:cNvSpPr>
            <p:nvPr/>
          </p:nvSpPr>
          <p:spPr bwMode="auto">
            <a:xfrm>
              <a:off x="1496" y="3168"/>
              <a:ext cx="2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FF0101"/>
                  </a:solidFill>
                </a:rPr>
                <a:t>(2)</a:t>
              </a:r>
              <a:endParaRPr lang="en-US" altLang="en-US" sz="1800" baseline="-25000">
                <a:solidFill>
                  <a:srgbClr val="FF0101"/>
                </a:solidFill>
              </a:endParaRPr>
            </a:p>
          </p:txBody>
        </p:sp>
        <p:sp>
          <p:nvSpPr>
            <p:cNvPr id="22585" name="Text Box 85">
              <a:extLst>
                <a:ext uri="{FF2B5EF4-FFF2-40B4-BE49-F238E27FC236}">
                  <a16:creationId xmlns:a16="http://schemas.microsoft.com/office/drawing/2014/main" id="{D2D2FF04-E85E-C09B-367F-5BCB0A9D0726}"/>
                </a:ext>
              </a:extLst>
            </p:cNvPr>
            <p:cNvSpPr txBox="1">
              <a:spLocks noChangeArrowheads="1"/>
            </p:cNvSpPr>
            <p:nvPr/>
          </p:nvSpPr>
          <p:spPr bwMode="auto">
            <a:xfrm>
              <a:off x="1496" y="3465"/>
              <a:ext cx="2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FF0101"/>
                  </a:solidFill>
                </a:rPr>
                <a:t>(2)</a:t>
              </a:r>
              <a:endParaRPr lang="en-US" altLang="en-US" sz="1800" baseline="-25000">
                <a:solidFill>
                  <a:srgbClr val="FF0101"/>
                </a:solidFill>
              </a:endParaRPr>
            </a:p>
          </p:txBody>
        </p:sp>
        <p:sp>
          <p:nvSpPr>
            <p:cNvPr id="22586" name="Text Box 86">
              <a:extLst>
                <a:ext uri="{FF2B5EF4-FFF2-40B4-BE49-F238E27FC236}">
                  <a16:creationId xmlns:a16="http://schemas.microsoft.com/office/drawing/2014/main" id="{9B474CC1-FC54-6DE7-B008-352E91D97C38}"/>
                </a:ext>
              </a:extLst>
            </p:cNvPr>
            <p:cNvSpPr txBox="1">
              <a:spLocks noChangeArrowheads="1"/>
            </p:cNvSpPr>
            <p:nvPr/>
          </p:nvSpPr>
          <p:spPr bwMode="auto">
            <a:xfrm>
              <a:off x="636" y="3456"/>
              <a:ext cx="2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t>i</a:t>
              </a:r>
              <a:r>
                <a:rPr lang="en-US" altLang="en-US" sz="2400" baseline="-25000"/>
                <a:t>3</a:t>
              </a:r>
            </a:p>
          </p:txBody>
        </p:sp>
        <p:sp>
          <p:nvSpPr>
            <p:cNvPr id="22587" name="Text Box 87">
              <a:extLst>
                <a:ext uri="{FF2B5EF4-FFF2-40B4-BE49-F238E27FC236}">
                  <a16:creationId xmlns:a16="http://schemas.microsoft.com/office/drawing/2014/main" id="{69C5522D-346F-0D85-5470-5452AF54391C}"/>
                </a:ext>
              </a:extLst>
            </p:cNvPr>
            <p:cNvSpPr txBox="1">
              <a:spLocks noChangeArrowheads="1"/>
            </p:cNvSpPr>
            <p:nvPr/>
          </p:nvSpPr>
          <p:spPr bwMode="auto">
            <a:xfrm>
              <a:off x="2028" y="3456"/>
              <a:ext cx="29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t>o</a:t>
              </a:r>
              <a:r>
                <a:rPr lang="en-US" altLang="en-US" sz="2400" baseline="-25000"/>
                <a:t>3</a:t>
              </a:r>
            </a:p>
          </p:txBody>
        </p:sp>
        <p:sp>
          <p:nvSpPr>
            <p:cNvPr id="22588" name="Line 88">
              <a:extLst>
                <a:ext uri="{FF2B5EF4-FFF2-40B4-BE49-F238E27FC236}">
                  <a16:creationId xmlns:a16="http://schemas.microsoft.com/office/drawing/2014/main" id="{42CC7E1E-69E3-86F6-2C90-BA0E7E1A2BEC}"/>
                </a:ext>
              </a:extLst>
            </p:cNvPr>
            <p:cNvSpPr>
              <a:spLocks noChangeShapeType="1"/>
            </p:cNvSpPr>
            <p:nvPr/>
          </p:nvSpPr>
          <p:spPr bwMode="auto">
            <a:xfrm>
              <a:off x="1788" y="3072"/>
              <a:ext cx="0" cy="288"/>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2589" name="Text Box 90">
              <a:extLst>
                <a:ext uri="{FF2B5EF4-FFF2-40B4-BE49-F238E27FC236}">
                  <a16:creationId xmlns:a16="http://schemas.microsoft.com/office/drawing/2014/main" id="{3B121472-902F-6795-F66A-09112D3DC32E}"/>
                </a:ext>
              </a:extLst>
            </p:cNvPr>
            <p:cNvSpPr txBox="1">
              <a:spLocks noChangeArrowheads="1"/>
            </p:cNvSpPr>
            <p:nvPr/>
          </p:nvSpPr>
          <p:spPr bwMode="auto">
            <a:xfrm>
              <a:off x="1788" y="2880"/>
              <a:ext cx="2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FF0101"/>
                  </a:solidFill>
                </a:rPr>
                <a:t>(3)</a:t>
              </a:r>
              <a:endParaRPr lang="en-US" altLang="en-US" sz="1800" baseline="-25000">
                <a:solidFill>
                  <a:srgbClr val="FF0101"/>
                </a:solidFill>
              </a:endParaRPr>
            </a:p>
          </p:txBody>
        </p:sp>
      </p:grpSp>
      <p:grpSp>
        <p:nvGrpSpPr>
          <p:cNvPr id="4" name="Group 127">
            <a:extLst>
              <a:ext uri="{FF2B5EF4-FFF2-40B4-BE49-F238E27FC236}">
                <a16:creationId xmlns:a16="http://schemas.microsoft.com/office/drawing/2014/main" id="{25B58CE5-4FDE-8A82-3BB7-A8AA9E3B2CBD}"/>
              </a:ext>
            </a:extLst>
          </p:cNvPr>
          <p:cNvGrpSpPr>
            <a:grpSpLocks/>
          </p:cNvGrpSpPr>
          <p:nvPr/>
        </p:nvGrpSpPr>
        <p:grpSpPr bwMode="auto">
          <a:xfrm>
            <a:off x="4238625" y="3657600"/>
            <a:ext cx="4229100" cy="1828800"/>
            <a:chOff x="2670" y="2304"/>
            <a:chExt cx="2664" cy="1152"/>
          </a:xfrm>
        </p:grpSpPr>
        <p:sp>
          <p:nvSpPr>
            <p:cNvPr id="22538" name="Text Box 91">
              <a:extLst>
                <a:ext uri="{FF2B5EF4-FFF2-40B4-BE49-F238E27FC236}">
                  <a16:creationId xmlns:a16="http://schemas.microsoft.com/office/drawing/2014/main" id="{9802E71B-794D-C3BA-9104-72EE81BFA646}"/>
                </a:ext>
              </a:extLst>
            </p:cNvPr>
            <p:cNvSpPr txBox="1">
              <a:spLocks noChangeArrowheads="1"/>
            </p:cNvSpPr>
            <p:nvPr/>
          </p:nvSpPr>
          <p:spPr bwMode="auto">
            <a:xfrm>
              <a:off x="2670" y="2352"/>
              <a:ext cx="2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t>i</a:t>
              </a:r>
              <a:r>
                <a:rPr lang="en-US" altLang="en-US" sz="2400" baseline="-25000"/>
                <a:t>1</a:t>
              </a:r>
            </a:p>
          </p:txBody>
        </p:sp>
        <p:sp>
          <p:nvSpPr>
            <p:cNvPr id="22539" name="Text Box 92">
              <a:extLst>
                <a:ext uri="{FF2B5EF4-FFF2-40B4-BE49-F238E27FC236}">
                  <a16:creationId xmlns:a16="http://schemas.microsoft.com/office/drawing/2014/main" id="{FBC31ED7-18DE-2A84-322F-3A518C89305F}"/>
                </a:ext>
              </a:extLst>
            </p:cNvPr>
            <p:cNvSpPr txBox="1">
              <a:spLocks noChangeArrowheads="1"/>
            </p:cNvSpPr>
            <p:nvPr/>
          </p:nvSpPr>
          <p:spPr bwMode="auto">
            <a:xfrm>
              <a:off x="2670" y="2592"/>
              <a:ext cx="2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t>i</a:t>
              </a:r>
              <a:r>
                <a:rPr lang="en-US" altLang="en-US" sz="2400" baseline="-25000"/>
                <a:t>2</a:t>
              </a:r>
            </a:p>
          </p:txBody>
        </p:sp>
        <p:sp>
          <p:nvSpPr>
            <p:cNvPr id="22540" name="Text Box 93">
              <a:extLst>
                <a:ext uri="{FF2B5EF4-FFF2-40B4-BE49-F238E27FC236}">
                  <a16:creationId xmlns:a16="http://schemas.microsoft.com/office/drawing/2014/main" id="{6DFE8AF0-E22D-E25A-B31B-7506F283D39A}"/>
                </a:ext>
              </a:extLst>
            </p:cNvPr>
            <p:cNvSpPr txBox="1">
              <a:spLocks noChangeArrowheads="1"/>
            </p:cNvSpPr>
            <p:nvPr/>
          </p:nvSpPr>
          <p:spPr bwMode="auto">
            <a:xfrm>
              <a:off x="2862" y="2304"/>
              <a:ext cx="2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FF0101"/>
                  </a:solidFill>
                </a:rPr>
                <a:t>(0)</a:t>
              </a:r>
              <a:endParaRPr lang="en-US" altLang="en-US" sz="1800" baseline="-25000">
                <a:solidFill>
                  <a:srgbClr val="FF0101"/>
                </a:solidFill>
              </a:endParaRPr>
            </a:p>
          </p:txBody>
        </p:sp>
        <p:sp>
          <p:nvSpPr>
            <p:cNvPr id="22541" name="Text Box 94">
              <a:extLst>
                <a:ext uri="{FF2B5EF4-FFF2-40B4-BE49-F238E27FC236}">
                  <a16:creationId xmlns:a16="http://schemas.microsoft.com/office/drawing/2014/main" id="{1E39CCDF-037F-685F-E9EA-E5EB4CC61F9F}"/>
                </a:ext>
              </a:extLst>
            </p:cNvPr>
            <p:cNvSpPr txBox="1">
              <a:spLocks noChangeArrowheads="1"/>
            </p:cNvSpPr>
            <p:nvPr/>
          </p:nvSpPr>
          <p:spPr bwMode="auto">
            <a:xfrm>
              <a:off x="2862" y="2592"/>
              <a:ext cx="2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FF0101"/>
                  </a:solidFill>
                </a:rPr>
                <a:t>(0)</a:t>
              </a:r>
              <a:endParaRPr lang="en-US" altLang="en-US" sz="1800" baseline="-25000">
                <a:solidFill>
                  <a:srgbClr val="FF0101"/>
                </a:solidFill>
              </a:endParaRPr>
            </a:p>
          </p:txBody>
        </p:sp>
        <p:sp>
          <p:nvSpPr>
            <p:cNvPr id="22542" name="Text Box 95">
              <a:extLst>
                <a:ext uri="{FF2B5EF4-FFF2-40B4-BE49-F238E27FC236}">
                  <a16:creationId xmlns:a16="http://schemas.microsoft.com/office/drawing/2014/main" id="{D9B6E8D4-0B5E-3D0B-B3F4-29875075F972}"/>
                </a:ext>
              </a:extLst>
            </p:cNvPr>
            <p:cNvSpPr txBox="1">
              <a:spLocks noChangeArrowheads="1"/>
            </p:cNvSpPr>
            <p:nvPr/>
          </p:nvSpPr>
          <p:spPr bwMode="auto">
            <a:xfrm>
              <a:off x="3194" y="2304"/>
              <a:ext cx="2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FF0101"/>
                  </a:solidFill>
                </a:rPr>
                <a:t>(1)</a:t>
              </a:r>
              <a:endParaRPr lang="en-US" altLang="en-US" sz="1800" baseline="-25000">
                <a:solidFill>
                  <a:srgbClr val="FF0101"/>
                </a:solidFill>
              </a:endParaRPr>
            </a:p>
          </p:txBody>
        </p:sp>
        <p:sp>
          <p:nvSpPr>
            <p:cNvPr id="22543" name="Text Box 96">
              <a:extLst>
                <a:ext uri="{FF2B5EF4-FFF2-40B4-BE49-F238E27FC236}">
                  <a16:creationId xmlns:a16="http://schemas.microsoft.com/office/drawing/2014/main" id="{18CC635F-9883-7AB4-41DE-32488F7290DA}"/>
                </a:ext>
              </a:extLst>
            </p:cNvPr>
            <p:cNvSpPr txBox="1">
              <a:spLocks noChangeArrowheads="1"/>
            </p:cNvSpPr>
            <p:nvPr/>
          </p:nvSpPr>
          <p:spPr bwMode="auto">
            <a:xfrm>
              <a:off x="3194" y="2592"/>
              <a:ext cx="2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FF0101"/>
                  </a:solidFill>
                </a:rPr>
                <a:t>(1)</a:t>
              </a:r>
              <a:endParaRPr lang="en-US" altLang="en-US" sz="1800" baseline="-25000">
                <a:solidFill>
                  <a:srgbClr val="FF0101"/>
                </a:solidFill>
              </a:endParaRPr>
            </a:p>
          </p:txBody>
        </p:sp>
        <p:sp>
          <p:nvSpPr>
            <p:cNvPr id="22544" name="Text Box 97">
              <a:extLst>
                <a:ext uri="{FF2B5EF4-FFF2-40B4-BE49-F238E27FC236}">
                  <a16:creationId xmlns:a16="http://schemas.microsoft.com/office/drawing/2014/main" id="{A0A47C39-1B32-C4F3-4D15-F6A61D7B6E37}"/>
                </a:ext>
              </a:extLst>
            </p:cNvPr>
            <p:cNvSpPr txBox="1">
              <a:spLocks noChangeArrowheads="1"/>
            </p:cNvSpPr>
            <p:nvPr/>
          </p:nvSpPr>
          <p:spPr bwMode="auto">
            <a:xfrm>
              <a:off x="5028" y="2352"/>
              <a:ext cx="29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t>o</a:t>
              </a:r>
              <a:r>
                <a:rPr lang="en-US" altLang="en-US" sz="2400" baseline="-25000"/>
                <a:t>1</a:t>
              </a:r>
            </a:p>
          </p:txBody>
        </p:sp>
        <p:sp>
          <p:nvSpPr>
            <p:cNvPr id="22545" name="Text Box 98">
              <a:extLst>
                <a:ext uri="{FF2B5EF4-FFF2-40B4-BE49-F238E27FC236}">
                  <a16:creationId xmlns:a16="http://schemas.microsoft.com/office/drawing/2014/main" id="{8CE30FB3-EC62-58F4-FD46-04785EB964A9}"/>
                </a:ext>
              </a:extLst>
            </p:cNvPr>
            <p:cNvSpPr txBox="1">
              <a:spLocks noChangeArrowheads="1"/>
            </p:cNvSpPr>
            <p:nvPr/>
          </p:nvSpPr>
          <p:spPr bwMode="auto">
            <a:xfrm>
              <a:off x="5022" y="2640"/>
              <a:ext cx="29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t>o</a:t>
              </a:r>
              <a:r>
                <a:rPr lang="en-US" altLang="en-US" sz="2400" baseline="-25000"/>
                <a:t>2</a:t>
              </a:r>
            </a:p>
          </p:txBody>
        </p:sp>
        <p:sp>
          <p:nvSpPr>
            <p:cNvPr id="22546" name="Line 99">
              <a:extLst>
                <a:ext uri="{FF2B5EF4-FFF2-40B4-BE49-F238E27FC236}">
                  <a16:creationId xmlns:a16="http://schemas.microsoft.com/office/drawing/2014/main" id="{0E020AE2-CD35-732B-318E-93ACE41C93CB}"/>
                </a:ext>
              </a:extLst>
            </p:cNvPr>
            <p:cNvSpPr>
              <a:spLocks noChangeShapeType="1"/>
            </p:cNvSpPr>
            <p:nvPr/>
          </p:nvSpPr>
          <p:spPr bwMode="auto">
            <a:xfrm>
              <a:off x="3150" y="2505"/>
              <a:ext cx="0" cy="288"/>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2547" name="Line 100">
              <a:extLst>
                <a:ext uri="{FF2B5EF4-FFF2-40B4-BE49-F238E27FC236}">
                  <a16:creationId xmlns:a16="http://schemas.microsoft.com/office/drawing/2014/main" id="{267C7098-19C8-13A1-2F84-F1A1A460DA96}"/>
                </a:ext>
              </a:extLst>
            </p:cNvPr>
            <p:cNvSpPr>
              <a:spLocks noChangeShapeType="1"/>
            </p:cNvSpPr>
            <p:nvPr/>
          </p:nvSpPr>
          <p:spPr bwMode="auto">
            <a:xfrm>
              <a:off x="2874" y="2496"/>
              <a:ext cx="216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2548" name="Line 103">
              <a:extLst>
                <a:ext uri="{FF2B5EF4-FFF2-40B4-BE49-F238E27FC236}">
                  <a16:creationId xmlns:a16="http://schemas.microsoft.com/office/drawing/2014/main" id="{AE2A89B6-A325-4029-D2E9-AC58634E8A4C}"/>
                </a:ext>
              </a:extLst>
            </p:cNvPr>
            <p:cNvSpPr>
              <a:spLocks noChangeShapeType="1"/>
            </p:cNvSpPr>
            <p:nvPr/>
          </p:nvSpPr>
          <p:spPr bwMode="auto">
            <a:xfrm>
              <a:off x="3498" y="2784"/>
              <a:ext cx="0" cy="288"/>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2549" name="Text Box 104">
              <a:extLst>
                <a:ext uri="{FF2B5EF4-FFF2-40B4-BE49-F238E27FC236}">
                  <a16:creationId xmlns:a16="http://schemas.microsoft.com/office/drawing/2014/main" id="{584806CF-3622-AFEA-27F1-63B43F3A8710}"/>
                </a:ext>
              </a:extLst>
            </p:cNvPr>
            <p:cNvSpPr txBox="1">
              <a:spLocks noChangeArrowheads="1"/>
            </p:cNvSpPr>
            <p:nvPr/>
          </p:nvSpPr>
          <p:spPr bwMode="auto">
            <a:xfrm>
              <a:off x="3542" y="2592"/>
              <a:ext cx="2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FF0101"/>
                  </a:solidFill>
                </a:rPr>
                <a:t>(2)</a:t>
              </a:r>
              <a:endParaRPr lang="en-US" altLang="en-US" sz="1800" baseline="-25000">
                <a:solidFill>
                  <a:srgbClr val="FF0101"/>
                </a:solidFill>
              </a:endParaRPr>
            </a:p>
          </p:txBody>
        </p:sp>
        <p:sp>
          <p:nvSpPr>
            <p:cNvPr id="22550" name="Text Box 105">
              <a:extLst>
                <a:ext uri="{FF2B5EF4-FFF2-40B4-BE49-F238E27FC236}">
                  <a16:creationId xmlns:a16="http://schemas.microsoft.com/office/drawing/2014/main" id="{A1E8F240-810A-B839-E0B3-F9C93DBA9935}"/>
                </a:ext>
              </a:extLst>
            </p:cNvPr>
            <p:cNvSpPr txBox="1">
              <a:spLocks noChangeArrowheads="1"/>
            </p:cNvSpPr>
            <p:nvPr/>
          </p:nvSpPr>
          <p:spPr bwMode="auto">
            <a:xfrm>
              <a:off x="3542" y="2889"/>
              <a:ext cx="2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FF0101"/>
                  </a:solidFill>
                </a:rPr>
                <a:t>(2)</a:t>
              </a:r>
              <a:endParaRPr lang="en-US" altLang="en-US" sz="1800" baseline="-25000">
                <a:solidFill>
                  <a:srgbClr val="FF0101"/>
                </a:solidFill>
              </a:endParaRPr>
            </a:p>
          </p:txBody>
        </p:sp>
        <p:sp>
          <p:nvSpPr>
            <p:cNvPr id="22551" name="Text Box 106">
              <a:extLst>
                <a:ext uri="{FF2B5EF4-FFF2-40B4-BE49-F238E27FC236}">
                  <a16:creationId xmlns:a16="http://schemas.microsoft.com/office/drawing/2014/main" id="{40BAAE35-553E-481B-DACA-EEE4926B15B2}"/>
                </a:ext>
              </a:extLst>
            </p:cNvPr>
            <p:cNvSpPr txBox="1">
              <a:spLocks noChangeArrowheads="1"/>
            </p:cNvSpPr>
            <p:nvPr/>
          </p:nvSpPr>
          <p:spPr bwMode="auto">
            <a:xfrm>
              <a:off x="2682" y="2880"/>
              <a:ext cx="2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t>i</a:t>
              </a:r>
              <a:r>
                <a:rPr lang="en-US" altLang="en-US" sz="2400" baseline="-25000"/>
                <a:t>3</a:t>
              </a:r>
            </a:p>
          </p:txBody>
        </p:sp>
        <p:sp>
          <p:nvSpPr>
            <p:cNvPr id="22552" name="Text Box 107">
              <a:extLst>
                <a:ext uri="{FF2B5EF4-FFF2-40B4-BE49-F238E27FC236}">
                  <a16:creationId xmlns:a16="http://schemas.microsoft.com/office/drawing/2014/main" id="{8714F851-766E-BB7E-7C39-5E86816931A5}"/>
                </a:ext>
              </a:extLst>
            </p:cNvPr>
            <p:cNvSpPr txBox="1">
              <a:spLocks noChangeArrowheads="1"/>
            </p:cNvSpPr>
            <p:nvPr/>
          </p:nvSpPr>
          <p:spPr bwMode="auto">
            <a:xfrm>
              <a:off x="5034" y="2880"/>
              <a:ext cx="29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t>o</a:t>
              </a:r>
              <a:r>
                <a:rPr lang="en-US" altLang="en-US" sz="2400" baseline="-25000"/>
                <a:t>3</a:t>
              </a:r>
            </a:p>
          </p:txBody>
        </p:sp>
        <p:sp>
          <p:nvSpPr>
            <p:cNvPr id="22553" name="Line 108">
              <a:extLst>
                <a:ext uri="{FF2B5EF4-FFF2-40B4-BE49-F238E27FC236}">
                  <a16:creationId xmlns:a16="http://schemas.microsoft.com/office/drawing/2014/main" id="{B93EB82D-1BE1-C554-8002-FFD4A6E8A26B}"/>
                </a:ext>
              </a:extLst>
            </p:cNvPr>
            <p:cNvSpPr>
              <a:spLocks noChangeShapeType="1"/>
            </p:cNvSpPr>
            <p:nvPr/>
          </p:nvSpPr>
          <p:spPr bwMode="auto">
            <a:xfrm>
              <a:off x="3834" y="2496"/>
              <a:ext cx="0" cy="288"/>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2554" name="Text Box 109">
              <a:extLst>
                <a:ext uri="{FF2B5EF4-FFF2-40B4-BE49-F238E27FC236}">
                  <a16:creationId xmlns:a16="http://schemas.microsoft.com/office/drawing/2014/main" id="{407A9387-7789-159E-0F36-B04395305AF0}"/>
                </a:ext>
              </a:extLst>
            </p:cNvPr>
            <p:cNvSpPr txBox="1">
              <a:spLocks noChangeArrowheads="1"/>
            </p:cNvSpPr>
            <p:nvPr/>
          </p:nvSpPr>
          <p:spPr bwMode="auto">
            <a:xfrm>
              <a:off x="3830" y="2592"/>
              <a:ext cx="2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FF0101"/>
                  </a:solidFill>
                </a:rPr>
                <a:t>(3)</a:t>
              </a:r>
              <a:endParaRPr lang="en-US" altLang="en-US" sz="1800" baseline="-25000">
                <a:solidFill>
                  <a:srgbClr val="FF0101"/>
                </a:solidFill>
              </a:endParaRPr>
            </a:p>
          </p:txBody>
        </p:sp>
        <p:sp>
          <p:nvSpPr>
            <p:cNvPr id="22555" name="Text Box 110">
              <a:extLst>
                <a:ext uri="{FF2B5EF4-FFF2-40B4-BE49-F238E27FC236}">
                  <a16:creationId xmlns:a16="http://schemas.microsoft.com/office/drawing/2014/main" id="{BB73855F-5E11-81D4-0DB2-CFE83590A007}"/>
                </a:ext>
              </a:extLst>
            </p:cNvPr>
            <p:cNvSpPr txBox="1">
              <a:spLocks noChangeArrowheads="1"/>
            </p:cNvSpPr>
            <p:nvPr/>
          </p:nvSpPr>
          <p:spPr bwMode="auto">
            <a:xfrm>
              <a:off x="3834" y="2304"/>
              <a:ext cx="2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FF0101"/>
                  </a:solidFill>
                </a:rPr>
                <a:t>(3)</a:t>
              </a:r>
              <a:endParaRPr lang="en-US" altLang="en-US" sz="1800" baseline="-25000">
                <a:solidFill>
                  <a:srgbClr val="FF0101"/>
                </a:solidFill>
              </a:endParaRPr>
            </a:p>
          </p:txBody>
        </p:sp>
        <p:sp>
          <p:nvSpPr>
            <p:cNvPr id="22556" name="Line 111">
              <a:extLst>
                <a:ext uri="{FF2B5EF4-FFF2-40B4-BE49-F238E27FC236}">
                  <a16:creationId xmlns:a16="http://schemas.microsoft.com/office/drawing/2014/main" id="{B2D34C44-FF99-52FE-58A5-C1FCFEBDD44C}"/>
                </a:ext>
              </a:extLst>
            </p:cNvPr>
            <p:cNvSpPr>
              <a:spLocks noChangeShapeType="1"/>
            </p:cNvSpPr>
            <p:nvPr/>
          </p:nvSpPr>
          <p:spPr bwMode="auto">
            <a:xfrm>
              <a:off x="2880" y="2784"/>
              <a:ext cx="216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2557" name="Line 112">
              <a:extLst>
                <a:ext uri="{FF2B5EF4-FFF2-40B4-BE49-F238E27FC236}">
                  <a16:creationId xmlns:a16="http://schemas.microsoft.com/office/drawing/2014/main" id="{698B555C-F5F3-1C47-94C2-619D51DA933B}"/>
                </a:ext>
              </a:extLst>
            </p:cNvPr>
            <p:cNvSpPr>
              <a:spLocks noChangeShapeType="1"/>
            </p:cNvSpPr>
            <p:nvPr/>
          </p:nvSpPr>
          <p:spPr bwMode="auto">
            <a:xfrm>
              <a:off x="2880" y="3072"/>
              <a:ext cx="216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2558" name="Line 113">
              <a:extLst>
                <a:ext uri="{FF2B5EF4-FFF2-40B4-BE49-F238E27FC236}">
                  <a16:creationId xmlns:a16="http://schemas.microsoft.com/office/drawing/2014/main" id="{4CE2AEC1-0B79-6042-71EE-CD9C83D2AF2C}"/>
                </a:ext>
              </a:extLst>
            </p:cNvPr>
            <p:cNvSpPr>
              <a:spLocks noChangeShapeType="1"/>
            </p:cNvSpPr>
            <p:nvPr/>
          </p:nvSpPr>
          <p:spPr bwMode="auto">
            <a:xfrm>
              <a:off x="3840" y="3072"/>
              <a:ext cx="0" cy="288"/>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2559" name="Line 114">
              <a:extLst>
                <a:ext uri="{FF2B5EF4-FFF2-40B4-BE49-F238E27FC236}">
                  <a16:creationId xmlns:a16="http://schemas.microsoft.com/office/drawing/2014/main" id="{A39747D4-E778-86A2-9A5D-5C653822752A}"/>
                </a:ext>
              </a:extLst>
            </p:cNvPr>
            <p:cNvSpPr>
              <a:spLocks noChangeShapeType="1"/>
            </p:cNvSpPr>
            <p:nvPr/>
          </p:nvSpPr>
          <p:spPr bwMode="auto">
            <a:xfrm>
              <a:off x="2880" y="3360"/>
              <a:ext cx="216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2560" name="Text Box 115">
              <a:extLst>
                <a:ext uri="{FF2B5EF4-FFF2-40B4-BE49-F238E27FC236}">
                  <a16:creationId xmlns:a16="http://schemas.microsoft.com/office/drawing/2014/main" id="{B78AEA91-E8C5-1CF6-BC2F-669FC4F41F44}"/>
                </a:ext>
              </a:extLst>
            </p:cNvPr>
            <p:cNvSpPr txBox="1">
              <a:spLocks noChangeArrowheads="1"/>
            </p:cNvSpPr>
            <p:nvPr/>
          </p:nvSpPr>
          <p:spPr bwMode="auto">
            <a:xfrm>
              <a:off x="2688" y="3168"/>
              <a:ext cx="2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t>i</a:t>
              </a:r>
              <a:r>
                <a:rPr lang="en-US" altLang="en-US" sz="2400" baseline="-25000"/>
                <a:t>4</a:t>
              </a:r>
            </a:p>
          </p:txBody>
        </p:sp>
        <p:sp>
          <p:nvSpPr>
            <p:cNvPr id="22561" name="Text Box 116">
              <a:extLst>
                <a:ext uri="{FF2B5EF4-FFF2-40B4-BE49-F238E27FC236}">
                  <a16:creationId xmlns:a16="http://schemas.microsoft.com/office/drawing/2014/main" id="{70C3BFE3-76AD-7C81-4ECC-C040D82D07FF}"/>
                </a:ext>
              </a:extLst>
            </p:cNvPr>
            <p:cNvSpPr txBox="1">
              <a:spLocks noChangeArrowheads="1"/>
            </p:cNvSpPr>
            <p:nvPr/>
          </p:nvSpPr>
          <p:spPr bwMode="auto">
            <a:xfrm>
              <a:off x="5040" y="3168"/>
              <a:ext cx="29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t>o</a:t>
              </a:r>
              <a:r>
                <a:rPr lang="en-US" altLang="en-US" sz="2400" baseline="-25000"/>
                <a:t>4</a:t>
              </a:r>
            </a:p>
          </p:txBody>
        </p:sp>
        <p:sp>
          <p:nvSpPr>
            <p:cNvPr id="22562" name="Line 117">
              <a:extLst>
                <a:ext uri="{FF2B5EF4-FFF2-40B4-BE49-F238E27FC236}">
                  <a16:creationId xmlns:a16="http://schemas.microsoft.com/office/drawing/2014/main" id="{A7FDED7E-CDD8-5324-F22A-BCD021BDCE5B}"/>
                </a:ext>
              </a:extLst>
            </p:cNvPr>
            <p:cNvSpPr>
              <a:spLocks noChangeShapeType="1"/>
            </p:cNvSpPr>
            <p:nvPr/>
          </p:nvSpPr>
          <p:spPr bwMode="auto">
            <a:xfrm>
              <a:off x="4176" y="2784"/>
              <a:ext cx="0" cy="288"/>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2563" name="Line 118">
              <a:extLst>
                <a:ext uri="{FF2B5EF4-FFF2-40B4-BE49-F238E27FC236}">
                  <a16:creationId xmlns:a16="http://schemas.microsoft.com/office/drawing/2014/main" id="{FCB82D7D-6F6B-C14D-0BA0-299E5B47B13C}"/>
                </a:ext>
              </a:extLst>
            </p:cNvPr>
            <p:cNvSpPr>
              <a:spLocks noChangeShapeType="1"/>
            </p:cNvSpPr>
            <p:nvPr/>
          </p:nvSpPr>
          <p:spPr bwMode="auto">
            <a:xfrm>
              <a:off x="4512" y="2496"/>
              <a:ext cx="0" cy="288"/>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2564" name="Text Box 119">
              <a:extLst>
                <a:ext uri="{FF2B5EF4-FFF2-40B4-BE49-F238E27FC236}">
                  <a16:creationId xmlns:a16="http://schemas.microsoft.com/office/drawing/2014/main" id="{A6AC8356-8CA9-E57E-12C3-618E2B51CEDE}"/>
                </a:ext>
              </a:extLst>
            </p:cNvPr>
            <p:cNvSpPr txBox="1">
              <a:spLocks noChangeArrowheads="1"/>
            </p:cNvSpPr>
            <p:nvPr/>
          </p:nvSpPr>
          <p:spPr bwMode="auto">
            <a:xfrm>
              <a:off x="3840" y="2880"/>
              <a:ext cx="2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FF0101"/>
                  </a:solidFill>
                </a:rPr>
                <a:t>(3)</a:t>
              </a:r>
              <a:endParaRPr lang="en-US" altLang="en-US" sz="1800" baseline="-25000">
                <a:solidFill>
                  <a:srgbClr val="FF0101"/>
                </a:solidFill>
              </a:endParaRPr>
            </a:p>
          </p:txBody>
        </p:sp>
        <p:sp>
          <p:nvSpPr>
            <p:cNvPr id="22565" name="Text Box 120">
              <a:extLst>
                <a:ext uri="{FF2B5EF4-FFF2-40B4-BE49-F238E27FC236}">
                  <a16:creationId xmlns:a16="http://schemas.microsoft.com/office/drawing/2014/main" id="{BC0ECF6D-44FE-D827-B070-C468145C84D6}"/>
                </a:ext>
              </a:extLst>
            </p:cNvPr>
            <p:cNvSpPr txBox="1">
              <a:spLocks noChangeArrowheads="1"/>
            </p:cNvSpPr>
            <p:nvPr/>
          </p:nvSpPr>
          <p:spPr bwMode="auto">
            <a:xfrm>
              <a:off x="3840" y="3177"/>
              <a:ext cx="2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FF0101"/>
                  </a:solidFill>
                </a:rPr>
                <a:t>(3)</a:t>
              </a:r>
              <a:endParaRPr lang="en-US" altLang="en-US" sz="1800" baseline="-25000">
                <a:solidFill>
                  <a:srgbClr val="FF0101"/>
                </a:solidFill>
              </a:endParaRPr>
            </a:p>
          </p:txBody>
        </p:sp>
        <p:sp>
          <p:nvSpPr>
            <p:cNvPr id="22566" name="Text Box 121">
              <a:extLst>
                <a:ext uri="{FF2B5EF4-FFF2-40B4-BE49-F238E27FC236}">
                  <a16:creationId xmlns:a16="http://schemas.microsoft.com/office/drawing/2014/main" id="{2D82C826-690E-EF35-1269-42523482CD9F}"/>
                </a:ext>
              </a:extLst>
            </p:cNvPr>
            <p:cNvSpPr txBox="1">
              <a:spLocks noChangeArrowheads="1"/>
            </p:cNvSpPr>
            <p:nvPr/>
          </p:nvSpPr>
          <p:spPr bwMode="auto">
            <a:xfrm>
              <a:off x="4176" y="2592"/>
              <a:ext cx="2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FF0101"/>
                  </a:solidFill>
                </a:rPr>
                <a:t>(4)</a:t>
              </a:r>
              <a:endParaRPr lang="en-US" altLang="en-US" sz="1800" baseline="-25000">
                <a:solidFill>
                  <a:srgbClr val="FF0101"/>
                </a:solidFill>
              </a:endParaRPr>
            </a:p>
          </p:txBody>
        </p:sp>
        <p:sp>
          <p:nvSpPr>
            <p:cNvPr id="22567" name="Text Box 122">
              <a:extLst>
                <a:ext uri="{FF2B5EF4-FFF2-40B4-BE49-F238E27FC236}">
                  <a16:creationId xmlns:a16="http://schemas.microsoft.com/office/drawing/2014/main" id="{A918E4A2-281F-8814-13CA-BE524C331E4A}"/>
                </a:ext>
              </a:extLst>
            </p:cNvPr>
            <p:cNvSpPr txBox="1">
              <a:spLocks noChangeArrowheads="1"/>
            </p:cNvSpPr>
            <p:nvPr/>
          </p:nvSpPr>
          <p:spPr bwMode="auto">
            <a:xfrm>
              <a:off x="4176" y="2889"/>
              <a:ext cx="2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FF0101"/>
                  </a:solidFill>
                </a:rPr>
                <a:t>(4)</a:t>
              </a:r>
              <a:endParaRPr lang="en-US" altLang="en-US" sz="1800" baseline="-25000">
                <a:solidFill>
                  <a:srgbClr val="FF0101"/>
                </a:solidFill>
              </a:endParaRPr>
            </a:p>
          </p:txBody>
        </p:sp>
        <p:sp>
          <p:nvSpPr>
            <p:cNvPr id="22568" name="Text Box 123">
              <a:extLst>
                <a:ext uri="{FF2B5EF4-FFF2-40B4-BE49-F238E27FC236}">
                  <a16:creationId xmlns:a16="http://schemas.microsoft.com/office/drawing/2014/main" id="{BDF868B0-9162-7124-FB3B-1D779DCF8659}"/>
                </a:ext>
              </a:extLst>
            </p:cNvPr>
            <p:cNvSpPr txBox="1">
              <a:spLocks noChangeArrowheads="1"/>
            </p:cNvSpPr>
            <p:nvPr/>
          </p:nvSpPr>
          <p:spPr bwMode="auto">
            <a:xfrm>
              <a:off x="4556" y="2592"/>
              <a:ext cx="2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FF0101"/>
                  </a:solidFill>
                </a:rPr>
                <a:t>(5)</a:t>
              </a:r>
              <a:endParaRPr lang="en-US" altLang="en-US" sz="1800" baseline="-25000">
                <a:solidFill>
                  <a:srgbClr val="FF0101"/>
                </a:solidFill>
              </a:endParaRPr>
            </a:p>
          </p:txBody>
        </p:sp>
        <p:sp>
          <p:nvSpPr>
            <p:cNvPr id="22569" name="Text Box 124">
              <a:extLst>
                <a:ext uri="{FF2B5EF4-FFF2-40B4-BE49-F238E27FC236}">
                  <a16:creationId xmlns:a16="http://schemas.microsoft.com/office/drawing/2014/main" id="{F8EC091C-6F3A-07CE-370D-618783B7D0DA}"/>
                </a:ext>
              </a:extLst>
            </p:cNvPr>
            <p:cNvSpPr txBox="1">
              <a:spLocks noChangeArrowheads="1"/>
            </p:cNvSpPr>
            <p:nvPr/>
          </p:nvSpPr>
          <p:spPr bwMode="auto">
            <a:xfrm>
              <a:off x="4556" y="2304"/>
              <a:ext cx="2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FF0101"/>
                  </a:solidFill>
                </a:rPr>
                <a:t>(5)</a:t>
              </a:r>
              <a:endParaRPr lang="en-US" altLang="en-US" sz="1800" baseline="-25000">
                <a:solidFill>
                  <a:srgbClr val="FF0101"/>
                </a:solidFill>
              </a:endParaRPr>
            </a:p>
          </p:txBody>
        </p:sp>
      </p:grpSp>
      <p:sp>
        <p:nvSpPr>
          <p:cNvPr id="1025155" name="Freeform 131">
            <a:extLst>
              <a:ext uri="{FF2B5EF4-FFF2-40B4-BE49-F238E27FC236}">
                <a16:creationId xmlns:a16="http://schemas.microsoft.com/office/drawing/2014/main" id="{A48F51C1-D8DB-6CD1-2410-00F229FE2F8F}"/>
              </a:ext>
            </a:extLst>
          </p:cNvPr>
          <p:cNvSpPr>
            <a:spLocks/>
          </p:cNvSpPr>
          <p:nvPr/>
        </p:nvSpPr>
        <p:spPr bwMode="auto">
          <a:xfrm>
            <a:off x="1216025" y="4413250"/>
            <a:ext cx="1198563" cy="1233488"/>
          </a:xfrm>
          <a:custGeom>
            <a:avLst/>
            <a:gdLst>
              <a:gd name="T0" fmla="*/ 2147483646 w 755"/>
              <a:gd name="T1" fmla="*/ 2147483646 h 777"/>
              <a:gd name="T2" fmla="*/ 2147483646 w 755"/>
              <a:gd name="T3" fmla="*/ 2147483646 h 777"/>
              <a:gd name="T4" fmla="*/ 2147483646 w 755"/>
              <a:gd name="T5" fmla="*/ 2147483646 h 777"/>
              <a:gd name="T6" fmla="*/ 2147483646 w 755"/>
              <a:gd name="T7" fmla="*/ 2147483646 h 777"/>
              <a:gd name="T8" fmla="*/ 2147483646 w 755"/>
              <a:gd name="T9" fmla="*/ 2147483646 h 777"/>
              <a:gd name="T10" fmla="*/ 2147483646 w 755"/>
              <a:gd name="T11" fmla="*/ 2147483646 h 777"/>
              <a:gd name="T12" fmla="*/ 2147483646 w 755"/>
              <a:gd name="T13" fmla="*/ 2147483646 h 777"/>
              <a:gd name="T14" fmla="*/ 2147483646 w 755"/>
              <a:gd name="T15" fmla="*/ 2147483646 h 777"/>
              <a:gd name="T16" fmla="*/ 2147483646 w 755"/>
              <a:gd name="T17" fmla="*/ 2147483646 h 777"/>
              <a:gd name="T18" fmla="*/ 2147483646 w 755"/>
              <a:gd name="T19" fmla="*/ 2147483646 h 777"/>
              <a:gd name="T20" fmla="*/ 2147483646 w 755"/>
              <a:gd name="T21" fmla="*/ 2147483646 h 777"/>
              <a:gd name="T22" fmla="*/ 2147483646 w 755"/>
              <a:gd name="T23" fmla="*/ 2147483646 h 777"/>
              <a:gd name="T24" fmla="*/ 2147483646 w 755"/>
              <a:gd name="T25" fmla="*/ 2147483646 h 777"/>
              <a:gd name="T26" fmla="*/ 2147483646 w 755"/>
              <a:gd name="T27" fmla="*/ 2147483646 h 777"/>
              <a:gd name="T28" fmla="*/ 2147483646 w 755"/>
              <a:gd name="T29" fmla="*/ 2147483646 h 777"/>
              <a:gd name="T30" fmla="*/ 2147483646 w 755"/>
              <a:gd name="T31" fmla="*/ 2147483646 h 77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755"/>
              <a:gd name="T49" fmla="*/ 0 h 777"/>
              <a:gd name="T50" fmla="*/ 755 w 755"/>
              <a:gd name="T51" fmla="*/ 777 h 77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755" h="777">
                <a:moveTo>
                  <a:pt x="20" y="63"/>
                </a:moveTo>
                <a:cubicBezTo>
                  <a:pt x="27" y="156"/>
                  <a:pt x="44" y="231"/>
                  <a:pt x="66" y="319"/>
                </a:cubicBezTo>
                <a:cubicBezTo>
                  <a:pt x="71" y="444"/>
                  <a:pt x="42" y="679"/>
                  <a:pt x="212" y="722"/>
                </a:cubicBezTo>
                <a:cubicBezTo>
                  <a:pt x="254" y="762"/>
                  <a:pt x="314" y="767"/>
                  <a:pt x="368" y="777"/>
                </a:cubicBezTo>
                <a:cubicBezTo>
                  <a:pt x="409" y="770"/>
                  <a:pt x="447" y="762"/>
                  <a:pt x="487" y="749"/>
                </a:cubicBezTo>
                <a:cubicBezTo>
                  <a:pt x="517" y="719"/>
                  <a:pt x="546" y="693"/>
                  <a:pt x="569" y="658"/>
                </a:cubicBezTo>
                <a:cubicBezTo>
                  <a:pt x="572" y="640"/>
                  <a:pt x="585" y="568"/>
                  <a:pt x="596" y="557"/>
                </a:cubicBezTo>
                <a:cubicBezTo>
                  <a:pt x="611" y="542"/>
                  <a:pt x="642" y="511"/>
                  <a:pt x="642" y="511"/>
                </a:cubicBezTo>
                <a:cubicBezTo>
                  <a:pt x="658" y="464"/>
                  <a:pt x="694" y="422"/>
                  <a:pt x="715" y="374"/>
                </a:cubicBezTo>
                <a:cubicBezTo>
                  <a:pt x="720" y="362"/>
                  <a:pt x="728" y="350"/>
                  <a:pt x="733" y="338"/>
                </a:cubicBezTo>
                <a:cubicBezTo>
                  <a:pt x="740" y="320"/>
                  <a:pt x="752" y="283"/>
                  <a:pt x="752" y="283"/>
                </a:cubicBezTo>
                <a:cubicBezTo>
                  <a:pt x="748" y="235"/>
                  <a:pt x="755" y="159"/>
                  <a:pt x="715" y="118"/>
                </a:cubicBezTo>
                <a:cubicBezTo>
                  <a:pt x="691" y="94"/>
                  <a:pt x="655" y="91"/>
                  <a:pt x="624" y="82"/>
                </a:cubicBezTo>
                <a:cubicBezTo>
                  <a:pt x="523" y="54"/>
                  <a:pt x="438" y="43"/>
                  <a:pt x="331" y="36"/>
                </a:cubicBezTo>
                <a:cubicBezTo>
                  <a:pt x="222" y="0"/>
                  <a:pt x="294" y="20"/>
                  <a:pt x="39" y="36"/>
                </a:cubicBezTo>
                <a:cubicBezTo>
                  <a:pt x="0" y="38"/>
                  <a:pt x="10" y="42"/>
                  <a:pt x="20" y="63"/>
                </a:cubicBezTo>
                <a:close/>
              </a:path>
            </a:pathLst>
          </a:cu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025156" name="Freeform 132">
            <a:extLst>
              <a:ext uri="{FF2B5EF4-FFF2-40B4-BE49-F238E27FC236}">
                <a16:creationId xmlns:a16="http://schemas.microsoft.com/office/drawing/2014/main" id="{D77FEA92-A245-46FF-4D18-2CBDBFFD351B}"/>
              </a:ext>
            </a:extLst>
          </p:cNvPr>
          <p:cNvSpPr>
            <a:spLocks/>
          </p:cNvSpPr>
          <p:nvPr/>
        </p:nvSpPr>
        <p:spPr bwMode="auto">
          <a:xfrm>
            <a:off x="4586288" y="3440113"/>
            <a:ext cx="2025650" cy="1690687"/>
          </a:xfrm>
          <a:custGeom>
            <a:avLst/>
            <a:gdLst>
              <a:gd name="T0" fmla="*/ 0 w 1276"/>
              <a:gd name="T1" fmla="*/ 2147483646 h 1065"/>
              <a:gd name="T2" fmla="*/ 2147483646 w 1276"/>
              <a:gd name="T3" fmla="*/ 2147483646 h 1065"/>
              <a:gd name="T4" fmla="*/ 2147483646 w 1276"/>
              <a:gd name="T5" fmla="*/ 2147483646 h 1065"/>
              <a:gd name="T6" fmla="*/ 2147483646 w 1276"/>
              <a:gd name="T7" fmla="*/ 2147483646 h 1065"/>
              <a:gd name="T8" fmla="*/ 2147483646 w 1276"/>
              <a:gd name="T9" fmla="*/ 2147483646 h 1065"/>
              <a:gd name="T10" fmla="*/ 2147483646 w 1276"/>
              <a:gd name="T11" fmla="*/ 2147483646 h 1065"/>
              <a:gd name="T12" fmla="*/ 2147483646 w 1276"/>
              <a:gd name="T13" fmla="*/ 2147483646 h 1065"/>
              <a:gd name="T14" fmla="*/ 2147483646 w 1276"/>
              <a:gd name="T15" fmla="*/ 2147483646 h 1065"/>
              <a:gd name="T16" fmla="*/ 2147483646 w 1276"/>
              <a:gd name="T17" fmla="*/ 2147483646 h 1065"/>
              <a:gd name="T18" fmla="*/ 2147483646 w 1276"/>
              <a:gd name="T19" fmla="*/ 2147483646 h 1065"/>
              <a:gd name="T20" fmla="*/ 2147483646 w 1276"/>
              <a:gd name="T21" fmla="*/ 2147483646 h 1065"/>
              <a:gd name="T22" fmla="*/ 2147483646 w 1276"/>
              <a:gd name="T23" fmla="*/ 2147483646 h 1065"/>
              <a:gd name="T24" fmla="*/ 2147483646 w 1276"/>
              <a:gd name="T25" fmla="*/ 2147483646 h 1065"/>
              <a:gd name="T26" fmla="*/ 2147483646 w 1276"/>
              <a:gd name="T27" fmla="*/ 2147483646 h 1065"/>
              <a:gd name="T28" fmla="*/ 0 w 1276"/>
              <a:gd name="T29" fmla="*/ 2147483646 h 106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76"/>
              <a:gd name="T46" fmla="*/ 0 h 1065"/>
              <a:gd name="T47" fmla="*/ 1276 w 1276"/>
              <a:gd name="T48" fmla="*/ 1065 h 106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76" h="1065">
                <a:moveTo>
                  <a:pt x="0" y="128"/>
                </a:moveTo>
                <a:cubicBezTo>
                  <a:pt x="4" y="183"/>
                  <a:pt x="16" y="237"/>
                  <a:pt x="18" y="292"/>
                </a:cubicBezTo>
                <a:cubicBezTo>
                  <a:pt x="24" y="454"/>
                  <a:pt x="22" y="615"/>
                  <a:pt x="28" y="777"/>
                </a:cubicBezTo>
                <a:cubicBezTo>
                  <a:pt x="34" y="951"/>
                  <a:pt x="255" y="1026"/>
                  <a:pt x="393" y="1060"/>
                </a:cubicBezTo>
                <a:cubicBezTo>
                  <a:pt x="483" y="1056"/>
                  <a:pt x="617" y="1065"/>
                  <a:pt x="713" y="1033"/>
                </a:cubicBezTo>
                <a:cubicBezTo>
                  <a:pt x="792" y="958"/>
                  <a:pt x="845" y="852"/>
                  <a:pt x="914" y="768"/>
                </a:cubicBezTo>
                <a:cubicBezTo>
                  <a:pt x="942" y="734"/>
                  <a:pt x="979" y="722"/>
                  <a:pt x="1015" y="704"/>
                </a:cubicBezTo>
                <a:cubicBezTo>
                  <a:pt x="1039" y="692"/>
                  <a:pt x="1068" y="666"/>
                  <a:pt x="1088" y="649"/>
                </a:cubicBezTo>
                <a:cubicBezTo>
                  <a:pt x="1134" y="609"/>
                  <a:pt x="1166" y="561"/>
                  <a:pt x="1198" y="512"/>
                </a:cubicBezTo>
                <a:cubicBezTo>
                  <a:pt x="1212" y="490"/>
                  <a:pt x="1244" y="448"/>
                  <a:pt x="1244" y="448"/>
                </a:cubicBezTo>
                <a:cubicBezTo>
                  <a:pt x="1262" y="392"/>
                  <a:pt x="1276" y="307"/>
                  <a:pt x="1234" y="256"/>
                </a:cubicBezTo>
                <a:cubicBezTo>
                  <a:pt x="1222" y="241"/>
                  <a:pt x="1197" y="234"/>
                  <a:pt x="1180" y="228"/>
                </a:cubicBezTo>
                <a:cubicBezTo>
                  <a:pt x="1155" y="204"/>
                  <a:pt x="1095" y="183"/>
                  <a:pt x="1061" y="174"/>
                </a:cubicBezTo>
                <a:cubicBezTo>
                  <a:pt x="898" y="90"/>
                  <a:pt x="710" y="98"/>
                  <a:pt x="530" y="82"/>
                </a:cubicBezTo>
                <a:cubicBezTo>
                  <a:pt x="399" y="84"/>
                  <a:pt x="128" y="0"/>
                  <a:pt x="0" y="128"/>
                </a:cubicBezTo>
                <a:close/>
              </a:path>
            </a:pathLst>
          </a:cu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025155"/>
                                        </p:tgtEl>
                                        <p:attrNameLst>
                                          <p:attrName>style.visibility</p:attrName>
                                        </p:attrNameLst>
                                      </p:cBhvr>
                                      <p:to>
                                        <p:strVal val="visible"/>
                                      </p:to>
                                    </p:set>
                                    <p:animEffect transition="in" filter="blinds(horizontal)">
                                      <p:cBhvr>
                                        <p:cTn id="17" dur="500"/>
                                        <p:tgtEl>
                                          <p:spTgt spid="102515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025156"/>
                                        </p:tgtEl>
                                        <p:attrNameLst>
                                          <p:attrName>style.visibility</p:attrName>
                                        </p:attrNameLst>
                                      </p:cBhvr>
                                      <p:to>
                                        <p:strVal val="visible"/>
                                      </p:to>
                                    </p:set>
                                    <p:animEffect transition="in" filter="blinds(horizontal)">
                                      <p:cBhvr>
                                        <p:cTn id="27" dur="500"/>
                                        <p:tgtEl>
                                          <p:spTgt spid="1025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a:extLst>
              <a:ext uri="{FF2B5EF4-FFF2-40B4-BE49-F238E27FC236}">
                <a16:creationId xmlns:a16="http://schemas.microsoft.com/office/drawing/2014/main" id="{57261D38-832C-6E80-BD4B-036E28703D5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497DDCBE-7F24-4441-A83D-C292403CE113}" type="slidenum">
              <a:rPr lang="en-US" altLang="en-US" sz="1200" smtClean="0">
                <a:latin typeface="Garamond" panose="02020404030301010803" pitchFamily="18" charset="0"/>
              </a:rPr>
              <a:pPr>
                <a:spcBef>
                  <a:spcPct val="0"/>
                </a:spcBef>
                <a:buClrTx/>
                <a:buSzTx/>
                <a:buFontTx/>
                <a:buNone/>
              </a:pPr>
              <a:t>11</a:t>
            </a:fld>
            <a:endParaRPr lang="en-US" altLang="en-US" sz="1200">
              <a:latin typeface="Garamond" panose="02020404030301010803" pitchFamily="18" charset="0"/>
            </a:endParaRPr>
          </a:p>
        </p:txBody>
      </p:sp>
      <p:sp>
        <p:nvSpPr>
          <p:cNvPr id="24579" name="Rectangle 2">
            <a:extLst>
              <a:ext uri="{FF2B5EF4-FFF2-40B4-BE49-F238E27FC236}">
                <a16:creationId xmlns:a16="http://schemas.microsoft.com/office/drawing/2014/main" id="{24D1D3C2-0358-6F13-000C-E1899982B78E}"/>
              </a:ext>
            </a:extLst>
          </p:cNvPr>
          <p:cNvSpPr>
            <a:spLocks noGrp="1" noChangeArrowheads="1"/>
          </p:cNvSpPr>
          <p:nvPr>
            <p:ph type="title"/>
          </p:nvPr>
        </p:nvSpPr>
        <p:spPr/>
        <p:txBody>
          <a:bodyPr/>
          <a:lstStyle/>
          <a:p>
            <a:pPr eaLnBrk="1" hangingPunct="1"/>
            <a:r>
              <a:rPr lang="en-US" altLang="en-US" sz="3200"/>
              <a:t>A design approach for sorting networks based on insertion sort</a:t>
            </a:r>
          </a:p>
        </p:txBody>
      </p:sp>
      <p:sp>
        <p:nvSpPr>
          <p:cNvPr id="24580" name="Rectangle 3">
            <a:extLst>
              <a:ext uri="{FF2B5EF4-FFF2-40B4-BE49-F238E27FC236}">
                <a16:creationId xmlns:a16="http://schemas.microsoft.com/office/drawing/2014/main" id="{D14762F5-7818-5FF5-A97D-CD1C808F2D45}"/>
              </a:ext>
            </a:extLst>
          </p:cNvPr>
          <p:cNvSpPr>
            <a:spLocks noGrp="1" noChangeArrowheads="1"/>
          </p:cNvSpPr>
          <p:nvPr>
            <p:ph type="body" idx="1"/>
          </p:nvPr>
        </p:nvSpPr>
        <p:spPr/>
        <p:txBody>
          <a:bodyPr/>
          <a:lstStyle/>
          <a:p>
            <a:pPr eaLnBrk="1" hangingPunct="1"/>
            <a:r>
              <a:rPr lang="en-US" altLang="en-US" sz="2400"/>
              <a:t>An example sorting using 4 inputs (note the labels on the wires are now the actual values that are assumed by the wires, not the depth of the wires):</a:t>
            </a:r>
          </a:p>
        </p:txBody>
      </p:sp>
      <p:sp>
        <p:nvSpPr>
          <p:cNvPr id="24581" name="Text Box 5">
            <a:extLst>
              <a:ext uri="{FF2B5EF4-FFF2-40B4-BE49-F238E27FC236}">
                <a16:creationId xmlns:a16="http://schemas.microsoft.com/office/drawing/2014/main" id="{082FDE84-D9FD-EABB-77F2-0905A4932109}"/>
              </a:ext>
            </a:extLst>
          </p:cNvPr>
          <p:cNvSpPr txBox="1">
            <a:spLocks noChangeArrowheads="1"/>
          </p:cNvSpPr>
          <p:nvPr/>
        </p:nvSpPr>
        <p:spPr bwMode="auto">
          <a:xfrm>
            <a:off x="2324100" y="3352800"/>
            <a:ext cx="365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t>i</a:t>
            </a:r>
            <a:r>
              <a:rPr lang="en-US" altLang="en-US" sz="2400" baseline="-25000"/>
              <a:t>1</a:t>
            </a:r>
          </a:p>
        </p:txBody>
      </p:sp>
      <p:sp>
        <p:nvSpPr>
          <p:cNvPr id="24582" name="Text Box 6">
            <a:extLst>
              <a:ext uri="{FF2B5EF4-FFF2-40B4-BE49-F238E27FC236}">
                <a16:creationId xmlns:a16="http://schemas.microsoft.com/office/drawing/2014/main" id="{37BEEE5F-7576-935C-1AD6-67D36216EC54}"/>
              </a:ext>
            </a:extLst>
          </p:cNvPr>
          <p:cNvSpPr txBox="1">
            <a:spLocks noChangeArrowheads="1"/>
          </p:cNvSpPr>
          <p:nvPr/>
        </p:nvSpPr>
        <p:spPr bwMode="auto">
          <a:xfrm>
            <a:off x="2324100" y="3733800"/>
            <a:ext cx="365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t>i</a:t>
            </a:r>
            <a:r>
              <a:rPr lang="en-US" altLang="en-US" sz="2400" baseline="-25000"/>
              <a:t>2</a:t>
            </a:r>
          </a:p>
        </p:txBody>
      </p:sp>
      <p:sp>
        <p:nvSpPr>
          <p:cNvPr id="24583" name="Text Box 7">
            <a:extLst>
              <a:ext uri="{FF2B5EF4-FFF2-40B4-BE49-F238E27FC236}">
                <a16:creationId xmlns:a16="http://schemas.microsoft.com/office/drawing/2014/main" id="{7F21A2DC-B4B6-AF94-7E21-8C5E82B5B4E9}"/>
              </a:ext>
            </a:extLst>
          </p:cNvPr>
          <p:cNvSpPr txBox="1">
            <a:spLocks noChangeArrowheads="1"/>
          </p:cNvSpPr>
          <p:nvPr/>
        </p:nvSpPr>
        <p:spPr bwMode="auto">
          <a:xfrm>
            <a:off x="2705100" y="32766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5</a:t>
            </a:r>
            <a:endParaRPr lang="en-US" altLang="en-US" sz="1800" baseline="-25000"/>
          </a:p>
        </p:txBody>
      </p:sp>
      <p:sp>
        <p:nvSpPr>
          <p:cNvPr id="24584" name="Text Box 8">
            <a:extLst>
              <a:ext uri="{FF2B5EF4-FFF2-40B4-BE49-F238E27FC236}">
                <a16:creationId xmlns:a16="http://schemas.microsoft.com/office/drawing/2014/main" id="{8760E907-F7F3-1668-433C-6E23C38DD72F}"/>
              </a:ext>
            </a:extLst>
          </p:cNvPr>
          <p:cNvSpPr txBox="1">
            <a:spLocks noChangeArrowheads="1"/>
          </p:cNvSpPr>
          <p:nvPr/>
        </p:nvSpPr>
        <p:spPr bwMode="auto">
          <a:xfrm>
            <a:off x="2705100" y="37338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2</a:t>
            </a:r>
            <a:endParaRPr lang="en-US" altLang="en-US" sz="1800" baseline="-25000"/>
          </a:p>
        </p:txBody>
      </p:sp>
      <p:sp>
        <p:nvSpPr>
          <p:cNvPr id="1061897" name="Text Box 9">
            <a:extLst>
              <a:ext uri="{FF2B5EF4-FFF2-40B4-BE49-F238E27FC236}">
                <a16:creationId xmlns:a16="http://schemas.microsoft.com/office/drawing/2014/main" id="{8F6E4AD5-69C2-A380-BA3C-793AEA3D89DC}"/>
              </a:ext>
            </a:extLst>
          </p:cNvPr>
          <p:cNvSpPr txBox="1">
            <a:spLocks noChangeArrowheads="1"/>
          </p:cNvSpPr>
          <p:nvPr/>
        </p:nvSpPr>
        <p:spPr bwMode="auto">
          <a:xfrm>
            <a:off x="3232150" y="32766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2</a:t>
            </a:r>
            <a:endParaRPr lang="en-US" altLang="en-US" sz="1800" baseline="-25000"/>
          </a:p>
        </p:txBody>
      </p:sp>
      <p:sp>
        <p:nvSpPr>
          <p:cNvPr id="1061898" name="Text Box 10">
            <a:extLst>
              <a:ext uri="{FF2B5EF4-FFF2-40B4-BE49-F238E27FC236}">
                <a16:creationId xmlns:a16="http://schemas.microsoft.com/office/drawing/2014/main" id="{A8A2D784-289D-D585-A02B-08115CEFFD92}"/>
              </a:ext>
            </a:extLst>
          </p:cNvPr>
          <p:cNvSpPr txBox="1">
            <a:spLocks noChangeArrowheads="1"/>
          </p:cNvSpPr>
          <p:nvPr/>
        </p:nvSpPr>
        <p:spPr bwMode="auto">
          <a:xfrm>
            <a:off x="3232150" y="37338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5</a:t>
            </a:r>
            <a:endParaRPr lang="en-US" altLang="en-US" sz="1800" baseline="-25000"/>
          </a:p>
        </p:txBody>
      </p:sp>
      <p:sp>
        <p:nvSpPr>
          <p:cNvPr id="24587" name="Text Box 11">
            <a:extLst>
              <a:ext uri="{FF2B5EF4-FFF2-40B4-BE49-F238E27FC236}">
                <a16:creationId xmlns:a16="http://schemas.microsoft.com/office/drawing/2014/main" id="{2F05A690-0EF9-C922-34D9-C228F922245B}"/>
              </a:ext>
            </a:extLst>
          </p:cNvPr>
          <p:cNvSpPr txBox="1">
            <a:spLocks noChangeArrowheads="1"/>
          </p:cNvSpPr>
          <p:nvPr/>
        </p:nvSpPr>
        <p:spPr bwMode="auto">
          <a:xfrm>
            <a:off x="6067425" y="3352800"/>
            <a:ext cx="466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t>o</a:t>
            </a:r>
            <a:r>
              <a:rPr lang="en-US" altLang="en-US" sz="2400" baseline="-25000"/>
              <a:t>1</a:t>
            </a:r>
          </a:p>
        </p:txBody>
      </p:sp>
      <p:sp>
        <p:nvSpPr>
          <p:cNvPr id="24588" name="Text Box 12">
            <a:extLst>
              <a:ext uri="{FF2B5EF4-FFF2-40B4-BE49-F238E27FC236}">
                <a16:creationId xmlns:a16="http://schemas.microsoft.com/office/drawing/2014/main" id="{0477B499-2B77-1873-2A0F-E65BC4C6FC5C}"/>
              </a:ext>
            </a:extLst>
          </p:cNvPr>
          <p:cNvSpPr txBox="1">
            <a:spLocks noChangeArrowheads="1"/>
          </p:cNvSpPr>
          <p:nvPr/>
        </p:nvSpPr>
        <p:spPr bwMode="auto">
          <a:xfrm>
            <a:off x="6057900" y="3810000"/>
            <a:ext cx="466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t>o</a:t>
            </a:r>
            <a:r>
              <a:rPr lang="en-US" altLang="en-US" sz="2400" baseline="-25000"/>
              <a:t>2</a:t>
            </a:r>
          </a:p>
        </p:txBody>
      </p:sp>
      <p:sp>
        <p:nvSpPr>
          <p:cNvPr id="24589" name="Line 13">
            <a:extLst>
              <a:ext uri="{FF2B5EF4-FFF2-40B4-BE49-F238E27FC236}">
                <a16:creationId xmlns:a16="http://schemas.microsoft.com/office/drawing/2014/main" id="{4CD5EC53-EE21-0C27-4111-ECEF11DE3EA8}"/>
              </a:ext>
            </a:extLst>
          </p:cNvPr>
          <p:cNvSpPr>
            <a:spLocks noChangeShapeType="1"/>
          </p:cNvSpPr>
          <p:nvPr/>
        </p:nvSpPr>
        <p:spPr bwMode="auto">
          <a:xfrm>
            <a:off x="3086100" y="3595688"/>
            <a:ext cx="0" cy="45720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4590" name="Line 14">
            <a:extLst>
              <a:ext uri="{FF2B5EF4-FFF2-40B4-BE49-F238E27FC236}">
                <a16:creationId xmlns:a16="http://schemas.microsoft.com/office/drawing/2014/main" id="{2836BF1C-7DE7-7191-B502-CDDE1911F637}"/>
              </a:ext>
            </a:extLst>
          </p:cNvPr>
          <p:cNvSpPr>
            <a:spLocks noChangeShapeType="1"/>
          </p:cNvSpPr>
          <p:nvPr/>
        </p:nvSpPr>
        <p:spPr bwMode="auto">
          <a:xfrm>
            <a:off x="2647950" y="3581400"/>
            <a:ext cx="3438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4591" name="Line 15">
            <a:extLst>
              <a:ext uri="{FF2B5EF4-FFF2-40B4-BE49-F238E27FC236}">
                <a16:creationId xmlns:a16="http://schemas.microsoft.com/office/drawing/2014/main" id="{EAA75EB2-2449-1F2E-40E8-F10BD9499122}"/>
              </a:ext>
            </a:extLst>
          </p:cNvPr>
          <p:cNvSpPr>
            <a:spLocks noChangeShapeType="1"/>
          </p:cNvSpPr>
          <p:nvPr/>
        </p:nvSpPr>
        <p:spPr bwMode="auto">
          <a:xfrm>
            <a:off x="3638550" y="4038600"/>
            <a:ext cx="0" cy="45720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061904" name="Text Box 16">
            <a:extLst>
              <a:ext uri="{FF2B5EF4-FFF2-40B4-BE49-F238E27FC236}">
                <a16:creationId xmlns:a16="http://schemas.microsoft.com/office/drawing/2014/main" id="{45ABC9DE-9B4F-A40E-0756-E24DDC240709}"/>
              </a:ext>
            </a:extLst>
          </p:cNvPr>
          <p:cNvSpPr txBox="1">
            <a:spLocks noChangeArrowheads="1"/>
          </p:cNvSpPr>
          <p:nvPr/>
        </p:nvSpPr>
        <p:spPr bwMode="auto">
          <a:xfrm>
            <a:off x="3784600" y="37338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4</a:t>
            </a:r>
            <a:endParaRPr lang="en-US" altLang="en-US" sz="1800" baseline="-25000"/>
          </a:p>
        </p:txBody>
      </p:sp>
      <p:sp>
        <p:nvSpPr>
          <p:cNvPr id="1061905" name="Text Box 17">
            <a:extLst>
              <a:ext uri="{FF2B5EF4-FFF2-40B4-BE49-F238E27FC236}">
                <a16:creationId xmlns:a16="http://schemas.microsoft.com/office/drawing/2014/main" id="{27B4916D-F8CC-43F1-BB45-01D24422F739}"/>
              </a:ext>
            </a:extLst>
          </p:cNvPr>
          <p:cNvSpPr txBox="1">
            <a:spLocks noChangeArrowheads="1"/>
          </p:cNvSpPr>
          <p:nvPr/>
        </p:nvSpPr>
        <p:spPr bwMode="auto">
          <a:xfrm>
            <a:off x="3784600" y="42052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5</a:t>
            </a:r>
            <a:endParaRPr lang="en-US" altLang="en-US" sz="1800" baseline="-25000"/>
          </a:p>
        </p:txBody>
      </p:sp>
      <p:sp>
        <p:nvSpPr>
          <p:cNvPr id="24594" name="Text Box 18">
            <a:extLst>
              <a:ext uri="{FF2B5EF4-FFF2-40B4-BE49-F238E27FC236}">
                <a16:creationId xmlns:a16="http://schemas.microsoft.com/office/drawing/2014/main" id="{C33FCA0C-CAE6-2C31-30FC-5060D70EF1F0}"/>
              </a:ext>
            </a:extLst>
          </p:cNvPr>
          <p:cNvSpPr txBox="1">
            <a:spLocks noChangeArrowheads="1"/>
          </p:cNvSpPr>
          <p:nvPr/>
        </p:nvSpPr>
        <p:spPr bwMode="auto">
          <a:xfrm>
            <a:off x="2343150" y="4191000"/>
            <a:ext cx="365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t>i</a:t>
            </a:r>
            <a:r>
              <a:rPr lang="en-US" altLang="en-US" sz="2400" baseline="-25000"/>
              <a:t>3</a:t>
            </a:r>
          </a:p>
        </p:txBody>
      </p:sp>
      <p:sp>
        <p:nvSpPr>
          <p:cNvPr id="24595" name="Text Box 19">
            <a:extLst>
              <a:ext uri="{FF2B5EF4-FFF2-40B4-BE49-F238E27FC236}">
                <a16:creationId xmlns:a16="http://schemas.microsoft.com/office/drawing/2014/main" id="{36120C87-9361-C869-378A-57982B8AC142}"/>
              </a:ext>
            </a:extLst>
          </p:cNvPr>
          <p:cNvSpPr txBox="1">
            <a:spLocks noChangeArrowheads="1"/>
          </p:cNvSpPr>
          <p:nvPr/>
        </p:nvSpPr>
        <p:spPr bwMode="auto">
          <a:xfrm>
            <a:off x="6076950" y="4191000"/>
            <a:ext cx="466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t>o</a:t>
            </a:r>
            <a:r>
              <a:rPr lang="en-US" altLang="en-US" sz="2400" baseline="-25000"/>
              <a:t>3</a:t>
            </a:r>
          </a:p>
        </p:txBody>
      </p:sp>
      <p:sp>
        <p:nvSpPr>
          <p:cNvPr id="24596" name="Line 20">
            <a:extLst>
              <a:ext uri="{FF2B5EF4-FFF2-40B4-BE49-F238E27FC236}">
                <a16:creationId xmlns:a16="http://schemas.microsoft.com/office/drawing/2014/main" id="{F669D694-1105-D167-9963-B421BB278AA7}"/>
              </a:ext>
            </a:extLst>
          </p:cNvPr>
          <p:cNvSpPr>
            <a:spLocks noChangeShapeType="1"/>
          </p:cNvSpPr>
          <p:nvPr/>
        </p:nvSpPr>
        <p:spPr bwMode="auto">
          <a:xfrm>
            <a:off x="4171950" y="3581400"/>
            <a:ext cx="0" cy="45720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061909" name="Text Box 21">
            <a:extLst>
              <a:ext uri="{FF2B5EF4-FFF2-40B4-BE49-F238E27FC236}">
                <a16:creationId xmlns:a16="http://schemas.microsoft.com/office/drawing/2014/main" id="{9856DF55-1B91-3AC6-3A80-0F098E6DDA45}"/>
              </a:ext>
            </a:extLst>
          </p:cNvPr>
          <p:cNvSpPr txBox="1">
            <a:spLocks noChangeArrowheads="1"/>
          </p:cNvSpPr>
          <p:nvPr/>
        </p:nvSpPr>
        <p:spPr bwMode="auto">
          <a:xfrm>
            <a:off x="4241800" y="37338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4</a:t>
            </a:r>
            <a:endParaRPr lang="en-US" altLang="en-US" sz="1800" baseline="-25000"/>
          </a:p>
        </p:txBody>
      </p:sp>
      <p:sp>
        <p:nvSpPr>
          <p:cNvPr id="1061910" name="Text Box 22">
            <a:extLst>
              <a:ext uri="{FF2B5EF4-FFF2-40B4-BE49-F238E27FC236}">
                <a16:creationId xmlns:a16="http://schemas.microsoft.com/office/drawing/2014/main" id="{C6285EC3-05C4-4E29-2C7A-96A8F177B4DA}"/>
              </a:ext>
            </a:extLst>
          </p:cNvPr>
          <p:cNvSpPr txBox="1">
            <a:spLocks noChangeArrowheads="1"/>
          </p:cNvSpPr>
          <p:nvPr/>
        </p:nvSpPr>
        <p:spPr bwMode="auto">
          <a:xfrm>
            <a:off x="4248150" y="32766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2</a:t>
            </a:r>
            <a:endParaRPr lang="en-US" altLang="en-US" sz="1800" baseline="-25000"/>
          </a:p>
        </p:txBody>
      </p:sp>
      <p:sp>
        <p:nvSpPr>
          <p:cNvPr id="24599" name="Line 23">
            <a:extLst>
              <a:ext uri="{FF2B5EF4-FFF2-40B4-BE49-F238E27FC236}">
                <a16:creationId xmlns:a16="http://schemas.microsoft.com/office/drawing/2014/main" id="{F117EC36-6DB3-0702-BBE5-AF55CECA6C3C}"/>
              </a:ext>
            </a:extLst>
          </p:cNvPr>
          <p:cNvSpPr>
            <a:spLocks noChangeShapeType="1"/>
          </p:cNvSpPr>
          <p:nvPr/>
        </p:nvSpPr>
        <p:spPr bwMode="auto">
          <a:xfrm>
            <a:off x="2657475" y="4038600"/>
            <a:ext cx="3438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4600" name="Line 24">
            <a:extLst>
              <a:ext uri="{FF2B5EF4-FFF2-40B4-BE49-F238E27FC236}">
                <a16:creationId xmlns:a16="http://schemas.microsoft.com/office/drawing/2014/main" id="{5793C520-F431-AD62-EB04-46909AC99845}"/>
              </a:ext>
            </a:extLst>
          </p:cNvPr>
          <p:cNvSpPr>
            <a:spLocks noChangeShapeType="1"/>
          </p:cNvSpPr>
          <p:nvPr/>
        </p:nvSpPr>
        <p:spPr bwMode="auto">
          <a:xfrm>
            <a:off x="2657475" y="4495800"/>
            <a:ext cx="3438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4601" name="Line 25">
            <a:extLst>
              <a:ext uri="{FF2B5EF4-FFF2-40B4-BE49-F238E27FC236}">
                <a16:creationId xmlns:a16="http://schemas.microsoft.com/office/drawing/2014/main" id="{905DB04D-AC30-B1D5-9FC7-322B3727B88F}"/>
              </a:ext>
            </a:extLst>
          </p:cNvPr>
          <p:cNvSpPr>
            <a:spLocks noChangeShapeType="1"/>
          </p:cNvSpPr>
          <p:nvPr/>
        </p:nvSpPr>
        <p:spPr bwMode="auto">
          <a:xfrm>
            <a:off x="4181475" y="4495800"/>
            <a:ext cx="0" cy="45720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4602" name="Line 26">
            <a:extLst>
              <a:ext uri="{FF2B5EF4-FFF2-40B4-BE49-F238E27FC236}">
                <a16:creationId xmlns:a16="http://schemas.microsoft.com/office/drawing/2014/main" id="{8CC25AF2-ECF0-1452-DA70-3B1FDBF5B125}"/>
              </a:ext>
            </a:extLst>
          </p:cNvPr>
          <p:cNvSpPr>
            <a:spLocks noChangeShapeType="1"/>
          </p:cNvSpPr>
          <p:nvPr/>
        </p:nvSpPr>
        <p:spPr bwMode="auto">
          <a:xfrm>
            <a:off x="2657475" y="4953000"/>
            <a:ext cx="3438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4603" name="Text Box 27">
            <a:extLst>
              <a:ext uri="{FF2B5EF4-FFF2-40B4-BE49-F238E27FC236}">
                <a16:creationId xmlns:a16="http://schemas.microsoft.com/office/drawing/2014/main" id="{6941F4DE-69E1-5A29-6A44-2C826437997B}"/>
              </a:ext>
            </a:extLst>
          </p:cNvPr>
          <p:cNvSpPr txBox="1">
            <a:spLocks noChangeArrowheads="1"/>
          </p:cNvSpPr>
          <p:nvPr/>
        </p:nvSpPr>
        <p:spPr bwMode="auto">
          <a:xfrm>
            <a:off x="2352675" y="4648200"/>
            <a:ext cx="365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t>i</a:t>
            </a:r>
            <a:r>
              <a:rPr lang="en-US" altLang="en-US" sz="2400" baseline="-25000"/>
              <a:t>4</a:t>
            </a:r>
          </a:p>
        </p:txBody>
      </p:sp>
      <p:sp>
        <p:nvSpPr>
          <p:cNvPr id="24604" name="Text Box 28">
            <a:extLst>
              <a:ext uri="{FF2B5EF4-FFF2-40B4-BE49-F238E27FC236}">
                <a16:creationId xmlns:a16="http://schemas.microsoft.com/office/drawing/2014/main" id="{132FB5C9-FD5D-B798-4CD8-EBB0553DA202}"/>
              </a:ext>
            </a:extLst>
          </p:cNvPr>
          <p:cNvSpPr txBox="1">
            <a:spLocks noChangeArrowheads="1"/>
          </p:cNvSpPr>
          <p:nvPr/>
        </p:nvSpPr>
        <p:spPr bwMode="auto">
          <a:xfrm>
            <a:off x="6086475" y="4648200"/>
            <a:ext cx="466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t>o</a:t>
            </a:r>
            <a:r>
              <a:rPr lang="en-US" altLang="en-US" sz="2400" baseline="-25000"/>
              <a:t>4</a:t>
            </a:r>
          </a:p>
        </p:txBody>
      </p:sp>
      <p:sp>
        <p:nvSpPr>
          <p:cNvPr id="24605" name="Line 29">
            <a:extLst>
              <a:ext uri="{FF2B5EF4-FFF2-40B4-BE49-F238E27FC236}">
                <a16:creationId xmlns:a16="http://schemas.microsoft.com/office/drawing/2014/main" id="{D7511CB1-0CD1-28A7-2A1B-6FB0AB5CFEF1}"/>
              </a:ext>
            </a:extLst>
          </p:cNvPr>
          <p:cNvSpPr>
            <a:spLocks noChangeShapeType="1"/>
          </p:cNvSpPr>
          <p:nvPr/>
        </p:nvSpPr>
        <p:spPr bwMode="auto">
          <a:xfrm>
            <a:off x="4714875" y="4038600"/>
            <a:ext cx="0" cy="45720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4606" name="Line 30">
            <a:extLst>
              <a:ext uri="{FF2B5EF4-FFF2-40B4-BE49-F238E27FC236}">
                <a16:creationId xmlns:a16="http://schemas.microsoft.com/office/drawing/2014/main" id="{8E15C2FA-97B2-5FC9-498C-22DE912288DB}"/>
              </a:ext>
            </a:extLst>
          </p:cNvPr>
          <p:cNvSpPr>
            <a:spLocks noChangeShapeType="1"/>
          </p:cNvSpPr>
          <p:nvPr/>
        </p:nvSpPr>
        <p:spPr bwMode="auto">
          <a:xfrm>
            <a:off x="5248275" y="3581400"/>
            <a:ext cx="0" cy="45720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061919" name="Text Box 31">
            <a:extLst>
              <a:ext uri="{FF2B5EF4-FFF2-40B4-BE49-F238E27FC236}">
                <a16:creationId xmlns:a16="http://schemas.microsoft.com/office/drawing/2014/main" id="{5038E8B4-7F7A-106A-06AB-8FDEBC3F1047}"/>
              </a:ext>
            </a:extLst>
          </p:cNvPr>
          <p:cNvSpPr txBox="1">
            <a:spLocks noChangeArrowheads="1"/>
          </p:cNvSpPr>
          <p:nvPr/>
        </p:nvSpPr>
        <p:spPr bwMode="auto">
          <a:xfrm>
            <a:off x="4257675" y="41910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1</a:t>
            </a:r>
            <a:endParaRPr lang="en-US" altLang="en-US" sz="1800" baseline="-25000"/>
          </a:p>
        </p:txBody>
      </p:sp>
      <p:sp>
        <p:nvSpPr>
          <p:cNvPr id="1061920" name="Text Box 32">
            <a:extLst>
              <a:ext uri="{FF2B5EF4-FFF2-40B4-BE49-F238E27FC236}">
                <a16:creationId xmlns:a16="http://schemas.microsoft.com/office/drawing/2014/main" id="{3820D126-7F0C-092D-DA80-09EF1A9479EB}"/>
              </a:ext>
            </a:extLst>
          </p:cNvPr>
          <p:cNvSpPr txBox="1">
            <a:spLocks noChangeArrowheads="1"/>
          </p:cNvSpPr>
          <p:nvPr/>
        </p:nvSpPr>
        <p:spPr bwMode="auto">
          <a:xfrm>
            <a:off x="4257675" y="46624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5</a:t>
            </a:r>
            <a:endParaRPr lang="en-US" altLang="en-US" sz="1800" baseline="-25000"/>
          </a:p>
        </p:txBody>
      </p:sp>
      <p:sp>
        <p:nvSpPr>
          <p:cNvPr id="1061921" name="Text Box 33">
            <a:extLst>
              <a:ext uri="{FF2B5EF4-FFF2-40B4-BE49-F238E27FC236}">
                <a16:creationId xmlns:a16="http://schemas.microsoft.com/office/drawing/2014/main" id="{B0BE2514-1A89-D58A-3D86-8B85B2ECB04F}"/>
              </a:ext>
            </a:extLst>
          </p:cNvPr>
          <p:cNvSpPr txBox="1">
            <a:spLocks noChangeArrowheads="1"/>
          </p:cNvSpPr>
          <p:nvPr/>
        </p:nvSpPr>
        <p:spPr bwMode="auto">
          <a:xfrm>
            <a:off x="4791075" y="37338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1</a:t>
            </a:r>
            <a:endParaRPr lang="en-US" altLang="en-US" sz="1800" baseline="-25000"/>
          </a:p>
        </p:txBody>
      </p:sp>
      <p:sp>
        <p:nvSpPr>
          <p:cNvPr id="1061922" name="Text Box 34">
            <a:extLst>
              <a:ext uri="{FF2B5EF4-FFF2-40B4-BE49-F238E27FC236}">
                <a16:creationId xmlns:a16="http://schemas.microsoft.com/office/drawing/2014/main" id="{EE70735F-237C-7995-172F-9770E6122514}"/>
              </a:ext>
            </a:extLst>
          </p:cNvPr>
          <p:cNvSpPr txBox="1">
            <a:spLocks noChangeArrowheads="1"/>
          </p:cNvSpPr>
          <p:nvPr/>
        </p:nvSpPr>
        <p:spPr bwMode="auto">
          <a:xfrm>
            <a:off x="4791075" y="42052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4</a:t>
            </a:r>
            <a:endParaRPr lang="en-US" altLang="en-US" sz="1800" baseline="-25000"/>
          </a:p>
        </p:txBody>
      </p:sp>
      <p:sp>
        <p:nvSpPr>
          <p:cNvPr id="1061923" name="Text Box 35">
            <a:extLst>
              <a:ext uri="{FF2B5EF4-FFF2-40B4-BE49-F238E27FC236}">
                <a16:creationId xmlns:a16="http://schemas.microsoft.com/office/drawing/2014/main" id="{3AE38F4B-127E-3BCA-7647-41CBA3DDDA6F}"/>
              </a:ext>
            </a:extLst>
          </p:cNvPr>
          <p:cNvSpPr txBox="1">
            <a:spLocks noChangeArrowheads="1"/>
          </p:cNvSpPr>
          <p:nvPr/>
        </p:nvSpPr>
        <p:spPr bwMode="auto">
          <a:xfrm>
            <a:off x="5394325" y="37338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2</a:t>
            </a:r>
            <a:endParaRPr lang="en-US" altLang="en-US" sz="1800" baseline="-25000"/>
          </a:p>
        </p:txBody>
      </p:sp>
      <p:sp>
        <p:nvSpPr>
          <p:cNvPr id="1061924" name="Text Box 36">
            <a:extLst>
              <a:ext uri="{FF2B5EF4-FFF2-40B4-BE49-F238E27FC236}">
                <a16:creationId xmlns:a16="http://schemas.microsoft.com/office/drawing/2014/main" id="{C2C907AC-F327-3185-C092-8A1D298C0642}"/>
              </a:ext>
            </a:extLst>
          </p:cNvPr>
          <p:cNvSpPr txBox="1">
            <a:spLocks noChangeArrowheads="1"/>
          </p:cNvSpPr>
          <p:nvPr/>
        </p:nvSpPr>
        <p:spPr bwMode="auto">
          <a:xfrm>
            <a:off x="5394325" y="32766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1</a:t>
            </a:r>
            <a:endParaRPr lang="en-US" altLang="en-US" sz="1800" baseline="-25000"/>
          </a:p>
        </p:txBody>
      </p:sp>
      <p:sp>
        <p:nvSpPr>
          <p:cNvPr id="24613" name="Text Box 70">
            <a:extLst>
              <a:ext uri="{FF2B5EF4-FFF2-40B4-BE49-F238E27FC236}">
                <a16:creationId xmlns:a16="http://schemas.microsoft.com/office/drawing/2014/main" id="{90BE0A67-27D5-C31C-065B-2F677125CFC0}"/>
              </a:ext>
            </a:extLst>
          </p:cNvPr>
          <p:cNvSpPr txBox="1">
            <a:spLocks noChangeArrowheads="1"/>
          </p:cNvSpPr>
          <p:nvPr/>
        </p:nvSpPr>
        <p:spPr bwMode="auto">
          <a:xfrm>
            <a:off x="2698750" y="42052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4</a:t>
            </a:r>
            <a:endParaRPr lang="en-US" altLang="en-US" sz="1800" baseline="-25000"/>
          </a:p>
        </p:txBody>
      </p:sp>
      <p:sp>
        <p:nvSpPr>
          <p:cNvPr id="24614" name="Text Box 71">
            <a:extLst>
              <a:ext uri="{FF2B5EF4-FFF2-40B4-BE49-F238E27FC236}">
                <a16:creationId xmlns:a16="http://schemas.microsoft.com/office/drawing/2014/main" id="{DA3CF0C7-3599-FBBC-5BA9-2487B8E61FE9}"/>
              </a:ext>
            </a:extLst>
          </p:cNvPr>
          <p:cNvSpPr txBox="1">
            <a:spLocks noChangeArrowheads="1"/>
          </p:cNvSpPr>
          <p:nvPr/>
        </p:nvSpPr>
        <p:spPr bwMode="auto">
          <a:xfrm>
            <a:off x="2698750" y="46624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1</a:t>
            </a:r>
            <a:endParaRPr lang="en-US" altLang="en-US" sz="1800" baseline="-25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61897"/>
                                        </p:tgtEl>
                                        <p:attrNameLst>
                                          <p:attrName>style.visibility</p:attrName>
                                        </p:attrNameLst>
                                      </p:cBhvr>
                                      <p:to>
                                        <p:strVal val="visible"/>
                                      </p:to>
                                    </p:set>
                                    <p:animEffect transition="in" filter="blinds(horizontal)">
                                      <p:cBhvr>
                                        <p:cTn id="7" dur="500"/>
                                        <p:tgtEl>
                                          <p:spTgt spid="1061897"/>
                                        </p:tgtEl>
                                      </p:cBhvr>
                                    </p:animEffect>
                                  </p:childTnLst>
                                </p:cTn>
                              </p:par>
                              <p:par>
                                <p:cTn id="8" presetID="3" presetClass="entr" presetSubtype="10" fill="hold" nodeType="withEffect">
                                  <p:stCondLst>
                                    <p:cond delay="0"/>
                                  </p:stCondLst>
                                  <p:childTnLst>
                                    <p:set>
                                      <p:cBhvr>
                                        <p:cTn id="9" dur="1" fill="hold">
                                          <p:stCondLst>
                                            <p:cond delay="0"/>
                                          </p:stCondLst>
                                        </p:cTn>
                                        <p:tgtEl>
                                          <p:spTgt spid="1061898"/>
                                        </p:tgtEl>
                                        <p:attrNameLst>
                                          <p:attrName>style.visibility</p:attrName>
                                        </p:attrNameLst>
                                      </p:cBhvr>
                                      <p:to>
                                        <p:strVal val="visible"/>
                                      </p:to>
                                    </p:set>
                                    <p:animEffect transition="in" filter="blinds(horizontal)">
                                      <p:cBhvr>
                                        <p:cTn id="10" dur="500"/>
                                        <p:tgtEl>
                                          <p:spTgt spid="106189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061904"/>
                                        </p:tgtEl>
                                        <p:attrNameLst>
                                          <p:attrName>style.visibility</p:attrName>
                                        </p:attrNameLst>
                                      </p:cBhvr>
                                      <p:to>
                                        <p:strVal val="visible"/>
                                      </p:to>
                                    </p:set>
                                    <p:animEffect transition="in" filter="blinds(horizontal)">
                                      <p:cBhvr>
                                        <p:cTn id="15" dur="500"/>
                                        <p:tgtEl>
                                          <p:spTgt spid="1061904"/>
                                        </p:tgtEl>
                                      </p:cBhvr>
                                    </p:animEffect>
                                  </p:childTnLst>
                                </p:cTn>
                              </p:par>
                              <p:par>
                                <p:cTn id="16" presetID="3" presetClass="entr" presetSubtype="10" fill="hold" nodeType="withEffect">
                                  <p:stCondLst>
                                    <p:cond delay="0"/>
                                  </p:stCondLst>
                                  <p:childTnLst>
                                    <p:set>
                                      <p:cBhvr>
                                        <p:cTn id="17" dur="1" fill="hold">
                                          <p:stCondLst>
                                            <p:cond delay="0"/>
                                          </p:stCondLst>
                                        </p:cTn>
                                        <p:tgtEl>
                                          <p:spTgt spid="1061905"/>
                                        </p:tgtEl>
                                        <p:attrNameLst>
                                          <p:attrName>style.visibility</p:attrName>
                                        </p:attrNameLst>
                                      </p:cBhvr>
                                      <p:to>
                                        <p:strVal val="visible"/>
                                      </p:to>
                                    </p:set>
                                    <p:animEffect transition="in" filter="blinds(horizontal)">
                                      <p:cBhvr>
                                        <p:cTn id="18" dur="500"/>
                                        <p:tgtEl>
                                          <p:spTgt spid="106190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1061910"/>
                                        </p:tgtEl>
                                        <p:attrNameLst>
                                          <p:attrName>style.visibility</p:attrName>
                                        </p:attrNameLst>
                                      </p:cBhvr>
                                      <p:to>
                                        <p:strVal val="visible"/>
                                      </p:to>
                                    </p:set>
                                    <p:animEffect transition="in" filter="blinds(horizontal)">
                                      <p:cBhvr>
                                        <p:cTn id="23" dur="500"/>
                                        <p:tgtEl>
                                          <p:spTgt spid="1061910"/>
                                        </p:tgtEl>
                                      </p:cBhvr>
                                    </p:animEffect>
                                  </p:childTnLst>
                                </p:cTn>
                              </p:par>
                              <p:par>
                                <p:cTn id="24" presetID="3" presetClass="entr" presetSubtype="10" fill="hold" nodeType="withEffect">
                                  <p:stCondLst>
                                    <p:cond delay="0"/>
                                  </p:stCondLst>
                                  <p:childTnLst>
                                    <p:set>
                                      <p:cBhvr>
                                        <p:cTn id="25" dur="1" fill="hold">
                                          <p:stCondLst>
                                            <p:cond delay="0"/>
                                          </p:stCondLst>
                                        </p:cTn>
                                        <p:tgtEl>
                                          <p:spTgt spid="1061909"/>
                                        </p:tgtEl>
                                        <p:attrNameLst>
                                          <p:attrName>style.visibility</p:attrName>
                                        </p:attrNameLst>
                                      </p:cBhvr>
                                      <p:to>
                                        <p:strVal val="visible"/>
                                      </p:to>
                                    </p:set>
                                    <p:animEffect transition="in" filter="blinds(horizontal)">
                                      <p:cBhvr>
                                        <p:cTn id="26" dur="500"/>
                                        <p:tgtEl>
                                          <p:spTgt spid="1061909"/>
                                        </p:tgtEl>
                                      </p:cBhvr>
                                    </p:animEffect>
                                  </p:childTnLst>
                                </p:cTn>
                              </p:par>
                              <p:par>
                                <p:cTn id="27" presetID="3" presetClass="entr" presetSubtype="10" fill="hold" nodeType="withEffect">
                                  <p:stCondLst>
                                    <p:cond delay="0"/>
                                  </p:stCondLst>
                                  <p:childTnLst>
                                    <p:set>
                                      <p:cBhvr>
                                        <p:cTn id="28" dur="1" fill="hold">
                                          <p:stCondLst>
                                            <p:cond delay="0"/>
                                          </p:stCondLst>
                                        </p:cTn>
                                        <p:tgtEl>
                                          <p:spTgt spid="1061919"/>
                                        </p:tgtEl>
                                        <p:attrNameLst>
                                          <p:attrName>style.visibility</p:attrName>
                                        </p:attrNameLst>
                                      </p:cBhvr>
                                      <p:to>
                                        <p:strVal val="visible"/>
                                      </p:to>
                                    </p:set>
                                    <p:animEffect transition="in" filter="blinds(horizontal)">
                                      <p:cBhvr>
                                        <p:cTn id="29" dur="500"/>
                                        <p:tgtEl>
                                          <p:spTgt spid="1061919"/>
                                        </p:tgtEl>
                                      </p:cBhvr>
                                    </p:animEffect>
                                  </p:childTnLst>
                                </p:cTn>
                              </p:par>
                              <p:par>
                                <p:cTn id="30" presetID="3" presetClass="entr" presetSubtype="10" fill="hold" nodeType="withEffect">
                                  <p:stCondLst>
                                    <p:cond delay="0"/>
                                  </p:stCondLst>
                                  <p:childTnLst>
                                    <p:set>
                                      <p:cBhvr>
                                        <p:cTn id="31" dur="1" fill="hold">
                                          <p:stCondLst>
                                            <p:cond delay="0"/>
                                          </p:stCondLst>
                                        </p:cTn>
                                        <p:tgtEl>
                                          <p:spTgt spid="1061920"/>
                                        </p:tgtEl>
                                        <p:attrNameLst>
                                          <p:attrName>style.visibility</p:attrName>
                                        </p:attrNameLst>
                                      </p:cBhvr>
                                      <p:to>
                                        <p:strVal val="visible"/>
                                      </p:to>
                                    </p:set>
                                    <p:animEffect transition="in" filter="blinds(horizontal)">
                                      <p:cBhvr>
                                        <p:cTn id="32" dur="500"/>
                                        <p:tgtEl>
                                          <p:spTgt spid="106192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061921"/>
                                        </p:tgtEl>
                                        <p:attrNameLst>
                                          <p:attrName>style.visibility</p:attrName>
                                        </p:attrNameLst>
                                      </p:cBhvr>
                                      <p:to>
                                        <p:strVal val="visible"/>
                                      </p:to>
                                    </p:set>
                                    <p:animEffect transition="in" filter="blinds(horizontal)">
                                      <p:cBhvr>
                                        <p:cTn id="37" dur="500"/>
                                        <p:tgtEl>
                                          <p:spTgt spid="1061921"/>
                                        </p:tgtEl>
                                      </p:cBhvr>
                                    </p:animEffect>
                                  </p:childTnLst>
                                </p:cTn>
                              </p:par>
                              <p:par>
                                <p:cTn id="38" presetID="3" presetClass="entr" presetSubtype="10" fill="hold" nodeType="withEffect">
                                  <p:stCondLst>
                                    <p:cond delay="0"/>
                                  </p:stCondLst>
                                  <p:childTnLst>
                                    <p:set>
                                      <p:cBhvr>
                                        <p:cTn id="39" dur="1" fill="hold">
                                          <p:stCondLst>
                                            <p:cond delay="0"/>
                                          </p:stCondLst>
                                        </p:cTn>
                                        <p:tgtEl>
                                          <p:spTgt spid="1061922"/>
                                        </p:tgtEl>
                                        <p:attrNameLst>
                                          <p:attrName>style.visibility</p:attrName>
                                        </p:attrNameLst>
                                      </p:cBhvr>
                                      <p:to>
                                        <p:strVal val="visible"/>
                                      </p:to>
                                    </p:set>
                                    <p:animEffect transition="in" filter="blinds(horizontal)">
                                      <p:cBhvr>
                                        <p:cTn id="40" dur="500"/>
                                        <p:tgtEl>
                                          <p:spTgt spid="1061922"/>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1061924"/>
                                        </p:tgtEl>
                                        <p:attrNameLst>
                                          <p:attrName>style.visibility</p:attrName>
                                        </p:attrNameLst>
                                      </p:cBhvr>
                                      <p:to>
                                        <p:strVal val="visible"/>
                                      </p:to>
                                    </p:set>
                                    <p:animEffect transition="in" filter="blinds(horizontal)">
                                      <p:cBhvr>
                                        <p:cTn id="45" dur="500"/>
                                        <p:tgtEl>
                                          <p:spTgt spid="1061924"/>
                                        </p:tgtEl>
                                      </p:cBhvr>
                                    </p:animEffect>
                                  </p:childTnLst>
                                </p:cTn>
                              </p:par>
                              <p:par>
                                <p:cTn id="46" presetID="3" presetClass="entr" presetSubtype="10" fill="hold" nodeType="withEffect">
                                  <p:stCondLst>
                                    <p:cond delay="0"/>
                                  </p:stCondLst>
                                  <p:childTnLst>
                                    <p:set>
                                      <p:cBhvr>
                                        <p:cTn id="47" dur="1" fill="hold">
                                          <p:stCondLst>
                                            <p:cond delay="0"/>
                                          </p:stCondLst>
                                        </p:cTn>
                                        <p:tgtEl>
                                          <p:spTgt spid="1061923"/>
                                        </p:tgtEl>
                                        <p:attrNameLst>
                                          <p:attrName>style.visibility</p:attrName>
                                        </p:attrNameLst>
                                      </p:cBhvr>
                                      <p:to>
                                        <p:strVal val="visible"/>
                                      </p:to>
                                    </p:set>
                                    <p:animEffect transition="in" filter="blinds(horizontal)">
                                      <p:cBhvr>
                                        <p:cTn id="48" dur="500"/>
                                        <p:tgtEl>
                                          <p:spTgt spid="10619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1897" grpId="0"/>
      <p:bldP spid="1061898" grpId="0"/>
      <p:bldP spid="1061904" grpId="0"/>
      <p:bldP spid="1061905" grpId="0"/>
      <p:bldP spid="1061909" grpId="0"/>
      <p:bldP spid="1061910" grpId="0"/>
      <p:bldP spid="1061919" grpId="0"/>
      <p:bldP spid="1061920" grpId="0"/>
      <p:bldP spid="1061921" grpId="0"/>
      <p:bldP spid="1061922" grpId="0"/>
      <p:bldP spid="1061923" grpId="0"/>
      <p:bldP spid="106192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a:extLst>
              <a:ext uri="{FF2B5EF4-FFF2-40B4-BE49-F238E27FC236}">
                <a16:creationId xmlns:a16="http://schemas.microsoft.com/office/drawing/2014/main" id="{168E6340-2E47-8F6B-672F-8A881DC769E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EFB7F5E8-E8EC-4834-87B0-4AFA5F62FCDD}" type="slidenum">
              <a:rPr lang="en-US" altLang="en-US" sz="1200" smtClean="0">
                <a:latin typeface="Garamond" panose="02020404030301010803" pitchFamily="18" charset="0"/>
              </a:rPr>
              <a:pPr>
                <a:spcBef>
                  <a:spcPct val="0"/>
                </a:spcBef>
                <a:buClrTx/>
                <a:buSzTx/>
                <a:buFontTx/>
                <a:buNone/>
              </a:pPr>
              <a:t>12</a:t>
            </a:fld>
            <a:endParaRPr lang="en-US" altLang="en-US" sz="1200">
              <a:latin typeface="Garamond" panose="02020404030301010803" pitchFamily="18" charset="0"/>
            </a:endParaRPr>
          </a:p>
        </p:txBody>
      </p:sp>
      <p:sp>
        <p:nvSpPr>
          <p:cNvPr id="26627" name="Rectangle 2">
            <a:extLst>
              <a:ext uri="{FF2B5EF4-FFF2-40B4-BE49-F238E27FC236}">
                <a16:creationId xmlns:a16="http://schemas.microsoft.com/office/drawing/2014/main" id="{8A1639F9-0112-06E7-5426-2605FD78C2D9}"/>
              </a:ext>
            </a:extLst>
          </p:cNvPr>
          <p:cNvSpPr>
            <a:spLocks noGrp="1" noChangeArrowheads="1"/>
          </p:cNvSpPr>
          <p:nvPr>
            <p:ph type="title"/>
          </p:nvPr>
        </p:nvSpPr>
        <p:spPr/>
        <p:txBody>
          <a:bodyPr/>
          <a:lstStyle/>
          <a:p>
            <a:pPr eaLnBrk="1" hangingPunct="1"/>
            <a:r>
              <a:rPr lang="en-US" altLang="en-US" sz="3200"/>
              <a:t>A design approach for sorting networks based on insertion sort</a:t>
            </a:r>
          </a:p>
        </p:txBody>
      </p:sp>
      <p:sp>
        <p:nvSpPr>
          <p:cNvPr id="26628" name="Rectangle 3">
            <a:extLst>
              <a:ext uri="{FF2B5EF4-FFF2-40B4-BE49-F238E27FC236}">
                <a16:creationId xmlns:a16="http://schemas.microsoft.com/office/drawing/2014/main" id="{A384815B-5DC7-8FCE-046F-6AFFB6FFBF5B}"/>
              </a:ext>
            </a:extLst>
          </p:cNvPr>
          <p:cNvSpPr>
            <a:spLocks noGrp="1" noChangeArrowheads="1"/>
          </p:cNvSpPr>
          <p:nvPr>
            <p:ph type="body" idx="1"/>
          </p:nvPr>
        </p:nvSpPr>
        <p:spPr>
          <a:xfrm>
            <a:off x="457200" y="1600200"/>
            <a:ext cx="8382000" cy="4530725"/>
          </a:xfrm>
        </p:spPr>
        <p:txBody>
          <a:bodyPr/>
          <a:lstStyle/>
          <a:p>
            <a:pPr eaLnBrk="1" hangingPunct="1">
              <a:defRPr/>
            </a:pPr>
            <a:r>
              <a:rPr lang="en-US" altLang="en-US" sz="2400" dirty="0"/>
              <a:t>We </a:t>
            </a:r>
            <a:r>
              <a:rPr lang="tr-TR" altLang="en-US" sz="2400" dirty="0"/>
              <a:t>define "</a:t>
            </a:r>
            <a:r>
              <a:rPr lang="tr-TR" altLang="en-US" sz="2400" dirty="0" err="1"/>
              <a:t>depth</a:t>
            </a:r>
            <a:r>
              <a:rPr lang="tr-TR" altLang="en-US" sz="2400" dirty="0"/>
              <a:t>" as </a:t>
            </a:r>
            <a:r>
              <a:rPr lang="tr-TR" altLang="en-US" sz="2400" dirty="0" err="1"/>
              <a:t>follows</a:t>
            </a:r>
            <a:r>
              <a:rPr lang="tr-TR" altLang="en-US" sz="2400" dirty="0"/>
              <a:t>:</a:t>
            </a:r>
            <a:endParaRPr lang="en-US" altLang="en-US" sz="2400" dirty="0"/>
          </a:p>
          <a:p>
            <a:pPr lvl="1" eaLnBrk="1" hangingPunct="1">
              <a:defRPr/>
            </a:pPr>
            <a:r>
              <a:rPr lang="tr-TR" altLang="en-US" sz="2000" dirty="0" err="1"/>
              <a:t>depth</a:t>
            </a:r>
            <a:r>
              <a:rPr lang="tr-TR" altLang="en-US" sz="2000" dirty="0"/>
              <a:t> of an </a:t>
            </a:r>
            <a:r>
              <a:rPr lang="tr-TR" altLang="en-US" sz="2000" dirty="0" err="1"/>
              <a:t>input</a:t>
            </a:r>
            <a:r>
              <a:rPr lang="tr-TR" altLang="en-US" sz="2000" dirty="0"/>
              <a:t> </a:t>
            </a:r>
            <a:r>
              <a:rPr lang="tr-TR" altLang="en-US" sz="2000" dirty="0" err="1"/>
              <a:t>wire</a:t>
            </a:r>
            <a:r>
              <a:rPr lang="tr-TR" altLang="en-US" sz="2000" dirty="0"/>
              <a:t> is 0</a:t>
            </a:r>
          </a:p>
          <a:p>
            <a:pPr lvl="1" eaLnBrk="1" hangingPunct="1">
              <a:defRPr/>
            </a:pPr>
            <a:r>
              <a:rPr lang="en-US" altLang="en-US" sz="2000" dirty="0"/>
              <a:t>depth of a comparator: maximum depth of its input wires</a:t>
            </a:r>
            <a:endParaRPr lang="tr-TR" altLang="en-US" sz="2000" dirty="0"/>
          </a:p>
          <a:p>
            <a:pPr lvl="1" eaLnBrk="1" hangingPunct="1">
              <a:defRPr/>
            </a:pPr>
            <a:r>
              <a:rPr lang="tr-TR" altLang="en-US" sz="2000" dirty="0" err="1"/>
              <a:t>depth</a:t>
            </a:r>
            <a:r>
              <a:rPr lang="tr-TR" altLang="en-US" sz="2000" dirty="0"/>
              <a:t> of </a:t>
            </a:r>
            <a:r>
              <a:rPr lang="tr-TR" altLang="en-US" sz="2000" dirty="0" err="1"/>
              <a:t>output</a:t>
            </a:r>
            <a:r>
              <a:rPr lang="tr-TR" altLang="en-US" sz="2000" dirty="0"/>
              <a:t> </a:t>
            </a:r>
            <a:r>
              <a:rPr lang="tr-TR" altLang="en-US" sz="2000" dirty="0" err="1"/>
              <a:t>wires</a:t>
            </a:r>
            <a:r>
              <a:rPr lang="tr-TR" altLang="en-US" sz="2000" dirty="0"/>
              <a:t> of a </a:t>
            </a:r>
            <a:r>
              <a:rPr lang="tr-TR" altLang="en-US" sz="2000" dirty="0" err="1"/>
              <a:t>comparator</a:t>
            </a:r>
            <a:r>
              <a:rPr lang="tr-TR" altLang="en-US" sz="2000" dirty="0"/>
              <a:t>: </a:t>
            </a:r>
            <a:r>
              <a:rPr lang="en-US" altLang="en-US" sz="2000" dirty="0"/>
              <a:t>depth of </a:t>
            </a:r>
            <a:r>
              <a:rPr lang="tr-TR" altLang="en-US" sz="2000" dirty="0" err="1"/>
              <a:t>the</a:t>
            </a:r>
            <a:r>
              <a:rPr lang="en-US" altLang="en-US" sz="2000" dirty="0"/>
              <a:t> comparator</a:t>
            </a:r>
            <a:r>
              <a:rPr lang="tr-TR" altLang="en-US" sz="2000" dirty="0"/>
              <a:t> + 1</a:t>
            </a:r>
            <a:endParaRPr lang="en-US" altLang="en-US" sz="2000" dirty="0"/>
          </a:p>
          <a:p>
            <a:pPr lvl="1" eaLnBrk="1" hangingPunct="1">
              <a:defRPr/>
            </a:pPr>
            <a:r>
              <a:rPr lang="en-US" altLang="en-US" sz="2000" dirty="0"/>
              <a:t>depth of a sorting network: maximum depth of all the wires</a:t>
            </a:r>
          </a:p>
          <a:p>
            <a:pPr marL="344487" lvl="1" indent="0" eaLnBrk="1" hangingPunct="1">
              <a:buFont typeface="Wingdings" panose="05000000000000000000" pitchFamily="2" charset="2"/>
              <a:buNone/>
              <a:defRPr/>
            </a:pPr>
            <a:endParaRPr lang="en-US" altLang="en-US" sz="2000" dirty="0"/>
          </a:p>
          <a:p>
            <a:pPr eaLnBrk="1" hangingPunct="1">
              <a:defRPr/>
            </a:pPr>
            <a:r>
              <a:rPr lang="en-US" altLang="en-US" sz="2400" dirty="0"/>
              <a:t>The time needed by a sorting network is equal to its depth.</a:t>
            </a:r>
          </a:p>
          <a:p>
            <a:pPr eaLnBrk="1" hangingPunct="1">
              <a:defRPr/>
            </a:pPr>
            <a:endParaRPr lang="en-US" altLang="en-US" sz="800" dirty="0"/>
          </a:p>
          <a:p>
            <a:pPr eaLnBrk="1" hangingPunct="1">
              <a:defRPr/>
            </a:pPr>
            <a:r>
              <a:rPr lang="en-US" altLang="en-US" sz="2400" dirty="0"/>
              <a:t>Note that a new input i</a:t>
            </a:r>
            <a:r>
              <a:rPr lang="en-US" altLang="en-US" sz="2400" baseline="-25000" dirty="0"/>
              <a:t>n</a:t>
            </a:r>
            <a:r>
              <a:rPr lang="en-US" altLang="en-US" sz="2400" dirty="0"/>
              <a:t> causes:</a:t>
            </a:r>
          </a:p>
          <a:p>
            <a:pPr lvl="1" eaLnBrk="1" hangingPunct="1">
              <a:defRPr/>
            </a:pPr>
            <a:r>
              <a:rPr lang="en-US" altLang="en-US" sz="2000" dirty="0"/>
              <a:t>2 units of delay in the output 	[ T(n) = T(n-1) + 2     ]</a:t>
            </a:r>
          </a:p>
          <a:p>
            <a:pPr lvl="1" eaLnBrk="1" hangingPunct="1">
              <a:defRPr/>
            </a:pPr>
            <a:r>
              <a:rPr lang="en-US" altLang="en-US" sz="2000" dirty="0"/>
              <a:t>n-1 new comparators		[ C(n) = C(n-1) + n-1 ]	</a:t>
            </a:r>
          </a:p>
          <a:p>
            <a:pPr eaLnBrk="1" hangingPunct="1">
              <a:buFont typeface="Wingdings" panose="05000000000000000000" pitchFamily="2" charset="2"/>
              <a:buNone/>
              <a:defRPr/>
            </a:pPr>
            <a:endParaRPr lang="en-US" altLang="en-US" sz="2400" dirty="0"/>
          </a:p>
          <a:p>
            <a:pPr eaLnBrk="1" hangingPunct="1">
              <a:defRPr/>
            </a:pPr>
            <a:endParaRPr lang="en-US"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6628">
                                            <p:txEl>
                                              <p:pRg st="6" end="6"/>
                                            </p:txEl>
                                          </p:spTgt>
                                        </p:tgtEl>
                                        <p:attrNameLst>
                                          <p:attrName>style.visibility</p:attrName>
                                        </p:attrNameLst>
                                      </p:cBhvr>
                                      <p:to>
                                        <p:strVal val="visible"/>
                                      </p:to>
                                    </p:set>
                                    <p:animEffect transition="in" filter="fade">
                                      <p:cBhvr>
                                        <p:cTn id="7" dur="500"/>
                                        <p:tgtEl>
                                          <p:spTgt spid="26628">
                                            <p:txEl>
                                              <p:pRg st="6" end="6"/>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6628">
                                            <p:txEl>
                                              <p:pRg st="8" end="8"/>
                                            </p:txEl>
                                          </p:spTgt>
                                        </p:tgtEl>
                                        <p:attrNameLst>
                                          <p:attrName>style.visibility</p:attrName>
                                        </p:attrNameLst>
                                      </p:cBhvr>
                                      <p:to>
                                        <p:strVal val="visible"/>
                                      </p:to>
                                    </p:set>
                                    <p:animEffect transition="in" filter="fade">
                                      <p:cBhvr>
                                        <p:cTn id="12" dur="500"/>
                                        <p:tgtEl>
                                          <p:spTgt spid="26628">
                                            <p:txEl>
                                              <p:pRg st="8" end="8"/>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6628">
                                            <p:txEl>
                                              <p:pRg st="9" end="9"/>
                                            </p:txEl>
                                          </p:spTgt>
                                        </p:tgtEl>
                                        <p:attrNameLst>
                                          <p:attrName>style.visibility</p:attrName>
                                        </p:attrNameLst>
                                      </p:cBhvr>
                                      <p:to>
                                        <p:strVal val="visible"/>
                                      </p:to>
                                    </p:set>
                                    <p:animEffect transition="in" filter="fade">
                                      <p:cBhvr>
                                        <p:cTn id="15" dur="500"/>
                                        <p:tgtEl>
                                          <p:spTgt spid="26628">
                                            <p:txEl>
                                              <p:pRg st="9" end="9"/>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6628">
                                            <p:txEl>
                                              <p:pRg st="10" end="10"/>
                                            </p:txEl>
                                          </p:spTgt>
                                        </p:tgtEl>
                                        <p:attrNameLst>
                                          <p:attrName>style.visibility</p:attrName>
                                        </p:attrNameLst>
                                      </p:cBhvr>
                                      <p:to>
                                        <p:strVal val="visible"/>
                                      </p:to>
                                    </p:set>
                                    <p:animEffect transition="in" filter="fade">
                                      <p:cBhvr>
                                        <p:cTn id="18" dur="500"/>
                                        <p:tgtEl>
                                          <p:spTgt spid="2662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a:extLst>
              <a:ext uri="{FF2B5EF4-FFF2-40B4-BE49-F238E27FC236}">
                <a16:creationId xmlns:a16="http://schemas.microsoft.com/office/drawing/2014/main" id="{28E3A3E4-8559-73E3-BCD8-5935C077160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EB86552A-3C69-455C-961E-5DEA2732F73E}" type="slidenum">
              <a:rPr lang="en-US" altLang="en-US" sz="1200" smtClean="0">
                <a:latin typeface="Garamond" panose="02020404030301010803" pitchFamily="18" charset="0"/>
              </a:rPr>
              <a:pPr>
                <a:spcBef>
                  <a:spcPct val="0"/>
                </a:spcBef>
                <a:buClrTx/>
                <a:buSzTx/>
                <a:buFontTx/>
                <a:buNone/>
              </a:pPr>
              <a:t>13</a:t>
            </a:fld>
            <a:endParaRPr lang="en-US" altLang="en-US" sz="1200">
              <a:latin typeface="Garamond" panose="02020404030301010803" pitchFamily="18" charset="0"/>
            </a:endParaRPr>
          </a:p>
        </p:txBody>
      </p:sp>
      <p:sp>
        <p:nvSpPr>
          <p:cNvPr id="28675" name="Rectangle 2">
            <a:extLst>
              <a:ext uri="{FF2B5EF4-FFF2-40B4-BE49-F238E27FC236}">
                <a16:creationId xmlns:a16="http://schemas.microsoft.com/office/drawing/2014/main" id="{DFC6BBFA-1E5B-429C-3D4E-8ADF9835694F}"/>
              </a:ext>
            </a:extLst>
          </p:cNvPr>
          <p:cNvSpPr>
            <a:spLocks noGrp="1" noChangeArrowheads="1"/>
          </p:cNvSpPr>
          <p:nvPr>
            <p:ph type="title"/>
          </p:nvPr>
        </p:nvSpPr>
        <p:spPr/>
        <p:txBody>
          <a:bodyPr/>
          <a:lstStyle/>
          <a:p>
            <a:pPr eaLnBrk="1" hangingPunct="1"/>
            <a:r>
              <a:rPr lang="en-US" altLang="en-US" sz="3200"/>
              <a:t>A design approach for sorting networks based on insertion sort</a:t>
            </a:r>
          </a:p>
        </p:txBody>
      </p:sp>
      <p:sp>
        <p:nvSpPr>
          <p:cNvPr id="28676" name="Rectangle 3">
            <a:extLst>
              <a:ext uri="{FF2B5EF4-FFF2-40B4-BE49-F238E27FC236}">
                <a16:creationId xmlns:a16="http://schemas.microsoft.com/office/drawing/2014/main" id="{230C6DCE-32D4-F272-B663-86F554AD61A9}"/>
              </a:ext>
            </a:extLst>
          </p:cNvPr>
          <p:cNvSpPr>
            <a:spLocks noGrp="1" noChangeArrowheads="1"/>
          </p:cNvSpPr>
          <p:nvPr>
            <p:ph type="body" idx="1"/>
          </p:nvPr>
        </p:nvSpPr>
        <p:spPr>
          <a:xfrm>
            <a:off x="457200" y="1717675"/>
            <a:ext cx="8229600" cy="4530725"/>
          </a:xfrm>
        </p:spPr>
        <p:txBody>
          <a:bodyPr/>
          <a:lstStyle/>
          <a:p>
            <a:pPr marL="619125" indent="-619125" eaLnBrk="1" hangingPunct="1"/>
            <a:r>
              <a:rPr lang="en-US" altLang="en-US" sz="2400"/>
              <a:t>For n=2, we need 1 unit of time</a:t>
            </a:r>
          </a:p>
          <a:p>
            <a:pPr marL="619125" indent="-619125" eaLnBrk="1" hangingPunct="1"/>
            <a:r>
              <a:rPr lang="en-US" altLang="en-US" sz="2400"/>
              <a:t>For n=3, we need 3 units of time</a:t>
            </a:r>
          </a:p>
          <a:p>
            <a:pPr marL="619125" indent="-619125" eaLnBrk="1" hangingPunct="1"/>
            <a:r>
              <a:rPr lang="en-US" altLang="en-US" sz="2400"/>
              <a:t>For n=4, we need 5 units of time</a:t>
            </a:r>
          </a:p>
          <a:p>
            <a:pPr marL="619125" indent="-619125" eaLnBrk="1" hangingPunct="1"/>
            <a:r>
              <a:rPr lang="en-US" altLang="en-US" sz="2400"/>
              <a:t>In general for n inputs, we will need:</a:t>
            </a:r>
          </a:p>
          <a:p>
            <a:pPr marL="881063" lvl="1" indent="-536575" eaLnBrk="1" hangingPunct="1"/>
            <a:r>
              <a:rPr lang="en-US" altLang="en-US" sz="2400" i="1"/>
              <a:t>O</a:t>
            </a:r>
            <a:r>
              <a:rPr lang="en-US" altLang="en-US" sz="2400"/>
              <a:t>(n) time [ actually 2n-3 units of time ]</a:t>
            </a:r>
            <a:r>
              <a:rPr lang="tr-TR" altLang="en-US" sz="2400"/>
              <a:t> </a:t>
            </a:r>
          </a:p>
          <a:p>
            <a:pPr marL="1233488" lvl="2" indent="-536575" eaLnBrk="1" hangingPunct="1"/>
            <a:r>
              <a:rPr lang="tr-TR" altLang="en-US" sz="2400"/>
              <a:t>Compare it to </a:t>
            </a:r>
            <a:r>
              <a:rPr lang="tr-TR" altLang="en-US" sz="2400" i="1"/>
              <a:t>O</a:t>
            </a:r>
            <a:r>
              <a:rPr lang="en-US" altLang="en-US" sz="2400"/>
              <a:t>(n</a:t>
            </a:r>
            <a:r>
              <a:rPr lang="en-US" altLang="en-US" sz="2400" baseline="30000"/>
              <a:t>2</a:t>
            </a:r>
            <a:r>
              <a:rPr lang="en-US" altLang="en-US" sz="2400"/>
              <a:t>)</a:t>
            </a:r>
            <a:r>
              <a:rPr lang="tr-TR" altLang="en-US" sz="2400"/>
              <a:t> performance of Insertion sort in RAM model</a:t>
            </a:r>
          </a:p>
          <a:p>
            <a:pPr marL="1233488" lvl="2" indent="-536575" eaLnBrk="1" hangingPunct="1"/>
            <a:r>
              <a:rPr lang="tr-TR" altLang="en-US" sz="2400">
                <a:latin typeface="Arial Unicode MS" pitchFamily="34" charset="-128"/>
                <a:ea typeface="Arial Unicode MS" pitchFamily="34" charset="-128"/>
              </a:rPr>
              <a:t>Compare it to </a:t>
            </a:r>
            <a:r>
              <a:rPr lang="el-GR" altLang="en-US" sz="2400">
                <a:latin typeface="Arial Unicode MS" pitchFamily="34" charset="-128"/>
                <a:ea typeface="Arial Unicode MS" pitchFamily="34" charset="-128"/>
              </a:rPr>
              <a:t>Ω</a:t>
            </a:r>
            <a:r>
              <a:rPr lang="en-US" altLang="en-US" sz="2400">
                <a:latin typeface="Arial Unicode MS" pitchFamily="34" charset="-128"/>
                <a:ea typeface="Arial Unicode MS" pitchFamily="34" charset="-128"/>
              </a:rPr>
              <a:t>(n lg n)</a:t>
            </a:r>
            <a:r>
              <a:rPr lang="tr-TR" altLang="en-US" sz="2400">
                <a:latin typeface="Arial Unicode MS" pitchFamily="34" charset="-128"/>
                <a:ea typeface="Arial Unicode MS" pitchFamily="34" charset="-128"/>
              </a:rPr>
              <a:t> lower bound of comparison based sorting algorithms in RAM model</a:t>
            </a:r>
            <a:endParaRPr lang="en-US"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8676">
                                            <p:txEl>
                                              <p:pRg st="1" end="1"/>
                                            </p:txEl>
                                          </p:spTgt>
                                        </p:tgtEl>
                                        <p:attrNameLst>
                                          <p:attrName>style.visibility</p:attrName>
                                        </p:attrNameLst>
                                      </p:cBhvr>
                                      <p:to>
                                        <p:strVal val="visible"/>
                                      </p:to>
                                    </p:set>
                                    <p:animEffect transition="in" filter="fade">
                                      <p:cBhvr>
                                        <p:cTn id="7" dur="500"/>
                                        <p:tgtEl>
                                          <p:spTgt spid="28676">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8676">
                                            <p:txEl>
                                              <p:pRg st="2" end="2"/>
                                            </p:txEl>
                                          </p:spTgt>
                                        </p:tgtEl>
                                        <p:attrNameLst>
                                          <p:attrName>style.visibility</p:attrName>
                                        </p:attrNameLst>
                                      </p:cBhvr>
                                      <p:to>
                                        <p:strVal val="visible"/>
                                      </p:to>
                                    </p:set>
                                    <p:animEffect transition="in" filter="fade">
                                      <p:cBhvr>
                                        <p:cTn id="12" dur="500"/>
                                        <p:tgtEl>
                                          <p:spTgt spid="28676">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8676">
                                            <p:txEl>
                                              <p:pRg st="3" end="3"/>
                                            </p:txEl>
                                          </p:spTgt>
                                        </p:tgtEl>
                                        <p:attrNameLst>
                                          <p:attrName>style.visibility</p:attrName>
                                        </p:attrNameLst>
                                      </p:cBhvr>
                                      <p:to>
                                        <p:strVal val="visible"/>
                                      </p:to>
                                    </p:set>
                                    <p:animEffect transition="in" filter="fade">
                                      <p:cBhvr>
                                        <p:cTn id="17" dur="500"/>
                                        <p:tgtEl>
                                          <p:spTgt spid="28676">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28676">
                                            <p:txEl>
                                              <p:pRg st="4" end="4"/>
                                            </p:txEl>
                                          </p:spTgt>
                                        </p:tgtEl>
                                        <p:attrNameLst>
                                          <p:attrName>style.visibility</p:attrName>
                                        </p:attrNameLst>
                                      </p:cBhvr>
                                      <p:to>
                                        <p:strVal val="visible"/>
                                      </p:to>
                                    </p:set>
                                    <p:animEffect transition="in" filter="fade">
                                      <p:cBhvr>
                                        <p:cTn id="22" dur="500"/>
                                        <p:tgtEl>
                                          <p:spTgt spid="28676">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28676">
                                            <p:txEl>
                                              <p:pRg st="5" end="5"/>
                                            </p:txEl>
                                          </p:spTgt>
                                        </p:tgtEl>
                                        <p:attrNameLst>
                                          <p:attrName>style.visibility</p:attrName>
                                        </p:attrNameLst>
                                      </p:cBhvr>
                                      <p:to>
                                        <p:strVal val="visible"/>
                                      </p:to>
                                    </p:set>
                                    <p:animEffect transition="in" filter="fade">
                                      <p:cBhvr>
                                        <p:cTn id="27" dur="500"/>
                                        <p:tgtEl>
                                          <p:spTgt spid="28676">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28676">
                                            <p:txEl>
                                              <p:pRg st="6" end="6"/>
                                            </p:txEl>
                                          </p:spTgt>
                                        </p:tgtEl>
                                        <p:attrNameLst>
                                          <p:attrName>style.visibility</p:attrName>
                                        </p:attrNameLst>
                                      </p:cBhvr>
                                      <p:to>
                                        <p:strVal val="visible"/>
                                      </p:to>
                                    </p:set>
                                    <p:animEffect transition="in" filter="fade">
                                      <p:cBhvr>
                                        <p:cTn id="32" dur="500"/>
                                        <p:tgtEl>
                                          <p:spTgt spid="2867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a:extLst>
              <a:ext uri="{FF2B5EF4-FFF2-40B4-BE49-F238E27FC236}">
                <a16:creationId xmlns:a16="http://schemas.microsoft.com/office/drawing/2014/main" id="{FCCAE31F-D2E9-7451-8A2F-722C7EE757D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2ECEC070-C8D1-48F0-8206-DB694BE84D21}" type="slidenum">
              <a:rPr lang="en-US" altLang="en-US" sz="1200" smtClean="0">
                <a:latin typeface="Garamond" panose="02020404030301010803" pitchFamily="18" charset="0"/>
              </a:rPr>
              <a:pPr>
                <a:spcBef>
                  <a:spcPct val="0"/>
                </a:spcBef>
                <a:buClrTx/>
                <a:buSzTx/>
                <a:buFontTx/>
                <a:buNone/>
              </a:pPr>
              <a:t>14</a:t>
            </a:fld>
            <a:endParaRPr lang="en-US" altLang="en-US" sz="1200">
              <a:latin typeface="Garamond" panose="02020404030301010803" pitchFamily="18" charset="0"/>
            </a:endParaRPr>
          </a:p>
        </p:txBody>
      </p:sp>
      <p:sp>
        <p:nvSpPr>
          <p:cNvPr id="30723" name="Rectangle 2">
            <a:extLst>
              <a:ext uri="{FF2B5EF4-FFF2-40B4-BE49-F238E27FC236}">
                <a16:creationId xmlns:a16="http://schemas.microsoft.com/office/drawing/2014/main" id="{0EF119FF-EBC5-8B9A-E585-F72226F7772C}"/>
              </a:ext>
            </a:extLst>
          </p:cNvPr>
          <p:cNvSpPr>
            <a:spLocks noGrp="1" noChangeArrowheads="1"/>
          </p:cNvSpPr>
          <p:nvPr>
            <p:ph type="title"/>
          </p:nvPr>
        </p:nvSpPr>
        <p:spPr/>
        <p:txBody>
          <a:bodyPr/>
          <a:lstStyle/>
          <a:p>
            <a:pPr eaLnBrk="1" hangingPunct="1"/>
            <a:r>
              <a:rPr lang="en-US" altLang="en-US" sz="3200"/>
              <a:t>A design approach for sorting networks based on insertion sort</a:t>
            </a:r>
          </a:p>
        </p:txBody>
      </p:sp>
      <p:sp>
        <p:nvSpPr>
          <p:cNvPr id="28676" name="Rectangle 3">
            <a:extLst>
              <a:ext uri="{FF2B5EF4-FFF2-40B4-BE49-F238E27FC236}">
                <a16:creationId xmlns:a16="http://schemas.microsoft.com/office/drawing/2014/main" id="{34679665-67D0-4887-3618-3315358E54C3}"/>
              </a:ext>
            </a:extLst>
          </p:cNvPr>
          <p:cNvSpPr>
            <a:spLocks noGrp="1" noChangeArrowheads="1"/>
          </p:cNvSpPr>
          <p:nvPr>
            <p:ph type="body" idx="1"/>
          </p:nvPr>
        </p:nvSpPr>
        <p:spPr>
          <a:xfrm>
            <a:off x="457200" y="1565275"/>
            <a:ext cx="8229600" cy="4530725"/>
          </a:xfrm>
        </p:spPr>
        <p:txBody>
          <a:bodyPr/>
          <a:lstStyle/>
          <a:p>
            <a:pPr marL="619125" indent="-619125" eaLnBrk="1" hangingPunct="1"/>
            <a:r>
              <a:rPr lang="en-US" altLang="en-US" sz="2400"/>
              <a:t>Note that, in RAM model we only consider time to be the major cost for implementation. </a:t>
            </a:r>
            <a:endParaRPr lang="tr-TR" altLang="en-US" sz="2400"/>
          </a:p>
          <a:p>
            <a:pPr marL="619125" indent="-619125" eaLnBrk="1" hangingPunct="1"/>
            <a:r>
              <a:rPr lang="en-US" altLang="en-US" sz="2400"/>
              <a:t>However, in other models, such as sorting networks using comparator</a:t>
            </a:r>
            <a:r>
              <a:rPr lang="tr-TR" altLang="en-US" sz="2400"/>
              <a:t>s</a:t>
            </a:r>
            <a:r>
              <a:rPr lang="en-US" altLang="en-US" sz="2400"/>
              <a:t>, we may need to consider other costs as well (e.g. the number of comparators) </a:t>
            </a:r>
            <a:endParaRPr lang="tr-TR" altLang="en-US" sz="2400"/>
          </a:p>
          <a:p>
            <a:pPr marL="619125" indent="-619125" eaLnBrk="1" hangingPunct="1"/>
            <a:r>
              <a:rPr lang="en-US" altLang="en-US" sz="2400"/>
              <a:t>For n=2, we need 1 comparator</a:t>
            </a:r>
          </a:p>
          <a:p>
            <a:pPr marL="619125" indent="-619125" eaLnBrk="1" hangingPunct="1"/>
            <a:r>
              <a:rPr lang="en-US" altLang="en-US" sz="2400"/>
              <a:t>For n=3, we need 3 comparators</a:t>
            </a:r>
          </a:p>
          <a:p>
            <a:pPr marL="619125" indent="-619125" eaLnBrk="1" hangingPunct="1"/>
            <a:r>
              <a:rPr lang="en-US" altLang="en-US" sz="2400"/>
              <a:t>For n=4, we need 6 comparators</a:t>
            </a:r>
            <a:endParaRPr lang="tr-TR" altLang="en-US" sz="2400"/>
          </a:p>
          <a:p>
            <a:pPr marL="619125" indent="-619125" eaLnBrk="1" hangingPunct="1"/>
            <a:r>
              <a:rPr lang="tr-TR" altLang="en-US" sz="2400"/>
              <a:t>The recurrence is </a:t>
            </a:r>
            <a:r>
              <a:rPr lang="en-US" altLang="en-US" sz="2400"/>
              <a:t>C(n) = C(n-1) + n-1 </a:t>
            </a:r>
            <a:endParaRPr lang="tr-TR" altLang="en-US" sz="2400"/>
          </a:p>
          <a:p>
            <a:pPr marL="619125" indent="-619125" eaLnBrk="1" hangingPunct="1"/>
            <a:r>
              <a:rPr lang="en-US" altLang="en-US" sz="2400"/>
              <a:t>In general for n inputs, we will need</a:t>
            </a:r>
            <a:r>
              <a:rPr lang="tr-TR" altLang="en-US" sz="2400"/>
              <a:t> </a:t>
            </a:r>
            <a:r>
              <a:rPr lang="en-US" altLang="en-US" sz="2400" i="1"/>
              <a:t>O</a:t>
            </a:r>
            <a:r>
              <a:rPr lang="en-US" altLang="en-US" sz="2400"/>
              <a:t>(n</a:t>
            </a:r>
            <a:r>
              <a:rPr lang="en-US" altLang="en-US" sz="2400" baseline="30000"/>
              <a:t>2</a:t>
            </a:r>
            <a:r>
              <a:rPr lang="en-US" altLang="en-US" sz="2400"/>
              <a:t>) comparator</a:t>
            </a:r>
            <a:r>
              <a:rPr lang="tr-TR" altLang="en-US" sz="2400"/>
              <a:t>s</a:t>
            </a:r>
            <a:endParaRPr lang="en-US"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8676">
                                            <p:txEl>
                                              <p:pRg st="1" end="1"/>
                                            </p:txEl>
                                          </p:spTgt>
                                        </p:tgtEl>
                                        <p:attrNameLst>
                                          <p:attrName>style.visibility</p:attrName>
                                        </p:attrNameLst>
                                      </p:cBhvr>
                                      <p:to>
                                        <p:strVal val="visible"/>
                                      </p:to>
                                    </p:set>
                                    <p:animEffect transition="in" filter="fade">
                                      <p:cBhvr>
                                        <p:cTn id="7" dur="500"/>
                                        <p:tgtEl>
                                          <p:spTgt spid="28676">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8676">
                                            <p:txEl>
                                              <p:pRg st="2" end="2"/>
                                            </p:txEl>
                                          </p:spTgt>
                                        </p:tgtEl>
                                        <p:attrNameLst>
                                          <p:attrName>style.visibility</p:attrName>
                                        </p:attrNameLst>
                                      </p:cBhvr>
                                      <p:to>
                                        <p:strVal val="visible"/>
                                      </p:to>
                                    </p:set>
                                    <p:animEffect transition="in" filter="fade">
                                      <p:cBhvr>
                                        <p:cTn id="12" dur="500"/>
                                        <p:tgtEl>
                                          <p:spTgt spid="28676">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8676">
                                            <p:txEl>
                                              <p:pRg st="3" end="3"/>
                                            </p:txEl>
                                          </p:spTgt>
                                        </p:tgtEl>
                                        <p:attrNameLst>
                                          <p:attrName>style.visibility</p:attrName>
                                        </p:attrNameLst>
                                      </p:cBhvr>
                                      <p:to>
                                        <p:strVal val="visible"/>
                                      </p:to>
                                    </p:set>
                                    <p:animEffect transition="in" filter="fade">
                                      <p:cBhvr>
                                        <p:cTn id="17" dur="500"/>
                                        <p:tgtEl>
                                          <p:spTgt spid="28676">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28676">
                                            <p:txEl>
                                              <p:pRg st="4" end="4"/>
                                            </p:txEl>
                                          </p:spTgt>
                                        </p:tgtEl>
                                        <p:attrNameLst>
                                          <p:attrName>style.visibility</p:attrName>
                                        </p:attrNameLst>
                                      </p:cBhvr>
                                      <p:to>
                                        <p:strVal val="visible"/>
                                      </p:to>
                                    </p:set>
                                    <p:animEffect transition="in" filter="fade">
                                      <p:cBhvr>
                                        <p:cTn id="22" dur="500"/>
                                        <p:tgtEl>
                                          <p:spTgt spid="28676">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28676">
                                            <p:txEl>
                                              <p:pRg st="5" end="5"/>
                                            </p:txEl>
                                          </p:spTgt>
                                        </p:tgtEl>
                                        <p:attrNameLst>
                                          <p:attrName>style.visibility</p:attrName>
                                        </p:attrNameLst>
                                      </p:cBhvr>
                                      <p:to>
                                        <p:strVal val="visible"/>
                                      </p:to>
                                    </p:set>
                                    <p:animEffect transition="in" filter="fade">
                                      <p:cBhvr>
                                        <p:cTn id="27" dur="500"/>
                                        <p:tgtEl>
                                          <p:spTgt spid="28676">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28676">
                                            <p:txEl>
                                              <p:pRg st="6" end="6"/>
                                            </p:txEl>
                                          </p:spTgt>
                                        </p:tgtEl>
                                        <p:attrNameLst>
                                          <p:attrName>style.visibility</p:attrName>
                                        </p:attrNameLst>
                                      </p:cBhvr>
                                      <p:to>
                                        <p:strVal val="visible"/>
                                      </p:to>
                                    </p:set>
                                    <p:animEffect transition="in" filter="fade">
                                      <p:cBhvr>
                                        <p:cTn id="32" dur="500"/>
                                        <p:tgtEl>
                                          <p:spTgt spid="2867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a:extLst>
              <a:ext uri="{FF2B5EF4-FFF2-40B4-BE49-F238E27FC236}">
                <a16:creationId xmlns:a16="http://schemas.microsoft.com/office/drawing/2014/main" id="{D96F31CC-4368-F57C-76E4-666B2C25FB2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B40DA9CE-EFEF-4346-85DF-9B90BE1F4526}" type="slidenum">
              <a:rPr lang="en-US" altLang="en-US" sz="1200" smtClean="0">
                <a:latin typeface="Garamond" panose="02020404030301010803" pitchFamily="18" charset="0"/>
              </a:rPr>
              <a:pPr>
                <a:spcBef>
                  <a:spcPct val="0"/>
                </a:spcBef>
                <a:buClrTx/>
                <a:buSzTx/>
                <a:buFontTx/>
                <a:buNone/>
              </a:pPr>
              <a:t>15</a:t>
            </a:fld>
            <a:endParaRPr lang="en-US" altLang="en-US" sz="1200">
              <a:latin typeface="Garamond" panose="02020404030301010803" pitchFamily="18" charset="0"/>
            </a:endParaRPr>
          </a:p>
        </p:txBody>
      </p:sp>
      <p:sp>
        <p:nvSpPr>
          <p:cNvPr id="32771" name="Rectangle 2">
            <a:extLst>
              <a:ext uri="{FF2B5EF4-FFF2-40B4-BE49-F238E27FC236}">
                <a16:creationId xmlns:a16="http://schemas.microsoft.com/office/drawing/2014/main" id="{9A23B5C8-89D8-25A7-3F05-0A48553786E5}"/>
              </a:ext>
            </a:extLst>
          </p:cNvPr>
          <p:cNvSpPr>
            <a:spLocks noGrp="1" noChangeArrowheads="1"/>
          </p:cNvSpPr>
          <p:nvPr>
            <p:ph type="title"/>
          </p:nvPr>
        </p:nvSpPr>
        <p:spPr/>
        <p:txBody>
          <a:bodyPr/>
          <a:lstStyle/>
          <a:p>
            <a:pPr eaLnBrk="1" hangingPunct="1"/>
            <a:r>
              <a:rPr lang="en-US" altLang="en-US" sz="3200"/>
              <a:t>A design approach for sorting networks based on merge sort</a:t>
            </a:r>
          </a:p>
        </p:txBody>
      </p:sp>
      <p:sp>
        <p:nvSpPr>
          <p:cNvPr id="30724" name="Rectangle 3">
            <a:extLst>
              <a:ext uri="{FF2B5EF4-FFF2-40B4-BE49-F238E27FC236}">
                <a16:creationId xmlns:a16="http://schemas.microsoft.com/office/drawing/2014/main" id="{B53A719D-C639-F2BC-8115-AFDD35435C4A}"/>
              </a:ext>
            </a:extLst>
          </p:cNvPr>
          <p:cNvSpPr>
            <a:spLocks noGrp="1" noChangeArrowheads="1"/>
          </p:cNvSpPr>
          <p:nvPr>
            <p:ph type="body" idx="1"/>
          </p:nvPr>
        </p:nvSpPr>
        <p:spPr/>
        <p:txBody>
          <a:bodyPr/>
          <a:lstStyle/>
          <a:p>
            <a:pPr eaLnBrk="1" hangingPunct="1"/>
            <a:r>
              <a:rPr lang="en-US" altLang="en-US" sz="2400"/>
              <a:t>We will now design a sorting network based on the idea of merge sort.</a:t>
            </a:r>
          </a:p>
          <a:p>
            <a:pPr eaLnBrk="1" hangingPunct="1"/>
            <a:endParaRPr lang="en-US" altLang="en-US" sz="800"/>
          </a:p>
          <a:p>
            <a:pPr eaLnBrk="1" hangingPunct="1"/>
            <a:r>
              <a:rPr lang="en-US" altLang="en-US" sz="2400"/>
              <a:t>However, we will start by designing a sorting network which will sort sequences of binary digits 0 and 1. </a:t>
            </a:r>
          </a:p>
          <a:p>
            <a:pPr eaLnBrk="1" hangingPunct="1"/>
            <a:endParaRPr lang="en-US" altLang="en-US" sz="800"/>
          </a:p>
          <a:p>
            <a:pPr eaLnBrk="1" hangingPunct="1"/>
            <a:r>
              <a:rPr lang="en-US" altLang="en-US" sz="2400"/>
              <a:t>We will first show that any sorting network that can sort a a sequence of binary digits can actually sort a sequence of arbitrary numbers.</a:t>
            </a:r>
          </a:p>
          <a:p>
            <a:pPr eaLnBrk="1" hangingPunct="1"/>
            <a:endParaRPr lang="en-US" altLang="en-US" sz="800"/>
          </a:p>
          <a:p>
            <a:pPr eaLnBrk="1" hangingPunct="1"/>
            <a:r>
              <a:rPr lang="en-US" altLang="en-US" sz="2400"/>
              <a:t>Then, we will be able to focus on the sorting of binary digit sequence.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0724">
                                            <p:txEl>
                                              <p:pRg st="2" end="2"/>
                                            </p:txEl>
                                          </p:spTgt>
                                        </p:tgtEl>
                                        <p:attrNameLst>
                                          <p:attrName>style.visibility</p:attrName>
                                        </p:attrNameLst>
                                      </p:cBhvr>
                                      <p:to>
                                        <p:strVal val="visible"/>
                                      </p:to>
                                    </p:set>
                                    <p:animEffect transition="in" filter="fade">
                                      <p:cBhvr>
                                        <p:cTn id="7" dur="500"/>
                                        <p:tgtEl>
                                          <p:spTgt spid="30724">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0724">
                                            <p:txEl>
                                              <p:pRg st="4" end="4"/>
                                            </p:txEl>
                                          </p:spTgt>
                                        </p:tgtEl>
                                        <p:attrNameLst>
                                          <p:attrName>style.visibility</p:attrName>
                                        </p:attrNameLst>
                                      </p:cBhvr>
                                      <p:to>
                                        <p:strVal val="visible"/>
                                      </p:to>
                                    </p:set>
                                    <p:animEffect transition="in" filter="fade">
                                      <p:cBhvr>
                                        <p:cTn id="12" dur="500"/>
                                        <p:tgtEl>
                                          <p:spTgt spid="30724">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30724">
                                            <p:txEl>
                                              <p:pRg st="6" end="6"/>
                                            </p:txEl>
                                          </p:spTgt>
                                        </p:tgtEl>
                                        <p:attrNameLst>
                                          <p:attrName>style.visibility</p:attrName>
                                        </p:attrNameLst>
                                      </p:cBhvr>
                                      <p:to>
                                        <p:strVal val="visible"/>
                                      </p:to>
                                    </p:set>
                                    <p:animEffect transition="in" filter="fade">
                                      <p:cBhvr>
                                        <p:cTn id="17" dur="500"/>
                                        <p:tgtEl>
                                          <p:spTgt spid="3072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a:extLst>
              <a:ext uri="{FF2B5EF4-FFF2-40B4-BE49-F238E27FC236}">
                <a16:creationId xmlns:a16="http://schemas.microsoft.com/office/drawing/2014/main" id="{AEA60762-5356-0D64-8BB5-F5E3E8CFC99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CAF2ECFE-81AF-4D0B-91F1-A4FB6CD68511}" type="slidenum">
              <a:rPr lang="en-US" altLang="en-US" sz="1200" smtClean="0">
                <a:latin typeface="Garamond" panose="02020404030301010803" pitchFamily="18" charset="0"/>
              </a:rPr>
              <a:pPr>
                <a:spcBef>
                  <a:spcPct val="0"/>
                </a:spcBef>
                <a:buClrTx/>
                <a:buSzTx/>
                <a:buFontTx/>
                <a:buNone/>
              </a:pPr>
              <a:t>16</a:t>
            </a:fld>
            <a:endParaRPr lang="en-US" altLang="en-US" sz="1200">
              <a:latin typeface="Garamond" panose="02020404030301010803" pitchFamily="18" charset="0"/>
            </a:endParaRPr>
          </a:p>
        </p:txBody>
      </p:sp>
      <p:sp>
        <p:nvSpPr>
          <p:cNvPr id="34819" name="Rectangle 2">
            <a:extLst>
              <a:ext uri="{FF2B5EF4-FFF2-40B4-BE49-F238E27FC236}">
                <a16:creationId xmlns:a16="http://schemas.microsoft.com/office/drawing/2014/main" id="{C64737AB-B1AC-5B6B-190F-110E5DFB5128}"/>
              </a:ext>
            </a:extLst>
          </p:cNvPr>
          <p:cNvSpPr>
            <a:spLocks noGrp="1" noChangeArrowheads="1"/>
          </p:cNvSpPr>
          <p:nvPr>
            <p:ph type="title"/>
          </p:nvPr>
        </p:nvSpPr>
        <p:spPr/>
        <p:txBody>
          <a:bodyPr/>
          <a:lstStyle/>
          <a:p>
            <a:pPr eaLnBrk="1" hangingPunct="1"/>
            <a:r>
              <a:rPr lang="en-US" altLang="en-US" sz="3200"/>
              <a:t>Lemma A:</a:t>
            </a:r>
          </a:p>
        </p:txBody>
      </p:sp>
      <p:sp>
        <p:nvSpPr>
          <p:cNvPr id="34820" name="Rectangle 3">
            <a:extLst>
              <a:ext uri="{FF2B5EF4-FFF2-40B4-BE49-F238E27FC236}">
                <a16:creationId xmlns:a16="http://schemas.microsoft.com/office/drawing/2014/main" id="{F4E04B4C-F1C3-C67E-80E2-36CFC8A954B3}"/>
              </a:ext>
            </a:extLst>
          </p:cNvPr>
          <p:cNvSpPr>
            <a:spLocks noGrp="1" noChangeArrowheads="1"/>
          </p:cNvSpPr>
          <p:nvPr>
            <p:ph type="body" idx="1"/>
          </p:nvPr>
        </p:nvSpPr>
        <p:spPr>
          <a:xfrm>
            <a:off x="457200" y="1295400"/>
            <a:ext cx="8229600" cy="4530725"/>
          </a:xfrm>
        </p:spPr>
        <p:txBody>
          <a:bodyPr/>
          <a:lstStyle/>
          <a:p>
            <a:pPr eaLnBrk="1" hangingPunct="1"/>
            <a:r>
              <a:rPr lang="en-US" altLang="en-US" sz="2400" u="sng">
                <a:latin typeface="Arial Unicode MS" pitchFamily="34" charset="-128"/>
                <a:ea typeface="Arial Unicode MS" pitchFamily="34" charset="-128"/>
              </a:rPr>
              <a:t>Lemma A</a:t>
            </a:r>
            <a:r>
              <a:rPr lang="en-US" altLang="en-US" sz="2400">
                <a:latin typeface="Arial Unicode MS" pitchFamily="34" charset="-128"/>
                <a:ea typeface="Arial Unicode MS" pitchFamily="34" charset="-128"/>
              </a:rPr>
              <a:t>: For a monotonically increasing function f, </a:t>
            </a:r>
          </a:p>
          <a:p>
            <a:pPr eaLnBrk="1" hangingPunct="1">
              <a:buFont typeface="Wingdings" panose="05000000000000000000" pitchFamily="2" charset="2"/>
              <a:buNone/>
            </a:pPr>
            <a:r>
              <a:rPr lang="en-US" altLang="en-US" sz="2400">
                <a:latin typeface="Arial Unicode MS" pitchFamily="34" charset="-128"/>
                <a:ea typeface="Arial Unicode MS" pitchFamily="34" charset="-128"/>
              </a:rPr>
              <a:t>			f(min(i</a:t>
            </a:r>
            <a:r>
              <a:rPr lang="en-US" altLang="en-US" sz="2400" baseline="-25000">
                <a:latin typeface="Arial Unicode MS" pitchFamily="34" charset="-128"/>
                <a:ea typeface="Arial Unicode MS" pitchFamily="34" charset="-128"/>
              </a:rPr>
              <a:t>1</a:t>
            </a:r>
            <a:r>
              <a:rPr lang="en-US" altLang="en-US" sz="2400">
                <a:latin typeface="Arial Unicode MS" pitchFamily="34" charset="-128"/>
                <a:ea typeface="Arial Unicode MS" pitchFamily="34" charset="-128"/>
              </a:rPr>
              <a:t>,i</a:t>
            </a:r>
            <a:r>
              <a:rPr lang="en-US" altLang="en-US" sz="2400" baseline="-25000">
                <a:latin typeface="Arial Unicode MS" pitchFamily="34" charset="-128"/>
                <a:ea typeface="Arial Unicode MS" pitchFamily="34" charset="-128"/>
              </a:rPr>
              <a:t>2</a:t>
            </a:r>
            <a:r>
              <a:rPr lang="en-US" altLang="en-US" sz="2400">
                <a:latin typeface="Arial Unicode MS" pitchFamily="34" charset="-128"/>
                <a:ea typeface="Arial Unicode MS" pitchFamily="34" charset="-128"/>
              </a:rPr>
              <a:t>)) = min ( f(i</a:t>
            </a:r>
            <a:r>
              <a:rPr lang="en-US" altLang="en-US" sz="2400" baseline="-25000">
                <a:latin typeface="Arial Unicode MS" pitchFamily="34" charset="-128"/>
                <a:ea typeface="Arial Unicode MS" pitchFamily="34" charset="-128"/>
              </a:rPr>
              <a:t>1</a:t>
            </a:r>
            <a:r>
              <a:rPr lang="en-US" altLang="en-US" sz="2400">
                <a:latin typeface="Arial Unicode MS" pitchFamily="34" charset="-128"/>
                <a:ea typeface="Arial Unicode MS" pitchFamily="34" charset="-128"/>
              </a:rPr>
              <a:t>), f(i</a:t>
            </a:r>
            <a:r>
              <a:rPr lang="en-US" altLang="en-US" sz="2400" baseline="-25000">
                <a:latin typeface="Arial Unicode MS" pitchFamily="34" charset="-128"/>
                <a:ea typeface="Arial Unicode MS" pitchFamily="34" charset="-128"/>
              </a:rPr>
              <a:t>2</a:t>
            </a:r>
            <a:r>
              <a:rPr lang="en-US" altLang="en-US" sz="2400">
                <a:latin typeface="Arial Unicode MS" pitchFamily="34" charset="-128"/>
                <a:ea typeface="Arial Unicode MS" pitchFamily="34" charset="-128"/>
              </a:rPr>
              <a:t>) )</a:t>
            </a:r>
          </a:p>
          <a:p>
            <a:pPr eaLnBrk="1" hangingPunct="1">
              <a:buFont typeface="Wingdings" panose="05000000000000000000" pitchFamily="2" charset="2"/>
              <a:buNone/>
            </a:pPr>
            <a:r>
              <a:rPr lang="en-US" altLang="en-US" sz="2400">
                <a:latin typeface="Arial Unicode MS" pitchFamily="34" charset="-128"/>
                <a:ea typeface="Arial Unicode MS" pitchFamily="34" charset="-128"/>
              </a:rPr>
              <a:t>			f(max(i</a:t>
            </a:r>
            <a:r>
              <a:rPr lang="en-US" altLang="en-US" sz="2400" baseline="-25000">
                <a:latin typeface="Arial Unicode MS" pitchFamily="34" charset="-128"/>
                <a:ea typeface="Arial Unicode MS" pitchFamily="34" charset="-128"/>
              </a:rPr>
              <a:t>1</a:t>
            </a:r>
            <a:r>
              <a:rPr lang="en-US" altLang="en-US" sz="2400">
                <a:latin typeface="Arial Unicode MS" pitchFamily="34" charset="-128"/>
                <a:ea typeface="Arial Unicode MS" pitchFamily="34" charset="-128"/>
              </a:rPr>
              <a:t>,i</a:t>
            </a:r>
            <a:r>
              <a:rPr lang="en-US" altLang="en-US" sz="2400" baseline="-25000">
                <a:latin typeface="Arial Unicode MS" pitchFamily="34" charset="-128"/>
                <a:ea typeface="Arial Unicode MS" pitchFamily="34" charset="-128"/>
              </a:rPr>
              <a:t>2</a:t>
            </a:r>
            <a:r>
              <a:rPr lang="en-US" altLang="en-US" sz="2400">
                <a:latin typeface="Arial Unicode MS" pitchFamily="34" charset="-128"/>
                <a:ea typeface="Arial Unicode MS" pitchFamily="34" charset="-128"/>
              </a:rPr>
              <a:t>)) = max ( f(i</a:t>
            </a:r>
            <a:r>
              <a:rPr lang="en-US" altLang="en-US" sz="2400" baseline="-25000">
                <a:latin typeface="Arial Unicode MS" pitchFamily="34" charset="-128"/>
                <a:ea typeface="Arial Unicode MS" pitchFamily="34" charset="-128"/>
              </a:rPr>
              <a:t>1</a:t>
            </a:r>
            <a:r>
              <a:rPr lang="en-US" altLang="en-US" sz="2400">
                <a:latin typeface="Arial Unicode MS" pitchFamily="34" charset="-128"/>
                <a:ea typeface="Arial Unicode MS" pitchFamily="34" charset="-128"/>
              </a:rPr>
              <a:t>), f(i</a:t>
            </a:r>
            <a:r>
              <a:rPr lang="en-US" altLang="en-US" sz="2400" baseline="-25000">
                <a:latin typeface="Arial Unicode MS" pitchFamily="34" charset="-128"/>
                <a:ea typeface="Arial Unicode MS" pitchFamily="34" charset="-128"/>
              </a:rPr>
              <a:t>2</a:t>
            </a:r>
            <a:r>
              <a:rPr lang="en-US" altLang="en-US" sz="2400">
                <a:latin typeface="Arial Unicode MS" pitchFamily="34" charset="-128"/>
                <a:ea typeface="Arial Unicode MS" pitchFamily="34" charset="-128"/>
              </a:rPr>
              <a:t>) )</a:t>
            </a:r>
          </a:p>
          <a:p>
            <a:pPr eaLnBrk="1" hangingPunct="1">
              <a:buFont typeface="Wingdings" panose="05000000000000000000" pitchFamily="2" charset="2"/>
              <a:buNone/>
            </a:pPr>
            <a:endParaRPr lang="en-US" altLang="en-US" sz="2400">
              <a:latin typeface="Arial Unicode MS" pitchFamily="34" charset="-128"/>
              <a:ea typeface="Arial Unicode MS" pitchFamily="34" charset="-128"/>
            </a:endParaRPr>
          </a:p>
          <a:p>
            <a:pPr eaLnBrk="1" hangingPunct="1"/>
            <a:r>
              <a:rPr lang="en-US" altLang="en-US" sz="2400" u="sng">
                <a:latin typeface="Arial Unicode MS" pitchFamily="34" charset="-128"/>
                <a:ea typeface="Arial Unicode MS" pitchFamily="34" charset="-128"/>
              </a:rPr>
              <a:t>Proof of Lemma A</a:t>
            </a:r>
            <a:r>
              <a:rPr lang="en-US" altLang="en-US" sz="2400">
                <a:latin typeface="Arial Unicode MS" pitchFamily="34" charset="-128"/>
                <a:ea typeface="Arial Unicode MS" pitchFamily="34" charset="-128"/>
              </a:rPr>
              <a:t>: Trivial.</a:t>
            </a:r>
          </a:p>
          <a:p>
            <a:pPr eaLnBrk="1" hangingPunct="1"/>
            <a:endParaRPr lang="en-US" altLang="en-US" sz="2400">
              <a:latin typeface="Arial Unicode MS" pitchFamily="34" charset="-128"/>
              <a:ea typeface="Arial Unicode MS" pitchFamily="34" charset="-128"/>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a:extLst>
              <a:ext uri="{FF2B5EF4-FFF2-40B4-BE49-F238E27FC236}">
                <a16:creationId xmlns:a16="http://schemas.microsoft.com/office/drawing/2014/main" id="{41245F06-59FC-CC3A-2283-A6CC7BAAB8F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30F713D1-B4EA-4E30-BE33-355340D7835F}" type="slidenum">
              <a:rPr lang="en-US" altLang="en-US" sz="1200" smtClean="0">
                <a:latin typeface="Garamond" panose="02020404030301010803" pitchFamily="18" charset="0"/>
              </a:rPr>
              <a:pPr>
                <a:spcBef>
                  <a:spcPct val="0"/>
                </a:spcBef>
                <a:buClrTx/>
                <a:buSzTx/>
                <a:buFontTx/>
                <a:buNone/>
              </a:pPr>
              <a:t>17</a:t>
            </a:fld>
            <a:endParaRPr lang="en-US" altLang="en-US" sz="1200">
              <a:latin typeface="Garamond" panose="02020404030301010803" pitchFamily="18" charset="0"/>
            </a:endParaRPr>
          </a:p>
        </p:txBody>
      </p:sp>
      <p:sp>
        <p:nvSpPr>
          <p:cNvPr id="36867" name="Rectangle 2">
            <a:extLst>
              <a:ext uri="{FF2B5EF4-FFF2-40B4-BE49-F238E27FC236}">
                <a16:creationId xmlns:a16="http://schemas.microsoft.com/office/drawing/2014/main" id="{9D27CD42-F535-9532-2C0E-959D0475DB6C}"/>
              </a:ext>
            </a:extLst>
          </p:cNvPr>
          <p:cNvSpPr>
            <a:spLocks noGrp="1" noChangeArrowheads="1"/>
          </p:cNvSpPr>
          <p:nvPr>
            <p:ph type="title"/>
          </p:nvPr>
        </p:nvSpPr>
        <p:spPr/>
        <p:txBody>
          <a:bodyPr/>
          <a:lstStyle/>
          <a:p>
            <a:pPr eaLnBrk="1" hangingPunct="1"/>
            <a:r>
              <a:rPr lang="en-US" altLang="en-US" sz="3200"/>
              <a:t>Lemma B:</a:t>
            </a:r>
          </a:p>
        </p:txBody>
      </p:sp>
      <p:sp>
        <p:nvSpPr>
          <p:cNvPr id="34820" name="Rectangle 3">
            <a:extLst>
              <a:ext uri="{FF2B5EF4-FFF2-40B4-BE49-F238E27FC236}">
                <a16:creationId xmlns:a16="http://schemas.microsoft.com/office/drawing/2014/main" id="{9DF5C26B-C902-D89A-CEFC-396756F18C16}"/>
              </a:ext>
            </a:extLst>
          </p:cNvPr>
          <p:cNvSpPr>
            <a:spLocks noGrp="1" noChangeArrowheads="1"/>
          </p:cNvSpPr>
          <p:nvPr>
            <p:ph type="body" idx="1"/>
          </p:nvPr>
        </p:nvSpPr>
        <p:spPr>
          <a:xfrm>
            <a:off x="457200" y="914400"/>
            <a:ext cx="8229600" cy="4530725"/>
          </a:xfrm>
        </p:spPr>
        <p:txBody>
          <a:bodyPr/>
          <a:lstStyle/>
          <a:p>
            <a:pPr eaLnBrk="1" hangingPunct="1"/>
            <a:r>
              <a:rPr lang="en-US" altLang="en-US" sz="2400" u="sng"/>
              <a:t>Lemma B</a:t>
            </a:r>
            <a:r>
              <a:rPr lang="en-US" altLang="en-US" sz="2400"/>
              <a:t>: In a comparison network, if a wire assumes the value w</a:t>
            </a:r>
            <a:r>
              <a:rPr lang="en-US" altLang="en-US" sz="2400" baseline="-25000"/>
              <a:t>j</a:t>
            </a:r>
            <a:r>
              <a:rPr lang="en-US" altLang="en-US" sz="2400"/>
              <a:t> when an input i = &lt;i</a:t>
            </a:r>
            <a:r>
              <a:rPr lang="en-US" altLang="en-US" sz="2400" baseline="-25000"/>
              <a:t>1</a:t>
            </a:r>
            <a:r>
              <a:rPr lang="en-US" altLang="en-US" sz="2400"/>
              <a:t>, i</a:t>
            </a:r>
            <a:r>
              <a:rPr lang="en-US" altLang="en-US" sz="2400" baseline="-25000"/>
              <a:t>2</a:t>
            </a:r>
            <a:r>
              <a:rPr lang="en-US" altLang="en-US" sz="2400"/>
              <a:t>, …, i</a:t>
            </a:r>
            <a:r>
              <a:rPr lang="en-US" altLang="en-US" sz="2400" baseline="-25000"/>
              <a:t>n</a:t>
            </a:r>
            <a:r>
              <a:rPr lang="en-US" altLang="en-US" sz="2400"/>
              <a:t>&gt; is applied, then for any monotonically increasing function f, the wire assumes the value f(w</a:t>
            </a:r>
            <a:r>
              <a:rPr lang="en-US" altLang="en-US" sz="2400" baseline="-25000"/>
              <a:t>j</a:t>
            </a:r>
            <a:r>
              <a:rPr lang="en-US" altLang="en-US" sz="2400"/>
              <a:t>) when the input </a:t>
            </a:r>
          </a:p>
          <a:p>
            <a:pPr eaLnBrk="1" hangingPunct="1">
              <a:buFont typeface="Wingdings" panose="05000000000000000000" pitchFamily="2" charset="2"/>
              <a:buNone/>
            </a:pPr>
            <a:r>
              <a:rPr lang="en-US" altLang="en-US" sz="2400"/>
              <a:t>	f(i)= &lt;f(i</a:t>
            </a:r>
            <a:r>
              <a:rPr lang="en-US" altLang="en-US" sz="2400" baseline="-25000"/>
              <a:t>1</a:t>
            </a:r>
            <a:r>
              <a:rPr lang="en-US" altLang="en-US" sz="2400"/>
              <a:t>), f(i</a:t>
            </a:r>
            <a:r>
              <a:rPr lang="en-US" altLang="en-US" sz="2400" baseline="-25000"/>
              <a:t>2</a:t>
            </a:r>
            <a:r>
              <a:rPr lang="en-US" altLang="en-US" sz="2400"/>
              <a:t>), …, f(i</a:t>
            </a:r>
            <a:r>
              <a:rPr lang="en-US" altLang="en-US" sz="2400" baseline="-25000"/>
              <a:t>n</a:t>
            </a:r>
            <a:r>
              <a:rPr lang="en-US" altLang="en-US" sz="2400"/>
              <a:t>)&gt; is applied.</a:t>
            </a:r>
          </a:p>
          <a:p>
            <a:pPr eaLnBrk="1" hangingPunct="1"/>
            <a:endParaRPr lang="en-US" altLang="en-US" sz="2400"/>
          </a:p>
          <a:p>
            <a:pPr eaLnBrk="1" hangingPunct="1"/>
            <a:r>
              <a:rPr lang="en-US" altLang="en-US" sz="2400" u="sng"/>
              <a:t>Proof of Lemma B</a:t>
            </a:r>
            <a:r>
              <a:rPr lang="en-US" altLang="en-US" sz="2400"/>
              <a:t>: By induction on the depth d of the wire.</a:t>
            </a:r>
          </a:p>
          <a:p>
            <a:pPr eaLnBrk="1" hangingPunct="1"/>
            <a:r>
              <a:rPr lang="en-US" altLang="en-US" sz="2400"/>
              <a:t>When d=0, i.e. when the wire is an input wire, the lemma trivially holds.</a:t>
            </a:r>
          </a:p>
        </p:txBody>
      </p:sp>
      <p:sp>
        <p:nvSpPr>
          <p:cNvPr id="34821" name="Rectangle 12">
            <a:extLst>
              <a:ext uri="{FF2B5EF4-FFF2-40B4-BE49-F238E27FC236}">
                <a16:creationId xmlns:a16="http://schemas.microsoft.com/office/drawing/2014/main" id="{5A8B9A0C-F599-1045-C488-C43BA44CBE8A}"/>
              </a:ext>
            </a:extLst>
          </p:cNvPr>
          <p:cNvSpPr>
            <a:spLocks noChangeArrowheads="1"/>
          </p:cNvSpPr>
          <p:nvPr/>
        </p:nvSpPr>
        <p:spPr bwMode="auto">
          <a:xfrm>
            <a:off x="4419600" y="4800600"/>
            <a:ext cx="1981200" cy="1219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34822" name="Line 13">
            <a:extLst>
              <a:ext uri="{FF2B5EF4-FFF2-40B4-BE49-F238E27FC236}">
                <a16:creationId xmlns:a16="http://schemas.microsoft.com/office/drawing/2014/main" id="{D19B9094-C838-4E98-6CFF-2BE1DB714F47}"/>
              </a:ext>
            </a:extLst>
          </p:cNvPr>
          <p:cNvSpPr>
            <a:spLocks noChangeShapeType="1"/>
          </p:cNvSpPr>
          <p:nvPr/>
        </p:nvSpPr>
        <p:spPr bwMode="auto">
          <a:xfrm>
            <a:off x="4038600" y="4953000"/>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4823" name="Line 14">
            <a:extLst>
              <a:ext uri="{FF2B5EF4-FFF2-40B4-BE49-F238E27FC236}">
                <a16:creationId xmlns:a16="http://schemas.microsoft.com/office/drawing/2014/main" id="{14A81599-F578-97FA-3F17-910E9AF341C8}"/>
              </a:ext>
            </a:extLst>
          </p:cNvPr>
          <p:cNvSpPr>
            <a:spLocks noChangeShapeType="1"/>
          </p:cNvSpPr>
          <p:nvPr/>
        </p:nvSpPr>
        <p:spPr bwMode="auto">
          <a:xfrm>
            <a:off x="4038600" y="5257800"/>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4824" name="Line 15">
            <a:extLst>
              <a:ext uri="{FF2B5EF4-FFF2-40B4-BE49-F238E27FC236}">
                <a16:creationId xmlns:a16="http://schemas.microsoft.com/office/drawing/2014/main" id="{E89E8E27-CE56-11EE-EB7B-624C6B93CDEF}"/>
              </a:ext>
            </a:extLst>
          </p:cNvPr>
          <p:cNvSpPr>
            <a:spLocks noChangeShapeType="1"/>
          </p:cNvSpPr>
          <p:nvPr/>
        </p:nvSpPr>
        <p:spPr bwMode="auto">
          <a:xfrm>
            <a:off x="4038600" y="5867400"/>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4825" name="Rectangle 16">
            <a:extLst>
              <a:ext uri="{FF2B5EF4-FFF2-40B4-BE49-F238E27FC236}">
                <a16:creationId xmlns:a16="http://schemas.microsoft.com/office/drawing/2014/main" id="{6EC3D07E-7A53-DC33-A042-E6A3D008D4B6}"/>
              </a:ext>
            </a:extLst>
          </p:cNvPr>
          <p:cNvSpPr>
            <a:spLocks noChangeArrowheads="1"/>
          </p:cNvSpPr>
          <p:nvPr/>
        </p:nvSpPr>
        <p:spPr bwMode="auto">
          <a:xfrm>
            <a:off x="4656138" y="5170488"/>
            <a:ext cx="1365250" cy="64135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comparison</a:t>
            </a:r>
          </a:p>
          <a:p>
            <a:pPr algn="ctr" eaLnBrk="1" hangingPunct="1">
              <a:spcBef>
                <a:spcPct val="0"/>
              </a:spcBef>
              <a:buClrTx/>
              <a:buSzTx/>
              <a:buFontTx/>
              <a:buNone/>
            </a:pPr>
            <a:r>
              <a:rPr lang="en-US" altLang="en-US" sz="1800"/>
              <a:t>network</a:t>
            </a:r>
          </a:p>
        </p:txBody>
      </p:sp>
      <p:sp>
        <p:nvSpPr>
          <p:cNvPr id="36874" name="Text Box 18">
            <a:extLst>
              <a:ext uri="{FF2B5EF4-FFF2-40B4-BE49-F238E27FC236}">
                <a16:creationId xmlns:a16="http://schemas.microsoft.com/office/drawing/2014/main" id="{229DBC14-56CA-4C6B-5025-02DDE8A739AD}"/>
              </a:ext>
            </a:extLst>
          </p:cNvPr>
          <p:cNvSpPr txBox="1">
            <a:spLocks noChangeArrowheads="1"/>
          </p:cNvSpPr>
          <p:nvPr/>
        </p:nvSpPr>
        <p:spPr bwMode="auto">
          <a:xfrm>
            <a:off x="3717925" y="468788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34827" name="Text Box 19">
            <a:extLst>
              <a:ext uri="{FF2B5EF4-FFF2-40B4-BE49-F238E27FC236}">
                <a16:creationId xmlns:a16="http://schemas.microsoft.com/office/drawing/2014/main" id="{6912E97B-85AC-70E6-7855-8CC6D332F8E4}"/>
              </a:ext>
            </a:extLst>
          </p:cNvPr>
          <p:cNvSpPr txBox="1">
            <a:spLocks noChangeArrowheads="1"/>
          </p:cNvSpPr>
          <p:nvPr/>
        </p:nvSpPr>
        <p:spPr bwMode="auto">
          <a:xfrm>
            <a:off x="3733800" y="4745038"/>
            <a:ext cx="3063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i</a:t>
            </a:r>
            <a:r>
              <a:rPr lang="en-US" altLang="en-US" sz="1600" baseline="-25000"/>
              <a:t>1</a:t>
            </a:r>
          </a:p>
        </p:txBody>
      </p:sp>
      <p:sp>
        <p:nvSpPr>
          <p:cNvPr id="34828" name="Text Box 20">
            <a:extLst>
              <a:ext uri="{FF2B5EF4-FFF2-40B4-BE49-F238E27FC236}">
                <a16:creationId xmlns:a16="http://schemas.microsoft.com/office/drawing/2014/main" id="{882BE4DF-B076-A81A-D0D1-7DEE66552B50}"/>
              </a:ext>
            </a:extLst>
          </p:cNvPr>
          <p:cNvSpPr txBox="1">
            <a:spLocks noChangeArrowheads="1"/>
          </p:cNvSpPr>
          <p:nvPr/>
        </p:nvSpPr>
        <p:spPr bwMode="auto">
          <a:xfrm>
            <a:off x="3733800" y="5105400"/>
            <a:ext cx="3063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i</a:t>
            </a:r>
            <a:r>
              <a:rPr lang="en-US" altLang="en-US" sz="1600" baseline="-25000"/>
              <a:t>2</a:t>
            </a:r>
          </a:p>
        </p:txBody>
      </p:sp>
      <p:sp>
        <p:nvSpPr>
          <p:cNvPr id="34829" name="Text Box 21">
            <a:extLst>
              <a:ext uri="{FF2B5EF4-FFF2-40B4-BE49-F238E27FC236}">
                <a16:creationId xmlns:a16="http://schemas.microsoft.com/office/drawing/2014/main" id="{1F0AD36D-2802-C83D-84C1-960CF4018567}"/>
              </a:ext>
            </a:extLst>
          </p:cNvPr>
          <p:cNvSpPr txBox="1">
            <a:spLocks noChangeArrowheads="1"/>
          </p:cNvSpPr>
          <p:nvPr/>
        </p:nvSpPr>
        <p:spPr bwMode="auto">
          <a:xfrm>
            <a:off x="3732213" y="5638800"/>
            <a:ext cx="3063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i</a:t>
            </a:r>
            <a:r>
              <a:rPr lang="en-US" altLang="en-US" sz="1600" baseline="-25000"/>
              <a:t>n</a:t>
            </a:r>
          </a:p>
        </p:txBody>
      </p:sp>
      <p:sp>
        <p:nvSpPr>
          <p:cNvPr id="34830" name="Text Box 22">
            <a:extLst>
              <a:ext uri="{FF2B5EF4-FFF2-40B4-BE49-F238E27FC236}">
                <a16:creationId xmlns:a16="http://schemas.microsoft.com/office/drawing/2014/main" id="{59119205-A462-526A-38D0-1A1C2A5327AE}"/>
              </a:ext>
            </a:extLst>
          </p:cNvPr>
          <p:cNvSpPr txBox="1">
            <a:spLocks noChangeArrowheads="1"/>
          </p:cNvSpPr>
          <p:nvPr/>
        </p:nvSpPr>
        <p:spPr bwMode="auto">
          <a:xfrm>
            <a:off x="3255963" y="4724400"/>
            <a:ext cx="5000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f(i</a:t>
            </a:r>
            <a:r>
              <a:rPr lang="en-US" altLang="en-US" sz="1600" baseline="-25000"/>
              <a:t>1</a:t>
            </a:r>
            <a:r>
              <a:rPr lang="en-US" altLang="en-US" sz="1600"/>
              <a:t>)</a:t>
            </a:r>
          </a:p>
        </p:txBody>
      </p:sp>
      <p:sp>
        <p:nvSpPr>
          <p:cNvPr id="34831" name="Text Box 25">
            <a:extLst>
              <a:ext uri="{FF2B5EF4-FFF2-40B4-BE49-F238E27FC236}">
                <a16:creationId xmlns:a16="http://schemas.microsoft.com/office/drawing/2014/main" id="{C2990153-3B33-13EC-931B-4FF5B94F5E02}"/>
              </a:ext>
            </a:extLst>
          </p:cNvPr>
          <p:cNvSpPr txBox="1">
            <a:spLocks noChangeArrowheads="1"/>
          </p:cNvSpPr>
          <p:nvPr/>
        </p:nvSpPr>
        <p:spPr bwMode="auto">
          <a:xfrm>
            <a:off x="3276600" y="5149850"/>
            <a:ext cx="5000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f(i</a:t>
            </a:r>
            <a:r>
              <a:rPr lang="en-US" altLang="en-US" sz="1600" baseline="-25000"/>
              <a:t>2</a:t>
            </a:r>
            <a:r>
              <a:rPr lang="en-US" altLang="en-US" sz="1600"/>
              <a:t>)</a:t>
            </a:r>
          </a:p>
        </p:txBody>
      </p:sp>
      <p:sp>
        <p:nvSpPr>
          <p:cNvPr id="34832" name="Text Box 26">
            <a:extLst>
              <a:ext uri="{FF2B5EF4-FFF2-40B4-BE49-F238E27FC236}">
                <a16:creationId xmlns:a16="http://schemas.microsoft.com/office/drawing/2014/main" id="{FE4C81DF-1139-A0DB-8CD0-7B790136938D}"/>
              </a:ext>
            </a:extLst>
          </p:cNvPr>
          <p:cNvSpPr txBox="1">
            <a:spLocks noChangeArrowheads="1"/>
          </p:cNvSpPr>
          <p:nvPr/>
        </p:nvSpPr>
        <p:spPr bwMode="auto">
          <a:xfrm>
            <a:off x="3276600" y="5683250"/>
            <a:ext cx="5000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f(i</a:t>
            </a:r>
            <a:r>
              <a:rPr lang="en-US" altLang="en-US" sz="1600" baseline="-25000"/>
              <a:t>n</a:t>
            </a:r>
            <a:r>
              <a:rPr lang="en-US" altLang="en-US" sz="16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4820">
                                            <p:txEl>
                                              <p:pRg st="4" end="4"/>
                                            </p:txEl>
                                          </p:spTgt>
                                        </p:tgtEl>
                                        <p:attrNameLst>
                                          <p:attrName>style.visibility</p:attrName>
                                        </p:attrNameLst>
                                      </p:cBhvr>
                                      <p:to>
                                        <p:strVal val="visible"/>
                                      </p:to>
                                    </p:set>
                                    <p:animEffect transition="in" filter="fade">
                                      <p:cBhvr>
                                        <p:cTn id="7" dur="500"/>
                                        <p:tgtEl>
                                          <p:spTgt spid="34820">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4821"/>
                                        </p:tgtEl>
                                        <p:attrNameLst>
                                          <p:attrName>style.visibility</p:attrName>
                                        </p:attrNameLst>
                                      </p:cBhvr>
                                      <p:to>
                                        <p:strVal val="visible"/>
                                      </p:to>
                                    </p:set>
                                    <p:animEffect transition="in" filter="fade">
                                      <p:cBhvr>
                                        <p:cTn id="12" dur="500"/>
                                        <p:tgtEl>
                                          <p:spTgt spid="34821"/>
                                        </p:tgtEl>
                                      </p:cBhvr>
                                    </p:animEffect>
                                  </p:childTnLst>
                                </p:cTn>
                              </p:par>
                              <p:par>
                                <p:cTn id="13" presetID="10" presetClass="entr" presetSubtype="0" fill="hold" nodeType="withEffect">
                                  <p:stCondLst>
                                    <p:cond delay="0"/>
                                  </p:stCondLst>
                                  <p:childTnLst>
                                    <p:set>
                                      <p:cBhvr>
                                        <p:cTn id="14" dur="1" fill="hold">
                                          <p:stCondLst>
                                            <p:cond delay="0"/>
                                          </p:stCondLst>
                                        </p:cTn>
                                        <p:tgtEl>
                                          <p:spTgt spid="34822"/>
                                        </p:tgtEl>
                                        <p:attrNameLst>
                                          <p:attrName>style.visibility</p:attrName>
                                        </p:attrNameLst>
                                      </p:cBhvr>
                                      <p:to>
                                        <p:strVal val="visible"/>
                                      </p:to>
                                    </p:set>
                                    <p:animEffect transition="in" filter="fade">
                                      <p:cBhvr>
                                        <p:cTn id="15" dur="500"/>
                                        <p:tgtEl>
                                          <p:spTgt spid="34822"/>
                                        </p:tgtEl>
                                      </p:cBhvr>
                                    </p:animEffect>
                                  </p:childTnLst>
                                </p:cTn>
                              </p:par>
                              <p:par>
                                <p:cTn id="16" presetID="10" presetClass="entr" presetSubtype="0" fill="hold" nodeType="withEffect">
                                  <p:stCondLst>
                                    <p:cond delay="0"/>
                                  </p:stCondLst>
                                  <p:childTnLst>
                                    <p:set>
                                      <p:cBhvr>
                                        <p:cTn id="17" dur="1" fill="hold">
                                          <p:stCondLst>
                                            <p:cond delay="0"/>
                                          </p:stCondLst>
                                        </p:cTn>
                                        <p:tgtEl>
                                          <p:spTgt spid="34823"/>
                                        </p:tgtEl>
                                        <p:attrNameLst>
                                          <p:attrName>style.visibility</p:attrName>
                                        </p:attrNameLst>
                                      </p:cBhvr>
                                      <p:to>
                                        <p:strVal val="visible"/>
                                      </p:to>
                                    </p:set>
                                    <p:animEffect transition="in" filter="fade">
                                      <p:cBhvr>
                                        <p:cTn id="18" dur="500"/>
                                        <p:tgtEl>
                                          <p:spTgt spid="34823"/>
                                        </p:tgtEl>
                                      </p:cBhvr>
                                    </p:animEffect>
                                  </p:childTnLst>
                                </p:cTn>
                              </p:par>
                              <p:par>
                                <p:cTn id="19" presetID="10" presetClass="entr" presetSubtype="0" fill="hold" nodeType="withEffect">
                                  <p:stCondLst>
                                    <p:cond delay="0"/>
                                  </p:stCondLst>
                                  <p:childTnLst>
                                    <p:set>
                                      <p:cBhvr>
                                        <p:cTn id="20" dur="1" fill="hold">
                                          <p:stCondLst>
                                            <p:cond delay="0"/>
                                          </p:stCondLst>
                                        </p:cTn>
                                        <p:tgtEl>
                                          <p:spTgt spid="34824"/>
                                        </p:tgtEl>
                                        <p:attrNameLst>
                                          <p:attrName>style.visibility</p:attrName>
                                        </p:attrNameLst>
                                      </p:cBhvr>
                                      <p:to>
                                        <p:strVal val="visible"/>
                                      </p:to>
                                    </p:set>
                                    <p:animEffect transition="in" filter="fade">
                                      <p:cBhvr>
                                        <p:cTn id="21" dur="500"/>
                                        <p:tgtEl>
                                          <p:spTgt spid="34824"/>
                                        </p:tgtEl>
                                      </p:cBhvr>
                                    </p:animEffect>
                                  </p:childTnLst>
                                </p:cTn>
                              </p:par>
                              <p:par>
                                <p:cTn id="22" presetID="10" presetClass="entr" presetSubtype="0" fill="hold" nodeType="withEffect">
                                  <p:stCondLst>
                                    <p:cond delay="0"/>
                                  </p:stCondLst>
                                  <p:childTnLst>
                                    <p:set>
                                      <p:cBhvr>
                                        <p:cTn id="23" dur="1" fill="hold">
                                          <p:stCondLst>
                                            <p:cond delay="0"/>
                                          </p:stCondLst>
                                        </p:cTn>
                                        <p:tgtEl>
                                          <p:spTgt spid="34825"/>
                                        </p:tgtEl>
                                        <p:attrNameLst>
                                          <p:attrName>style.visibility</p:attrName>
                                        </p:attrNameLst>
                                      </p:cBhvr>
                                      <p:to>
                                        <p:strVal val="visible"/>
                                      </p:to>
                                    </p:set>
                                    <p:animEffect transition="in" filter="fade">
                                      <p:cBhvr>
                                        <p:cTn id="24" dur="500"/>
                                        <p:tgtEl>
                                          <p:spTgt spid="34825"/>
                                        </p:tgtEl>
                                      </p:cBhvr>
                                    </p:animEffect>
                                  </p:childTnLst>
                                </p:cTn>
                              </p:par>
                              <p:par>
                                <p:cTn id="25" presetID="10" presetClass="entr" presetSubtype="0" fill="hold" nodeType="withEffect">
                                  <p:stCondLst>
                                    <p:cond delay="0"/>
                                  </p:stCondLst>
                                  <p:childTnLst>
                                    <p:set>
                                      <p:cBhvr>
                                        <p:cTn id="26" dur="1" fill="hold">
                                          <p:stCondLst>
                                            <p:cond delay="0"/>
                                          </p:stCondLst>
                                        </p:cTn>
                                        <p:tgtEl>
                                          <p:spTgt spid="34827"/>
                                        </p:tgtEl>
                                        <p:attrNameLst>
                                          <p:attrName>style.visibility</p:attrName>
                                        </p:attrNameLst>
                                      </p:cBhvr>
                                      <p:to>
                                        <p:strVal val="visible"/>
                                      </p:to>
                                    </p:set>
                                    <p:animEffect transition="in" filter="fade">
                                      <p:cBhvr>
                                        <p:cTn id="27" dur="500"/>
                                        <p:tgtEl>
                                          <p:spTgt spid="34827"/>
                                        </p:tgtEl>
                                      </p:cBhvr>
                                    </p:animEffect>
                                  </p:childTnLst>
                                </p:cTn>
                              </p:par>
                              <p:par>
                                <p:cTn id="28" presetID="10" presetClass="entr" presetSubtype="0" fill="hold" nodeType="withEffect">
                                  <p:stCondLst>
                                    <p:cond delay="0"/>
                                  </p:stCondLst>
                                  <p:childTnLst>
                                    <p:set>
                                      <p:cBhvr>
                                        <p:cTn id="29" dur="1" fill="hold">
                                          <p:stCondLst>
                                            <p:cond delay="0"/>
                                          </p:stCondLst>
                                        </p:cTn>
                                        <p:tgtEl>
                                          <p:spTgt spid="34828"/>
                                        </p:tgtEl>
                                        <p:attrNameLst>
                                          <p:attrName>style.visibility</p:attrName>
                                        </p:attrNameLst>
                                      </p:cBhvr>
                                      <p:to>
                                        <p:strVal val="visible"/>
                                      </p:to>
                                    </p:set>
                                    <p:animEffect transition="in" filter="fade">
                                      <p:cBhvr>
                                        <p:cTn id="30" dur="500"/>
                                        <p:tgtEl>
                                          <p:spTgt spid="34828"/>
                                        </p:tgtEl>
                                      </p:cBhvr>
                                    </p:animEffect>
                                  </p:childTnLst>
                                </p:cTn>
                              </p:par>
                              <p:par>
                                <p:cTn id="31" presetID="10" presetClass="entr" presetSubtype="0" fill="hold" nodeType="withEffect">
                                  <p:stCondLst>
                                    <p:cond delay="0"/>
                                  </p:stCondLst>
                                  <p:childTnLst>
                                    <p:set>
                                      <p:cBhvr>
                                        <p:cTn id="32" dur="1" fill="hold">
                                          <p:stCondLst>
                                            <p:cond delay="0"/>
                                          </p:stCondLst>
                                        </p:cTn>
                                        <p:tgtEl>
                                          <p:spTgt spid="34829"/>
                                        </p:tgtEl>
                                        <p:attrNameLst>
                                          <p:attrName>style.visibility</p:attrName>
                                        </p:attrNameLst>
                                      </p:cBhvr>
                                      <p:to>
                                        <p:strVal val="visible"/>
                                      </p:to>
                                    </p:set>
                                    <p:animEffect transition="in" filter="fade">
                                      <p:cBhvr>
                                        <p:cTn id="33" dur="500"/>
                                        <p:tgtEl>
                                          <p:spTgt spid="34829"/>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0" presetClass="entr" presetSubtype="0" fill="hold" nodeType="clickEffect">
                                  <p:stCondLst>
                                    <p:cond delay="0"/>
                                  </p:stCondLst>
                                  <p:childTnLst>
                                    <p:set>
                                      <p:cBhvr>
                                        <p:cTn id="37" dur="1" fill="hold">
                                          <p:stCondLst>
                                            <p:cond delay="0"/>
                                          </p:stCondLst>
                                        </p:cTn>
                                        <p:tgtEl>
                                          <p:spTgt spid="34830"/>
                                        </p:tgtEl>
                                        <p:attrNameLst>
                                          <p:attrName>style.visibility</p:attrName>
                                        </p:attrNameLst>
                                      </p:cBhvr>
                                      <p:to>
                                        <p:strVal val="visible"/>
                                      </p:to>
                                    </p:set>
                                    <p:animEffect transition="in" filter="fade">
                                      <p:cBhvr>
                                        <p:cTn id="38" dur="500"/>
                                        <p:tgtEl>
                                          <p:spTgt spid="34830"/>
                                        </p:tgtEl>
                                      </p:cBhvr>
                                    </p:animEffect>
                                  </p:childTnLst>
                                </p:cTn>
                              </p:par>
                              <p:par>
                                <p:cTn id="39" presetID="10" presetClass="entr" presetSubtype="0" fill="hold" nodeType="withEffect">
                                  <p:stCondLst>
                                    <p:cond delay="0"/>
                                  </p:stCondLst>
                                  <p:childTnLst>
                                    <p:set>
                                      <p:cBhvr>
                                        <p:cTn id="40" dur="1" fill="hold">
                                          <p:stCondLst>
                                            <p:cond delay="0"/>
                                          </p:stCondLst>
                                        </p:cTn>
                                        <p:tgtEl>
                                          <p:spTgt spid="34831"/>
                                        </p:tgtEl>
                                        <p:attrNameLst>
                                          <p:attrName>style.visibility</p:attrName>
                                        </p:attrNameLst>
                                      </p:cBhvr>
                                      <p:to>
                                        <p:strVal val="visible"/>
                                      </p:to>
                                    </p:set>
                                    <p:animEffect transition="in" filter="fade">
                                      <p:cBhvr>
                                        <p:cTn id="41" dur="500"/>
                                        <p:tgtEl>
                                          <p:spTgt spid="34831"/>
                                        </p:tgtEl>
                                      </p:cBhvr>
                                    </p:animEffect>
                                  </p:childTnLst>
                                </p:cTn>
                              </p:par>
                              <p:par>
                                <p:cTn id="42" presetID="10" presetClass="entr" presetSubtype="0" fill="hold" nodeType="withEffect">
                                  <p:stCondLst>
                                    <p:cond delay="0"/>
                                  </p:stCondLst>
                                  <p:childTnLst>
                                    <p:set>
                                      <p:cBhvr>
                                        <p:cTn id="43" dur="1" fill="hold">
                                          <p:stCondLst>
                                            <p:cond delay="0"/>
                                          </p:stCondLst>
                                        </p:cTn>
                                        <p:tgtEl>
                                          <p:spTgt spid="34832"/>
                                        </p:tgtEl>
                                        <p:attrNameLst>
                                          <p:attrName>style.visibility</p:attrName>
                                        </p:attrNameLst>
                                      </p:cBhvr>
                                      <p:to>
                                        <p:strVal val="visible"/>
                                      </p:to>
                                    </p:set>
                                    <p:animEffect transition="in" filter="fade">
                                      <p:cBhvr>
                                        <p:cTn id="44" dur="500"/>
                                        <p:tgtEl>
                                          <p:spTgt spid="348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1" grpId="0" animBg="1"/>
      <p:bldP spid="34825" grpId="0" animBg="1"/>
      <p:bldP spid="34827" grpId="0"/>
      <p:bldP spid="34828" grpId="0"/>
      <p:bldP spid="34829" grpId="0"/>
      <p:bldP spid="34830" grpId="0"/>
      <p:bldP spid="34831" grpId="0"/>
      <p:bldP spid="3483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a:extLst>
              <a:ext uri="{FF2B5EF4-FFF2-40B4-BE49-F238E27FC236}">
                <a16:creationId xmlns:a16="http://schemas.microsoft.com/office/drawing/2014/main" id="{89B926CD-9A24-32A0-F1D8-6D16862930C6}"/>
              </a:ext>
            </a:extLst>
          </p:cNvPr>
          <p:cNvSpPr>
            <a:spLocks noGrp="1"/>
          </p:cNvSpPr>
          <p:nvPr>
            <p:ph type="sldNum" sz="quarter" idx="12"/>
          </p:nvPr>
        </p:nvSpPr>
        <p:spPr>
          <a:xfrm>
            <a:off x="6553200" y="63246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26F5F864-C9E8-4C98-91E5-403603A8F0CA}" type="slidenum">
              <a:rPr lang="en-US" altLang="en-US" sz="1200" smtClean="0">
                <a:latin typeface="Garamond" panose="02020404030301010803" pitchFamily="18" charset="0"/>
              </a:rPr>
              <a:pPr>
                <a:spcBef>
                  <a:spcPct val="0"/>
                </a:spcBef>
                <a:buClrTx/>
                <a:buSzTx/>
                <a:buFontTx/>
                <a:buNone/>
              </a:pPr>
              <a:t>18</a:t>
            </a:fld>
            <a:endParaRPr lang="en-US" altLang="en-US" sz="1200">
              <a:latin typeface="Garamond" panose="02020404030301010803" pitchFamily="18" charset="0"/>
            </a:endParaRPr>
          </a:p>
        </p:txBody>
      </p:sp>
      <p:sp>
        <p:nvSpPr>
          <p:cNvPr id="38915" name="Rectangle 2">
            <a:extLst>
              <a:ext uri="{FF2B5EF4-FFF2-40B4-BE49-F238E27FC236}">
                <a16:creationId xmlns:a16="http://schemas.microsoft.com/office/drawing/2014/main" id="{B066C1AA-E343-F518-B5EE-1DFCD6EE3FB7}"/>
              </a:ext>
            </a:extLst>
          </p:cNvPr>
          <p:cNvSpPr>
            <a:spLocks noGrp="1" noChangeArrowheads="1"/>
          </p:cNvSpPr>
          <p:nvPr>
            <p:ph type="title"/>
          </p:nvPr>
        </p:nvSpPr>
        <p:spPr/>
        <p:txBody>
          <a:bodyPr/>
          <a:lstStyle/>
          <a:p>
            <a:pPr eaLnBrk="1" hangingPunct="1"/>
            <a:r>
              <a:rPr lang="en-US" altLang="en-US" sz="3200"/>
              <a:t>Proof of Lemma B:</a:t>
            </a:r>
          </a:p>
        </p:txBody>
      </p:sp>
      <p:sp>
        <p:nvSpPr>
          <p:cNvPr id="36868" name="Rectangle 3">
            <a:extLst>
              <a:ext uri="{FF2B5EF4-FFF2-40B4-BE49-F238E27FC236}">
                <a16:creationId xmlns:a16="http://schemas.microsoft.com/office/drawing/2014/main" id="{B8B026A2-CED7-3C95-D16B-3B9BA3CF1442}"/>
              </a:ext>
            </a:extLst>
          </p:cNvPr>
          <p:cNvSpPr>
            <a:spLocks noGrp="1" noChangeArrowheads="1"/>
          </p:cNvSpPr>
          <p:nvPr>
            <p:ph type="body" idx="1"/>
          </p:nvPr>
        </p:nvSpPr>
        <p:spPr>
          <a:xfrm>
            <a:off x="457200" y="838200"/>
            <a:ext cx="8229600" cy="4530725"/>
          </a:xfrm>
        </p:spPr>
        <p:txBody>
          <a:bodyPr/>
          <a:lstStyle/>
          <a:p>
            <a:pPr eaLnBrk="1" hangingPunct="1">
              <a:lnSpc>
                <a:spcPct val="80000"/>
              </a:lnSpc>
              <a:defRPr/>
            </a:pPr>
            <a:r>
              <a:rPr lang="en-US" altLang="en-US" sz="1800" u="sng" dirty="0"/>
              <a:t>Proof of Lemma B</a:t>
            </a:r>
            <a:r>
              <a:rPr lang="en-US" altLang="en-US" sz="1800" dirty="0"/>
              <a:t>: …</a:t>
            </a:r>
          </a:p>
          <a:p>
            <a:pPr eaLnBrk="1" hangingPunct="1">
              <a:lnSpc>
                <a:spcPct val="80000"/>
              </a:lnSpc>
              <a:defRPr/>
            </a:pPr>
            <a:r>
              <a:rPr lang="en-US" altLang="en-US" sz="1800" dirty="0"/>
              <a:t>For d &gt; 0, assume that claim holds for all the wires at depths d-1, and consider a comparator at depth d-1.</a:t>
            </a:r>
          </a:p>
          <a:p>
            <a:pPr eaLnBrk="1" hangingPunct="1">
              <a:lnSpc>
                <a:spcPct val="80000"/>
              </a:lnSpc>
              <a:defRPr/>
            </a:pPr>
            <a:endParaRPr lang="en-US" altLang="en-US" sz="1800" dirty="0"/>
          </a:p>
          <a:p>
            <a:pPr eaLnBrk="1" hangingPunct="1">
              <a:lnSpc>
                <a:spcPct val="80000"/>
              </a:lnSpc>
              <a:defRPr/>
            </a:pPr>
            <a:endParaRPr lang="en-US" altLang="en-US" sz="1800" dirty="0"/>
          </a:p>
          <a:p>
            <a:pPr eaLnBrk="1" hangingPunct="1">
              <a:lnSpc>
                <a:spcPct val="80000"/>
              </a:lnSpc>
              <a:defRPr/>
            </a:pPr>
            <a:endParaRPr lang="en-US" altLang="en-US" sz="1800" dirty="0"/>
          </a:p>
          <a:p>
            <a:pPr eaLnBrk="1" hangingPunct="1">
              <a:lnSpc>
                <a:spcPct val="80000"/>
              </a:lnSpc>
              <a:defRPr/>
            </a:pPr>
            <a:endParaRPr lang="en-US" altLang="en-US" sz="1800" dirty="0"/>
          </a:p>
          <a:p>
            <a:pPr eaLnBrk="1" hangingPunct="1">
              <a:lnSpc>
                <a:spcPct val="80000"/>
              </a:lnSpc>
              <a:defRPr/>
            </a:pPr>
            <a:endParaRPr lang="en-US" altLang="en-US" sz="1800" dirty="0"/>
          </a:p>
          <a:p>
            <a:pPr marL="0" indent="0" eaLnBrk="1" hangingPunct="1">
              <a:lnSpc>
                <a:spcPct val="80000"/>
              </a:lnSpc>
              <a:buFont typeface="Wingdings" panose="05000000000000000000" pitchFamily="2" charset="2"/>
              <a:buNone/>
              <a:defRPr/>
            </a:pPr>
            <a:endParaRPr lang="en-US" altLang="en-US" sz="1800" dirty="0"/>
          </a:p>
          <a:p>
            <a:pPr eaLnBrk="1" hangingPunct="1">
              <a:lnSpc>
                <a:spcPct val="80000"/>
              </a:lnSpc>
              <a:defRPr/>
            </a:pPr>
            <a:endParaRPr lang="en-US" altLang="en-US" sz="1800" dirty="0"/>
          </a:p>
          <a:p>
            <a:pPr eaLnBrk="1" hangingPunct="1">
              <a:lnSpc>
                <a:spcPct val="80000"/>
              </a:lnSpc>
              <a:defRPr/>
            </a:pPr>
            <a:r>
              <a:rPr lang="en-US" altLang="en-US" sz="1800" dirty="0"/>
              <a:t>With normal inputs applied: </a:t>
            </a:r>
            <a:r>
              <a:rPr lang="en-US" altLang="en-US" sz="1800" dirty="0" err="1"/>
              <a:t>w</a:t>
            </a:r>
            <a:r>
              <a:rPr lang="en-US" altLang="en-US" sz="1800" baseline="-25000" dirty="0" err="1"/>
              <a:t>i</a:t>
            </a:r>
            <a:r>
              <a:rPr lang="en-US" altLang="en-US" sz="1800" dirty="0"/>
              <a:t> = min(</a:t>
            </a:r>
            <a:r>
              <a:rPr lang="en-US" altLang="en-US" sz="1800" dirty="0" err="1"/>
              <a:t>w</a:t>
            </a:r>
            <a:r>
              <a:rPr lang="en-US" altLang="en-US" sz="1800" baseline="-25000" dirty="0" err="1"/>
              <a:t>k</a:t>
            </a:r>
            <a:r>
              <a:rPr lang="en-US" altLang="en-US" sz="1800" dirty="0"/>
              <a:t>, </a:t>
            </a:r>
            <a:r>
              <a:rPr lang="en-US" altLang="en-US" sz="1800" dirty="0" err="1"/>
              <a:t>w</a:t>
            </a:r>
            <a:r>
              <a:rPr lang="en-US" altLang="en-US" sz="1800" baseline="-25000" dirty="0" err="1"/>
              <a:t>m</a:t>
            </a:r>
            <a:r>
              <a:rPr lang="en-US" altLang="en-US" sz="1800" dirty="0"/>
              <a:t>) and </a:t>
            </a:r>
            <a:r>
              <a:rPr lang="en-US" altLang="en-US" sz="1800" dirty="0" err="1"/>
              <a:t>w</a:t>
            </a:r>
            <a:r>
              <a:rPr lang="en-US" altLang="en-US" sz="1800" baseline="-25000" dirty="0" err="1"/>
              <a:t>j</a:t>
            </a:r>
            <a:r>
              <a:rPr lang="en-US" altLang="en-US" sz="1800" dirty="0"/>
              <a:t> = max(</a:t>
            </a:r>
            <a:r>
              <a:rPr lang="en-US" altLang="en-US" sz="1800" dirty="0" err="1"/>
              <a:t>w</a:t>
            </a:r>
            <a:r>
              <a:rPr lang="en-US" altLang="en-US" sz="1800" baseline="-25000" dirty="0" err="1"/>
              <a:t>k</a:t>
            </a:r>
            <a:r>
              <a:rPr lang="en-US" altLang="en-US" sz="1800" dirty="0"/>
              <a:t>, </a:t>
            </a:r>
            <a:r>
              <a:rPr lang="en-US" altLang="en-US" sz="1800" dirty="0" err="1"/>
              <a:t>w</a:t>
            </a:r>
            <a:r>
              <a:rPr lang="en-US" altLang="en-US" sz="1800" baseline="-25000" dirty="0" err="1"/>
              <a:t>m</a:t>
            </a:r>
            <a:r>
              <a:rPr lang="en-US" altLang="en-US" sz="1800" dirty="0"/>
              <a:t>)</a:t>
            </a:r>
          </a:p>
          <a:p>
            <a:pPr eaLnBrk="1" hangingPunct="1">
              <a:lnSpc>
                <a:spcPct val="80000"/>
              </a:lnSpc>
              <a:defRPr/>
            </a:pPr>
            <a:endParaRPr lang="en-US" altLang="en-US" sz="1800" dirty="0"/>
          </a:p>
          <a:p>
            <a:pPr eaLnBrk="1" hangingPunct="1">
              <a:lnSpc>
                <a:spcPct val="80000"/>
              </a:lnSpc>
              <a:defRPr/>
            </a:pPr>
            <a:r>
              <a:rPr lang="en-US" altLang="en-US" sz="1800" dirty="0"/>
              <a:t>When f(.) inputs are applied: </a:t>
            </a:r>
            <a:r>
              <a:rPr lang="en-US" altLang="en-US" sz="1800" dirty="0" err="1">
                <a:solidFill>
                  <a:srgbClr val="FF0000"/>
                </a:solidFill>
              </a:rPr>
              <a:t>w'</a:t>
            </a:r>
            <a:r>
              <a:rPr lang="en-US" altLang="en-US" sz="1800" baseline="-25000" dirty="0" err="1">
                <a:solidFill>
                  <a:srgbClr val="FF0000"/>
                </a:solidFill>
              </a:rPr>
              <a:t>i</a:t>
            </a:r>
            <a:r>
              <a:rPr lang="en-US" altLang="en-US" sz="1800" dirty="0">
                <a:solidFill>
                  <a:srgbClr val="FF0000"/>
                </a:solidFill>
              </a:rPr>
              <a:t> = min(</a:t>
            </a:r>
            <a:r>
              <a:rPr lang="en-US" altLang="en-US" sz="1800" dirty="0" err="1">
                <a:solidFill>
                  <a:srgbClr val="FF0000"/>
                </a:solidFill>
              </a:rPr>
              <a:t>w'</a:t>
            </a:r>
            <a:r>
              <a:rPr lang="en-US" altLang="en-US" sz="1800" baseline="-25000" dirty="0" err="1">
                <a:solidFill>
                  <a:srgbClr val="FF0000"/>
                </a:solidFill>
              </a:rPr>
              <a:t>k</a:t>
            </a:r>
            <a:r>
              <a:rPr lang="en-US" altLang="en-US" sz="1800" dirty="0">
                <a:solidFill>
                  <a:srgbClr val="FF0000"/>
                </a:solidFill>
              </a:rPr>
              <a:t>, </a:t>
            </a:r>
            <a:r>
              <a:rPr lang="en-US" altLang="en-US" sz="1800" dirty="0" err="1">
                <a:solidFill>
                  <a:srgbClr val="FF0000"/>
                </a:solidFill>
              </a:rPr>
              <a:t>w'</a:t>
            </a:r>
            <a:r>
              <a:rPr lang="en-US" altLang="en-US" sz="1800" baseline="-25000" dirty="0" err="1">
                <a:solidFill>
                  <a:srgbClr val="FF0000"/>
                </a:solidFill>
              </a:rPr>
              <a:t>m</a:t>
            </a:r>
            <a:r>
              <a:rPr lang="en-US" altLang="en-US" sz="1800" dirty="0">
                <a:solidFill>
                  <a:srgbClr val="FF0000"/>
                </a:solidFill>
              </a:rPr>
              <a:t>) </a:t>
            </a:r>
            <a:r>
              <a:rPr lang="en-US" altLang="en-US" sz="1800" dirty="0"/>
              <a:t>and </a:t>
            </a:r>
            <a:r>
              <a:rPr lang="en-US" altLang="en-US" sz="1800" dirty="0" err="1">
                <a:solidFill>
                  <a:srgbClr val="FF0000"/>
                </a:solidFill>
              </a:rPr>
              <a:t>w'</a:t>
            </a:r>
            <a:r>
              <a:rPr lang="en-US" altLang="en-US" sz="1800" baseline="-25000" dirty="0" err="1">
                <a:solidFill>
                  <a:srgbClr val="FF0000"/>
                </a:solidFill>
              </a:rPr>
              <a:t>j</a:t>
            </a:r>
            <a:r>
              <a:rPr lang="en-US" altLang="en-US" sz="1800" dirty="0">
                <a:solidFill>
                  <a:srgbClr val="FF0000"/>
                </a:solidFill>
              </a:rPr>
              <a:t> = max(</a:t>
            </a:r>
            <a:r>
              <a:rPr lang="en-US" altLang="en-US" sz="1800" dirty="0" err="1">
                <a:solidFill>
                  <a:srgbClr val="FF0000"/>
                </a:solidFill>
              </a:rPr>
              <a:t>w'</a:t>
            </a:r>
            <a:r>
              <a:rPr lang="en-US" altLang="en-US" sz="1800" baseline="-25000" dirty="0" err="1">
                <a:solidFill>
                  <a:srgbClr val="FF0000"/>
                </a:solidFill>
              </a:rPr>
              <a:t>k</a:t>
            </a:r>
            <a:r>
              <a:rPr lang="en-US" altLang="en-US" sz="1800" dirty="0">
                <a:solidFill>
                  <a:srgbClr val="FF0000"/>
                </a:solidFill>
              </a:rPr>
              <a:t>, </a:t>
            </a:r>
            <a:r>
              <a:rPr lang="en-US" altLang="en-US" sz="1800" dirty="0" err="1">
                <a:solidFill>
                  <a:srgbClr val="FF0000"/>
                </a:solidFill>
              </a:rPr>
              <a:t>w’</a:t>
            </a:r>
            <a:r>
              <a:rPr lang="en-US" altLang="en-US" sz="1800" baseline="-25000" dirty="0" err="1">
                <a:solidFill>
                  <a:srgbClr val="FF0000"/>
                </a:solidFill>
              </a:rPr>
              <a:t>m</a:t>
            </a:r>
            <a:r>
              <a:rPr lang="en-US" altLang="en-US" sz="1800" dirty="0">
                <a:solidFill>
                  <a:srgbClr val="FF0000"/>
                </a:solidFill>
              </a:rPr>
              <a:t>)</a:t>
            </a:r>
          </a:p>
          <a:p>
            <a:pPr eaLnBrk="1" hangingPunct="1">
              <a:lnSpc>
                <a:spcPct val="80000"/>
              </a:lnSpc>
              <a:defRPr/>
            </a:pPr>
            <a:endParaRPr lang="en-US" altLang="en-US" sz="1800" dirty="0"/>
          </a:p>
          <a:p>
            <a:pPr eaLnBrk="1" hangingPunct="1">
              <a:lnSpc>
                <a:spcPct val="80000"/>
              </a:lnSpc>
              <a:defRPr/>
            </a:pPr>
            <a:r>
              <a:rPr lang="en-US" altLang="en-US" sz="1800" dirty="0"/>
              <a:t>Using induction hypothesis, we have </a:t>
            </a:r>
            <a:r>
              <a:rPr lang="en-US" altLang="en-US" sz="1800" dirty="0" err="1"/>
              <a:t>w'</a:t>
            </a:r>
            <a:r>
              <a:rPr lang="en-US" altLang="en-US" sz="1800" baseline="-25000" dirty="0" err="1"/>
              <a:t>k</a:t>
            </a:r>
            <a:r>
              <a:rPr lang="en-US" altLang="en-US" sz="1800" dirty="0"/>
              <a:t>=f(</a:t>
            </a:r>
            <a:r>
              <a:rPr lang="en-US" altLang="en-US" sz="1800" dirty="0" err="1"/>
              <a:t>w</a:t>
            </a:r>
            <a:r>
              <a:rPr lang="en-US" altLang="en-US" sz="1800" baseline="-25000" dirty="0" err="1"/>
              <a:t>k</a:t>
            </a:r>
            <a:r>
              <a:rPr lang="en-US" altLang="en-US" sz="1800" dirty="0"/>
              <a:t>) and </a:t>
            </a:r>
            <a:r>
              <a:rPr lang="en-US" altLang="en-US" sz="1800" dirty="0" err="1"/>
              <a:t>w'</a:t>
            </a:r>
            <a:r>
              <a:rPr lang="en-US" altLang="en-US" sz="1800" baseline="-25000" dirty="0" err="1"/>
              <a:t>m</a:t>
            </a:r>
            <a:r>
              <a:rPr lang="en-US" altLang="en-US" sz="1800" dirty="0"/>
              <a:t>=f(</a:t>
            </a:r>
            <a:r>
              <a:rPr lang="en-US" altLang="en-US" sz="1800" dirty="0" err="1"/>
              <a:t>w</a:t>
            </a:r>
            <a:r>
              <a:rPr lang="en-US" altLang="en-US" sz="1800" baseline="-25000" dirty="0" err="1"/>
              <a:t>m</a:t>
            </a:r>
            <a:r>
              <a:rPr lang="en-US" altLang="en-US" sz="1800" dirty="0"/>
              <a:t>)</a:t>
            </a:r>
          </a:p>
          <a:p>
            <a:pPr eaLnBrk="1" hangingPunct="1">
              <a:lnSpc>
                <a:spcPct val="80000"/>
              </a:lnSpc>
              <a:defRPr/>
            </a:pPr>
            <a:endParaRPr lang="en-US" altLang="en-US" sz="1800" dirty="0"/>
          </a:p>
          <a:p>
            <a:pPr eaLnBrk="1" hangingPunct="1">
              <a:lnSpc>
                <a:spcPct val="80000"/>
              </a:lnSpc>
              <a:defRPr/>
            </a:pPr>
            <a:r>
              <a:rPr lang="en-US" altLang="en-US" sz="1800" dirty="0"/>
              <a:t>Then:</a:t>
            </a:r>
          </a:p>
          <a:p>
            <a:pPr marL="0" indent="0" eaLnBrk="1" hangingPunct="1">
              <a:lnSpc>
                <a:spcPct val="80000"/>
              </a:lnSpc>
              <a:buFont typeface="Wingdings" panose="05000000000000000000" pitchFamily="2" charset="2"/>
              <a:buNone/>
              <a:defRPr/>
            </a:pPr>
            <a:endParaRPr lang="en-US" altLang="en-US" sz="1800" dirty="0"/>
          </a:p>
        </p:txBody>
      </p:sp>
      <p:sp>
        <p:nvSpPr>
          <p:cNvPr id="36869" name="Text Box 13">
            <a:extLst>
              <a:ext uri="{FF2B5EF4-FFF2-40B4-BE49-F238E27FC236}">
                <a16:creationId xmlns:a16="http://schemas.microsoft.com/office/drawing/2014/main" id="{0AD53801-FB02-245E-03B6-5B5C418239FB}"/>
              </a:ext>
            </a:extLst>
          </p:cNvPr>
          <p:cNvSpPr txBox="1">
            <a:spLocks noChangeArrowheads="1"/>
          </p:cNvSpPr>
          <p:nvPr/>
        </p:nvSpPr>
        <p:spPr bwMode="auto">
          <a:xfrm>
            <a:off x="2303463" y="1846263"/>
            <a:ext cx="4397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solidFill>
                  <a:srgbClr val="FF0000"/>
                </a:solidFill>
              </a:rPr>
              <a:t>w'</a:t>
            </a:r>
            <a:r>
              <a:rPr lang="en-US" altLang="en-US" sz="1600" baseline="-25000">
                <a:solidFill>
                  <a:srgbClr val="FF0000"/>
                </a:solidFill>
              </a:rPr>
              <a:t>k</a:t>
            </a:r>
            <a:endParaRPr lang="en-US" altLang="en-US" sz="1600">
              <a:solidFill>
                <a:srgbClr val="FF0000"/>
              </a:solidFill>
            </a:endParaRPr>
          </a:p>
        </p:txBody>
      </p:sp>
      <p:sp>
        <p:nvSpPr>
          <p:cNvPr id="38918" name="Line 16">
            <a:extLst>
              <a:ext uri="{FF2B5EF4-FFF2-40B4-BE49-F238E27FC236}">
                <a16:creationId xmlns:a16="http://schemas.microsoft.com/office/drawing/2014/main" id="{310C2564-BB7C-337C-83C4-2F9D0F684BBC}"/>
              </a:ext>
            </a:extLst>
          </p:cNvPr>
          <p:cNvSpPr>
            <a:spLocks noChangeShapeType="1"/>
          </p:cNvSpPr>
          <p:nvPr/>
        </p:nvSpPr>
        <p:spPr bwMode="auto">
          <a:xfrm>
            <a:off x="3200400" y="2016125"/>
            <a:ext cx="1600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8919" name="Line 17">
            <a:extLst>
              <a:ext uri="{FF2B5EF4-FFF2-40B4-BE49-F238E27FC236}">
                <a16:creationId xmlns:a16="http://schemas.microsoft.com/office/drawing/2014/main" id="{6A842DB7-B7E1-27F7-45C9-2B38C6086480}"/>
              </a:ext>
            </a:extLst>
          </p:cNvPr>
          <p:cNvSpPr>
            <a:spLocks noChangeShapeType="1"/>
          </p:cNvSpPr>
          <p:nvPr/>
        </p:nvSpPr>
        <p:spPr bwMode="auto">
          <a:xfrm>
            <a:off x="3200400" y="2397125"/>
            <a:ext cx="1600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8920" name="Line 18">
            <a:extLst>
              <a:ext uri="{FF2B5EF4-FFF2-40B4-BE49-F238E27FC236}">
                <a16:creationId xmlns:a16="http://schemas.microsoft.com/office/drawing/2014/main" id="{59601891-4B71-1520-9F39-BC0350256F93}"/>
              </a:ext>
            </a:extLst>
          </p:cNvPr>
          <p:cNvSpPr>
            <a:spLocks noChangeShapeType="1"/>
          </p:cNvSpPr>
          <p:nvPr/>
        </p:nvSpPr>
        <p:spPr bwMode="auto">
          <a:xfrm>
            <a:off x="3962400" y="2016125"/>
            <a:ext cx="0" cy="38100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8921" name="Text Box 21">
            <a:extLst>
              <a:ext uri="{FF2B5EF4-FFF2-40B4-BE49-F238E27FC236}">
                <a16:creationId xmlns:a16="http://schemas.microsoft.com/office/drawing/2014/main" id="{E0E5F163-037C-A62E-0818-FBAFF21DCB2C}"/>
              </a:ext>
            </a:extLst>
          </p:cNvPr>
          <p:cNvSpPr txBox="1">
            <a:spLocks noChangeArrowheads="1"/>
          </p:cNvSpPr>
          <p:nvPr/>
        </p:nvSpPr>
        <p:spPr bwMode="auto">
          <a:xfrm>
            <a:off x="2678113" y="1863725"/>
            <a:ext cx="4000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w</a:t>
            </a:r>
            <a:r>
              <a:rPr lang="en-US" altLang="en-US" sz="1600" baseline="-25000"/>
              <a:t>k</a:t>
            </a:r>
            <a:endParaRPr lang="en-US" altLang="en-US" sz="1600"/>
          </a:p>
        </p:txBody>
      </p:sp>
      <p:sp>
        <p:nvSpPr>
          <p:cNvPr id="38922" name="Text Box 22">
            <a:extLst>
              <a:ext uri="{FF2B5EF4-FFF2-40B4-BE49-F238E27FC236}">
                <a16:creationId xmlns:a16="http://schemas.microsoft.com/office/drawing/2014/main" id="{63E933FC-0028-3DA6-C8A9-EE765E970F73}"/>
              </a:ext>
            </a:extLst>
          </p:cNvPr>
          <p:cNvSpPr txBox="1">
            <a:spLocks noChangeArrowheads="1"/>
          </p:cNvSpPr>
          <p:nvPr/>
        </p:nvSpPr>
        <p:spPr bwMode="auto">
          <a:xfrm>
            <a:off x="2655888" y="2200275"/>
            <a:ext cx="4460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w</a:t>
            </a:r>
            <a:r>
              <a:rPr lang="en-US" altLang="en-US" sz="1600" baseline="-25000"/>
              <a:t>m</a:t>
            </a:r>
            <a:endParaRPr lang="en-US" altLang="en-US" sz="1600"/>
          </a:p>
        </p:txBody>
      </p:sp>
      <p:sp>
        <p:nvSpPr>
          <p:cNvPr id="38923" name="Rectangle 24">
            <a:extLst>
              <a:ext uri="{FF2B5EF4-FFF2-40B4-BE49-F238E27FC236}">
                <a16:creationId xmlns:a16="http://schemas.microsoft.com/office/drawing/2014/main" id="{F162681C-A842-F0A2-A669-630993706919}"/>
              </a:ext>
            </a:extLst>
          </p:cNvPr>
          <p:cNvSpPr>
            <a:spLocks noChangeArrowheads="1"/>
          </p:cNvSpPr>
          <p:nvPr/>
        </p:nvSpPr>
        <p:spPr bwMode="auto">
          <a:xfrm>
            <a:off x="914400" y="2951163"/>
            <a:ext cx="23812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t>at most at depth d-1</a:t>
            </a:r>
          </a:p>
        </p:txBody>
      </p:sp>
      <p:sp>
        <p:nvSpPr>
          <p:cNvPr id="38924" name="Rectangle 25">
            <a:extLst>
              <a:ext uri="{FF2B5EF4-FFF2-40B4-BE49-F238E27FC236}">
                <a16:creationId xmlns:a16="http://schemas.microsoft.com/office/drawing/2014/main" id="{F87CDF45-A5C7-D1E9-B62A-4299DF670D31}"/>
              </a:ext>
            </a:extLst>
          </p:cNvPr>
          <p:cNvSpPr>
            <a:spLocks noChangeArrowheads="1"/>
          </p:cNvSpPr>
          <p:nvPr/>
        </p:nvSpPr>
        <p:spPr bwMode="auto">
          <a:xfrm>
            <a:off x="4075113" y="2547938"/>
            <a:ext cx="1746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at depth d-1</a:t>
            </a:r>
          </a:p>
        </p:txBody>
      </p:sp>
      <p:sp>
        <p:nvSpPr>
          <p:cNvPr id="38925" name="Line 26">
            <a:extLst>
              <a:ext uri="{FF2B5EF4-FFF2-40B4-BE49-F238E27FC236}">
                <a16:creationId xmlns:a16="http://schemas.microsoft.com/office/drawing/2014/main" id="{3A0F9EA9-F72E-69FC-AF47-2491376B6008}"/>
              </a:ext>
            </a:extLst>
          </p:cNvPr>
          <p:cNvSpPr>
            <a:spLocks noChangeShapeType="1"/>
          </p:cNvSpPr>
          <p:nvPr/>
        </p:nvSpPr>
        <p:spPr bwMode="auto">
          <a:xfrm flipH="1" flipV="1">
            <a:off x="3962400" y="2473325"/>
            <a:ext cx="323850" cy="150813"/>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38926" name="Text Box 27">
            <a:extLst>
              <a:ext uri="{FF2B5EF4-FFF2-40B4-BE49-F238E27FC236}">
                <a16:creationId xmlns:a16="http://schemas.microsoft.com/office/drawing/2014/main" id="{766B0320-A641-E8E4-2686-698A28086786}"/>
              </a:ext>
            </a:extLst>
          </p:cNvPr>
          <p:cNvSpPr txBox="1">
            <a:spLocks noChangeArrowheads="1"/>
          </p:cNvSpPr>
          <p:nvPr/>
        </p:nvSpPr>
        <p:spPr bwMode="auto">
          <a:xfrm>
            <a:off x="4362450" y="1679575"/>
            <a:ext cx="361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w</a:t>
            </a:r>
            <a:r>
              <a:rPr lang="en-US" altLang="en-US" sz="1600" baseline="-25000"/>
              <a:t>i</a:t>
            </a:r>
            <a:endParaRPr lang="en-US" altLang="en-US" sz="1600"/>
          </a:p>
        </p:txBody>
      </p:sp>
      <p:sp>
        <p:nvSpPr>
          <p:cNvPr id="38927" name="Text Box 28">
            <a:extLst>
              <a:ext uri="{FF2B5EF4-FFF2-40B4-BE49-F238E27FC236}">
                <a16:creationId xmlns:a16="http://schemas.microsoft.com/office/drawing/2014/main" id="{5F8E1BE4-C812-D905-0302-0C985CF6BE9D}"/>
              </a:ext>
            </a:extLst>
          </p:cNvPr>
          <p:cNvSpPr txBox="1">
            <a:spLocks noChangeArrowheads="1"/>
          </p:cNvSpPr>
          <p:nvPr/>
        </p:nvSpPr>
        <p:spPr bwMode="auto">
          <a:xfrm>
            <a:off x="4438650" y="2060575"/>
            <a:ext cx="361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w</a:t>
            </a:r>
            <a:r>
              <a:rPr lang="en-US" altLang="en-US" sz="1600" baseline="-25000"/>
              <a:t>j</a:t>
            </a:r>
            <a:endParaRPr lang="en-US" altLang="en-US" sz="1600"/>
          </a:p>
        </p:txBody>
      </p:sp>
      <p:sp>
        <p:nvSpPr>
          <p:cNvPr id="36881" name="Text Box 29">
            <a:extLst>
              <a:ext uri="{FF2B5EF4-FFF2-40B4-BE49-F238E27FC236}">
                <a16:creationId xmlns:a16="http://schemas.microsoft.com/office/drawing/2014/main" id="{8419FA37-D887-35C8-410F-4E55863BC8A7}"/>
              </a:ext>
            </a:extLst>
          </p:cNvPr>
          <p:cNvSpPr txBox="1">
            <a:spLocks noChangeArrowheads="1"/>
          </p:cNvSpPr>
          <p:nvPr/>
        </p:nvSpPr>
        <p:spPr bwMode="auto">
          <a:xfrm>
            <a:off x="2335213" y="2184400"/>
            <a:ext cx="4841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solidFill>
                  <a:srgbClr val="FF0000"/>
                </a:solidFill>
              </a:rPr>
              <a:t>w'</a:t>
            </a:r>
            <a:r>
              <a:rPr lang="en-US" altLang="en-US" sz="1600" baseline="-25000">
                <a:solidFill>
                  <a:srgbClr val="FF0000"/>
                </a:solidFill>
              </a:rPr>
              <a:t>m</a:t>
            </a:r>
            <a:endParaRPr lang="en-US" altLang="en-US" sz="1600">
              <a:solidFill>
                <a:srgbClr val="FF0000"/>
              </a:solidFill>
            </a:endParaRPr>
          </a:p>
        </p:txBody>
      </p:sp>
      <p:sp>
        <p:nvSpPr>
          <p:cNvPr id="38929" name="Rectangle 30">
            <a:extLst>
              <a:ext uri="{FF2B5EF4-FFF2-40B4-BE49-F238E27FC236}">
                <a16:creationId xmlns:a16="http://schemas.microsoft.com/office/drawing/2014/main" id="{F74E23C8-40CA-4AA9-0FF3-A78E3DA56EFC}"/>
              </a:ext>
            </a:extLst>
          </p:cNvPr>
          <p:cNvSpPr>
            <a:spLocks noChangeArrowheads="1"/>
          </p:cNvSpPr>
          <p:nvPr/>
        </p:nvSpPr>
        <p:spPr bwMode="auto">
          <a:xfrm>
            <a:off x="5264150" y="1954213"/>
            <a:ext cx="1746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at depth d</a:t>
            </a:r>
          </a:p>
        </p:txBody>
      </p:sp>
      <p:sp>
        <p:nvSpPr>
          <p:cNvPr id="38930" name="Line 32">
            <a:extLst>
              <a:ext uri="{FF2B5EF4-FFF2-40B4-BE49-F238E27FC236}">
                <a16:creationId xmlns:a16="http://schemas.microsoft.com/office/drawing/2014/main" id="{E2D351EA-8BA3-7922-83DA-25B4B6C3BC16}"/>
              </a:ext>
            </a:extLst>
          </p:cNvPr>
          <p:cNvSpPr>
            <a:spLocks noChangeShapeType="1"/>
          </p:cNvSpPr>
          <p:nvPr/>
        </p:nvSpPr>
        <p:spPr bwMode="auto">
          <a:xfrm flipH="1" flipV="1">
            <a:off x="4724400" y="1939925"/>
            <a:ext cx="762000" cy="2286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8931" name="Line 33">
            <a:extLst>
              <a:ext uri="{FF2B5EF4-FFF2-40B4-BE49-F238E27FC236}">
                <a16:creationId xmlns:a16="http://schemas.microsoft.com/office/drawing/2014/main" id="{CBB8B2C7-1E73-C54D-7E5E-87C70A906607}"/>
              </a:ext>
            </a:extLst>
          </p:cNvPr>
          <p:cNvSpPr>
            <a:spLocks noChangeShapeType="1"/>
          </p:cNvSpPr>
          <p:nvPr/>
        </p:nvSpPr>
        <p:spPr bwMode="auto">
          <a:xfrm flipH="1">
            <a:off x="4724400" y="2168525"/>
            <a:ext cx="762000" cy="1524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8932" name="Line 26">
            <a:extLst>
              <a:ext uri="{FF2B5EF4-FFF2-40B4-BE49-F238E27FC236}">
                <a16:creationId xmlns:a16="http://schemas.microsoft.com/office/drawing/2014/main" id="{9724B8C5-BB36-8C0B-452A-EE66D287F02A}"/>
              </a:ext>
            </a:extLst>
          </p:cNvPr>
          <p:cNvSpPr>
            <a:spLocks noChangeShapeType="1"/>
          </p:cNvSpPr>
          <p:nvPr/>
        </p:nvSpPr>
        <p:spPr bwMode="auto">
          <a:xfrm flipH="1" flipV="1">
            <a:off x="2895600" y="2624138"/>
            <a:ext cx="0" cy="382587"/>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23" name="Text Box 27">
            <a:extLst>
              <a:ext uri="{FF2B5EF4-FFF2-40B4-BE49-F238E27FC236}">
                <a16:creationId xmlns:a16="http://schemas.microsoft.com/office/drawing/2014/main" id="{D635D172-4967-4A45-5762-BDC4EC298B03}"/>
              </a:ext>
            </a:extLst>
          </p:cNvPr>
          <p:cNvSpPr txBox="1">
            <a:spLocks noChangeArrowheads="1"/>
          </p:cNvSpPr>
          <p:nvPr/>
        </p:nvSpPr>
        <p:spPr bwMode="auto">
          <a:xfrm>
            <a:off x="4019550" y="1676400"/>
            <a:ext cx="4000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solidFill>
                  <a:srgbClr val="FF0000"/>
                </a:solidFill>
              </a:rPr>
              <a:t>w'</a:t>
            </a:r>
            <a:r>
              <a:rPr lang="en-US" altLang="en-US" sz="1600" baseline="-25000">
                <a:solidFill>
                  <a:srgbClr val="FF0000"/>
                </a:solidFill>
              </a:rPr>
              <a:t>i</a:t>
            </a:r>
            <a:endParaRPr lang="en-US" altLang="en-US" sz="1600">
              <a:solidFill>
                <a:srgbClr val="FF0000"/>
              </a:solidFill>
            </a:endParaRPr>
          </a:p>
        </p:txBody>
      </p:sp>
      <p:sp>
        <p:nvSpPr>
          <p:cNvPr id="25" name="Text Box 28">
            <a:extLst>
              <a:ext uri="{FF2B5EF4-FFF2-40B4-BE49-F238E27FC236}">
                <a16:creationId xmlns:a16="http://schemas.microsoft.com/office/drawing/2014/main" id="{12938631-4BF5-1384-5D6F-93F8431847BD}"/>
              </a:ext>
            </a:extLst>
          </p:cNvPr>
          <p:cNvSpPr txBox="1">
            <a:spLocks noChangeArrowheads="1"/>
          </p:cNvSpPr>
          <p:nvPr/>
        </p:nvSpPr>
        <p:spPr bwMode="auto">
          <a:xfrm>
            <a:off x="4006850" y="2071688"/>
            <a:ext cx="40163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solidFill>
                  <a:srgbClr val="FF0000"/>
                </a:solidFill>
              </a:rPr>
              <a:t>w'</a:t>
            </a:r>
            <a:r>
              <a:rPr lang="en-US" altLang="en-US" sz="1600" baseline="-25000">
                <a:solidFill>
                  <a:srgbClr val="FF0000"/>
                </a:solidFill>
              </a:rPr>
              <a:t>j</a:t>
            </a:r>
            <a:endParaRPr lang="en-US" altLang="en-US" sz="1600">
              <a:solidFill>
                <a:srgbClr val="FF0000"/>
              </a:solidFill>
            </a:endParaRPr>
          </a:p>
        </p:txBody>
      </p:sp>
      <p:sp>
        <p:nvSpPr>
          <p:cNvPr id="2" name="Freeform: Shape 1">
            <a:extLst>
              <a:ext uri="{FF2B5EF4-FFF2-40B4-BE49-F238E27FC236}">
                <a16:creationId xmlns:a16="http://schemas.microsoft.com/office/drawing/2014/main" id="{241BA2A8-CB29-2444-2E64-8695DA5010D4}"/>
              </a:ext>
            </a:extLst>
          </p:cNvPr>
          <p:cNvSpPr>
            <a:spLocks/>
          </p:cNvSpPr>
          <p:nvPr/>
        </p:nvSpPr>
        <p:spPr bwMode="auto">
          <a:xfrm>
            <a:off x="242888" y="3186113"/>
            <a:ext cx="628650" cy="1527175"/>
          </a:xfrm>
          <a:custGeom>
            <a:avLst/>
            <a:gdLst>
              <a:gd name="T0" fmla="*/ 626355 w 629417"/>
              <a:gd name="T1" fmla="*/ 0 h 1526345"/>
              <a:gd name="T2" fmla="*/ 108382 w 629417"/>
              <a:gd name="T3" fmla="*/ 422950 h 1526345"/>
              <a:gd name="T4" fmla="*/ 38386 w 629417"/>
              <a:gd name="T5" fmla="*/ 1325241 h 1526345"/>
              <a:gd name="T6" fmla="*/ 577358 w 629417"/>
              <a:gd name="T7" fmla="*/ 1529667 h 152634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29417" h="1526345">
                <a:moveTo>
                  <a:pt x="629417" y="0"/>
                </a:moveTo>
                <a:cubicBezTo>
                  <a:pt x="418401" y="100818"/>
                  <a:pt x="207386" y="201637"/>
                  <a:pt x="108912" y="422031"/>
                </a:cubicBezTo>
                <a:cubicBezTo>
                  <a:pt x="10438" y="642425"/>
                  <a:pt x="-39971" y="1138311"/>
                  <a:pt x="38574" y="1322363"/>
                </a:cubicBezTo>
                <a:cubicBezTo>
                  <a:pt x="117119" y="1506415"/>
                  <a:pt x="348649" y="1516380"/>
                  <a:pt x="580180" y="1526345"/>
                </a:cubicBezTo>
              </a:path>
            </a:pathLst>
          </a:custGeom>
          <a:noFill/>
          <a:ln w="9525" cap="flat" cmpd="sng" algn="ctr">
            <a:solidFill>
              <a:schemeClr val="tx1"/>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27" name="Rectangle 25">
            <a:extLst>
              <a:ext uri="{FF2B5EF4-FFF2-40B4-BE49-F238E27FC236}">
                <a16:creationId xmlns:a16="http://schemas.microsoft.com/office/drawing/2014/main" id="{6A8655FA-D762-56E4-6B0F-3425F8A00631}"/>
              </a:ext>
            </a:extLst>
          </p:cNvPr>
          <p:cNvSpPr>
            <a:spLocks noChangeArrowheads="1"/>
          </p:cNvSpPr>
          <p:nvPr/>
        </p:nvSpPr>
        <p:spPr bwMode="auto">
          <a:xfrm>
            <a:off x="2630488" y="5524500"/>
            <a:ext cx="225107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lnSpc>
                <a:spcPct val="80000"/>
              </a:lnSpc>
              <a:buFont typeface="Wingdings" panose="05000000000000000000" pitchFamily="2" charset="2"/>
              <a:buNone/>
            </a:pPr>
            <a:r>
              <a:rPr lang="en-US" altLang="en-US" sz="1800"/>
              <a:t>= min (f(w</a:t>
            </a:r>
            <a:r>
              <a:rPr lang="en-US" altLang="en-US" sz="1800" baseline="-25000"/>
              <a:t>k</a:t>
            </a:r>
            <a:r>
              <a:rPr lang="en-US" altLang="en-US" sz="1800"/>
              <a:t>), f(w</a:t>
            </a:r>
            <a:r>
              <a:rPr lang="en-US" altLang="en-US" sz="1800" baseline="-25000"/>
              <a:t>m</a:t>
            </a:r>
            <a:r>
              <a:rPr lang="en-US" altLang="en-US" sz="1800"/>
              <a:t>))</a:t>
            </a:r>
          </a:p>
        </p:txBody>
      </p:sp>
      <p:sp>
        <p:nvSpPr>
          <p:cNvPr id="28" name="Rectangle 25">
            <a:extLst>
              <a:ext uri="{FF2B5EF4-FFF2-40B4-BE49-F238E27FC236}">
                <a16:creationId xmlns:a16="http://schemas.microsoft.com/office/drawing/2014/main" id="{4BF9A7AA-DFB5-5571-254D-943FDC746D44}"/>
              </a:ext>
            </a:extLst>
          </p:cNvPr>
          <p:cNvSpPr>
            <a:spLocks noChangeArrowheads="1"/>
          </p:cNvSpPr>
          <p:nvPr/>
        </p:nvSpPr>
        <p:spPr bwMode="auto">
          <a:xfrm>
            <a:off x="2630488" y="5829300"/>
            <a:ext cx="225107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lnSpc>
                <a:spcPct val="80000"/>
              </a:lnSpc>
              <a:buFont typeface="Wingdings" panose="05000000000000000000" pitchFamily="2" charset="2"/>
              <a:buNone/>
            </a:pPr>
            <a:r>
              <a:rPr lang="en-US" altLang="en-US" sz="1800"/>
              <a:t>= max (f(w</a:t>
            </a:r>
            <a:r>
              <a:rPr lang="en-US" altLang="en-US" sz="1800" baseline="-25000"/>
              <a:t>k</a:t>
            </a:r>
            <a:r>
              <a:rPr lang="en-US" altLang="en-US" sz="1800"/>
              <a:t>), f(w</a:t>
            </a:r>
            <a:r>
              <a:rPr lang="en-US" altLang="en-US" sz="1800" baseline="-25000"/>
              <a:t>m</a:t>
            </a:r>
            <a:r>
              <a:rPr lang="en-US" altLang="en-US" sz="1800"/>
              <a:t>))</a:t>
            </a:r>
          </a:p>
        </p:txBody>
      </p:sp>
      <p:sp>
        <p:nvSpPr>
          <p:cNvPr id="29" name="Rectangle 25">
            <a:extLst>
              <a:ext uri="{FF2B5EF4-FFF2-40B4-BE49-F238E27FC236}">
                <a16:creationId xmlns:a16="http://schemas.microsoft.com/office/drawing/2014/main" id="{39A514CA-9745-3FF3-EB9E-AC66E8D732EC}"/>
              </a:ext>
            </a:extLst>
          </p:cNvPr>
          <p:cNvSpPr>
            <a:spLocks noChangeArrowheads="1"/>
          </p:cNvSpPr>
          <p:nvPr/>
        </p:nvSpPr>
        <p:spPr bwMode="auto">
          <a:xfrm>
            <a:off x="4670425" y="5524500"/>
            <a:ext cx="19050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lnSpc>
                <a:spcPct val="80000"/>
              </a:lnSpc>
              <a:buFont typeface="Wingdings" panose="05000000000000000000" pitchFamily="2" charset="2"/>
              <a:buNone/>
            </a:pPr>
            <a:r>
              <a:rPr lang="en-US" altLang="en-US" sz="1800"/>
              <a:t>= f (min(w</a:t>
            </a:r>
            <a:r>
              <a:rPr lang="en-US" altLang="en-US" sz="1800" baseline="-25000"/>
              <a:t>k</a:t>
            </a:r>
            <a:r>
              <a:rPr lang="en-US" altLang="en-US" sz="1800"/>
              <a:t>,w</a:t>
            </a:r>
            <a:r>
              <a:rPr lang="en-US" altLang="en-US" sz="1800" baseline="-25000"/>
              <a:t>m</a:t>
            </a:r>
            <a:r>
              <a:rPr lang="en-US" altLang="en-US" sz="1800"/>
              <a:t>))</a:t>
            </a:r>
          </a:p>
        </p:txBody>
      </p:sp>
      <p:sp>
        <p:nvSpPr>
          <p:cNvPr id="30" name="Rectangle 25">
            <a:extLst>
              <a:ext uri="{FF2B5EF4-FFF2-40B4-BE49-F238E27FC236}">
                <a16:creationId xmlns:a16="http://schemas.microsoft.com/office/drawing/2014/main" id="{F843E3A5-C5A7-BC79-3783-E5C1DBE1313F}"/>
              </a:ext>
            </a:extLst>
          </p:cNvPr>
          <p:cNvSpPr>
            <a:spLocks noChangeArrowheads="1"/>
          </p:cNvSpPr>
          <p:nvPr/>
        </p:nvSpPr>
        <p:spPr bwMode="auto">
          <a:xfrm>
            <a:off x="4670425" y="5829300"/>
            <a:ext cx="19050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lnSpc>
                <a:spcPct val="80000"/>
              </a:lnSpc>
              <a:buFont typeface="Wingdings" panose="05000000000000000000" pitchFamily="2" charset="2"/>
              <a:buNone/>
            </a:pPr>
            <a:r>
              <a:rPr lang="en-US" altLang="en-US" sz="1800"/>
              <a:t>= f (max(w</a:t>
            </a:r>
            <a:r>
              <a:rPr lang="en-US" altLang="en-US" sz="1800" baseline="-25000"/>
              <a:t>k</a:t>
            </a:r>
            <a:r>
              <a:rPr lang="en-US" altLang="en-US" sz="1800"/>
              <a:t>,w</a:t>
            </a:r>
            <a:r>
              <a:rPr lang="en-US" altLang="en-US" sz="1800" baseline="-25000"/>
              <a:t>m</a:t>
            </a:r>
            <a:r>
              <a:rPr lang="en-US" altLang="en-US" sz="1800"/>
              <a:t>))</a:t>
            </a:r>
          </a:p>
        </p:txBody>
      </p:sp>
      <p:sp>
        <p:nvSpPr>
          <p:cNvPr id="31" name="Rectangle 25">
            <a:extLst>
              <a:ext uri="{FF2B5EF4-FFF2-40B4-BE49-F238E27FC236}">
                <a16:creationId xmlns:a16="http://schemas.microsoft.com/office/drawing/2014/main" id="{9660E59C-626D-9EA4-7F69-281CB6E71244}"/>
              </a:ext>
            </a:extLst>
          </p:cNvPr>
          <p:cNvSpPr>
            <a:spLocks noChangeArrowheads="1"/>
          </p:cNvSpPr>
          <p:nvPr/>
        </p:nvSpPr>
        <p:spPr bwMode="auto">
          <a:xfrm>
            <a:off x="6415088" y="5524500"/>
            <a:ext cx="998537"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lnSpc>
                <a:spcPct val="80000"/>
              </a:lnSpc>
              <a:buFont typeface="Wingdings" panose="05000000000000000000" pitchFamily="2" charset="2"/>
              <a:buNone/>
            </a:pPr>
            <a:r>
              <a:rPr lang="en-US" altLang="en-US" sz="1800"/>
              <a:t>= f(w</a:t>
            </a:r>
            <a:r>
              <a:rPr lang="en-US" altLang="en-US" sz="1800" baseline="-25000"/>
              <a:t>i</a:t>
            </a:r>
            <a:r>
              <a:rPr lang="en-US" altLang="en-US" sz="1800"/>
              <a:t>)</a:t>
            </a:r>
          </a:p>
        </p:txBody>
      </p:sp>
      <p:sp>
        <p:nvSpPr>
          <p:cNvPr id="32" name="Rectangle 25">
            <a:extLst>
              <a:ext uri="{FF2B5EF4-FFF2-40B4-BE49-F238E27FC236}">
                <a16:creationId xmlns:a16="http://schemas.microsoft.com/office/drawing/2014/main" id="{2519A51A-CC7D-22BB-ECF6-211483C47123}"/>
              </a:ext>
            </a:extLst>
          </p:cNvPr>
          <p:cNvSpPr>
            <a:spLocks noChangeArrowheads="1"/>
          </p:cNvSpPr>
          <p:nvPr/>
        </p:nvSpPr>
        <p:spPr bwMode="auto">
          <a:xfrm>
            <a:off x="6415088" y="5829300"/>
            <a:ext cx="922337"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lnSpc>
                <a:spcPct val="80000"/>
              </a:lnSpc>
              <a:buFont typeface="Wingdings" panose="05000000000000000000" pitchFamily="2" charset="2"/>
              <a:buNone/>
            </a:pPr>
            <a:r>
              <a:rPr lang="en-US" altLang="en-US" sz="1800"/>
              <a:t>= f(w</a:t>
            </a:r>
            <a:r>
              <a:rPr lang="en-US" altLang="en-US" sz="1800" baseline="-25000"/>
              <a:t>j</a:t>
            </a:r>
            <a:r>
              <a:rPr lang="en-US" altLang="en-US" sz="1800"/>
              <a:t>)</a:t>
            </a:r>
          </a:p>
        </p:txBody>
      </p:sp>
      <p:sp>
        <p:nvSpPr>
          <p:cNvPr id="33" name="Rectangle 25">
            <a:extLst>
              <a:ext uri="{FF2B5EF4-FFF2-40B4-BE49-F238E27FC236}">
                <a16:creationId xmlns:a16="http://schemas.microsoft.com/office/drawing/2014/main" id="{A42F689B-1C71-6A22-7FFB-AFA787C7BD62}"/>
              </a:ext>
            </a:extLst>
          </p:cNvPr>
          <p:cNvSpPr>
            <a:spLocks noChangeArrowheads="1"/>
          </p:cNvSpPr>
          <p:nvPr/>
        </p:nvSpPr>
        <p:spPr bwMode="auto">
          <a:xfrm>
            <a:off x="685800" y="5524500"/>
            <a:ext cx="225107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lnSpc>
                <a:spcPct val="80000"/>
              </a:lnSpc>
              <a:buFont typeface="Wingdings" panose="05000000000000000000" pitchFamily="2" charset="2"/>
              <a:buNone/>
            </a:pPr>
            <a:r>
              <a:rPr lang="en-US" altLang="en-US" sz="1800">
                <a:solidFill>
                  <a:srgbClr val="FF0000"/>
                </a:solidFill>
              </a:rPr>
              <a:t>w'</a:t>
            </a:r>
            <a:r>
              <a:rPr lang="en-US" altLang="en-US" sz="1800" baseline="-25000">
                <a:solidFill>
                  <a:srgbClr val="FF0000"/>
                </a:solidFill>
              </a:rPr>
              <a:t>i</a:t>
            </a:r>
            <a:r>
              <a:rPr lang="en-US" altLang="en-US" sz="1800">
                <a:solidFill>
                  <a:srgbClr val="FF0000"/>
                </a:solidFill>
              </a:rPr>
              <a:t> = min (w'</a:t>
            </a:r>
            <a:r>
              <a:rPr lang="en-US" altLang="en-US" sz="1800" baseline="-25000">
                <a:solidFill>
                  <a:srgbClr val="FF0000"/>
                </a:solidFill>
              </a:rPr>
              <a:t>k</a:t>
            </a:r>
            <a:r>
              <a:rPr lang="en-US" altLang="en-US" sz="1800">
                <a:solidFill>
                  <a:srgbClr val="FF0000"/>
                </a:solidFill>
              </a:rPr>
              <a:t>, w'</a:t>
            </a:r>
            <a:r>
              <a:rPr lang="en-US" altLang="en-US" sz="1800" baseline="-25000">
                <a:solidFill>
                  <a:srgbClr val="FF0000"/>
                </a:solidFill>
              </a:rPr>
              <a:t>m</a:t>
            </a:r>
            <a:r>
              <a:rPr lang="en-US" altLang="en-US" sz="1800">
                <a:solidFill>
                  <a:srgbClr val="FF0000"/>
                </a:solidFill>
              </a:rPr>
              <a:t>) </a:t>
            </a:r>
          </a:p>
        </p:txBody>
      </p:sp>
      <p:sp>
        <p:nvSpPr>
          <p:cNvPr id="34" name="Rectangle 25">
            <a:extLst>
              <a:ext uri="{FF2B5EF4-FFF2-40B4-BE49-F238E27FC236}">
                <a16:creationId xmlns:a16="http://schemas.microsoft.com/office/drawing/2014/main" id="{1C143B01-AAA7-73A3-37DA-9DD98E33B650}"/>
              </a:ext>
            </a:extLst>
          </p:cNvPr>
          <p:cNvSpPr>
            <a:spLocks noChangeArrowheads="1"/>
          </p:cNvSpPr>
          <p:nvPr/>
        </p:nvSpPr>
        <p:spPr bwMode="auto">
          <a:xfrm>
            <a:off x="685800" y="5829300"/>
            <a:ext cx="225107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lnSpc>
                <a:spcPct val="80000"/>
              </a:lnSpc>
              <a:buFont typeface="Wingdings" panose="05000000000000000000" pitchFamily="2" charset="2"/>
              <a:buNone/>
            </a:pPr>
            <a:r>
              <a:rPr lang="en-US" altLang="en-US" sz="1800">
                <a:solidFill>
                  <a:srgbClr val="FF0000"/>
                </a:solidFill>
              </a:rPr>
              <a:t>w'</a:t>
            </a:r>
            <a:r>
              <a:rPr lang="en-US" altLang="en-US" sz="1800" baseline="-25000">
                <a:solidFill>
                  <a:srgbClr val="FF0000"/>
                </a:solidFill>
              </a:rPr>
              <a:t>j</a:t>
            </a:r>
            <a:r>
              <a:rPr lang="en-US" altLang="en-US" sz="1800">
                <a:solidFill>
                  <a:srgbClr val="FF0000"/>
                </a:solidFill>
              </a:rPr>
              <a:t> = max (w'</a:t>
            </a:r>
            <a:r>
              <a:rPr lang="en-US" altLang="en-US" sz="1800" baseline="-25000">
                <a:solidFill>
                  <a:srgbClr val="FF0000"/>
                </a:solidFill>
              </a:rPr>
              <a:t>k</a:t>
            </a:r>
            <a:r>
              <a:rPr lang="en-US" altLang="en-US" sz="1800">
                <a:solidFill>
                  <a:srgbClr val="FF0000"/>
                </a:solidFill>
              </a:rPr>
              <a:t>, w'</a:t>
            </a:r>
            <a:r>
              <a:rPr lang="en-US" altLang="en-US" sz="1800" baseline="-25000">
                <a:solidFill>
                  <a:srgbClr val="FF0000"/>
                </a:solidFill>
              </a:rPr>
              <a:t>m</a:t>
            </a:r>
            <a:r>
              <a:rPr lang="en-US" altLang="en-US" sz="1800">
                <a:solidFill>
                  <a:srgbClr val="FF0000"/>
                </a:solidFill>
              </a:rPr>
              <a:t>)</a:t>
            </a:r>
          </a:p>
        </p:txBody>
      </p:sp>
      <p:sp>
        <p:nvSpPr>
          <p:cNvPr id="3" name="Freeform: Shape 2">
            <a:extLst>
              <a:ext uri="{FF2B5EF4-FFF2-40B4-BE49-F238E27FC236}">
                <a16:creationId xmlns:a16="http://schemas.microsoft.com/office/drawing/2014/main" id="{4424A859-A713-C3A9-DAB8-B890BA4A191C}"/>
              </a:ext>
            </a:extLst>
          </p:cNvPr>
          <p:cNvSpPr>
            <a:spLocks/>
          </p:cNvSpPr>
          <p:nvPr/>
        </p:nvSpPr>
        <p:spPr bwMode="auto">
          <a:xfrm>
            <a:off x="2420938" y="5343525"/>
            <a:ext cx="822325" cy="122238"/>
          </a:xfrm>
          <a:custGeom>
            <a:avLst/>
            <a:gdLst>
              <a:gd name="T0" fmla="*/ 0 w 821532"/>
              <a:gd name="T1" fmla="*/ 124596 h 121462"/>
              <a:gd name="T2" fmla="*/ 573710 w 821532"/>
              <a:gd name="T3" fmla="*/ 18 h 121462"/>
              <a:gd name="T4" fmla="*/ 824709 w 821532"/>
              <a:gd name="T5" fmla="*/ 117267 h 121462"/>
              <a:gd name="T6" fmla="*/ 0 60000 65536"/>
              <a:gd name="T7" fmla="*/ 0 60000 65536"/>
              <a:gd name="T8" fmla="*/ 0 60000 65536"/>
            </a:gdLst>
            <a:ahLst/>
            <a:cxnLst>
              <a:cxn ang="T6">
                <a:pos x="T0" y="T1"/>
              </a:cxn>
              <a:cxn ang="T7">
                <a:pos x="T2" y="T3"/>
              </a:cxn>
              <a:cxn ang="T8">
                <a:pos x="T4" y="T5"/>
              </a:cxn>
            </a:cxnLst>
            <a:rect l="0" t="0" r="r" b="b"/>
            <a:pathLst>
              <a:path w="821532" h="121462">
                <a:moveTo>
                  <a:pt x="0" y="121462"/>
                </a:moveTo>
                <a:cubicBezTo>
                  <a:pt x="217289" y="61335"/>
                  <a:pt x="434578" y="1209"/>
                  <a:pt x="571500" y="18"/>
                </a:cubicBezTo>
                <a:cubicBezTo>
                  <a:pt x="708422" y="-1173"/>
                  <a:pt x="764977" y="56572"/>
                  <a:pt x="821532" y="114318"/>
                </a:cubicBezTo>
              </a:path>
            </a:pathLst>
          </a:custGeom>
          <a:noFill/>
          <a:ln w="9525" cap="flat" cmpd="sng" algn="ctr">
            <a:solidFill>
              <a:schemeClr val="tx1"/>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38" name="Freeform: Shape 37">
            <a:extLst>
              <a:ext uri="{FF2B5EF4-FFF2-40B4-BE49-F238E27FC236}">
                <a16:creationId xmlns:a16="http://schemas.microsoft.com/office/drawing/2014/main" id="{20949074-E57E-AADA-A329-269DF8EDC0A8}"/>
              </a:ext>
            </a:extLst>
          </p:cNvPr>
          <p:cNvSpPr>
            <a:spLocks/>
          </p:cNvSpPr>
          <p:nvPr/>
        </p:nvSpPr>
        <p:spPr bwMode="auto">
          <a:xfrm>
            <a:off x="4481513" y="5362575"/>
            <a:ext cx="820737" cy="120650"/>
          </a:xfrm>
          <a:custGeom>
            <a:avLst/>
            <a:gdLst>
              <a:gd name="T0" fmla="*/ 0 w 821532"/>
              <a:gd name="T1" fmla="*/ 118246 h 121462"/>
              <a:gd name="T2" fmla="*/ 569291 w 821532"/>
              <a:gd name="T3" fmla="*/ 18 h 121462"/>
              <a:gd name="T4" fmla="*/ 818357 w 821532"/>
              <a:gd name="T5" fmla="*/ 111292 h 121462"/>
              <a:gd name="T6" fmla="*/ 0 60000 65536"/>
              <a:gd name="T7" fmla="*/ 0 60000 65536"/>
              <a:gd name="T8" fmla="*/ 0 60000 65536"/>
            </a:gdLst>
            <a:ahLst/>
            <a:cxnLst>
              <a:cxn ang="T6">
                <a:pos x="T0" y="T1"/>
              </a:cxn>
              <a:cxn ang="T7">
                <a:pos x="T2" y="T3"/>
              </a:cxn>
              <a:cxn ang="T8">
                <a:pos x="T4" y="T5"/>
              </a:cxn>
            </a:cxnLst>
            <a:rect l="0" t="0" r="r" b="b"/>
            <a:pathLst>
              <a:path w="821532" h="121462">
                <a:moveTo>
                  <a:pt x="0" y="121462"/>
                </a:moveTo>
                <a:cubicBezTo>
                  <a:pt x="217289" y="61335"/>
                  <a:pt x="434578" y="1209"/>
                  <a:pt x="571500" y="18"/>
                </a:cubicBezTo>
                <a:cubicBezTo>
                  <a:pt x="708422" y="-1173"/>
                  <a:pt x="764977" y="56572"/>
                  <a:pt x="821532" y="114318"/>
                </a:cubicBezTo>
              </a:path>
            </a:pathLst>
          </a:custGeom>
          <a:noFill/>
          <a:ln w="9525" cap="flat" cmpd="sng" algn="ctr">
            <a:solidFill>
              <a:schemeClr val="tx1"/>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39" name="Freeform: Shape 38">
            <a:extLst>
              <a:ext uri="{FF2B5EF4-FFF2-40B4-BE49-F238E27FC236}">
                <a16:creationId xmlns:a16="http://schemas.microsoft.com/office/drawing/2014/main" id="{56ECD4CC-8B88-3B26-6489-D071BCB8D985}"/>
              </a:ext>
            </a:extLst>
          </p:cNvPr>
          <p:cNvSpPr>
            <a:spLocks/>
          </p:cNvSpPr>
          <p:nvPr/>
        </p:nvSpPr>
        <p:spPr bwMode="auto">
          <a:xfrm>
            <a:off x="6118225" y="5383213"/>
            <a:ext cx="820738" cy="120650"/>
          </a:xfrm>
          <a:custGeom>
            <a:avLst/>
            <a:gdLst>
              <a:gd name="T0" fmla="*/ 0 w 821532"/>
              <a:gd name="T1" fmla="*/ 118246 h 121462"/>
              <a:gd name="T2" fmla="*/ 569294 w 821532"/>
              <a:gd name="T3" fmla="*/ 18 h 121462"/>
              <a:gd name="T4" fmla="*/ 818361 w 821532"/>
              <a:gd name="T5" fmla="*/ 111292 h 121462"/>
              <a:gd name="T6" fmla="*/ 0 60000 65536"/>
              <a:gd name="T7" fmla="*/ 0 60000 65536"/>
              <a:gd name="T8" fmla="*/ 0 60000 65536"/>
            </a:gdLst>
            <a:ahLst/>
            <a:cxnLst>
              <a:cxn ang="T6">
                <a:pos x="T0" y="T1"/>
              </a:cxn>
              <a:cxn ang="T7">
                <a:pos x="T2" y="T3"/>
              </a:cxn>
              <a:cxn ang="T8">
                <a:pos x="T4" y="T5"/>
              </a:cxn>
            </a:cxnLst>
            <a:rect l="0" t="0" r="r" b="b"/>
            <a:pathLst>
              <a:path w="821532" h="121462">
                <a:moveTo>
                  <a:pt x="0" y="121462"/>
                </a:moveTo>
                <a:cubicBezTo>
                  <a:pt x="217289" y="61335"/>
                  <a:pt x="434578" y="1209"/>
                  <a:pt x="571500" y="18"/>
                </a:cubicBezTo>
                <a:cubicBezTo>
                  <a:pt x="708422" y="-1173"/>
                  <a:pt x="764977" y="56572"/>
                  <a:pt x="821532" y="114318"/>
                </a:cubicBezTo>
              </a:path>
            </a:pathLst>
          </a:custGeom>
          <a:noFill/>
          <a:ln w="9525" cap="flat" cmpd="sng" algn="ctr">
            <a:solidFill>
              <a:schemeClr val="tx1"/>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6" name="Rectangle 5">
            <a:extLst>
              <a:ext uri="{FF2B5EF4-FFF2-40B4-BE49-F238E27FC236}">
                <a16:creationId xmlns:a16="http://schemas.microsoft.com/office/drawing/2014/main" id="{6E196A49-DA35-3E51-6516-21DA1EB5A67D}"/>
              </a:ext>
            </a:extLst>
          </p:cNvPr>
          <p:cNvSpPr>
            <a:spLocks noChangeArrowheads="1"/>
          </p:cNvSpPr>
          <p:nvPr/>
        </p:nvSpPr>
        <p:spPr bwMode="auto">
          <a:xfrm>
            <a:off x="4619625" y="4572000"/>
            <a:ext cx="2408238" cy="381000"/>
          </a:xfrm>
          <a:prstGeom prst="rect">
            <a:avLst/>
          </a:prstGeom>
          <a:noFill/>
          <a:ln w="9525" algn="ctr">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endParaRPr lang="en-US" altLang="en-US"/>
          </a:p>
        </p:txBody>
      </p:sp>
      <p:cxnSp>
        <p:nvCxnSpPr>
          <p:cNvPr id="8" name="Straight Arrow Connector 7">
            <a:extLst>
              <a:ext uri="{FF2B5EF4-FFF2-40B4-BE49-F238E27FC236}">
                <a16:creationId xmlns:a16="http://schemas.microsoft.com/office/drawing/2014/main" id="{1F1F77E2-B01F-0884-AA2F-A3389E444EFB}"/>
              </a:ext>
            </a:extLst>
          </p:cNvPr>
          <p:cNvCxnSpPr>
            <a:cxnSpLocks/>
          </p:cNvCxnSpPr>
          <p:nvPr/>
        </p:nvCxnSpPr>
        <p:spPr bwMode="auto">
          <a:xfrm flipH="1">
            <a:off x="3200400" y="4953000"/>
            <a:ext cx="1419225" cy="349250"/>
          </a:xfrm>
          <a:prstGeom prst="straightConnector1">
            <a:avLst/>
          </a:prstGeom>
          <a:noFill/>
          <a:ln w="9525" algn="ctr">
            <a:solidFill>
              <a:schemeClr val="tx1"/>
            </a:solidFill>
            <a:prstDash val="dash"/>
            <a:round/>
            <a:headEnd/>
            <a:tailEnd type="triangle" w="med" len="med"/>
          </a:ln>
          <a:extLst>
            <a:ext uri="{909E8E84-426E-40DD-AFC4-6F175D3DCCD1}">
              <a14:hiddenFill xmlns:a14="http://schemas.microsoft.com/office/drawing/2010/main">
                <a:noFill/>
              </a14:hiddenFill>
            </a:ext>
          </a:extLst>
        </p:spPr>
      </p:cxnSp>
      <p:sp>
        <p:nvSpPr>
          <p:cNvPr id="46" name="Rectangle 25">
            <a:extLst>
              <a:ext uri="{FF2B5EF4-FFF2-40B4-BE49-F238E27FC236}">
                <a16:creationId xmlns:a16="http://schemas.microsoft.com/office/drawing/2014/main" id="{695D1699-7BC3-195D-5506-EB87F617C5DB}"/>
              </a:ext>
            </a:extLst>
          </p:cNvPr>
          <p:cNvSpPr>
            <a:spLocks noChangeArrowheads="1"/>
          </p:cNvSpPr>
          <p:nvPr/>
        </p:nvSpPr>
        <p:spPr bwMode="auto">
          <a:xfrm>
            <a:off x="4097338" y="5102225"/>
            <a:ext cx="17462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400"/>
              <a:t>Lemma A</a:t>
            </a:r>
            <a:endParaRPr lang="en-US" altLang="en-US" sz="1800"/>
          </a:p>
        </p:txBody>
      </p:sp>
      <p:sp>
        <p:nvSpPr>
          <p:cNvPr id="47" name="Rectangle 46">
            <a:extLst>
              <a:ext uri="{FF2B5EF4-FFF2-40B4-BE49-F238E27FC236}">
                <a16:creationId xmlns:a16="http://schemas.microsoft.com/office/drawing/2014/main" id="{B42C9363-590B-B2C4-972D-EEA62E1B1B8F}"/>
              </a:ext>
            </a:extLst>
          </p:cNvPr>
          <p:cNvSpPr>
            <a:spLocks noChangeArrowheads="1"/>
          </p:cNvSpPr>
          <p:nvPr/>
        </p:nvSpPr>
        <p:spPr bwMode="auto">
          <a:xfrm>
            <a:off x="3687763" y="3484563"/>
            <a:ext cx="3932237" cy="381000"/>
          </a:xfrm>
          <a:prstGeom prst="rect">
            <a:avLst/>
          </a:prstGeom>
          <a:noFill/>
          <a:ln w="9525" algn="ctr">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endParaRPr lang="en-US" altLang="en-US"/>
          </a:p>
        </p:txBody>
      </p:sp>
      <p:sp>
        <p:nvSpPr>
          <p:cNvPr id="10" name="Freeform: Shape 9">
            <a:extLst>
              <a:ext uri="{FF2B5EF4-FFF2-40B4-BE49-F238E27FC236}">
                <a16:creationId xmlns:a16="http://schemas.microsoft.com/office/drawing/2014/main" id="{C1C57F4A-6E9A-CDF9-FA42-B51EC2080EBC}"/>
              </a:ext>
            </a:extLst>
          </p:cNvPr>
          <p:cNvSpPr>
            <a:spLocks/>
          </p:cNvSpPr>
          <p:nvPr/>
        </p:nvSpPr>
        <p:spPr bwMode="auto">
          <a:xfrm>
            <a:off x="6837363" y="3678238"/>
            <a:ext cx="1647825" cy="1674812"/>
          </a:xfrm>
          <a:custGeom>
            <a:avLst/>
            <a:gdLst>
              <a:gd name="T0" fmla="*/ 802339 w 1647578"/>
              <a:gd name="T1" fmla="*/ 0 h 1674055"/>
              <a:gd name="T2" fmla="*/ 1625795 w 1647578"/>
              <a:gd name="T3" fmla="*/ 909008 h 1674055"/>
              <a:gd name="T4" fmla="*/ 0 w 1647578"/>
              <a:gd name="T5" fmla="*/ 1677085 h 1674055"/>
              <a:gd name="T6" fmla="*/ 0 60000 65536"/>
              <a:gd name="T7" fmla="*/ 0 60000 65536"/>
              <a:gd name="T8" fmla="*/ 0 60000 65536"/>
            </a:gdLst>
            <a:ahLst/>
            <a:cxnLst>
              <a:cxn ang="T6">
                <a:pos x="T0" y="T1"/>
              </a:cxn>
              <a:cxn ang="T7">
                <a:pos x="T2" y="T3"/>
              </a:cxn>
              <a:cxn ang="T8">
                <a:pos x="T4" y="T5"/>
              </a:cxn>
            </a:cxnLst>
            <a:rect l="0" t="0" r="r" b="b"/>
            <a:pathLst>
              <a:path w="1647578" h="1674055">
                <a:moveTo>
                  <a:pt x="801859" y="0"/>
                </a:moveTo>
                <a:cubicBezTo>
                  <a:pt x="1280160" y="314178"/>
                  <a:pt x="1758462" y="628357"/>
                  <a:pt x="1624819" y="907366"/>
                </a:cubicBezTo>
                <a:cubicBezTo>
                  <a:pt x="1491176" y="1186375"/>
                  <a:pt x="745588" y="1430215"/>
                  <a:pt x="0" y="1674055"/>
                </a:cubicBezTo>
              </a:path>
            </a:pathLst>
          </a:custGeom>
          <a:noFill/>
          <a:ln w="9525" cap="flat" cmpd="sng" algn="ctr">
            <a:solidFill>
              <a:schemeClr val="tx1"/>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50" name="Rectangle 25">
            <a:extLst>
              <a:ext uri="{FF2B5EF4-FFF2-40B4-BE49-F238E27FC236}">
                <a16:creationId xmlns:a16="http://schemas.microsoft.com/office/drawing/2014/main" id="{A056C044-9BF3-0EEB-1FA0-A4654B305A93}"/>
              </a:ext>
            </a:extLst>
          </p:cNvPr>
          <p:cNvSpPr>
            <a:spLocks noChangeArrowheads="1"/>
          </p:cNvSpPr>
          <p:nvPr/>
        </p:nvSpPr>
        <p:spPr bwMode="auto">
          <a:xfrm>
            <a:off x="7527925" y="5553075"/>
            <a:ext cx="1760538"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lnSpc>
                <a:spcPct val="80000"/>
              </a:lnSpc>
              <a:buFont typeface="Wingdings" panose="05000000000000000000" pitchFamily="2" charset="2"/>
              <a:buNone/>
            </a:pPr>
            <a:r>
              <a:rPr lang="en-US" altLang="en-US" sz="1800"/>
              <a:t>i.e. [</a:t>
            </a:r>
            <a:r>
              <a:rPr lang="en-US" altLang="en-US" sz="1800">
                <a:solidFill>
                  <a:srgbClr val="FF0000"/>
                </a:solidFill>
              </a:rPr>
              <a:t>w'</a:t>
            </a:r>
            <a:r>
              <a:rPr lang="en-US" altLang="en-US" sz="1800" baseline="-25000">
                <a:solidFill>
                  <a:srgbClr val="FF0000"/>
                </a:solidFill>
              </a:rPr>
              <a:t>i</a:t>
            </a:r>
            <a:r>
              <a:rPr lang="en-US" altLang="en-US" sz="1800">
                <a:solidFill>
                  <a:srgbClr val="FF0000"/>
                </a:solidFill>
              </a:rPr>
              <a:t> =</a:t>
            </a:r>
            <a:r>
              <a:rPr lang="en-US" altLang="en-US" sz="1800"/>
              <a:t> f(w</a:t>
            </a:r>
            <a:r>
              <a:rPr lang="en-US" altLang="en-US" sz="1800" baseline="-25000"/>
              <a:t>i</a:t>
            </a:r>
            <a:r>
              <a:rPr lang="en-US" altLang="en-US" sz="1800"/>
              <a:t>) ]</a:t>
            </a:r>
          </a:p>
        </p:txBody>
      </p:sp>
      <p:sp>
        <p:nvSpPr>
          <p:cNvPr id="51" name="Rectangle 25">
            <a:extLst>
              <a:ext uri="{FF2B5EF4-FFF2-40B4-BE49-F238E27FC236}">
                <a16:creationId xmlns:a16="http://schemas.microsoft.com/office/drawing/2014/main" id="{EDBCE853-90DE-35CC-2023-25EBBE8DE073}"/>
              </a:ext>
            </a:extLst>
          </p:cNvPr>
          <p:cNvSpPr>
            <a:spLocks noChangeArrowheads="1"/>
          </p:cNvSpPr>
          <p:nvPr/>
        </p:nvSpPr>
        <p:spPr bwMode="auto">
          <a:xfrm>
            <a:off x="7535863" y="5857875"/>
            <a:ext cx="1760537"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lnSpc>
                <a:spcPct val="80000"/>
              </a:lnSpc>
              <a:buFont typeface="Wingdings" panose="05000000000000000000" pitchFamily="2" charset="2"/>
              <a:buNone/>
            </a:pPr>
            <a:r>
              <a:rPr lang="en-US" altLang="en-US" sz="1800"/>
              <a:t>i.e. [</a:t>
            </a:r>
            <a:r>
              <a:rPr lang="en-US" altLang="en-US" sz="1800">
                <a:solidFill>
                  <a:srgbClr val="FF0000"/>
                </a:solidFill>
              </a:rPr>
              <a:t>w’</a:t>
            </a:r>
            <a:r>
              <a:rPr lang="en-US" altLang="en-US" sz="1800" baseline="-25000">
                <a:solidFill>
                  <a:srgbClr val="FF0000"/>
                </a:solidFill>
              </a:rPr>
              <a:t>j</a:t>
            </a:r>
            <a:r>
              <a:rPr lang="en-US" altLang="en-US" sz="1800">
                <a:solidFill>
                  <a:srgbClr val="FF0000"/>
                </a:solidFill>
              </a:rPr>
              <a:t> =</a:t>
            </a:r>
            <a:r>
              <a:rPr lang="en-US" altLang="en-US" sz="1800"/>
              <a:t> f(w</a:t>
            </a:r>
            <a:r>
              <a:rPr lang="en-US" altLang="en-US" sz="1800" baseline="-25000"/>
              <a:t>j</a:t>
            </a:r>
            <a:r>
              <a:rPr lang="en-US" altLang="en-US" sz="180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6868">
                                            <p:txEl>
                                              <p:pRg st="9" end="9"/>
                                            </p:txEl>
                                          </p:spTgt>
                                        </p:tgtEl>
                                        <p:attrNameLst>
                                          <p:attrName>style.visibility</p:attrName>
                                        </p:attrNameLst>
                                      </p:cBhvr>
                                      <p:to>
                                        <p:strVal val="visible"/>
                                      </p:to>
                                    </p:set>
                                    <p:animEffect transition="in" filter="fade">
                                      <p:cBhvr>
                                        <p:cTn id="7" dur="500"/>
                                        <p:tgtEl>
                                          <p:spTgt spid="36868">
                                            <p:txEl>
                                              <p:pRg st="9" end="9"/>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6869"/>
                                        </p:tgtEl>
                                        <p:attrNameLst>
                                          <p:attrName>style.visibility</p:attrName>
                                        </p:attrNameLst>
                                      </p:cBhvr>
                                      <p:to>
                                        <p:strVal val="visible"/>
                                      </p:to>
                                    </p:set>
                                    <p:animEffect transition="in" filter="fade">
                                      <p:cBhvr>
                                        <p:cTn id="12" dur="500"/>
                                        <p:tgtEl>
                                          <p:spTgt spid="36869"/>
                                        </p:tgtEl>
                                      </p:cBhvr>
                                    </p:animEffect>
                                  </p:childTnLst>
                                </p:cTn>
                              </p:par>
                              <p:par>
                                <p:cTn id="13" presetID="10" presetClass="entr" presetSubtype="0" fill="hold" nodeType="withEffect">
                                  <p:stCondLst>
                                    <p:cond delay="0"/>
                                  </p:stCondLst>
                                  <p:childTnLst>
                                    <p:set>
                                      <p:cBhvr>
                                        <p:cTn id="14" dur="1" fill="hold">
                                          <p:stCondLst>
                                            <p:cond delay="0"/>
                                          </p:stCondLst>
                                        </p:cTn>
                                        <p:tgtEl>
                                          <p:spTgt spid="36881"/>
                                        </p:tgtEl>
                                        <p:attrNameLst>
                                          <p:attrName>style.visibility</p:attrName>
                                        </p:attrNameLst>
                                      </p:cBhvr>
                                      <p:to>
                                        <p:strVal val="visible"/>
                                      </p:to>
                                    </p:set>
                                    <p:animEffect transition="in" filter="fade">
                                      <p:cBhvr>
                                        <p:cTn id="15" dur="500"/>
                                        <p:tgtEl>
                                          <p:spTgt spid="36881"/>
                                        </p:tgtEl>
                                      </p:cBhvr>
                                    </p:animEffect>
                                  </p:childTnLst>
                                </p:cTn>
                              </p:par>
                              <p:par>
                                <p:cTn id="16" presetID="10" presetClass="entr" presetSubtype="0" fill="hold"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0" presetClass="entr" presetSubtype="0" fill="hold" nodeType="withEffect">
                                  <p:stCondLst>
                                    <p:cond delay="0"/>
                                  </p:stCondLst>
                                  <p:childTnLst>
                                    <p:set>
                                      <p:cBhvr>
                                        <p:cTn id="23" dur="1" fill="hold">
                                          <p:stCondLst>
                                            <p:cond delay="0"/>
                                          </p:stCondLst>
                                        </p:cTn>
                                        <p:tgtEl>
                                          <p:spTgt spid="36868">
                                            <p:txEl>
                                              <p:pRg st="11" end="11"/>
                                            </p:txEl>
                                          </p:spTgt>
                                        </p:tgtEl>
                                        <p:attrNameLst>
                                          <p:attrName>style.visibility</p:attrName>
                                        </p:attrNameLst>
                                      </p:cBhvr>
                                      <p:to>
                                        <p:strVal val="visible"/>
                                      </p:to>
                                    </p:set>
                                    <p:animEffect transition="in" filter="fade">
                                      <p:cBhvr>
                                        <p:cTn id="24" dur="500"/>
                                        <p:tgtEl>
                                          <p:spTgt spid="36868">
                                            <p:txEl>
                                              <p:pRg st="11" end="11"/>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nodeType="clickEffect">
                                  <p:stCondLst>
                                    <p:cond delay="0"/>
                                  </p:stCondLst>
                                  <p:childTnLst>
                                    <p:set>
                                      <p:cBhvr>
                                        <p:cTn id="28" dur="1" fill="hold">
                                          <p:stCondLst>
                                            <p:cond delay="0"/>
                                          </p:stCondLst>
                                        </p:cTn>
                                        <p:tgtEl>
                                          <p:spTgt spid="36868">
                                            <p:txEl>
                                              <p:pRg st="13" end="13"/>
                                            </p:txEl>
                                          </p:spTgt>
                                        </p:tgtEl>
                                        <p:attrNameLst>
                                          <p:attrName>style.visibility</p:attrName>
                                        </p:attrNameLst>
                                      </p:cBhvr>
                                      <p:to>
                                        <p:strVal val="visible"/>
                                      </p:to>
                                    </p:set>
                                    <p:animEffect transition="in" filter="fade">
                                      <p:cBhvr>
                                        <p:cTn id="29" dur="500"/>
                                        <p:tgtEl>
                                          <p:spTgt spid="36868">
                                            <p:txEl>
                                              <p:pRg st="13" end="1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500"/>
                                        <p:tgtEl>
                                          <p:spTgt spid="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nodeType="clickEffect">
                                  <p:stCondLst>
                                    <p:cond delay="0"/>
                                  </p:stCondLst>
                                  <p:childTnLst>
                                    <p:set>
                                      <p:cBhvr>
                                        <p:cTn id="36" dur="1" fill="hold">
                                          <p:stCondLst>
                                            <p:cond delay="0"/>
                                          </p:stCondLst>
                                        </p:cTn>
                                        <p:tgtEl>
                                          <p:spTgt spid="36868">
                                            <p:txEl>
                                              <p:pRg st="15" end="15"/>
                                            </p:txEl>
                                          </p:spTgt>
                                        </p:tgtEl>
                                        <p:attrNameLst>
                                          <p:attrName>style.visibility</p:attrName>
                                        </p:attrNameLst>
                                      </p:cBhvr>
                                      <p:to>
                                        <p:strVal val="visible"/>
                                      </p:to>
                                    </p:set>
                                    <p:animEffect transition="in" filter="fade">
                                      <p:cBhvr>
                                        <p:cTn id="37" dur="500"/>
                                        <p:tgtEl>
                                          <p:spTgt spid="36868">
                                            <p:txEl>
                                              <p:pRg st="15" end="1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nodeType="click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fade">
                                      <p:cBhvr>
                                        <p:cTn id="42" dur="500"/>
                                        <p:tgtEl>
                                          <p:spTgt spid="33"/>
                                        </p:tgtEl>
                                      </p:cBhvr>
                                    </p:animEffect>
                                  </p:childTnLst>
                                </p:cTn>
                              </p:par>
                              <p:par>
                                <p:cTn id="43" presetID="10" presetClass="entr" presetSubtype="0" fill="hold" nodeType="withEffect">
                                  <p:stCondLst>
                                    <p:cond delay="0"/>
                                  </p:stCondLst>
                                  <p:childTnLst>
                                    <p:set>
                                      <p:cBhvr>
                                        <p:cTn id="44" dur="1" fill="hold">
                                          <p:stCondLst>
                                            <p:cond delay="0"/>
                                          </p:stCondLst>
                                        </p:cTn>
                                        <p:tgtEl>
                                          <p:spTgt spid="34"/>
                                        </p:tgtEl>
                                        <p:attrNameLst>
                                          <p:attrName>style.visibility</p:attrName>
                                        </p:attrNameLst>
                                      </p:cBhvr>
                                      <p:to>
                                        <p:strVal val="visible"/>
                                      </p:to>
                                    </p:set>
                                    <p:animEffect transition="in" filter="fade">
                                      <p:cBhvr>
                                        <p:cTn id="45" dur="500"/>
                                        <p:tgtEl>
                                          <p:spTgt spid="34"/>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0" presetClass="entr" presetSubtype="0" fill="hold" nodeType="click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fade">
                                      <p:cBhvr>
                                        <p:cTn id="50" dur="500"/>
                                        <p:tgtEl>
                                          <p:spTgt spid="27"/>
                                        </p:tgtEl>
                                      </p:cBhvr>
                                    </p:animEffect>
                                  </p:childTnLst>
                                </p:cTn>
                              </p:par>
                              <p:par>
                                <p:cTn id="51" presetID="10" presetClass="entr" presetSubtype="0" fill="hold" nodeType="with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fade">
                                      <p:cBhvr>
                                        <p:cTn id="53" dur="500"/>
                                        <p:tgtEl>
                                          <p:spTgt spid="28"/>
                                        </p:tgtEl>
                                      </p:cBhvr>
                                    </p:animEffect>
                                  </p:childTnLst>
                                </p:cTn>
                              </p:par>
                              <p:par>
                                <p:cTn id="54" presetID="10" presetClass="entr" presetSubtype="0" fill="hold" nodeType="withEffect">
                                  <p:stCondLst>
                                    <p:cond delay="0"/>
                                  </p:stCondLst>
                                  <p:childTnLst>
                                    <p:set>
                                      <p:cBhvr>
                                        <p:cTn id="55" dur="1" fill="hold">
                                          <p:stCondLst>
                                            <p:cond delay="0"/>
                                          </p:stCondLst>
                                        </p:cTn>
                                        <p:tgtEl>
                                          <p:spTgt spid="3"/>
                                        </p:tgtEl>
                                        <p:attrNameLst>
                                          <p:attrName>style.visibility</p:attrName>
                                        </p:attrNameLst>
                                      </p:cBhvr>
                                      <p:to>
                                        <p:strVal val="visible"/>
                                      </p:to>
                                    </p:set>
                                    <p:animEffect transition="in" filter="fade">
                                      <p:cBhvr>
                                        <p:cTn id="56" dur="500"/>
                                        <p:tgtEl>
                                          <p:spTgt spid="3"/>
                                        </p:tgtEl>
                                      </p:cBhvr>
                                    </p:animEffect>
                                  </p:childTnLst>
                                </p:cTn>
                              </p:par>
                              <p:par>
                                <p:cTn id="57" presetID="10" presetClass="entr" presetSubtype="0" fill="hold" nodeType="withEffect">
                                  <p:stCondLst>
                                    <p:cond delay="0"/>
                                  </p:stCondLst>
                                  <p:childTnLst>
                                    <p:set>
                                      <p:cBhvr>
                                        <p:cTn id="58" dur="1" fill="hold">
                                          <p:stCondLst>
                                            <p:cond delay="0"/>
                                          </p:stCondLst>
                                        </p:cTn>
                                        <p:tgtEl>
                                          <p:spTgt spid="6"/>
                                        </p:tgtEl>
                                        <p:attrNameLst>
                                          <p:attrName>style.visibility</p:attrName>
                                        </p:attrNameLst>
                                      </p:cBhvr>
                                      <p:to>
                                        <p:strVal val="visible"/>
                                      </p:to>
                                    </p:set>
                                    <p:animEffect transition="in" filter="fade">
                                      <p:cBhvr>
                                        <p:cTn id="59" dur="500"/>
                                        <p:tgtEl>
                                          <p:spTgt spid="6"/>
                                        </p:tgtEl>
                                      </p:cBhvr>
                                    </p:animEffect>
                                  </p:childTnLst>
                                </p:cTn>
                              </p:par>
                              <p:par>
                                <p:cTn id="60" presetID="10" presetClass="entr" presetSubtype="0" fill="hold" nodeType="withEffect">
                                  <p:stCondLst>
                                    <p:cond delay="0"/>
                                  </p:stCondLst>
                                  <p:childTnLst>
                                    <p:set>
                                      <p:cBhvr>
                                        <p:cTn id="61" dur="1" fill="hold">
                                          <p:stCondLst>
                                            <p:cond delay="0"/>
                                          </p:stCondLst>
                                        </p:cTn>
                                        <p:tgtEl>
                                          <p:spTgt spid="8"/>
                                        </p:tgtEl>
                                        <p:attrNameLst>
                                          <p:attrName>style.visibility</p:attrName>
                                        </p:attrNameLst>
                                      </p:cBhvr>
                                      <p:to>
                                        <p:strVal val="visible"/>
                                      </p:to>
                                    </p:set>
                                    <p:animEffect transition="in" filter="fade">
                                      <p:cBhvr>
                                        <p:cTn id="62" dur="500"/>
                                        <p:tgtEl>
                                          <p:spTgt spid="8"/>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0" presetClass="entr" presetSubtype="0" fill="hold" nodeType="clickEffect">
                                  <p:stCondLst>
                                    <p:cond delay="0"/>
                                  </p:stCondLst>
                                  <p:childTnLst>
                                    <p:set>
                                      <p:cBhvr>
                                        <p:cTn id="66" dur="1" fill="hold">
                                          <p:stCondLst>
                                            <p:cond delay="0"/>
                                          </p:stCondLst>
                                        </p:cTn>
                                        <p:tgtEl>
                                          <p:spTgt spid="29"/>
                                        </p:tgtEl>
                                        <p:attrNameLst>
                                          <p:attrName>style.visibility</p:attrName>
                                        </p:attrNameLst>
                                      </p:cBhvr>
                                      <p:to>
                                        <p:strVal val="visible"/>
                                      </p:to>
                                    </p:set>
                                    <p:animEffect transition="in" filter="fade">
                                      <p:cBhvr>
                                        <p:cTn id="67" dur="500"/>
                                        <p:tgtEl>
                                          <p:spTgt spid="29"/>
                                        </p:tgtEl>
                                      </p:cBhvr>
                                    </p:animEffect>
                                  </p:childTnLst>
                                </p:cTn>
                              </p:par>
                              <p:par>
                                <p:cTn id="68" presetID="10" presetClass="entr" presetSubtype="0" fill="hold" nodeType="withEffect">
                                  <p:stCondLst>
                                    <p:cond delay="0"/>
                                  </p:stCondLst>
                                  <p:childTnLst>
                                    <p:set>
                                      <p:cBhvr>
                                        <p:cTn id="69" dur="1" fill="hold">
                                          <p:stCondLst>
                                            <p:cond delay="0"/>
                                          </p:stCondLst>
                                        </p:cTn>
                                        <p:tgtEl>
                                          <p:spTgt spid="30"/>
                                        </p:tgtEl>
                                        <p:attrNameLst>
                                          <p:attrName>style.visibility</p:attrName>
                                        </p:attrNameLst>
                                      </p:cBhvr>
                                      <p:to>
                                        <p:strVal val="visible"/>
                                      </p:to>
                                    </p:set>
                                    <p:animEffect transition="in" filter="fade">
                                      <p:cBhvr>
                                        <p:cTn id="70" dur="500"/>
                                        <p:tgtEl>
                                          <p:spTgt spid="30"/>
                                        </p:tgtEl>
                                      </p:cBhvr>
                                    </p:animEffect>
                                  </p:childTnLst>
                                </p:cTn>
                              </p:par>
                              <p:par>
                                <p:cTn id="71" presetID="10" presetClass="entr" presetSubtype="0" fill="hold" nodeType="withEffect">
                                  <p:stCondLst>
                                    <p:cond delay="0"/>
                                  </p:stCondLst>
                                  <p:childTnLst>
                                    <p:set>
                                      <p:cBhvr>
                                        <p:cTn id="72" dur="1" fill="hold">
                                          <p:stCondLst>
                                            <p:cond delay="0"/>
                                          </p:stCondLst>
                                        </p:cTn>
                                        <p:tgtEl>
                                          <p:spTgt spid="46"/>
                                        </p:tgtEl>
                                        <p:attrNameLst>
                                          <p:attrName>style.visibility</p:attrName>
                                        </p:attrNameLst>
                                      </p:cBhvr>
                                      <p:to>
                                        <p:strVal val="visible"/>
                                      </p:to>
                                    </p:set>
                                    <p:animEffect transition="in" filter="fade">
                                      <p:cBhvr>
                                        <p:cTn id="73" dur="500"/>
                                        <p:tgtEl>
                                          <p:spTgt spid="46"/>
                                        </p:tgtEl>
                                      </p:cBhvr>
                                    </p:animEffect>
                                  </p:childTnLst>
                                </p:cTn>
                              </p:par>
                              <p:par>
                                <p:cTn id="74" presetID="10" presetClass="entr" presetSubtype="0" fill="hold" nodeType="withEffect">
                                  <p:stCondLst>
                                    <p:cond delay="0"/>
                                  </p:stCondLst>
                                  <p:childTnLst>
                                    <p:set>
                                      <p:cBhvr>
                                        <p:cTn id="75" dur="1" fill="hold">
                                          <p:stCondLst>
                                            <p:cond delay="0"/>
                                          </p:stCondLst>
                                        </p:cTn>
                                        <p:tgtEl>
                                          <p:spTgt spid="38"/>
                                        </p:tgtEl>
                                        <p:attrNameLst>
                                          <p:attrName>style.visibility</p:attrName>
                                        </p:attrNameLst>
                                      </p:cBhvr>
                                      <p:to>
                                        <p:strVal val="visible"/>
                                      </p:to>
                                    </p:set>
                                    <p:animEffect transition="in" filter="fade">
                                      <p:cBhvr>
                                        <p:cTn id="76" dur="500"/>
                                        <p:tgtEl>
                                          <p:spTgt spid="38"/>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10" presetClass="entr" presetSubtype="0" fill="hold" nodeType="clickEffect">
                                  <p:stCondLst>
                                    <p:cond delay="0"/>
                                  </p:stCondLst>
                                  <p:childTnLst>
                                    <p:set>
                                      <p:cBhvr>
                                        <p:cTn id="80" dur="1" fill="hold">
                                          <p:stCondLst>
                                            <p:cond delay="0"/>
                                          </p:stCondLst>
                                        </p:cTn>
                                        <p:tgtEl>
                                          <p:spTgt spid="31"/>
                                        </p:tgtEl>
                                        <p:attrNameLst>
                                          <p:attrName>style.visibility</p:attrName>
                                        </p:attrNameLst>
                                      </p:cBhvr>
                                      <p:to>
                                        <p:strVal val="visible"/>
                                      </p:to>
                                    </p:set>
                                    <p:animEffect transition="in" filter="fade">
                                      <p:cBhvr>
                                        <p:cTn id="81" dur="500"/>
                                        <p:tgtEl>
                                          <p:spTgt spid="31"/>
                                        </p:tgtEl>
                                      </p:cBhvr>
                                    </p:animEffect>
                                  </p:childTnLst>
                                </p:cTn>
                              </p:par>
                              <p:par>
                                <p:cTn id="82" presetID="10" presetClass="entr" presetSubtype="0" fill="hold" nodeType="withEffect">
                                  <p:stCondLst>
                                    <p:cond delay="0"/>
                                  </p:stCondLst>
                                  <p:childTnLst>
                                    <p:set>
                                      <p:cBhvr>
                                        <p:cTn id="83" dur="1" fill="hold">
                                          <p:stCondLst>
                                            <p:cond delay="0"/>
                                          </p:stCondLst>
                                        </p:cTn>
                                        <p:tgtEl>
                                          <p:spTgt spid="32"/>
                                        </p:tgtEl>
                                        <p:attrNameLst>
                                          <p:attrName>style.visibility</p:attrName>
                                        </p:attrNameLst>
                                      </p:cBhvr>
                                      <p:to>
                                        <p:strVal val="visible"/>
                                      </p:to>
                                    </p:set>
                                    <p:animEffect transition="in" filter="fade">
                                      <p:cBhvr>
                                        <p:cTn id="84" dur="500"/>
                                        <p:tgtEl>
                                          <p:spTgt spid="32"/>
                                        </p:tgtEl>
                                      </p:cBhvr>
                                    </p:animEffect>
                                  </p:childTnLst>
                                </p:cTn>
                              </p:par>
                              <p:par>
                                <p:cTn id="85" presetID="10" presetClass="entr" presetSubtype="0" fill="hold" nodeType="withEffect">
                                  <p:stCondLst>
                                    <p:cond delay="0"/>
                                  </p:stCondLst>
                                  <p:childTnLst>
                                    <p:set>
                                      <p:cBhvr>
                                        <p:cTn id="86" dur="1" fill="hold">
                                          <p:stCondLst>
                                            <p:cond delay="0"/>
                                          </p:stCondLst>
                                        </p:cTn>
                                        <p:tgtEl>
                                          <p:spTgt spid="39"/>
                                        </p:tgtEl>
                                        <p:attrNameLst>
                                          <p:attrName>style.visibility</p:attrName>
                                        </p:attrNameLst>
                                      </p:cBhvr>
                                      <p:to>
                                        <p:strVal val="visible"/>
                                      </p:to>
                                    </p:set>
                                    <p:animEffect transition="in" filter="fade">
                                      <p:cBhvr>
                                        <p:cTn id="87" dur="500"/>
                                        <p:tgtEl>
                                          <p:spTgt spid="39"/>
                                        </p:tgtEl>
                                      </p:cBhvr>
                                    </p:animEffect>
                                  </p:childTnLst>
                                </p:cTn>
                              </p:par>
                              <p:par>
                                <p:cTn id="88" presetID="10" presetClass="entr" presetSubtype="0" fill="hold" nodeType="withEffect">
                                  <p:stCondLst>
                                    <p:cond delay="0"/>
                                  </p:stCondLst>
                                  <p:childTnLst>
                                    <p:set>
                                      <p:cBhvr>
                                        <p:cTn id="89" dur="1" fill="hold">
                                          <p:stCondLst>
                                            <p:cond delay="0"/>
                                          </p:stCondLst>
                                        </p:cTn>
                                        <p:tgtEl>
                                          <p:spTgt spid="10"/>
                                        </p:tgtEl>
                                        <p:attrNameLst>
                                          <p:attrName>style.visibility</p:attrName>
                                        </p:attrNameLst>
                                      </p:cBhvr>
                                      <p:to>
                                        <p:strVal val="visible"/>
                                      </p:to>
                                    </p:set>
                                    <p:animEffect transition="in" filter="fade">
                                      <p:cBhvr>
                                        <p:cTn id="90" dur="500"/>
                                        <p:tgtEl>
                                          <p:spTgt spid="10"/>
                                        </p:tgtEl>
                                      </p:cBhvr>
                                    </p:animEffect>
                                  </p:childTnLst>
                                </p:cTn>
                              </p:par>
                              <p:par>
                                <p:cTn id="91" presetID="10" presetClass="entr" presetSubtype="0" fill="hold" nodeType="withEffect">
                                  <p:stCondLst>
                                    <p:cond delay="0"/>
                                  </p:stCondLst>
                                  <p:childTnLst>
                                    <p:set>
                                      <p:cBhvr>
                                        <p:cTn id="92" dur="1" fill="hold">
                                          <p:stCondLst>
                                            <p:cond delay="0"/>
                                          </p:stCondLst>
                                        </p:cTn>
                                        <p:tgtEl>
                                          <p:spTgt spid="47"/>
                                        </p:tgtEl>
                                        <p:attrNameLst>
                                          <p:attrName>style.visibility</p:attrName>
                                        </p:attrNameLst>
                                      </p:cBhvr>
                                      <p:to>
                                        <p:strVal val="visible"/>
                                      </p:to>
                                    </p:set>
                                    <p:animEffect transition="in" filter="fade">
                                      <p:cBhvr>
                                        <p:cTn id="93" dur="500"/>
                                        <p:tgtEl>
                                          <p:spTgt spid="47"/>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10" presetClass="entr" presetSubtype="0" fill="hold" nodeType="clickEffect">
                                  <p:stCondLst>
                                    <p:cond delay="0"/>
                                  </p:stCondLst>
                                  <p:childTnLst>
                                    <p:set>
                                      <p:cBhvr>
                                        <p:cTn id="97" dur="1" fill="hold">
                                          <p:stCondLst>
                                            <p:cond delay="0"/>
                                          </p:stCondLst>
                                        </p:cTn>
                                        <p:tgtEl>
                                          <p:spTgt spid="50"/>
                                        </p:tgtEl>
                                        <p:attrNameLst>
                                          <p:attrName>style.visibility</p:attrName>
                                        </p:attrNameLst>
                                      </p:cBhvr>
                                      <p:to>
                                        <p:strVal val="visible"/>
                                      </p:to>
                                    </p:set>
                                    <p:animEffect transition="in" filter="fade">
                                      <p:cBhvr>
                                        <p:cTn id="98" dur="500"/>
                                        <p:tgtEl>
                                          <p:spTgt spid="50"/>
                                        </p:tgtEl>
                                      </p:cBhvr>
                                    </p:animEffect>
                                  </p:childTnLst>
                                </p:cTn>
                              </p:par>
                              <p:par>
                                <p:cTn id="99" presetID="10" presetClass="entr" presetSubtype="0" fill="hold" nodeType="withEffect">
                                  <p:stCondLst>
                                    <p:cond delay="0"/>
                                  </p:stCondLst>
                                  <p:childTnLst>
                                    <p:set>
                                      <p:cBhvr>
                                        <p:cTn id="100" dur="1" fill="hold">
                                          <p:stCondLst>
                                            <p:cond delay="0"/>
                                          </p:stCondLst>
                                        </p:cTn>
                                        <p:tgtEl>
                                          <p:spTgt spid="51"/>
                                        </p:tgtEl>
                                        <p:attrNameLst>
                                          <p:attrName>style.visibility</p:attrName>
                                        </p:attrNameLst>
                                      </p:cBhvr>
                                      <p:to>
                                        <p:strVal val="visible"/>
                                      </p:to>
                                    </p:set>
                                    <p:animEffect transition="in" filter="fade">
                                      <p:cBhvr>
                                        <p:cTn id="10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 grpId="0"/>
      <p:bldP spid="36881" grpId="0"/>
      <p:bldP spid="23" grpId="0"/>
      <p:bldP spid="25" grpId="0"/>
      <p:bldP spid="27" grpId="0"/>
      <p:bldP spid="28" grpId="0"/>
      <p:bldP spid="29" grpId="0"/>
      <p:bldP spid="30" grpId="0"/>
      <p:bldP spid="31" grpId="0"/>
      <p:bldP spid="32" grpId="0"/>
      <p:bldP spid="33" grpId="0"/>
      <p:bldP spid="34" grpId="0"/>
      <p:bldP spid="6" grpId="0" animBg="1"/>
      <p:bldP spid="46" grpId="0"/>
      <p:bldP spid="47" grpId="0" animBg="1"/>
      <p:bldP spid="50" grpId="0"/>
      <p:bldP spid="5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a:extLst>
              <a:ext uri="{FF2B5EF4-FFF2-40B4-BE49-F238E27FC236}">
                <a16:creationId xmlns:a16="http://schemas.microsoft.com/office/drawing/2014/main" id="{E3F9FCEF-2889-F2C2-48D2-952092AA545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D91D20D2-F687-4B61-A6CA-247195964BF7}" type="slidenum">
              <a:rPr lang="en-US" altLang="en-US" sz="1200" smtClean="0">
                <a:latin typeface="Garamond" panose="02020404030301010803" pitchFamily="18" charset="0"/>
              </a:rPr>
              <a:pPr>
                <a:spcBef>
                  <a:spcPct val="0"/>
                </a:spcBef>
                <a:buClrTx/>
                <a:buSzTx/>
                <a:buFontTx/>
                <a:buNone/>
              </a:pPr>
              <a:t>19</a:t>
            </a:fld>
            <a:endParaRPr lang="en-US" altLang="en-US" sz="1200">
              <a:latin typeface="Garamond" panose="02020404030301010803" pitchFamily="18" charset="0"/>
            </a:endParaRPr>
          </a:p>
        </p:txBody>
      </p:sp>
      <p:sp>
        <p:nvSpPr>
          <p:cNvPr id="40963" name="Rectangle 2">
            <a:extLst>
              <a:ext uri="{FF2B5EF4-FFF2-40B4-BE49-F238E27FC236}">
                <a16:creationId xmlns:a16="http://schemas.microsoft.com/office/drawing/2014/main" id="{58E0E60A-3076-77FD-2E8F-43EE9DAE7F9F}"/>
              </a:ext>
            </a:extLst>
          </p:cNvPr>
          <p:cNvSpPr>
            <a:spLocks noGrp="1" noChangeArrowheads="1"/>
          </p:cNvSpPr>
          <p:nvPr>
            <p:ph type="title"/>
          </p:nvPr>
        </p:nvSpPr>
        <p:spPr/>
        <p:txBody>
          <a:bodyPr/>
          <a:lstStyle/>
          <a:p>
            <a:pPr eaLnBrk="1" hangingPunct="1"/>
            <a:r>
              <a:rPr lang="en-US" altLang="en-US" sz="3200"/>
              <a:t>Corollary C:</a:t>
            </a:r>
          </a:p>
        </p:txBody>
      </p:sp>
      <p:sp>
        <p:nvSpPr>
          <p:cNvPr id="38916" name="Rectangle 3">
            <a:extLst>
              <a:ext uri="{FF2B5EF4-FFF2-40B4-BE49-F238E27FC236}">
                <a16:creationId xmlns:a16="http://schemas.microsoft.com/office/drawing/2014/main" id="{90FADC19-0424-A9AD-6BE7-FE410D3D2F2D}"/>
              </a:ext>
            </a:extLst>
          </p:cNvPr>
          <p:cNvSpPr>
            <a:spLocks noGrp="1" noChangeArrowheads="1"/>
          </p:cNvSpPr>
          <p:nvPr>
            <p:ph type="body" idx="1"/>
          </p:nvPr>
        </p:nvSpPr>
        <p:spPr>
          <a:xfrm>
            <a:off x="457200" y="1219200"/>
            <a:ext cx="8229600" cy="4530725"/>
          </a:xfrm>
        </p:spPr>
        <p:txBody>
          <a:bodyPr/>
          <a:lstStyle/>
          <a:p>
            <a:pPr eaLnBrk="1" hangingPunct="1"/>
            <a:r>
              <a:rPr lang="en-US" altLang="en-US" sz="2400" u="sng"/>
              <a:t>Corollary C</a:t>
            </a:r>
            <a:r>
              <a:rPr lang="en-US" altLang="en-US" sz="2400"/>
              <a:t>: If a comparison network transforms an input sequence i= &lt;i</a:t>
            </a:r>
            <a:r>
              <a:rPr lang="en-US" altLang="en-US" sz="2400" baseline="-25000"/>
              <a:t>1</a:t>
            </a:r>
            <a:r>
              <a:rPr lang="en-US" altLang="en-US" sz="2400"/>
              <a:t>, i</a:t>
            </a:r>
            <a:r>
              <a:rPr lang="en-US" altLang="en-US" sz="2400" baseline="-25000"/>
              <a:t>2</a:t>
            </a:r>
            <a:r>
              <a:rPr lang="en-US" altLang="en-US" sz="2400"/>
              <a:t>, …, i</a:t>
            </a:r>
            <a:r>
              <a:rPr lang="en-US" altLang="en-US" sz="2400" baseline="-25000"/>
              <a:t>n</a:t>
            </a:r>
            <a:r>
              <a:rPr lang="en-US" altLang="en-US" sz="2400"/>
              <a:t>&gt; into the output sequence </a:t>
            </a:r>
          </a:p>
          <a:p>
            <a:pPr eaLnBrk="1" hangingPunct="1">
              <a:buFont typeface="Wingdings" panose="05000000000000000000" pitchFamily="2" charset="2"/>
              <a:buNone/>
            </a:pPr>
            <a:r>
              <a:rPr lang="en-US" altLang="en-US" sz="2400"/>
              <a:t>	o = &lt;o</a:t>
            </a:r>
            <a:r>
              <a:rPr lang="en-US" altLang="en-US" sz="2400" baseline="-25000"/>
              <a:t>1</a:t>
            </a:r>
            <a:r>
              <a:rPr lang="en-US" altLang="en-US" sz="2400"/>
              <a:t>, o</a:t>
            </a:r>
            <a:r>
              <a:rPr lang="en-US" altLang="en-US" sz="2400" baseline="-25000"/>
              <a:t>2</a:t>
            </a:r>
            <a:r>
              <a:rPr lang="en-US" altLang="en-US" sz="2400"/>
              <a:t>, …, o</a:t>
            </a:r>
            <a:r>
              <a:rPr lang="en-US" altLang="en-US" sz="2400" baseline="-25000"/>
              <a:t>n</a:t>
            </a:r>
            <a:r>
              <a:rPr lang="en-US" altLang="en-US" sz="2400"/>
              <a:t>&gt;, then for any monotonically increasing function f, the network transforms </a:t>
            </a:r>
          </a:p>
          <a:p>
            <a:pPr eaLnBrk="1" hangingPunct="1">
              <a:buFont typeface="Wingdings" panose="05000000000000000000" pitchFamily="2" charset="2"/>
              <a:buNone/>
            </a:pPr>
            <a:r>
              <a:rPr lang="en-US" altLang="en-US" sz="2400"/>
              <a:t>	f(i) = &lt;f(i</a:t>
            </a:r>
            <a:r>
              <a:rPr lang="en-US" altLang="en-US" sz="2400" baseline="-25000"/>
              <a:t>1</a:t>
            </a:r>
            <a:r>
              <a:rPr lang="en-US" altLang="en-US" sz="2400"/>
              <a:t>), f(i</a:t>
            </a:r>
            <a:r>
              <a:rPr lang="en-US" altLang="en-US" sz="2400" baseline="-25000"/>
              <a:t>2</a:t>
            </a:r>
            <a:r>
              <a:rPr lang="en-US" altLang="en-US" sz="2400"/>
              <a:t>), …, f(i</a:t>
            </a:r>
            <a:r>
              <a:rPr lang="en-US" altLang="en-US" sz="2400" baseline="-25000"/>
              <a:t>n</a:t>
            </a:r>
            <a:r>
              <a:rPr lang="en-US" altLang="en-US" sz="2400"/>
              <a:t>)&gt; into the output sequence </a:t>
            </a:r>
          </a:p>
          <a:p>
            <a:pPr eaLnBrk="1" hangingPunct="1">
              <a:buFont typeface="Wingdings" panose="05000000000000000000" pitchFamily="2" charset="2"/>
              <a:buNone/>
            </a:pPr>
            <a:r>
              <a:rPr lang="en-US" altLang="en-US" sz="2400"/>
              <a:t>	f(o) = &lt;f(o</a:t>
            </a:r>
            <a:r>
              <a:rPr lang="en-US" altLang="en-US" sz="2400" baseline="-25000"/>
              <a:t>1</a:t>
            </a:r>
            <a:r>
              <a:rPr lang="en-US" altLang="en-US" sz="2400"/>
              <a:t>), f(o</a:t>
            </a:r>
            <a:r>
              <a:rPr lang="en-US" altLang="en-US" sz="2400" baseline="-25000"/>
              <a:t>2</a:t>
            </a:r>
            <a:r>
              <a:rPr lang="en-US" altLang="en-US" sz="2400"/>
              <a:t>), …, f(o</a:t>
            </a:r>
            <a:r>
              <a:rPr lang="en-US" altLang="en-US" sz="2400" baseline="-25000"/>
              <a:t>n</a:t>
            </a:r>
            <a:r>
              <a:rPr lang="en-US" altLang="en-US" sz="2400"/>
              <a:t>)&gt;.</a:t>
            </a:r>
          </a:p>
          <a:p>
            <a:pPr eaLnBrk="1" hangingPunct="1"/>
            <a:endParaRPr lang="en-US" altLang="en-US" sz="2400"/>
          </a:p>
          <a:p>
            <a:pPr eaLnBrk="1" hangingPunct="1"/>
            <a:r>
              <a:rPr lang="en-US" altLang="en-US" sz="2400" u="sng"/>
              <a:t>Proof of Corollary C</a:t>
            </a:r>
            <a:r>
              <a:rPr lang="en-US" altLang="en-US" sz="2400"/>
              <a:t>: The outputs are simply wires. Hence the result immediately follows from Lemma B.</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8916">
                                            <p:txEl>
                                              <p:pRg st="5" end="5"/>
                                            </p:txEl>
                                          </p:spTgt>
                                        </p:tgtEl>
                                        <p:attrNameLst>
                                          <p:attrName>style.visibility</p:attrName>
                                        </p:attrNameLst>
                                      </p:cBhvr>
                                      <p:to>
                                        <p:strVal val="visible"/>
                                      </p:to>
                                    </p:set>
                                    <p:animEffect transition="in" filter="fade">
                                      <p:cBhvr>
                                        <p:cTn id="7" dur="500"/>
                                        <p:tgtEl>
                                          <p:spTgt spid="3891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a:extLst>
              <a:ext uri="{FF2B5EF4-FFF2-40B4-BE49-F238E27FC236}">
                <a16:creationId xmlns:a16="http://schemas.microsoft.com/office/drawing/2014/main" id="{2B781807-4F0F-2000-0C0F-273BBE805DD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3EBF4CA9-570F-4294-A811-8F7AEECF9820}" type="slidenum">
              <a:rPr lang="en-US" altLang="en-US" sz="1200" smtClean="0">
                <a:latin typeface="Garamond" panose="02020404030301010803" pitchFamily="18" charset="0"/>
              </a:rPr>
              <a:pPr>
                <a:spcBef>
                  <a:spcPct val="0"/>
                </a:spcBef>
                <a:buClrTx/>
                <a:buSzTx/>
                <a:buFontTx/>
                <a:buNone/>
              </a:pPr>
              <a:t>2</a:t>
            </a:fld>
            <a:endParaRPr lang="en-US" altLang="en-US" sz="1200">
              <a:latin typeface="Garamond" panose="02020404030301010803" pitchFamily="18" charset="0"/>
            </a:endParaRPr>
          </a:p>
        </p:txBody>
      </p:sp>
      <p:sp>
        <p:nvSpPr>
          <p:cNvPr id="6147" name="Rectangle 2">
            <a:extLst>
              <a:ext uri="{FF2B5EF4-FFF2-40B4-BE49-F238E27FC236}">
                <a16:creationId xmlns:a16="http://schemas.microsoft.com/office/drawing/2014/main" id="{B8812A0F-295A-7268-9140-F7D78AC1234B}"/>
              </a:ext>
            </a:extLst>
          </p:cNvPr>
          <p:cNvSpPr>
            <a:spLocks noChangeArrowheads="1"/>
          </p:cNvSpPr>
          <p:nvPr/>
        </p:nvSpPr>
        <p:spPr bwMode="auto">
          <a:xfrm>
            <a:off x="457200" y="3124200"/>
            <a:ext cx="82296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4000">
                <a:solidFill>
                  <a:schemeClr val="tx2"/>
                </a:solidFill>
                <a:latin typeface="Garamond" panose="02020404030301010803" pitchFamily="18" charset="0"/>
              </a:rPr>
              <a:t>SORTING NETWORKS</a:t>
            </a:r>
          </a:p>
        </p:txBody>
      </p:sp>
      <p:sp>
        <p:nvSpPr>
          <p:cNvPr id="6148" name="Freeform 3">
            <a:extLst>
              <a:ext uri="{FF2B5EF4-FFF2-40B4-BE49-F238E27FC236}">
                <a16:creationId xmlns:a16="http://schemas.microsoft.com/office/drawing/2014/main" id="{8C29299B-9DAC-A3BD-1BFF-9B431CB87A62}"/>
              </a:ext>
            </a:extLst>
          </p:cNvPr>
          <p:cNvSpPr>
            <a:spLocks noChangeArrowheads="1"/>
          </p:cNvSpPr>
          <p:nvPr/>
        </p:nvSpPr>
        <p:spPr bwMode="auto">
          <a:xfrm rot="10800000">
            <a:off x="457200" y="5562600"/>
            <a:ext cx="82296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 name="T9" fmla="*/ 0 w 1000"/>
              <a:gd name="T10" fmla="*/ 0 h 1000"/>
              <a:gd name="T11" fmla="*/ 1000 w 1000"/>
              <a:gd name="T12" fmla="*/ 1000 h 1000"/>
            </a:gdLst>
            <a:ahLst/>
            <a:cxnLst>
              <a:cxn ang="T6">
                <a:pos x="T0" y="T1"/>
              </a:cxn>
              <a:cxn ang="T7">
                <a:pos x="T2" y="T3"/>
              </a:cxn>
              <a:cxn ang="T8">
                <a:pos x="T4" y="T5"/>
              </a:cxn>
            </a:cxnLst>
            <a:rect l="T9" t="T10" r="T11" b="T12"/>
            <a:pathLst>
              <a:path w="1000" h="1000">
                <a:moveTo>
                  <a:pt x="0" y="1000"/>
                </a:moveTo>
                <a:lnTo>
                  <a:pt x="0" y="0"/>
                </a:lnTo>
                <a:lnTo>
                  <a:pt x="1000" y="0"/>
                </a:lnTo>
              </a:path>
            </a:pathLst>
          </a:cu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a:extLst>
              <a:ext uri="{FF2B5EF4-FFF2-40B4-BE49-F238E27FC236}">
                <a16:creationId xmlns:a16="http://schemas.microsoft.com/office/drawing/2014/main" id="{3FE1659B-A05F-9E6F-736F-C347010C7C6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D891A176-F925-428A-9A42-755FE3EDF333}" type="slidenum">
              <a:rPr lang="en-US" altLang="en-US" sz="1200" smtClean="0">
                <a:latin typeface="Garamond" panose="02020404030301010803" pitchFamily="18" charset="0"/>
              </a:rPr>
              <a:pPr>
                <a:spcBef>
                  <a:spcPct val="0"/>
                </a:spcBef>
                <a:buClrTx/>
                <a:buSzTx/>
                <a:buFontTx/>
                <a:buNone/>
              </a:pPr>
              <a:t>20</a:t>
            </a:fld>
            <a:endParaRPr lang="en-US" altLang="en-US" sz="1200">
              <a:latin typeface="Garamond" panose="02020404030301010803" pitchFamily="18" charset="0"/>
            </a:endParaRPr>
          </a:p>
        </p:txBody>
      </p:sp>
      <p:sp>
        <p:nvSpPr>
          <p:cNvPr id="40963" name="Rectangle 30">
            <a:extLst>
              <a:ext uri="{FF2B5EF4-FFF2-40B4-BE49-F238E27FC236}">
                <a16:creationId xmlns:a16="http://schemas.microsoft.com/office/drawing/2014/main" id="{40AF118C-5241-3A53-4A97-7A305A1BE44E}"/>
              </a:ext>
            </a:extLst>
          </p:cNvPr>
          <p:cNvSpPr>
            <a:spLocks noGrp="1" noChangeArrowheads="1"/>
          </p:cNvSpPr>
          <p:nvPr>
            <p:ph type="body" idx="1"/>
          </p:nvPr>
        </p:nvSpPr>
        <p:spPr>
          <a:xfrm>
            <a:off x="381000" y="838200"/>
            <a:ext cx="8229600" cy="4530725"/>
          </a:xfrm>
        </p:spPr>
        <p:txBody>
          <a:bodyPr/>
          <a:lstStyle/>
          <a:p>
            <a:pPr eaLnBrk="1" hangingPunct="1">
              <a:defRPr/>
            </a:pPr>
            <a:r>
              <a:rPr lang="en-US" altLang="en-US" sz="2000" u="sng" dirty="0"/>
              <a:t>Theorem D</a:t>
            </a:r>
            <a:r>
              <a:rPr lang="en-US" altLang="en-US" sz="2000" dirty="0"/>
              <a:t>: If a comparison network with n inputs sorts all 2</a:t>
            </a:r>
            <a:r>
              <a:rPr lang="en-US" altLang="en-US" sz="2000" baseline="30000" dirty="0"/>
              <a:t>n</a:t>
            </a:r>
            <a:r>
              <a:rPr lang="en-US" altLang="en-US" sz="2000" dirty="0"/>
              <a:t> possible sequences of 0’s and 1’s correctly, then it sorts all sequence of arbitrary numbers.</a:t>
            </a:r>
          </a:p>
          <a:p>
            <a:pPr eaLnBrk="1" hangingPunct="1">
              <a:defRPr/>
            </a:pPr>
            <a:endParaRPr lang="en-US" altLang="en-US" sz="800" dirty="0"/>
          </a:p>
          <a:p>
            <a:pPr eaLnBrk="1" hangingPunct="1">
              <a:defRPr/>
            </a:pPr>
            <a:r>
              <a:rPr lang="en-US" altLang="en-US" sz="2000" u="sng" dirty="0"/>
              <a:t>Proof of Theorem D</a:t>
            </a:r>
            <a:r>
              <a:rPr lang="en-US" altLang="en-US" sz="2000" dirty="0"/>
              <a:t>: Suppose that it sorts all 0-1 sequences correctly but there exists a sequence of numbers for which the network does not work correctly. I.e., for an input </a:t>
            </a:r>
            <a:r>
              <a:rPr lang="en-US" altLang="en-US" sz="2000" dirty="0" err="1"/>
              <a:t>i</a:t>
            </a:r>
            <a:r>
              <a:rPr lang="en-US" altLang="en-US" sz="2000" dirty="0"/>
              <a:t> = &lt;i</a:t>
            </a:r>
            <a:r>
              <a:rPr lang="en-US" altLang="en-US" sz="2000" baseline="-25000" dirty="0"/>
              <a:t>1</a:t>
            </a:r>
            <a:r>
              <a:rPr lang="en-US" altLang="en-US" sz="2000" dirty="0"/>
              <a:t>, i</a:t>
            </a:r>
            <a:r>
              <a:rPr lang="en-US" altLang="en-US" sz="2000" baseline="-25000" dirty="0"/>
              <a:t>2</a:t>
            </a:r>
            <a:r>
              <a:rPr lang="en-US" altLang="en-US" sz="2000" dirty="0"/>
              <a:t>, …, i</a:t>
            </a:r>
            <a:r>
              <a:rPr lang="en-US" altLang="en-US" sz="2000" baseline="-25000" dirty="0"/>
              <a:t>n</a:t>
            </a:r>
            <a:r>
              <a:rPr lang="en-US" altLang="en-US" sz="2000" dirty="0"/>
              <a:t>&gt; containing elements </a:t>
            </a:r>
            <a:r>
              <a:rPr lang="en-US" altLang="en-US" sz="2000" dirty="0" err="1"/>
              <a:t>i</a:t>
            </a:r>
            <a:r>
              <a:rPr lang="en-US" altLang="en-US" sz="2000" baseline="-25000" dirty="0" err="1"/>
              <a:t>j</a:t>
            </a:r>
            <a:r>
              <a:rPr lang="en-US" altLang="en-US" sz="2000" dirty="0"/>
              <a:t> and </a:t>
            </a:r>
            <a:r>
              <a:rPr lang="en-US" altLang="en-US" sz="2000" dirty="0" err="1"/>
              <a:t>i</a:t>
            </a:r>
            <a:r>
              <a:rPr lang="en-US" altLang="en-US" sz="2000" baseline="-25000" dirty="0" err="1"/>
              <a:t>k</a:t>
            </a:r>
            <a:r>
              <a:rPr lang="en-US" altLang="en-US" sz="2000" dirty="0"/>
              <a:t> such that </a:t>
            </a:r>
            <a:r>
              <a:rPr lang="en-US" altLang="en-US" sz="2000" dirty="0" err="1"/>
              <a:t>i</a:t>
            </a:r>
            <a:r>
              <a:rPr lang="en-US" altLang="en-US" sz="2000" baseline="-25000" dirty="0" err="1"/>
              <a:t>j</a:t>
            </a:r>
            <a:r>
              <a:rPr lang="en-US" altLang="en-US" sz="2000" dirty="0"/>
              <a:t> &lt; </a:t>
            </a:r>
            <a:r>
              <a:rPr lang="en-US" altLang="en-US" sz="2000" dirty="0" err="1"/>
              <a:t>i</a:t>
            </a:r>
            <a:r>
              <a:rPr lang="en-US" altLang="en-US" sz="2000" baseline="-25000" dirty="0" err="1"/>
              <a:t>k</a:t>
            </a:r>
            <a:r>
              <a:rPr lang="en-US" altLang="en-US" sz="2000" dirty="0"/>
              <a:t> and the network places </a:t>
            </a:r>
            <a:r>
              <a:rPr lang="en-US" altLang="en-US" sz="2000" dirty="0" err="1"/>
              <a:t>i</a:t>
            </a:r>
            <a:r>
              <a:rPr lang="en-US" altLang="en-US" sz="2000" baseline="-25000" dirty="0" err="1"/>
              <a:t>j</a:t>
            </a:r>
            <a:r>
              <a:rPr lang="en-US" altLang="en-US" sz="2000" dirty="0"/>
              <a:t> after </a:t>
            </a:r>
            <a:r>
              <a:rPr lang="en-US" altLang="en-US" sz="2000" dirty="0" err="1"/>
              <a:t>i</a:t>
            </a:r>
            <a:r>
              <a:rPr lang="en-US" altLang="en-US" sz="2000" baseline="-25000" dirty="0" err="1"/>
              <a:t>k</a:t>
            </a:r>
            <a:r>
              <a:rPr lang="en-US" altLang="en-US" sz="2000" dirty="0"/>
              <a:t>. </a:t>
            </a:r>
          </a:p>
          <a:p>
            <a:pPr marL="0" indent="0" eaLnBrk="1" hangingPunct="1">
              <a:buFont typeface="Wingdings" panose="05000000000000000000" pitchFamily="2" charset="2"/>
              <a:buNone/>
              <a:defRPr/>
            </a:pPr>
            <a:r>
              <a:rPr lang="en-US" altLang="en-US" sz="2000" dirty="0"/>
              <a:t>     Let us define the following monotonically increasing function:</a:t>
            </a:r>
          </a:p>
          <a:p>
            <a:pPr eaLnBrk="1" hangingPunct="1">
              <a:defRPr/>
            </a:pPr>
            <a:endParaRPr lang="en-US" altLang="en-US" sz="2000" dirty="0"/>
          </a:p>
          <a:p>
            <a:pPr eaLnBrk="1" hangingPunct="1">
              <a:defRPr/>
            </a:pPr>
            <a:endParaRPr lang="en-US" altLang="en-US" sz="2000" dirty="0"/>
          </a:p>
          <a:p>
            <a:pPr eaLnBrk="1" hangingPunct="1">
              <a:defRPr/>
            </a:pPr>
            <a:endParaRPr lang="en-US" altLang="en-US" sz="800" dirty="0"/>
          </a:p>
          <a:p>
            <a:pPr eaLnBrk="1" hangingPunct="1">
              <a:defRPr/>
            </a:pPr>
            <a:r>
              <a:rPr lang="en-US" altLang="en-US" sz="2000" dirty="0"/>
              <a:t>Then the network should place f(</a:t>
            </a:r>
            <a:r>
              <a:rPr lang="en-US" altLang="en-US" sz="2000" dirty="0" err="1"/>
              <a:t>i</a:t>
            </a:r>
            <a:r>
              <a:rPr lang="en-US" altLang="en-US" sz="2000" baseline="-25000" dirty="0" err="1"/>
              <a:t>j</a:t>
            </a:r>
            <a:r>
              <a:rPr lang="en-US" altLang="en-US" sz="2000" dirty="0"/>
              <a:t>)=0 after f(</a:t>
            </a:r>
            <a:r>
              <a:rPr lang="en-US" altLang="en-US" sz="2000" dirty="0" err="1"/>
              <a:t>i</a:t>
            </a:r>
            <a:r>
              <a:rPr lang="en-US" altLang="en-US" sz="2000" baseline="-25000" dirty="0" err="1"/>
              <a:t>k</a:t>
            </a:r>
            <a:r>
              <a:rPr lang="en-US" altLang="en-US" sz="2000" dirty="0"/>
              <a:t>)=1 in the output, by using Corollary C.</a:t>
            </a:r>
          </a:p>
          <a:p>
            <a:pPr eaLnBrk="1" hangingPunct="1">
              <a:defRPr/>
            </a:pPr>
            <a:r>
              <a:rPr lang="en-US" altLang="en-US" sz="2000" dirty="0"/>
              <a:t>Hence the network does not work for f(</a:t>
            </a:r>
            <a:r>
              <a:rPr lang="en-US" altLang="en-US" sz="2000" dirty="0" err="1"/>
              <a:t>i</a:t>
            </a:r>
            <a:r>
              <a:rPr lang="en-US" altLang="en-US" sz="2000" dirty="0"/>
              <a:t>), which is a 0-1 sequence.</a:t>
            </a:r>
          </a:p>
          <a:p>
            <a:pPr eaLnBrk="1" hangingPunct="1">
              <a:defRPr/>
            </a:pPr>
            <a:r>
              <a:rPr lang="en-US" altLang="en-US" sz="2000" dirty="0"/>
              <a:t>Which is a contradiction (assumed it works for all 0-1 sequences).</a:t>
            </a:r>
          </a:p>
        </p:txBody>
      </p:sp>
      <p:sp>
        <p:nvSpPr>
          <p:cNvPr id="43012" name="Rectangle 2">
            <a:extLst>
              <a:ext uri="{FF2B5EF4-FFF2-40B4-BE49-F238E27FC236}">
                <a16:creationId xmlns:a16="http://schemas.microsoft.com/office/drawing/2014/main" id="{805575AD-39DD-CB6A-EE75-032065FB424D}"/>
              </a:ext>
            </a:extLst>
          </p:cNvPr>
          <p:cNvSpPr>
            <a:spLocks noGrp="1" noChangeArrowheads="1"/>
          </p:cNvSpPr>
          <p:nvPr>
            <p:ph type="title"/>
          </p:nvPr>
        </p:nvSpPr>
        <p:spPr>
          <a:xfrm>
            <a:off x="457200" y="339725"/>
            <a:ext cx="8229600" cy="1139825"/>
          </a:xfrm>
        </p:spPr>
        <p:txBody>
          <a:bodyPr/>
          <a:lstStyle/>
          <a:p>
            <a:pPr eaLnBrk="1" hangingPunct="1"/>
            <a:r>
              <a:rPr lang="en-US" altLang="en-US" sz="3200"/>
              <a:t>Theorem D:</a:t>
            </a:r>
          </a:p>
        </p:txBody>
      </p:sp>
      <p:graphicFrame>
        <p:nvGraphicFramePr>
          <p:cNvPr id="40965" name="Object 32">
            <a:extLst>
              <a:ext uri="{FF2B5EF4-FFF2-40B4-BE49-F238E27FC236}">
                <a16:creationId xmlns:a16="http://schemas.microsoft.com/office/drawing/2014/main" id="{FA3D9498-B1A1-BFE8-A86E-0D1BF7C3B95C}"/>
              </a:ext>
            </a:extLst>
          </p:cNvPr>
          <p:cNvGraphicFramePr>
            <a:graphicFrameLocks noChangeAspect="1"/>
          </p:cNvGraphicFramePr>
          <p:nvPr/>
        </p:nvGraphicFramePr>
        <p:xfrm>
          <a:off x="2819400" y="3886200"/>
          <a:ext cx="2819400" cy="898525"/>
        </p:xfrm>
        <a:graphic>
          <a:graphicData uri="http://schemas.openxmlformats.org/presentationml/2006/ole">
            <mc:AlternateContent xmlns:mc="http://schemas.openxmlformats.org/markup-compatibility/2006">
              <mc:Choice xmlns:v="urn:schemas-microsoft-com:vml" Requires="v">
                <p:oleObj name="Equation" r:id="rId3" imgW="1435100" imgH="457200" progId="Equation.3">
                  <p:embed/>
                </p:oleObj>
              </mc:Choice>
              <mc:Fallback>
                <p:oleObj name="Equation" r:id="rId3" imgW="1435100" imgH="457200" progId="Equation.3">
                  <p:embed/>
                  <p:pic>
                    <p:nvPicPr>
                      <p:cNvPr id="0" name="Object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3886200"/>
                        <a:ext cx="2819400" cy="898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0963">
                                            <p:txEl>
                                              <p:pRg st="2" end="2"/>
                                            </p:txEl>
                                          </p:spTgt>
                                        </p:tgtEl>
                                        <p:attrNameLst>
                                          <p:attrName>style.visibility</p:attrName>
                                        </p:attrNameLst>
                                      </p:cBhvr>
                                      <p:to>
                                        <p:strVal val="visible"/>
                                      </p:to>
                                    </p:set>
                                    <p:animEffect transition="in" filter="fade">
                                      <p:cBhvr>
                                        <p:cTn id="7" dur="500"/>
                                        <p:tgtEl>
                                          <p:spTgt spid="4096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0963">
                                            <p:txEl>
                                              <p:pRg st="3" end="3"/>
                                            </p:txEl>
                                          </p:spTgt>
                                        </p:tgtEl>
                                        <p:attrNameLst>
                                          <p:attrName>style.visibility</p:attrName>
                                        </p:attrNameLst>
                                      </p:cBhvr>
                                      <p:to>
                                        <p:strVal val="visible"/>
                                      </p:to>
                                    </p:set>
                                    <p:animEffect transition="in" filter="fade">
                                      <p:cBhvr>
                                        <p:cTn id="12" dur="500"/>
                                        <p:tgtEl>
                                          <p:spTgt spid="40963">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0965"/>
                                        </p:tgtEl>
                                        <p:attrNameLst>
                                          <p:attrName>style.visibility</p:attrName>
                                        </p:attrNameLst>
                                      </p:cBhvr>
                                      <p:to>
                                        <p:strVal val="visible"/>
                                      </p:to>
                                    </p:set>
                                    <p:animEffect transition="in" filter="fade">
                                      <p:cBhvr>
                                        <p:cTn id="15" dur="500"/>
                                        <p:tgtEl>
                                          <p:spTgt spid="4096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nodeType="clickEffect">
                                  <p:stCondLst>
                                    <p:cond delay="0"/>
                                  </p:stCondLst>
                                  <p:childTnLst>
                                    <p:set>
                                      <p:cBhvr>
                                        <p:cTn id="19" dur="1" fill="hold">
                                          <p:stCondLst>
                                            <p:cond delay="0"/>
                                          </p:stCondLst>
                                        </p:cTn>
                                        <p:tgtEl>
                                          <p:spTgt spid="40963">
                                            <p:txEl>
                                              <p:pRg st="7" end="7"/>
                                            </p:txEl>
                                          </p:spTgt>
                                        </p:tgtEl>
                                        <p:attrNameLst>
                                          <p:attrName>style.visibility</p:attrName>
                                        </p:attrNameLst>
                                      </p:cBhvr>
                                      <p:to>
                                        <p:strVal val="visible"/>
                                      </p:to>
                                    </p:set>
                                    <p:animEffect transition="in" filter="fade">
                                      <p:cBhvr>
                                        <p:cTn id="20" dur="500"/>
                                        <p:tgtEl>
                                          <p:spTgt spid="40963">
                                            <p:txEl>
                                              <p:pRg st="7" end="7"/>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nodeType="clickEffect">
                                  <p:stCondLst>
                                    <p:cond delay="0"/>
                                  </p:stCondLst>
                                  <p:childTnLst>
                                    <p:set>
                                      <p:cBhvr>
                                        <p:cTn id="24" dur="1" fill="hold">
                                          <p:stCondLst>
                                            <p:cond delay="0"/>
                                          </p:stCondLst>
                                        </p:cTn>
                                        <p:tgtEl>
                                          <p:spTgt spid="40963">
                                            <p:txEl>
                                              <p:pRg st="8" end="8"/>
                                            </p:txEl>
                                          </p:spTgt>
                                        </p:tgtEl>
                                        <p:attrNameLst>
                                          <p:attrName>style.visibility</p:attrName>
                                        </p:attrNameLst>
                                      </p:cBhvr>
                                      <p:to>
                                        <p:strVal val="visible"/>
                                      </p:to>
                                    </p:set>
                                    <p:animEffect transition="in" filter="fade">
                                      <p:cBhvr>
                                        <p:cTn id="25" dur="500"/>
                                        <p:tgtEl>
                                          <p:spTgt spid="40963">
                                            <p:txEl>
                                              <p:pRg st="8" end="8"/>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nodeType="clickEffect">
                                  <p:stCondLst>
                                    <p:cond delay="0"/>
                                  </p:stCondLst>
                                  <p:childTnLst>
                                    <p:set>
                                      <p:cBhvr>
                                        <p:cTn id="29" dur="1" fill="hold">
                                          <p:stCondLst>
                                            <p:cond delay="0"/>
                                          </p:stCondLst>
                                        </p:cTn>
                                        <p:tgtEl>
                                          <p:spTgt spid="40963">
                                            <p:txEl>
                                              <p:pRg st="9" end="9"/>
                                            </p:txEl>
                                          </p:spTgt>
                                        </p:tgtEl>
                                        <p:attrNameLst>
                                          <p:attrName>style.visibility</p:attrName>
                                        </p:attrNameLst>
                                      </p:cBhvr>
                                      <p:to>
                                        <p:strVal val="visible"/>
                                      </p:to>
                                    </p:set>
                                    <p:animEffect transition="in" filter="fade">
                                      <p:cBhvr>
                                        <p:cTn id="30" dur="500"/>
                                        <p:tgtEl>
                                          <p:spTgt spid="4096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a:extLst>
              <a:ext uri="{FF2B5EF4-FFF2-40B4-BE49-F238E27FC236}">
                <a16:creationId xmlns:a16="http://schemas.microsoft.com/office/drawing/2014/main" id="{9DD672F8-21F6-593D-8391-E4B02658B8F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203D665C-26B5-4558-99DF-FDC42F44201B}" type="slidenum">
              <a:rPr lang="en-US" altLang="en-US" sz="1200" smtClean="0">
                <a:latin typeface="Garamond" panose="02020404030301010803" pitchFamily="18" charset="0"/>
              </a:rPr>
              <a:pPr>
                <a:spcBef>
                  <a:spcPct val="0"/>
                </a:spcBef>
                <a:buClrTx/>
                <a:buSzTx/>
                <a:buFontTx/>
                <a:buNone/>
              </a:pPr>
              <a:t>21</a:t>
            </a:fld>
            <a:endParaRPr lang="en-US" altLang="en-US" sz="1200">
              <a:latin typeface="Garamond" panose="02020404030301010803" pitchFamily="18" charset="0"/>
            </a:endParaRPr>
          </a:p>
        </p:txBody>
      </p:sp>
      <p:sp>
        <p:nvSpPr>
          <p:cNvPr id="43011" name="Rectangle 2">
            <a:extLst>
              <a:ext uri="{FF2B5EF4-FFF2-40B4-BE49-F238E27FC236}">
                <a16:creationId xmlns:a16="http://schemas.microsoft.com/office/drawing/2014/main" id="{AC269F42-07F8-A544-0F5F-6D7F1121DF1F}"/>
              </a:ext>
            </a:extLst>
          </p:cNvPr>
          <p:cNvSpPr>
            <a:spLocks noGrp="1" noChangeArrowheads="1"/>
          </p:cNvSpPr>
          <p:nvPr>
            <p:ph type="body" idx="1"/>
          </p:nvPr>
        </p:nvSpPr>
        <p:spPr>
          <a:xfrm>
            <a:off x="457200" y="1524000"/>
            <a:ext cx="8229600" cy="4530725"/>
          </a:xfrm>
          <a:noFill/>
        </p:spPr>
        <p:txBody>
          <a:bodyPr/>
          <a:lstStyle/>
          <a:p>
            <a:pPr eaLnBrk="1" hangingPunct="1"/>
            <a:r>
              <a:rPr lang="en-US" altLang="en-US" sz="2400" u="sng"/>
              <a:t>Theorem E</a:t>
            </a:r>
            <a:r>
              <a:rPr lang="en-US" altLang="en-US" sz="2400"/>
              <a:t>: If a comparison network is a sorting network for all possible 0-1 sequences (it sorts all possible 0-1 sequences), then it is a sorting network for all possible arbitrary number sequences.</a:t>
            </a:r>
          </a:p>
          <a:p>
            <a:pPr eaLnBrk="1" hangingPunct="1"/>
            <a:endParaRPr lang="en-US" altLang="en-US" sz="2400"/>
          </a:p>
          <a:p>
            <a:pPr eaLnBrk="1" hangingPunct="1"/>
            <a:r>
              <a:rPr lang="en-US" altLang="en-US" sz="2400" u="sng"/>
              <a:t>Proof of Theorem E</a:t>
            </a:r>
            <a:r>
              <a:rPr lang="en-US" altLang="en-US" sz="2400"/>
              <a:t>: Trivial by using Theorem D.</a:t>
            </a:r>
          </a:p>
          <a:p>
            <a:pPr eaLnBrk="1" hangingPunct="1"/>
            <a:endParaRPr lang="en-US" altLang="en-US" sz="2400"/>
          </a:p>
          <a:p>
            <a:pPr eaLnBrk="1" hangingPunct="1"/>
            <a:endParaRPr lang="en-US" altLang="en-US" sz="2400"/>
          </a:p>
          <a:p>
            <a:pPr eaLnBrk="1" hangingPunct="1"/>
            <a:r>
              <a:rPr lang="en-US" altLang="en-US" sz="2400"/>
              <a:t>Hence, if we can design a sorting network for 0-1 sequences, then by Theorem E, we know that it will also work for arbitrary numbers.</a:t>
            </a:r>
          </a:p>
        </p:txBody>
      </p:sp>
      <p:sp>
        <p:nvSpPr>
          <p:cNvPr id="45060" name="Rectangle 3">
            <a:extLst>
              <a:ext uri="{FF2B5EF4-FFF2-40B4-BE49-F238E27FC236}">
                <a16:creationId xmlns:a16="http://schemas.microsoft.com/office/drawing/2014/main" id="{BA3C312A-A4D5-55BF-14EB-0991362A0CA4}"/>
              </a:ext>
            </a:extLst>
          </p:cNvPr>
          <p:cNvSpPr>
            <a:spLocks noGrp="1" noChangeArrowheads="1"/>
          </p:cNvSpPr>
          <p:nvPr>
            <p:ph type="title"/>
          </p:nvPr>
        </p:nvSpPr>
        <p:spPr>
          <a:xfrm>
            <a:off x="457200" y="339725"/>
            <a:ext cx="8229600" cy="1139825"/>
          </a:xfrm>
        </p:spPr>
        <p:txBody>
          <a:bodyPr/>
          <a:lstStyle/>
          <a:p>
            <a:pPr eaLnBrk="1" hangingPunct="1"/>
            <a:r>
              <a:rPr lang="en-US" altLang="en-US" sz="3200"/>
              <a:t>Theorem 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3011">
                                            <p:txEl>
                                              <p:pRg st="2" end="2"/>
                                            </p:txEl>
                                          </p:spTgt>
                                        </p:tgtEl>
                                        <p:attrNameLst>
                                          <p:attrName>style.visibility</p:attrName>
                                        </p:attrNameLst>
                                      </p:cBhvr>
                                      <p:to>
                                        <p:strVal val="visible"/>
                                      </p:to>
                                    </p:set>
                                    <p:animEffect transition="in" filter="fade">
                                      <p:cBhvr>
                                        <p:cTn id="7" dur="500"/>
                                        <p:tgtEl>
                                          <p:spTgt spid="4301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3011">
                                            <p:txEl>
                                              <p:pRg st="5" end="5"/>
                                            </p:txEl>
                                          </p:spTgt>
                                        </p:tgtEl>
                                        <p:attrNameLst>
                                          <p:attrName>style.visibility</p:attrName>
                                        </p:attrNameLst>
                                      </p:cBhvr>
                                      <p:to>
                                        <p:strVal val="visible"/>
                                      </p:to>
                                    </p:set>
                                    <p:animEffect transition="in" filter="fade">
                                      <p:cBhvr>
                                        <p:cTn id="12" dur="500"/>
                                        <p:tgtEl>
                                          <p:spTgt spid="430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a:extLst>
              <a:ext uri="{FF2B5EF4-FFF2-40B4-BE49-F238E27FC236}">
                <a16:creationId xmlns:a16="http://schemas.microsoft.com/office/drawing/2014/main" id="{AE663D20-A185-94F3-D3DC-FA08DA3505E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4F43B130-58D4-42BB-9DE8-9215CBE73757}" type="slidenum">
              <a:rPr lang="en-US" altLang="en-US" sz="1200" smtClean="0">
                <a:latin typeface="Garamond" panose="02020404030301010803" pitchFamily="18" charset="0"/>
              </a:rPr>
              <a:pPr>
                <a:spcBef>
                  <a:spcPct val="0"/>
                </a:spcBef>
                <a:buClrTx/>
                <a:buSzTx/>
                <a:buFontTx/>
                <a:buNone/>
              </a:pPr>
              <a:t>22</a:t>
            </a:fld>
            <a:endParaRPr lang="en-US" altLang="en-US" sz="1200">
              <a:latin typeface="Garamond" panose="02020404030301010803" pitchFamily="18" charset="0"/>
            </a:endParaRPr>
          </a:p>
        </p:txBody>
      </p:sp>
      <p:sp>
        <p:nvSpPr>
          <p:cNvPr id="47107" name="Rectangle 2">
            <a:extLst>
              <a:ext uri="{FF2B5EF4-FFF2-40B4-BE49-F238E27FC236}">
                <a16:creationId xmlns:a16="http://schemas.microsoft.com/office/drawing/2014/main" id="{CC0D3524-D96B-56D6-49DA-452C8309EC66}"/>
              </a:ext>
            </a:extLst>
          </p:cNvPr>
          <p:cNvSpPr>
            <a:spLocks noGrp="1" noChangeArrowheads="1"/>
          </p:cNvSpPr>
          <p:nvPr>
            <p:ph type="title"/>
          </p:nvPr>
        </p:nvSpPr>
        <p:spPr/>
        <p:txBody>
          <a:bodyPr/>
          <a:lstStyle/>
          <a:p>
            <a:pPr eaLnBrk="1" hangingPunct="1"/>
            <a:r>
              <a:rPr lang="en-US" altLang="en-US" sz="3200"/>
              <a:t>Monotonic and bitonic sequences:</a:t>
            </a:r>
          </a:p>
        </p:txBody>
      </p:sp>
      <p:sp>
        <p:nvSpPr>
          <p:cNvPr id="45060" name="Rectangle 3">
            <a:extLst>
              <a:ext uri="{FF2B5EF4-FFF2-40B4-BE49-F238E27FC236}">
                <a16:creationId xmlns:a16="http://schemas.microsoft.com/office/drawing/2014/main" id="{45360605-5DBC-7750-4C1F-37A266656E69}"/>
              </a:ext>
            </a:extLst>
          </p:cNvPr>
          <p:cNvSpPr>
            <a:spLocks noGrp="1" noChangeArrowheads="1"/>
          </p:cNvSpPr>
          <p:nvPr>
            <p:ph type="body" idx="1"/>
          </p:nvPr>
        </p:nvSpPr>
        <p:spPr>
          <a:xfrm>
            <a:off x="457200" y="990600"/>
            <a:ext cx="8229600" cy="4530725"/>
          </a:xfrm>
        </p:spPr>
        <p:txBody>
          <a:bodyPr/>
          <a:lstStyle/>
          <a:p>
            <a:pPr eaLnBrk="1" hangingPunct="1"/>
            <a:r>
              <a:rPr lang="en-US" altLang="en-US" sz="2400" dirty="0"/>
              <a:t>A monotonic sequence is a sequence that either:</a:t>
            </a:r>
          </a:p>
          <a:p>
            <a:pPr lvl="1" eaLnBrk="1" hangingPunct="1"/>
            <a:r>
              <a:rPr lang="en-US" altLang="en-US" sz="2200" dirty="0"/>
              <a:t>never decreases (monotonically increasing sequence); or</a:t>
            </a:r>
          </a:p>
          <a:p>
            <a:pPr lvl="1" eaLnBrk="1" hangingPunct="1"/>
            <a:r>
              <a:rPr lang="en-US" altLang="en-US" sz="2200" dirty="0"/>
              <a:t>never increases (monotonically decreasing sequence)</a:t>
            </a:r>
          </a:p>
          <a:p>
            <a:pPr lvl="1" eaLnBrk="1" hangingPunct="1">
              <a:buFont typeface="Wingdings" panose="05000000000000000000" pitchFamily="2" charset="2"/>
              <a:buNone/>
            </a:pPr>
            <a:endParaRPr lang="en-US" altLang="en-US" sz="800" dirty="0"/>
          </a:p>
          <a:p>
            <a:pPr eaLnBrk="1" hangingPunct="1"/>
            <a:r>
              <a:rPr lang="en-US" altLang="en-US" sz="2400" dirty="0"/>
              <a:t>A </a:t>
            </a:r>
            <a:r>
              <a:rPr lang="en-US" altLang="en-US" sz="2400" dirty="0" err="1"/>
              <a:t>bitonic</a:t>
            </a:r>
            <a:r>
              <a:rPr lang="en-US" altLang="en-US" sz="2400" dirty="0"/>
              <a:t> sequence is a sequence that either:</a:t>
            </a:r>
          </a:p>
          <a:p>
            <a:pPr lvl="1" eaLnBrk="1" hangingPunct="1"/>
            <a:r>
              <a:rPr lang="en-US" altLang="en-US" sz="2300" dirty="0"/>
              <a:t>first monotonically increase and then monotonically decrease; or</a:t>
            </a:r>
          </a:p>
          <a:p>
            <a:pPr lvl="1" eaLnBrk="1" hangingPunct="1"/>
            <a:r>
              <a:rPr lang="en-US" altLang="en-US" sz="2300" dirty="0"/>
              <a:t>first monotonically decrease and then monotonically increase </a:t>
            </a:r>
          </a:p>
          <a:p>
            <a:pPr eaLnBrk="1" hangingPunct="1"/>
            <a:endParaRPr lang="en-US" altLang="en-US" sz="2400" dirty="0"/>
          </a:p>
          <a:p>
            <a:pPr eaLnBrk="1" hangingPunct="1"/>
            <a:endParaRPr lang="en-US" altLang="en-US" sz="2400" dirty="0"/>
          </a:p>
          <a:p>
            <a:pPr eaLnBrk="1" hangingPunct="1"/>
            <a:endParaRPr lang="en-US" altLang="en-US" sz="2400" dirty="0"/>
          </a:p>
          <a:p>
            <a:pPr eaLnBrk="1" hangingPunct="1"/>
            <a:r>
              <a:rPr lang="en-US" altLang="en-US" sz="2400" dirty="0"/>
              <a:t>A monotonic sequence is also a </a:t>
            </a:r>
            <a:r>
              <a:rPr lang="en-US" altLang="en-US" sz="2400" dirty="0" err="1"/>
              <a:t>bitonic</a:t>
            </a:r>
            <a:r>
              <a:rPr lang="en-US" altLang="en-US" sz="2400" dirty="0"/>
              <a:t> sequence. </a:t>
            </a:r>
          </a:p>
        </p:txBody>
      </p:sp>
      <p:sp>
        <p:nvSpPr>
          <p:cNvPr id="45061" name="Line 18">
            <a:extLst>
              <a:ext uri="{FF2B5EF4-FFF2-40B4-BE49-F238E27FC236}">
                <a16:creationId xmlns:a16="http://schemas.microsoft.com/office/drawing/2014/main" id="{74D68386-60F3-4378-A7A2-AD62231D784B}"/>
              </a:ext>
            </a:extLst>
          </p:cNvPr>
          <p:cNvSpPr>
            <a:spLocks noChangeShapeType="1"/>
          </p:cNvSpPr>
          <p:nvPr/>
        </p:nvSpPr>
        <p:spPr bwMode="auto">
          <a:xfrm flipV="1">
            <a:off x="1676400" y="4267200"/>
            <a:ext cx="9906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5062" name="Line 19">
            <a:extLst>
              <a:ext uri="{FF2B5EF4-FFF2-40B4-BE49-F238E27FC236}">
                <a16:creationId xmlns:a16="http://schemas.microsoft.com/office/drawing/2014/main" id="{0102A1A5-2543-B772-9597-591680306014}"/>
              </a:ext>
            </a:extLst>
          </p:cNvPr>
          <p:cNvSpPr>
            <a:spLocks noChangeShapeType="1"/>
          </p:cNvSpPr>
          <p:nvPr/>
        </p:nvSpPr>
        <p:spPr bwMode="auto">
          <a:xfrm>
            <a:off x="2743200" y="4267200"/>
            <a:ext cx="8382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5063" name="Line 20">
            <a:extLst>
              <a:ext uri="{FF2B5EF4-FFF2-40B4-BE49-F238E27FC236}">
                <a16:creationId xmlns:a16="http://schemas.microsoft.com/office/drawing/2014/main" id="{52E7B6EF-AC6E-B0A0-B967-998BDE370501}"/>
              </a:ext>
            </a:extLst>
          </p:cNvPr>
          <p:cNvSpPr>
            <a:spLocks noChangeShapeType="1"/>
          </p:cNvSpPr>
          <p:nvPr/>
        </p:nvSpPr>
        <p:spPr bwMode="auto">
          <a:xfrm>
            <a:off x="5334000" y="4267200"/>
            <a:ext cx="9144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5064" name="Line 21">
            <a:extLst>
              <a:ext uri="{FF2B5EF4-FFF2-40B4-BE49-F238E27FC236}">
                <a16:creationId xmlns:a16="http://schemas.microsoft.com/office/drawing/2014/main" id="{28B352D5-99D0-0158-3402-3AC50879632D}"/>
              </a:ext>
            </a:extLst>
          </p:cNvPr>
          <p:cNvSpPr>
            <a:spLocks noChangeShapeType="1"/>
          </p:cNvSpPr>
          <p:nvPr/>
        </p:nvSpPr>
        <p:spPr bwMode="auto">
          <a:xfrm flipV="1">
            <a:off x="6324600" y="4267200"/>
            <a:ext cx="6096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5060">
                                            <p:txEl>
                                              <p:pRg st="4" end="4"/>
                                            </p:txEl>
                                          </p:spTgt>
                                        </p:tgtEl>
                                        <p:attrNameLst>
                                          <p:attrName>style.visibility</p:attrName>
                                        </p:attrNameLst>
                                      </p:cBhvr>
                                      <p:to>
                                        <p:strVal val="visible"/>
                                      </p:to>
                                    </p:set>
                                    <p:animEffect transition="in" filter="fade">
                                      <p:cBhvr>
                                        <p:cTn id="7" dur="500"/>
                                        <p:tgtEl>
                                          <p:spTgt spid="45060">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5060">
                                            <p:txEl>
                                              <p:pRg st="5" end="5"/>
                                            </p:txEl>
                                          </p:spTgt>
                                        </p:tgtEl>
                                        <p:attrNameLst>
                                          <p:attrName>style.visibility</p:attrName>
                                        </p:attrNameLst>
                                      </p:cBhvr>
                                      <p:to>
                                        <p:strVal val="visible"/>
                                      </p:to>
                                    </p:set>
                                    <p:animEffect transition="in" filter="fade">
                                      <p:cBhvr>
                                        <p:cTn id="12" dur="500"/>
                                        <p:tgtEl>
                                          <p:spTgt spid="45060">
                                            <p:txEl>
                                              <p:pRg st="5" end="5"/>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45060">
                                            <p:txEl>
                                              <p:pRg st="6" end="6"/>
                                            </p:txEl>
                                          </p:spTgt>
                                        </p:tgtEl>
                                        <p:attrNameLst>
                                          <p:attrName>style.visibility</p:attrName>
                                        </p:attrNameLst>
                                      </p:cBhvr>
                                      <p:to>
                                        <p:strVal val="visible"/>
                                      </p:to>
                                    </p:set>
                                    <p:animEffect transition="in" filter="fade">
                                      <p:cBhvr>
                                        <p:cTn id="17" dur="500"/>
                                        <p:tgtEl>
                                          <p:spTgt spid="45060">
                                            <p:txEl>
                                              <p:pRg st="6" end="6"/>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45061"/>
                                        </p:tgtEl>
                                        <p:attrNameLst>
                                          <p:attrName>style.visibility</p:attrName>
                                        </p:attrNameLst>
                                      </p:cBhvr>
                                      <p:to>
                                        <p:strVal val="visible"/>
                                      </p:to>
                                    </p:set>
                                    <p:animEffect transition="in" filter="fade">
                                      <p:cBhvr>
                                        <p:cTn id="22" dur="500"/>
                                        <p:tgtEl>
                                          <p:spTgt spid="45061"/>
                                        </p:tgtEl>
                                      </p:cBhvr>
                                    </p:animEffect>
                                  </p:childTnLst>
                                </p:cTn>
                              </p:par>
                              <p:par>
                                <p:cTn id="23" presetID="10" presetClass="entr" presetSubtype="0" fill="hold" nodeType="withEffect">
                                  <p:stCondLst>
                                    <p:cond delay="0"/>
                                  </p:stCondLst>
                                  <p:childTnLst>
                                    <p:set>
                                      <p:cBhvr>
                                        <p:cTn id="24" dur="1" fill="hold">
                                          <p:stCondLst>
                                            <p:cond delay="0"/>
                                          </p:stCondLst>
                                        </p:cTn>
                                        <p:tgtEl>
                                          <p:spTgt spid="45062"/>
                                        </p:tgtEl>
                                        <p:attrNameLst>
                                          <p:attrName>style.visibility</p:attrName>
                                        </p:attrNameLst>
                                      </p:cBhvr>
                                      <p:to>
                                        <p:strVal val="visible"/>
                                      </p:to>
                                    </p:set>
                                    <p:animEffect transition="in" filter="fade">
                                      <p:cBhvr>
                                        <p:cTn id="25" dur="500"/>
                                        <p:tgtEl>
                                          <p:spTgt spid="45062"/>
                                        </p:tgtEl>
                                      </p:cBhvr>
                                    </p:animEffect>
                                  </p:childTnLst>
                                </p:cTn>
                              </p:par>
                              <p:par>
                                <p:cTn id="26" presetID="10" presetClass="entr" presetSubtype="0" fill="hold" nodeType="withEffect">
                                  <p:stCondLst>
                                    <p:cond delay="0"/>
                                  </p:stCondLst>
                                  <p:childTnLst>
                                    <p:set>
                                      <p:cBhvr>
                                        <p:cTn id="27" dur="1" fill="hold">
                                          <p:stCondLst>
                                            <p:cond delay="0"/>
                                          </p:stCondLst>
                                        </p:cTn>
                                        <p:tgtEl>
                                          <p:spTgt spid="45063"/>
                                        </p:tgtEl>
                                        <p:attrNameLst>
                                          <p:attrName>style.visibility</p:attrName>
                                        </p:attrNameLst>
                                      </p:cBhvr>
                                      <p:to>
                                        <p:strVal val="visible"/>
                                      </p:to>
                                    </p:set>
                                    <p:animEffect transition="in" filter="fade">
                                      <p:cBhvr>
                                        <p:cTn id="28" dur="500"/>
                                        <p:tgtEl>
                                          <p:spTgt spid="45063"/>
                                        </p:tgtEl>
                                      </p:cBhvr>
                                    </p:animEffect>
                                  </p:childTnLst>
                                </p:cTn>
                              </p:par>
                              <p:par>
                                <p:cTn id="29" presetID="10" presetClass="entr" presetSubtype="0" fill="hold" nodeType="withEffect">
                                  <p:stCondLst>
                                    <p:cond delay="0"/>
                                  </p:stCondLst>
                                  <p:childTnLst>
                                    <p:set>
                                      <p:cBhvr>
                                        <p:cTn id="30" dur="1" fill="hold">
                                          <p:stCondLst>
                                            <p:cond delay="0"/>
                                          </p:stCondLst>
                                        </p:cTn>
                                        <p:tgtEl>
                                          <p:spTgt spid="45064"/>
                                        </p:tgtEl>
                                        <p:attrNameLst>
                                          <p:attrName>style.visibility</p:attrName>
                                        </p:attrNameLst>
                                      </p:cBhvr>
                                      <p:to>
                                        <p:strVal val="visible"/>
                                      </p:to>
                                    </p:set>
                                    <p:animEffect transition="in" filter="fade">
                                      <p:cBhvr>
                                        <p:cTn id="31" dur="500"/>
                                        <p:tgtEl>
                                          <p:spTgt spid="4506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ntr" presetSubtype="0" fill="hold" nodeType="clickEffect">
                                  <p:stCondLst>
                                    <p:cond delay="0"/>
                                  </p:stCondLst>
                                  <p:childTnLst>
                                    <p:set>
                                      <p:cBhvr>
                                        <p:cTn id="35" dur="1" fill="hold">
                                          <p:stCondLst>
                                            <p:cond delay="0"/>
                                          </p:stCondLst>
                                        </p:cTn>
                                        <p:tgtEl>
                                          <p:spTgt spid="45060">
                                            <p:txEl>
                                              <p:pRg st="10" end="10"/>
                                            </p:txEl>
                                          </p:spTgt>
                                        </p:tgtEl>
                                        <p:attrNameLst>
                                          <p:attrName>style.visibility</p:attrName>
                                        </p:attrNameLst>
                                      </p:cBhvr>
                                      <p:to>
                                        <p:strVal val="visible"/>
                                      </p:to>
                                    </p:set>
                                    <p:animEffect transition="in" filter="fade">
                                      <p:cBhvr>
                                        <p:cTn id="36" dur="500"/>
                                        <p:tgtEl>
                                          <p:spTgt spid="4506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5">
            <a:extLst>
              <a:ext uri="{FF2B5EF4-FFF2-40B4-BE49-F238E27FC236}">
                <a16:creationId xmlns:a16="http://schemas.microsoft.com/office/drawing/2014/main" id="{6C8C785A-C7A3-E372-7C80-7320840CF93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DDD21DE6-1DD2-4210-A2EC-F0F7D29116CC}" type="slidenum">
              <a:rPr lang="en-US" altLang="en-US" sz="1200" smtClean="0">
                <a:latin typeface="Garamond" panose="02020404030301010803" pitchFamily="18" charset="0"/>
              </a:rPr>
              <a:pPr>
                <a:spcBef>
                  <a:spcPct val="0"/>
                </a:spcBef>
                <a:buClrTx/>
                <a:buSzTx/>
                <a:buFontTx/>
                <a:buNone/>
              </a:pPr>
              <a:t>23</a:t>
            </a:fld>
            <a:endParaRPr lang="en-US" altLang="en-US" sz="1200">
              <a:latin typeface="Garamond" panose="02020404030301010803" pitchFamily="18" charset="0"/>
            </a:endParaRPr>
          </a:p>
        </p:txBody>
      </p:sp>
      <p:sp>
        <p:nvSpPr>
          <p:cNvPr id="49155" name="Rectangle 2">
            <a:extLst>
              <a:ext uri="{FF2B5EF4-FFF2-40B4-BE49-F238E27FC236}">
                <a16:creationId xmlns:a16="http://schemas.microsoft.com/office/drawing/2014/main" id="{26D82514-DE08-BE01-0E65-F70592E66C67}"/>
              </a:ext>
            </a:extLst>
          </p:cNvPr>
          <p:cNvSpPr>
            <a:spLocks noGrp="1" noChangeArrowheads="1"/>
          </p:cNvSpPr>
          <p:nvPr>
            <p:ph type="title"/>
          </p:nvPr>
        </p:nvSpPr>
        <p:spPr/>
        <p:txBody>
          <a:bodyPr/>
          <a:lstStyle/>
          <a:p>
            <a:pPr eaLnBrk="1" hangingPunct="1"/>
            <a:r>
              <a:rPr lang="en-US" altLang="en-US" sz="3200"/>
              <a:t>Bitonic 0-1 sequences</a:t>
            </a:r>
          </a:p>
        </p:txBody>
      </p:sp>
      <p:sp>
        <p:nvSpPr>
          <p:cNvPr id="24580" name="Rectangle 3">
            <a:extLst>
              <a:ext uri="{FF2B5EF4-FFF2-40B4-BE49-F238E27FC236}">
                <a16:creationId xmlns:a16="http://schemas.microsoft.com/office/drawing/2014/main" id="{D8ABE202-8154-2C90-7970-0CFA58DA4DD7}"/>
              </a:ext>
            </a:extLst>
          </p:cNvPr>
          <p:cNvSpPr>
            <a:spLocks noGrp="1" noChangeArrowheads="1"/>
          </p:cNvSpPr>
          <p:nvPr>
            <p:ph type="body" idx="1"/>
          </p:nvPr>
        </p:nvSpPr>
        <p:spPr/>
        <p:txBody>
          <a:bodyPr/>
          <a:lstStyle/>
          <a:p>
            <a:pPr eaLnBrk="1" hangingPunct="1"/>
            <a:r>
              <a:rPr lang="en-US" altLang="en-US" sz="2400"/>
              <a:t>A bitonic 0-1 sequence may have the following forms:</a:t>
            </a:r>
          </a:p>
          <a:p>
            <a:pPr lvl="1" eaLnBrk="1" hangingPunct="1"/>
            <a:r>
              <a:rPr lang="en-US" altLang="en-US" sz="2000"/>
              <a:t>0</a:t>
            </a:r>
            <a:r>
              <a:rPr lang="en-US" altLang="en-US" sz="2000" baseline="30000"/>
              <a:t>i</a:t>
            </a:r>
            <a:r>
              <a:rPr lang="en-US" altLang="en-US" sz="2000"/>
              <a:t>1</a:t>
            </a:r>
            <a:r>
              <a:rPr lang="en-US" altLang="en-US" sz="2000" baseline="30000"/>
              <a:t>j</a:t>
            </a:r>
            <a:r>
              <a:rPr lang="en-US" altLang="en-US" sz="2000"/>
              <a:t>0</a:t>
            </a:r>
            <a:r>
              <a:rPr lang="en-US" altLang="en-US" sz="2000" baseline="30000"/>
              <a:t>k</a:t>
            </a:r>
          </a:p>
          <a:p>
            <a:pPr lvl="1" eaLnBrk="1" hangingPunct="1"/>
            <a:r>
              <a:rPr lang="en-US" altLang="en-US" sz="2000"/>
              <a:t>1</a:t>
            </a:r>
            <a:r>
              <a:rPr lang="en-US" altLang="en-US" sz="2000" baseline="30000"/>
              <a:t>i</a:t>
            </a:r>
            <a:r>
              <a:rPr lang="en-US" altLang="en-US" sz="2000"/>
              <a:t>0</a:t>
            </a:r>
            <a:r>
              <a:rPr lang="en-US" altLang="en-US" sz="2000" baseline="30000"/>
              <a:t>j</a:t>
            </a:r>
            <a:r>
              <a:rPr lang="en-US" altLang="en-US" sz="2000"/>
              <a:t>1</a:t>
            </a:r>
            <a:r>
              <a:rPr lang="en-US" altLang="en-US" sz="2000" baseline="30000"/>
              <a:t>k</a:t>
            </a:r>
          </a:p>
          <a:p>
            <a:pPr lvl="1" eaLnBrk="1" hangingPunct="1">
              <a:buFont typeface="Wingdings" panose="05000000000000000000" pitchFamily="2" charset="2"/>
              <a:buNone/>
            </a:pPr>
            <a:r>
              <a:rPr lang="en-US" altLang="en-US" sz="2000"/>
              <a:t>where </a:t>
            </a:r>
            <a:r>
              <a:rPr lang="tr-TR" altLang="en-US" sz="2000"/>
              <a:t>x</a:t>
            </a:r>
            <a:r>
              <a:rPr lang="tr-TR" altLang="en-US" sz="2000" baseline="30000"/>
              <a:t>i</a:t>
            </a:r>
            <a:r>
              <a:rPr lang="tr-TR" altLang="en-US" sz="2000"/>
              <a:t> means       x x x ………..</a:t>
            </a:r>
            <a:r>
              <a:rPr lang="en-US" altLang="en-US" sz="2000"/>
              <a:t>.</a:t>
            </a:r>
            <a:r>
              <a:rPr lang="tr-TR" altLang="en-US" sz="2000"/>
              <a:t> x</a:t>
            </a:r>
            <a:endParaRPr lang="en-US" altLang="en-US" sz="2000"/>
          </a:p>
          <a:p>
            <a:pPr eaLnBrk="1" hangingPunct="1"/>
            <a:endParaRPr lang="en-US" altLang="en-US" sz="2400"/>
          </a:p>
          <a:p>
            <a:pPr eaLnBrk="1" hangingPunct="1"/>
            <a:r>
              <a:rPr lang="en-US" altLang="en-US" sz="2400"/>
              <a:t>For example:</a:t>
            </a:r>
          </a:p>
          <a:p>
            <a:pPr lvl="1" eaLnBrk="1" hangingPunct="1"/>
            <a:r>
              <a:rPr lang="en-US" altLang="en-US" sz="2000"/>
              <a:t>0000111100000</a:t>
            </a:r>
          </a:p>
          <a:p>
            <a:pPr lvl="1" eaLnBrk="1" hangingPunct="1"/>
            <a:r>
              <a:rPr lang="en-US" altLang="en-US" sz="2000"/>
              <a:t>11100000000001</a:t>
            </a:r>
          </a:p>
          <a:p>
            <a:pPr lvl="1" eaLnBrk="1" hangingPunct="1"/>
            <a:r>
              <a:rPr lang="en-US" altLang="en-US" sz="2000"/>
              <a:t>00000011111</a:t>
            </a:r>
          </a:p>
          <a:p>
            <a:pPr lvl="1" eaLnBrk="1" hangingPunct="1"/>
            <a:r>
              <a:rPr lang="en-US" altLang="en-US" sz="2000"/>
              <a:t>1111110000</a:t>
            </a:r>
          </a:p>
          <a:p>
            <a:pPr lvl="1" eaLnBrk="1" hangingPunct="1"/>
            <a:r>
              <a:rPr lang="en-US" altLang="en-US" sz="2000"/>
              <a:t>00000000</a:t>
            </a:r>
          </a:p>
          <a:p>
            <a:pPr lvl="1" eaLnBrk="1" hangingPunct="1"/>
            <a:r>
              <a:rPr lang="en-US" altLang="en-US" sz="2000"/>
              <a:t>111111111111</a:t>
            </a:r>
          </a:p>
        </p:txBody>
      </p:sp>
      <p:sp>
        <p:nvSpPr>
          <p:cNvPr id="24581" name="Text Box 7">
            <a:extLst>
              <a:ext uri="{FF2B5EF4-FFF2-40B4-BE49-F238E27FC236}">
                <a16:creationId xmlns:a16="http://schemas.microsoft.com/office/drawing/2014/main" id="{48E3A733-E63B-8688-02AE-7F680877B313}"/>
              </a:ext>
            </a:extLst>
          </p:cNvPr>
          <p:cNvSpPr txBox="1">
            <a:spLocks noChangeArrowheads="1"/>
          </p:cNvSpPr>
          <p:nvPr/>
        </p:nvSpPr>
        <p:spPr bwMode="auto">
          <a:xfrm>
            <a:off x="3962400" y="5245100"/>
            <a:ext cx="41068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such uniform sequences are called</a:t>
            </a:r>
          </a:p>
          <a:p>
            <a:pPr algn="ctr" eaLnBrk="1" hangingPunct="1">
              <a:spcBef>
                <a:spcPct val="0"/>
              </a:spcBef>
              <a:buClrTx/>
              <a:buSzTx/>
              <a:buFontTx/>
              <a:buNone/>
            </a:pPr>
            <a:r>
              <a:rPr lang="en-US" altLang="en-US" sz="2000"/>
              <a:t>clean sequences</a:t>
            </a:r>
          </a:p>
        </p:txBody>
      </p:sp>
      <p:sp>
        <p:nvSpPr>
          <p:cNvPr id="24582" name="Line 8">
            <a:extLst>
              <a:ext uri="{FF2B5EF4-FFF2-40B4-BE49-F238E27FC236}">
                <a16:creationId xmlns:a16="http://schemas.microsoft.com/office/drawing/2014/main" id="{BC386B19-C17E-5322-8E9A-F960E3AF5675}"/>
              </a:ext>
            </a:extLst>
          </p:cNvPr>
          <p:cNvSpPr>
            <a:spLocks noChangeShapeType="1"/>
          </p:cNvSpPr>
          <p:nvPr/>
        </p:nvSpPr>
        <p:spPr bwMode="auto">
          <a:xfrm flipH="1">
            <a:off x="2514600" y="5486400"/>
            <a:ext cx="1447800" cy="1524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4583" name="Line 9">
            <a:extLst>
              <a:ext uri="{FF2B5EF4-FFF2-40B4-BE49-F238E27FC236}">
                <a16:creationId xmlns:a16="http://schemas.microsoft.com/office/drawing/2014/main" id="{03CF9C1F-0F19-E62F-F3E7-5FBC7567DD33}"/>
              </a:ext>
            </a:extLst>
          </p:cNvPr>
          <p:cNvSpPr>
            <a:spLocks noChangeShapeType="1"/>
          </p:cNvSpPr>
          <p:nvPr/>
        </p:nvSpPr>
        <p:spPr bwMode="auto">
          <a:xfrm flipH="1">
            <a:off x="3048000" y="5486400"/>
            <a:ext cx="914400" cy="4572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9160" name="AutoShape 10">
            <a:extLst>
              <a:ext uri="{FF2B5EF4-FFF2-40B4-BE49-F238E27FC236}">
                <a16:creationId xmlns:a16="http://schemas.microsoft.com/office/drawing/2014/main" id="{257F2B91-712A-F956-F5F2-EB4F3E53E084}"/>
              </a:ext>
            </a:extLst>
          </p:cNvPr>
          <p:cNvSpPr>
            <a:spLocks/>
          </p:cNvSpPr>
          <p:nvPr/>
        </p:nvSpPr>
        <p:spPr bwMode="auto">
          <a:xfrm rot="-5400000">
            <a:off x="4000500" y="2247900"/>
            <a:ext cx="152400" cy="1905000"/>
          </a:xfrm>
          <a:prstGeom prst="leftBrace">
            <a:avLst>
              <a:gd name="adj1" fmla="val 10416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49161" name="Text Box 11">
            <a:extLst>
              <a:ext uri="{FF2B5EF4-FFF2-40B4-BE49-F238E27FC236}">
                <a16:creationId xmlns:a16="http://schemas.microsoft.com/office/drawing/2014/main" id="{3033FF9F-B71D-3D38-C492-51FFABE4CBEC}"/>
              </a:ext>
            </a:extLst>
          </p:cNvPr>
          <p:cNvSpPr txBox="1">
            <a:spLocks noChangeArrowheads="1"/>
          </p:cNvSpPr>
          <p:nvPr/>
        </p:nvSpPr>
        <p:spPr bwMode="auto">
          <a:xfrm>
            <a:off x="3246438" y="3200400"/>
            <a:ext cx="16303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tr-TR" altLang="en-US" sz="1600"/>
              <a:t>repeated i times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4580">
                                            <p:txEl>
                                              <p:pRg st="8" end="8"/>
                                            </p:txEl>
                                          </p:spTgt>
                                        </p:tgtEl>
                                        <p:attrNameLst>
                                          <p:attrName>style.visibility</p:attrName>
                                        </p:attrNameLst>
                                      </p:cBhvr>
                                      <p:to>
                                        <p:strVal val="visible"/>
                                      </p:to>
                                    </p:set>
                                    <p:animEffect transition="in" filter="fade">
                                      <p:cBhvr>
                                        <p:cTn id="7" dur="500"/>
                                        <p:tgtEl>
                                          <p:spTgt spid="24580">
                                            <p:txEl>
                                              <p:pRg st="8" end="8"/>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4580">
                                            <p:txEl>
                                              <p:pRg st="9" end="9"/>
                                            </p:txEl>
                                          </p:spTgt>
                                        </p:tgtEl>
                                        <p:attrNameLst>
                                          <p:attrName>style.visibility</p:attrName>
                                        </p:attrNameLst>
                                      </p:cBhvr>
                                      <p:to>
                                        <p:strVal val="visible"/>
                                      </p:to>
                                    </p:set>
                                    <p:animEffect transition="in" filter="fade">
                                      <p:cBhvr>
                                        <p:cTn id="10" dur="500"/>
                                        <p:tgtEl>
                                          <p:spTgt spid="24580">
                                            <p:txEl>
                                              <p:pRg st="9" end="9"/>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24580">
                                            <p:txEl>
                                              <p:pRg st="10" end="10"/>
                                            </p:txEl>
                                          </p:spTgt>
                                        </p:tgtEl>
                                        <p:attrNameLst>
                                          <p:attrName>style.visibility</p:attrName>
                                        </p:attrNameLst>
                                      </p:cBhvr>
                                      <p:to>
                                        <p:strVal val="visible"/>
                                      </p:to>
                                    </p:set>
                                    <p:animEffect transition="in" filter="fade">
                                      <p:cBhvr>
                                        <p:cTn id="15" dur="500"/>
                                        <p:tgtEl>
                                          <p:spTgt spid="24580">
                                            <p:txEl>
                                              <p:pRg st="10" end="1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4580">
                                            <p:txEl>
                                              <p:pRg st="11" end="11"/>
                                            </p:txEl>
                                          </p:spTgt>
                                        </p:tgtEl>
                                        <p:attrNameLst>
                                          <p:attrName>style.visibility</p:attrName>
                                        </p:attrNameLst>
                                      </p:cBhvr>
                                      <p:to>
                                        <p:strVal val="visible"/>
                                      </p:to>
                                    </p:set>
                                    <p:animEffect transition="in" filter="fade">
                                      <p:cBhvr>
                                        <p:cTn id="18" dur="500"/>
                                        <p:tgtEl>
                                          <p:spTgt spid="24580">
                                            <p:txEl>
                                              <p:pRg st="11" end="11"/>
                                            </p:txEl>
                                          </p:spTgt>
                                        </p:tgtEl>
                                      </p:cBhvr>
                                    </p:animEffect>
                                  </p:childTnLst>
                                </p:cTn>
                              </p:par>
                            </p:childTnLst>
                          </p:cTn>
                        </p:par>
                        <p:par>
                          <p:cTn id="19" fill="hold" nodeType="afterGroup">
                            <p:stCondLst>
                              <p:cond delay="500"/>
                            </p:stCondLst>
                            <p:childTnLst>
                              <p:par>
                                <p:cTn id="20" presetID="10" presetClass="entr" presetSubtype="0" fill="hold" nodeType="afterEffect">
                                  <p:stCondLst>
                                    <p:cond delay="0"/>
                                  </p:stCondLst>
                                  <p:childTnLst>
                                    <p:set>
                                      <p:cBhvr>
                                        <p:cTn id="21" dur="1" fill="hold">
                                          <p:stCondLst>
                                            <p:cond delay="0"/>
                                          </p:stCondLst>
                                        </p:cTn>
                                        <p:tgtEl>
                                          <p:spTgt spid="24582"/>
                                        </p:tgtEl>
                                        <p:attrNameLst>
                                          <p:attrName>style.visibility</p:attrName>
                                        </p:attrNameLst>
                                      </p:cBhvr>
                                      <p:to>
                                        <p:strVal val="visible"/>
                                      </p:to>
                                    </p:set>
                                    <p:animEffect transition="in" filter="fade">
                                      <p:cBhvr>
                                        <p:cTn id="22" dur="500"/>
                                        <p:tgtEl>
                                          <p:spTgt spid="24582"/>
                                        </p:tgtEl>
                                      </p:cBhvr>
                                    </p:animEffect>
                                  </p:childTnLst>
                                </p:cTn>
                              </p:par>
                              <p:par>
                                <p:cTn id="23" presetID="10" presetClass="entr" presetSubtype="0" fill="hold" nodeType="withEffect">
                                  <p:stCondLst>
                                    <p:cond delay="0"/>
                                  </p:stCondLst>
                                  <p:childTnLst>
                                    <p:set>
                                      <p:cBhvr>
                                        <p:cTn id="24" dur="1" fill="hold">
                                          <p:stCondLst>
                                            <p:cond delay="0"/>
                                          </p:stCondLst>
                                        </p:cTn>
                                        <p:tgtEl>
                                          <p:spTgt spid="24583"/>
                                        </p:tgtEl>
                                        <p:attrNameLst>
                                          <p:attrName>style.visibility</p:attrName>
                                        </p:attrNameLst>
                                      </p:cBhvr>
                                      <p:to>
                                        <p:strVal val="visible"/>
                                      </p:to>
                                    </p:set>
                                    <p:animEffect transition="in" filter="fade">
                                      <p:cBhvr>
                                        <p:cTn id="25" dur="500"/>
                                        <p:tgtEl>
                                          <p:spTgt spid="24583"/>
                                        </p:tgtEl>
                                      </p:cBhvr>
                                    </p:animEffect>
                                  </p:childTnLst>
                                </p:cTn>
                              </p:par>
                              <p:par>
                                <p:cTn id="26" presetID="10" presetClass="entr" presetSubtype="0" fill="hold" nodeType="withEffect">
                                  <p:stCondLst>
                                    <p:cond delay="0"/>
                                  </p:stCondLst>
                                  <p:childTnLst>
                                    <p:set>
                                      <p:cBhvr>
                                        <p:cTn id="27" dur="1" fill="hold">
                                          <p:stCondLst>
                                            <p:cond delay="0"/>
                                          </p:stCondLst>
                                        </p:cTn>
                                        <p:tgtEl>
                                          <p:spTgt spid="24581"/>
                                        </p:tgtEl>
                                        <p:attrNameLst>
                                          <p:attrName>style.visibility</p:attrName>
                                        </p:attrNameLst>
                                      </p:cBhvr>
                                      <p:to>
                                        <p:strVal val="visible"/>
                                      </p:to>
                                    </p:set>
                                    <p:animEffect transition="in" filter="fade">
                                      <p:cBhvr>
                                        <p:cTn id="28" dur="500"/>
                                        <p:tgtEl>
                                          <p:spTgt spid="245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a:extLst>
              <a:ext uri="{FF2B5EF4-FFF2-40B4-BE49-F238E27FC236}">
                <a16:creationId xmlns:a16="http://schemas.microsoft.com/office/drawing/2014/main" id="{2FD24665-2347-C232-0DAE-E42EE8589D5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BB0B77FC-4776-405B-8555-006A7743EC78}" type="slidenum">
              <a:rPr lang="en-US" altLang="en-US" sz="1200" smtClean="0">
                <a:latin typeface="Garamond" panose="02020404030301010803" pitchFamily="18" charset="0"/>
              </a:rPr>
              <a:pPr>
                <a:spcBef>
                  <a:spcPct val="0"/>
                </a:spcBef>
                <a:buClrTx/>
                <a:buSzTx/>
                <a:buFontTx/>
                <a:buNone/>
              </a:pPr>
              <a:t>24</a:t>
            </a:fld>
            <a:endParaRPr lang="en-US" altLang="en-US" sz="1200">
              <a:latin typeface="Garamond" panose="02020404030301010803" pitchFamily="18" charset="0"/>
            </a:endParaRPr>
          </a:p>
        </p:txBody>
      </p:sp>
      <p:sp>
        <p:nvSpPr>
          <p:cNvPr id="51203" name="Rectangle 2">
            <a:extLst>
              <a:ext uri="{FF2B5EF4-FFF2-40B4-BE49-F238E27FC236}">
                <a16:creationId xmlns:a16="http://schemas.microsoft.com/office/drawing/2014/main" id="{1B2BA559-530E-6788-CE84-C5A35F95F633}"/>
              </a:ext>
            </a:extLst>
          </p:cNvPr>
          <p:cNvSpPr>
            <a:spLocks noGrp="1" noChangeArrowheads="1"/>
          </p:cNvSpPr>
          <p:nvPr>
            <p:ph type="title"/>
          </p:nvPr>
        </p:nvSpPr>
        <p:spPr/>
        <p:txBody>
          <a:bodyPr/>
          <a:lstStyle/>
          <a:p>
            <a:pPr eaLnBrk="1" hangingPunct="1"/>
            <a:r>
              <a:rPr lang="en-US" altLang="en-US" sz="3200"/>
              <a:t>Half cleaner</a:t>
            </a:r>
          </a:p>
        </p:txBody>
      </p:sp>
      <p:sp>
        <p:nvSpPr>
          <p:cNvPr id="49156" name="Rectangle 3">
            <a:extLst>
              <a:ext uri="{FF2B5EF4-FFF2-40B4-BE49-F238E27FC236}">
                <a16:creationId xmlns:a16="http://schemas.microsoft.com/office/drawing/2014/main" id="{B4E458CE-AC52-5630-44C2-51F3F3561A06}"/>
              </a:ext>
            </a:extLst>
          </p:cNvPr>
          <p:cNvSpPr>
            <a:spLocks noGrp="1" noChangeArrowheads="1"/>
          </p:cNvSpPr>
          <p:nvPr>
            <p:ph type="body" idx="1"/>
          </p:nvPr>
        </p:nvSpPr>
        <p:spPr/>
        <p:txBody>
          <a:bodyPr/>
          <a:lstStyle/>
          <a:p>
            <a:pPr eaLnBrk="1" hangingPunct="1"/>
            <a:r>
              <a:rPr lang="en-US" altLang="en-US" sz="2400"/>
              <a:t>We will first build a sorter for bitonic sequences.</a:t>
            </a:r>
          </a:p>
          <a:p>
            <a:pPr eaLnBrk="1" hangingPunct="1"/>
            <a:endParaRPr lang="en-US" altLang="en-US" sz="2400"/>
          </a:p>
          <a:p>
            <a:pPr eaLnBrk="1" hangingPunct="1"/>
            <a:r>
              <a:rPr lang="en-US" altLang="en-US" sz="2400"/>
              <a:t>A bitonic sorter is composed of several stages each of which is called a half cleaner.</a:t>
            </a:r>
          </a:p>
          <a:p>
            <a:pPr eaLnBrk="1" hangingPunct="1"/>
            <a:endParaRPr lang="en-US" altLang="en-US" sz="2400"/>
          </a:p>
          <a:p>
            <a:pPr eaLnBrk="1" hangingPunct="1"/>
            <a:r>
              <a:rPr lang="en-US" altLang="en-US" sz="2400"/>
              <a:t>A half cleaner for n inputs is a comparison network of depth 1, in which an input line i</a:t>
            </a:r>
            <a:r>
              <a:rPr lang="en-US" altLang="en-US" sz="2400" baseline="-25000"/>
              <a:t>j</a:t>
            </a:r>
            <a:r>
              <a:rPr lang="en-US" altLang="en-US" sz="2400"/>
              <a:t> is compared with the input line i</a:t>
            </a:r>
            <a:r>
              <a:rPr lang="en-US" altLang="en-US" sz="2400" baseline="-25000"/>
              <a:t>j+n/2</a:t>
            </a:r>
            <a:r>
              <a:rPr lang="en-US" altLang="en-US" sz="2400"/>
              <a:t> for j = 1, 2, …, n/2 (assuming n is even)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9156">
                                            <p:txEl>
                                              <p:pRg st="2" end="2"/>
                                            </p:txEl>
                                          </p:spTgt>
                                        </p:tgtEl>
                                        <p:attrNameLst>
                                          <p:attrName>style.visibility</p:attrName>
                                        </p:attrNameLst>
                                      </p:cBhvr>
                                      <p:to>
                                        <p:strVal val="visible"/>
                                      </p:to>
                                    </p:set>
                                    <p:animEffect transition="in" filter="fade">
                                      <p:cBhvr>
                                        <p:cTn id="7" dur="500"/>
                                        <p:tgtEl>
                                          <p:spTgt spid="49156">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9156">
                                            <p:txEl>
                                              <p:pRg st="4" end="4"/>
                                            </p:txEl>
                                          </p:spTgt>
                                        </p:tgtEl>
                                        <p:attrNameLst>
                                          <p:attrName>style.visibility</p:attrName>
                                        </p:attrNameLst>
                                      </p:cBhvr>
                                      <p:to>
                                        <p:strVal val="visible"/>
                                      </p:to>
                                    </p:set>
                                    <p:animEffect transition="in" filter="fade">
                                      <p:cBhvr>
                                        <p:cTn id="12" dur="500"/>
                                        <p:tgtEl>
                                          <p:spTgt spid="4915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5">
            <a:extLst>
              <a:ext uri="{FF2B5EF4-FFF2-40B4-BE49-F238E27FC236}">
                <a16:creationId xmlns:a16="http://schemas.microsoft.com/office/drawing/2014/main" id="{7512E65A-069F-4F77-3B9A-D10C7C90D16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9C24C62B-1D5A-40D0-8577-67E83EC88F79}" type="slidenum">
              <a:rPr lang="en-US" altLang="en-US" sz="1200" smtClean="0">
                <a:latin typeface="Garamond" panose="02020404030301010803" pitchFamily="18" charset="0"/>
              </a:rPr>
              <a:pPr>
                <a:spcBef>
                  <a:spcPct val="0"/>
                </a:spcBef>
                <a:buClrTx/>
                <a:buSzTx/>
                <a:buFontTx/>
                <a:buNone/>
              </a:pPr>
              <a:t>25</a:t>
            </a:fld>
            <a:endParaRPr lang="en-US" altLang="en-US" sz="1200">
              <a:latin typeface="Garamond" panose="02020404030301010803" pitchFamily="18" charset="0"/>
            </a:endParaRPr>
          </a:p>
        </p:txBody>
      </p:sp>
      <p:sp>
        <p:nvSpPr>
          <p:cNvPr id="53251" name="Rectangle 2">
            <a:extLst>
              <a:ext uri="{FF2B5EF4-FFF2-40B4-BE49-F238E27FC236}">
                <a16:creationId xmlns:a16="http://schemas.microsoft.com/office/drawing/2014/main" id="{CCA90C7D-6151-63CE-51AF-618CD3742EDB}"/>
              </a:ext>
            </a:extLst>
          </p:cNvPr>
          <p:cNvSpPr>
            <a:spLocks noGrp="1" noChangeArrowheads="1"/>
          </p:cNvSpPr>
          <p:nvPr>
            <p:ph type="title"/>
          </p:nvPr>
        </p:nvSpPr>
        <p:spPr/>
        <p:txBody>
          <a:bodyPr/>
          <a:lstStyle/>
          <a:p>
            <a:pPr eaLnBrk="1" hangingPunct="1"/>
            <a:r>
              <a:rPr lang="en-US" altLang="en-US" sz="3200"/>
              <a:t>Half cleaner for 8 inputs</a:t>
            </a:r>
          </a:p>
        </p:txBody>
      </p:sp>
      <p:sp>
        <p:nvSpPr>
          <p:cNvPr id="53252" name="Line 11">
            <a:extLst>
              <a:ext uri="{FF2B5EF4-FFF2-40B4-BE49-F238E27FC236}">
                <a16:creationId xmlns:a16="http://schemas.microsoft.com/office/drawing/2014/main" id="{2C89E528-517B-81C9-A64A-029368543B26}"/>
              </a:ext>
            </a:extLst>
          </p:cNvPr>
          <p:cNvSpPr>
            <a:spLocks noChangeShapeType="1"/>
          </p:cNvSpPr>
          <p:nvPr/>
        </p:nvSpPr>
        <p:spPr bwMode="auto">
          <a:xfrm>
            <a:off x="1673225" y="3584575"/>
            <a:ext cx="1295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53253" name="Line 12">
            <a:extLst>
              <a:ext uri="{FF2B5EF4-FFF2-40B4-BE49-F238E27FC236}">
                <a16:creationId xmlns:a16="http://schemas.microsoft.com/office/drawing/2014/main" id="{79FBBB4B-D364-3B95-50CC-354F8890A6C9}"/>
              </a:ext>
            </a:extLst>
          </p:cNvPr>
          <p:cNvSpPr>
            <a:spLocks noChangeShapeType="1"/>
          </p:cNvSpPr>
          <p:nvPr/>
        </p:nvSpPr>
        <p:spPr bwMode="auto">
          <a:xfrm>
            <a:off x="1901825" y="1450975"/>
            <a:ext cx="0" cy="121920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53254" name="Line 13">
            <a:extLst>
              <a:ext uri="{FF2B5EF4-FFF2-40B4-BE49-F238E27FC236}">
                <a16:creationId xmlns:a16="http://schemas.microsoft.com/office/drawing/2014/main" id="{73DE910D-460F-8136-9060-A9378AF8C9C8}"/>
              </a:ext>
            </a:extLst>
          </p:cNvPr>
          <p:cNvSpPr>
            <a:spLocks noChangeShapeType="1"/>
          </p:cNvSpPr>
          <p:nvPr/>
        </p:nvSpPr>
        <p:spPr bwMode="auto">
          <a:xfrm>
            <a:off x="2130425" y="1755775"/>
            <a:ext cx="0" cy="121920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53255" name="Line 14">
            <a:extLst>
              <a:ext uri="{FF2B5EF4-FFF2-40B4-BE49-F238E27FC236}">
                <a16:creationId xmlns:a16="http://schemas.microsoft.com/office/drawing/2014/main" id="{79C7B79A-D5A6-9540-C53B-2BB422CC92EC}"/>
              </a:ext>
            </a:extLst>
          </p:cNvPr>
          <p:cNvSpPr>
            <a:spLocks noChangeShapeType="1"/>
          </p:cNvSpPr>
          <p:nvPr/>
        </p:nvSpPr>
        <p:spPr bwMode="auto">
          <a:xfrm>
            <a:off x="2359025" y="2060575"/>
            <a:ext cx="0" cy="121920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53256" name="Line 15">
            <a:extLst>
              <a:ext uri="{FF2B5EF4-FFF2-40B4-BE49-F238E27FC236}">
                <a16:creationId xmlns:a16="http://schemas.microsoft.com/office/drawing/2014/main" id="{5111EE0E-DAFB-9B41-3BF7-8DF8823CF17C}"/>
              </a:ext>
            </a:extLst>
          </p:cNvPr>
          <p:cNvSpPr>
            <a:spLocks noChangeShapeType="1"/>
          </p:cNvSpPr>
          <p:nvPr/>
        </p:nvSpPr>
        <p:spPr bwMode="auto">
          <a:xfrm>
            <a:off x="2587625" y="2365375"/>
            <a:ext cx="0" cy="121920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53257" name="Line 16">
            <a:extLst>
              <a:ext uri="{FF2B5EF4-FFF2-40B4-BE49-F238E27FC236}">
                <a16:creationId xmlns:a16="http://schemas.microsoft.com/office/drawing/2014/main" id="{99B5D84D-4341-A207-4115-A34EFB1DB013}"/>
              </a:ext>
            </a:extLst>
          </p:cNvPr>
          <p:cNvSpPr>
            <a:spLocks noChangeShapeType="1"/>
          </p:cNvSpPr>
          <p:nvPr/>
        </p:nvSpPr>
        <p:spPr bwMode="auto">
          <a:xfrm>
            <a:off x="1673225" y="3279775"/>
            <a:ext cx="1295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53258" name="Line 17">
            <a:extLst>
              <a:ext uri="{FF2B5EF4-FFF2-40B4-BE49-F238E27FC236}">
                <a16:creationId xmlns:a16="http://schemas.microsoft.com/office/drawing/2014/main" id="{8B1E95FE-4848-4056-D0D7-F4C19194BDEC}"/>
              </a:ext>
            </a:extLst>
          </p:cNvPr>
          <p:cNvSpPr>
            <a:spLocks noChangeShapeType="1"/>
          </p:cNvSpPr>
          <p:nvPr/>
        </p:nvSpPr>
        <p:spPr bwMode="auto">
          <a:xfrm>
            <a:off x="1673225" y="2974975"/>
            <a:ext cx="1295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53259" name="Line 18">
            <a:extLst>
              <a:ext uri="{FF2B5EF4-FFF2-40B4-BE49-F238E27FC236}">
                <a16:creationId xmlns:a16="http://schemas.microsoft.com/office/drawing/2014/main" id="{E3EB4310-917D-D4BD-D4BA-E5D3CA949804}"/>
              </a:ext>
            </a:extLst>
          </p:cNvPr>
          <p:cNvSpPr>
            <a:spLocks noChangeShapeType="1"/>
          </p:cNvSpPr>
          <p:nvPr/>
        </p:nvSpPr>
        <p:spPr bwMode="auto">
          <a:xfrm>
            <a:off x="1673225" y="2670175"/>
            <a:ext cx="1295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53260" name="Line 19">
            <a:extLst>
              <a:ext uri="{FF2B5EF4-FFF2-40B4-BE49-F238E27FC236}">
                <a16:creationId xmlns:a16="http://schemas.microsoft.com/office/drawing/2014/main" id="{0A96F84B-3EF6-F103-076D-74F685D34A51}"/>
              </a:ext>
            </a:extLst>
          </p:cNvPr>
          <p:cNvSpPr>
            <a:spLocks noChangeShapeType="1"/>
          </p:cNvSpPr>
          <p:nvPr/>
        </p:nvSpPr>
        <p:spPr bwMode="auto">
          <a:xfrm>
            <a:off x="1673225" y="2365375"/>
            <a:ext cx="1295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53261" name="Line 20">
            <a:extLst>
              <a:ext uri="{FF2B5EF4-FFF2-40B4-BE49-F238E27FC236}">
                <a16:creationId xmlns:a16="http://schemas.microsoft.com/office/drawing/2014/main" id="{5C787E97-4251-9FE1-3B76-D25100DEF580}"/>
              </a:ext>
            </a:extLst>
          </p:cNvPr>
          <p:cNvSpPr>
            <a:spLocks noChangeShapeType="1"/>
          </p:cNvSpPr>
          <p:nvPr/>
        </p:nvSpPr>
        <p:spPr bwMode="auto">
          <a:xfrm>
            <a:off x="1673225" y="2060575"/>
            <a:ext cx="1295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53262" name="Line 21">
            <a:extLst>
              <a:ext uri="{FF2B5EF4-FFF2-40B4-BE49-F238E27FC236}">
                <a16:creationId xmlns:a16="http://schemas.microsoft.com/office/drawing/2014/main" id="{D30D993B-7663-BC2D-90C8-DEB99597CE17}"/>
              </a:ext>
            </a:extLst>
          </p:cNvPr>
          <p:cNvSpPr>
            <a:spLocks noChangeShapeType="1"/>
          </p:cNvSpPr>
          <p:nvPr/>
        </p:nvSpPr>
        <p:spPr bwMode="auto">
          <a:xfrm>
            <a:off x="1673225" y="1755775"/>
            <a:ext cx="1295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53263" name="Line 22">
            <a:extLst>
              <a:ext uri="{FF2B5EF4-FFF2-40B4-BE49-F238E27FC236}">
                <a16:creationId xmlns:a16="http://schemas.microsoft.com/office/drawing/2014/main" id="{9E02C456-63C8-AD39-F8D9-60086F80F6AA}"/>
              </a:ext>
            </a:extLst>
          </p:cNvPr>
          <p:cNvSpPr>
            <a:spLocks noChangeShapeType="1"/>
          </p:cNvSpPr>
          <p:nvPr/>
        </p:nvSpPr>
        <p:spPr bwMode="auto">
          <a:xfrm>
            <a:off x="1673225" y="1450975"/>
            <a:ext cx="1295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51216" name="Text Box 35">
            <a:extLst>
              <a:ext uri="{FF2B5EF4-FFF2-40B4-BE49-F238E27FC236}">
                <a16:creationId xmlns:a16="http://schemas.microsoft.com/office/drawing/2014/main" id="{44465D18-9E33-1EC9-CE1D-546F8DFAB8E0}"/>
              </a:ext>
            </a:extLst>
          </p:cNvPr>
          <p:cNvSpPr txBox="1">
            <a:spLocks noChangeArrowheads="1"/>
          </p:cNvSpPr>
          <p:nvPr/>
        </p:nvSpPr>
        <p:spPr bwMode="auto">
          <a:xfrm>
            <a:off x="1365250" y="12366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0</a:t>
            </a:r>
          </a:p>
        </p:txBody>
      </p:sp>
      <p:sp>
        <p:nvSpPr>
          <p:cNvPr id="51217" name="Text Box 36">
            <a:extLst>
              <a:ext uri="{FF2B5EF4-FFF2-40B4-BE49-F238E27FC236}">
                <a16:creationId xmlns:a16="http://schemas.microsoft.com/office/drawing/2014/main" id="{2497E18D-5570-0651-65CA-78146BD4D2BE}"/>
              </a:ext>
            </a:extLst>
          </p:cNvPr>
          <p:cNvSpPr txBox="1">
            <a:spLocks noChangeArrowheads="1"/>
          </p:cNvSpPr>
          <p:nvPr/>
        </p:nvSpPr>
        <p:spPr bwMode="auto">
          <a:xfrm>
            <a:off x="1365250" y="15414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0</a:t>
            </a:r>
          </a:p>
        </p:txBody>
      </p:sp>
      <p:sp>
        <p:nvSpPr>
          <p:cNvPr id="51218" name="Text Box 37">
            <a:extLst>
              <a:ext uri="{FF2B5EF4-FFF2-40B4-BE49-F238E27FC236}">
                <a16:creationId xmlns:a16="http://schemas.microsoft.com/office/drawing/2014/main" id="{FD54359A-B138-41E0-7E54-5A8839965077}"/>
              </a:ext>
            </a:extLst>
          </p:cNvPr>
          <p:cNvSpPr txBox="1">
            <a:spLocks noChangeArrowheads="1"/>
          </p:cNvSpPr>
          <p:nvPr/>
        </p:nvSpPr>
        <p:spPr bwMode="auto">
          <a:xfrm>
            <a:off x="1365250" y="33702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0</a:t>
            </a:r>
          </a:p>
        </p:txBody>
      </p:sp>
      <p:sp>
        <p:nvSpPr>
          <p:cNvPr id="51219" name="Text Box 38">
            <a:extLst>
              <a:ext uri="{FF2B5EF4-FFF2-40B4-BE49-F238E27FC236}">
                <a16:creationId xmlns:a16="http://schemas.microsoft.com/office/drawing/2014/main" id="{E7939962-FBE5-E8F5-580A-B73A5B9CC15A}"/>
              </a:ext>
            </a:extLst>
          </p:cNvPr>
          <p:cNvSpPr txBox="1">
            <a:spLocks noChangeArrowheads="1"/>
          </p:cNvSpPr>
          <p:nvPr/>
        </p:nvSpPr>
        <p:spPr bwMode="auto">
          <a:xfrm>
            <a:off x="1365250" y="30654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0</a:t>
            </a:r>
          </a:p>
        </p:txBody>
      </p:sp>
      <p:sp>
        <p:nvSpPr>
          <p:cNvPr id="51220" name="Text Box 39">
            <a:extLst>
              <a:ext uri="{FF2B5EF4-FFF2-40B4-BE49-F238E27FC236}">
                <a16:creationId xmlns:a16="http://schemas.microsoft.com/office/drawing/2014/main" id="{2EBBC2FC-1D60-27DD-EBD7-15515ABD50BA}"/>
              </a:ext>
            </a:extLst>
          </p:cNvPr>
          <p:cNvSpPr txBox="1">
            <a:spLocks noChangeArrowheads="1"/>
          </p:cNvSpPr>
          <p:nvPr/>
        </p:nvSpPr>
        <p:spPr bwMode="auto">
          <a:xfrm>
            <a:off x="1365250" y="27606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0</a:t>
            </a:r>
          </a:p>
        </p:txBody>
      </p:sp>
      <p:sp>
        <p:nvSpPr>
          <p:cNvPr id="51221" name="Text Box 40">
            <a:extLst>
              <a:ext uri="{FF2B5EF4-FFF2-40B4-BE49-F238E27FC236}">
                <a16:creationId xmlns:a16="http://schemas.microsoft.com/office/drawing/2014/main" id="{2B43C411-C18C-E444-7A40-62D60E175FCD}"/>
              </a:ext>
            </a:extLst>
          </p:cNvPr>
          <p:cNvSpPr txBox="1">
            <a:spLocks noChangeArrowheads="1"/>
          </p:cNvSpPr>
          <p:nvPr/>
        </p:nvSpPr>
        <p:spPr bwMode="auto">
          <a:xfrm>
            <a:off x="1365250" y="25177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1</a:t>
            </a:r>
          </a:p>
        </p:txBody>
      </p:sp>
      <p:sp>
        <p:nvSpPr>
          <p:cNvPr id="51222" name="Text Box 41">
            <a:extLst>
              <a:ext uri="{FF2B5EF4-FFF2-40B4-BE49-F238E27FC236}">
                <a16:creationId xmlns:a16="http://schemas.microsoft.com/office/drawing/2014/main" id="{8ADA4C29-7E5F-BA57-99E0-6B102535D4D3}"/>
              </a:ext>
            </a:extLst>
          </p:cNvPr>
          <p:cNvSpPr txBox="1">
            <a:spLocks noChangeArrowheads="1"/>
          </p:cNvSpPr>
          <p:nvPr/>
        </p:nvSpPr>
        <p:spPr bwMode="auto">
          <a:xfrm>
            <a:off x="1365250" y="22272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1</a:t>
            </a:r>
          </a:p>
        </p:txBody>
      </p:sp>
      <p:sp>
        <p:nvSpPr>
          <p:cNvPr id="51223" name="Text Box 42">
            <a:extLst>
              <a:ext uri="{FF2B5EF4-FFF2-40B4-BE49-F238E27FC236}">
                <a16:creationId xmlns:a16="http://schemas.microsoft.com/office/drawing/2014/main" id="{339EEA96-AB24-B8AF-5E46-770BFBE92F98}"/>
              </a:ext>
            </a:extLst>
          </p:cNvPr>
          <p:cNvSpPr txBox="1">
            <a:spLocks noChangeArrowheads="1"/>
          </p:cNvSpPr>
          <p:nvPr/>
        </p:nvSpPr>
        <p:spPr bwMode="auto">
          <a:xfrm>
            <a:off x="1365250" y="19081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1</a:t>
            </a:r>
          </a:p>
        </p:txBody>
      </p:sp>
      <p:sp>
        <p:nvSpPr>
          <p:cNvPr id="51224" name="Text Box 43">
            <a:extLst>
              <a:ext uri="{FF2B5EF4-FFF2-40B4-BE49-F238E27FC236}">
                <a16:creationId xmlns:a16="http://schemas.microsoft.com/office/drawing/2014/main" id="{6446B702-7F08-4228-1EC1-50E914898640}"/>
              </a:ext>
            </a:extLst>
          </p:cNvPr>
          <p:cNvSpPr txBox="1">
            <a:spLocks noChangeArrowheads="1"/>
          </p:cNvSpPr>
          <p:nvPr/>
        </p:nvSpPr>
        <p:spPr bwMode="auto">
          <a:xfrm>
            <a:off x="3038475" y="12366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0</a:t>
            </a:r>
          </a:p>
        </p:txBody>
      </p:sp>
      <p:sp>
        <p:nvSpPr>
          <p:cNvPr id="51225" name="Text Box 44">
            <a:extLst>
              <a:ext uri="{FF2B5EF4-FFF2-40B4-BE49-F238E27FC236}">
                <a16:creationId xmlns:a16="http://schemas.microsoft.com/office/drawing/2014/main" id="{7EB00D52-6716-CED7-C49F-3FE3E30B8FF2}"/>
              </a:ext>
            </a:extLst>
          </p:cNvPr>
          <p:cNvSpPr txBox="1">
            <a:spLocks noChangeArrowheads="1"/>
          </p:cNvSpPr>
          <p:nvPr/>
        </p:nvSpPr>
        <p:spPr bwMode="auto">
          <a:xfrm>
            <a:off x="3038475" y="15414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0</a:t>
            </a:r>
          </a:p>
        </p:txBody>
      </p:sp>
      <p:sp>
        <p:nvSpPr>
          <p:cNvPr id="51226" name="Text Box 45">
            <a:extLst>
              <a:ext uri="{FF2B5EF4-FFF2-40B4-BE49-F238E27FC236}">
                <a16:creationId xmlns:a16="http://schemas.microsoft.com/office/drawing/2014/main" id="{AF2974BB-E844-50CD-EEA8-2F78734B7A90}"/>
              </a:ext>
            </a:extLst>
          </p:cNvPr>
          <p:cNvSpPr txBox="1">
            <a:spLocks noChangeArrowheads="1"/>
          </p:cNvSpPr>
          <p:nvPr/>
        </p:nvSpPr>
        <p:spPr bwMode="auto">
          <a:xfrm>
            <a:off x="3038475" y="33702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1</a:t>
            </a:r>
          </a:p>
        </p:txBody>
      </p:sp>
      <p:sp>
        <p:nvSpPr>
          <p:cNvPr id="51227" name="Text Box 46">
            <a:extLst>
              <a:ext uri="{FF2B5EF4-FFF2-40B4-BE49-F238E27FC236}">
                <a16:creationId xmlns:a16="http://schemas.microsoft.com/office/drawing/2014/main" id="{7F8490DD-B20C-5A7C-8F15-EC4F114DF399}"/>
              </a:ext>
            </a:extLst>
          </p:cNvPr>
          <p:cNvSpPr txBox="1">
            <a:spLocks noChangeArrowheads="1"/>
          </p:cNvSpPr>
          <p:nvPr/>
        </p:nvSpPr>
        <p:spPr bwMode="auto">
          <a:xfrm>
            <a:off x="3038475" y="30654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1</a:t>
            </a:r>
          </a:p>
        </p:txBody>
      </p:sp>
      <p:sp>
        <p:nvSpPr>
          <p:cNvPr id="51228" name="Text Box 47">
            <a:extLst>
              <a:ext uri="{FF2B5EF4-FFF2-40B4-BE49-F238E27FC236}">
                <a16:creationId xmlns:a16="http://schemas.microsoft.com/office/drawing/2014/main" id="{1E955E9A-2FE1-E33B-2288-2FE4C8C39B38}"/>
              </a:ext>
            </a:extLst>
          </p:cNvPr>
          <p:cNvSpPr txBox="1">
            <a:spLocks noChangeArrowheads="1"/>
          </p:cNvSpPr>
          <p:nvPr/>
        </p:nvSpPr>
        <p:spPr bwMode="auto">
          <a:xfrm>
            <a:off x="3038475" y="27606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0</a:t>
            </a:r>
          </a:p>
        </p:txBody>
      </p:sp>
      <p:sp>
        <p:nvSpPr>
          <p:cNvPr id="51229" name="Text Box 48">
            <a:extLst>
              <a:ext uri="{FF2B5EF4-FFF2-40B4-BE49-F238E27FC236}">
                <a16:creationId xmlns:a16="http://schemas.microsoft.com/office/drawing/2014/main" id="{5A6C1C59-92A8-94B8-652F-DCE83D83D0A4}"/>
              </a:ext>
            </a:extLst>
          </p:cNvPr>
          <p:cNvSpPr txBox="1">
            <a:spLocks noChangeArrowheads="1"/>
          </p:cNvSpPr>
          <p:nvPr/>
        </p:nvSpPr>
        <p:spPr bwMode="auto">
          <a:xfrm>
            <a:off x="3038475" y="25177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1</a:t>
            </a:r>
          </a:p>
        </p:txBody>
      </p:sp>
      <p:sp>
        <p:nvSpPr>
          <p:cNvPr id="51230" name="Text Box 49">
            <a:extLst>
              <a:ext uri="{FF2B5EF4-FFF2-40B4-BE49-F238E27FC236}">
                <a16:creationId xmlns:a16="http://schemas.microsoft.com/office/drawing/2014/main" id="{FF114EE3-23BE-9AAD-6193-AAA20EB87AB1}"/>
              </a:ext>
            </a:extLst>
          </p:cNvPr>
          <p:cNvSpPr txBox="1">
            <a:spLocks noChangeArrowheads="1"/>
          </p:cNvSpPr>
          <p:nvPr/>
        </p:nvSpPr>
        <p:spPr bwMode="auto">
          <a:xfrm>
            <a:off x="3038475" y="22272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0</a:t>
            </a:r>
          </a:p>
        </p:txBody>
      </p:sp>
      <p:sp>
        <p:nvSpPr>
          <p:cNvPr id="51231" name="Text Box 50">
            <a:extLst>
              <a:ext uri="{FF2B5EF4-FFF2-40B4-BE49-F238E27FC236}">
                <a16:creationId xmlns:a16="http://schemas.microsoft.com/office/drawing/2014/main" id="{AB80B958-B27E-490E-6089-BD979E5321E4}"/>
              </a:ext>
            </a:extLst>
          </p:cNvPr>
          <p:cNvSpPr txBox="1">
            <a:spLocks noChangeArrowheads="1"/>
          </p:cNvSpPr>
          <p:nvPr/>
        </p:nvSpPr>
        <p:spPr bwMode="auto">
          <a:xfrm>
            <a:off x="3038475" y="19081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0</a:t>
            </a:r>
          </a:p>
        </p:txBody>
      </p:sp>
      <p:sp>
        <p:nvSpPr>
          <p:cNvPr id="51232" name="Line 51">
            <a:extLst>
              <a:ext uri="{FF2B5EF4-FFF2-40B4-BE49-F238E27FC236}">
                <a16:creationId xmlns:a16="http://schemas.microsoft.com/office/drawing/2014/main" id="{20F41B03-DAAE-535D-F6FB-89351FE273F3}"/>
              </a:ext>
            </a:extLst>
          </p:cNvPr>
          <p:cNvSpPr>
            <a:spLocks noChangeShapeType="1"/>
          </p:cNvSpPr>
          <p:nvPr/>
        </p:nvSpPr>
        <p:spPr bwMode="auto">
          <a:xfrm>
            <a:off x="6099175" y="3584575"/>
            <a:ext cx="1295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51233" name="Line 52">
            <a:extLst>
              <a:ext uri="{FF2B5EF4-FFF2-40B4-BE49-F238E27FC236}">
                <a16:creationId xmlns:a16="http://schemas.microsoft.com/office/drawing/2014/main" id="{1FBB33DE-DDB4-BD09-C699-C0715E8D216F}"/>
              </a:ext>
            </a:extLst>
          </p:cNvPr>
          <p:cNvSpPr>
            <a:spLocks noChangeShapeType="1"/>
          </p:cNvSpPr>
          <p:nvPr/>
        </p:nvSpPr>
        <p:spPr bwMode="auto">
          <a:xfrm>
            <a:off x="6327775" y="1450975"/>
            <a:ext cx="0" cy="121920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51234" name="Line 53">
            <a:extLst>
              <a:ext uri="{FF2B5EF4-FFF2-40B4-BE49-F238E27FC236}">
                <a16:creationId xmlns:a16="http://schemas.microsoft.com/office/drawing/2014/main" id="{01120F0C-61E0-9228-254F-7C9D47065384}"/>
              </a:ext>
            </a:extLst>
          </p:cNvPr>
          <p:cNvSpPr>
            <a:spLocks noChangeShapeType="1"/>
          </p:cNvSpPr>
          <p:nvPr/>
        </p:nvSpPr>
        <p:spPr bwMode="auto">
          <a:xfrm>
            <a:off x="6556375" y="1755775"/>
            <a:ext cx="0" cy="121920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51235" name="Line 54">
            <a:extLst>
              <a:ext uri="{FF2B5EF4-FFF2-40B4-BE49-F238E27FC236}">
                <a16:creationId xmlns:a16="http://schemas.microsoft.com/office/drawing/2014/main" id="{19BB9263-96B3-4CF5-4275-1E6217917E3D}"/>
              </a:ext>
            </a:extLst>
          </p:cNvPr>
          <p:cNvSpPr>
            <a:spLocks noChangeShapeType="1"/>
          </p:cNvSpPr>
          <p:nvPr/>
        </p:nvSpPr>
        <p:spPr bwMode="auto">
          <a:xfrm>
            <a:off x="6784975" y="2060575"/>
            <a:ext cx="0" cy="121920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51236" name="Line 55">
            <a:extLst>
              <a:ext uri="{FF2B5EF4-FFF2-40B4-BE49-F238E27FC236}">
                <a16:creationId xmlns:a16="http://schemas.microsoft.com/office/drawing/2014/main" id="{25488231-D6B9-A21F-94DE-3D2DA87F5DA0}"/>
              </a:ext>
            </a:extLst>
          </p:cNvPr>
          <p:cNvSpPr>
            <a:spLocks noChangeShapeType="1"/>
          </p:cNvSpPr>
          <p:nvPr/>
        </p:nvSpPr>
        <p:spPr bwMode="auto">
          <a:xfrm>
            <a:off x="7013575" y="2365375"/>
            <a:ext cx="0" cy="121920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51237" name="Line 56">
            <a:extLst>
              <a:ext uri="{FF2B5EF4-FFF2-40B4-BE49-F238E27FC236}">
                <a16:creationId xmlns:a16="http://schemas.microsoft.com/office/drawing/2014/main" id="{725EC46E-C0B0-5E4C-6501-42A06F5F54A6}"/>
              </a:ext>
            </a:extLst>
          </p:cNvPr>
          <p:cNvSpPr>
            <a:spLocks noChangeShapeType="1"/>
          </p:cNvSpPr>
          <p:nvPr/>
        </p:nvSpPr>
        <p:spPr bwMode="auto">
          <a:xfrm>
            <a:off x="6099175" y="3279775"/>
            <a:ext cx="1295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51238" name="Line 57">
            <a:extLst>
              <a:ext uri="{FF2B5EF4-FFF2-40B4-BE49-F238E27FC236}">
                <a16:creationId xmlns:a16="http://schemas.microsoft.com/office/drawing/2014/main" id="{E33E7413-AAEB-7393-CE8E-6905E6769DC5}"/>
              </a:ext>
            </a:extLst>
          </p:cNvPr>
          <p:cNvSpPr>
            <a:spLocks noChangeShapeType="1"/>
          </p:cNvSpPr>
          <p:nvPr/>
        </p:nvSpPr>
        <p:spPr bwMode="auto">
          <a:xfrm>
            <a:off x="6099175" y="2974975"/>
            <a:ext cx="1295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51239" name="Line 58">
            <a:extLst>
              <a:ext uri="{FF2B5EF4-FFF2-40B4-BE49-F238E27FC236}">
                <a16:creationId xmlns:a16="http://schemas.microsoft.com/office/drawing/2014/main" id="{25A33195-F64F-273A-4D1C-496A3C7731F6}"/>
              </a:ext>
            </a:extLst>
          </p:cNvPr>
          <p:cNvSpPr>
            <a:spLocks noChangeShapeType="1"/>
          </p:cNvSpPr>
          <p:nvPr/>
        </p:nvSpPr>
        <p:spPr bwMode="auto">
          <a:xfrm>
            <a:off x="6099175" y="2670175"/>
            <a:ext cx="1295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51240" name="Line 59">
            <a:extLst>
              <a:ext uri="{FF2B5EF4-FFF2-40B4-BE49-F238E27FC236}">
                <a16:creationId xmlns:a16="http://schemas.microsoft.com/office/drawing/2014/main" id="{FEF2C8CF-910A-074F-C71A-D1723DD55CB5}"/>
              </a:ext>
            </a:extLst>
          </p:cNvPr>
          <p:cNvSpPr>
            <a:spLocks noChangeShapeType="1"/>
          </p:cNvSpPr>
          <p:nvPr/>
        </p:nvSpPr>
        <p:spPr bwMode="auto">
          <a:xfrm>
            <a:off x="6099175" y="2365375"/>
            <a:ext cx="1295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51241" name="Line 60">
            <a:extLst>
              <a:ext uri="{FF2B5EF4-FFF2-40B4-BE49-F238E27FC236}">
                <a16:creationId xmlns:a16="http://schemas.microsoft.com/office/drawing/2014/main" id="{15445023-D9CC-37AB-746B-284713E19F03}"/>
              </a:ext>
            </a:extLst>
          </p:cNvPr>
          <p:cNvSpPr>
            <a:spLocks noChangeShapeType="1"/>
          </p:cNvSpPr>
          <p:nvPr/>
        </p:nvSpPr>
        <p:spPr bwMode="auto">
          <a:xfrm>
            <a:off x="6099175" y="2060575"/>
            <a:ext cx="1295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51242" name="Line 61">
            <a:extLst>
              <a:ext uri="{FF2B5EF4-FFF2-40B4-BE49-F238E27FC236}">
                <a16:creationId xmlns:a16="http://schemas.microsoft.com/office/drawing/2014/main" id="{6EA4F3F0-8DCA-E047-C746-5E7F104F077F}"/>
              </a:ext>
            </a:extLst>
          </p:cNvPr>
          <p:cNvSpPr>
            <a:spLocks noChangeShapeType="1"/>
          </p:cNvSpPr>
          <p:nvPr/>
        </p:nvSpPr>
        <p:spPr bwMode="auto">
          <a:xfrm>
            <a:off x="6099175" y="1755775"/>
            <a:ext cx="1295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51243" name="Line 62">
            <a:extLst>
              <a:ext uri="{FF2B5EF4-FFF2-40B4-BE49-F238E27FC236}">
                <a16:creationId xmlns:a16="http://schemas.microsoft.com/office/drawing/2014/main" id="{469E825E-4007-DEC7-DC32-1F4D79C05ED9}"/>
              </a:ext>
            </a:extLst>
          </p:cNvPr>
          <p:cNvSpPr>
            <a:spLocks noChangeShapeType="1"/>
          </p:cNvSpPr>
          <p:nvPr/>
        </p:nvSpPr>
        <p:spPr bwMode="auto">
          <a:xfrm>
            <a:off x="6099175" y="1450975"/>
            <a:ext cx="1295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51244" name="Text Box 63">
            <a:extLst>
              <a:ext uri="{FF2B5EF4-FFF2-40B4-BE49-F238E27FC236}">
                <a16:creationId xmlns:a16="http://schemas.microsoft.com/office/drawing/2014/main" id="{E39BF95F-BBE6-8102-5628-EF6E7E78261A}"/>
              </a:ext>
            </a:extLst>
          </p:cNvPr>
          <p:cNvSpPr txBox="1">
            <a:spLocks noChangeArrowheads="1"/>
          </p:cNvSpPr>
          <p:nvPr/>
        </p:nvSpPr>
        <p:spPr bwMode="auto">
          <a:xfrm>
            <a:off x="5791200" y="12366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1</a:t>
            </a:r>
          </a:p>
        </p:txBody>
      </p:sp>
      <p:sp>
        <p:nvSpPr>
          <p:cNvPr id="51245" name="Text Box 64">
            <a:extLst>
              <a:ext uri="{FF2B5EF4-FFF2-40B4-BE49-F238E27FC236}">
                <a16:creationId xmlns:a16="http://schemas.microsoft.com/office/drawing/2014/main" id="{C86CBCD6-22DF-BA18-D5B9-E259E53C7FB5}"/>
              </a:ext>
            </a:extLst>
          </p:cNvPr>
          <p:cNvSpPr txBox="1">
            <a:spLocks noChangeArrowheads="1"/>
          </p:cNvSpPr>
          <p:nvPr/>
        </p:nvSpPr>
        <p:spPr bwMode="auto">
          <a:xfrm>
            <a:off x="5791200" y="15414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1</a:t>
            </a:r>
          </a:p>
        </p:txBody>
      </p:sp>
      <p:sp>
        <p:nvSpPr>
          <p:cNvPr id="51246" name="Text Box 65">
            <a:extLst>
              <a:ext uri="{FF2B5EF4-FFF2-40B4-BE49-F238E27FC236}">
                <a16:creationId xmlns:a16="http://schemas.microsoft.com/office/drawing/2014/main" id="{1E161039-47D6-899B-D868-F77AFD42FF42}"/>
              </a:ext>
            </a:extLst>
          </p:cNvPr>
          <p:cNvSpPr txBox="1">
            <a:spLocks noChangeArrowheads="1"/>
          </p:cNvSpPr>
          <p:nvPr/>
        </p:nvSpPr>
        <p:spPr bwMode="auto">
          <a:xfrm>
            <a:off x="5791200" y="33702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1</a:t>
            </a:r>
          </a:p>
        </p:txBody>
      </p:sp>
      <p:sp>
        <p:nvSpPr>
          <p:cNvPr id="51247" name="Text Box 66">
            <a:extLst>
              <a:ext uri="{FF2B5EF4-FFF2-40B4-BE49-F238E27FC236}">
                <a16:creationId xmlns:a16="http://schemas.microsoft.com/office/drawing/2014/main" id="{DF2211AE-0A25-7FDA-2A84-18D3D0F4FDD9}"/>
              </a:ext>
            </a:extLst>
          </p:cNvPr>
          <p:cNvSpPr txBox="1">
            <a:spLocks noChangeArrowheads="1"/>
          </p:cNvSpPr>
          <p:nvPr/>
        </p:nvSpPr>
        <p:spPr bwMode="auto">
          <a:xfrm>
            <a:off x="5791200" y="30654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1</a:t>
            </a:r>
          </a:p>
        </p:txBody>
      </p:sp>
      <p:sp>
        <p:nvSpPr>
          <p:cNvPr id="51248" name="Text Box 67">
            <a:extLst>
              <a:ext uri="{FF2B5EF4-FFF2-40B4-BE49-F238E27FC236}">
                <a16:creationId xmlns:a16="http://schemas.microsoft.com/office/drawing/2014/main" id="{E0463F7F-B100-9C21-81DD-0252CFFC3AC3}"/>
              </a:ext>
            </a:extLst>
          </p:cNvPr>
          <p:cNvSpPr txBox="1">
            <a:spLocks noChangeArrowheads="1"/>
          </p:cNvSpPr>
          <p:nvPr/>
        </p:nvSpPr>
        <p:spPr bwMode="auto">
          <a:xfrm>
            <a:off x="5791200" y="27606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1</a:t>
            </a:r>
          </a:p>
        </p:txBody>
      </p:sp>
      <p:sp>
        <p:nvSpPr>
          <p:cNvPr id="51249" name="Text Box 68">
            <a:extLst>
              <a:ext uri="{FF2B5EF4-FFF2-40B4-BE49-F238E27FC236}">
                <a16:creationId xmlns:a16="http://schemas.microsoft.com/office/drawing/2014/main" id="{33E19BA6-EF4F-FB48-6546-E7421B52B8E9}"/>
              </a:ext>
            </a:extLst>
          </p:cNvPr>
          <p:cNvSpPr txBox="1">
            <a:spLocks noChangeArrowheads="1"/>
          </p:cNvSpPr>
          <p:nvPr/>
        </p:nvSpPr>
        <p:spPr bwMode="auto">
          <a:xfrm>
            <a:off x="5791200" y="25177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0</a:t>
            </a:r>
          </a:p>
        </p:txBody>
      </p:sp>
      <p:sp>
        <p:nvSpPr>
          <p:cNvPr id="51250" name="Text Box 69">
            <a:extLst>
              <a:ext uri="{FF2B5EF4-FFF2-40B4-BE49-F238E27FC236}">
                <a16:creationId xmlns:a16="http://schemas.microsoft.com/office/drawing/2014/main" id="{CD9E2775-AD49-77DD-847D-D80A2946B09D}"/>
              </a:ext>
            </a:extLst>
          </p:cNvPr>
          <p:cNvSpPr txBox="1">
            <a:spLocks noChangeArrowheads="1"/>
          </p:cNvSpPr>
          <p:nvPr/>
        </p:nvSpPr>
        <p:spPr bwMode="auto">
          <a:xfrm>
            <a:off x="5791200" y="22272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0</a:t>
            </a:r>
          </a:p>
        </p:txBody>
      </p:sp>
      <p:sp>
        <p:nvSpPr>
          <p:cNvPr id="51251" name="Text Box 70">
            <a:extLst>
              <a:ext uri="{FF2B5EF4-FFF2-40B4-BE49-F238E27FC236}">
                <a16:creationId xmlns:a16="http://schemas.microsoft.com/office/drawing/2014/main" id="{E6809285-B2B5-F350-95E3-699C214F4E74}"/>
              </a:ext>
            </a:extLst>
          </p:cNvPr>
          <p:cNvSpPr txBox="1">
            <a:spLocks noChangeArrowheads="1"/>
          </p:cNvSpPr>
          <p:nvPr/>
        </p:nvSpPr>
        <p:spPr bwMode="auto">
          <a:xfrm>
            <a:off x="5791200" y="19081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0</a:t>
            </a:r>
          </a:p>
        </p:txBody>
      </p:sp>
      <p:sp>
        <p:nvSpPr>
          <p:cNvPr id="51252" name="Text Box 71">
            <a:extLst>
              <a:ext uri="{FF2B5EF4-FFF2-40B4-BE49-F238E27FC236}">
                <a16:creationId xmlns:a16="http://schemas.microsoft.com/office/drawing/2014/main" id="{3E76C3F5-DB8E-2720-758E-2BA94FF5151F}"/>
              </a:ext>
            </a:extLst>
          </p:cNvPr>
          <p:cNvSpPr txBox="1">
            <a:spLocks noChangeArrowheads="1"/>
          </p:cNvSpPr>
          <p:nvPr/>
        </p:nvSpPr>
        <p:spPr bwMode="auto">
          <a:xfrm>
            <a:off x="7464425" y="12366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0</a:t>
            </a:r>
          </a:p>
        </p:txBody>
      </p:sp>
      <p:sp>
        <p:nvSpPr>
          <p:cNvPr id="51253" name="Text Box 72">
            <a:extLst>
              <a:ext uri="{FF2B5EF4-FFF2-40B4-BE49-F238E27FC236}">
                <a16:creationId xmlns:a16="http://schemas.microsoft.com/office/drawing/2014/main" id="{5B00606D-469E-63AC-7D0B-25C27549F405}"/>
              </a:ext>
            </a:extLst>
          </p:cNvPr>
          <p:cNvSpPr txBox="1">
            <a:spLocks noChangeArrowheads="1"/>
          </p:cNvSpPr>
          <p:nvPr/>
        </p:nvSpPr>
        <p:spPr bwMode="auto">
          <a:xfrm>
            <a:off x="7464425" y="15414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1</a:t>
            </a:r>
          </a:p>
        </p:txBody>
      </p:sp>
      <p:sp>
        <p:nvSpPr>
          <p:cNvPr id="51254" name="Text Box 73">
            <a:extLst>
              <a:ext uri="{FF2B5EF4-FFF2-40B4-BE49-F238E27FC236}">
                <a16:creationId xmlns:a16="http://schemas.microsoft.com/office/drawing/2014/main" id="{4E6C60B7-DE9C-C527-0EAF-B03E137A5D95}"/>
              </a:ext>
            </a:extLst>
          </p:cNvPr>
          <p:cNvSpPr txBox="1">
            <a:spLocks noChangeArrowheads="1"/>
          </p:cNvSpPr>
          <p:nvPr/>
        </p:nvSpPr>
        <p:spPr bwMode="auto">
          <a:xfrm>
            <a:off x="7464425" y="33702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1</a:t>
            </a:r>
          </a:p>
        </p:txBody>
      </p:sp>
      <p:sp>
        <p:nvSpPr>
          <p:cNvPr id="51255" name="Text Box 74">
            <a:extLst>
              <a:ext uri="{FF2B5EF4-FFF2-40B4-BE49-F238E27FC236}">
                <a16:creationId xmlns:a16="http://schemas.microsoft.com/office/drawing/2014/main" id="{C1BC0832-F4CB-C60D-B6F9-91E5D4D34B4E}"/>
              </a:ext>
            </a:extLst>
          </p:cNvPr>
          <p:cNvSpPr txBox="1">
            <a:spLocks noChangeArrowheads="1"/>
          </p:cNvSpPr>
          <p:nvPr/>
        </p:nvSpPr>
        <p:spPr bwMode="auto">
          <a:xfrm>
            <a:off x="7464425" y="30654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1</a:t>
            </a:r>
          </a:p>
        </p:txBody>
      </p:sp>
      <p:sp>
        <p:nvSpPr>
          <p:cNvPr id="51256" name="Text Box 75">
            <a:extLst>
              <a:ext uri="{FF2B5EF4-FFF2-40B4-BE49-F238E27FC236}">
                <a16:creationId xmlns:a16="http://schemas.microsoft.com/office/drawing/2014/main" id="{83C9E6DA-77DE-AF62-25F7-AFE6712C0844}"/>
              </a:ext>
            </a:extLst>
          </p:cNvPr>
          <p:cNvSpPr txBox="1">
            <a:spLocks noChangeArrowheads="1"/>
          </p:cNvSpPr>
          <p:nvPr/>
        </p:nvSpPr>
        <p:spPr bwMode="auto">
          <a:xfrm>
            <a:off x="7464425" y="27606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1</a:t>
            </a:r>
          </a:p>
        </p:txBody>
      </p:sp>
      <p:sp>
        <p:nvSpPr>
          <p:cNvPr id="51257" name="Text Box 76">
            <a:extLst>
              <a:ext uri="{FF2B5EF4-FFF2-40B4-BE49-F238E27FC236}">
                <a16:creationId xmlns:a16="http://schemas.microsoft.com/office/drawing/2014/main" id="{868BFD74-7400-61E4-411B-667E33F4D70E}"/>
              </a:ext>
            </a:extLst>
          </p:cNvPr>
          <p:cNvSpPr txBox="1">
            <a:spLocks noChangeArrowheads="1"/>
          </p:cNvSpPr>
          <p:nvPr/>
        </p:nvSpPr>
        <p:spPr bwMode="auto">
          <a:xfrm>
            <a:off x="7464425" y="25177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1</a:t>
            </a:r>
          </a:p>
        </p:txBody>
      </p:sp>
      <p:sp>
        <p:nvSpPr>
          <p:cNvPr id="51258" name="Text Box 77">
            <a:extLst>
              <a:ext uri="{FF2B5EF4-FFF2-40B4-BE49-F238E27FC236}">
                <a16:creationId xmlns:a16="http://schemas.microsoft.com/office/drawing/2014/main" id="{5B5F0370-0396-F8EE-7B01-21DB9EEB9DFF}"/>
              </a:ext>
            </a:extLst>
          </p:cNvPr>
          <p:cNvSpPr txBox="1">
            <a:spLocks noChangeArrowheads="1"/>
          </p:cNvSpPr>
          <p:nvPr/>
        </p:nvSpPr>
        <p:spPr bwMode="auto">
          <a:xfrm>
            <a:off x="7464425" y="22272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0</a:t>
            </a:r>
          </a:p>
        </p:txBody>
      </p:sp>
      <p:sp>
        <p:nvSpPr>
          <p:cNvPr id="51259" name="Text Box 78">
            <a:extLst>
              <a:ext uri="{FF2B5EF4-FFF2-40B4-BE49-F238E27FC236}">
                <a16:creationId xmlns:a16="http://schemas.microsoft.com/office/drawing/2014/main" id="{9F1E6FFF-61FD-0ED8-30EE-0384351C3C76}"/>
              </a:ext>
            </a:extLst>
          </p:cNvPr>
          <p:cNvSpPr txBox="1">
            <a:spLocks noChangeArrowheads="1"/>
          </p:cNvSpPr>
          <p:nvPr/>
        </p:nvSpPr>
        <p:spPr bwMode="auto">
          <a:xfrm>
            <a:off x="7464425" y="19081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0</a:t>
            </a:r>
          </a:p>
        </p:txBody>
      </p:sp>
      <p:sp>
        <p:nvSpPr>
          <p:cNvPr id="51260" name="AutoShape 80">
            <a:extLst>
              <a:ext uri="{FF2B5EF4-FFF2-40B4-BE49-F238E27FC236}">
                <a16:creationId xmlns:a16="http://schemas.microsoft.com/office/drawing/2014/main" id="{103C5C93-83D4-FCE8-9907-095863E71C67}"/>
              </a:ext>
            </a:extLst>
          </p:cNvPr>
          <p:cNvSpPr>
            <a:spLocks/>
          </p:cNvSpPr>
          <p:nvPr/>
        </p:nvSpPr>
        <p:spPr bwMode="auto">
          <a:xfrm>
            <a:off x="3346450" y="1298575"/>
            <a:ext cx="76200" cy="1219200"/>
          </a:xfrm>
          <a:prstGeom prst="rightBrace">
            <a:avLst>
              <a:gd name="adj1" fmla="val 133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51261" name="AutoShape 81">
            <a:extLst>
              <a:ext uri="{FF2B5EF4-FFF2-40B4-BE49-F238E27FC236}">
                <a16:creationId xmlns:a16="http://schemas.microsoft.com/office/drawing/2014/main" id="{F400BA1C-877B-B444-3399-5FBA6B44D4E7}"/>
              </a:ext>
            </a:extLst>
          </p:cNvPr>
          <p:cNvSpPr>
            <a:spLocks/>
          </p:cNvSpPr>
          <p:nvPr/>
        </p:nvSpPr>
        <p:spPr bwMode="auto">
          <a:xfrm>
            <a:off x="3346450" y="2593975"/>
            <a:ext cx="76200" cy="1066800"/>
          </a:xfrm>
          <a:prstGeom prst="rightBrace">
            <a:avLst>
              <a:gd name="adj1" fmla="val 11666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51262" name="AutoShape 82">
            <a:extLst>
              <a:ext uri="{FF2B5EF4-FFF2-40B4-BE49-F238E27FC236}">
                <a16:creationId xmlns:a16="http://schemas.microsoft.com/office/drawing/2014/main" id="{4268DC3C-371D-8392-CF45-2A31E2C73CB9}"/>
              </a:ext>
            </a:extLst>
          </p:cNvPr>
          <p:cNvSpPr>
            <a:spLocks/>
          </p:cNvSpPr>
          <p:nvPr/>
        </p:nvSpPr>
        <p:spPr bwMode="auto">
          <a:xfrm>
            <a:off x="7772400" y="1298575"/>
            <a:ext cx="76200" cy="1219200"/>
          </a:xfrm>
          <a:prstGeom prst="rightBrace">
            <a:avLst>
              <a:gd name="adj1" fmla="val 133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51263" name="AutoShape 83">
            <a:extLst>
              <a:ext uri="{FF2B5EF4-FFF2-40B4-BE49-F238E27FC236}">
                <a16:creationId xmlns:a16="http://schemas.microsoft.com/office/drawing/2014/main" id="{68C6AD72-2ABC-9623-F42B-C772E911E72C}"/>
              </a:ext>
            </a:extLst>
          </p:cNvPr>
          <p:cNvSpPr>
            <a:spLocks/>
          </p:cNvSpPr>
          <p:nvPr/>
        </p:nvSpPr>
        <p:spPr bwMode="auto">
          <a:xfrm>
            <a:off x="7772400" y="2593975"/>
            <a:ext cx="76200" cy="1066800"/>
          </a:xfrm>
          <a:prstGeom prst="rightBrace">
            <a:avLst>
              <a:gd name="adj1" fmla="val 11666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51264" name="Text Box 84">
            <a:extLst>
              <a:ext uri="{FF2B5EF4-FFF2-40B4-BE49-F238E27FC236}">
                <a16:creationId xmlns:a16="http://schemas.microsoft.com/office/drawing/2014/main" id="{0F84C1AD-911D-3499-AF6E-C0AF828BBF60}"/>
              </a:ext>
            </a:extLst>
          </p:cNvPr>
          <p:cNvSpPr txBox="1">
            <a:spLocks noChangeArrowheads="1"/>
          </p:cNvSpPr>
          <p:nvPr/>
        </p:nvSpPr>
        <p:spPr bwMode="auto">
          <a:xfrm>
            <a:off x="3454400" y="1716088"/>
            <a:ext cx="730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clean</a:t>
            </a:r>
          </a:p>
        </p:txBody>
      </p:sp>
      <p:sp>
        <p:nvSpPr>
          <p:cNvPr id="51265" name="Text Box 85">
            <a:extLst>
              <a:ext uri="{FF2B5EF4-FFF2-40B4-BE49-F238E27FC236}">
                <a16:creationId xmlns:a16="http://schemas.microsoft.com/office/drawing/2014/main" id="{66E60F20-9D8F-6ED3-D8FE-9B0E79292C2C}"/>
              </a:ext>
            </a:extLst>
          </p:cNvPr>
          <p:cNvSpPr txBox="1">
            <a:spLocks noChangeArrowheads="1"/>
          </p:cNvSpPr>
          <p:nvPr/>
        </p:nvSpPr>
        <p:spPr bwMode="auto">
          <a:xfrm>
            <a:off x="3422650" y="2913063"/>
            <a:ext cx="844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bitonic</a:t>
            </a:r>
          </a:p>
        </p:txBody>
      </p:sp>
      <p:sp>
        <p:nvSpPr>
          <p:cNvPr id="51266" name="Text Box 86">
            <a:extLst>
              <a:ext uri="{FF2B5EF4-FFF2-40B4-BE49-F238E27FC236}">
                <a16:creationId xmlns:a16="http://schemas.microsoft.com/office/drawing/2014/main" id="{78AF2CBF-6FD9-404D-8F11-B2C9B5568FCD}"/>
              </a:ext>
            </a:extLst>
          </p:cNvPr>
          <p:cNvSpPr txBox="1">
            <a:spLocks noChangeArrowheads="1"/>
          </p:cNvSpPr>
          <p:nvPr/>
        </p:nvSpPr>
        <p:spPr bwMode="auto">
          <a:xfrm>
            <a:off x="7874000" y="2913063"/>
            <a:ext cx="730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clean</a:t>
            </a:r>
          </a:p>
        </p:txBody>
      </p:sp>
      <p:sp>
        <p:nvSpPr>
          <p:cNvPr id="51267" name="Text Box 87">
            <a:extLst>
              <a:ext uri="{FF2B5EF4-FFF2-40B4-BE49-F238E27FC236}">
                <a16:creationId xmlns:a16="http://schemas.microsoft.com/office/drawing/2014/main" id="{A333D6D9-B39F-CF29-7DAF-18F4B68990A0}"/>
              </a:ext>
            </a:extLst>
          </p:cNvPr>
          <p:cNvSpPr txBox="1">
            <a:spLocks noChangeArrowheads="1"/>
          </p:cNvSpPr>
          <p:nvPr/>
        </p:nvSpPr>
        <p:spPr bwMode="auto">
          <a:xfrm>
            <a:off x="7842250" y="1693863"/>
            <a:ext cx="844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bitonic</a:t>
            </a:r>
          </a:p>
        </p:txBody>
      </p:sp>
      <p:sp>
        <p:nvSpPr>
          <p:cNvPr id="51268" name="Text Box 88">
            <a:extLst>
              <a:ext uri="{FF2B5EF4-FFF2-40B4-BE49-F238E27FC236}">
                <a16:creationId xmlns:a16="http://schemas.microsoft.com/office/drawing/2014/main" id="{574EA9AE-EDCD-2F89-5842-349271A7B609}"/>
              </a:ext>
            </a:extLst>
          </p:cNvPr>
          <p:cNvSpPr txBox="1">
            <a:spLocks noChangeArrowheads="1"/>
          </p:cNvSpPr>
          <p:nvPr/>
        </p:nvSpPr>
        <p:spPr bwMode="auto">
          <a:xfrm>
            <a:off x="639763" y="4097338"/>
            <a:ext cx="56086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400"/>
              <a:t>A half cleaner introduces 1 unit of delay.</a:t>
            </a:r>
          </a:p>
        </p:txBody>
      </p:sp>
      <p:sp>
        <p:nvSpPr>
          <p:cNvPr id="51269" name="Text Box 89">
            <a:extLst>
              <a:ext uri="{FF2B5EF4-FFF2-40B4-BE49-F238E27FC236}">
                <a16:creationId xmlns:a16="http://schemas.microsoft.com/office/drawing/2014/main" id="{452CC208-04ED-4C72-2AB2-CD62F4316A3B}"/>
              </a:ext>
            </a:extLst>
          </p:cNvPr>
          <p:cNvSpPr txBox="1">
            <a:spLocks noChangeArrowheads="1"/>
          </p:cNvSpPr>
          <p:nvPr/>
        </p:nvSpPr>
        <p:spPr bwMode="auto">
          <a:xfrm>
            <a:off x="609600" y="4591050"/>
            <a:ext cx="67421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400"/>
              <a:t>A half cleaner for n inputs uses n/2 comparators.</a:t>
            </a:r>
          </a:p>
        </p:txBody>
      </p:sp>
      <p:sp>
        <p:nvSpPr>
          <p:cNvPr id="51270" name="Text Box 90">
            <a:extLst>
              <a:ext uri="{FF2B5EF4-FFF2-40B4-BE49-F238E27FC236}">
                <a16:creationId xmlns:a16="http://schemas.microsoft.com/office/drawing/2014/main" id="{48FC0930-2155-C647-D6DF-505E8D0DAAF9}"/>
              </a:ext>
            </a:extLst>
          </p:cNvPr>
          <p:cNvSpPr txBox="1">
            <a:spLocks noChangeArrowheads="1"/>
          </p:cNvSpPr>
          <p:nvPr/>
        </p:nvSpPr>
        <p:spPr bwMode="auto">
          <a:xfrm>
            <a:off x="609600" y="5048250"/>
            <a:ext cx="814863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400"/>
              <a:t>Has some properties when bitonic sequences are applied.</a:t>
            </a:r>
          </a:p>
          <a:p>
            <a:pPr eaLnBrk="1" hangingPunct="1">
              <a:spcBef>
                <a:spcPct val="0"/>
              </a:spcBef>
              <a:buClrTx/>
              <a:buSzTx/>
              <a:buFontTx/>
              <a:buNone/>
            </a:pPr>
            <a:r>
              <a:rPr lang="en-US" altLang="en-US" sz="2400"/>
              <a:t>The following lemma gives the properties of the output of </a:t>
            </a:r>
          </a:p>
          <a:p>
            <a:pPr eaLnBrk="1" hangingPunct="1">
              <a:spcBef>
                <a:spcPct val="0"/>
              </a:spcBef>
              <a:buClrTx/>
              <a:buSzTx/>
              <a:buFontTx/>
              <a:buNone/>
            </a:pPr>
            <a:r>
              <a:rPr lang="en-US" altLang="en-US" sz="2400"/>
              <a:t>a half cleaner when bitonic sequences are applied.</a:t>
            </a:r>
          </a:p>
        </p:txBody>
      </p:sp>
      <p:sp>
        <p:nvSpPr>
          <p:cNvPr id="51271" name="AutoShape 91">
            <a:extLst>
              <a:ext uri="{FF2B5EF4-FFF2-40B4-BE49-F238E27FC236}">
                <a16:creationId xmlns:a16="http://schemas.microsoft.com/office/drawing/2014/main" id="{DBB82561-F582-CD49-97DA-13C617DF9D8A}"/>
              </a:ext>
            </a:extLst>
          </p:cNvPr>
          <p:cNvSpPr>
            <a:spLocks/>
          </p:cNvSpPr>
          <p:nvPr/>
        </p:nvSpPr>
        <p:spPr bwMode="auto">
          <a:xfrm>
            <a:off x="1143000" y="1146175"/>
            <a:ext cx="152400" cy="2514600"/>
          </a:xfrm>
          <a:prstGeom prst="leftBrace">
            <a:avLst>
              <a:gd name="adj1" fmla="val 1375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51272" name="Text Box 92">
            <a:extLst>
              <a:ext uri="{FF2B5EF4-FFF2-40B4-BE49-F238E27FC236}">
                <a16:creationId xmlns:a16="http://schemas.microsoft.com/office/drawing/2014/main" id="{36A65C3A-25F7-C31A-08A6-65BB2258F7FC}"/>
              </a:ext>
            </a:extLst>
          </p:cNvPr>
          <p:cNvSpPr txBox="1">
            <a:spLocks noChangeArrowheads="1"/>
          </p:cNvSpPr>
          <p:nvPr/>
        </p:nvSpPr>
        <p:spPr bwMode="auto">
          <a:xfrm>
            <a:off x="304800" y="2212975"/>
            <a:ext cx="844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bitonic</a:t>
            </a:r>
          </a:p>
        </p:txBody>
      </p:sp>
      <p:sp>
        <p:nvSpPr>
          <p:cNvPr id="51273" name="AutoShape 93">
            <a:extLst>
              <a:ext uri="{FF2B5EF4-FFF2-40B4-BE49-F238E27FC236}">
                <a16:creationId xmlns:a16="http://schemas.microsoft.com/office/drawing/2014/main" id="{611FCC0E-55F2-3601-E2DD-EA3B91765E11}"/>
              </a:ext>
            </a:extLst>
          </p:cNvPr>
          <p:cNvSpPr>
            <a:spLocks/>
          </p:cNvSpPr>
          <p:nvPr/>
        </p:nvSpPr>
        <p:spPr bwMode="auto">
          <a:xfrm>
            <a:off x="5638800" y="1146175"/>
            <a:ext cx="152400" cy="2514600"/>
          </a:xfrm>
          <a:prstGeom prst="leftBrace">
            <a:avLst>
              <a:gd name="adj1" fmla="val 1375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51274" name="Text Box 94">
            <a:extLst>
              <a:ext uri="{FF2B5EF4-FFF2-40B4-BE49-F238E27FC236}">
                <a16:creationId xmlns:a16="http://schemas.microsoft.com/office/drawing/2014/main" id="{33CCAEC5-9691-CC65-C964-463BE987404E}"/>
              </a:ext>
            </a:extLst>
          </p:cNvPr>
          <p:cNvSpPr txBox="1">
            <a:spLocks noChangeArrowheads="1"/>
          </p:cNvSpPr>
          <p:nvPr/>
        </p:nvSpPr>
        <p:spPr bwMode="auto">
          <a:xfrm>
            <a:off x="4800600" y="2212975"/>
            <a:ext cx="844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bitonic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1268">
                                            <p:txEl>
                                              <p:pRg st="0" end="0"/>
                                            </p:txEl>
                                          </p:spTgt>
                                        </p:tgtEl>
                                        <p:attrNameLst>
                                          <p:attrName>style.visibility</p:attrName>
                                        </p:attrNameLst>
                                      </p:cBhvr>
                                      <p:to>
                                        <p:strVal val="visible"/>
                                      </p:to>
                                    </p:set>
                                    <p:animEffect transition="in" filter="fade">
                                      <p:cBhvr>
                                        <p:cTn id="7" dur="500"/>
                                        <p:tgtEl>
                                          <p:spTgt spid="5126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1269">
                                            <p:txEl>
                                              <p:pRg st="0" end="0"/>
                                            </p:txEl>
                                          </p:spTgt>
                                        </p:tgtEl>
                                        <p:attrNameLst>
                                          <p:attrName>style.visibility</p:attrName>
                                        </p:attrNameLst>
                                      </p:cBhvr>
                                      <p:to>
                                        <p:strVal val="visible"/>
                                      </p:to>
                                    </p:set>
                                    <p:animEffect transition="in" filter="fade">
                                      <p:cBhvr>
                                        <p:cTn id="12" dur="500"/>
                                        <p:tgtEl>
                                          <p:spTgt spid="5126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51270">
                                            <p:txEl>
                                              <p:pRg st="0" end="0"/>
                                            </p:txEl>
                                          </p:spTgt>
                                        </p:tgtEl>
                                        <p:attrNameLst>
                                          <p:attrName>style.visibility</p:attrName>
                                        </p:attrNameLst>
                                      </p:cBhvr>
                                      <p:to>
                                        <p:strVal val="visible"/>
                                      </p:to>
                                    </p:set>
                                    <p:animEffect transition="in" filter="fade">
                                      <p:cBhvr>
                                        <p:cTn id="17" dur="500"/>
                                        <p:tgtEl>
                                          <p:spTgt spid="51270">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51216"/>
                                        </p:tgtEl>
                                        <p:attrNameLst>
                                          <p:attrName>style.visibility</p:attrName>
                                        </p:attrNameLst>
                                      </p:cBhvr>
                                      <p:to>
                                        <p:strVal val="visible"/>
                                      </p:to>
                                    </p:set>
                                    <p:animEffect transition="in" filter="fade">
                                      <p:cBhvr>
                                        <p:cTn id="22" dur="500"/>
                                        <p:tgtEl>
                                          <p:spTgt spid="51216"/>
                                        </p:tgtEl>
                                      </p:cBhvr>
                                    </p:animEffect>
                                  </p:childTnLst>
                                </p:cTn>
                              </p:par>
                              <p:par>
                                <p:cTn id="23" presetID="10" presetClass="entr" presetSubtype="0" fill="hold" nodeType="withEffect">
                                  <p:stCondLst>
                                    <p:cond delay="0"/>
                                  </p:stCondLst>
                                  <p:childTnLst>
                                    <p:set>
                                      <p:cBhvr>
                                        <p:cTn id="24" dur="1" fill="hold">
                                          <p:stCondLst>
                                            <p:cond delay="0"/>
                                          </p:stCondLst>
                                        </p:cTn>
                                        <p:tgtEl>
                                          <p:spTgt spid="51217"/>
                                        </p:tgtEl>
                                        <p:attrNameLst>
                                          <p:attrName>style.visibility</p:attrName>
                                        </p:attrNameLst>
                                      </p:cBhvr>
                                      <p:to>
                                        <p:strVal val="visible"/>
                                      </p:to>
                                    </p:set>
                                    <p:animEffect transition="in" filter="fade">
                                      <p:cBhvr>
                                        <p:cTn id="25" dur="500"/>
                                        <p:tgtEl>
                                          <p:spTgt spid="51217"/>
                                        </p:tgtEl>
                                      </p:cBhvr>
                                    </p:animEffect>
                                  </p:childTnLst>
                                </p:cTn>
                              </p:par>
                              <p:par>
                                <p:cTn id="26" presetID="10" presetClass="entr" presetSubtype="0" fill="hold" nodeType="withEffect">
                                  <p:stCondLst>
                                    <p:cond delay="0"/>
                                  </p:stCondLst>
                                  <p:childTnLst>
                                    <p:set>
                                      <p:cBhvr>
                                        <p:cTn id="27" dur="1" fill="hold">
                                          <p:stCondLst>
                                            <p:cond delay="0"/>
                                          </p:stCondLst>
                                        </p:cTn>
                                        <p:tgtEl>
                                          <p:spTgt spid="51223"/>
                                        </p:tgtEl>
                                        <p:attrNameLst>
                                          <p:attrName>style.visibility</p:attrName>
                                        </p:attrNameLst>
                                      </p:cBhvr>
                                      <p:to>
                                        <p:strVal val="visible"/>
                                      </p:to>
                                    </p:set>
                                    <p:animEffect transition="in" filter="fade">
                                      <p:cBhvr>
                                        <p:cTn id="28" dur="500"/>
                                        <p:tgtEl>
                                          <p:spTgt spid="51223"/>
                                        </p:tgtEl>
                                      </p:cBhvr>
                                    </p:animEffect>
                                  </p:childTnLst>
                                </p:cTn>
                              </p:par>
                              <p:par>
                                <p:cTn id="29" presetID="10" presetClass="entr" presetSubtype="0" fill="hold" nodeType="withEffect">
                                  <p:stCondLst>
                                    <p:cond delay="0"/>
                                  </p:stCondLst>
                                  <p:childTnLst>
                                    <p:set>
                                      <p:cBhvr>
                                        <p:cTn id="30" dur="1" fill="hold">
                                          <p:stCondLst>
                                            <p:cond delay="0"/>
                                          </p:stCondLst>
                                        </p:cTn>
                                        <p:tgtEl>
                                          <p:spTgt spid="51222"/>
                                        </p:tgtEl>
                                        <p:attrNameLst>
                                          <p:attrName>style.visibility</p:attrName>
                                        </p:attrNameLst>
                                      </p:cBhvr>
                                      <p:to>
                                        <p:strVal val="visible"/>
                                      </p:to>
                                    </p:set>
                                    <p:animEffect transition="in" filter="fade">
                                      <p:cBhvr>
                                        <p:cTn id="31" dur="500"/>
                                        <p:tgtEl>
                                          <p:spTgt spid="51222"/>
                                        </p:tgtEl>
                                      </p:cBhvr>
                                    </p:animEffect>
                                  </p:childTnLst>
                                </p:cTn>
                              </p:par>
                              <p:par>
                                <p:cTn id="32" presetID="10" presetClass="entr" presetSubtype="0" fill="hold" nodeType="withEffect">
                                  <p:stCondLst>
                                    <p:cond delay="0"/>
                                  </p:stCondLst>
                                  <p:childTnLst>
                                    <p:set>
                                      <p:cBhvr>
                                        <p:cTn id="33" dur="1" fill="hold">
                                          <p:stCondLst>
                                            <p:cond delay="0"/>
                                          </p:stCondLst>
                                        </p:cTn>
                                        <p:tgtEl>
                                          <p:spTgt spid="51221"/>
                                        </p:tgtEl>
                                        <p:attrNameLst>
                                          <p:attrName>style.visibility</p:attrName>
                                        </p:attrNameLst>
                                      </p:cBhvr>
                                      <p:to>
                                        <p:strVal val="visible"/>
                                      </p:to>
                                    </p:set>
                                    <p:animEffect transition="in" filter="fade">
                                      <p:cBhvr>
                                        <p:cTn id="34" dur="500"/>
                                        <p:tgtEl>
                                          <p:spTgt spid="51221"/>
                                        </p:tgtEl>
                                      </p:cBhvr>
                                    </p:animEffect>
                                  </p:childTnLst>
                                </p:cTn>
                              </p:par>
                              <p:par>
                                <p:cTn id="35" presetID="10" presetClass="entr" presetSubtype="0" fill="hold" nodeType="withEffect">
                                  <p:stCondLst>
                                    <p:cond delay="0"/>
                                  </p:stCondLst>
                                  <p:childTnLst>
                                    <p:set>
                                      <p:cBhvr>
                                        <p:cTn id="36" dur="1" fill="hold">
                                          <p:stCondLst>
                                            <p:cond delay="0"/>
                                          </p:stCondLst>
                                        </p:cTn>
                                        <p:tgtEl>
                                          <p:spTgt spid="51220"/>
                                        </p:tgtEl>
                                        <p:attrNameLst>
                                          <p:attrName>style.visibility</p:attrName>
                                        </p:attrNameLst>
                                      </p:cBhvr>
                                      <p:to>
                                        <p:strVal val="visible"/>
                                      </p:to>
                                    </p:set>
                                    <p:animEffect transition="in" filter="fade">
                                      <p:cBhvr>
                                        <p:cTn id="37" dur="500"/>
                                        <p:tgtEl>
                                          <p:spTgt spid="51220"/>
                                        </p:tgtEl>
                                      </p:cBhvr>
                                    </p:animEffect>
                                  </p:childTnLst>
                                </p:cTn>
                              </p:par>
                              <p:par>
                                <p:cTn id="38" presetID="10" presetClass="entr" presetSubtype="0" fill="hold" nodeType="withEffect">
                                  <p:stCondLst>
                                    <p:cond delay="0"/>
                                  </p:stCondLst>
                                  <p:childTnLst>
                                    <p:set>
                                      <p:cBhvr>
                                        <p:cTn id="39" dur="1" fill="hold">
                                          <p:stCondLst>
                                            <p:cond delay="0"/>
                                          </p:stCondLst>
                                        </p:cTn>
                                        <p:tgtEl>
                                          <p:spTgt spid="51219"/>
                                        </p:tgtEl>
                                        <p:attrNameLst>
                                          <p:attrName>style.visibility</p:attrName>
                                        </p:attrNameLst>
                                      </p:cBhvr>
                                      <p:to>
                                        <p:strVal val="visible"/>
                                      </p:to>
                                    </p:set>
                                    <p:animEffect transition="in" filter="fade">
                                      <p:cBhvr>
                                        <p:cTn id="40" dur="500"/>
                                        <p:tgtEl>
                                          <p:spTgt spid="51219"/>
                                        </p:tgtEl>
                                      </p:cBhvr>
                                    </p:animEffect>
                                  </p:childTnLst>
                                </p:cTn>
                              </p:par>
                              <p:par>
                                <p:cTn id="41" presetID="10" presetClass="entr" presetSubtype="0" fill="hold" nodeType="withEffect">
                                  <p:stCondLst>
                                    <p:cond delay="0"/>
                                  </p:stCondLst>
                                  <p:childTnLst>
                                    <p:set>
                                      <p:cBhvr>
                                        <p:cTn id="42" dur="1" fill="hold">
                                          <p:stCondLst>
                                            <p:cond delay="0"/>
                                          </p:stCondLst>
                                        </p:cTn>
                                        <p:tgtEl>
                                          <p:spTgt spid="51218"/>
                                        </p:tgtEl>
                                        <p:attrNameLst>
                                          <p:attrName>style.visibility</p:attrName>
                                        </p:attrNameLst>
                                      </p:cBhvr>
                                      <p:to>
                                        <p:strVal val="visible"/>
                                      </p:to>
                                    </p:set>
                                    <p:animEffect transition="in" filter="fade">
                                      <p:cBhvr>
                                        <p:cTn id="43" dur="500"/>
                                        <p:tgtEl>
                                          <p:spTgt spid="51218"/>
                                        </p:tgtEl>
                                      </p:cBhvr>
                                    </p:animEffect>
                                  </p:childTnLst>
                                </p:cTn>
                              </p:par>
                              <p:par>
                                <p:cTn id="44" presetID="10" presetClass="entr" presetSubtype="0" fill="hold" nodeType="withEffect">
                                  <p:stCondLst>
                                    <p:cond delay="0"/>
                                  </p:stCondLst>
                                  <p:childTnLst>
                                    <p:set>
                                      <p:cBhvr>
                                        <p:cTn id="45" dur="1" fill="hold">
                                          <p:stCondLst>
                                            <p:cond delay="0"/>
                                          </p:stCondLst>
                                        </p:cTn>
                                        <p:tgtEl>
                                          <p:spTgt spid="51272"/>
                                        </p:tgtEl>
                                        <p:attrNameLst>
                                          <p:attrName>style.visibility</p:attrName>
                                        </p:attrNameLst>
                                      </p:cBhvr>
                                      <p:to>
                                        <p:strVal val="visible"/>
                                      </p:to>
                                    </p:set>
                                    <p:animEffect transition="in" filter="fade">
                                      <p:cBhvr>
                                        <p:cTn id="46" dur="500"/>
                                        <p:tgtEl>
                                          <p:spTgt spid="51272"/>
                                        </p:tgtEl>
                                      </p:cBhvr>
                                    </p:animEffect>
                                  </p:childTnLst>
                                </p:cTn>
                              </p:par>
                              <p:par>
                                <p:cTn id="47" presetID="10" presetClass="entr" presetSubtype="0" fill="hold" nodeType="withEffect">
                                  <p:stCondLst>
                                    <p:cond delay="0"/>
                                  </p:stCondLst>
                                  <p:childTnLst>
                                    <p:set>
                                      <p:cBhvr>
                                        <p:cTn id="48" dur="1" fill="hold">
                                          <p:stCondLst>
                                            <p:cond delay="0"/>
                                          </p:stCondLst>
                                        </p:cTn>
                                        <p:tgtEl>
                                          <p:spTgt spid="51271"/>
                                        </p:tgtEl>
                                        <p:attrNameLst>
                                          <p:attrName>style.visibility</p:attrName>
                                        </p:attrNameLst>
                                      </p:cBhvr>
                                      <p:to>
                                        <p:strVal val="visible"/>
                                      </p:to>
                                    </p:set>
                                    <p:animEffect transition="in" filter="fade">
                                      <p:cBhvr>
                                        <p:cTn id="49" dur="500"/>
                                        <p:tgtEl>
                                          <p:spTgt spid="51271"/>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0" presetClass="entr" presetSubtype="0" fill="hold" nodeType="clickEffect">
                                  <p:stCondLst>
                                    <p:cond delay="0"/>
                                  </p:stCondLst>
                                  <p:childTnLst>
                                    <p:set>
                                      <p:cBhvr>
                                        <p:cTn id="53" dur="1" fill="hold">
                                          <p:stCondLst>
                                            <p:cond delay="0"/>
                                          </p:stCondLst>
                                        </p:cTn>
                                        <p:tgtEl>
                                          <p:spTgt spid="51224"/>
                                        </p:tgtEl>
                                        <p:attrNameLst>
                                          <p:attrName>style.visibility</p:attrName>
                                        </p:attrNameLst>
                                      </p:cBhvr>
                                      <p:to>
                                        <p:strVal val="visible"/>
                                      </p:to>
                                    </p:set>
                                    <p:animEffect transition="in" filter="fade">
                                      <p:cBhvr>
                                        <p:cTn id="54" dur="500"/>
                                        <p:tgtEl>
                                          <p:spTgt spid="51224"/>
                                        </p:tgtEl>
                                      </p:cBhvr>
                                    </p:animEffect>
                                  </p:childTnLst>
                                </p:cTn>
                              </p:par>
                              <p:par>
                                <p:cTn id="55" presetID="10" presetClass="entr" presetSubtype="0" fill="hold" nodeType="withEffect">
                                  <p:stCondLst>
                                    <p:cond delay="0"/>
                                  </p:stCondLst>
                                  <p:childTnLst>
                                    <p:set>
                                      <p:cBhvr>
                                        <p:cTn id="56" dur="1" fill="hold">
                                          <p:stCondLst>
                                            <p:cond delay="0"/>
                                          </p:stCondLst>
                                        </p:cTn>
                                        <p:tgtEl>
                                          <p:spTgt spid="51225"/>
                                        </p:tgtEl>
                                        <p:attrNameLst>
                                          <p:attrName>style.visibility</p:attrName>
                                        </p:attrNameLst>
                                      </p:cBhvr>
                                      <p:to>
                                        <p:strVal val="visible"/>
                                      </p:to>
                                    </p:set>
                                    <p:animEffect transition="in" filter="fade">
                                      <p:cBhvr>
                                        <p:cTn id="57" dur="500"/>
                                        <p:tgtEl>
                                          <p:spTgt spid="51225"/>
                                        </p:tgtEl>
                                      </p:cBhvr>
                                    </p:animEffect>
                                  </p:childTnLst>
                                </p:cTn>
                              </p:par>
                              <p:par>
                                <p:cTn id="58" presetID="10" presetClass="entr" presetSubtype="0" fill="hold" nodeType="withEffect">
                                  <p:stCondLst>
                                    <p:cond delay="0"/>
                                  </p:stCondLst>
                                  <p:childTnLst>
                                    <p:set>
                                      <p:cBhvr>
                                        <p:cTn id="59" dur="1" fill="hold">
                                          <p:stCondLst>
                                            <p:cond delay="0"/>
                                          </p:stCondLst>
                                        </p:cTn>
                                        <p:tgtEl>
                                          <p:spTgt spid="51231"/>
                                        </p:tgtEl>
                                        <p:attrNameLst>
                                          <p:attrName>style.visibility</p:attrName>
                                        </p:attrNameLst>
                                      </p:cBhvr>
                                      <p:to>
                                        <p:strVal val="visible"/>
                                      </p:to>
                                    </p:set>
                                    <p:animEffect transition="in" filter="fade">
                                      <p:cBhvr>
                                        <p:cTn id="60" dur="500"/>
                                        <p:tgtEl>
                                          <p:spTgt spid="51231"/>
                                        </p:tgtEl>
                                      </p:cBhvr>
                                    </p:animEffect>
                                  </p:childTnLst>
                                </p:cTn>
                              </p:par>
                              <p:par>
                                <p:cTn id="61" presetID="10" presetClass="entr" presetSubtype="0" fill="hold" nodeType="withEffect">
                                  <p:stCondLst>
                                    <p:cond delay="0"/>
                                  </p:stCondLst>
                                  <p:childTnLst>
                                    <p:set>
                                      <p:cBhvr>
                                        <p:cTn id="62" dur="1" fill="hold">
                                          <p:stCondLst>
                                            <p:cond delay="0"/>
                                          </p:stCondLst>
                                        </p:cTn>
                                        <p:tgtEl>
                                          <p:spTgt spid="51230"/>
                                        </p:tgtEl>
                                        <p:attrNameLst>
                                          <p:attrName>style.visibility</p:attrName>
                                        </p:attrNameLst>
                                      </p:cBhvr>
                                      <p:to>
                                        <p:strVal val="visible"/>
                                      </p:to>
                                    </p:set>
                                    <p:animEffect transition="in" filter="fade">
                                      <p:cBhvr>
                                        <p:cTn id="63" dur="500"/>
                                        <p:tgtEl>
                                          <p:spTgt spid="51230"/>
                                        </p:tgtEl>
                                      </p:cBhvr>
                                    </p:animEffect>
                                  </p:childTnLst>
                                </p:cTn>
                              </p:par>
                              <p:par>
                                <p:cTn id="64" presetID="10" presetClass="entr" presetSubtype="0" fill="hold" nodeType="withEffect">
                                  <p:stCondLst>
                                    <p:cond delay="0"/>
                                  </p:stCondLst>
                                  <p:childTnLst>
                                    <p:set>
                                      <p:cBhvr>
                                        <p:cTn id="65" dur="1" fill="hold">
                                          <p:stCondLst>
                                            <p:cond delay="0"/>
                                          </p:stCondLst>
                                        </p:cTn>
                                        <p:tgtEl>
                                          <p:spTgt spid="51229"/>
                                        </p:tgtEl>
                                        <p:attrNameLst>
                                          <p:attrName>style.visibility</p:attrName>
                                        </p:attrNameLst>
                                      </p:cBhvr>
                                      <p:to>
                                        <p:strVal val="visible"/>
                                      </p:to>
                                    </p:set>
                                    <p:animEffect transition="in" filter="fade">
                                      <p:cBhvr>
                                        <p:cTn id="66" dur="500"/>
                                        <p:tgtEl>
                                          <p:spTgt spid="51229"/>
                                        </p:tgtEl>
                                      </p:cBhvr>
                                    </p:animEffect>
                                  </p:childTnLst>
                                </p:cTn>
                              </p:par>
                              <p:par>
                                <p:cTn id="67" presetID="10" presetClass="entr" presetSubtype="0" fill="hold" nodeType="withEffect">
                                  <p:stCondLst>
                                    <p:cond delay="0"/>
                                  </p:stCondLst>
                                  <p:childTnLst>
                                    <p:set>
                                      <p:cBhvr>
                                        <p:cTn id="68" dur="1" fill="hold">
                                          <p:stCondLst>
                                            <p:cond delay="0"/>
                                          </p:stCondLst>
                                        </p:cTn>
                                        <p:tgtEl>
                                          <p:spTgt spid="51228"/>
                                        </p:tgtEl>
                                        <p:attrNameLst>
                                          <p:attrName>style.visibility</p:attrName>
                                        </p:attrNameLst>
                                      </p:cBhvr>
                                      <p:to>
                                        <p:strVal val="visible"/>
                                      </p:to>
                                    </p:set>
                                    <p:animEffect transition="in" filter="fade">
                                      <p:cBhvr>
                                        <p:cTn id="69" dur="500"/>
                                        <p:tgtEl>
                                          <p:spTgt spid="51228"/>
                                        </p:tgtEl>
                                      </p:cBhvr>
                                    </p:animEffect>
                                  </p:childTnLst>
                                </p:cTn>
                              </p:par>
                              <p:par>
                                <p:cTn id="70" presetID="10" presetClass="entr" presetSubtype="0" fill="hold" nodeType="withEffect">
                                  <p:stCondLst>
                                    <p:cond delay="0"/>
                                  </p:stCondLst>
                                  <p:childTnLst>
                                    <p:set>
                                      <p:cBhvr>
                                        <p:cTn id="71" dur="1" fill="hold">
                                          <p:stCondLst>
                                            <p:cond delay="0"/>
                                          </p:stCondLst>
                                        </p:cTn>
                                        <p:tgtEl>
                                          <p:spTgt spid="51227"/>
                                        </p:tgtEl>
                                        <p:attrNameLst>
                                          <p:attrName>style.visibility</p:attrName>
                                        </p:attrNameLst>
                                      </p:cBhvr>
                                      <p:to>
                                        <p:strVal val="visible"/>
                                      </p:to>
                                    </p:set>
                                    <p:animEffect transition="in" filter="fade">
                                      <p:cBhvr>
                                        <p:cTn id="72" dur="500"/>
                                        <p:tgtEl>
                                          <p:spTgt spid="51227"/>
                                        </p:tgtEl>
                                      </p:cBhvr>
                                    </p:animEffect>
                                  </p:childTnLst>
                                </p:cTn>
                              </p:par>
                              <p:par>
                                <p:cTn id="73" presetID="10" presetClass="entr" presetSubtype="0" fill="hold" nodeType="withEffect">
                                  <p:stCondLst>
                                    <p:cond delay="0"/>
                                  </p:stCondLst>
                                  <p:childTnLst>
                                    <p:set>
                                      <p:cBhvr>
                                        <p:cTn id="74" dur="1" fill="hold">
                                          <p:stCondLst>
                                            <p:cond delay="0"/>
                                          </p:stCondLst>
                                        </p:cTn>
                                        <p:tgtEl>
                                          <p:spTgt spid="51226"/>
                                        </p:tgtEl>
                                        <p:attrNameLst>
                                          <p:attrName>style.visibility</p:attrName>
                                        </p:attrNameLst>
                                      </p:cBhvr>
                                      <p:to>
                                        <p:strVal val="visible"/>
                                      </p:to>
                                    </p:set>
                                    <p:animEffect transition="in" filter="fade">
                                      <p:cBhvr>
                                        <p:cTn id="75" dur="500"/>
                                        <p:tgtEl>
                                          <p:spTgt spid="51226"/>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10" presetClass="entr" presetSubtype="0" fill="hold" nodeType="clickEffect">
                                  <p:stCondLst>
                                    <p:cond delay="0"/>
                                  </p:stCondLst>
                                  <p:childTnLst>
                                    <p:set>
                                      <p:cBhvr>
                                        <p:cTn id="79" dur="1" fill="hold">
                                          <p:stCondLst>
                                            <p:cond delay="0"/>
                                          </p:stCondLst>
                                        </p:cTn>
                                        <p:tgtEl>
                                          <p:spTgt spid="51264"/>
                                        </p:tgtEl>
                                        <p:attrNameLst>
                                          <p:attrName>style.visibility</p:attrName>
                                        </p:attrNameLst>
                                      </p:cBhvr>
                                      <p:to>
                                        <p:strVal val="visible"/>
                                      </p:to>
                                    </p:set>
                                    <p:animEffect transition="in" filter="fade">
                                      <p:cBhvr>
                                        <p:cTn id="80" dur="500"/>
                                        <p:tgtEl>
                                          <p:spTgt spid="51264"/>
                                        </p:tgtEl>
                                      </p:cBhvr>
                                    </p:animEffect>
                                  </p:childTnLst>
                                </p:cTn>
                              </p:par>
                              <p:par>
                                <p:cTn id="81" presetID="10" presetClass="entr" presetSubtype="0" fill="hold" nodeType="withEffect">
                                  <p:stCondLst>
                                    <p:cond delay="0"/>
                                  </p:stCondLst>
                                  <p:childTnLst>
                                    <p:set>
                                      <p:cBhvr>
                                        <p:cTn id="82" dur="1" fill="hold">
                                          <p:stCondLst>
                                            <p:cond delay="0"/>
                                          </p:stCondLst>
                                        </p:cTn>
                                        <p:tgtEl>
                                          <p:spTgt spid="51260"/>
                                        </p:tgtEl>
                                        <p:attrNameLst>
                                          <p:attrName>style.visibility</p:attrName>
                                        </p:attrNameLst>
                                      </p:cBhvr>
                                      <p:to>
                                        <p:strVal val="visible"/>
                                      </p:to>
                                    </p:set>
                                    <p:animEffect transition="in" filter="fade">
                                      <p:cBhvr>
                                        <p:cTn id="83" dur="500"/>
                                        <p:tgtEl>
                                          <p:spTgt spid="51260"/>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10" presetClass="entr" presetSubtype="0" fill="hold" nodeType="clickEffect">
                                  <p:stCondLst>
                                    <p:cond delay="0"/>
                                  </p:stCondLst>
                                  <p:childTnLst>
                                    <p:set>
                                      <p:cBhvr>
                                        <p:cTn id="87" dur="1" fill="hold">
                                          <p:stCondLst>
                                            <p:cond delay="0"/>
                                          </p:stCondLst>
                                        </p:cTn>
                                        <p:tgtEl>
                                          <p:spTgt spid="51261"/>
                                        </p:tgtEl>
                                        <p:attrNameLst>
                                          <p:attrName>style.visibility</p:attrName>
                                        </p:attrNameLst>
                                      </p:cBhvr>
                                      <p:to>
                                        <p:strVal val="visible"/>
                                      </p:to>
                                    </p:set>
                                    <p:animEffect transition="in" filter="fade">
                                      <p:cBhvr>
                                        <p:cTn id="88" dur="500"/>
                                        <p:tgtEl>
                                          <p:spTgt spid="51261"/>
                                        </p:tgtEl>
                                      </p:cBhvr>
                                    </p:animEffect>
                                  </p:childTnLst>
                                </p:cTn>
                              </p:par>
                              <p:par>
                                <p:cTn id="89" presetID="10" presetClass="entr" presetSubtype="0" fill="hold" nodeType="withEffect">
                                  <p:stCondLst>
                                    <p:cond delay="0"/>
                                  </p:stCondLst>
                                  <p:childTnLst>
                                    <p:set>
                                      <p:cBhvr>
                                        <p:cTn id="90" dur="1" fill="hold">
                                          <p:stCondLst>
                                            <p:cond delay="0"/>
                                          </p:stCondLst>
                                        </p:cTn>
                                        <p:tgtEl>
                                          <p:spTgt spid="51265"/>
                                        </p:tgtEl>
                                        <p:attrNameLst>
                                          <p:attrName>style.visibility</p:attrName>
                                        </p:attrNameLst>
                                      </p:cBhvr>
                                      <p:to>
                                        <p:strVal val="visible"/>
                                      </p:to>
                                    </p:set>
                                    <p:animEffect transition="in" filter="fade">
                                      <p:cBhvr>
                                        <p:cTn id="91" dur="500"/>
                                        <p:tgtEl>
                                          <p:spTgt spid="51265"/>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10" presetClass="entr" presetSubtype="0" fill="hold" nodeType="clickEffect">
                                  <p:stCondLst>
                                    <p:cond delay="0"/>
                                  </p:stCondLst>
                                  <p:childTnLst>
                                    <p:set>
                                      <p:cBhvr>
                                        <p:cTn id="95" dur="1" fill="hold">
                                          <p:stCondLst>
                                            <p:cond delay="0"/>
                                          </p:stCondLst>
                                        </p:cTn>
                                        <p:tgtEl>
                                          <p:spTgt spid="51243"/>
                                        </p:tgtEl>
                                        <p:attrNameLst>
                                          <p:attrName>style.visibility</p:attrName>
                                        </p:attrNameLst>
                                      </p:cBhvr>
                                      <p:to>
                                        <p:strVal val="visible"/>
                                      </p:to>
                                    </p:set>
                                    <p:animEffect transition="in" filter="fade">
                                      <p:cBhvr>
                                        <p:cTn id="96" dur="500"/>
                                        <p:tgtEl>
                                          <p:spTgt spid="51243"/>
                                        </p:tgtEl>
                                      </p:cBhvr>
                                    </p:animEffect>
                                  </p:childTnLst>
                                </p:cTn>
                              </p:par>
                              <p:par>
                                <p:cTn id="97" presetID="10" presetClass="entr" presetSubtype="0" fill="hold" nodeType="withEffect">
                                  <p:stCondLst>
                                    <p:cond delay="0"/>
                                  </p:stCondLst>
                                  <p:childTnLst>
                                    <p:set>
                                      <p:cBhvr>
                                        <p:cTn id="98" dur="1" fill="hold">
                                          <p:stCondLst>
                                            <p:cond delay="0"/>
                                          </p:stCondLst>
                                        </p:cTn>
                                        <p:tgtEl>
                                          <p:spTgt spid="51242"/>
                                        </p:tgtEl>
                                        <p:attrNameLst>
                                          <p:attrName>style.visibility</p:attrName>
                                        </p:attrNameLst>
                                      </p:cBhvr>
                                      <p:to>
                                        <p:strVal val="visible"/>
                                      </p:to>
                                    </p:set>
                                    <p:animEffect transition="in" filter="fade">
                                      <p:cBhvr>
                                        <p:cTn id="99" dur="500"/>
                                        <p:tgtEl>
                                          <p:spTgt spid="51242"/>
                                        </p:tgtEl>
                                      </p:cBhvr>
                                    </p:animEffect>
                                  </p:childTnLst>
                                </p:cTn>
                              </p:par>
                              <p:par>
                                <p:cTn id="100" presetID="10" presetClass="entr" presetSubtype="0" fill="hold" nodeType="withEffect">
                                  <p:stCondLst>
                                    <p:cond delay="0"/>
                                  </p:stCondLst>
                                  <p:childTnLst>
                                    <p:set>
                                      <p:cBhvr>
                                        <p:cTn id="101" dur="1" fill="hold">
                                          <p:stCondLst>
                                            <p:cond delay="0"/>
                                          </p:stCondLst>
                                        </p:cTn>
                                        <p:tgtEl>
                                          <p:spTgt spid="51241"/>
                                        </p:tgtEl>
                                        <p:attrNameLst>
                                          <p:attrName>style.visibility</p:attrName>
                                        </p:attrNameLst>
                                      </p:cBhvr>
                                      <p:to>
                                        <p:strVal val="visible"/>
                                      </p:to>
                                    </p:set>
                                    <p:animEffect transition="in" filter="fade">
                                      <p:cBhvr>
                                        <p:cTn id="102" dur="500"/>
                                        <p:tgtEl>
                                          <p:spTgt spid="51241"/>
                                        </p:tgtEl>
                                      </p:cBhvr>
                                    </p:animEffect>
                                  </p:childTnLst>
                                </p:cTn>
                              </p:par>
                              <p:par>
                                <p:cTn id="103" presetID="10" presetClass="entr" presetSubtype="0" fill="hold" nodeType="withEffect">
                                  <p:stCondLst>
                                    <p:cond delay="0"/>
                                  </p:stCondLst>
                                  <p:childTnLst>
                                    <p:set>
                                      <p:cBhvr>
                                        <p:cTn id="104" dur="1" fill="hold">
                                          <p:stCondLst>
                                            <p:cond delay="0"/>
                                          </p:stCondLst>
                                        </p:cTn>
                                        <p:tgtEl>
                                          <p:spTgt spid="51240"/>
                                        </p:tgtEl>
                                        <p:attrNameLst>
                                          <p:attrName>style.visibility</p:attrName>
                                        </p:attrNameLst>
                                      </p:cBhvr>
                                      <p:to>
                                        <p:strVal val="visible"/>
                                      </p:to>
                                    </p:set>
                                    <p:animEffect transition="in" filter="fade">
                                      <p:cBhvr>
                                        <p:cTn id="105" dur="500"/>
                                        <p:tgtEl>
                                          <p:spTgt spid="51240"/>
                                        </p:tgtEl>
                                      </p:cBhvr>
                                    </p:animEffect>
                                  </p:childTnLst>
                                </p:cTn>
                              </p:par>
                              <p:par>
                                <p:cTn id="106" presetID="10" presetClass="entr" presetSubtype="0" fill="hold" nodeType="withEffect">
                                  <p:stCondLst>
                                    <p:cond delay="0"/>
                                  </p:stCondLst>
                                  <p:childTnLst>
                                    <p:set>
                                      <p:cBhvr>
                                        <p:cTn id="107" dur="1" fill="hold">
                                          <p:stCondLst>
                                            <p:cond delay="0"/>
                                          </p:stCondLst>
                                        </p:cTn>
                                        <p:tgtEl>
                                          <p:spTgt spid="51236"/>
                                        </p:tgtEl>
                                        <p:attrNameLst>
                                          <p:attrName>style.visibility</p:attrName>
                                        </p:attrNameLst>
                                      </p:cBhvr>
                                      <p:to>
                                        <p:strVal val="visible"/>
                                      </p:to>
                                    </p:set>
                                    <p:animEffect transition="in" filter="fade">
                                      <p:cBhvr>
                                        <p:cTn id="108" dur="500"/>
                                        <p:tgtEl>
                                          <p:spTgt spid="51236"/>
                                        </p:tgtEl>
                                      </p:cBhvr>
                                    </p:animEffect>
                                  </p:childTnLst>
                                </p:cTn>
                              </p:par>
                              <p:par>
                                <p:cTn id="109" presetID="10" presetClass="entr" presetSubtype="0" fill="hold" nodeType="withEffect">
                                  <p:stCondLst>
                                    <p:cond delay="0"/>
                                  </p:stCondLst>
                                  <p:childTnLst>
                                    <p:set>
                                      <p:cBhvr>
                                        <p:cTn id="110" dur="1" fill="hold">
                                          <p:stCondLst>
                                            <p:cond delay="0"/>
                                          </p:stCondLst>
                                        </p:cTn>
                                        <p:tgtEl>
                                          <p:spTgt spid="51239"/>
                                        </p:tgtEl>
                                        <p:attrNameLst>
                                          <p:attrName>style.visibility</p:attrName>
                                        </p:attrNameLst>
                                      </p:cBhvr>
                                      <p:to>
                                        <p:strVal val="visible"/>
                                      </p:to>
                                    </p:set>
                                    <p:animEffect transition="in" filter="fade">
                                      <p:cBhvr>
                                        <p:cTn id="111" dur="500"/>
                                        <p:tgtEl>
                                          <p:spTgt spid="51239"/>
                                        </p:tgtEl>
                                      </p:cBhvr>
                                    </p:animEffect>
                                  </p:childTnLst>
                                </p:cTn>
                              </p:par>
                              <p:par>
                                <p:cTn id="112" presetID="10" presetClass="entr" presetSubtype="0" fill="hold" nodeType="withEffect">
                                  <p:stCondLst>
                                    <p:cond delay="0"/>
                                  </p:stCondLst>
                                  <p:childTnLst>
                                    <p:set>
                                      <p:cBhvr>
                                        <p:cTn id="113" dur="1" fill="hold">
                                          <p:stCondLst>
                                            <p:cond delay="0"/>
                                          </p:stCondLst>
                                        </p:cTn>
                                        <p:tgtEl>
                                          <p:spTgt spid="51238"/>
                                        </p:tgtEl>
                                        <p:attrNameLst>
                                          <p:attrName>style.visibility</p:attrName>
                                        </p:attrNameLst>
                                      </p:cBhvr>
                                      <p:to>
                                        <p:strVal val="visible"/>
                                      </p:to>
                                    </p:set>
                                    <p:animEffect transition="in" filter="fade">
                                      <p:cBhvr>
                                        <p:cTn id="114" dur="500"/>
                                        <p:tgtEl>
                                          <p:spTgt spid="51238"/>
                                        </p:tgtEl>
                                      </p:cBhvr>
                                    </p:animEffect>
                                  </p:childTnLst>
                                </p:cTn>
                              </p:par>
                              <p:par>
                                <p:cTn id="115" presetID="10" presetClass="entr" presetSubtype="0" fill="hold" nodeType="withEffect">
                                  <p:stCondLst>
                                    <p:cond delay="0"/>
                                  </p:stCondLst>
                                  <p:childTnLst>
                                    <p:set>
                                      <p:cBhvr>
                                        <p:cTn id="116" dur="1" fill="hold">
                                          <p:stCondLst>
                                            <p:cond delay="0"/>
                                          </p:stCondLst>
                                        </p:cTn>
                                        <p:tgtEl>
                                          <p:spTgt spid="51237"/>
                                        </p:tgtEl>
                                        <p:attrNameLst>
                                          <p:attrName>style.visibility</p:attrName>
                                        </p:attrNameLst>
                                      </p:cBhvr>
                                      <p:to>
                                        <p:strVal val="visible"/>
                                      </p:to>
                                    </p:set>
                                    <p:animEffect transition="in" filter="fade">
                                      <p:cBhvr>
                                        <p:cTn id="117" dur="500"/>
                                        <p:tgtEl>
                                          <p:spTgt spid="51237"/>
                                        </p:tgtEl>
                                      </p:cBhvr>
                                    </p:animEffect>
                                  </p:childTnLst>
                                </p:cTn>
                              </p:par>
                              <p:par>
                                <p:cTn id="118" presetID="10" presetClass="entr" presetSubtype="0" fill="hold" nodeType="withEffect">
                                  <p:stCondLst>
                                    <p:cond delay="0"/>
                                  </p:stCondLst>
                                  <p:childTnLst>
                                    <p:set>
                                      <p:cBhvr>
                                        <p:cTn id="119" dur="1" fill="hold">
                                          <p:stCondLst>
                                            <p:cond delay="0"/>
                                          </p:stCondLst>
                                        </p:cTn>
                                        <p:tgtEl>
                                          <p:spTgt spid="51232"/>
                                        </p:tgtEl>
                                        <p:attrNameLst>
                                          <p:attrName>style.visibility</p:attrName>
                                        </p:attrNameLst>
                                      </p:cBhvr>
                                      <p:to>
                                        <p:strVal val="visible"/>
                                      </p:to>
                                    </p:set>
                                    <p:animEffect transition="in" filter="fade">
                                      <p:cBhvr>
                                        <p:cTn id="120" dur="500"/>
                                        <p:tgtEl>
                                          <p:spTgt spid="51232"/>
                                        </p:tgtEl>
                                      </p:cBhvr>
                                    </p:animEffect>
                                  </p:childTnLst>
                                </p:cTn>
                              </p:par>
                              <p:par>
                                <p:cTn id="121" presetID="10" presetClass="entr" presetSubtype="0" fill="hold" nodeType="withEffect">
                                  <p:stCondLst>
                                    <p:cond delay="0"/>
                                  </p:stCondLst>
                                  <p:childTnLst>
                                    <p:set>
                                      <p:cBhvr>
                                        <p:cTn id="122" dur="1" fill="hold">
                                          <p:stCondLst>
                                            <p:cond delay="0"/>
                                          </p:stCondLst>
                                        </p:cTn>
                                        <p:tgtEl>
                                          <p:spTgt spid="51235"/>
                                        </p:tgtEl>
                                        <p:attrNameLst>
                                          <p:attrName>style.visibility</p:attrName>
                                        </p:attrNameLst>
                                      </p:cBhvr>
                                      <p:to>
                                        <p:strVal val="visible"/>
                                      </p:to>
                                    </p:set>
                                    <p:animEffect transition="in" filter="fade">
                                      <p:cBhvr>
                                        <p:cTn id="123" dur="500"/>
                                        <p:tgtEl>
                                          <p:spTgt spid="51235"/>
                                        </p:tgtEl>
                                      </p:cBhvr>
                                    </p:animEffect>
                                  </p:childTnLst>
                                </p:cTn>
                              </p:par>
                              <p:par>
                                <p:cTn id="124" presetID="10" presetClass="entr" presetSubtype="0" fill="hold" nodeType="withEffect">
                                  <p:stCondLst>
                                    <p:cond delay="0"/>
                                  </p:stCondLst>
                                  <p:childTnLst>
                                    <p:set>
                                      <p:cBhvr>
                                        <p:cTn id="125" dur="1" fill="hold">
                                          <p:stCondLst>
                                            <p:cond delay="0"/>
                                          </p:stCondLst>
                                        </p:cTn>
                                        <p:tgtEl>
                                          <p:spTgt spid="51234"/>
                                        </p:tgtEl>
                                        <p:attrNameLst>
                                          <p:attrName>style.visibility</p:attrName>
                                        </p:attrNameLst>
                                      </p:cBhvr>
                                      <p:to>
                                        <p:strVal val="visible"/>
                                      </p:to>
                                    </p:set>
                                    <p:animEffect transition="in" filter="fade">
                                      <p:cBhvr>
                                        <p:cTn id="126" dur="500"/>
                                        <p:tgtEl>
                                          <p:spTgt spid="51234"/>
                                        </p:tgtEl>
                                      </p:cBhvr>
                                    </p:animEffect>
                                  </p:childTnLst>
                                </p:cTn>
                              </p:par>
                              <p:par>
                                <p:cTn id="127" presetID="10" presetClass="entr" presetSubtype="0" fill="hold" nodeType="withEffect">
                                  <p:stCondLst>
                                    <p:cond delay="0"/>
                                  </p:stCondLst>
                                  <p:childTnLst>
                                    <p:set>
                                      <p:cBhvr>
                                        <p:cTn id="128" dur="1" fill="hold">
                                          <p:stCondLst>
                                            <p:cond delay="0"/>
                                          </p:stCondLst>
                                        </p:cTn>
                                        <p:tgtEl>
                                          <p:spTgt spid="51233"/>
                                        </p:tgtEl>
                                        <p:attrNameLst>
                                          <p:attrName>style.visibility</p:attrName>
                                        </p:attrNameLst>
                                      </p:cBhvr>
                                      <p:to>
                                        <p:strVal val="visible"/>
                                      </p:to>
                                    </p:set>
                                    <p:animEffect transition="in" filter="fade">
                                      <p:cBhvr>
                                        <p:cTn id="129" dur="500"/>
                                        <p:tgtEl>
                                          <p:spTgt spid="51233"/>
                                        </p:tgtEl>
                                      </p:cBhvr>
                                    </p:animEffec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10" presetClass="entr" presetSubtype="0" fill="hold" nodeType="clickEffect">
                                  <p:stCondLst>
                                    <p:cond delay="0"/>
                                  </p:stCondLst>
                                  <p:childTnLst>
                                    <p:set>
                                      <p:cBhvr>
                                        <p:cTn id="133" dur="1" fill="hold">
                                          <p:stCondLst>
                                            <p:cond delay="0"/>
                                          </p:stCondLst>
                                        </p:cTn>
                                        <p:tgtEl>
                                          <p:spTgt spid="51244"/>
                                        </p:tgtEl>
                                        <p:attrNameLst>
                                          <p:attrName>style.visibility</p:attrName>
                                        </p:attrNameLst>
                                      </p:cBhvr>
                                      <p:to>
                                        <p:strVal val="visible"/>
                                      </p:to>
                                    </p:set>
                                    <p:animEffect transition="in" filter="fade">
                                      <p:cBhvr>
                                        <p:cTn id="134" dur="500"/>
                                        <p:tgtEl>
                                          <p:spTgt spid="51244"/>
                                        </p:tgtEl>
                                      </p:cBhvr>
                                    </p:animEffect>
                                  </p:childTnLst>
                                </p:cTn>
                              </p:par>
                              <p:par>
                                <p:cTn id="135" presetID="10" presetClass="entr" presetSubtype="0" fill="hold" nodeType="withEffect">
                                  <p:stCondLst>
                                    <p:cond delay="0"/>
                                  </p:stCondLst>
                                  <p:childTnLst>
                                    <p:set>
                                      <p:cBhvr>
                                        <p:cTn id="136" dur="1" fill="hold">
                                          <p:stCondLst>
                                            <p:cond delay="0"/>
                                          </p:stCondLst>
                                        </p:cTn>
                                        <p:tgtEl>
                                          <p:spTgt spid="51245"/>
                                        </p:tgtEl>
                                        <p:attrNameLst>
                                          <p:attrName>style.visibility</p:attrName>
                                        </p:attrNameLst>
                                      </p:cBhvr>
                                      <p:to>
                                        <p:strVal val="visible"/>
                                      </p:to>
                                    </p:set>
                                    <p:animEffect transition="in" filter="fade">
                                      <p:cBhvr>
                                        <p:cTn id="137" dur="500"/>
                                        <p:tgtEl>
                                          <p:spTgt spid="51245"/>
                                        </p:tgtEl>
                                      </p:cBhvr>
                                    </p:animEffect>
                                  </p:childTnLst>
                                </p:cTn>
                              </p:par>
                              <p:par>
                                <p:cTn id="138" presetID="10" presetClass="entr" presetSubtype="0" fill="hold" nodeType="withEffect">
                                  <p:stCondLst>
                                    <p:cond delay="0"/>
                                  </p:stCondLst>
                                  <p:childTnLst>
                                    <p:set>
                                      <p:cBhvr>
                                        <p:cTn id="139" dur="1" fill="hold">
                                          <p:stCondLst>
                                            <p:cond delay="0"/>
                                          </p:stCondLst>
                                        </p:cTn>
                                        <p:tgtEl>
                                          <p:spTgt spid="51246"/>
                                        </p:tgtEl>
                                        <p:attrNameLst>
                                          <p:attrName>style.visibility</p:attrName>
                                        </p:attrNameLst>
                                      </p:cBhvr>
                                      <p:to>
                                        <p:strVal val="visible"/>
                                      </p:to>
                                    </p:set>
                                    <p:animEffect transition="in" filter="fade">
                                      <p:cBhvr>
                                        <p:cTn id="140" dur="500"/>
                                        <p:tgtEl>
                                          <p:spTgt spid="51246"/>
                                        </p:tgtEl>
                                      </p:cBhvr>
                                    </p:animEffect>
                                  </p:childTnLst>
                                </p:cTn>
                              </p:par>
                              <p:par>
                                <p:cTn id="141" presetID="10" presetClass="entr" presetSubtype="0" fill="hold" nodeType="withEffect">
                                  <p:stCondLst>
                                    <p:cond delay="0"/>
                                  </p:stCondLst>
                                  <p:childTnLst>
                                    <p:set>
                                      <p:cBhvr>
                                        <p:cTn id="142" dur="1" fill="hold">
                                          <p:stCondLst>
                                            <p:cond delay="0"/>
                                          </p:stCondLst>
                                        </p:cTn>
                                        <p:tgtEl>
                                          <p:spTgt spid="51247"/>
                                        </p:tgtEl>
                                        <p:attrNameLst>
                                          <p:attrName>style.visibility</p:attrName>
                                        </p:attrNameLst>
                                      </p:cBhvr>
                                      <p:to>
                                        <p:strVal val="visible"/>
                                      </p:to>
                                    </p:set>
                                    <p:animEffect transition="in" filter="fade">
                                      <p:cBhvr>
                                        <p:cTn id="143" dur="500"/>
                                        <p:tgtEl>
                                          <p:spTgt spid="51247"/>
                                        </p:tgtEl>
                                      </p:cBhvr>
                                    </p:animEffect>
                                  </p:childTnLst>
                                </p:cTn>
                              </p:par>
                              <p:par>
                                <p:cTn id="144" presetID="10" presetClass="entr" presetSubtype="0" fill="hold" nodeType="withEffect">
                                  <p:stCondLst>
                                    <p:cond delay="0"/>
                                  </p:stCondLst>
                                  <p:childTnLst>
                                    <p:set>
                                      <p:cBhvr>
                                        <p:cTn id="145" dur="1" fill="hold">
                                          <p:stCondLst>
                                            <p:cond delay="0"/>
                                          </p:stCondLst>
                                        </p:cTn>
                                        <p:tgtEl>
                                          <p:spTgt spid="51248"/>
                                        </p:tgtEl>
                                        <p:attrNameLst>
                                          <p:attrName>style.visibility</p:attrName>
                                        </p:attrNameLst>
                                      </p:cBhvr>
                                      <p:to>
                                        <p:strVal val="visible"/>
                                      </p:to>
                                    </p:set>
                                    <p:animEffect transition="in" filter="fade">
                                      <p:cBhvr>
                                        <p:cTn id="146" dur="500"/>
                                        <p:tgtEl>
                                          <p:spTgt spid="51248"/>
                                        </p:tgtEl>
                                      </p:cBhvr>
                                    </p:animEffect>
                                  </p:childTnLst>
                                </p:cTn>
                              </p:par>
                              <p:par>
                                <p:cTn id="147" presetID="10" presetClass="entr" presetSubtype="0" fill="hold" nodeType="withEffect">
                                  <p:stCondLst>
                                    <p:cond delay="0"/>
                                  </p:stCondLst>
                                  <p:childTnLst>
                                    <p:set>
                                      <p:cBhvr>
                                        <p:cTn id="148" dur="1" fill="hold">
                                          <p:stCondLst>
                                            <p:cond delay="0"/>
                                          </p:stCondLst>
                                        </p:cTn>
                                        <p:tgtEl>
                                          <p:spTgt spid="51249"/>
                                        </p:tgtEl>
                                        <p:attrNameLst>
                                          <p:attrName>style.visibility</p:attrName>
                                        </p:attrNameLst>
                                      </p:cBhvr>
                                      <p:to>
                                        <p:strVal val="visible"/>
                                      </p:to>
                                    </p:set>
                                    <p:animEffect transition="in" filter="fade">
                                      <p:cBhvr>
                                        <p:cTn id="149" dur="500"/>
                                        <p:tgtEl>
                                          <p:spTgt spid="51249"/>
                                        </p:tgtEl>
                                      </p:cBhvr>
                                    </p:animEffect>
                                  </p:childTnLst>
                                </p:cTn>
                              </p:par>
                              <p:par>
                                <p:cTn id="150" presetID="10" presetClass="entr" presetSubtype="0" fill="hold" nodeType="withEffect">
                                  <p:stCondLst>
                                    <p:cond delay="0"/>
                                  </p:stCondLst>
                                  <p:childTnLst>
                                    <p:set>
                                      <p:cBhvr>
                                        <p:cTn id="151" dur="1" fill="hold">
                                          <p:stCondLst>
                                            <p:cond delay="0"/>
                                          </p:stCondLst>
                                        </p:cTn>
                                        <p:tgtEl>
                                          <p:spTgt spid="51250"/>
                                        </p:tgtEl>
                                        <p:attrNameLst>
                                          <p:attrName>style.visibility</p:attrName>
                                        </p:attrNameLst>
                                      </p:cBhvr>
                                      <p:to>
                                        <p:strVal val="visible"/>
                                      </p:to>
                                    </p:set>
                                    <p:animEffect transition="in" filter="fade">
                                      <p:cBhvr>
                                        <p:cTn id="152" dur="500"/>
                                        <p:tgtEl>
                                          <p:spTgt spid="51250"/>
                                        </p:tgtEl>
                                      </p:cBhvr>
                                    </p:animEffect>
                                  </p:childTnLst>
                                </p:cTn>
                              </p:par>
                              <p:par>
                                <p:cTn id="153" presetID="10" presetClass="entr" presetSubtype="0" fill="hold" nodeType="withEffect">
                                  <p:stCondLst>
                                    <p:cond delay="0"/>
                                  </p:stCondLst>
                                  <p:childTnLst>
                                    <p:set>
                                      <p:cBhvr>
                                        <p:cTn id="154" dur="1" fill="hold">
                                          <p:stCondLst>
                                            <p:cond delay="0"/>
                                          </p:stCondLst>
                                        </p:cTn>
                                        <p:tgtEl>
                                          <p:spTgt spid="51251"/>
                                        </p:tgtEl>
                                        <p:attrNameLst>
                                          <p:attrName>style.visibility</p:attrName>
                                        </p:attrNameLst>
                                      </p:cBhvr>
                                      <p:to>
                                        <p:strVal val="visible"/>
                                      </p:to>
                                    </p:set>
                                    <p:animEffect transition="in" filter="fade">
                                      <p:cBhvr>
                                        <p:cTn id="155" dur="500"/>
                                        <p:tgtEl>
                                          <p:spTgt spid="51251"/>
                                        </p:tgtEl>
                                      </p:cBhvr>
                                    </p:animEffect>
                                  </p:childTnLst>
                                </p:cTn>
                              </p:par>
                              <p:par>
                                <p:cTn id="156" presetID="10" presetClass="entr" presetSubtype="0" fill="hold" nodeType="withEffect">
                                  <p:stCondLst>
                                    <p:cond delay="0"/>
                                  </p:stCondLst>
                                  <p:childTnLst>
                                    <p:set>
                                      <p:cBhvr>
                                        <p:cTn id="157" dur="1" fill="hold">
                                          <p:stCondLst>
                                            <p:cond delay="0"/>
                                          </p:stCondLst>
                                        </p:cTn>
                                        <p:tgtEl>
                                          <p:spTgt spid="51273"/>
                                        </p:tgtEl>
                                        <p:attrNameLst>
                                          <p:attrName>style.visibility</p:attrName>
                                        </p:attrNameLst>
                                      </p:cBhvr>
                                      <p:to>
                                        <p:strVal val="visible"/>
                                      </p:to>
                                    </p:set>
                                    <p:animEffect transition="in" filter="fade">
                                      <p:cBhvr>
                                        <p:cTn id="158" dur="500"/>
                                        <p:tgtEl>
                                          <p:spTgt spid="51273"/>
                                        </p:tgtEl>
                                      </p:cBhvr>
                                    </p:animEffect>
                                  </p:childTnLst>
                                </p:cTn>
                              </p:par>
                              <p:par>
                                <p:cTn id="159" presetID="10" presetClass="entr" presetSubtype="0" fill="hold" nodeType="withEffect">
                                  <p:stCondLst>
                                    <p:cond delay="0"/>
                                  </p:stCondLst>
                                  <p:childTnLst>
                                    <p:set>
                                      <p:cBhvr>
                                        <p:cTn id="160" dur="1" fill="hold">
                                          <p:stCondLst>
                                            <p:cond delay="0"/>
                                          </p:stCondLst>
                                        </p:cTn>
                                        <p:tgtEl>
                                          <p:spTgt spid="51274"/>
                                        </p:tgtEl>
                                        <p:attrNameLst>
                                          <p:attrName>style.visibility</p:attrName>
                                        </p:attrNameLst>
                                      </p:cBhvr>
                                      <p:to>
                                        <p:strVal val="visible"/>
                                      </p:to>
                                    </p:set>
                                    <p:animEffect transition="in" filter="fade">
                                      <p:cBhvr>
                                        <p:cTn id="161" dur="500"/>
                                        <p:tgtEl>
                                          <p:spTgt spid="51274"/>
                                        </p:tgtEl>
                                      </p:cBhvr>
                                    </p:animEffect>
                                  </p:childTnLst>
                                </p:cTn>
                              </p:par>
                            </p:childTnLst>
                          </p:cTn>
                        </p:par>
                      </p:childTnLst>
                    </p:cTn>
                  </p:par>
                  <p:par>
                    <p:cTn id="162" fill="hold" nodeType="clickPar">
                      <p:stCondLst>
                        <p:cond delay="indefinite"/>
                      </p:stCondLst>
                      <p:childTnLst>
                        <p:par>
                          <p:cTn id="163" fill="hold" nodeType="withGroup">
                            <p:stCondLst>
                              <p:cond delay="0"/>
                            </p:stCondLst>
                            <p:childTnLst>
                              <p:par>
                                <p:cTn id="164" presetID="10" presetClass="entr" presetSubtype="0" fill="hold" nodeType="clickEffect">
                                  <p:stCondLst>
                                    <p:cond delay="0"/>
                                  </p:stCondLst>
                                  <p:childTnLst>
                                    <p:set>
                                      <p:cBhvr>
                                        <p:cTn id="165" dur="1" fill="hold">
                                          <p:stCondLst>
                                            <p:cond delay="0"/>
                                          </p:stCondLst>
                                        </p:cTn>
                                        <p:tgtEl>
                                          <p:spTgt spid="51252"/>
                                        </p:tgtEl>
                                        <p:attrNameLst>
                                          <p:attrName>style.visibility</p:attrName>
                                        </p:attrNameLst>
                                      </p:cBhvr>
                                      <p:to>
                                        <p:strVal val="visible"/>
                                      </p:to>
                                    </p:set>
                                    <p:animEffect transition="in" filter="fade">
                                      <p:cBhvr>
                                        <p:cTn id="166" dur="500"/>
                                        <p:tgtEl>
                                          <p:spTgt spid="51252"/>
                                        </p:tgtEl>
                                      </p:cBhvr>
                                    </p:animEffect>
                                  </p:childTnLst>
                                </p:cTn>
                              </p:par>
                              <p:par>
                                <p:cTn id="167" presetID="10" presetClass="entr" presetSubtype="0" fill="hold" nodeType="withEffect">
                                  <p:stCondLst>
                                    <p:cond delay="0"/>
                                  </p:stCondLst>
                                  <p:childTnLst>
                                    <p:set>
                                      <p:cBhvr>
                                        <p:cTn id="168" dur="1" fill="hold">
                                          <p:stCondLst>
                                            <p:cond delay="0"/>
                                          </p:stCondLst>
                                        </p:cTn>
                                        <p:tgtEl>
                                          <p:spTgt spid="51253"/>
                                        </p:tgtEl>
                                        <p:attrNameLst>
                                          <p:attrName>style.visibility</p:attrName>
                                        </p:attrNameLst>
                                      </p:cBhvr>
                                      <p:to>
                                        <p:strVal val="visible"/>
                                      </p:to>
                                    </p:set>
                                    <p:animEffect transition="in" filter="fade">
                                      <p:cBhvr>
                                        <p:cTn id="169" dur="500"/>
                                        <p:tgtEl>
                                          <p:spTgt spid="51253"/>
                                        </p:tgtEl>
                                      </p:cBhvr>
                                    </p:animEffect>
                                  </p:childTnLst>
                                </p:cTn>
                              </p:par>
                              <p:par>
                                <p:cTn id="170" presetID="10" presetClass="entr" presetSubtype="0" fill="hold" nodeType="withEffect">
                                  <p:stCondLst>
                                    <p:cond delay="0"/>
                                  </p:stCondLst>
                                  <p:childTnLst>
                                    <p:set>
                                      <p:cBhvr>
                                        <p:cTn id="171" dur="1" fill="hold">
                                          <p:stCondLst>
                                            <p:cond delay="0"/>
                                          </p:stCondLst>
                                        </p:cTn>
                                        <p:tgtEl>
                                          <p:spTgt spid="51254"/>
                                        </p:tgtEl>
                                        <p:attrNameLst>
                                          <p:attrName>style.visibility</p:attrName>
                                        </p:attrNameLst>
                                      </p:cBhvr>
                                      <p:to>
                                        <p:strVal val="visible"/>
                                      </p:to>
                                    </p:set>
                                    <p:animEffect transition="in" filter="fade">
                                      <p:cBhvr>
                                        <p:cTn id="172" dur="500"/>
                                        <p:tgtEl>
                                          <p:spTgt spid="51254"/>
                                        </p:tgtEl>
                                      </p:cBhvr>
                                    </p:animEffect>
                                  </p:childTnLst>
                                </p:cTn>
                              </p:par>
                              <p:par>
                                <p:cTn id="173" presetID="10" presetClass="entr" presetSubtype="0" fill="hold" nodeType="withEffect">
                                  <p:stCondLst>
                                    <p:cond delay="0"/>
                                  </p:stCondLst>
                                  <p:childTnLst>
                                    <p:set>
                                      <p:cBhvr>
                                        <p:cTn id="174" dur="1" fill="hold">
                                          <p:stCondLst>
                                            <p:cond delay="0"/>
                                          </p:stCondLst>
                                        </p:cTn>
                                        <p:tgtEl>
                                          <p:spTgt spid="51255"/>
                                        </p:tgtEl>
                                        <p:attrNameLst>
                                          <p:attrName>style.visibility</p:attrName>
                                        </p:attrNameLst>
                                      </p:cBhvr>
                                      <p:to>
                                        <p:strVal val="visible"/>
                                      </p:to>
                                    </p:set>
                                    <p:animEffect transition="in" filter="fade">
                                      <p:cBhvr>
                                        <p:cTn id="175" dur="500"/>
                                        <p:tgtEl>
                                          <p:spTgt spid="51255"/>
                                        </p:tgtEl>
                                      </p:cBhvr>
                                    </p:animEffect>
                                  </p:childTnLst>
                                </p:cTn>
                              </p:par>
                              <p:par>
                                <p:cTn id="176" presetID="10" presetClass="entr" presetSubtype="0" fill="hold" nodeType="withEffect">
                                  <p:stCondLst>
                                    <p:cond delay="0"/>
                                  </p:stCondLst>
                                  <p:childTnLst>
                                    <p:set>
                                      <p:cBhvr>
                                        <p:cTn id="177" dur="1" fill="hold">
                                          <p:stCondLst>
                                            <p:cond delay="0"/>
                                          </p:stCondLst>
                                        </p:cTn>
                                        <p:tgtEl>
                                          <p:spTgt spid="51256"/>
                                        </p:tgtEl>
                                        <p:attrNameLst>
                                          <p:attrName>style.visibility</p:attrName>
                                        </p:attrNameLst>
                                      </p:cBhvr>
                                      <p:to>
                                        <p:strVal val="visible"/>
                                      </p:to>
                                    </p:set>
                                    <p:animEffect transition="in" filter="fade">
                                      <p:cBhvr>
                                        <p:cTn id="178" dur="500"/>
                                        <p:tgtEl>
                                          <p:spTgt spid="51256"/>
                                        </p:tgtEl>
                                      </p:cBhvr>
                                    </p:animEffect>
                                  </p:childTnLst>
                                </p:cTn>
                              </p:par>
                              <p:par>
                                <p:cTn id="179" presetID="10" presetClass="entr" presetSubtype="0" fill="hold" nodeType="withEffect">
                                  <p:stCondLst>
                                    <p:cond delay="0"/>
                                  </p:stCondLst>
                                  <p:childTnLst>
                                    <p:set>
                                      <p:cBhvr>
                                        <p:cTn id="180" dur="1" fill="hold">
                                          <p:stCondLst>
                                            <p:cond delay="0"/>
                                          </p:stCondLst>
                                        </p:cTn>
                                        <p:tgtEl>
                                          <p:spTgt spid="51257"/>
                                        </p:tgtEl>
                                        <p:attrNameLst>
                                          <p:attrName>style.visibility</p:attrName>
                                        </p:attrNameLst>
                                      </p:cBhvr>
                                      <p:to>
                                        <p:strVal val="visible"/>
                                      </p:to>
                                    </p:set>
                                    <p:animEffect transition="in" filter="fade">
                                      <p:cBhvr>
                                        <p:cTn id="181" dur="500"/>
                                        <p:tgtEl>
                                          <p:spTgt spid="51257"/>
                                        </p:tgtEl>
                                      </p:cBhvr>
                                    </p:animEffect>
                                  </p:childTnLst>
                                </p:cTn>
                              </p:par>
                              <p:par>
                                <p:cTn id="182" presetID="10" presetClass="entr" presetSubtype="0" fill="hold" nodeType="withEffect">
                                  <p:stCondLst>
                                    <p:cond delay="0"/>
                                  </p:stCondLst>
                                  <p:childTnLst>
                                    <p:set>
                                      <p:cBhvr>
                                        <p:cTn id="183" dur="1" fill="hold">
                                          <p:stCondLst>
                                            <p:cond delay="0"/>
                                          </p:stCondLst>
                                        </p:cTn>
                                        <p:tgtEl>
                                          <p:spTgt spid="51258"/>
                                        </p:tgtEl>
                                        <p:attrNameLst>
                                          <p:attrName>style.visibility</p:attrName>
                                        </p:attrNameLst>
                                      </p:cBhvr>
                                      <p:to>
                                        <p:strVal val="visible"/>
                                      </p:to>
                                    </p:set>
                                    <p:animEffect transition="in" filter="fade">
                                      <p:cBhvr>
                                        <p:cTn id="184" dur="500"/>
                                        <p:tgtEl>
                                          <p:spTgt spid="51258"/>
                                        </p:tgtEl>
                                      </p:cBhvr>
                                    </p:animEffect>
                                  </p:childTnLst>
                                </p:cTn>
                              </p:par>
                              <p:par>
                                <p:cTn id="185" presetID="10" presetClass="entr" presetSubtype="0" fill="hold" nodeType="withEffect">
                                  <p:stCondLst>
                                    <p:cond delay="0"/>
                                  </p:stCondLst>
                                  <p:childTnLst>
                                    <p:set>
                                      <p:cBhvr>
                                        <p:cTn id="186" dur="1" fill="hold">
                                          <p:stCondLst>
                                            <p:cond delay="0"/>
                                          </p:stCondLst>
                                        </p:cTn>
                                        <p:tgtEl>
                                          <p:spTgt spid="51259"/>
                                        </p:tgtEl>
                                        <p:attrNameLst>
                                          <p:attrName>style.visibility</p:attrName>
                                        </p:attrNameLst>
                                      </p:cBhvr>
                                      <p:to>
                                        <p:strVal val="visible"/>
                                      </p:to>
                                    </p:set>
                                    <p:animEffect transition="in" filter="fade">
                                      <p:cBhvr>
                                        <p:cTn id="187" dur="500"/>
                                        <p:tgtEl>
                                          <p:spTgt spid="51259"/>
                                        </p:tgtEl>
                                      </p:cBhvr>
                                    </p:animEffect>
                                  </p:childTnLst>
                                </p:cTn>
                              </p:par>
                              <p:par>
                                <p:cTn id="188" presetID="10" presetClass="entr" presetSubtype="0" fill="hold" nodeType="withEffect">
                                  <p:stCondLst>
                                    <p:cond delay="0"/>
                                  </p:stCondLst>
                                  <p:childTnLst>
                                    <p:set>
                                      <p:cBhvr>
                                        <p:cTn id="189" dur="1" fill="hold">
                                          <p:stCondLst>
                                            <p:cond delay="0"/>
                                          </p:stCondLst>
                                        </p:cTn>
                                        <p:tgtEl>
                                          <p:spTgt spid="51262"/>
                                        </p:tgtEl>
                                        <p:attrNameLst>
                                          <p:attrName>style.visibility</p:attrName>
                                        </p:attrNameLst>
                                      </p:cBhvr>
                                      <p:to>
                                        <p:strVal val="visible"/>
                                      </p:to>
                                    </p:set>
                                    <p:animEffect transition="in" filter="fade">
                                      <p:cBhvr>
                                        <p:cTn id="190" dur="500"/>
                                        <p:tgtEl>
                                          <p:spTgt spid="51262"/>
                                        </p:tgtEl>
                                      </p:cBhvr>
                                    </p:animEffect>
                                  </p:childTnLst>
                                </p:cTn>
                              </p:par>
                              <p:par>
                                <p:cTn id="191" presetID="10" presetClass="entr" presetSubtype="0" fill="hold" nodeType="withEffect">
                                  <p:stCondLst>
                                    <p:cond delay="0"/>
                                  </p:stCondLst>
                                  <p:childTnLst>
                                    <p:set>
                                      <p:cBhvr>
                                        <p:cTn id="192" dur="1" fill="hold">
                                          <p:stCondLst>
                                            <p:cond delay="0"/>
                                          </p:stCondLst>
                                        </p:cTn>
                                        <p:tgtEl>
                                          <p:spTgt spid="51263"/>
                                        </p:tgtEl>
                                        <p:attrNameLst>
                                          <p:attrName>style.visibility</p:attrName>
                                        </p:attrNameLst>
                                      </p:cBhvr>
                                      <p:to>
                                        <p:strVal val="visible"/>
                                      </p:to>
                                    </p:set>
                                    <p:animEffect transition="in" filter="fade">
                                      <p:cBhvr>
                                        <p:cTn id="193" dur="500"/>
                                        <p:tgtEl>
                                          <p:spTgt spid="51263"/>
                                        </p:tgtEl>
                                      </p:cBhvr>
                                    </p:animEffect>
                                  </p:childTnLst>
                                </p:cTn>
                              </p:par>
                              <p:par>
                                <p:cTn id="194" presetID="10" presetClass="entr" presetSubtype="0" fill="hold" nodeType="withEffect">
                                  <p:stCondLst>
                                    <p:cond delay="0"/>
                                  </p:stCondLst>
                                  <p:childTnLst>
                                    <p:set>
                                      <p:cBhvr>
                                        <p:cTn id="195" dur="1" fill="hold">
                                          <p:stCondLst>
                                            <p:cond delay="0"/>
                                          </p:stCondLst>
                                        </p:cTn>
                                        <p:tgtEl>
                                          <p:spTgt spid="51266"/>
                                        </p:tgtEl>
                                        <p:attrNameLst>
                                          <p:attrName>style.visibility</p:attrName>
                                        </p:attrNameLst>
                                      </p:cBhvr>
                                      <p:to>
                                        <p:strVal val="visible"/>
                                      </p:to>
                                    </p:set>
                                    <p:animEffect transition="in" filter="fade">
                                      <p:cBhvr>
                                        <p:cTn id="196" dur="500"/>
                                        <p:tgtEl>
                                          <p:spTgt spid="51266"/>
                                        </p:tgtEl>
                                      </p:cBhvr>
                                    </p:animEffect>
                                  </p:childTnLst>
                                </p:cTn>
                              </p:par>
                              <p:par>
                                <p:cTn id="197" presetID="10" presetClass="entr" presetSubtype="0" fill="hold" nodeType="withEffect">
                                  <p:stCondLst>
                                    <p:cond delay="0"/>
                                  </p:stCondLst>
                                  <p:childTnLst>
                                    <p:set>
                                      <p:cBhvr>
                                        <p:cTn id="198" dur="1" fill="hold">
                                          <p:stCondLst>
                                            <p:cond delay="0"/>
                                          </p:stCondLst>
                                        </p:cTn>
                                        <p:tgtEl>
                                          <p:spTgt spid="51267"/>
                                        </p:tgtEl>
                                        <p:attrNameLst>
                                          <p:attrName>style.visibility</p:attrName>
                                        </p:attrNameLst>
                                      </p:cBhvr>
                                      <p:to>
                                        <p:strVal val="visible"/>
                                      </p:to>
                                    </p:set>
                                    <p:animEffect transition="in" filter="fade">
                                      <p:cBhvr>
                                        <p:cTn id="199" dur="500"/>
                                        <p:tgtEl>
                                          <p:spTgt spid="51267"/>
                                        </p:tgtEl>
                                      </p:cBhvr>
                                    </p:animEffect>
                                  </p:childTnLst>
                                </p:cTn>
                              </p:par>
                            </p:childTnLst>
                          </p:cTn>
                        </p:par>
                      </p:childTnLst>
                    </p:cTn>
                  </p:par>
                  <p:par>
                    <p:cTn id="200" fill="hold" nodeType="clickPar">
                      <p:stCondLst>
                        <p:cond delay="indefinite"/>
                      </p:stCondLst>
                      <p:childTnLst>
                        <p:par>
                          <p:cTn id="201" fill="hold" nodeType="withGroup">
                            <p:stCondLst>
                              <p:cond delay="0"/>
                            </p:stCondLst>
                            <p:childTnLst>
                              <p:par>
                                <p:cTn id="202" presetID="10" presetClass="entr" presetSubtype="0" fill="hold" nodeType="clickEffect">
                                  <p:stCondLst>
                                    <p:cond delay="0"/>
                                  </p:stCondLst>
                                  <p:childTnLst>
                                    <p:set>
                                      <p:cBhvr>
                                        <p:cTn id="203" dur="1" fill="hold">
                                          <p:stCondLst>
                                            <p:cond delay="0"/>
                                          </p:stCondLst>
                                        </p:cTn>
                                        <p:tgtEl>
                                          <p:spTgt spid="51270">
                                            <p:txEl>
                                              <p:pRg st="1" end="1"/>
                                            </p:txEl>
                                          </p:spTgt>
                                        </p:tgtEl>
                                        <p:attrNameLst>
                                          <p:attrName>style.visibility</p:attrName>
                                        </p:attrNameLst>
                                      </p:cBhvr>
                                      <p:to>
                                        <p:strVal val="visible"/>
                                      </p:to>
                                    </p:set>
                                    <p:animEffect transition="in" filter="fade">
                                      <p:cBhvr>
                                        <p:cTn id="204" dur="500"/>
                                        <p:tgtEl>
                                          <p:spTgt spid="51270">
                                            <p:txEl>
                                              <p:pRg st="1" end="1"/>
                                            </p:txEl>
                                          </p:spTgt>
                                        </p:tgtEl>
                                      </p:cBhvr>
                                    </p:animEffect>
                                  </p:childTnLst>
                                </p:cTn>
                              </p:par>
                              <p:par>
                                <p:cTn id="205" presetID="10" presetClass="entr" presetSubtype="0" fill="hold" nodeType="withEffect">
                                  <p:stCondLst>
                                    <p:cond delay="0"/>
                                  </p:stCondLst>
                                  <p:childTnLst>
                                    <p:set>
                                      <p:cBhvr>
                                        <p:cTn id="206" dur="1" fill="hold">
                                          <p:stCondLst>
                                            <p:cond delay="0"/>
                                          </p:stCondLst>
                                        </p:cTn>
                                        <p:tgtEl>
                                          <p:spTgt spid="51270">
                                            <p:txEl>
                                              <p:pRg st="2" end="2"/>
                                            </p:txEl>
                                          </p:spTgt>
                                        </p:tgtEl>
                                        <p:attrNameLst>
                                          <p:attrName>style.visibility</p:attrName>
                                        </p:attrNameLst>
                                      </p:cBhvr>
                                      <p:to>
                                        <p:strVal val="visible"/>
                                      </p:to>
                                    </p:set>
                                    <p:animEffect transition="in" filter="fade">
                                      <p:cBhvr>
                                        <p:cTn id="207" dur="500"/>
                                        <p:tgtEl>
                                          <p:spTgt spid="5127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6" grpId="0"/>
      <p:bldP spid="51217" grpId="0"/>
      <p:bldP spid="51218" grpId="0"/>
      <p:bldP spid="51219" grpId="0"/>
      <p:bldP spid="51220" grpId="0"/>
      <p:bldP spid="51221" grpId="0"/>
      <p:bldP spid="51222" grpId="0"/>
      <p:bldP spid="51223" grpId="0"/>
      <p:bldP spid="51224" grpId="0"/>
      <p:bldP spid="51225" grpId="0"/>
      <p:bldP spid="51226" grpId="0"/>
      <p:bldP spid="51227" grpId="0"/>
      <p:bldP spid="51228" grpId="0"/>
      <p:bldP spid="51229" grpId="0"/>
      <p:bldP spid="51230" grpId="0"/>
      <p:bldP spid="51231" grpId="0"/>
      <p:bldP spid="51244" grpId="0"/>
      <p:bldP spid="51245" grpId="0"/>
      <p:bldP spid="51246" grpId="0"/>
      <p:bldP spid="51247" grpId="0"/>
      <p:bldP spid="51248" grpId="0"/>
      <p:bldP spid="51249" grpId="0"/>
      <p:bldP spid="51250" grpId="0"/>
      <p:bldP spid="51251" grpId="0"/>
      <p:bldP spid="51252" grpId="0"/>
      <p:bldP spid="51253" grpId="0"/>
      <p:bldP spid="51254" grpId="0"/>
      <p:bldP spid="51255" grpId="0"/>
      <p:bldP spid="51256" grpId="0"/>
      <p:bldP spid="51257" grpId="0"/>
      <p:bldP spid="51258" grpId="0"/>
      <p:bldP spid="51259" grpId="0"/>
      <p:bldP spid="51260" grpId="0" animBg="1"/>
      <p:bldP spid="51261" grpId="0" animBg="1"/>
      <p:bldP spid="51262" grpId="0" animBg="1"/>
      <p:bldP spid="51263" grpId="0" animBg="1"/>
      <p:bldP spid="51264" grpId="0"/>
      <p:bldP spid="51265" grpId="0"/>
      <p:bldP spid="51266" grpId="0"/>
      <p:bldP spid="51267" grpId="0"/>
      <p:bldP spid="51271" grpId="0" animBg="1"/>
      <p:bldP spid="51272" grpId="0"/>
      <p:bldP spid="51273" grpId="0" animBg="1"/>
      <p:bldP spid="5127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5">
            <a:extLst>
              <a:ext uri="{FF2B5EF4-FFF2-40B4-BE49-F238E27FC236}">
                <a16:creationId xmlns:a16="http://schemas.microsoft.com/office/drawing/2014/main" id="{89CA7BF5-1523-4F93-CC31-AA274B26B31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2413C7CA-4E35-41D5-8F52-01DCC48AC65B}" type="slidenum">
              <a:rPr lang="en-US" altLang="en-US" sz="1200" smtClean="0">
                <a:latin typeface="Garamond" panose="02020404030301010803" pitchFamily="18" charset="0"/>
              </a:rPr>
              <a:pPr>
                <a:spcBef>
                  <a:spcPct val="0"/>
                </a:spcBef>
                <a:buClrTx/>
                <a:buSzTx/>
                <a:buFontTx/>
                <a:buNone/>
              </a:pPr>
              <a:t>26</a:t>
            </a:fld>
            <a:endParaRPr lang="en-US" altLang="en-US" sz="1200">
              <a:latin typeface="Garamond" panose="02020404030301010803" pitchFamily="18" charset="0"/>
            </a:endParaRPr>
          </a:p>
        </p:txBody>
      </p:sp>
      <p:sp>
        <p:nvSpPr>
          <p:cNvPr id="55299" name="Rectangle 2">
            <a:extLst>
              <a:ext uri="{FF2B5EF4-FFF2-40B4-BE49-F238E27FC236}">
                <a16:creationId xmlns:a16="http://schemas.microsoft.com/office/drawing/2014/main" id="{14A8B62E-D1D4-ADFF-5B66-859E6009D1D4}"/>
              </a:ext>
            </a:extLst>
          </p:cNvPr>
          <p:cNvSpPr>
            <a:spLocks noGrp="1" noChangeArrowheads="1"/>
          </p:cNvSpPr>
          <p:nvPr>
            <p:ph type="title"/>
          </p:nvPr>
        </p:nvSpPr>
        <p:spPr/>
        <p:txBody>
          <a:bodyPr/>
          <a:lstStyle/>
          <a:p>
            <a:pPr eaLnBrk="1" hangingPunct="1"/>
            <a:r>
              <a:rPr lang="en-US" altLang="en-US" sz="3200"/>
              <a:t>Lemma F:</a:t>
            </a:r>
          </a:p>
        </p:txBody>
      </p:sp>
      <p:sp>
        <p:nvSpPr>
          <p:cNvPr id="53252" name="Rectangle 3">
            <a:extLst>
              <a:ext uri="{FF2B5EF4-FFF2-40B4-BE49-F238E27FC236}">
                <a16:creationId xmlns:a16="http://schemas.microsoft.com/office/drawing/2014/main" id="{1A013576-D720-D966-338B-1A0DB1EE295E}"/>
              </a:ext>
            </a:extLst>
          </p:cNvPr>
          <p:cNvSpPr>
            <a:spLocks noGrp="1" noChangeArrowheads="1"/>
          </p:cNvSpPr>
          <p:nvPr>
            <p:ph type="body" idx="1"/>
          </p:nvPr>
        </p:nvSpPr>
        <p:spPr/>
        <p:txBody>
          <a:bodyPr/>
          <a:lstStyle/>
          <a:p>
            <a:pPr marL="571500" indent="-571500" eaLnBrk="1" hangingPunct="1"/>
            <a:r>
              <a:rPr lang="en-US" altLang="en-US" sz="2400" u="sng"/>
              <a:t>Lemma F</a:t>
            </a:r>
            <a:r>
              <a:rPr lang="en-US" altLang="en-US" sz="2400"/>
              <a:t>: If the input to a half cleaner is a bitonic 0-1 sequence, then at the output:</a:t>
            </a:r>
          </a:p>
          <a:p>
            <a:pPr marL="839788" lvl="1" indent="-495300" eaLnBrk="1" hangingPunct="1">
              <a:buFont typeface="Wingdings" panose="05000000000000000000" pitchFamily="2" charset="2"/>
              <a:buAutoNum type="alphaLcParenR"/>
            </a:pPr>
            <a:r>
              <a:rPr lang="en-US" altLang="en-US" sz="2000"/>
              <a:t>both the upper and the lower half are bitonic</a:t>
            </a:r>
          </a:p>
          <a:p>
            <a:pPr marL="839788" lvl="1" indent="-495300" eaLnBrk="1" hangingPunct="1">
              <a:buFont typeface="Wingdings" panose="05000000000000000000" pitchFamily="2" charset="2"/>
              <a:buAutoNum type="alphaLcParenR"/>
            </a:pPr>
            <a:r>
              <a:rPr lang="en-US" altLang="en-US" sz="2000"/>
              <a:t>at least one half is clean</a:t>
            </a:r>
          </a:p>
          <a:p>
            <a:pPr marL="839788" lvl="1" indent="-495300" eaLnBrk="1" hangingPunct="1">
              <a:buFont typeface="Wingdings" panose="05000000000000000000" pitchFamily="2" charset="2"/>
              <a:buAutoNum type="alphaLcParenR"/>
            </a:pPr>
            <a:r>
              <a:rPr lang="en-US" altLang="en-US" sz="2000"/>
              <a:t>every element in the upper half is at least as small as the every element at the lower half</a:t>
            </a:r>
          </a:p>
          <a:p>
            <a:pPr marL="571500" indent="-571500" eaLnBrk="1" hangingPunct="1"/>
            <a:r>
              <a:rPr lang="en-US" altLang="en-US" sz="2400" u="sng"/>
              <a:t>Proof of Lemma F</a:t>
            </a:r>
            <a:r>
              <a:rPr lang="en-US" altLang="en-US" sz="2400"/>
              <a:t>: Let us consider what a half cleaner does.</a:t>
            </a:r>
          </a:p>
        </p:txBody>
      </p:sp>
      <p:sp>
        <p:nvSpPr>
          <p:cNvPr id="53253" name="Rectangle 4">
            <a:extLst>
              <a:ext uri="{FF2B5EF4-FFF2-40B4-BE49-F238E27FC236}">
                <a16:creationId xmlns:a16="http://schemas.microsoft.com/office/drawing/2014/main" id="{0667E123-045D-0821-B328-360DDA956016}"/>
              </a:ext>
            </a:extLst>
          </p:cNvPr>
          <p:cNvSpPr>
            <a:spLocks noChangeArrowheads="1"/>
          </p:cNvSpPr>
          <p:nvPr/>
        </p:nvSpPr>
        <p:spPr bwMode="auto">
          <a:xfrm>
            <a:off x="2438400" y="4343400"/>
            <a:ext cx="381000" cy="17526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53254" name="Line 9">
            <a:extLst>
              <a:ext uri="{FF2B5EF4-FFF2-40B4-BE49-F238E27FC236}">
                <a16:creationId xmlns:a16="http://schemas.microsoft.com/office/drawing/2014/main" id="{643B6D8C-E8BF-19DF-080F-8AE133760ECA}"/>
              </a:ext>
            </a:extLst>
          </p:cNvPr>
          <p:cNvSpPr>
            <a:spLocks noChangeShapeType="1"/>
          </p:cNvSpPr>
          <p:nvPr/>
        </p:nvSpPr>
        <p:spPr bwMode="auto">
          <a:xfrm>
            <a:off x="2286000" y="5257800"/>
            <a:ext cx="762000" cy="0"/>
          </a:xfrm>
          <a:prstGeom prst="line">
            <a:avLst/>
          </a:prstGeom>
          <a:noFill/>
          <a:ln w="9525">
            <a:solidFill>
              <a:srgbClr val="C0C0C0"/>
            </a:solidFill>
            <a:prstDash val="sysDot"/>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53255" name="Text Box 10">
            <a:extLst>
              <a:ext uri="{FF2B5EF4-FFF2-40B4-BE49-F238E27FC236}">
                <a16:creationId xmlns:a16="http://schemas.microsoft.com/office/drawing/2014/main" id="{F90BE8BC-A651-C26B-2F82-E41E59FCE907}"/>
              </a:ext>
            </a:extLst>
          </p:cNvPr>
          <p:cNvSpPr txBox="1">
            <a:spLocks noChangeArrowheads="1"/>
          </p:cNvSpPr>
          <p:nvPr/>
        </p:nvSpPr>
        <p:spPr bwMode="auto">
          <a:xfrm>
            <a:off x="1143000" y="4937125"/>
            <a:ext cx="10223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cut at the</a:t>
            </a:r>
          </a:p>
          <a:p>
            <a:pPr algn="ctr" eaLnBrk="1" hangingPunct="1">
              <a:spcBef>
                <a:spcPct val="0"/>
              </a:spcBef>
              <a:buClrTx/>
              <a:buSzTx/>
              <a:buFontTx/>
              <a:buNone/>
            </a:pPr>
            <a:r>
              <a:rPr lang="en-US" altLang="en-US" sz="1600"/>
              <a:t>half point</a:t>
            </a:r>
          </a:p>
        </p:txBody>
      </p:sp>
      <p:grpSp>
        <p:nvGrpSpPr>
          <p:cNvPr id="53256" name="Group 18">
            <a:extLst>
              <a:ext uri="{FF2B5EF4-FFF2-40B4-BE49-F238E27FC236}">
                <a16:creationId xmlns:a16="http://schemas.microsoft.com/office/drawing/2014/main" id="{836C2102-6AA7-CB8E-AC0D-B94639F76A4E}"/>
              </a:ext>
            </a:extLst>
          </p:cNvPr>
          <p:cNvGrpSpPr>
            <a:grpSpLocks/>
          </p:cNvGrpSpPr>
          <p:nvPr/>
        </p:nvGrpSpPr>
        <p:grpSpPr bwMode="auto">
          <a:xfrm>
            <a:off x="2479675" y="4311650"/>
            <a:ext cx="296863" cy="1816100"/>
            <a:chOff x="1545" y="2716"/>
            <a:chExt cx="187" cy="1144"/>
          </a:xfrm>
        </p:grpSpPr>
        <p:sp>
          <p:nvSpPr>
            <p:cNvPr id="55327" name="Text Box 11">
              <a:extLst>
                <a:ext uri="{FF2B5EF4-FFF2-40B4-BE49-F238E27FC236}">
                  <a16:creationId xmlns:a16="http://schemas.microsoft.com/office/drawing/2014/main" id="{ADAAB17F-249A-68F5-877B-16D3051E2C64}"/>
                </a:ext>
              </a:extLst>
            </p:cNvPr>
            <p:cNvSpPr txBox="1">
              <a:spLocks noChangeArrowheads="1"/>
            </p:cNvSpPr>
            <p:nvPr/>
          </p:nvSpPr>
          <p:spPr bwMode="auto">
            <a:xfrm>
              <a:off x="1545" y="2716"/>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0</a:t>
              </a:r>
            </a:p>
          </p:txBody>
        </p:sp>
        <p:sp>
          <p:nvSpPr>
            <p:cNvPr id="55328" name="Text Box 12">
              <a:extLst>
                <a:ext uri="{FF2B5EF4-FFF2-40B4-BE49-F238E27FC236}">
                  <a16:creationId xmlns:a16="http://schemas.microsoft.com/office/drawing/2014/main" id="{4ABF36A7-5373-9015-0885-A9414B64D18E}"/>
                </a:ext>
              </a:extLst>
            </p:cNvPr>
            <p:cNvSpPr txBox="1">
              <a:spLocks noChangeArrowheads="1"/>
            </p:cNvSpPr>
            <p:nvPr/>
          </p:nvSpPr>
          <p:spPr bwMode="auto">
            <a:xfrm>
              <a:off x="1545" y="2832"/>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0</a:t>
              </a:r>
            </a:p>
          </p:txBody>
        </p:sp>
        <p:sp>
          <p:nvSpPr>
            <p:cNvPr id="55329" name="Text Box 13">
              <a:extLst>
                <a:ext uri="{FF2B5EF4-FFF2-40B4-BE49-F238E27FC236}">
                  <a16:creationId xmlns:a16="http://schemas.microsoft.com/office/drawing/2014/main" id="{803200E5-CDAF-5543-8C74-06F8CE492619}"/>
                </a:ext>
              </a:extLst>
            </p:cNvPr>
            <p:cNvSpPr txBox="1">
              <a:spLocks noChangeArrowheads="1"/>
            </p:cNvSpPr>
            <p:nvPr/>
          </p:nvSpPr>
          <p:spPr bwMode="auto">
            <a:xfrm>
              <a:off x="1545" y="2956"/>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1</a:t>
              </a:r>
            </a:p>
          </p:txBody>
        </p:sp>
        <p:sp>
          <p:nvSpPr>
            <p:cNvPr id="55330" name="Text Box 15">
              <a:extLst>
                <a:ext uri="{FF2B5EF4-FFF2-40B4-BE49-F238E27FC236}">
                  <a16:creationId xmlns:a16="http://schemas.microsoft.com/office/drawing/2014/main" id="{0459D9E2-2774-1D54-21FD-3FD5C82FEFBE}"/>
                </a:ext>
              </a:extLst>
            </p:cNvPr>
            <p:cNvSpPr txBox="1">
              <a:spLocks noChangeArrowheads="1"/>
            </p:cNvSpPr>
            <p:nvPr/>
          </p:nvSpPr>
          <p:spPr bwMode="auto">
            <a:xfrm>
              <a:off x="1545" y="3408"/>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1</a:t>
              </a:r>
            </a:p>
          </p:txBody>
        </p:sp>
        <p:sp>
          <p:nvSpPr>
            <p:cNvPr id="55331" name="Text Box 16">
              <a:extLst>
                <a:ext uri="{FF2B5EF4-FFF2-40B4-BE49-F238E27FC236}">
                  <a16:creationId xmlns:a16="http://schemas.microsoft.com/office/drawing/2014/main" id="{DBA506D1-A0CA-4E44-9321-632E9633D16D}"/>
                </a:ext>
              </a:extLst>
            </p:cNvPr>
            <p:cNvSpPr txBox="1">
              <a:spLocks noChangeArrowheads="1"/>
            </p:cNvSpPr>
            <p:nvPr/>
          </p:nvSpPr>
          <p:spPr bwMode="auto">
            <a:xfrm>
              <a:off x="1545" y="3532"/>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0</a:t>
              </a:r>
            </a:p>
          </p:txBody>
        </p:sp>
        <p:sp>
          <p:nvSpPr>
            <p:cNvPr id="55332" name="Text Box 17">
              <a:extLst>
                <a:ext uri="{FF2B5EF4-FFF2-40B4-BE49-F238E27FC236}">
                  <a16:creationId xmlns:a16="http://schemas.microsoft.com/office/drawing/2014/main" id="{54F54AF2-4B1F-2077-C24D-86CB429C85CF}"/>
                </a:ext>
              </a:extLst>
            </p:cNvPr>
            <p:cNvSpPr txBox="1">
              <a:spLocks noChangeArrowheads="1"/>
            </p:cNvSpPr>
            <p:nvPr/>
          </p:nvSpPr>
          <p:spPr bwMode="auto">
            <a:xfrm>
              <a:off x="1545" y="3648"/>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0</a:t>
              </a:r>
            </a:p>
          </p:txBody>
        </p:sp>
      </p:grpSp>
      <p:sp>
        <p:nvSpPr>
          <p:cNvPr id="53257" name="Line 19">
            <a:extLst>
              <a:ext uri="{FF2B5EF4-FFF2-40B4-BE49-F238E27FC236}">
                <a16:creationId xmlns:a16="http://schemas.microsoft.com/office/drawing/2014/main" id="{B7C6FABD-0349-1ACB-CAFF-51416233C958}"/>
              </a:ext>
            </a:extLst>
          </p:cNvPr>
          <p:cNvSpPr>
            <a:spLocks noChangeShapeType="1"/>
          </p:cNvSpPr>
          <p:nvPr/>
        </p:nvSpPr>
        <p:spPr bwMode="auto">
          <a:xfrm>
            <a:off x="2628900" y="5029200"/>
            <a:ext cx="0" cy="4572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53258" name="Rectangle 20">
            <a:extLst>
              <a:ext uri="{FF2B5EF4-FFF2-40B4-BE49-F238E27FC236}">
                <a16:creationId xmlns:a16="http://schemas.microsoft.com/office/drawing/2014/main" id="{FBB42531-6878-A14F-E37D-AFB8A4F34239}"/>
              </a:ext>
            </a:extLst>
          </p:cNvPr>
          <p:cNvSpPr>
            <a:spLocks noChangeArrowheads="1"/>
          </p:cNvSpPr>
          <p:nvPr/>
        </p:nvSpPr>
        <p:spPr bwMode="auto">
          <a:xfrm>
            <a:off x="3810000" y="4756150"/>
            <a:ext cx="381000" cy="95885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53259" name="Text Box 22">
            <a:extLst>
              <a:ext uri="{FF2B5EF4-FFF2-40B4-BE49-F238E27FC236}">
                <a16:creationId xmlns:a16="http://schemas.microsoft.com/office/drawing/2014/main" id="{A4958604-5DA5-6F50-1FB1-2828DEBE492D}"/>
              </a:ext>
            </a:extLst>
          </p:cNvPr>
          <p:cNvSpPr txBox="1">
            <a:spLocks noChangeArrowheads="1"/>
          </p:cNvSpPr>
          <p:nvPr/>
        </p:nvSpPr>
        <p:spPr bwMode="auto">
          <a:xfrm>
            <a:off x="3810000" y="472440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0</a:t>
            </a:r>
          </a:p>
        </p:txBody>
      </p:sp>
      <p:sp>
        <p:nvSpPr>
          <p:cNvPr id="53260" name="Text Box 23">
            <a:extLst>
              <a:ext uri="{FF2B5EF4-FFF2-40B4-BE49-F238E27FC236}">
                <a16:creationId xmlns:a16="http://schemas.microsoft.com/office/drawing/2014/main" id="{CDD9DFB9-38B7-CAC0-D4A2-14BEE7A05177}"/>
              </a:ext>
            </a:extLst>
          </p:cNvPr>
          <p:cNvSpPr txBox="1">
            <a:spLocks noChangeArrowheads="1"/>
          </p:cNvSpPr>
          <p:nvPr/>
        </p:nvSpPr>
        <p:spPr bwMode="auto">
          <a:xfrm>
            <a:off x="3810000" y="49085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0</a:t>
            </a:r>
          </a:p>
        </p:txBody>
      </p:sp>
      <p:sp>
        <p:nvSpPr>
          <p:cNvPr id="53261" name="Text Box 24">
            <a:extLst>
              <a:ext uri="{FF2B5EF4-FFF2-40B4-BE49-F238E27FC236}">
                <a16:creationId xmlns:a16="http://schemas.microsoft.com/office/drawing/2014/main" id="{E5B50FB6-4556-2785-1F7E-52781EC837E9}"/>
              </a:ext>
            </a:extLst>
          </p:cNvPr>
          <p:cNvSpPr txBox="1">
            <a:spLocks noChangeArrowheads="1"/>
          </p:cNvSpPr>
          <p:nvPr/>
        </p:nvSpPr>
        <p:spPr bwMode="auto">
          <a:xfrm>
            <a:off x="3810000" y="510540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1</a:t>
            </a:r>
          </a:p>
        </p:txBody>
      </p:sp>
      <p:sp>
        <p:nvSpPr>
          <p:cNvPr id="53262" name="Line 29">
            <a:extLst>
              <a:ext uri="{FF2B5EF4-FFF2-40B4-BE49-F238E27FC236}">
                <a16:creationId xmlns:a16="http://schemas.microsoft.com/office/drawing/2014/main" id="{D62AE15B-CEAD-356E-451E-8313CF04BAF8}"/>
              </a:ext>
            </a:extLst>
          </p:cNvPr>
          <p:cNvSpPr>
            <a:spLocks noChangeShapeType="1"/>
          </p:cNvSpPr>
          <p:nvPr/>
        </p:nvSpPr>
        <p:spPr bwMode="auto">
          <a:xfrm>
            <a:off x="3962400" y="5410200"/>
            <a:ext cx="0" cy="2286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53263" name="Rectangle 30">
            <a:extLst>
              <a:ext uri="{FF2B5EF4-FFF2-40B4-BE49-F238E27FC236}">
                <a16:creationId xmlns:a16="http://schemas.microsoft.com/office/drawing/2014/main" id="{699EE649-561F-A204-BD4E-578A00ED1EB7}"/>
              </a:ext>
            </a:extLst>
          </p:cNvPr>
          <p:cNvSpPr>
            <a:spLocks noChangeArrowheads="1"/>
          </p:cNvSpPr>
          <p:nvPr/>
        </p:nvSpPr>
        <p:spPr bwMode="auto">
          <a:xfrm>
            <a:off x="4800600" y="4756150"/>
            <a:ext cx="381000" cy="95885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53264" name="Text Box 31">
            <a:extLst>
              <a:ext uri="{FF2B5EF4-FFF2-40B4-BE49-F238E27FC236}">
                <a16:creationId xmlns:a16="http://schemas.microsoft.com/office/drawing/2014/main" id="{B437D34F-5134-D746-454E-9D6EDF0EFD5C}"/>
              </a:ext>
            </a:extLst>
          </p:cNvPr>
          <p:cNvSpPr txBox="1">
            <a:spLocks noChangeArrowheads="1"/>
          </p:cNvSpPr>
          <p:nvPr/>
        </p:nvSpPr>
        <p:spPr bwMode="auto">
          <a:xfrm>
            <a:off x="4884738" y="5454650"/>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0</a:t>
            </a:r>
          </a:p>
        </p:txBody>
      </p:sp>
      <p:sp>
        <p:nvSpPr>
          <p:cNvPr id="53265" name="Text Box 32">
            <a:extLst>
              <a:ext uri="{FF2B5EF4-FFF2-40B4-BE49-F238E27FC236}">
                <a16:creationId xmlns:a16="http://schemas.microsoft.com/office/drawing/2014/main" id="{D87553F6-61FF-DC32-A8BC-88EB55DC7CF9}"/>
              </a:ext>
            </a:extLst>
          </p:cNvPr>
          <p:cNvSpPr txBox="1">
            <a:spLocks noChangeArrowheads="1"/>
          </p:cNvSpPr>
          <p:nvPr/>
        </p:nvSpPr>
        <p:spPr bwMode="auto">
          <a:xfrm>
            <a:off x="4884738" y="5257800"/>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0</a:t>
            </a:r>
          </a:p>
        </p:txBody>
      </p:sp>
      <p:sp>
        <p:nvSpPr>
          <p:cNvPr id="53266" name="Text Box 33">
            <a:extLst>
              <a:ext uri="{FF2B5EF4-FFF2-40B4-BE49-F238E27FC236}">
                <a16:creationId xmlns:a16="http://schemas.microsoft.com/office/drawing/2014/main" id="{D0933EBA-C271-7A48-C975-60D6BBCE3ECF}"/>
              </a:ext>
            </a:extLst>
          </p:cNvPr>
          <p:cNvSpPr txBox="1">
            <a:spLocks noChangeArrowheads="1"/>
          </p:cNvSpPr>
          <p:nvPr/>
        </p:nvSpPr>
        <p:spPr bwMode="auto">
          <a:xfrm>
            <a:off x="4884738" y="5073650"/>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1</a:t>
            </a:r>
          </a:p>
        </p:txBody>
      </p:sp>
      <p:sp>
        <p:nvSpPr>
          <p:cNvPr id="53267" name="Line 34">
            <a:extLst>
              <a:ext uri="{FF2B5EF4-FFF2-40B4-BE49-F238E27FC236}">
                <a16:creationId xmlns:a16="http://schemas.microsoft.com/office/drawing/2014/main" id="{BD828105-A194-7BA7-9D79-C901F4BAF074}"/>
              </a:ext>
            </a:extLst>
          </p:cNvPr>
          <p:cNvSpPr>
            <a:spLocks noChangeShapeType="1"/>
          </p:cNvSpPr>
          <p:nvPr/>
        </p:nvSpPr>
        <p:spPr bwMode="auto">
          <a:xfrm>
            <a:off x="5037138" y="4800600"/>
            <a:ext cx="0" cy="2286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53268" name="Line 35">
            <a:extLst>
              <a:ext uri="{FF2B5EF4-FFF2-40B4-BE49-F238E27FC236}">
                <a16:creationId xmlns:a16="http://schemas.microsoft.com/office/drawing/2014/main" id="{3E872C95-03ED-5F68-963A-DA86425B283A}"/>
              </a:ext>
            </a:extLst>
          </p:cNvPr>
          <p:cNvSpPr>
            <a:spLocks noChangeShapeType="1"/>
          </p:cNvSpPr>
          <p:nvPr/>
        </p:nvSpPr>
        <p:spPr bwMode="auto">
          <a:xfrm>
            <a:off x="4114800" y="4876800"/>
            <a:ext cx="762000" cy="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53269" name="Line 36">
            <a:extLst>
              <a:ext uri="{FF2B5EF4-FFF2-40B4-BE49-F238E27FC236}">
                <a16:creationId xmlns:a16="http://schemas.microsoft.com/office/drawing/2014/main" id="{BF831D8D-0923-625F-16CC-E2B000457ADD}"/>
              </a:ext>
            </a:extLst>
          </p:cNvPr>
          <p:cNvSpPr>
            <a:spLocks noChangeShapeType="1"/>
          </p:cNvSpPr>
          <p:nvPr/>
        </p:nvSpPr>
        <p:spPr bwMode="auto">
          <a:xfrm>
            <a:off x="4114800" y="5029200"/>
            <a:ext cx="762000" cy="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53270" name="Line 37">
            <a:extLst>
              <a:ext uri="{FF2B5EF4-FFF2-40B4-BE49-F238E27FC236}">
                <a16:creationId xmlns:a16="http://schemas.microsoft.com/office/drawing/2014/main" id="{6BA42A1E-6CDB-36C8-D15D-09DBD9E50242}"/>
              </a:ext>
            </a:extLst>
          </p:cNvPr>
          <p:cNvSpPr>
            <a:spLocks noChangeShapeType="1"/>
          </p:cNvSpPr>
          <p:nvPr/>
        </p:nvSpPr>
        <p:spPr bwMode="auto">
          <a:xfrm>
            <a:off x="4114800" y="5257800"/>
            <a:ext cx="762000" cy="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53271" name="Line 38">
            <a:extLst>
              <a:ext uri="{FF2B5EF4-FFF2-40B4-BE49-F238E27FC236}">
                <a16:creationId xmlns:a16="http://schemas.microsoft.com/office/drawing/2014/main" id="{D268ABED-411D-A1F5-68C2-F2843489B7F7}"/>
              </a:ext>
            </a:extLst>
          </p:cNvPr>
          <p:cNvSpPr>
            <a:spLocks noChangeShapeType="1"/>
          </p:cNvSpPr>
          <p:nvPr/>
        </p:nvSpPr>
        <p:spPr bwMode="auto">
          <a:xfrm>
            <a:off x="4114800" y="5410200"/>
            <a:ext cx="762000" cy="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53272" name="Line 39">
            <a:extLst>
              <a:ext uri="{FF2B5EF4-FFF2-40B4-BE49-F238E27FC236}">
                <a16:creationId xmlns:a16="http://schemas.microsoft.com/office/drawing/2014/main" id="{CC4F28EC-C226-41BA-FB2C-8FDF8DCB646B}"/>
              </a:ext>
            </a:extLst>
          </p:cNvPr>
          <p:cNvSpPr>
            <a:spLocks noChangeShapeType="1"/>
          </p:cNvSpPr>
          <p:nvPr/>
        </p:nvSpPr>
        <p:spPr bwMode="auto">
          <a:xfrm>
            <a:off x="4114800" y="5562600"/>
            <a:ext cx="762000" cy="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53273" name="AutoShape 40">
            <a:extLst>
              <a:ext uri="{FF2B5EF4-FFF2-40B4-BE49-F238E27FC236}">
                <a16:creationId xmlns:a16="http://schemas.microsoft.com/office/drawing/2014/main" id="{8F6A2657-5019-EC5E-BB81-4F02A84710E7}"/>
              </a:ext>
            </a:extLst>
          </p:cNvPr>
          <p:cNvSpPr>
            <a:spLocks/>
          </p:cNvSpPr>
          <p:nvPr/>
        </p:nvSpPr>
        <p:spPr bwMode="auto">
          <a:xfrm>
            <a:off x="2895600" y="4343400"/>
            <a:ext cx="76200" cy="838200"/>
          </a:xfrm>
          <a:prstGeom prst="rightBrace">
            <a:avLst>
              <a:gd name="adj1" fmla="val 9166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53274" name="AutoShape 41">
            <a:extLst>
              <a:ext uri="{FF2B5EF4-FFF2-40B4-BE49-F238E27FC236}">
                <a16:creationId xmlns:a16="http://schemas.microsoft.com/office/drawing/2014/main" id="{7DCF0624-2F12-CB7F-5375-6ADA339A79A1}"/>
              </a:ext>
            </a:extLst>
          </p:cNvPr>
          <p:cNvSpPr>
            <a:spLocks/>
          </p:cNvSpPr>
          <p:nvPr/>
        </p:nvSpPr>
        <p:spPr bwMode="auto">
          <a:xfrm>
            <a:off x="2895600" y="5257800"/>
            <a:ext cx="76200" cy="838200"/>
          </a:xfrm>
          <a:prstGeom prst="rightBrace">
            <a:avLst>
              <a:gd name="adj1" fmla="val 9166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cxnSp>
        <p:nvCxnSpPr>
          <p:cNvPr id="53275" name="AutoShape 42">
            <a:extLst>
              <a:ext uri="{FF2B5EF4-FFF2-40B4-BE49-F238E27FC236}">
                <a16:creationId xmlns:a16="http://schemas.microsoft.com/office/drawing/2014/main" id="{160FE7DE-2631-833C-F66D-4D035708CFC3}"/>
              </a:ext>
            </a:extLst>
          </p:cNvPr>
          <p:cNvCxnSpPr>
            <a:cxnSpLocks noChangeShapeType="1"/>
            <a:stCxn id="53273" idx="1"/>
            <a:endCxn id="53259" idx="0"/>
          </p:cNvCxnSpPr>
          <p:nvPr/>
        </p:nvCxnSpPr>
        <p:spPr bwMode="auto">
          <a:xfrm flipV="1">
            <a:off x="2971800" y="4724400"/>
            <a:ext cx="987425" cy="38100"/>
          </a:xfrm>
          <a:prstGeom prst="curvedConnector4">
            <a:avLst>
              <a:gd name="adj1" fmla="val 42444"/>
              <a:gd name="adj2" fmla="val 70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3276" name="AutoShape 43">
            <a:extLst>
              <a:ext uri="{FF2B5EF4-FFF2-40B4-BE49-F238E27FC236}">
                <a16:creationId xmlns:a16="http://schemas.microsoft.com/office/drawing/2014/main" id="{63BC1C2B-8114-B378-264E-45DCB3B9637A}"/>
              </a:ext>
            </a:extLst>
          </p:cNvPr>
          <p:cNvCxnSpPr>
            <a:cxnSpLocks noChangeShapeType="1"/>
            <a:stCxn id="53274" idx="1"/>
            <a:endCxn id="53264" idx="2"/>
          </p:cNvCxnSpPr>
          <p:nvPr/>
        </p:nvCxnSpPr>
        <p:spPr bwMode="auto">
          <a:xfrm>
            <a:off x="2971800" y="5676900"/>
            <a:ext cx="2062163" cy="114300"/>
          </a:xfrm>
          <a:prstGeom prst="curvedConnector4">
            <a:avLst>
              <a:gd name="adj1" fmla="val 46343"/>
              <a:gd name="adj2" fmla="val 30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3277" name="Text Box 44">
            <a:extLst>
              <a:ext uri="{FF2B5EF4-FFF2-40B4-BE49-F238E27FC236}">
                <a16:creationId xmlns:a16="http://schemas.microsoft.com/office/drawing/2014/main" id="{534A6D61-923B-6632-F83C-A73A56DB4935}"/>
              </a:ext>
            </a:extLst>
          </p:cNvPr>
          <p:cNvSpPr txBox="1">
            <a:spLocks noChangeArrowheads="1"/>
          </p:cNvSpPr>
          <p:nvPr/>
        </p:nvSpPr>
        <p:spPr bwMode="auto">
          <a:xfrm>
            <a:off x="3824288" y="4267200"/>
            <a:ext cx="636587"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tr-TR" altLang="en-US" sz="1400"/>
              <a:t>upper</a:t>
            </a:r>
          </a:p>
          <a:p>
            <a:pPr algn="ctr" eaLnBrk="1" hangingPunct="1">
              <a:spcBef>
                <a:spcPct val="0"/>
              </a:spcBef>
              <a:buClrTx/>
              <a:buSzTx/>
              <a:buFontTx/>
              <a:buNone/>
            </a:pPr>
            <a:r>
              <a:rPr lang="tr-TR" altLang="en-US" sz="1400"/>
              <a:t>half</a:t>
            </a:r>
          </a:p>
        </p:txBody>
      </p:sp>
      <p:sp>
        <p:nvSpPr>
          <p:cNvPr id="53278" name="Text Box 45">
            <a:extLst>
              <a:ext uri="{FF2B5EF4-FFF2-40B4-BE49-F238E27FC236}">
                <a16:creationId xmlns:a16="http://schemas.microsoft.com/office/drawing/2014/main" id="{42B397FF-3E68-3B96-CE31-0B7F30984EBC}"/>
              </a:ext>
            </a:extLst>
          </p:cNvPr>
          <p:cNvSpPr txBox="1">
            <a:spLocks noChangeArrowheads="1"/>
          </p:cNvSpPr>
          <p:nvPr/>
        </p:nvSpPr>
        <p:spPr bwMode="auto">
          <a:xfrm>
            <a:off x="4649788" y="4267200"/>
            <a:ext cx="60801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tr-TR" altLang="en-US" sz="1400"/>
              <a:t>lower</a:t>
            </a:r>
          </a:p>
          <a:p>
            <a:pPr algn="ctr" eaLnBrk="1" hangingPunct="1">
              <a:spcBef>
                <a:spcPct val="0"/>
              </a:spcBef>
              <a:buClrTx/>
              <a:buSzTx/>
              <a:buFontTx/>
              <a:buNone/>
            </a:pPr>
            <a:r>
              <a:rPr lang="tr-TR" altLang="en-US" sz="1400"/>
              <a:t>half</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3253"/>
                                        </p:tgtEl>
                                        <p:attrNameLst>
                                          <p:attrName>style.visibility</p:attrName>
                                        </p:attrNameLst>
                                      </p:cBhvr>
                                      <p:to>
                                        <p:strVal val="visible"/>
                                      </p:to>
                                    </p:set>
                                    <p:animEffect transition="in" filter="fade">
                                      <p:cBhvr>
                                        <p:cTn id="7" dur="500"/>
                                        <p:tgtEl>
                                          <p:spTgt spid="53253"/>
                                        </p:tgtEl>
                                      </p:cBhvr>
                                    </p:animEffect>
                                  </p:childTnLst>
                                </p:cTn>
                              </p:par>
                              <p:par>
                                <p:cTn id="8" presetID="10" presetClass="entr" presetSubtype="0" fill="hold" nodeType="withEffect">
                                  <p:stCondLst>
                                    <p:cond delay="0"/>
                                  </p:stCondLst>
                                  <p:childTnLst>
                                    <p:set>
                                      <p:cBhvr>
                                        <p:cTn id="9" dur="1" fill="hold">
                                          <p:stCondLst>
                                            <p:cond delay="0"/>
                                          </p:stCondLst>
                                        </p:cTn>
                                        <p:tgtEl>
                                          <p:spTgt spid="53254"/>
                                        </p:tgtEl>
                                        <p:attrNameLst>
                                          <p:attrName>style.visibility</p:attrName>
                                        </p:attrNameLst>
                                      </p:cBhvr>
                                      <p:to>
                                        <p:strVal val="visible"/>
                                      </p:to>
                                    </p:set>
                                    <p:animEffect transition="in" filter="fade">
                                      <p:cBhvr>
                                        <p:cTn id="10" dur="500"/>
                                        <p:tgtEl>
                                          <p:spTgt spid="53254"/>
                                        </p:tgtEl>
                                      </p:cBhvr>
                                    </p:animEffect>
                                  </p:childTnLst>
                                </p:cTn>
                              </p:par>
                              <p:par>
                                <p:cTn id="11" presetID="10" presetClass="entr" presetSubtype="0" fill="hold" nodeType="withEffect">
                                  <p:stCondLst>
                                    <p:cond delay="0"/>
                                  </p:stCondLst>
                                  <p:childTnLst>
                                    <p:set>
                                      <p:cBhvr>
                                        <p:cTn id="12" dur="1" fill="hold">
                                          <p:stCondLst>
                                            <p:cond delay="0"/>
                                          </p:stCondLst>
                                        </p:cTn>
                                        <p:tgtEl>
                                          <p:spTgt spid="53255"/>
                                        </p:tgtEl>
                                        <p:attrNameLst>
                                          <p:attrName>style.visibility</p:attrName>
                                        </p:attrNameLst>
                                      </p:cBhvr>
                                      <p:to>
                                        <p:strVal val="visible"/>
                                      </p:to>
                                    </p:set>
                                    <p:animEffect transition="in" filter="fade">
                                      <p:cBhvr>
                                        <p:cTn id="13" dur="500"/>
                                        <p:tgtEl>
                                          <p:spTgt spid="53255"/>
                                        </p:tgtEl>
                                      </p:cBhvr>
                                    </p:animEffect>
                                  </p:childTnLst>
                                </p:cTn>
                              </p:par>
                              <p:par>
                                <p:cTn id="14" presetID="10" presetClass="entr" presetSubtype="0" fill="hold" nodeType="withEffect">
                                  <p:stCondLst>
                                    <p:cond delay="0"/>
                                  </p:stCondLst>
                                  <p:childTnLst>
                                    <p:set>
                                      <p:cBhvr>
                                        <p:cTn id="15" dur="1" fill="hold">
                                          <p:stCondLst>
                                            <p:cond delay="0"/>
                                          </p:stCondLst>
                                        </p:cTn>
                                        <p:tgtEl>
                                          <p:spTgt spid="53256"/>
                                        </p:tgtEl>
                                        <p:attrNameLst>
                                          <p:attrName>style.visibility</p:attrName>
                                        </p:attrNameLst>
                                      </p:cBhvr>
                                      <p:to>
                                        <p:strVal val="visible"/>
                                      </p:to>
                                    </p:set>
                                    <p:animEffect transition="in" filter="fade">
                                      <p:cBhvr>
                                        <p:cTn id="16" dur="500"/>
                                        <p:tgtEl>
                                          <p:spTgt spid="53256"/>
                                        </p:tgtEl>
                                      </p:cBhvr>
                                    </p:animEffect>
                                  </p:childTnLst>
                                </p:cTn>
                              </p:par>
                              <p:par>
                                <p:cTn id="17" presetID="10" presetClass="entr" presetSubtype="0" fill="hold" nodeType="withEffect">
                                  <p:stCondLst>
                                    <p:cond delay="0"/>
                                  </p:stCondLst>
                                  <p:childTnLst>
                                    <p:set>
                                      <p:cBhvr>
                                        <p:cTn id="18" dur="1" fill="hold">
                                          <p:stCondLst>
                                            <p:cond delay="0"/>
                                          </p:stCondLst>
                                        </p:cTn>
                                        <p:tgtEl>
                                          <p:spTgt spid="53257"/>
                                        </p:tgtEl>
                                        <p:attrNameLst>
                                          <p:attrName>style.visibility</p:attrName>
                                        </p:attrNameLst>
                                      </p:cBhvr>
                                      <p:to>
                                        <p:strVal val="visible"/>
                                      </p:to>
                                    </p:set>
                                    <p:animEffect transition="in" filter="fade">
                                      <p:cBhvr>
                                        <p:cTn id="19" dur="500"/>
                                        <p:tgtEl>
                                          <p:spTgt spid="53257"/>
                                        </p:tgtEl>
                                      </p:cBhvr>
                                    </p:animEffect>
                                  </p:childTnLst>
                                </p:cTn>
                              </p:par>
                              <p:par>
                                <p:cTn id="20" presetID="10" presetClass="entr" presetSubtype="0" fill="hold" nodeType="withEffect">
                                  <p:stCondLst>
                                    <p:cond delay="0"/>
                                  </p:stCondLst>
                                  <p:childTnLst>
                                    <p:set>
                                      <p:cBhvr>
                                        <p:cTn id="21" dur="1" fill="hold">
                                          <p:stCondLst>
                                            <p:cond delay="0"/>
                                          </p:stCondLst>
                                        </p:cTn>
                                        <p:tgtEl>
                                          <p:spTgt spid="53258"/>
                                        </p:tgtEl>
                                        <p:attrNameLst>
                                          <p:attrName>style.visibility</p:attrName>
                                        </p:attrNameLst>
                                      </p:cBhvr>
                                      <p:to>
                                        <p:strVal val="visible"/>
                                      </p:to>
                                    </p:set>
                                    <p:animEffect transition="in" filter="fade">
                                      <p:cBhvr>
                                        <p:cTn id="22" dur="500"/>
                                        <p:tgtEl>
                                          <p:spTgt spid="53258"/>
                                        </p:tgtEl>
                                      </p:cBhvr>
                                    </p:animEffect>
                                  </p:childTnLst>
                                </p:cTn>
                              </p:par>
                              <p:par>
                                <p:cTn id="23" presetID="10" presetClass="entr" presetSubtype="0" fill="hold" nodeType="withEffect">
                                  <p:stCondLst>
                                    <p:cond delay="0"/>
                                  </p:stCondLst>
                                  <p:childTnLst>
                                    <p:set>
                                      <p:cBhvr>
                                        <p:cTn id="24" dur="1" fill="hold">
                                          <p:stCondLst>
                                            <p:cond delay="0"/>
                                          </p:stCondLst>
                                        </p:cTn>
                                        <p:tgtEl>
                                          <p:spTgt spid="53259"/>
                                        </p:tgtEl>
                                        <p:attrNameLst>
                                          <p:attrName>style.visibility</p:attrName>
                                        </p:attrNameLst>
                                      </p:cBhvr>
                                      <p:to>
                                        <p:strVal val="visible"/>
                                      </p:to>
                                    </p:set>
                                    <p:animEffect transition="in" filter="fade">
                                      <p:cBhvr>
                                        <p:cTn id="25" dur="500"/>
                                        <p:tgtEl>
                                          <p:spTgt spid="53259"/>
                                        </p:tgtEl>
                                      </p:cBhvr>
                                    </p:animEffect>
                                  </p:childTnLst>
                                </p:cTn>
                              </p:par>
                              <p:par>
                                <p:cTn id="26" presetID="10" presetClass="entr" presetSubtype="0" fill="hold" nodeType="withEffect">
                                  <p:stCondLst>
                                    <p:cond delay="0"/>
                                  </p:stCondLst>
                                  <p:childTnLst>
                                    <p:set>
                                      <p:cBhvr>
                                        <p:cTn id="27" dur="1" fill="hold">
                                          <p:stCondLst>
                                            <p:cond delay="0"/>
                                          </p:stCondLst>
                                        </p:cTn>
                                        <p:tgtEl>
                                          <p:spTgt spid="53260"/>
                                        </p:tgtEl>
                                        <p:attrNameLst>
                                          <p:attrName>style.visibility</p:attrName>
                                        </p:attrNameLst>
                                      </p:cBhvr>
                                      <p:to>
                                        <p:strVal val="visible"/>
                                      </p:to>
                                    </p:set>
                                    <p:animEffect transition="in" filter="fade">
                                      <p:cBhvr>
                                        <p:cTn id="28" dur="500"/>
                                        <p:tgtEl>
                                          <p:spTgt spid="53260"/>
                                        </p:tgtEl>
                                      </p:cBhvr>
                                    </p:animEffect>
                                  </p:childTnLst>
                                </p:cTn>
                              </p:par>
                              <p:par>
                                <p:cTn id="29" presetID="10" presetClass="entr" presetSubtype="0" fill="hold" nodeType="withEffect">
                                  <p:stCondLst>
                                    <p:cond delay="0"/>
                                  </p:stCondLst>
                                  <p:childTnLst>
                                    <p:set>
                                      <p:cBhvr>
                                        <p:cTn id="30" dur="1" fill="hold">
                                          <p:stCondLst>
                                            <p:cond delay="0"/>
                                          </p:stCondLst>
                                        </p:cTn>
                                        <p:tgtEl>
                                          <p:spTgt spid="53261"/>
                                        </p:tgtEl>
                                        <p:attrNameLst>
                                          <p:attrName>style.visibility</p:attrName>
                                        </p:attrNameLst>
                                      </p:cBhvr>
                                      <p:to>
                                        <p:strVal val="visible"/>
                                      </p:to>
                                    </p:set>
                                    <p:animEffect transition="in" filter="fade">
                                      <p:cBhvr>
                                        <p:cTn id="31" dur="500"/>
                                        <p:tgtEl>
                                          <p:spTgt spid="53261"/>
                                        </p:tgtEl>
                                      </p:cBhvr>
                                    </p:animEffect>
                                  </p:childTnLst>
                                </p:cTn>
                              </p:par>
                              <p:par>
                                <p:cTn id="32" presetID="10" presetClass="entr" presetSubtype="0" fill="hold" nodeType="withEffect">
                                  <p:stCondLst>
                                    <p:cond delay="0"/>
                                  </p:stCondLst>
                                  <p:childTnLst>
                                    <p:set>
                                      <p:cBhvr>
                                        <p:cTn id="33" dur="1" fill="hold">
                                          <p:stCondLst>
                                            <p:cond delay="0"/>
                                          </p:stCondLst>
                                        </p:cTn>
                                        <p:tgtEl>
                                          <p:spTgt spid="53262"/>
                                        </p:tgtEl>
                                        <p:attrNameLst>
                                          <p:attrName>style.visibility</p:attrName>
                                        </p:attrNameLst>
                                      </p:cBhvr>
                                      <p:to>
                                        <p:strVal val="visible"/>
                                      </p:to>
                                    </p:set>
                                    <p:animEffect transition="in" filter="fade">
                                      <p:cBhvr>
                                        <p:cTn id="34" dur="500"/>
                                        <p:tgtEl>
                                          <p:spTgt spid="53262"/>
                                        </p:tgtEl>
                                      </p:cBhvr>
                                    </p:animEffect>
                                  </p:childTnLst>
                                </p:cTn>
                              </p:par>
                              <p:par>
                                <p:cTn id="35" presetID="10" presetClass="entr" presetSubtype="0" fill="hold" nodeType="withEffect">
                                  <p:stCondLst>
                                    <p:cond delay="0"/>
                                  </p:stCondLst>
                                  <p:childTnLst>
                                    <p:set>
                                      <p:cBhvr>
                                        <p:cTn id="36" dur="1" fill="hold">
                                          <p:stCondLst>
                                            <p:cond delay="0"/>
                                          </p:stCondLst>
                                        </p:cTn>
                                        <p:tgtEl>
                                          <p:spTgt spid="53263"/>
                                        </p:tgtEl>
                                        <p:attrNameLst>
                                          <p:attrName>style.visibility</p:attrName>
                                        </p:attrNameLst>
                                      </p:cBhvr>
                                      <p:to>
                                        <p:strVal val="visible"/>
                                      </p:to>
                                    </p:set>
                                    <p:animEffect transition="in" filter="fade">
                                      <p:cBhvr>
                                        <p:cTn id="37" dur="500"/>
                                        <p:tgtEl>
                                          <p:spTgt spid="53263"/>
                                        </p:tgtEl>
                                      </p:cBhvr>
                                    </p:animEffect>
                                  </p:childTnLst>
                                </p:cTn>
                              </p:par>
                              <p:par>
                                <p:cTn id="38" presetID="10" presetClass="entr" presetSubtype="0" fill="hold" nodeType="withEffect">
                                  <p:stCondLst>
                                    <p:cond delay="0"/>
                                  </p:stCondLst>
                                  <p:childTnLst>
                                    <p:set>
                                      <p:cBhvr>
                                        <p:cTn id="39" dur="1" fill="hold">
                                          <p:stCondLst>
                                            <p:cond delay="0"/>
                                          </p:stCondLst>
                                        </p:cTn>
                                        <p:tgtEl>
                                          <p:spTgt spid="53264"/>
                                        </p:tgtEl>
                                        <p:attrNameLst>
                                          <p:attrName>style.visibility</p:attrName>
                                        </p:attrNameLst>
                                      </p:cBhvr>
                                      <p:to>
                                        <p:strVal val="visible"/>
                                      </p:to>
                                    </p:set>
                                    <p:animEffect transition="in" filter="fade">
                                      <p:cBhvr>
                                        <p:cTn id="40" dur="500"/>
                                        <p:tgtEl>
                                          <p:spTgt spid="53264"/>
                                        </p:tgtEl>
                                      </p:cBhvr>
                                    </p:animEffect>
                                  </p:childTnLst>
                                </p:cTn>
                              </p:par>
                              <p:par>
                                <p:cTn id="41" presetID="10" presetClass="entr" presetSubtype="0" fill="hold" nodeType="withEffect">
                                  <p:stCondLst>
                                    <p:cond delay="0"/>
                                  </p:stCondLst>
                                  <p:childTnLst>
                                    <p:set>
                                      <p:cBhvr>
                                        <p:cTn id="42" dur="1" fill="hold">
                                          <p:stCondLst>
                                            <p:cond delay="0"/>
                                          </p:stCondLst>
                                        </p:cTn>
                                        <p:tgtEl>
                                          <p:spTgt spid="53265"/>
                                        </p:tgtEl>
                                        <p:attrNameLst>
                                          <p:attrName>style.visibility</p:attrName>
                                        </p:attrNameLst>
                                      </p:cBhvr>
                                      <p:to>
                                        <p:strVal val="visible"/>
                                      </p:to>
                                    </p:set>
                                    <p:animEffect transition="in" filter="fade">
                                      <p:cBhvr>
                                        <p:cTn id="43" dur="500"/>
                                        <p:tgtEl>
                                          <p:spTgt spid="53265"/>
                                        </p:tgtEl>
                                      </p:cBhvr>
                                    </p:animEffect>
                                  </p:childTnLst>
                                </p:cTn>
                              </p:par>
                              <p:par>
                                <p:cTn id="44" presetID="10" presetClass="entr" presetSubtype="0" fill="hold" nodeType="withEffect">
                                  <p:stCondLst>
                                    <p:cond delay="0"/>
                                  </p:stCondLst>
                                  <p:childTnLst>
                                    <p:set>
                                      <p:cBhvr>
                                        <p:cTn id="45" dur="1" fill="hold">
                                          <p:stCondLst>
                                            <p:cond delay="0"/>
                                          </p:stCondLst>
                                        </p:cTn>
                                        <p:tgtEl>
                                          <p:spTgt spid="53266"/>
                                        </p:tgtEl>
                                        <p:attrNameLst>
                                          <p:attrName>style.visibility</p:attrName>
                                        </p:attrNameLst>
                                      </p:cBhvr>
                                      <p:to>
                                        <p:strVal val="visible"/>
                                      </p:to>
                                    </p:set>
                                    <p:animEffect transition="in" filter="fade">
                                      <p:cBhvr>
                                        <p:cTn id="46" dur="500"/>
                                        <p:tgtEl>
                                          <p:spTgt spid="53266"/>
                                        </p:tgtEl>
                                      </p:cBhvr>
                                    </p:animEffect>
                                  </p:childTnLst>
                                </p:cTn>
                              </p:par>
                              <p:par>
                                <p:cTn id="47" presetID="10" presetClass="entr" presetSubtype="0" fill="hold" nodeType="withEffect">
                                  <p:stCondLst>
                                    <p:cond delay="0"/>
                                  </p:stCondLst>
                                  <p:childTnLst>
                                    <p:set>
                                      <p:cBhvr>
                                        <p:cTn id="48" dur="1" fill="hold">
                                          <p:stCondLst>
                                            <p:cond delay="0"/>
                                          </p:stCondLst>
                                        </p:cTn>
                                        <p:tgtEl>
                                          <p:spTgt spid="53267"/>
                                        </p:tgtEl>
                                        <p:attrNameLst>
                                          <p:attrName>style.visibility</p:attrName>
                                        </p:attrNameLst>
                                      </p:cBhvr>
                                      <p:to>
                                        <p:strVal val="visible"/>
                                      </p:to>
                                    </p:set>
                                    <p:animEffect transition="in" filter="fade">
                                      <p:cBhvr>
                                        <p:cTn id="49" dur="500"/>
                                        <p:tgtEl>
                                          <p:spTgt spid="53267"/>
                                        </p:tgtEl>
                                      </p:cBhvr>
                                    </p:animEffect>
                                  </p:childTnLst>
                                </p:cTn>
                              </p:par>
                              <p:par>
                                <p:cTn id="50" presetID="10" presetClass="entr" presetSubtype="0" fill="hold" nodeType="withEffect">
                                  <p:stCondLst>
                                    <p:cond delay="0"/>
                                  </p:stCondLst>
                                  <p:childTnLst>
                                    <p:set>
                                      <p:cBhvr>
                                        <p:cTn id="51" dur="1" fill="hold">
                                          <p:stCondLst>
                                            <p:cond delay="0"/>
                                          </p:stCondLst>
                                        </p:cTn>
                                        <p:tgtEl>
                                          <p:spTgt spid="53268"/>
                                        </p:tgtEl>
                                        <p:attrNameLst>
                                          <p:attrName>style.visibility</p:attrName>
                                        </p:attrNameLst>
                                      </p:cBhvr>
                                      <p:to>
                                        <p:strVal val="visible"/>
                                      </p:to>
                                    </p:set>
                                    <p:animEffect transition="in" filter="fade">
                                      <p:cBhvr>
                                        <p:cTn id="52" dur="500"/>
                                        <p:tgtEl>
                                          <p:spTgt spid="53268"/>
                                        </p:tgtEl>
                                      </p:cBhvr>
                                    </p:animEffect>
                                  </p:childTnLst>
                                </p:cTn>
                              </p:par>
                              <p:par>
                                <p:cTn id="53" presetID="10" presetClass="entr" presetSubtype="0" fill="hold" nodeType="withEffect">
                                  <p:stCondLst>
                                    <p:cond delay="0"/>
                                  </p:stCondLst>
                                  <p:childTnLst>
                                    <p:set>
                                      <p:cBhvr>
                                        <p:cTn id="54" dur="1" fill="hold">
                                          <p:stCondLst>
                                            <p:cond delay="0"/>
                                          </p:stCondLst>
                                        </p:cTn>
                                        <p:tgtEl>
                                          <p:spTgt spid="53269"/>
                                        </p:tgtEl>
                                        <p:attrNameLst>
                                          <p:attrName>style.visibility</p:attrName>
                                        </p:attrNameLst>
                                      </p:cBhvr>
                                      <p:to>
                                        <p:strVal val="visible"/>
                                      </p:to>
                                    </p:set>
                                    <p:animEffect transition="in" filter="fade">
                                      <p:cBhvr>
                                        <p:cTn id="55" dur="500"/>
                                        <p:tgtEl>
                                          <p:spTgt spid="53269"/>
                                        </p:tgtEl>
                                      </p:cBhvr>
                                    </p:animEffect>
                                  </p:childTnLst>
                                </p:cTn>
                              </p:par>
                              <p:par>
                                <p:cTn id="56" presetID="10" presetClass="entr" presetSubtype="0" fill="hold" nodeType="withEffect">
                                  <p:stCondLst>
                                    <p:cond delay="0"/>
                                  </p:stCondLst>
                                  <p:childTnLst>
                                    <p:set>
                                      <p:cBhvr>
                                        <p:cTn id="57" dur="1" fill="hold">
                                          <p:stCondLst>
                                            <p:cond delay="0"/>
                                          </p:stCondLst>
                                        </p:cTn>
                                        <p:tgtEl>
                                          <p:spTgt spid="53270"/>
                                        </p:tgtEl>
                                        <p:attrNameLst>
                                          <p:attrName>style.visibility</p:attrName>
                                        </p:attrNameLst>
                                      </p:cBhvr>
                                      <p:to>
                                        <p:strVal val="visible"/>
                                      </p:to>
                                    </p:set>
                                    <p:animEffect transition="in" filter="fade">
                                      <p:cBhvr>
                                        <p:cTn id="58" dur="500"/>
                                        <p:tgtEl>
                                          <p:spTgt spid="53270"/>
                                        </p:tgtEl>
                                      </p:cBhvr>
                                    </p:animEffect>
                                  </p:childTnLst>
                                </p:cTn>
                              </p:par>
                              <p:par>
                                <p:cTn id="59" presetID="10" presetClass="entr" presetSubtype="0" fill="hold" nodeType="withEffect">
                                  <p:stCondLst>
                                    <p:cond delay="0"/>
                                  </p:stCondLst>
                                  <p:childTnLst>
                                    <p:set>
                                      <p:cBhvr>
                                        <p:cTn id="60" dur="1" fill="hold">
                                          <p:stCondLst>
                                            <p:cond delay="0"/>
                                          </p:stCondLst>
                                        </p:cTn>
                                        <p:tgtEl>
                                          <p:spTgt spid="53271"/>
                                        </p:tgtEl>
                                        <p:attrNameLst>
                                          <p:attrName>style.visibility</p:attrName>
                                        </p:attrNameLst>
                                      </p:cBhvr>
                                      <p:to>
                                        <p:strVal val="visible"/>
                                      </p:to>
                                    </p:set>
                                    <p:animEffect transition="in" filter="fade">
                                      <p:cBhvr>
                                        <p:cTn id="61" dur="500"/>
                                        <p:tgtEl>
                                          <p:spTgt spid="53271"/>
                                        </p:tgtEl>
                                      </p:cBhvr>
                                    </p:animEffect>
                                  </p:childTnLst>
                                </p:cTn>
                              </p:par>
                              <p:par>
                                <p:cTn id="62" presetID="10" presetClass="entr" presetSubtype="0" fill="hold" nodeType="withEffect">
                                  <p:stCondLst>
                                    <p:cond delay="0"/>
                                  </p:stCondLst>
                                  <p:childTnLst>
                                    <p:set>
                                      <p:cBhvr>
                                        <p:cTn id="63" dur="1" fill="hold">
                                          <p:stCondLst>
                                            <p:cond delay="0"/>
                                          </p:stCondLst>
                                        </p:cTn>
                                        <p:tgtEl>
                                          <p:spTgt spid="53272"/>
                                        </p:tgtEl>
                                        <p:attrNameLst>
                                          <p:attrName>style.visibility</p:attrName>
                                        </p:attrNameLst>
                                      </p:cBhvr>
                                      <p:to>
                                        <p:strVal val="visible"/>
                                      </p:to>
                                    </p:set>
                                    <p:animEffect transition="in" filter="fade">
                                      <p:cBhvr>
                                        <p:cTn id="64" dur="500"/>
                                        <p:tgtEl>
                                          <p:spTgt spid="53272"/>
                                        </p:tgtEl>
                                      </p:cBhvr>
                                    </p:animEffect>
                                  </p:childTnLst>
                                </p:cTn>
                              </p:par>
                              <p:par>
                                <p:cTn id="65" presetID="10" presetClass="entr" presetSubtype="0" fill="hold" nodeType="withEffect">
                                  <p:stCondLst>
                                    <p:cond delay="0"/>
                                  </p:stCondLst>
                                  <p:childTnLst>
                                    <p:set>
                                      <p:cBhvr>
                                        <p:cTn id="66" dur="1" fill="hold">
                                          <p:stCondLst>
                                            <p:cond delay="0"/>
                                          </p:stCondLst>
                                        </p:cTn>
                                        <p:tgtEl>
                                          <p:spTgt spid="53273"/>
                                        </p:tgtEl>
                                        <p:attrNameLst>
                                          <p:attrName>style.visibility</p:attrName>
                                        </p:attrNameLst>
                                      </p:cBhvr>
                                      <p:to>
                                        <p:strVal val="visible"/>
                                      </p:to>
                                    </p:set>
                                    <p:animEffect transition="in" filter="fade">
                                      <p:cBhvr>
                                        <p:cTn id="67" dur="500"/>
                                        <p:tgtEl>
                                          <p:spTgt spid="53273"/>
                                        </p:tgtEl>
                                      </p:cBhvr>
                                    </p:animEffect>
                                  </p:childTnLst>
                                </p:cTn>
                              </p:par>
                              <p:par>
                                <p:cTn id="68" presetID="10" presetClass="entr" presetSubtype="0" fill="hold" nodeType="withEffect">
                                  <p:stCondLst>
                                    <p:cond delay="0"/>
                                  </p:stCondLst>
                                  <p:childTnLst>
                                    <p:set>
                                      <p:cBhvr>
                                        <p:cTn id="69" dur="1" fill="hold">
                                          <p:stCondLst>
                                            <p:cond delay="0"/>
                                          </p:stCondLst>
                                        </p:cTn>
                                        <p:tgtEl>
                                          <p:spTgt spid="53274"/>
                                        </p:tgtEl>
                                        <p:attrNameLst>
                                          <p:attrName>style.visibility</p:attrName>
                                        </p:attrNameLst>
                                      </p:cBhvr>
                                      <p:to>
                                        <p:strVal val="visible"/>
                                      </p:to>
                                    </p:set>
                                    <p:animEffect transition="in" filter="fade">
                                      <p:cBhvr>
                                        <p:cTn id="70" dur="500"/>
                                        <p:tgtEl>
                                          <p:spTgt spid="53274"/>
                                        </p:tgtEl>
                                      </p:cBhvr>
                                    </p:animEffect>
                                  </p:childTnLst>
                                </p:cTn>
                              </p:par>
                              <p:par>
                                <p:cTn id="71" presetID="10" presetClass="entr" presetSubtype="0" fill="hold" nodeType="withEffect">
                                  <p:stCondLst>
                                    <p:cond delay="0"/>
                                  </p:stCondLst>
                                  <p:childTnLst>
                                    <p:set>
                                      <p:cBhvr>
                                        <p:cTn id="72" dur="1" fill="hold">
                                          <p:stCondLst>
                                            <p:cond delay="0"/>
                                          </p:stCondLst>
                                        </p:cTn>
                                        <p:tgtEl>
                                          <p:spTgt spid="53275"/>
                                        </p:tgtEl>
                                        <p:attrNameLst>
                                          <p:attrName>style.visibility</p:attrName>
                                        </p:attrNameLst>
                                      </p:cBhvr>
                                      <p:to>
                                        <p:strVal val="visible"/>
                                      </p:to>
                                    </p:set>
                                    <p:animEffect transition="in" filter="fade">
                                      <p:cBhvr>
                                        <p:cTn id="73" dur="500"/>
                                        <p:tgtEl>
                                          <p:spTgt spid="53275"/>
                                        </p:tgtEl>
                                      </p:cBhvr>
                                    </p:animEffect>
                                  </p:childTnLst>
                                </p:cTn>
                              </p:par>
                              <p:par>
                                <p:cTn id="74" presetID="10" presetClass="entr" presetSubtype="0" fill="hold" nodeType="withEffect">
                                  <p:stCondLst>
                                    <p:cond delay="0"/>
                                  </p:stCondLst>
                                  <p:childTnLst>
                                    <p:set>
                                      <p:cBhvr>
                                        <p:cTn id="75" dur="1" fill="hold">
                                          <p:stCondLst>
                                            <p:cond delay="0"/>
                                          </p:stCondLst>
                                        </p:cTn>
                                        <p:tgtEl>
                                          <p:spTgt spid="53276"/>
                                        </p:tgtEl>
                                        <p:attrNameLst>
                                          <p:attrName>style.visibility</p:attrName>
                                        </p:attrNameLst>
                                      </p:cBhvr>
                                      <p:to>
                                        <p:strVal val="visible"/>
                                      </p:to>
                                    </p:set>
                                    <p:animEffect transition="in" filter="fade">
                                      <p:cBhvr>
                                        <p:cTn id="76" dur="500"/>
                                        <p:tgtEl>
                                          <p:spTgt spid="53276"/>
                                        </p:tgtEl>
                                      </p:cBhvr>
                                    </p:animEffect>
                                  </p:childTnLst>
                                </p:cTn>
                              </p:par>
                              <p:par>
                                <p:cTn id="77" presetID="10" presetClass="entr" presetSubtype="0" fill="hold" nodeType="withEffect">
                                  <p:stCondLst>
                                    <p:cond delay="0"/>
                                  </p:stCondLst>
                                  <p:childTnLst>
                                    <p:set>
                                      <p:cBhvr>
                                        <p:cTn id="78" dur="1" fill="hold">
                                          <p:stCondLst>
                                            <p:cond delay="0"/>
                                          </p:stCondLst>
                                        </p:cTn>
                                        <p:tgtEl>
                                          <p:spTgt spid="53277"/>
                                        </p:tgtEl>
                                        <p:attrNameLst>
                                          <p:attrName>style.visibility</p:attrName>
                                        </p:attrNameLst>
                                      </p:cBhvr>
                                      <p:to>
                                        <p:strVal val="visible"/>
                                      </p:to>
                                    </p:set>
                                    <p:animEffect transition="in" filter="fade">
                                      <p:cBhvr>
                                        <p:cTn id="79" dur="500"/>
                                        <p:tgtEl>
                                          <p:spTgt spid="53277"/>
                                        </p:tgtEl>
                                      </p:cBhvr>
                                    </p:animEffect>
                                  </p:childTnLst>
                                </p:cTn>
                              </p:par>
                              <p:par>
                                <p:cTn id="80" presetID="10" presetClass="entr" presetSubtype="0" fill="hold" nodeType="withEffect">
                                  <p:stCondLst>
                                    <p:cond delay="0"/>
                                  </p:stCondLst>
                                  <p:childTnLst>
                                    <p:set>
                                      <p:cBhvr>
                                        <p:cTn id="81" dur="1" fill="hold">
                                          <p:stCondLst>
                                            <p:cond delay="0"/>
                                          </p:stCondLst>
                                        </p:cTn>
                                        <p:tgtEl>
                                          <p:spTgt spid="53278"/>
                                        </p:tgtEl>
                                        <p:attrNameLst>
                                          <p:attrName>style.visibility</p:attrName>
                                        </p:attrNameLst>
                                      </p:cBhvr>
                                      <p:to>
                                        <p:strVal val="visible"/>
                                      </p:to>
                                    </p:set>
                                    <p:animEffect transition="in" filter="fade">
                                      <p:cBhvr>
                                        <p:cTn id="82" dur="500"/>
                                        <p:tgtEl>
                                          <p:spTgt spid="53278"/>
                                        </p:tgtEl>
                                      </p:cBhvr>
                                    </p:animEffect>
                                  </p:childTnLst>
                                </p:cTn>
                              </p:par>
                              <p:par>
                                <p:cTn id="83" presetID="10" presetClass="entr" presetSubtype="0" fill="hold" nodeType="withEffect">
                                  <p:stCondLst>
                                    <p:cond delay="0"/>
                                  </p:stCondLst>
                                  <p:childTnLst>
                                    <p:set>
                                      <p:cBhvr>
                                        <p:cTn id="84" dur="1" fill="hold">
                                          <p:stCondLst>
                                            <p:cond delay="0"/>
                                          </p:stCondLst>
                                        </p:cTn>
                                        <p:tgtEl>
                                          <p:spTgt spid="53252">
                                            <p:txEl>
                                              <p:pRg st="4" end="4"/>
                                            </p:txEl>
                                          </p:spTgt>
                                        </p:tgtEl>
                                        <p:attrNameLst>
                                          <p:attrName>style.visibility</p:attrName>
                                        </p:attrNameLst>
                                      </p:cBhvr>
                                      <p:to>
                                        <p:strVal val="visible"/>
                                      </p:to>
                                    </p:set>
                                    <p:animEffect transition="in" filter="fade">
                                      <p:cBhvr>
                                        <p:cTn id="85" dur="500"/>
                                        <p:tgtEl>
                                          <p:spTgt spid="5325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3" grpId="0" animBg="1"/>
      <p:bldP spid="53255" grpId="0"/>
      <p:bldP spid="53258" grpId="0" animBg="1"/>
      <p:bldP spid="53259" grpId="0"/>
      <p:bldP spid="53260" grpId="0"/>
      <p:bldP spid="53261" grpId="0"/>
      <p:bldP spid="53263" grpId="0" animBg="1"/>
      <p:bldP spid="53264" grpId="0"/>
      <p:bldP spid="53265" grpId="0"/>
      <p:bldP spid="53266" grpId="0"/>
      <p:bldP spid="53273" grpId="0" animBg="1"/>
      <p:bldP spid="53274" grpId="0" animBg="1"/>
      <p:bldP spid="53277" grpId="0"/>
      <p:bldP spid="5327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5">
            <a:extLst>
              <a:ext uri="{FF2B5EF4-FFF2-40B4-BE49-F238E27FC236}">
                <a16:creationId xmlns:a16="http://schemas.microsoft.com/office/drawing/2014/main" id="{31996F14-60A6-B85D-7A95-FE13D478FCE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6FF43C4A-D41D-4CC3-AC60-40A3674B9C70}" type="slidenum">
              <a:rPr lang="en-US" altLang="en-US" sz="1200" smtClean="0">
                <a:latin typeface="Garamond" panose="02020404030301010803" pitchFamily="18" charset="0"/>
              </a:rPr>
              <a:pPr>
                <a:spcBef>
                  <a:spcPct val="0"/>
                </a:spcBef>
                <a:buClrTx/>
                <a:buSzTx/>
                <a:buFontTx/>
                <a:buNone/>
              </a:pPr>
              <a:t>27</a:t>
            </a:fld>
            <a:endParaRPr lang="en-US" altLang="en-US" sz="1200">
              <a:latin typeface="Garamond" panose="02020404030301010803" pitchFamily="18" charset="0"/>
            </a:endParaRPr>
          </a:p>
        </p:txBody>
      </p:sp>
      <p:sp>
        <p:nvSpPr>
          <p:cNvPr id="57347" name="Rectangle 2">
            <a:extLst>
              <a:ext uri="{FF2B5EF4-FFF2-40B4-BE49-F238E27FC236}">
                <a16:creationId xmlns:a16="http://schemas.microsoft.com/office/drawing/2014/main" id="{3BE537B0-66AD-E130-D0FC-96D274156F58}"/>
              </a:ext>
            </a:extLst>
          </p:cNvPr>
          <p:cNvSpPr>
            <a:spLocks noGrp="1" noChangeArrowheads="1"/>
          </p:cNvSpPr>
          <p:nvPr>
            <p:ph type="title"/>
          </p:nvPr>
        </p:nvSpPr>
        <p:spPr/>
        <p:txBody>
          <a:bodyPr/>
          <a:lstStyle/>
          <a:p>
            <a:pPr eaLnBrk="1" hangingPunct="1"/>
            <a:r>
              <a:rPr lang="en-US" altLang="en-US" sz="3200"/>
              <a:t>Proof of Lemma F:</a:t>
            </a:r>
          </a:p>
        </p:txBody>
      </p:sp>
      <p:sp>
        <p:nvSpPr>
          <p:cNvPr id="57348" name="Rectangle 3">
            <a:extLst>
              <a:ext uri="{FF2B5EF4-FFF2-40B4-BE49-F238E27FC236}">
                <a16:creationId xmlns:a16="http://schemas.microsoft.com/office/drawing/2014/main" id="{4351C431-C7AE-16E5-E400-50A78A9CCC97}"/>
              </a:ext>
            </a:extLst>
          </p:cNvPr>
          <p:cNvSpPr>
            <a:spLocks noGrp="1" noChangeArrowheads="1"/>
          </p:cNvSpPr>
          <p:nvPr>
            <p:ph type="body" idx="1"/>
          </p:nvPr>
        </p:nvSpPr>
        <p:spPr>
          <a:xfrm>
            <a:off x="457200" y="1143000"/>
            <a:ext cx="8229600" cy="4530725"/>
          </a:xfrm>
        </p:spPr>
        <p:txBody>
          <a:bodyPr/>
          <a:lstStyle/>
          <a:p>
            <a:pPr eaLnBrk="1" hangingPunct="1"/>
            <a:r>
              <a:rPr lang="en-US" altLang="en-US" sz="2400"/>
              <a:t>Keeping in mind that the input is a bitonic sequnce, we may have three cases for 0</a:t>
            </a:r>
            <a:r>
              <a:rPr lang="en-US" altLang="en-US" sz="2400" baseline="30000"/>
              <a:t>i</a:t>
            </a:r>
            <a:r>
              <a:rPr lang="en-US" altLang="en-US" sz="2400"/>
              <a:t>1</a:t>
            </a:r>
            <a:r>
              <a:rPr lang="en-US" altLang="en-US" sz="2400" baseline="30000"/>
              <a:t>j</a:t>
            </a:r>
            <a:r>
              <a:rPr lang="en-US" altLang="en-US" sz="2400"/>
              <a:t>0</a:t>
            </a:r>
            <a:r>
              <a:rPr lang="en-US" altLang="en-US" sz="2400" baseline="30000"/>
              <a:t>k</a:t>
            </a:r>
            <a:r>
              <a:rPr lang="en-US" altLang="en-US" sz="2400"/>
              <a:t> type bitonic sequences:</a:t>
            </a:r>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800"/>
          </a:p>
          <a:p>
            <a:pPr eaLnBrk="1" hangingPunct="1"/>
            <a:endParaRPr lang="en-US" altLang="en-US" sz="800"/>
          </a:p>
          <a:p>
            <a:pPr eaLnBrk="1" hangingPunct="1"/>
            <a:r>
              <a:rPr lang="en-US" altLang="en-US" sz="2400"/>
              <a:t>We have the symmetric cases for the bitonic sequences of the form 1</a:t>
            </a:r>
            <a:r>
              <a:rPr lang="en-US" altLang="en-US" sz="2400" baseline="30000"/>
              <a:t>i</a:t>
            </a:r>
            <a:r>
              <a:rPr lang="en-US" altLang="en-US" sz="2400"/>
              <a:t>0</a:t>
            </a:r>
            <a:r>
              <a:rPr lang="en-US" altLang="en-US" sz="2400" baseline="30000"/>
              <a:t>j</a:t>
            </a:r>
            <a:r>
              <a:rPr lang="en-US" altLang="en-US" sz="2400"/>
              <a:t>1</a:t>
            </a:r>
            <a:r>
              <a:rPr lang="en-US" altLang="en-US" sz="2400" baseline="30000"/>
              <a:t>k</a:t>
            </a:r>
            <a:r>
              <a:rPr lang="en-US" altLang="en-US" sz="2400"/>
              <a:t>, however the proof </a:t>
            </a:r>
            <a:r>
              <a:rPr lang="tr-TR" altLang="en-US" sz="2400"/>
              <a:t>for those cases are s</a:t>
            </a:r>
            <a:r>
              <a:rPr lang="en-US" altLang="en-US" sz="2400"/>
              <a:t>imilar.</a:t>
            </a:r>
          </a:p>
          <a:p>
            <a:pPr eaLnBrk="1" hangingPunct="1"/>
            <a:endParaRPr lang="en-US" altLang="en-US" sz="2400"/>
          </a:p>
        </p:txBody>
      </p:sp>
      <p:sp>
        <p:nvSpPr>
          <p:cNvPr id="57349" name="Rectangle 4">
            <a:extLst>
              <a:ext uri="{FF2B5EF4-FFF2-40B4-BE49-F238E27FC236}">
                <a16:creationId xmlns:a16="http://schemas.microsoft.com/office/drawing/2014/main" id="{4F553726-BD0E-D541-BD63-F9804C9C5C0D}"/>
              </a:ext>
            </a:extLst>
          </p:cNvPr>
          <p:cNvSpPr>
            <a:spLocks noChangeArrowheads="1"/>
          </p:cNvSpPr>
          <p:nvPr/>
        </p:nvSpPr>
        <p:spPr bwMode="auto">
          <a:xfrm>
            <a:off x="2667000" y="2362200"/>
            <a:ext cx="457200" cy="2362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57350" name="Text Box 5">
            <a:extLst>
              <a:ext uri="{FF2B5EF4-FFF2-40B4-BE49-F238E27FC236}">
                <a16:creationId xmlns:a16="http://schemas.microsoft.com/office/drawing/2014/main" id="{8006821F-A9C6-32BD-A813-25FF9A026F73}"/>
              </a:ext>
            </a:extLst>
          </p:cNvPr>
          <p:cNvSpPr txBox="1">
            <a:spLocks noChangeArrowheads="1"/>
          </p:cNvSpPr>
          <p:nvPr/>
        </p:nvSpPr>
        <p:spPr bwMode="auto">
          <a:xfrm>
            <a:off x="2609850" y="2401888"/>
            <a:ext cx="574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t>0’s</a:t>
            </a:r>
          </a:p>
        </p:txBody>
      </p:sp>
      <p:sp>
        <p:nvSpPr>
          <p:cNvPr id="57351" name="Line 6">
            <a:extLst>
              <a:ext uri="{FF2B5EF4-FFF2-40B4-BE49-F238E27FC236}">
                <a16:creationId xmlns:a16="http://schemas.microsoft.com/office/drawing/2014/main" id="{7F5587E0-015C-BEC3-7AAA-C0CD31CC2F3C}"/>
              </a:ext>
            </a:extLst>
          </p:cNvPr>
          <p:cNvSpPr>
            <a:spLocks noChangeShapeType="1"/>
          </p:cNvSpPr>
          <p:nvPr/>
        </p:nvSpPr>
        <p:spPr bwMode="auto">
          <a:xfrm>
            <a:off x="2514600" y="3505200"/>
            <a:ext cx="762000" cy="0"/>
          </a:xfrm>
          <a:prstGeom prst="line">
            <a:avLst/>
          </a:prstGeom>
          <a:noFill/>
          <a:ln w="9525">
            <a:solidFill>
              <a:srgbClr val="C0C0C0"/>
            </a:solidFill>
            <a:prstDash val="sysDot"/>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57352" name="Line 7">
            <a:extLst>
              <a:ext uri="{FF2B5EF4-FFF2-40B4-BE49-F238E27FC236}">
                <a16:creationId xmlns:a16="http://schemas.microsoft.com/office/drawing/2014/main" id="{1690142F-28CD-8861-0FFA-D55212182B41}"/>
              </a:ext>
            </a:extLst>
          </p:cNvPr>
          <p:cNvSpPr>
            <a:spLocks noChangeShapeType="1"/>
          </p:cNvSpPr>
          <p:nvPr/>
        </p:nvSpPr>
        <p:spPr bwMode="auto">
          <a:xfrm>
            <a:off x="2667000" y="29718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57353" name="Line 8">
            <a:extLst>
              <a:ext uri="{FF2B5EF4-FFF2-40B4-BE49-F238E27FC236}">
                <a16:creationId xmlns:a16="http://schemas.microsoft.com/office/drawing/2014/main" id="{A9EAC233-3761-CADC-14CE-08EC0A712C9E}"/>
              </a:ext>
            </a:extLst>
          </p:cNvPr>
          <p:cNvSpPr>
            <a:spLocks noChangeShapeType="1"/>
          </p:cNvSpPr>
          <p:nvPr/>
        </p:nvSpPr>
        <p:spPr bwMode="auto">
          <a:xfrm>
            <a:off x="2667000" y="38862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57354" name="Text Box 9">
            <a:extLst>
              <a:ext uri="{FF2B5EF4-FFF2-40B4-BE49-F238E27FC236}">
                <a16:creationId xmlns:a16="http://schemas.microsoft.com/office/drawing/2014/main" id="{985B30D4-5FD3-32CC-C606-5C0BE2C681C3}"/>
              </a:ext>
            </a:extLst>
          </p:cNvPr>
          <p:cNvSpPr txBox="1">
            <a:spLocks noChangeArrowheads="1"/>
          </p:cNvSpPr>
          <p:nvPr/>
        </p:nvSpPr>
        <p:spPr bwMode="auto">
          <a:xfrm>
            <a:off x="2625725" y="3276600"/>
            <a:ext cx="574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t>1’s</a:t>
            </a:r>
          </a:p>
        </p:txBody>
      </p:sp>
      <p:sp>
        <p:nvSpPr>
          <p:cNvPr id="57355" name="Text Box 10">
            <a:extLst>
              <a:ext uri="{FF2B5EF4-FFF2-40B4-BE49-F238E27FC236}">
                <a16:creationId xmlns:a16="http://schemas.microsoft.com/office/drawing/2014/main" id="{A3A222B3-7384-0369-DCC0-23623DAF52F7}"/>
              </a:ext>
            </a:extLst>
          </p:cNvPr>
          <p:cNvSpPr txBox="1">
            <a:spLocks noChangeArrowheads="1"/>
          </p:cNvSpPr>
          <p:nvPr/>
        </p:nvSpPr>
        <p:spPr bwMode="auto">
          <a:xfrm>
            <a:off x="2625725" y="4038600"/>
            <a:ext cx="574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t>0’s</a:t>
            </a:r>
          </a:p>
        </p:txBody>
      </p:sp>
      <p:sp>
        <p:nvSpPr>
          <p:cNvPr id="57356" name="Rectangle 11">
            <a:extLst>
              <a:ext uri="{FF2B5EF4-FFF2-40B4-BE49-F238E27FC236}">
                <a16:creationId xmlns:a16="http://schemas.microsoft.com/office/drawing/2014/main" id="{D4196060-CE28-C2C6-F975-B9F04064EDFA}"/>
              </a:ext>
            </a:extLst>
          </p:cNvPr>
          <p:cNvSpPr>
            <a:spLocks noChangeArrowheads="1"/>
          </p:cNvSpPr>
          <p:nvPr/>
        </p:nvSpPr>
        <p:spPr bwMode="auto">
          <a:xfrm>
            <a:off x="4191000" y="2362200"/>
            <a:ext cx="457200" cy="2362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57357" name="Text Box 12">
            <a:extLst>
              <a:ext uri="{FF2B5EF4-FFF2-40B4-BE49-F238E27FC236}">
                <a16:creationId xmlns:a16="http://schemas.microsoft.com/office/drawing/2014/main" id="{21807860-9F4E-A55A-9B9D-31F63368745F}"/>
              </a:ext>
            </a:extLst>
          </p:cNvPr>
          <p:cNvSpPr txBox="1">
            <a:spLocks noChangeArrowheads="1"/>
          </p:cNvSpPr>
          <p:nvPr/>
        </p:nvSpPr>
        <p:spPr bwMode="auto">
          <a:xfrm>
            <a:off x="4133850" y="2895600"/>
            <a:ext cx="574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t>0’s</a:t>
            </a:r>
          </a:p>
        </p:txBody>
      </p:sp>
      <p:sp>
        <p:nvSpPr>
          <p:cNvPr id="57358" name="Line 13">
            <a:extLst>
              <a:ext uri="{FF2B5EF4-FFF2-40B4-BE49-F238E27FC236}">
                <a16:creationId xmlns:a16="http://schemas.microsoft.com/office/drawing/2014/main" id="{339ADA1A-2A80-F6C1-B055-171552F7472D}"/>
              </a:ext>
            </a:extLst>
          </p:cNvPr>
          <p:cNvSpPr>
            <a:spLocks noChangeShapeType="1"/>
          </p:cNvSpPr>
          <p:nvPr/>
        </p:nvSpPr>
        <p:spPr bwMode="auto">
          <a:xfrm>
            <a:off x="4038600" y="3505200"/>
            <a:ext cx="762000" cy="0"/>
          </a:xfrm>
          <a:prstGeom prst="line">
            <a:avLst/>
          </a:prstGeom>
          <a:noFill/>
          <a:ln w="9525">
            <a:solidFill>
              <a:srgbClr val="C0C0C0"/>
            </a:solidFill>
            <a:prstDash val="sysDot"/>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57359" name="Line 14">
            <a:extLst>
              <a:ext uri="{FF2B5EF4-FFF2-40B4-BE49-F238E27FC236}">
                <a16:creationId xmlns:a16="http://schemas.microsoft.com/office/drawing/2014/main" id="{68DF4FA2-4D20-7D73-DE36-FD4C67AF9CF7}"/>
              </a:ext>
            </a:extLst>
          </p:cNvPr>
          <p:cNvSpPr>
            <a:spLocks noChangeShapeType="1"/>
          </p:cNvSpPr>
          <p:nvPr/>
        </p:nvSpPr>
        <p:spPr bwMode="auto">
          <a:xfrm>
            <a:off x="4191000" y="38862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57360" name="Line 15">
            <a:extLst>
              <a:ext uri="{FF2B5EF4-FFF2-40B4-BE49-F238E27FC236}">
                <a16:creationId xmlns:a16="http://schemas.microsoft.com/office/drawing/2014/main" id="{631D5A2B-6589-35E6-17AB-54960A958135}"/>
              </a:ext>
            </a:extLst>
          </p:cNvPr>
          <p:cNvSpPr>
            <a:spLocks noChangeShapeType="1"/>
          </p:cNvSpPr>
          <p:nvPr/>
        </p:nvSpPr>
        <p:spPr bwMode="auto">
          <a:xfrm>
            <a:off x="4191000" y="43434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57361" name="Text Box 16">
            <a:extLst>
              <a:ext uri="{FF2B5EF4-FFF2-40B4-BE49-F238E27FC236}">
                <a16:creationId xmlns:a16="http://schemas.microsoft.com/office/drawing/2014/main" id="{0BE1D483-858B-0DE4-8C17-AE412B245F1D}"/>
              </a:ext>
            </a:extLst>
          </p:cNvPr>
          <p:cNvSpPr txBox="1">
            <a:spLocks noChangeArrowheads="1"/>
          </p:cNvSpPr>
          <p:nvPr/>
        </p:nvSpPr>
        <p:spPr bwMode="auto">
          <a:xfrm>
            <a:off x="4149725" y="3962400"/>
            <a:ext cx="574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t>1’s</a:t>
            </a:r>
          </a:p>
        </p:txBody>
      </p:sp>
      <p:sp>
        <p:nvSpPr>
          <p:cNvPr id="57362" name="Text Box 17">
            <a:extLst>
              <a:ext uri="{FF2B5EF4-FFF2-40B4-BE49-F238E27FC236}">
                <a16:creationId xmlns:a16="http://schemas.microsoft.com/office/drawing/2014/main" id="{D477F733-7FFB-69C4-4253-35AE35F51744}"/>
              </a:ext>
            </a:extLst>
          </p:cNvPr>
          <p:cNvSpPr txBox="1">
            <a:spLocks noChangeArrowheads="1"/>
          </p:cNvSpPr>
          <p:nvPr/>
        </p:nvSpPr>
        <p:spPr bwMode="auto">
          <a:xfrm>
            <a:off x="4149725" y="4343400"/>
            <a:ext cx="574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t>0’s</a:t>
            </a:r>
          </a:p>
        </p:txBody>
      </p:sp>
      <p:sp>
        <p:nvSpPr>
          <p:cNvPr id="57363" name="Rectangle 18">
            <a:extLst>
              <a:ext uri="{FF2B5EF4-FFF2-40B4-BE49-F238E27FC236}">
                <a16:creationId xmlns:a16="http://schemas.microsoft.com/office/drawing/2014/main" id="{CE3DD336-7336-2017-B13D-45482CB7D781}"/>
              </a:ext>
            </a:extLst>
          </p:cNvPr>
          <p:cNvSpPr>
            <a:spLocks noChangeArrowheads="1"/>
          </p:cNvSpPr>
          <p:nvPr/>
        </p:nvSpPr>
        <p:spPr bwMode="auto">
          <a:xfrm>
            <a:off x="5715000" y="2362200"/>
            <a:ext cx="457200" cy="2362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57364" name="Text Box 19">
            <a:extLst>
              <a:ext uri="{FF2B5EF4-FFF2-40B4-BE49-F238E27FC236}">
                <a16:creationId xmlns:a16="http://schemas.microsoft.com/office/drawing/2014/main" id="{4B99BF4B-96AD-6709-BFDD-CB7AA3F32397}"/>
              </a:ext>
            </a:extLst>
          </p:cNvPr>
          <p:cNvSpPr txBox="1">
            <a:spLocks noChangeArrowheads="1"/>
          </p:cNvSpPr>
          <p:nvPr/>
        </p:nvSpPr>
        <p:spPr bwMode="auto">
          <a:xfrm>
            <a:off x="5657850" y="2286000"/>
            <a:ext cx="574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t>0’s</a:t>
            </a:r>
          </a:p>
        </p:txBody>
      </p:sp>
      <p:sp>
        <p:nvSpPr>
          <p:cNvPr id="57365" name="Line 20">
            <a:extLst>
              <a:ext uri="{FF2B5EF4-FFF2-40B4-BE49-F238E27FC236}">
                <a16:creationId xmlns:a16="http://schemas.microsoft.com/office/drawing/2014/main" id="{6C9B4E2D-9430-DB84-CEC7-40A723F614D7}"/>
              </a:ext>
            </a:extLst>
          </p:cNvPr>
          <p:cNvSpPr>
            <a:spLocks noChangeShapeType="1"/>
          </p:cNvSpPr>
          <p:nvPr/>
        </p:nvSpPr>
        <p:spPr bwMode="auto">
          <a:xfrm>
            <a:off x="5562600" y="3505200"/>
            <a:ext cx="762000" cy="0"/>
          </a:xfrm>
          <a:prstGeom prst="line">
            <a:avLst/>
          </a:prstGeom>
          <a:noFill/>
          <a:ln w="9525">
            <a:solidFill>
              <a:srgbClr val="C0C0C0"/>
            </a:solidFill>
            <a:prstDash val="sysDot"/>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57366" name="Line 21">
            <a:extLst>
              <a:ext uri="{FF2B5EF4-FFF2-40B4-BE49-F238E27FC236}">
                <a16:creationId xmlns:a16="http://schemas.microsoft.com/office/drawing/2014/main" id="{EFCAD203-033C-7EB1-37A8-9F16F2B725B0}"/>
              </a:ext>
            </a:extLst>
          </p:cNvPr>
          <p:cNvSpPr>
            <a:spLocks noChangeShapeType="1"/>
          </p:cNvSpPr>
          <p:nvPr/>
        </p:nvSpPr>
        <p:spPr bwMode="auto">
          <a:xfrm>
            <a:off x="5715000" y="27432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57367" name="Line 22">
            <a:extLst>
              <a:ext uri="{FF2B5EF4-FFF2-40B4-BE49-F238E27FC236}">
                <a16:creationId xmlns:a16="http://schemas.microsoft.com/office/drawing/2014/main" id="{ABD557D1-C433-2ECF-22BE-481A7E594DDD}"/>
              </a:ext>
            </a:extLst>
          </p:cNvPr>
          <p:cNvSpPr>
            <a:spLocks noChangeShapeType="1"/>
          </p:cNvSpPr>
          <p:nvPr/>
        </p:nvSpPr>
        <p:spPr bwMode="auto">
          <a:xfrm>
            <a:off x="5715000" y="32004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57368" name="Text Box 23">
            <a:extLst>
              <a:ext uri="{FF2B5EF4-FFF2-40B4-BE49-F238E27FC236}">
                <a16:creationId xmlns:a16="http://schemas.microsoft.com/office/drawing/2014/main" id="{4CE2DECE-6403-C11C-1905-4064C88C55DA}"/>
              </a:ext>
            </a:extLst>
          </p:cNvPr>
          <p:cNvSpPr txBox="1">
            <a:spLocks noChangeArrowheads="1"/>
          </p:cNvSpPr>
          <p:nvPr/>
        </p:nvSpPr>
        <p:spPr bwMode="auto">
          <a:xfrm>
            <a:off x="5673725" y="2667000"/>
            <a:ext cx="574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t>1’s</a:t>
            </a:r>
          </a:p>
        </p:txBody>
      </p:sp>
      <p:sp>
        <p:nvSpPr>
          <p:cNvPr id="57369" name="Text Box 24">
            <a:extLst>
              <a:ext uri="{FF2B5EF4-FFF2-40B4-BE49-F238E27FC236}">
                <a16:creationId xmlns:a16="http://schemas.microsoft.com/office/drawing/2014/main" id="{3706397A-D18D-E7A2-6896-432E6A9269C2}"/>
              </a:ext>
            </a:extLst>
          </p:cNvPr>
          <p:cNvSpPr txBox="1">
            <a:spLocks noChangeArrowheads="1"/>
          </p:cNvSpPr>
          <p:nvPr/>
        </p:nvSpPr>
        <p:spPr bwMode="auto">
          <a:xfrm>
            <a:off x="5673725" y="3733800"/>
            <a:ext cx="574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t>0’s</a:t>
            </a:r>
          </a:p>
        </p:txBody>
      </p:sp>
      <p:sp>
        <p:nvSpPr>
          <p:cNvPr id="57370" name="Text Box 25">
            <a:extLst>
              <a:ext uri="{FF2B5EF4-FFF2-40B4-BE49-F238E27FC236}">
                <a16:creationId xmlns:a16="http://schemas.microsoft.com/office/drawing/2014/main" id="{01074208-F376-BD27-B8FD-73B4827782EA}"/>
              </a:ext>
            </a:extLst>
          </p:cNvPr>
          <p:cNvSpPr txBox="1">
            <a:spLocks noChangeArrowheads="1"/>
          </p:cNvSpPr>
          <p:nvPr/>
        </p:nvSpPr>
        <p:spPr bwMode="auto">
          <a:xfrm>
            <a:off x="2562225" y="1981200"/>
            <a:ext cx="7143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case i</a:t>
            </a:r>
          </a:p>
        </p:txBody>
      </p:sp>
      <p:sp>
        <p:nvSpPr>
          <p:cNvPr id="57371" name="Text Box 26">
            <a:extLst>
              <a:ext uri="{FF2B5EF4-FFF2-40B4-BE49-F238E27FC236}">
                <a16:creationId xmlns:a16="http://schemas.microsoft.com/office/drawing/2014/main" id="{70FAB5AB-3B39-DA04-381D-DCDF2D8DAFE2}"/>
              </a:ext>
            </a:extLst>
          </p:cNvPr>
          <p:cNvSpPr txBox="1">
            <a:spLocks noChangeArrowheads="1"/>
          </p:cNvSpPr>
          <p:nvPr/>
        </p:nvSpPr>
        <p:spPr bwMode="auto">
          <a:xfrm>
            <a:off x="4038600" y="1997075"/>
            <a:ext cx="7588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case ii</a:t>
            </a:r>
          </a:p>
        </p:txBody>
      </p:sp>
      <p:sp>
        <p:nvSpPr>
          <p:cNvPr id="57372" name="Text Box 27">
            <a:extLst>
              <a:ext uri="{FF2B5EF4-FFF2-40B4-BE49-F238E27FC236}">
                <a16:creationId xmlns:a16="http://schemas.microsoft.com/office/drawing/2014/main" id="{32AF186A-D027-3E65-D632-D93279519D3F}"/>
              </a:ext>
            </a:extLst>
          </p:cNvPr>
          <p:cNvSpPr txBox="1">
            <a:spLocks noChangeArrowheads="1"/>
          </p:cNvSpPr>
          <p:nvPr/>
        </p:nvSpPr>
        <p:spPr bwMode="auto">
          <a:xfrm>
            <a:off x="5521325" y="1997075"/>
            <a:ext cx="803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case iii</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5">
            <a:extLst>
              <a:ext uri="{FF2B5EF4-FFF2-40B4-BE49-F238E27FC236}">
                <a16:creationId xmlns:a16="http://schemas.microsoft.com/office/drawing/2014/main" id="{A46B9FA7-4833-D420-1B07-13C4BB10368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E80182B4-1F7E-4392-8F8A-BDD182618E27}" type="slidenum">
              <a:rPr lang="en-US" altLang="en-US" sz="1200" smtClean="0">
                <a:latin typeface="Garamond" panose="02020404030301010803" pitchFamily="18" charset="0"/>
              </a:rPr>
              <a:pPr>
                <a:spcBef>
                  <a:spcPct val="0"/>
                </a:spcBef>
                <a:buClrTx/>
                <a:buSzTx/>
                <a:buFontTx/>
                <a:buNone/>
              </a:pPr>
              <a:t>28</a:t>
            </a:fld>
            <a:endParaRPr lang="en-US" altLang="en-US" sz="1200">
              <a:latin typeface="Garamond" panose="02020404030301010803" pitchFamily="18" charset="0"/>
            </a:endParaRPr>
          </a:p>
        </p:txBody>
      </p:sp>
      <p:sp>
        <p:nvSpPr>
          <p:cNvPr id="59395" name="Rectangle 2">
            <a:extLst>
              <a:ext uri="{FF2B5EF4-FFF2-40B4-BE49-F238E27FC236}">
                <a16:creationId xmlns:a16="http://schemas.microsoft.com/office/drawing/2014/main" id="{620C4E7B-AF05-7C3F-A15A-98412BC84FB0}"/>
              </a:ext>
            </a:extLst>
          </p:cNvPr>
          <p:cNvSpPr>
            <a:spLocks noGrp="1" noChangeArrowheads="1"/>
          </p:cNvSpPr>
          <p:nvPr>
            <p:ph type="title"/>
          </p:nvPr>
        </p:nvSpPr>
        <p:spPr/>
        <p:txBody>
          <a:bodyPr/>
          <a:lstStyle/>
          <a:p>
            <a:pPr eaLnBrk="1" hangingPunct="1"/>
            <a:r>
              <a:rPr lang="en-US" altLang="en-US" sz="3200"/>
              <a:t>Proof of Lemma F:</a:t>
            </a:r>
          </a:p>
        </p:txBody>
      </p:sp>
      <p:sp>
        <p:nvSpPr>
          <p:cNvPr id="59396" name="Rectangle 3">
            <a:extLst>
              <a:ext uri="{FF2B5EF4-FFF2-40B4-BE49-F238E27FC236}">
                <a16:creationId xmlns:a16="http://schemas.microsoft.com/office/drawing/2014/main" id="{95F9D83A-1281-43CD-10CC-BDBAC3F074BB}"/>
              </a:ext>
            </a:extLst>
          </p:cNvPr>
          <p:cNvSpPr>
            <a:spLocks noGrp="1" noChangeArrowheads="1"/>
          </p:cNvSpPr>
          <p:nvPr>
            <p:ph type="body" idx="1"/>
          </p:nvPr>
        </p:nvSpPr>
        <p:spPr>
          <a:xfrm>
            <a:off x="457200" y="990600"/>
            <a:ext cx="8229600" cy="4530725"/>
          </a:xfrm>
        </p:spPr>
        <p:txBody>
          <a:bodyPr/>
          <a:lstStyle/>
          <a:p>
            <a:pPr eaLnBrk="1" hangingPunct="1"/>
            <a:r>
              <a:rPr lang="en-US" altLang="en-US" sz="2400"/>
              <a:t>Case i:</a:t>
            </a:r>
          </a:p>
        </p:txBody>
      </p:sp>
      <p:sp>
        <p:nvSpPr>
          <p:cNvPr id="59397" name="Rectangle 4">
            <a:extLst>
              <a:ext uri="{FF2B5EF4-FFF2-40B4-BE49-F238E27FC236}">
                <a16:creationId xmlns:a16="http://schemas.microsoft.com/office/drawing/2014/main" id="{A0416C3C-30CB-46FC-CE59-FB92CCD84501}"/>
              </a:ext>
            </a:extLst>
          </p:cNvPr>
          <p:cNvSpPr>
            <a:spLocks noChangeArrowheads="1"/>
          </p:cNvSpPr>
          <p:nvPr/>
        </p:nvSpPr>
        <p:spPr bwMode="auto">
          <a:xfrm>
            <a:off x="609600" y="2286000"/>
            <a:ext cx="457200" cy="2362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59398" name="Text Box 5">
            <a:extLst>
              <a:ext uri="{FF2B5EF4-FFF2-40B4-BE49-F238E27FC236}">
                <a16:creationId xmlns:a16="http://schemas.microsoft.com/office/drawing/2014/main" id="{E14769C2-DBB4-CAD2-F3A5-8369A778538F}"/>
              </a:ext>
            </a:extLst>
          </p:cNvPr>
          <p:cNvSpPr txBox="1">
            <a:spLocks noChangeArrowheads="1"/>
          </p:cNvSpPr>
          <p:nvPr/>
        </p:nvSpPr>
        <p:spPr bwMode="auto">
          <a:xfrm>
            <a:off x="552450" y="2325688"/>
            <a:ext cx="6016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b="1">
                <a:solidFill>
                  <a:srgbClr val="FF0000"/>
                </a:solidFill>
              </a:rPr>
              <a:t>0’s</a:t>
            </a:r>
          </a:p>
        </p:txBody>
      </p:sp>
      <p:sp>
        <p:nvSpPr>
          <p:cNvPr id="59399" name="Line 6">
            <a:extLst>
              <a:ext uri="{FF2B5EF4-FFF2-40B4-BE49-F238E27FC236}">
                <a16:creationId xmlns:a16="http://schemas.microsoft.com/office/drawing/2014/main" id="{4AB3CB69-43A4-8D70-20C0-1AC97F9F5F28}"/>
              </a:ext>
            </a:extLst>
          </p:cNvPr>
          <p:cNvSpPr>
            <a:spLocks noChangeShapeType="1"/>
          </p:cNvSpPr>
          <p:nvPr/>
        </p:nvSpPr>
        <p:spPr bwMode="auto">
          <a:xfrm>
            <a:off x="457200" y="3429000"/>
            <a:ext cx="762000" cy="0"/>
          </a:xfrm>
          <a:prstGeom prst="line">
            <a:avLst/>
          </a:prstGeom>
          <a:noFill/>
          <a:ln w="9525">
            <a:solidFill>
              <a:srgbClr val="C0C0C0"/>
            </a:solidFill>
            <a:prstDash val="sysDot"/>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59400" name="Line 7">
            <a:extLst>
              <a:ext uri="{FF2B5EF4-FFF2-40B4-BE49-F238E27FC236}">
                <a16:creationId xmlns:a16="http://schemas.microsoft.com/office/drawing/2014/main" id="{F191B0CC-E953-2E1A-3B3A-524340145C20}"/>
              </a:ext>
            </a:extLst>
          </p:cNvPr>
          <p:cNvSpPr>
            <a:spLocks noChangeShapeType="1"/>
          </p:cNvSpPr>
          <p:nvPr/>
        </p:nvSpPr>
        <p:spPr bwMode="auto">
          <a:xfrm>
            <a:off x="609600" y="28956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59401" name="Line 8">
            <a:extLst>
              <a:ext uri="{FF2B5EF4-FFF2-40B4-BE49-F238E27FC236}">
                <a16:creationId xmlns:a16="http://schemas.microsoft.com/office/drawing/2014/main" id="{48A7AFCC-A323-0176-0864-F0E580A69E61}"/>
              </a:ext>
            </a:extLst>
          </p:cNvPr>
          <p:cNvSpPr>
            <a:spLocks noChangeShapeType="1"/>
          </p:cNvSpPr>
          <p:nvPr/>
        </p:nvSpPr>
        <p:spPr bwMode="auto">
          <a:xfrm>
            <a:off x="609600" y="38100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59402" name="Text Box 9">
            <a:extLst>
              <a:ext uri="{FF2B5EF4-FFF2-40B4-BE49-F238E27FC236}">
                <a16:creationId xmlns:a16="http://schemas.microsoft.com/office/drawing/2014/main" id="{C8F54FA9-E56C-3D7E-4775-BFB646C242E4}"/>
              </a:ext>
            </a:extLst>
          </p:cNvPr>
          <p:cNvSpPr txBox="1">
            <a:spLocks noChangeArrowheads="1"/>
          </p:cNvSpPr>
          <p:nvPr/>
        </p:nvSpPr>
        <p:spPr bwMode="auto">
          <a:xfrm>
            <a:off x="568325" y="3429000"/>
            <a:ext cx="601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b="1">
                <a:solidFill>
                  <a:schemeClr val="accent1"/>
                </a:solidFill>
              </a:rPr>
              <a:t>1’s</a:t>
            </a:r>
          </a:p>
        </p:txBody>
      </p:sp>
      <p:sp>
        <p:nvSpPr>
          <p:cNvPr id="59403" name="Text Box 10">
            <a:extLst>
              <a:ext uri="{FF2B5EF4-FFF2-40B4-BE49-F238E27FC236}">
                <a16:creationId xmlns:a16="http://schemas.microsoft.com/office/drawing/2014/main" id="{6CC86364-F413-F384-9445-74446986EF5E}"/>
              </a:ext>
            </a:extLst>
          </p:cNvPr>
          <p:cNvSpPr txBox="1">
            <a:spLocks noChangeArrowheads="1"/>
          </p:cNvSpPr>
          <p:nvPr/>
        </p:nvSpPr>
        <p:spPr bwMode="auto">
          <a:xfrm>
            <a:off x="568325" y="3962400"/>
            <a:ext cx="601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b="1">
                <a:solidFill>
                  <a:schemeClr val="accent1"/>
                </a:solidFill>
              </a:rPr>
              <a:t>0’s</a:t>
            </a:r>
          </a:p>
        </p:txBody>
      </p:sp>
      <p:sp>
        <p:nvSpPr>
          <p:cNvPr id="59404" name="Rectangle 11">
            <a:extLst>
              <a:ext uri="{FF2B5EF4-FFF2-40B4-BE49-F238E27FC236}">
                <a16:creationId xmlns:a16="http://schemas.microsoft.com/office/drawing/2014/main" id="{E4E361B1-4A94-A9B5-B1DD-FF0233D15618}"/>
              </a:ext>
            </a:extLst>
          </p:cNvPr>
          <p:cNvSpPr>
            <a:spLocks noChangeArrowheads="1"/>
          </p:cNvSpPr>
          <p:nvPr/>
        </p:nvSpPr>
        <p:spPr bwMode="auto">
          <a:xfrm>
            <a:off x="2514600" y="1447800"/>
            <a:ext cx="457200" cy="11430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59405" name="Text Box 12">
            <a:extLst>
              <a:ext uri="{FF2B5EF4-FFF2-40B4-BE49-F238E27FC236}">
                <a16:creationId xmlns:a16="http://schemas.microsoft.com/office/drawing/2014/main" id="{C190DD97-5015-AAEB-2258-17A66DF65134}"/>
              </a:ext>
            </a:extLst>
          </p:cNvPr>
          <p:cNvSpPr txBox="1">
            <a:spLocks noChangeArrowheads="1"/>
          </p:cNvSpPr>
          <p:nvPr/>
        </p:nvSpPr>
        <p:spPr bwMode="auto">
          <a:xfrm>
            <a:off x="2457450" y="1487488"/>
            <a:ext cx="6016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b="1">
                <a:solidFill>
                  <a:srgbClr val="FF0101"/>
                </a:solidFill>
              </a:rPr>
              <a:t>0’s</a:t>
            </a:r>
          </a:p>
        </p:txBody>
      </p:sp>
      <p:sp>
        <p:nvSpPr>
          <p:cNvPr id="59406" name="Line 14">
            <a:extLst>
              <a:ext uri="{FF2B5EF4-FFF2-40B4-BE49-F238E27FC236}">
                <a16:creationId xmlns:a16="http://schemas.microsoft.com/office/drawing/2014/main" id="{FBCDF8C5-7B17-A221-0C5C-9C58BBD06C27}"/>
              </a:ext>
            </a:extLst>
          </p:cNvPr>
          <p:cNvSpPr>
            <a:spLocks noChangeShapeType="1"/>
          </p:cNvSpPr>
          <p:nvPr/>
        </p:nvSpPr>
        <p:spPr bwMode="auto">
          <a:xfrm>
            <a:off x="2514600" y="20574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59407" name="Text Box 16">
            <a:extLst>
              <a:ext uri="{FF2B5EF4-FFF2-40B4-BE49-F238E27FC236}">
                <a16:creationId xmlns:a16="http://schemas.microsoft.com/office/drawing/2014/main" id="{2092D093-6E87-8C3D-B085-D8BB501DB7AE}"/>
              </a:ext>
            </a:extLst>
          </p:cNvPr>
          <p:cNvSpPr txBox="1">
            <a:spLocks noChangeArrowheads="1"/>
          </p:cNvSpPr>
          <p:nvPr/>
        </p:nvSpPr>
        <p:spPr bwMode="auto">
          <a:xfrm>
            <a:off x="2473325" y="2133600"/>
            <a:ext cx="601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b="1">
                <a:solidFill>
                  <a:srgbClr val="FF0000"/>
                </a:solidFill>
              </a:rPr>
              <a:t>1’s</a:t>
            </a:r>
          </a:p>
        </p:txBody>
      </p:sp>
      <p:sp>
        <p:nvSpPr>
          <p:cNvPr id="59408" name="Rectangle 18">
            <a:extLst>
              <a:ext uri="{FF2B5EF4-FFF2-40B4-BE49-F238E27FC236}">
                <a16:creationId xmlns:a16="http://schemas.microsoft.com/office/drawing/2014/main" id="{61E58514-22D2-E5FB-5386-5BCE3A0963AF}"/>
              </a:ext>
            </a:extLst>
          </p:cNvPr>
          <p:cNvSpPr>
            <a:spLocks noChangeArrowheads="1"/>
          </p:cNvSpPr>
          <p:nvPr/>
        </p:nvSpPr>
        <p:spPr bwMode="auto">
          <a:xfrm>
            <a:off x="3409950" y="1447800"/>
            <a:ext cx="457200" cy="11430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59409" name="Text Box 19">
            <a:extLst>
              <a:ext uri="{FF2B5EF4-FFF2-40B4-BE49-F238E27FC236}">
                <a16:creationId xmlns:a16="http://schemas.microsoft.com/office/drawing/2014/main" id="{500249A3-36B6-6A51-8CED-77464A6E0B91}"/>
              </a:ext>
            </a:extLst>
          </p:cNvPr>
          <p:cNvSpPr txBox="1">
            <a:spLocks noChangeArrowheads="1"/>
          </p:cNvSpPr>
          <p:nvPr/>
        </p:nvSpPr>
        <p:spPr bwMode="auto">
          <a:xfrm>
            <a:off x="3352800" y="1487488"/>
            <a:ext cx="6016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b="1">
                <a:solidFill>
                  <a:schemeClr val="accent1"/>
                </a:solidFill>
              </a:rPr>
              <a:t>1’s</a:t>
            </a:r>
          </a:p>
        </p:txBody>
      </p:sp>
      <p:sp>
        <p:nvSpPr>
          <p:cNvPr id="59410" name="Line 20">
            <a:extLst>
              <a:ext uri="{FF2B5EF4-FFF2-40B4-BE49-F238E27FC236}">
                <a16:creationId xmlns:a16="http://schemas.microsoft.com/office/drawing/2014/main" id="{88AC1330-585F-CD1E-2CE3-C14FAD7F9218}"/>
              </a:ext>
            </a:extLst>
          </p:cNvPr>
          <p:cNvSpPr>
            <a:spLocks noChangeShapeType="1"/>
          </p:cNvSpPr>
          <p:nvPr/>
        </p:nvSpPr>
        <p:spPr bwMode="auto">
          <a:xfrm>
            <a:off x="3409950" y="20574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59411" name="Text Box 21">
            <a:extLst>
              <a:ext uri="{FF2B5EF4-FFF2-40B4-BE49-F238E27FC236}">
                <a16:creationId xmlns:a16="http://schemas.microsoft.com/office/drawing/2014/main" id="{B5A502F0-4D96-45D2-BB74-68BD48ADA2DA}"/>
              </a:ext>
            </a:extLst>
          </p:cNvPr>
          <p:cNvSpPr txBox="1">
            <a:spLocks noChangeArrowheads="1"/>
          </p:cNvSpPr>
          <p:nvPr/>
        </p:nvSpPr>
        <p:spPr bwMode="auto">
          <a:xfrm>
            <a:off x="3368675" y="2133600"/>
            <a:ext cx="601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b="1">
                <a:solidFill>
                  <a:schemeClr val="accent1"/>
                </a:solidFill>
              </a:rPr>
              <a:t>0’s</a:t>
            </a:r>
          </a:p>
        </p:txBody>
      </p:sp>
      <p:sp>
        <p:nvSpPr>
          <p:cNvPr id="59412" name="Rectangle 23">
            <a:extLst>
              <a:ext uri="{FF2B5EF4-FFF2-40B4-BE49-F238E27FC236}">
                <a16:creationId xmlns:a16="http://schemas.microsoft.com/office/drawing/2014/main" id="{715787DD-4925-367D-BE7B-70C47C44CD1F}"/>
              </a:ext>
            </a:extLst>
          </p:cNvPr>
          <p:cNvSpPr>
            <a:spLocks noChangeArrowheads="1"/>
          </p:cNvSpPr>
          <p:nvPr/>
        </p:nvSpPr>
        <p:spPr bwMode="auto">
          <a:xfrm>
            <a:off x="2495550" y="2895600"/>
            <a:ext cx="457200" cy="11430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59413" name="Text Box 24">
            <a:extLst>
              <a:ext uri="{FF2B5EF4-FFF2-40B4-BE49-F238E27FC236}">
                <a16:creationId xmlns:a16="http://schemas.microsoft.com/office/drawing/2014/main" id="{DFEA7BFA-8803-5CF5-0517-D46E6C1C99CB}"/>
              </a:ext>
            </a:extLst>
          </p:cNvPr>
          <p:cNvSpPr txBox="1">
            <a:spLocks noChangeArrowheads="1"/>
          </p:cNvSpPr>
          <p:nvPr/>
        </p:nvSpPr>
        <p:spPr bwMode="auto">
          <a:xfrm>
            <a:off x="2438400" y="2935288"/>
            <a:ext cx="6016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b="1">
                <a:solidFill>
                  <a:srgbClr val="FF0101"/>
                </a:solidFill>
              </a:rPr>
              <a:t>0’s</a:t>
            </a:r>
          </a:p>
        </p:txBody>
      </p:sp>
      <p:sp>
        <p:nvSpPr>
          <p:cNvPr id="59414" name="Line 25">
            <a:extLst>
              <a:ext uri="{FF2B5EF4-FFF2-40B4-BE49-F238E27FC236}">
                <a16:creationId xmlns:a16="http://schemas.microsoft.com/office/drawing/2014/main" id="{8C2AC795-3D69-C8BA-613E-460287F07599}"/>
              </a:ext>
            </a:extLst>
          </p:cNvPr>
          <p:cNvSpPr>
            <a:spLocks noChangeShapeType="1"/>
          </p:cNvSpPr>
          <p:nvPr/>
        </p:nvSpPr>
        <p:spPr bwMode="auto">
          <a:xfrm>
            <a:off x="2495550" y="33528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59415" name="Text Box 26">
            <a:extLst>
              <a:ext uri="{FF2B5EF4-FFF2-40B4-BE49-F238E27FC236}">
                <a16:creationId xmlns:a16="http://schemas.microsoft.com/office/drawing/2014/main" id="{7894DC38-8A0A-3D9B-4E89-449588355A90}"/>
              </a:ext>
            </a:extLst>
          </p:cNvPr>
          <p:cNvSpPr txBox="1">
            <a:spLocks noChangeArrowheads="1"/>
          </p:cNvSpPr>
          <p:nvPr/>
        </p:nvSpPr>
        <p:spPr bwMode="auto">
          <a:xfrm>
            <a:off x="2454275" y="3581400"/>
            <a:ext cx="601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b="1">
                <a:solidFill>
                  <a:srgbClr val="FF0101"/>
                </a:solidFill>
              </a:rPr>
              <a:t>1’s</a:t>
            </a:r>
          </a:p>
        </p:txBody>
      </p:sp>
      <p:sp>
        <p:nvSpPr>
          <p:cNvPr id="59416" name="Rectangle 27">
            <a:extLst>
              <a:ext uri="{FF2B5EF4-FFF2-40B4-BE49-F238E27FC236}">
                <a16:creationId xmlns:a16="http://schemas.microsoft.com/office/drawing/2014/main" id="{1607A31A-E79D-C17D-3D61-AD3442EE928E}"/>
              </a:ext>
            </a:extLst>
          </p:cNvPr>
          <p:cNvSpPr>
            <a:spLocks noChangeArrowheads="1"/>
          </p:cNvSpPr>
          <p:nvPr/>
        </p:nvSpPr>
        <p:spPr bwMode="auto">
          <a:xfrm>
            <a:off x="3390900" y="2895600"/>
            <a:ext cx="457200" cy="11430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59417" name="Text Box 28">
            <a:extLst>
              <a:ext uri="{FF2B5EF4-FFF2-40B4-BE49-F238E27FC236}">
                <a16:creationId xmlns:a16="http://schemas.microsoft.com/office/drawing/2014/main" id="{675FF0F3-ADC4-FC2F-C4EC-A68E5F9ADA74}"/>
              </a:ext>
            </a:extLst>
          </p:cNvPr>
          <p:cNvSpPr txBox="1">
            <a:spLocks noChangeArrowheads="1"/>
          </p:cNvSpPr>
          <p:nvPr/>
        </p:nvSpPr>
        <p:spPr bwMode="auto">
          <a:xfrm>
            <a:off x="3333750" y="2935288"/>
            <a:ext cx="6016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b="1">
                <a:solidFill>
                  <a:schemeClr val="accent1"/>
                </a:solidFill>
              </a:rPr>
              <a:t>1’s</a:t>
            </a:r>
          </a:p>
        </p:txBody>
      </p:sp>
      <p:sp>
        <p:nvSpPr>
          <p:cNvPr id="59418" name="Line 29">
            <a:extLst>
              <a:ext uri="{FF2B5EF4-FFF2-40B4-BE49-F238E27FC236}">
                <a16:creationId xmlns:a16="http://schemas.microsoft.com/office/drawing/2014/main" id="{9FFE9BB2-ACA2-438F-E93C-B684D14F34B3}"/>
              </a:ext>
            </a:extLst>
          </p:cNvPr>
          <p:cNvSpPr>
            <a:spLocks noChangeShapeType="1"/>
          </p:cNvSpPr>
          <p:nvPr/>
        </p:nvSpPr>
        <p:spPr bwMode="auto">
          <a:xfrm>
            <a:off x="3390900" y="36576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59419" name="Text Box 30">
            <a:extLst>
              <a:ext uri="{FF2B5EF4-FFF2-40B4-BE49-F238E27FC236}">
                <a16:creationId xmlns:a16="http://schemas.microsoft.com/office/drawing/2014/main" id="{C08338DA-8B87-A1A9-C344-7E106F6DFBC8}"/>
              </a:ext>
            </a:extLst>
          </p:cNvPr>
          <p:cNvSpPr txBox="1">
            <a:spLocks noChangeArrowheads="1"/>
          </p:cNvSpPr>
          <p:nvPr/>
        </p:nvSpPr>
        <p:spPr bwMode="auto">
          <a:xfrm>
            <a:off x="3349625" y="3581400"/>
            <a:ext cx="601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b="1">
                <a:solidFill>
                  <a:schemeClr val="accent1"/>
                </a:solidFill>
              </a:rPr>
              <a:t>0’s</a:t>
            </a:r>
          </a:p>
        </p:txBody>
      </p:sp>
      <p:sp>
        <p:nvSpPr>
          <p:cNvPr id="59420" name="Rectangle 31">
            <a:extLst>
              <a:ext uri="{FF2B5EF4-FFF2-40B4-BE49-F238E27FC236}">
                <a16:creationId xmlns:a16="http://schemas.microsoft.com/office/drawing/2014/main" id="{3F6B293B-DFEF-6B63-27B9-948C47547F16}"/>
              </a:ext>
            </a:extLst>
          </p:cNvPr>
          <p:cNvSpPr>
            <a:spLocks noChangeArrowheads="1"/>
          </p:cNvSpPr>
          <p:nvPr/>
        </p:nvSpPr>
        <p:spPr bwMode="auto">
          <a:xfrm>
            <a:off x="2495550" y="4267200"/>
            <a:ext cx="457200" cy="11430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59421" name="Text Box 32">
            <a:extLst>
              <a:ext uri="{FF2B5EF4-FFF2-40B4-BE49-F238E27FC236}">
                <a16:creationId xmlns:a16="http://schemas.microsoft.com/office/drawing/2014/main" id="{FCC29D4C-F495-5535-ABB1-BCAF31B9D724}"/>
              </a:ext>
            </a:extLst>
          </p:cNvPr>
          <p:cNvSpPr txBox="1">
            <a:spLocks noChangeArrowheads="1"/>
          </p:cNvSpPr>
          <p:nvPr/>
        </p:nvSpPr>
        <p:spPr bwMode="auto">
          <a:xfrm>
            <a:off x="2438400" y="4306888"/>
            <a:ext cx="6016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b="1">
                <a:solidFill>
                  <a:srgbClr val="FF0101"/>
                </a:solidFill>
              </a:rPr>
              <a:t>0’s</a:t>
            </a:r>
          </a:p>
        </p:txBody>
      </p:sp>
      <p:sp>
        <p:nvSpPr>
          <p:cNvPr id="59422" name="Line 33">
            <a:extLst>
              <a:ext uri="{FF2B5EF4-FFF2-40B4-BE49-F238E27FC236}">
                <a16:creationId xmlns:a16="http://schemas.microsoft.com/office/drawing/2014/main" id="{51BABE95-CB3F-7B06-4295-530A37651A79}"/>
              </a:ext>
            </a:extLst>
          </p:cNvPr>
          <p:cNvSpPr>
            <a:spLocks noChangeShapeType="1"/>
          </p:cNvSpPr>
          <p:nvPr/>
        </p:nvSpPr>
        <p:spPr bwMode="auto">
          <a:xfrm>
            <a:off x="2495550" y="50292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59423" name="Text Box 34">
            <a:extLst>
              <a:ext uri="{FF2B5EF4-FFF2-40B4-BE49-F238E27FC236}">
                <a16:creationId xmlns:a16="http://schemas.microsoft.com/office/drawing/2014/main" id="{284C504C-13E3-D676-0C86-735769592E63}"/>
              </a:ext>
            </a:extLst>
          </p:cNvPr>
          <p:cNvSpPr txBox="1">
            <a:spLocks noChangeArrowheads="1"/>
          </p:cNvSpPr>
          <p:nvPr/>
        </p:nvSpPr>
        <p:spPr bwMode="auto">
          <a:xfrm>
            <a:off x="2454275" y="4953000"/>
            <a:ext cx="601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b="1">
                <a:solidFill>
                  <a:srgbClr val="FF0101"/>
                </a:solidFill>
              </a:rPr>
              <a:t>1’s</a:t>
            </a:r>
          </a:p>
        </p:txBody>
      </p:sp>
      <p:sp>
        <p:nvSpPr>
          <p:cNvPr id="59424" name="Rectangle 35">
            <a:extLst>
              <a:ext uri="{FF2B5EF4-FFF2-40B4-BE49-F238E27FC236}">
                <a16:creationId xmlns:a16="http://schemas.microsoft.com/office/drawing/2014/main" id="{04793831-4DE2-586A-B7EC-0783D71D7B81}"/>
              </a:ext>
            </a:extLst>
          </p:cNvPr>
          <p:cNvSpPr>
            <a:spLocks noChangeArrowheads="1"/>
          </p:cNvSpPr>
          <p:nvPr/>
        </p:nvSpPr>
        <p:spPr bwMode="auto">
          <a:xfrm>
            <a:off x="3390900" y="4267200"/>
            <a:ext cx="457200" cy="11430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59425" name="Text Box 36">
            <a:extLst>
              <a:ext uri="{FF2B5EF4-FFF2-40B4-BE49-F238E27FC236}">
                <a16:creationId xmlns:a16="http://schemas.microsoft.com/office/drawing/2014/main" id="{194C7BC8-EBF1-7FBB-CE19-61C61BBAA5E1}"/>
              </a:ext>
            </a:extLst>
          </p:cNvPr>
          <p:cNvSpPr txBox="1">
            <a:spLocks noChangeArrowheads="1"/>
          </p:cNvSpPr>
          <p:nvPr/>
        </p:nvSpPr>
        <p:spPr bwMode="auto">
          <a:xfrm>
            <a:off x="3333750" y="4306888"/>
            <a:ext cx="6016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b="1">
                <a:solidFill>
                  <a:schemeClr val="accent1"/>
                </a:solidFill>
              </a:rPr>
              <a:t>1’s</a:t>
            </a:r>
          </a:p>
        </p:txBody>
      </p:sp>
      <p:sp>
        <p:nvSpPr>
          <p:cNvPr id="59426" name="Line 37">
            <a:extLst>
              <a:ext uri="{FF2B5EF4-FFF2-40B4-BE49-F238E27FC236}">
                <a16:creationId xmlns:a16="http://schemas.microsoft.com/office/drawing/2014/main" id="{BD01F4C8-A087-A708-54C6-E2C908DDFDA7}"/>
              </a:ext>
            </a:extLst>
          </p:cNvPr>
          <p:cNvSpPr>
            <a:spLocks noChangeShapeType="1"/>
          </p:cNvSpPr>
          <p:nvPr/>
        </p:nvSpPr>
        <p:spPr bwMode="auto">
          <a:xfrm>
            <a:off x="3390900" y="47244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59427" name="Text Box 38">
            <a:extLst>
              <a:ext uri="{FF2B5EF4-FFF2-40B4-BE49-F238E27FC236}">
                <a16:creationId xmlns:a16="http://schemas.microsoft.com/office/drawing/2014/main" id="{6700B513-B1C8-566D-70A6-D64045D14C0D}"/>
              </a:ext>
            </a:extLst>
          </p:cNvPr>
          <p:cNvSpPr txBox="1">
            <a:spLocks noChangeArrowheads="1"/>
          </p:cNvSpPr>
          <p:nvPr/>
        </p:nvSpPr>
        <p:spPr bwMode="auto">
          <a:xfrm>
            <a:off x="3349625" y="4953000"/>
            <a:ext cx="601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b="1">
                <a:solidFill>
                  <a:schemeClr val="accent1"/>
                </a:solidFill>
              </a:rPr>
              <a:t>0’s</a:t>
            </a:r>
          </a:p>
        </p:txBody>
      </p:sp>
      <p:sp>
        <p:nvSpPr>
          <p:cNvPr id="59428" name="Line 39">
            <a:extLst>
              <a:ext uri="{FF2B5EF4-FFF2-40B4-BE49-F238E27FC236}">
                <a16:creationId xmlns:a16="http://schemas.microsoft.com/office/drawing/2014/main" id="{388FB585-EC47-F9F7-E6D5-6707F8C736C6}"/>
              </a:ext>
            </a:extLst>
          </p:cNvPr>
          <p:cNvSpPr>
            <a:spLocks noChangeShapeType="1"/>
          </p:cNvSpPr>
          <p:nvPr/>
        </p:nvSpPr>
        <p:spPr bwMode="auto">
          <a:xfrm>
            <a:off x="2895600" y="1524000"/>
            <a:ext cx="609600" cy="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59429" name="Line 40">
            <a:extLst>
              <a:ext uri="{FF2B5EF4-FFF2-40B4-BE49-F238E27FC236}">
                <a16:creationId xmlns:a16="http://schemas.microsoft.com/office/drawing/2014/main" id="{0C56DF96-641E-1365-6E8E-694E69EA0A8E}"/>
              </a:ext>
            </a:extLst>
          </p:cNvPr>
          <p:cNvSpPr>
            <a:spLocks noChangeShapeType="1"/>
          </p:cNvSpPr>
          <p:nvPr/>
        </p:nvSpPr>
        <p:spPr bwMode="auto">
          <a:xfrm>
            <a:off x="2895600" y="1905000"/>
            <a:ext cx="609600" cy="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59430" name="Line 41">
            <a:extLst>
              <a:ext uri="{FF2B5EF4-FFF2-40B4-BE49-F238E27FC236}">
                <a16:creationId xmlns:a16="http://schemas.microsoft.com/office/drawing/2014/main" id="{469E5EFA-0DF5-5C33-9E5D-E585374E0C09}"/>
              </a:ext>
            </a:extLst>
          </p:cNvPr>
          <p:cNvSpPr>
            <a:spLocks noChangeShapeType="1"/>
          </p:cNvSpPr>
          <p:nvPr/>
        </p:nvSpPr>
        <p:spPr bwMode="auto">
          <a:xfrm>
            <a:off x="2895600" y="2133600"/>
            <a:ext cx="609600" cy="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59431" name="Line 42">
            <a:extLst>
              <a:ext uri="{FF2B5EF4-FFF2-40B4-BE49-F238E27FC236}">
                <a16:creationId xmlns:a16="http://schemas.microsoft.com/office/drawing/2014/main" id="{A7E9BB45-EFAC-A19E-0796-DA51DB575DF5}"/>
              </a:ext>
            </a:extLst>
          </p:cNvPr>
          <p:cNvSpPr>
            <a:spLocks noChangeShapeType="1"/>
          </p:cNvSpPr>
          <p:nvPr/>
        </p:nvSpPr>
        <p:spPr bwMode="auto">
          <a:xfrm>
            <a:off x="2895600" y="2514600"/>
            <a:ext cx="609600" cy="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59432" name="Line 43">
            <a:extLst>
              <a:ext uri="{FF2B5EF4-FFF2-40B4-BE49-F238E27FC236}">
                <a16:creationId xmlns:a16="http://schemas.microsoft.com/office/drawing/2014/main" id="{2FA1311E-2A5C-9855-806F-5F0997A4B908}"/>
              </a:ext>
            </a:extLst>
          </p:cNvPr>
          <p:cNvSpPr>
            <a:spLocks noChangeShapeType="1"/>
          </p:cNvSpPr>
          <p:nvPr/>
        </p:nvSpPr>
        <p:spPr bwMode="auto">
          <a:xfrm>
            <a:off x="2895600" y="2971800"/>
            <a:ext cx="609600" cy="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59433" name="Line 44">
            <a:extLst>
              <a:ext uri="{FF2B5EF4-FFF2-40B4-BE49-F238E27FC236}">
                <a16:creationId xmlns:a16="http://schemas.microsoft.com/office/drawing/2014/main" id="{B231C6F8-536E-D3E9-759C-FFF92BEA32AF}"/>
              </a:ext>
            </a:extLst>
          </p:cNvPr>
          <p:cNvSpPr>
            <a:spLocks noChangeShapeType="1"/>
          </p:cNvSpPr>
          <p:nvPr/>
        </p:nvSpPr>
        <p:spPr bwMode="auto">
          <a:xfrm>
            <a:off x="2895600" y="3276600"/>
            <a:ext cx="609600" cy="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59434" name="Line 45">
            <a:extLst>
              <a:ext uri="{FF2B5EF4-FFF2-40B4-BE49-F238E27FC236}">
                <a16:creationId xmlns:a16="http://schemas.microsoft.com/office/drawing/2014/main" id="{A7BF92BF-E728-3355-474D-84A5E7B685BD}"/>
              </a:ext>
            </a:extLst>
          </p:cNvPr>
          <p:cNvSpPr>
            <a:spLocks noChangeShapeType="1"/>
          </p:cNvSpPr>
          <p:nvPr/>
        </p:nvSpPr>
        <p:spPr bwMode="auto">
          <a:xfrm>
            <a:off x="2895600" y="3429000"/>
            <a:ext cx="609600" cy="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59435" name="Line 46">
            <a:extLst>
              <a:ext uri="{FF2B5EF4-FFF2-40B4-BE49-F238E27FC236}">
                <a16:creationId xmlns:a16="http://schemas.microsoft.com/office/drawing/2014/main" id="{BB99E0F2-16FF-5300-9CCA-7D1D022FF517}"/>
              </a:ext>
            </a:extLst>
          </p:cNvPr>
          <p:cNvSpPr>
            <a:spLocks noChangeShapeType="1"/>
          </p:cNvSpPr>
          <p:nvPr/>
        </p:nvSpPr>
        <p:spPr bwMode="auto">
          <a:xfrm>
            <a:off x="2895600" y="3581400"/>
            <a:ext cx="609600" cy="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59436" name="Line 47">
            <a:extLst>
              <a:ext uri="{FF2B5EF4-FFF2-40B4-BE49-F238E27FC236}">
                <a16:creationId xmlns:a16="http://schemas.microsoft.com/office/drawing/2014/main" id="{CD716B18-F922-9B05-81AB-ECD50AC412AF}"/>
              </a:ext>
            </a:extLst>
          </p:cNvPr>
          <p:cNvSpPr>
            <a:spLocks noChangeShapeType="1"/>
          </p:cNvSpPr>
          <p:nvPr/>
        </p:nvSpPr>
        <p:spPr bwMode="auto">
          <a:xfrm>
            <a:off x="2895600" y="3962400"/>
            <a:ext cx="609600" cy="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59437" name="Line 48">
            <a:extLst>
              <a:ext uri="{FF2B5EF4-FFF2-40B4-BE49-F238E27FC236}">
                <a16:creationId xmlns:a16="http://schemas.microsoft.com/office/drawing/2014/main" id="{5FE3E384-BB00-5597-86CE-808042A7F2D9}"/>
              </a:ext>
            </a:extLst>
          </p:cNvPr>
          <p:cNvSpPr>
            <a:spLocks noChangeShapeType="1"/>
          </p:cNvSpPr>
          <p:nvPr/>
        </p:nvSpPr>
        <p:spPr bwMode="auto">
          <a:xfrm>
            <a:off x="2895600" y="4343400"/>
            <a:ext cx="609600" cy="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59438" name="Line 49">
            <a:extLst>
              <a:ext uri="{FF2B5EF4-FFF2-40B4-BE49-F238E27FC236}">
                <a16:creationId xmlns:a16="http://schemas.microsoft.com/office/drawing/2014/main" id="{7A6E5DE7-F3A4-6990-FE7E-BF75B9287E01}"/>
              </a:ext>
            </a:extLst>
          </p:cNvPr>
          <p:cNvSpPr>
            <a:spLocks noChangeShapeType="1"/>
          </p:cNvSpPr>
          <p:nvPr/>
        </p:nvSpPr>
        <p:spPr bwMode="auto">
          <a:xfrm>
            <a:off x="2895600" y="4648200"/>
            <a:ext cx="609600" cy="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59439" name="Line 50">
            <a:extLst>
              <a:ext uri="{FF2B5EF4-FFF2-40B4-BE49-F238E27FC236}">
                <a16:creationId xmlns:a16="http://schemas.microsoft.com/office/drawing/2014/main" id="{6824069F-3B10-2F2B-0B65-446DEF7E1C6E}"/>
              </a:ext>
            </a:extLst>
          </p:cNvPr>
          <p:cNvSpPr>
            <a:spLocks noChangeShapeType="1"/>
          </p:cNvSpPr>
          <p:nvPr/>
        </p:nvSpPr>
        <p:spPr bwMode="auto">
          <a:xfrm>
            <a:off x="2895600" y="4800600"/>
            <a:ext cx="609600" cy="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59440" name="Line 51">
            <a:extLst>
              <a:ext uri="{FF2B5EF4-FFF2-40B4-BE49-F238E27FC236}">
                <a16:creationId xmlns:a16="http://schemas.microsoft.com/office/drawing/2014/main" id="{2C3ADE66-CC7E-5C4D-E9B4-0F7928737AC6}"/>
              </a:ext>
            </a:extLst>
          </p:cNvPr>
          <p:cNvSpPr>
            <a:spLocks noChangeShapeType="1"/>
          </p:cNvSpPr>
          <p:nvPr/>
        </p:nvSpPr>
        <p:spPr bwMode="auto">
          <a:xfrm>
            <a:off x="2895600" y="4953000"/>
            <a:ext cx="609600" cy="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59441" name="Line 52">
            <a:extLst>
              <a:ext uri="{FF2B5EF4-FFF2-40B4-BE49-F238E27FC236}">
                <a16:creationId xmlns:a16="http://schemas.microsoft.com/office/drawing/2014/main" id="{9CDE811B-2192-62ED-124B-32FE849701A3}"/>
              </a:ext>
            </a:extLst>
          </p:cNvPr>
          <p:cNvSpPr>
            <a:spLocks noChangeShapeType="1"/>
          </p:cNvSpPr>
          <p:nvPr/>
        </p:nvSpPr>
        <p:spPr bwMode="auto">
          <a:xfrm>
            <a:off x="2895600" y="5334000"/>
            <a:ext cx="609600" cy="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59442" name="Line 53">
            <a:extLst>
              <a:ext uri="{FF2B5EF4-FFF2-40B4-BE49-F238E27FC236}">
                <a16:creationId xmlns:a16="http://schemas.microsoft.com/office/drawing/2014/main" id="{A4DED3B3-1E52-CE81-4E00-666CB5AA76B8}"/>
              </a:ext>
            </a:extLst>
          </p:cNvPr>
          <p:cNvSpPr>
            <a:spLocks noChangeShapeType="1"/>
          </p:cNvSpPr>
          <p:nvPr/>
        </p:nvSpPr>
        <p:spPr bwMode="auto">
          <a:xfrm flipV="1">
            <a:off x="1219200" y="2209800"/>
            <a:ext cx="106680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59443" name="Line 54">
            <a:extLst>
              <a:ext uri="{FF2B5EF4-FFF2-40B4-BE49-F238E27FC236}">
                <a16:creationId xmlns:a16="http://schemas.microsoft.com/office/drawing/2014/main" id="{14259728-3EB5-B8F8-8AFC-DBAB14B586B4}"/>
              </a:ext>
            </a:extLst>
          </p:cNvPr>
          <p:cNvSpPr>
            <a:spLocks noChangeShapeType="1"/>
          </p:cNvSpPr>
          <p:nvPr/>
        </p:nvSpPr>
        <p:spPr bwMode="auto">
          <a:xfrm>
            <a:off x="1295400" y="3429000"/>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59444" name="Line 55">
            <a:extLst>
              <a:ext uri="{FF2B5EF4-FFF2-40B4-BE49-F238E27FC236}">
                <a16:creationId xmlns:a16="http://schemas.microsoft.com/office/drawing/2014/main" id="{C9BC3FCA-DC06-7CBD-BC8B-48BEE0F321C3}"/>
              </a:ext>
            </a:extLst>
          </p:cNvPr>
          <p:cNvSpPr>
            <a:spLocks noChangeShapeType="1"/>
          </p:cNvSpPr>
          <p:nvPr/>
        </p:nvSpPr>
        <p:spPr bwMode="auto">
          <a:xfrm>
            <a:off x="1219200" y="3581400"/>
            <a:ext cx="1143000" cy="1219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59445" name="Rectangle 56">
            <a:extLst>
              <a:ext uri="{FF2B5EF4-FFF2-40B4-BE49-F238E27FC236}">
                <a16:creationId xmlns:a16="http://schemas.microsoft.com/office/drawing/2014/main" id="{BBA60077-8991-7BAE-4243-C0A6F157B54D}"/>
              </a:ext>
            </a:extLst>
          </p:cNvPr>
          <p:cNvSpPr>
            <a:spLocks noChangeArrowheads="1"/>
          </p:cNvSpPr>
          <p:nvPr/>
        </p:nvSpPr>
        <p:spPr bwMode="auto">
          <a:xfrm>
            <a:off x="4743450" y="1447800"/>
            <a:ext cx="457200" cy="11430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59446" name="Text Box 57">
            <a:extLst>
              <a:ext uri="{FF2B5EF4-FFF2-40B4-BE49-F238E27FC236}">
                <a16:creationId xmlns:a16="http://schemas.microsoft.com/office/drawing/2014/main" id="{B5F80D9A-C609-F832-BC7C-CC6FB0EE6159}"/>
              </a:ext>
            </a:extLst>
          </p:cNvPr>
          <p:cNvSpPr txBox="1">
            <a:spLocks noChangeArrowheads="1"/>
          </p:cNvSpPr>
          <p:nvPr/>
        </p:nvSpPr>
        <p:spPr bwMode="auto">
          <a:xfrm>
            <a:off x="4686300" y="1487488"/>
            <a:ext cx="6016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b="1">
                <a:solidFill>
                  <a:srgbClr val="FF0000"/>
                </a:solidFill>
              </a:rPr>
              <a:t>0’s</a:t>
            </a:r>
          </a:p>
        </p:txBody>
      </p:sp>
      <p:sp>
        <p:nvSpPr>
          <p:cNvPr id="59447" name="Text Box 59">
            <a:extLst>
              <a:ext uri="{FF2B5EF4-FFF2-40B4-BE49-F238E27FC236}">
                <a16:creationId xmlns:a16="http://schemas.microsoft.com/office/drawing/2014/main" id="{5DB10D58-1AB8-59B7-15B3-2295A6308D7A}"/>
              </a:ext>
            </a:extLst>
          </p:cNvPr>
          <p:cNvSpPr txBox="1">
            <a:spLocks noChangeArrowheads="1"/>
          </p:cNvSpPr>
          <p:nvPr/>
        </p:nvSpPr>
        <p:spPr bwMode="auto">
          <a:xfrm>
            <a:off x="4702175" y="2133600"/>
            <a:ext cx="601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b="1">
                <a:solidFill>
                  <a:schemeClr val="accent1"/>
                </a:solidFill>
              </a:rPr>
              <a:t>0’s</a:t>
            </a:r>
          </a:p>
        </p:txBody>
      </p:sp>
      <p:sp>
        <p:nvSpPr>
          <p:cNvPr id="59448" name="Rectangle 60">
            <a:extLst>
              <a:ext uri="{FF2B5EF4-FFF2-40B4-BE49-F238E27FC236}">
                <a16:creationId xmlns:a16="http://schemas.microsoft.com/office/drawing/2014/main" id="{614B36A8-C429-E066-DF32-2FC611CAE31E}"/>
              </a:ext>
            </a:extLst>
          </p:cNvPr>
          <p:cNvSpPr>
            <a:spLocks noChangeArrowheads="1"/>
          </p:cNvSpPr>
          <p:nvPr/>
        </p:nvSpPr>
        <p:spPr bwMode="auto">
          <a:xfrm>
            <a:off x="5638800" y="1447800"/>
            <a:ext cx="457200" cy="11430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59449" name="Text Box 61">
            <a:extLst>
              <a:ext uri="{FF2B5EF4-FFF2-40B4-BE49-F238E27FC236}">
                <a16:creationId xmlns:a16="http://schemas.microsoft.com/office/drawing/2014/main" id="{9B66A077-CC0C-FD5D-1CF9-BA23764DE431}"/>
              </a:ext>
            </a:extLst>
          </p:cNvPr>
          <p:cNvSpPr txBox="1">
            <a:spLocks noChangeArrowheads="1"/>
          </p:cNvSpPr>
          <p:nvPr/>
        </p:nvSpPr>
        <p:spPr bwMode="auto">
          <a:xfrm>
            <a:off x="5581650" y="1487488"/>
            <a:ext cx="6016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b="1">
                <a:solidFill>
                  <a:schemeClr val="accent1"/>
                </a:solidFill>
              </a:rPr>
              <a:t>1’s</a:t>
            </a:r>
          </a:p>
        </p:txBody>
      </p:sp>
      <p:sp>
        <p:nvSpPr>
          <p:cNvPr id="59450" name="Text Box 63">
            <a:extLst>
              <a:ext uri="{FF2B5EF4-FFF2-40B4-BE49-F238E27FC236}">
                <a16:creationId xmlns:a16="http://schemas.microsoft.com/office/drawing/2014/main" id="{389EF707-B5B3-EAA0-8CF3-22F1BFFBD686}"/>
              </a:ext>
            </a:extLst>
          </p:cNvPr>
          <p:cNvSpPr txBox="1">
            <a:spLocks noChangeArrowheads="1"/>
          </p:cNvSpPr>
          <p:nvPr/>
        </p:nvSpPr>
        <p:spPr bwMode="auto">
          <a:xfrm>
            <a:off x="5597525" y="2133600"/>
            <a:ext cx="601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b="1">
                <a:solidFill>
                  <a:srgbClr val="FF0000"/>
                </a:solidFill>
              </a:rPr>
              <a:t>1’s</a:t>
            </a:r>
          </a:p>
        </p:txBody>
      </p:sp>
      <p:sp>
        <p:nvSpPr>
          <p:cNvPr id="59451" name="Rectangle 68">
            <a:extLst>
              <a:ext uri="{FF2B5EF4-FFF2-40B4-BE49-F238E27FC236}">
                <a16:creationId xmlns:a16="http://schemas.microsoft.com/office/drawing/2014/main" id="{D07A6A71-4EB0-12A0-70AD-91038C3DCE91}"/>
              </a:ext>
            </a:extLst>
          </p:cNvPr>
          <p:cNvSpPr>
            <a:spLocks noChangeArrowheads="1"/>
          </p:cNvSpPr>
          <p:nvPr/>
        </p:nvSpPr>
        <p:spPr bwMode="auto">
          <a:xfrm>
            <a:off x="4781550" y="2895600"/>
            <a:ext cx="457200" cy="11430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59452" name="Text Box 69">
            <a:extLst>
              <a:ext uri="{FF2B5EF4-FFF2-40B4-BE49-F238E27FC236}">
                <a16:creationId xmlns:a16="http://schemas.microsoft.com/office/drawing/2014/main" id="{E4762CFB-4BD4-0BA8-41CE-09FD8C4B78C3}"/>
              </a:ext>
            </a:extLst>
          </p:cNvPr>
          <p:cNvSpPr txBox="1">
            <a:spLocks noChangeArrowheads="1"/>
          </p:cNvSpPr>
          <p:nvPr/>
        </p:nvSpPr>
        <p:spPr bwMode="auto">
          <a:xfrm>
            <a:off x="4724400" y="2895600"/>
            <a:ext cx="601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b="1">
                <a:solidFill>
                  <a:srgbClr val="FF0101"/>
                </a:solidFill>
              </a:rPr>
              <a:t>0’s</a:t>
            </a:r>
          </a:p>
        </p:txBody>
      </p:sp>
      <p:sp>
        <p:nvSpPr>
          <p:cNvPr id="59453" name="Text Box 71">
            <a:extLst>
              <a:ext uri="{FF2B5EF4-FFF2-40B4-BE49-F238E27FC236}">
                <a16:creationId xmlns:a16="http://schemas.microsoft.com/office/drawing/2014/main" id="{CEC7032A-4ECF-FFD2-459D-78F92908941C}"/>
              </a:ext>
            </a:extLst>
          </p:cNvPr>
          <p:cNvSpPr txBox="1">
            <a:spLocks noChangeArrowheads="1"/>
          </p:cNvSpPr>
          <p:nvPr/>
        </p:nvSpPr>
        <p:spPr bwMode="auto">
          <a:xfrm>
            <a:off x="4740275" y="3581400"/>
            <a:ext cx="601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b="1">
                <a:solidFill>
                  <a:schemeClr val="accent1"/>
                </a:solidFill>
              </a:rPr>
              <a:t>0’s</a:t>
            </a:r>
          </a:p>
        </p:txBody>
      </p:sp>
      <p:sp>
        <p:nvSpPr>
          <p:cNvPr id="59454" name="Rectangle 72">
            <a:extLst>
              <a:ext uri="{FF2B5EF4-FFF2-40B4-BE49-F238E27FC236}">
                <a16:creationId xmlns:a16="http://schemas.microsoft.com/office/drawing/2014/main" id="{C32CACFA-67F2-153A-D5A9-9087A7669C51}"/>
              </a:ext>
            </a:extLst>
          </p:cNvPr>
          <p:cNvSpPr>
            <a:spLocks noChangeArrowheads="1"/>
          </p:cNvSpPr>
          <p:nvPr/>
        </p:nvSpPr>
        <p:spPr bwMode="auto">
          <a:xfrm>
            <a:off x="5676900" y="2895600"/>
            <a:ext cx="457200" cy="11430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59455" name="Text Box 73">
            <a:extLst>
              <a:ext uri="{FF2B5EF4-FFF2-40B4-BE49-F238E27FC236}">
                <a16:creationId xmlns:a16="http://schemas.microsoft.com/office/drawing/2014/main" id="{A5264EDE-C2D2-E178-867A-BE626D84E5A1}"/>
              </a:ext>
            </a:extLst>
          </p:cNvPr>
          <p:cNvSpPr txBox="1">
            <a:spLocks noChangeArrowheads="1"/>
          </p:cNvSpPr>
          <p:nvPr/>
        </p:nvSpPr>
        <p:spPr bwMode="auto">
          <a:xfrm>
            <a:off x="5619750" y="2895600"/>
            <a:ext cx="601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b="1">
                <a:solidFill>
                  <a:schemeClr val="accent1"/>
                </a:solidFill>
              </a:rPr>
              <a:t>1’s</a:t>
            </a:r>
          </a:p>
        </p:txBody>
      </p:sp>
      <p:sp>
        <p:nvSpPr>
          <p:cNvPr id="59456" name="Text Box 75">
            <a:extLst>
              <a:ext uri="{FF2B5EF4-FFF2-40B4-BE49-F238E27FC236}">
                <a16:creationId xmlns:a16="http://schemas.microsoft.com/office/drawing/2014/main" id="{75BAF1C8-429C-2D79-1ABD-70B4C486C770}"/>
              </a:ext>
            </a:extLst>
          </p:cNvPr>
          <p:cNvSpPr txBox="1">
            <a:spLocks noChangeArrowheads="1"/>
          </p:cNvSpPr>
          <p:nvPr/>
        </p:nvSpPr>
        <p:spPr bwMode="auto">
          <a:xfrm>
            <a:off x="5635625" y="3581400"/>
            <a:ext cx="601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b="1">
                <a:solidFill>
                  <a:srgbClr val="FF0000"/>
                </a:solidFill>
              </a:rPr>
              <a:t>1’s</a:t>
            </a:r>
          </a:p>
        </p:txBody>
      </p:sp>
      <p:sp>
        <p:nvSpPr>
          <p:cNvPr id="59457" name="Line 78">
            <a:extLst>
              <a:ext uri="{FF2B5EF4-FFF2-40B4-BE49-F238E27FC236}">
                <a16:creationId xmlns:a16="http://schemas.microsoft.com/office/drawing/2014/main" id="{EBFA3253-F2C5-CE5E-F613-5D56953883AC}"/>
              </a:ext>
            </a:extLst>
          </p:cNvPr>
          <p:cNvSpPr>
            <a:spLocks noChangeShapeType="1"/>
          </p:cNvSpPr>
          <p:nvPr/>
        </p:nvSpPr>
        <p:spPr bwMode="auto">
          <a:xfrm>
            <a:off x="2286000" y="2057400"/>
            <a:ext cx="4038600" cy="0"/>
          </a:xfrm>
          <a:prstGeom prst="line">
            <a:avLst/>
          </a:prstGeom>
          <a:noFill/>
          <a:ln w="9525">
            <a:solidFill>
              <a:srgbClr val="C0C0C0"/>
            </a:solidFill>
            <a:prstDash val="sysDot"/>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59458" name="Line 79">
            <a:extLst>
              <a:ext uri="{FF2B5EF4-FFF2-40B4-BE49-F238E27FC236}">
                <a16:creationId xmlns:a16="http://schemas.microsoft.com/office/drawing/2014/main" id="{0028A2ED-1D64-8BC0-2C09-6E16CCC3966F}"/>
              </a:ext>
            </a:extLst>
          </p:cNvPr>
          <p:cNvSpPr>
            <a:spLocks noChangeShapeType="1"/>
          </p:cNvSpPr>
          <p:nvPr/>
        </p:nvSpPr>
        <p:spPr bwMode="auto">
          <a:xfrm>
            <a:off x="2286000" y="3352800"/>
            <a:ext cx="4038600" cy="0"/>
          </a:xfrm>
          <a:prstGeom prst="line">
            <a:avLst/>
          </a:prstGeom>
          <a:noFill/>
          <a:ln w="9525">
            <a:solidFill>
              <a:srgbClr val="C0C0C0"/>
            </a:solidFill>
            <a:prstDash val="sysDot"/>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59459" name="Line 80">
            <a:extLst>
              <a:ext uri="{FF2B5EF4-FFF2-40B4-BE49-F238E27FC236}">
                <a16:creationId xmlns:a16="http://schemas.microsoft.com/office/drawing/2014/main" id="{5B8EACA7-3530-6119-8035-88CC2E2E3F4D}"/>
              </a:ext>
            </a:extLst>
          </p:cNvPr>
          <p:cNvSpPr>
            <a:spLocks noChangeShapeType="1"/>
          </p:cNvSpPr>
          <p:nvPr/>
        </p:nvSpPr>
        <p:spPr bwMode="auto">
          <a:xfrm>
            <a:off x="2286000" y="3657600"/>
            <a:ext cx="4038600" cy="0"/>
          </a:xfrm>
          <a:prstGeom prst="line">
            <a:avLst/>
          </a:prstGeom>
          <a:noFill/>
          <a:ln w="9525">
            <a:solidFill>
              <a:srgbClr val="C0C0C0"/>
            </a:solidFill>
            <a:prstDash val="sysDot"/>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59460" name="Line 81">
            <a:extLst>
              <a:ext uri="{FF2B5EF4-FFF2-40B4-BE49-F238E27FC236}">
                <a16:creationId xmlns:a16="http://schemas.microsoft.com/office/drawing/2014/main" id="{07EB05E6-3B7C-BCD1-7D8A-BCCD0F1A10D6}"/>
              </a:ext>
            </a:extLst>
          </p:cNvPr>
          <p:cNvSpPr>
            <a:spLocks noChangeShapeType="1"/>
          </p:cNvSpPr>
          <p:nvPr/>
        </p:nvSpPr>
        <p:spPr bwMode="auto">
          <a:xfrm>
            <a:off x="2286000" y="4724400"/>
            <a:ext cx="4038600" cy="0"/>
          </a:xfrm>
          <a:prstGeom prst="line">
            <a:avLst/>
          </a:prstGeom>
          <a:noFill/>
          <a:ln w="9525">
            <a:solidFill>
              <a:srgbClr val="C0C0C0"/>
            </a:solidFill>
            <a:prstDash val="sysDot"/>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59461" name="Line 82">
            <a:extLst>
              <a:ext uri="{FF2B5EF4-FFF2-40B4-BE49-F238E27FC236}">
                <a16:creationId xmlns:a16="http://schemas.microsoft.com/office/drawing/2014/main" id="{B9C96641-45CE-4156-AC1E-1BDFED3D74C0}"/>
              </a:ext>
            </a:extLst>
          </p:cNvPr>
          <p:cNvSpPr>
            <a:spLocks noChangeShapeType="1"/>
          </p:cNvSpPr>
          <p:nvPr/>
        </p:nvSpPr>
        <p:spPr bwMode="auto">
          <a:xfrm>
            <a:off x="2286000" y="5029200"/>
            <a:ext cx="4038600" cy="0"/>
          </a:xfrm>
          <a:prstGeom prst="line">
            <a:avLst/>
          </a:prstGeom>
          <a:noFill/>
          <a:ln w="9525">
            <a:solidFill>
              <a:srgbClr val="C0C0C0"/>
            </a:solidFill>
            <a:prstDash val="sysDot"/>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59462" name="Text Box 83">
            <a:extLst>
              <a:ext uri="{FF2B5EF4-FFF2-40B4-BE49-F238E27FC236}">
                <a16:creationId xmlns:a16="http://schemas.microsoft.com/office/drawing/2014/main" id="{29B71566-A565-7CB2-3E89-F5662F50B1E9}"/>
              </a:ext>
            </a:extLst>
          </p:cNvPr>
          <p:cNvSpPr txBox="1">
            <a:spLocks noChangeArrowheads="1"/>
          </p:cNvSpPr>
          <p:nvPr/>
        </p:nvSpPr>
        <p:spPr bwMode="auto">
          <a:xfrm>
            <a:off x="4724400" y="3276600"/>
            <a:ext cx="601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b="1">
                <a:solidFill>
                  <a:srgbClr val="FF0000"/>
                </a:solidFill>
              </a:rPr>
              <a:t>1’s</a:t>
            </a:r>
          </a:p>
        </p:txBody>
      </p:sp>
      <p:sp>
        <p:nvSpPr>
          <p:cNvPr id="59463" name="Text Box 84">
            <a:extLst>
              <a:ext uri="{FF2B5EF4-FFF2-40B4-BE49-F238E27FC236}">
                <a16:creationId xmlns:a16="http://schemas.microsoft.com/office/drawing/2014/main" id="{D11C2E0C-93AB-E30D-B2FF-3E2C9A29DC5D}"/>
              </a:ext>
            </a:extLst>
          </p:cNvPr>
          <p:cNvSpPr txBox="1">
            <a:spLocks noChangeArrowheads="1"/>
          </p:cNvSpPr>
          <p:nvPr/>
        </p:nvSpPr>
        <p:spPr bwMode="auto">
          <a:xfrm>
            <a:off x="5597525" y="3276600"/>
            <a:ext cx="601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b="1">
                <a:solidFill>
                  <a:schemeClr val="accent1"/>
                </a:solidFill>
              </a:rPr>
              <a:t>1’s</a:t>
            </a:r>
          </a:p>
        </p:txBody>
      </p:sp>
      <p:sp>
        <p:nvSpPr>
          <p:cNvPr id="59464" name="Rectangle 85">
            <a:extLst>
              <a:ext uri="{FF2B5EF4-FFF2-40B4-BE49-F238E27FC236}">
                <a16:creationId xmlns:a16="http://schemas.microsoft.com/office/drawing/2014/main" id="{C799141D-793B-DB29-E360-33F3070B82CF}"/>
              </a:ext>
            </a:extLst>
          </p:cNvPr>
          <p:cNvSpPr>
            <a:spLocks noChangeArrowheads="1"/>
          </p:cNvSpPr>
          <p:nvPr/>
        </p:nvSpPr>
        <p:spPr bwMode="auto">
          <a:xfrm>
            <a:off x="4781550" y="4267200"/>
            <a:ext cx="457200" cy="11430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59465" name="Text Box 86">
            <a:extLst>
              <a:ext uri="{FF2B5EF4-FFF2-40B4-BE49-F238E27FC236}">
                <a16:creationId xmlns:a16="http://schemas.microsoft.com/office/drawing/2014/main" id="{7285DD0D-2F53-A5CA-89AE-6B97ACDDD8C7}"/>
              </a:ext>
            </a:extLst>
          </p:cNvPr>
          <p:cNvSpPr txBox="1">
            <a:spLocks noChangeArrowheads="1"/>
          </p:cNvSpPr>
          <p:nvPr/>
        </p:nvSpPr>
        <p:spPr bwMode="auto">
          <a:xfrm>
            <a:off x="4724400" y="4267200"/>
            <a:ext cx="601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b="1">
                <a:solidFill>
                  <a:srgbClr val="FF0101"/>
                </a:solidFill>
              </a:rPr>
              <a:t>0’s</a:t>
            </a:r>
          </a:p>
        </p:txBody>
      </p:sp>
      <p:sp>
        <p:nvSpPr>
          <p:cNvPr id="59466" name="Text Box 87">
            <a:extLst>
              <a:ext uri="{FF2B5EF4-FFF2-40B4-BE49-F238E27FC236}">
                <a16:creationId xmlns:a16="http://schemas.microsoft.com/office/drawing/2014/main" id="{86EBDB77-E849-4476-3F61-EED9DB2B68DB}"/>
              </a:ext>
            </a:extLst>
          </p:cNvPr>
          <p:cNvSpPr txBox="1">
            <a:spLocks noChangeArrowheads="1"/>
          </p:cNvSpPr>
          <p:nvPr/>
        </p:nvSpPr>
        <p:spPr bwMode="auto">
          <a:xfrm>
            <a:off x="4740275" y="4953000"/>
            <a:ext cx="601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b="1">
                <a:solidFill>
                  <a:schemeClr val="accent1"/>
                </a:solidFill>
              </a:rPr>
              <a:t>0’s</a:t>
            </a:r>
          </a:p>
        </p:txBody>
      </p:sp>
      <p:sp>
        <p:nvSpPr>
          <p:cNvPr id="59467" name="Rectangle 88">
            <a:extLst>
              <a:ext uri="{FF2B5EF4-FFF2-40B4-BE49-F238E27FC236}">
                <a16:creationId xmlns:a16="http://schemas.microsoft.com/office/drawing/2014/main" id="{6FCEF496-39AC-3A75-193F-C4E0C5A47D5B}"/>
              </a:ext>
            </a:extLst>
          </p:cNvPr>
          <p:cNvSpPr>
            <a:spLocks noChangeArrowheads="1"/>
          </p:cNvSpPr>
          <p:nvPr/>
        </p:nvSpPr>
        <p:spPr bwMode="auto">
          <a:xfrm>
            <a:off x="5676900" y="4267200"/>
            <a:ext cx="457200" cy="11430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59468" name="Text Box 89">
            <a:extLst>
              <a:ext uri="{FF2B5EF4-FFF2-40B4-BE49-F238E27FC236}">
                <a16:creationId xmlns:a16="http://schemas.microsoft.com/office/drawing/2014/main" id="{43E8AEC8-A5D8-36E2-A5E8-7A9F447FAEF5}"/>
              </a:ext>
            </a:extLst>
          </p:cNvPr>
          <p:cNvSpPr txBox="1">
            <a:spLocks noChangeArrowheads="1"/>
          </p:cNvSpPr>
          <p:nvPr/>
        </p:nvSpPr>
        <p:spPr bwMode="auto">
          <a:xfrm>
            <a:off x="5619750" y="4267200"/>
            <a:ext cx="601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b="1">
                <a:solidFill>
                  <a:schemeClr val="accent1"/>
                </a:solidFill>
              </a:rPr>
              <a:t>1’s</a:t>
            </a:r>
          </a:p>
        </p:txBody>
      </p:sp>
      <p:sp>
        <p:nvSpPr>
          <p:cNvPr id="59469" name="Text Box 90">
            <a:extLst>
              <a:ext uri="{FF2B5EF4-FFF2-40B4-BE49-F238E27FC236}">
                <a16:creationId xmlns:a16="http://schemas.microsoft.com/office/drawing/2014/main" id="{473BD47E-19F5-4EF7-0487-3BD52A6754A7}"/>
              </a:ext>
            </a:extLst>
          </p:cNvPr>
          <p:cNvSpPr txBox="1">
            <a:spLocks noChangeArrowheads="1"/>
          </p:cNvSpPr>
          <p:nvPr/>
        </p:nvSpPr>
        <p:spPr bwMode="auto">
          <a:xfrm>
            <a:off x="5635625" y="4953000"/>
            <a:ext cx="601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b="1">
                <a:solidFill>
                  <a:srgbClr val="FF0000"/>
                </a:solidFill>
              </a:rPr>
              <a:t>1’s</a:t>
            </a:r>
          </a:p>
        </p:txBody>
      </p:sp>
      <p:sp>
        <p:nvSpPr>
          <p:cNvPr id="59470" name="Text Box 91">
            <a:extLst>
              <a:ext uri="{FF2B5EF4-FFF2-40B4-BE49-F238E27FC236}">
                <a16:creationId xmlns:a16="http://schemas.microsoft.com/office/drawing/2014/main" id="{46EB137A-1E40-7EC1-448E-2FD95F77150A}"/>
              </a:ext>
            </a:extLst>
          </p:cNvPr>
          <p:cNvSpPr txBox="1">
            <a:spLocks noChangeArrowheads="1"/>
          </p:cNvSpPr>
          <p:nvPr/>
        </p:nvSpPr>
        <p:spPr bwMode="auto">
          <a:xfrm>
            <a:off x="4724400" y="4648200"/>
            <a:ext cx="601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b="1">
                <a:solidFill>
                  <a:srgbClr val="FF0000"/>
                </a:solidFill>
              </a:rPr>
              <a:t>0’s</a:t>
            </a:r>
          </a:p>
        </p:txBody>
      </p:sp>
      <p:sp>
        <p:nvSpPr>
          <p:cNvPr id="59471" name="Text Box 92">
            <a:extLst>
              <a:ext uri="{FF2B5EF4-FFF2-40B4-BE49-F238E27FC236}">
                <a16:creationId xmlns:a16="http://schemas.microsoft.com/office/drawing/2014/main" id="{9D7E16F3-1A40-DDB1-E0A1-55CEC4E9F185}"/>
              </a:ext>
            </a:extLst>
          </p:cNvPr>
          <p:cNvSpPr txBox="1">
            <a:spLocks noChangeArrowheads="1"/>
          </p:cNvSpPr>
          <p:nvPr/>
        </p:nvSpPr>
        <p:spPr bwMode="auto">
          <a:xfrm>
            <a:off x="5597525" y="4648200"/>
            <a:ext cx="601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b="1">
                <a:solidFill>
                  <a:schemeClr val="accent1"/>
                </a:solidFill>
              </a:rPr>
              <a:t>0’s</a:t>
            </a:r>
          </a:p>
        </p:txBody>
      </p:sp>
      <p:sp>
        <p:nvSpPr>
          <p:cNvPr id="59472" name="Text Box 93">
            <a:extLst>
              <a:ext uri="{FF2B5EF4-FFF2-40B4-BE49-F238E27FC236}">
                <a16:creationId xmlns:a16="http://schemas.microsoft.com/office/drawing/2014/main" id="{67C4C259-93B5-CB75-89EE-A9BA1EB744B5}"/>
              </a:ext>
            </a:extLst>
          </p:cNvPr>
          <p:cNvSpPr txBox="1">
            <a:spLocks noChangeArrowheads="1"/>
          </p:cNvSpPr>
          <p:nvPr/>
        </p:nvSpPr>
        <p:spPr bwMode="auto">
          <a:xfrm>
            <a:off x="1168400" y="1812925"/>
            <a:ext cx="10414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3</a:t>
            </a:r>
          </a:p>
          <a:p>
            <a:pPr algn="ctr" eaLnBrk="1" hangingPunct="1">
              <a:spcBef>
                <a:spcPct val="0"/>
              </a:spcBef>
              <a:buClrTx/>
              <a:buSzTx/>
              <a:buFontTx/>
              <a:buNone/>
            </a:pPr>
            <a:r>
              <a:rPr lang="en-US" altLang="en-US" sz="1600"/>
              <a:t>subcases</a:t>
            </a:r>
          </a:p>
        </p:txBody>
      </p:sp>
      <p:sp>
        <p:nvSpPr>
          <p:cNvPr id="59473" name="Rectangle 94">
            <a:extLst>
              <a:ext uri="{FF2B5EF4-FFF2-40B4-BE49-F238E27FC236}">
                <a16:creationId xmlns:a16="http://schemas.microsoft.com/office/drawing/2014/main" id="{1AE1B650-FB1D-F696-0BDE-A53FFC06FEDB}"/>
              </a:ext>
            </a:extLst>
          </p:cNvPr>
          <p:cNvSpPr>
            <a:spLocks noChangeArrowheads="1"/>
          </p:cNvSpPr>
          <p:nvPr/>
        </p:nvSpPr>
        <p:spPr bwMode="auto">
          <a:xfrm>
            <a:off x="6858000" y="914400"/>
            <a:ext cx="457200" cy="2362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59474" name="Text Box 95">
            <a:extLst>
              <a:ext uri="{FF2B5EF4-FFF2-40B4-BE49-F238E27FC236}">
                <a16:creationId xmlns:a16="http://schemas.microsoft.com/office/drawing/2014/main" id="{6BAECE84-D79B-8145-3F1F-4471A3374BBE}"/>
              </a:ext>
            </a:extLst>
          </p:cNvPr>
          <p:cNvSpPr txBox="1">
            <a:spLocks noChangeArrowheads="1"/>
          </p:cNvSpPr>
          <p:nvPr/>
        </p:nvSpPr>
        <p:spPr bwMode="auto">
          <a:xfrm>
            <a:off x="6800850" y="1066800"/>
            <a:ext cx="601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b="1">
                <a:solidFill>
                  <a:srgbClr val="FF0000"/>
                </a:solidFill>
              </a:rPr>
              <a:t>0’s</a:t>
            </a:r>
          </a:p>
        </p:txBody>
      </p:sp>
      <p:sp>
        <p:nvSpPr>
          <p:cNvPr id="59475" name="Line 97">
            <a:extLst>
              <a:ext uri="{FF2B5EF4-FFF2-40B4-BE49-F238E27FC236}">
                <a16:creationId xmlns:a16="http://schemas.microsoft.com/office/drawing/2014/main" id="{02513A87-12AF-5ACB-ABFC-45F85A1B1823}"/>
              </a:ext>
            </a:extLst>
          </p:cNvPr>
          <p:cNvSpPr>
            <a:spLocks noChangeShapeType="1"/>
          </p:cNvSpPr>
          <p:nvPr/>
        </p:nvSpPr>
        <p:spPr bwMode="auto">
          <a:xfrm>
            <a:off x="6858000" y="19812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59476" name="Text Box 98">
            <a:extLst>
              <a:ext uri="{FF2B5EF4-FFF2-40B4-BE49-F238E27FC236}">
                <a16:creationId xmlns:a16="http://schemas.microsoft.com/office/drawing/2014/main" id="{CB9CEDC8-6DEC-2FF9-D010-06AC7E4F2C3C}"/>
              </a:ext>
            </a:extLst>
          </p:cNvPr>
          <p:cNvSpPr txBox="1">
            <a:spLocks noChangeArrowheads="1"/>
          </p:cNvSpPr>
          <p:nvPr/>
        </p:nvSpPr>
        <p:spPr bwMode="auto">
          <a:xfrm>
            <a:off x="6781800" y="2209800"/>
            <a:ext cx="601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b="1">
                <a:solidFill>
                  <a:schemeClr val="accent1"/>
                </a:solidFill>
              </a:rPr>
              <a:t>1’s</a:t>
            </a:r>
          </a:p>
        </p:txBody>
      </p:sp>
      <p:sp>
        <p:nvSpPr>
          <p:cNvPr id="59477" name="Rectangle 100">
            <a:extLst>
              <a:ext uri="{FF2B5EF4-FFF2-40B4-BE49-F238E27FC236}">
                <a16:creationId xmlns:a16="http://schemas.microsoft.com/office/drawing/2014/main" id="{B226CC37-1258-3619-2787-359869FD60FB}"/>
              </a:ext>
            </a:extLst>
          </p:cNvPr>
          <p:cNvSpPr>
            <a:spLocks noChangeArrowheads="1"/>
          </p:cNvSpPr>
          <p:nvPr/>
        </p:nvSpPr>
        <p:spPr bwMode="auto">
          <a:xfrm>
            <a:off x="7620000" y="2286000"/>
            <a:ext cx="457200" cy="2362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59478" name="Text Box 101">
            <a:extLst>
              <a:ext uri="{FF2B5EF4-FFF2-40B4-BE49-F238E27FC236}">
                <a16:creationId xmlns:a16="http://schemas.microsoft.com/office/drawing/2014/main" id="{E88EFE8F-10A4-E53F-44C4-158FF8369D5F}"/>
              </a:ext>
            </a:extLst>
          </p:cNvPr>
          <p:cNvSpPr txBox="1">
            <a:spLocks noChangeArrowheads="1"/>
          </p:cNvSpPr>
          <p:nvPr/>
        </p:nvSpPr>
        <p:spPr bwMode="auto">
          <a:xfrm>
            <a:off x="7562850" y="2209800"/>
            <a:ext cx="601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b="1">
                <a:solidFill>
                  <a:srgbClr val="FF0101"/>
                </a:solidFill>
              </a:rPr>
              <a:t>0’s</a:t>
            </a:r>
          </a:p>
        </p:txBody>
      </p:sp>
      <p:sp>
        <p:nvSpPr>
          <p:cNvPr id="59479" name="Line 102">
            <a:extLst>
              <a:ext uri="{FF2B5EF4-FFF2-40B4-BE49-F238E27FC236}">
                <a16:creationId xmlns:a16="http://schemas.microsoft.com/office/drawing/2014/main" id="{8C18B9FC-8A80-B776-9847-DB9069058B36}"/>
              </a:ext>
            </a:extLst>
          </p:cNvPr>
          <p:cNvSpPr>
            <a:spLocks noChangeShapeType="1"/>
          </p:cNvSpPr>
          <p:nvPr/>
        </p:nvSpPr>
        <p:spPr bwMode="auto">
          <a:xfrm>
            <a:off x="7620000" y="25908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59480" name="Line 103">
            <a:extLst>
              <a:ext uri="{FF2B5EF4-FFF2-40B4-BE49-F238E27FC236}">
                <a16:creationId xmlns:a16="http://schemas.microsoft.com/office/drawing/2014/main" id="{741F1785-6E05-C8AC-7B0A-057A02226B3A}"/>
              </a:ext>
            </a:extLst>
          </p:cNvPr>
          <p:cNvSpPr>
            <a:spLocks noChangeShapeType="1"/>
          </p:cNvSpPr>
          <p:nvPr/>
        </p:nvSpPr>
        <p:spPr bwMode="auto">
          <a:xfrm>
            <a:off x="7620000" y="29718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59481" name="Text Box 104">
            <a:extLst>
              <a:ext uri="{FF2B5EF4-FFF2-40B4-BE49-F238E27FC236}">
                <a16:creationId xmlns:a16="http://schemas.microsoft.com/office/drawing/2014/main" id="{C21BBAFB-9726-A57E-8D3E-090434123755}"/>
              </a:ext>
            </a:extLst>
          </p:cNvPr>
          <p:cNvSpPr txBox="1">
            <a:spLocks noChangeArrowheads="1"/>
          </p:cNvSpPr>
          <p:nvPr/>
        </p:nvSpPr>
        <p:spPr bwMode="auto">
          <a:xfrm>
            <a:off x="7543800" y="2514600"/>
            <a:ext cx="601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b="1">
                <a:solidFill>
                  <a:srgbClr val="FF0000"/>
                </a:solidFill>
              </a:rPr>
              <a:t>1’s</a:t>
            </a:r>
          </a:p>
        </p:txBody>
      </p:sp>
      <p:sp>
        <p:nvSpPr>
          <p:cNvPr id="59482" name="Text Box 105">
            <a:extLst>
              <a:ext uri="{FF2B5EF4-FFF2-40B4-BE49-F238E27FC236}">
                <a16:creationId xmlns:a16="http://schemas.microsoft.com/office/drawing/2014/main" id="{2793C2C8-4B76-E227-D377-5853D4D50C08}"/>
              </a:ext>
            </a:extLst>
          </p:cNvPr>
          <p:cNvSpPr txBox="1">
            <a:spLocks noChangeArrowheads="1"/>
          </p:cNvSpPr>
          <p:nvPr/>
        </p:nvSpPr>
        <p:spPr bwMode="auto">
          <a:xfrm>
            <a:off x="7578725" y="3048000"/>
            <a:ext cx="601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b="1">
                <a:solidFill>
                  <a:schemeClr val="accent1"/>
                </a:solidFill>
              </a:rPr>
              <a:t>0’s</a:t>
            </a:r>
          </a:p>
        </p:txBody>
      </p:sp>
      <p:sp>
        <p:nvSpPr>
          <p:cNvPr id="59483" name="Rectangle 106">
            <a:extLst>
              <a:ext uri="{FF2B5EF4-FFF2-40B4-BE49-F238E27FC236}">
                <a16:creationId xmlns:a16="http://schemas.microsoft.com/office/drawing/2014/main" id="{DF022469-DA59-4306-5416-3A24DE131D8C}"/>
              </a:ext>
            </a:extLst>
          </p:cNvPr>
          <p:cNvSpPr>
            <a:spLocks noChangeArrowheads="1"/>
          </p:cNvSpPr>
          <p:nvPr/>
        </p:nvSpPr>
        <p:spPr bwMode="auto">
          <a:xfrm>
            <a:off x="8382000" y="3124200"/>
            <a:ext cx="457200" cy="2362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59484" name="Text Box 107">
            <a:extLst>
              <a:ext uri="{FF2B5EF4-FFF2-40B4-BE49-F238E27FC236}">
                <a16:creationId xmlns:a16="http://schemas.microsoft.com/office/drawing/2014/main" id="{F05F8128-4B3C-D83A-0A8E-4660022D4B0E}"/>
              </a:ext>
            </a:extLst>
          </p:cNvPr>
          <p:cNvSpPr txBox="1">
            <a:spLocks noChangeArrowheads="1"/>
          </p:cNvSpPr>
          <p:nvPr/>
        </p:nvSpPr>
        <p:spPr bwMode="auto">
          <a:xfrm>
            <a:off x="8324850" y="3505200"/>
            <a:ext cx="601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b="1">
                <a:solidFill>
                  <a:srgbClr val="FF0000"/>
                </a:solidFill>
              </a:rPr>
              <a:t>0’s</a:t>
            </a:r>
          </a:p>
        </p:txBody>
      </p:sp>
      <p:sp>
        <p:nvSpPr>
          <p:cNvPr id="59485" name="Line 108">
            <a:extLst>
              <a:ext uri="{FF2B5EF4-FFF2-40B4-BE49-F238E27FC236}">
                <a16:creationId xmlns:a16="http://schemas.microsoft.com/office/drawing/2014/main" id="{DB9CD7AA-EE44-0690-FD00-254371863F3B}"/>
              </a:ext>
            </a:extLst>
          </p:cNvPr>
          <p:cNvSpPr>
            <a:spLocks noChangeShapeType="1"/>
          </p:cNvSpPr>
          <p:nvPr/>
        </p:nvSpPr>
        <p:spPr bwMode="auto">
          <a:xfrm>
            <a:off x="8382000" y="47244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59486" name="Line 109">
            <a:extLst>
              <a:ext uri="{FF2B5EF4-FFF2-40B4-BE49-F238E27FC236}">
                <a16:creationId xmlns:a16="http://schemas.microsoft.com/office/drawing/2014/main" id="{1C01EBC5-76B0-5315-CE54-4FF75F8B980E}"/>
              </a:ext>
            </a:extLst>
          </p:cNvPr>
          <p:cNvSpPr>
            <a:spLocks noChangeShapeType="1"/>
          </p:cNvSpPr>
          <p:nvPr/>
        </p:nvSpPr>
        <p:spPr bwMode="auto">
          <a:xfrm>
            <a:off x="8382000" y="51054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59487" name="Text Box 110">
            <a:extLst>
              <a:ext uri="{FF2B5EF4-FFF2-40B4-BE49-F238E27FC236}">
                <a16:creationId xmlns:a16="http://schemas.microsoft.com/office/drawing/2014/main" id="{07059E41-FA5F-92B2-EFA8-05046445888C}"/>
              </a:ext>
            </a:extLst>
          </p:cNvPr>
          <p:cNvSpPr txBox="1">
            <a:spLocks noChangeArrowheads="1"/>
          </p:cNvSpPr>
          <p:nvPr/>
        </p:nvSpPr>
        <p:spPr bwMode="auto">
          <a:xfrm>
            <a:off x="8340725" y="4724400"/>
            <a:ext cx="601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b="1">
                <a:solidFill>
                  <a:schemeClr val="accent1"/>
                </a:solidFill>
              </a:rPr>
              <a:t>0’s</a:t>
            </a:r>
          </a:p>
        </p:txBody>
      </p:sp>
      <p:sp>
        <p:nvSpPr>
          <p:cNvPr id="59488" name="Text Box 111">
            <a:extLst>
              <a:ext uri="{FF2B5EF4-FFF2-40B4-BE49-F238E27FC236}">
                <a16:creationId xmlns:a16="http://schemas.microsoft.com/office/drawing/2014/main" id="{2B97302A-16CE-A51F-1099-4C8B8D7AAEA0}"/>
              </a:ext>
            </a:extLst>
          </p:cNvPr>
          <p:cNvSpPr txBox="1">
            <a:spLocks noChangeArrowheads="1"/>
          </p:cNvSpPr>
          <p:nvPr/>
        </p:nvSpPr>
        <p:spPr bwMode="auto">
          <a:xfrm>
            <a:off x="8340725" y="5105400"/>
            <a:ext cx="601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b="1">
                <a:solidFill>
                  <a:srgbClr val="FF0000"/>
                </a:solidFill>
              </a:rPr>
              <a:t>1’s</a:t>
            </a:r>
          </a:p>
        </p:txBody>
      </p:sp>
      <p:sp>
        <p:nvSpPr>
          <p:cNvPr id="59489" name="Line 112">
            <a:extLst>
              <a:ext uri="{FF2B5EF4-FFF2-40B4-BE49-F238E27FC236}">
                <a16:creationId xmlns:a16="http://schemas.microsoft.com/office/drawing/2014/main" id="{37B21DBE-8BEF-B2E6-534F-E995A2CC6BD3}"/>
              </a:ext>
            </a:extLst>
          </p:cNvPr>
          <p:cNvSpPr>
            <a:spLocks noChangeShapeType="1"/>
          </p:cNvSpPr>
          <p:nvPr/>
        </p:nvSpPr>
        <p:spPr bwMode="auto">
          <a:xfrm>
            <a:off x="6324600" y="1828800"/>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59490" name="Line 113">
            <a:extLst>
              <a:ext uri="{FF2B5EF4-FFF2-40B4-BE49-F238E27FC236}">
                <a16:creationId xmlns:a16="http://schemas.microsoft.com/office/drawing/2014/main" id="{77FD3E85-72C5-7907-C458-F215A87F8FA3}"/>
              </a:ext>
            </a:extLst>
          </p:cNvPr>
          <p:cNvSpPr>
            <a:spLocks noChangeShapeType="1"/>
          </p:cNvSpPr>
          <p:nvPr/>
        </p:nvSpPr>
        <p:spPr bwMode="auto">
          <a:xfrm>
            <a:off x="6324600" y="3505200"/>
            <a:ext cx="1066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59491" name="Line 114">
            <a:extLst>
              <a:ext uri="{FF2B5EF4-FFF2-40B4-BE49-F238E27FC236}">
                <a16:creationId xmlns:a16="http://schemas.microsoft.com/office/drawing/2014/main" id="{03D32086-D29D-3565-E9FF-43517687075A}"/>
              </a:ext>
            </a:extLst>
          </p:cNvPr>
          <p:cNvSpPr>
            <a:spLocks noChangeShapeType="1"/>
          </p:cNvSpPr>
          <p:nvPr/>
        </p:nvSpPr>
        <p:spPr bwMode="auto">
          <a:xfrm>
            <a:off x="6324600" y="4876800"/>
            <a:ext cx="1905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59492" name="Line 115">
            <a:extLst>
              <a:ext uri="{FF2B5EF4-FFF2-40B4-BE49-F238E27FC236}">
                <a16:creationId xmlns:a16="http://schemas.microsoft.com/office/drawing/2014/main" id="{7D521A8A-F997-DF32-A67B-804E2C4543E2}"/>
              </a:ext>
            </a:extLst>
          </p:cNvPr>
          <p:cNvSpPr>
            <a:spLocks noChangeShapeType="1"/>
          </p:cNvSpPr>
          <p:nvPr/>
        </p:nvSpPr>
        <p:spPr bwMode="auto">
          <a:xfrm>
            <a:off x="6781800" y="1981200"/>
            <a:ext cx="685800" cy="0"/>
          </a:xfrm>
          <a:prstGeom prst="line">
            <a:avLst/>
          </a:prstGeom>
          <a:noFill/>
          <a:ln w="9525">
            <a:solidFill>
              <a:srgbClr val="C0C0C0"/>
            </a:solidFill>
            <a:prstDash val="sysDot"/>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cxnSp>
        <p:nvCxnSpPr>
          <p:cNvPr id="59493" name="AutoShape 116">
            <a:extLst>
              <a:ext uri="{FF2B5EF4-FFF2-40B4-BE49-F238E27FC236}">
                <a16:creationId xmlns:a16="http://schemas.microsoft.com/office/drawing/2014/main" id="{6C105CD8-03B1-C7F8-97A9-8455930EE7A7}"/>
              </a:ext>
            </a:extLst>
          </p:cNvPr>
          <p:cNvCxnSpPr>
            <a:cxnSpLocks noChangeShapeType="1"/>
            <a:stCxn id="59445" idx="0"/>
            <a:endCxn id="59473" idx="0"/>
          </p:cNvCxnSpPr>
          <p:nvPr/>
        </p:nvCxnSpPr>
        <p:spPr bwMode="auto">
          <a:xfrm rot="-5400000">
            <a:off x="5762625" y="123825"/>
            <a:ext cx="533400" cy="2114550"/>
          </a:xfrm>
          <a:prstGeom prst="curvedConnector3">
            <a:avLst>
              <a:gd name="adj1" fmla="val 142856"/>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9494" name="AutoShape 117">
            <a:extLst>
              <a:ext uri="{FF2B5EF4-FFF2-40B4-BE49-F238E27FC236}">
                <a16:creationId xmlns:a16="http://schemas.microsoft.com/office/drawing/2014/main" id="{8F0EF451-D622-8D51-8890-C43F8356BED5}"/>
              </a:ext>
            </a:extLst>
          </p:cNvPr>
          <p:cNvCxnSpPr>
            <a:cxnSpLocks noChangeShapeType="1"/>
            <a:stCxn id="59450" idx="2"/>
            <a:endCxn id="59476" idx="1"/>
          </p:cNvCxnSpPr>
          <p:nvPr/>
        </p:nvCxnSpPr>
        <p:spPr bwMode="auto">
          <a:xfrm rot="5400000" flipH="1" flipV="1">
            <a:off x="6261894" y="2075657"/>
            <a:ext cx="155575" cy="884237"/>
          </a:xfrm>
          <a:prstGeom prst="curvedConnector4">
            <a:avLst>
              <a:gd name="adj1" fmla="val -147833"/>
              <a:gd name="adj2" fmla="val 67009"/>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9495" name="Line 118">
            <a:extLst>
              <a:ext uri="{FF2B5EF4-FFF2-40B4-BE49-F238E27FC236}">
                <a16:creationId xmlns:a16="http://schemas.microsoft.com/office/drawing/2014/main" id="{4DC1A5CD-ED13-A6D3-30C3-A44E826CAAD3}"/>
              </a:ext>
            </a:extLst>
          </p:cNvPr>
          <p:cNvSpPr>
            <a:spLocks noChangeShapeType="1"/>
          </p:cNvSpPr>
          <p:nvPr/>
        </p:nvSpPr>
        <p:spPr bwMode="auto">
          <a:xfrm>
            <a:off x="7467600" y="3505200"/>
            <a:ext cx="685800" cy="0"/>
          </a:xfrm>
          <a:prstGeom prst="line">
            <a:avLst/>
          </a:prstGeom>
          <a:noFill/>
          <a:ln w="9525">
            <a:solidFill>
              <a:srgbClr val="C0C0C0"/>
            </a:solidFill>
            <a:prstDash val="sysDot"/>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59496" name="Line 119">
            <a:extLst>
              <a:ext uri="{FF2B5EF4-FFF2-40B4-BE49-F238E27FC236}">
                <a16:creationId xmlns:a16="http://schemas.microsoft.com/office/drawing/2014/main" id="{C20C8F63-B8B5-890F-B570-EAD0106E30C2}"/>
              </a:ext>
            </a:extLst>
          </p:cNvPr>
          <p:cNvSpPr>
            <a:spLocks noChangeShapeType="1"/>
          </p:cNvSpPr>
          <p:nvPr/>
        </p:nvSpPr>
        <p:spPr bwMode="auto">
          <a:xfrm>
            <a:off x="8229600" y="4267200"/>
            <a:ext cx="685800" cy="0"/>
          </a:xfrm>
          <a:prstGeom prst="line">
            <a:avLst/>
          </a:prstGeom>
          <a:noFill/>
          <a:ln w="9525">
            <a:solidFill>
              <a:srgbClr val="C0C0C0"/>
            </a:solidFill>
            <a:prstDash val="sysDot"/>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59497" name="Line 120">
            <a:extLst>
              <a:ext uri="{FF2B5EF4-FFF2-40B4-BE49-F238E27FC236}">
                <a16:creationId xmlns:a16="http://schemas.microsoft.com/office/drawing/2014/main" id="{4765C347-7591-D114-9C5A-FC67CD64FC26}"/>
              </a:ext>
            </a:extLst>
          </p:cNvPr>
          <p:cNvSpPr>
            <a:spLocks noChangeShapeType="1"/>
          </p:cNvSpPr>
          <p:nvPr/>
        </p:nvSpPr>
        <p:spPr bwMode="auto">
          <a:xfrm>
            <a:off x="7620000" y="35052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59498" name="Text Box 121">
            <a:extLst>
              <a:ext uri="{FF2B5EF4-FFF2-40B4-BE49-F238E27FC236}">
                <a16:creationId xmlns:a16="http://schemas.microsoft.com/office/drawing/2014/main" id="{7C870DFA-8443-FA11-97D1-0FF8B93DE65E}"/>
              </a:ext>
            </a:extLst>
          </p:cNvPr>
          <p:cNvSpPr txBox="1">
            <a:spLocks noChangeArrowheads="1"/>
          </p:cNvSpPr>
          <p:nvPr/>
        </p:nvSpPr>
        <p:spPr bwMode="auto">
          <a:xfrm>
            <a:off x="7543800" y="3810000"/>
            <a:ext cx="601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b="1">
                <a:solidFill>
                  <a:schemeClr val="accent1"/>
                </a:solidFill>
              </a:rPr>
              <a:t>1’s</a:t>
            </a:r>
          </a:p>
        </p:txBody>
      </p:sp>
      <p:sp>
        <p:nvSpPr>
          <p:cNvPr id="59499" name="Line 122">
            <a:extLst>
              <a:ext uri="{FF2B5EF4-FFF2-40B4-BE49-F238E27FC236}">
                <a16:creationId xmlns:a16="http://schemas.microsoft.com/office/drawing/2014/main" id="{4828E0CD-CC5A-C425-B589-F63EBB234937}"/>
              </a:ext>
            </a:extLst>
          </p:cNvPr>
          <p:cNvSpPr>
            <a:spLocks noChangeShapeType="1"/>
          </p:cNvSpPr>
          <p:nvPr/>
        </p:nvSpPr>
        <p:spPr bwMode="auto">
          <a:xfrm>
            <a:off x="8382000" y="42672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59500" name="Text Box 123">
            <a:extLst>
              <a:ext uri="{FF2B5EF4-FFF2-40B4-BE49-F238E27FC236}">
                <a16:creationId xmlns:a16="http://schemas.microsoft.com/office/drawing/2014/main" id="{C2CA8879-7C7C-5023-D7A2-EC8CBA289204}"/>
              </a:ext>
            </a:extLst>
          </p:cNvPr>
          <p:cNvSpPr txBox="1">
            <a:spLocks noChangeArrowheads="1"/>
          </p:cNvSpPr>
          <p:nvPr/>
        </p:nvSpPr>
        <p:spPr bwMode="auto">
          <a:xfrm>
            <a:off x="8340725" y="4343400"/>
            <a:ext cx="601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b="1">
                <a:solidFill>
                  <a:schemeClr val="accent1"/>
                </a:solidFill>
              </a:rPr>
              <a:t>1’s</a:t>
            </a:r>
          </a:p>
        </p:txBody>
      </p:sp>
      <p:sp>
        <p:nvSpPr>
          <p:cNvPr id="59501" name="Text Box 124">
            <a:extLst>
              <a:ext uri="{FF2B5EF4-FFF2-40B4-BE49-F238E27FC236}">
                <a16:creationId xmlns:a16="http://schemas.microsoft.com/office/drawing/2014/main" id="{E7B1AD44-FE49-90A4-EC78-6F6F769C5B3F}"/>
              </a:ext>
            </a:extLst>
          </p:cNvPr>
          <p:cNvSpPr txBox="1">
            <a:spLocks noChangeArrowheads="1"/>
          </p:cNvSpPr>
          <p:nvPr/>
        </p:nvSpPr>
        <p:spPr bwMode="auto">
          <a:xfrm>
            <a:off x="577850" y="5678488"/>
            <a:ext cx="7181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400"/>
              <a:t>a, b, and c in Lemma F holds for all three subcases.</a:t>
            </a:r>
          </a:p>
        </p:txBody>
      </p:sp>
      <p:sp>
        <p:nvSpPr>
          <p:cNvPr id="59502" name="Text Box 125">
            <a:extLst>
              <a:ext uri="{FF2B5EF4-FFF2-40B4-BE49-F238E27FC236}">
                <a16:creationId xmlns:a16="http://schemas.microsoft.com/office/drawing/2014/main" id="{E8F79194-1D08-D3BA-32D1-936B72CC4E62}"/>
              </a:ext>
            </a:extLst>
          </p:cNvPr>
          <p:cNvSpPr txBox="1">
            <a:spLocks noChangeArrowheads="1"/>
          </p:cNvSpPr>
          <p:nvPr/>
        </p:nvSpPr>
        <p:spPr bwMode="auto">
          <a:xfrm>
            <a:off x="2362200" y="930275"/>
            <a:ext cx="63658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tr-TR" altLang="en-US" sz="1400"/>
              <a:t>upper</a:t>
            </a:r>
          </a:p>
          <a:p>
            <a:pPr algn="ctr" eaLnBrk="1" hangingPunct="1">
              <a:spcBef>
                <a:spcPct val="0"/>
              </a:spcBef>
              <a:buClrTx/>
              <a:buSzTx/>
              <a:buFontTx/>
              <a:buNone/>
            </a:pPr>
            <a:r>
              <a:rPr lang="tr-TR" altLang="en-US" sz="1400"/>
              <a:t>half</a:t>
            </a:r>
          </a:p>
        </p:txBody>
      </p:sp>
      <p:sp>
        <p:nvSpPr>
          <p:cNvPr id="59503" name="Text Box 126">
            <a:extLst>
              <a:ext uri="{FF2B5EF4-FFF2-40B4-BE49-F238E27FC236}">
                <a16:creationId xmlns:a16="http://schemas.microsoft.com/office/drawing/2014/main" id="{3B3F233E-2054-21D6-8405-4CD0501B3995}"/>
              </a:ext>
            </a:extLst>
          </p:cNvPr>
          <p:cNvSpPr txBox="1">
            <a:spLocks noChangeArrowheads="1"/>
          </p:cNvSpPr>
          <p:nvPr/>
        </p:nvSpPr>
        <p:spPr bwMode="auto">
          <a:xfrm>
            <a:off x="3340100" y="930275"/>
            <a:ext cx="608013"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tr-TR" altLang="en-US" sz="1400"/>
              <a:t>lower</a:t>
            </a:r>
          </a:p>
          <a:p>
            <a:pPr algn="ctr" eaLnBrk="1" hangingPunct="1">
              <a:spcBef>
                <a:spcPct val="0"/>
              </a:spcBef>
              <a:buClrTx/>
              <a:buSzTx/>
              <a:buFontTx/>
              <a:buNone/>
            </a:pPr>
            <a:r>
              <a:rPr lang="tr-TR" altLang="en-US" sz="1400"/>
              <a:t>half</a:t>
            </a:r>
          </a:p>
        </p:txBody>
      </p:sp>
      <p:sp>
        <p:nvSpPr>
          <p:cNvPr id="59504" name="Text Box 127">
            <a:extLst>
              <a:ext uri="{FF2B5EF4-FFF2-40B4-BE49-F238E27FC236}">
                <a16:creationId xmlns:a16="http://schemas.microsoft.com/office/drawing/2014/main" id="{5D354D4A-E938-5DB1-86B0-CBB68A166A28}"/>
              </a:ext>
            </a:extLst>
          </p:cNvPr>
          <p:cNvSpPr txBox="1">
            <a:spLocks noChangeArrowheads="1"/>
          </p:cNvSpPr>
          <p:nvPr/>
        </p:nvSpPr>
        <p:spPr bwMode="auto">
          <a:xfrm>
            <a:off x="4419600" y="930275"/>
            <a:ext cx="63658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tr-TR" altLang="en-US" sz="1400"/>
              <a:t>upper</a:t>
            </a:r>
          </a:p>
          <a:p>
            <a:pPr algn="ctr" eaLnBrk="1" hangingPunct="1">
              <a:spcBef>
                <a:spcPct val="0"/>
              </a:spcBef>
              <a:buClrTx/>
              <a:buSzTx/>
              <a:buFontTx/>
              <a:buNone/>
            </a:pPr>
            <a:r>
              <a:rPr lang="tr-TR" altLang="en-US" sz="1400"/>
              <a:t>half</a:t>
            </a:r>
          </a:p>
        </p:txBody>
      </p:sp>
      <p:sp>
        <p:nvSpPr>
          <p:cNvPr id="59505" name="Text Box 128">
            <a:extLst>
              <a:ext uri="{FF2B5EF4-FFF2-40B4-BE49-F238E27FC236}">
                <a16:creationId xmlns:a16="http://schemas.microsoft.com/office/drawing/2014/main" id="{572A7EE8-55CF-2C0E-5C11-AE361BF4A29E}"/>
              </a:ext>
            </a:extLst>
          </p:cNvPr>
          <p:cNvSpPr txBox="1">
            <a:spLocks noChangeArrowheads="1"/>
          </p:cNvSpPr>
          <p:nvPr/>
        </p:nvSpPr>
        <p:spPr bwMode="auto">
          <a:xfrm>
            <a:off x="5549900" y="930275"/>
            <a:ext cx="608013"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tr-TR" altLang="en-US" sz="1400"/>
              <a:t>lower</a:t>
            </a:r>
          </a:p>
          <a:p>
            <a:pPr algn="ctr" eaLnBrk="1" hangingPunct="1">
              <a:spcBef>
                <a:spcPct val="0"/>
              </a:spcBef>
              <a:buClrTx/>
              <a:buSzTx/>
              <a:buFontTx/>
              <a:buNone/>
            </a:pPr>
            <a:r>
              <a:rPr lang="tr-TR" altLang="en-US" sz="1400"/>
              <a:t>half</a:t>
            </a:r>
          </a:p>
        </p:txBody>
      </p:sp>
      <p:sp>
        <p:nvSpPr>
          <p:cNvPr id="59506" name="Text Box 9">
            <a:extLst>
              <a:ext uri="{FF2B5EF4-FFF2-40B4-BE49-F238E27FC236}">
                <a16:creationId xmlns:a16="http://schemas.microsoft.com/office/drawing/2014/main" id="{6774AC73-CFF3-F18D-2BA2-D366F23B6504}"/>
              </a:ext>
            </a:extLst>
          </p:cNvPr>
          <p:cNvSpPr txBox="1">
            <a:spLocks noChangeArrowheads="1"/>
          </p:cNvSpPr>
          <p:nvPr/>
        </p:nvSpPr>
        <p:spPr bwMode="auto">
          <a:xfrm>
            <a:off x="533400" y="2971800"/>
            <a:ext cx="601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b="1">
                <a:solidFill>
                  <a:srgbClr val="FF0000"/>
                </a:solidFill>
              </a:rPr>
              <a:t>1’s</a:t>
            </a:r>
          </a:p>
        </p:txBody>
      </p:sp>
      <p:sp>
        <p:nvSpPr>
          <p:cNvPr id="59507" name="Text Box 95">
            <a:extLst>
              <a:ext uri="{FF2B5EF4-FFF2-40B4-BE49-F238E27FC236}">
                <a16:creationId xmlns:a16="http://schemas.microsoft.com/office/drawing/2014/main" id="{FEE8A1BA-0410-AC86-AB26-3856A38DEEB4}"/>
              </a:ext>
            </a:extLst>
          </p:cNvPr>
          <p:cNvSpPr txBox="1">
            <a:spLocks noChangeArrowheads="1"/>
          </p:cNvSpPr>
          <p:nvPr/>
        </p:nvSpPr>
        <p:spPr bwMode="auto">
          <a:xfrm>
            <a:off x="6816725" y="1524000"/>
            <a:ext cx="601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b="1">
                <a:solidFill>
                  <a:schemeClr val="accent1"/>
                </a:solidFill>
              </a:rPr>
              <a:t>0’s</a:t>
            </a:r>
          </a:p>
        </p:txBody>
      </p:sp>
      <p:sp>
        <p:nvSpPr>
          <p:cNvPr id="59508" name="Text Box 98">
            <a:extLst>
              <a:ext uri="{FF2B5EF4-FFF2-40B4-BE49-F238E27FC236}">
                <a16:creationId xmlns:a16="http://schemas.microsoft.com/office/drawing/2014/main" id="{D1F16852-52EC-7696-A2C3-7F1DC3985F4B}"/>
              </a:ext>
            </a:extLst>
          </p:cNvPr>
          <p:cNvSpPr txBox="1">
            <a:spLocks noChangeArrowheads="1"/>
          </p:cNvSpPr>
          <p:nvPr/>
        </p:nvSpPr>
        <p:spPr bwMode="auto">
          <a:xfrm>
            <a:off x="6781800" y="2743200"/>
            <a:ext cx="601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b="1">
                <a:solidFill>
                  <a:srgbClr val="FF0101"/>
                </a:solidFill>
              </a:rPr>
              <a:t>1’s</a:t>
            </a:r>
          </a:p>
        </p:txBody>
      </p:sp>
      <p:sp>
        <p:nvSpPr>
          <p:cNvPr id="59509" name="Text Box 121">
            <a:extLst>
              <a:ext uri="{FF2B5EF4-FFF2-40B4-BE49-F238E27FC236}">
                <a16:creationId xmlns:a16="http://schemas.microsoft.com/office/drawing/2014/main" id="{03DCC435-F477-BA56-0FF2-1B4994C2F88B}"/>
              </a:ext>
            </a:extLst>
          </p:cNvPr>
          <p:cNvSpPr txBox="1">
            <a:spLocks noChangeArrowheads="1"/>
          </p:cNvSpPr>
          <p:nvPr/>
        </p:nvSpPr>
        <p:spPr bwMode="auto">
          <a:xfrm>
            <a:off x="7543800" y="3505200"/>
            <a:ext cx="601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b="1">
                <a:solidFill>
                  <a:schemeClr val="accent1"/>
                </a:solidFill>
              </a:rPr>
              <a:t>1’s</a:t>
            </a:r>
          </a:p>
        </p:txBody>
      </p:sp>
      <p:sp>
        <p:nvSpPr>
          <p:cNvPr id="59510" name="Text Box 121">
            <a:extLst>
              <a:ext uri="{FF2B5EF4-FFF2-40B4-BE49-F238E27FC236}">
                <a16:creationId xmlns:a16="http://schemas.microsoft.com/office/drawing/2014/main" id="{8F279602-1467-F915-CE63-D055E735DADB}"/>
              </a:ext>
            </a:extLst>
          </p:cNvPr>
          <p:cNvSpPr txBox="1">
            <a:spLocks noChangeArrowheads="1"/>
          </p:cNvSpPr>
          <p:nvPr/>
        </p:nvSpPr>
        <p:spPr bwMode="auto">
          <a:xfrm>
            <a:off x="7543800" y="4114800"/>
            <a:ext cx="601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b="1">
                <a:solidFill>
                  <a:srgbClr val="FF0000"/>
                </a:solidFill>
              </a:rPr>
              <a:t>1’s</a:t>
            </a:r>
          </a:p>
        </p:txBody>
      </p:sp>
      <p:sp>
        <p:nvSpPr>
          <p:cNvPr id="59511" name="Text Box 107">
            <a:extLst>
              <a:ext uri="{FF2B5EF4-FFF2-40B4-BE49-F238E27FC236}">
                <a16:creationId xmlns:a16="http://schemas.microsoft.com/office/drawing/2014/main" id="{9E2CF08B-F9E6-2913-2E22-61A3FE8A1C9A}"/>
              </a:ext>
            </a:extLst>
          </p:cNvPr>
          <p:cNvSpPr txBox="1">
            <a:spLocks noChangeArrowheads="1"/>
          </p:cNvSpPr>
          <p:nvPr/>
        </p:nvSpPr>
        <p:spPr bwMode="auto">
          <a:xfrm>
            <a:off x="8340725" y="3886200"/>
            <a:ext cx="601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b="1">
                <a:solidFill>
                  <a:schemeClr val="accent1"/>
                </a:solidFill>
              </a:rPr>
              <a:t>0’s</a:t>
            </a:r>
          </a:p>
        </p:txBody>
      </p:sp>
      <p:sp>
        <p:nvSpPr>
          <p:cNvPr id="59512" name="Text Box 107">
            <a:extLst>
              <a:ext uri="{FF2B5EF4-FFF2-40B4-BE49-F238E27FC236}">
                <a16:creationId xmlns:a16="http://schemas.microsoft.com/office/drawing/2014/main" id="{A047A53D-22E0-BC36-F326-CD5764559499}"/>
              </a:ext>
            </a:extLst>
          </p:cNvPr>
          <p:cNvSpPr txBox="1">
            <a:spLocks noChangeArrowheads="1"/>
          </p:cNvSpPr>
          <p:nvPr/>
        </p:nvSpPr>
        <p:spPr bwMode="auto">
          <a:xfrm>
            <a:off x="8340725" y="3124200"/>
            <a:ext cx="601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b="1">
                <a:solidFill>
                  <a:srgbClr val="FF0101"/>
                </a:solidFill>
              </a:rPr>
              <a:t>0’s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5">
            <a:extLst>
              <a:ext uri="{FF2B5EF4-FFF2-40B4-BE49-F238E27FC236}">
                <a16:creationId xmlns:a16="http://schemas.microsoft.com/office/drawing/2014/main" id="{8C23D606-C8B9-63A7-0EF9-2A5BC87F1E7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B2FA0573-072A-4E58-BC9A-EA33A25242B3}" type="slidenum">
              <a:rPr lang="en-US" altLang="en-US" sz="1200" smtClean="0">
                <a:latin typeface="Garamond" panose="02020404030301010803" pitchFamily="18" charset="0"/>
              </a:rPr>
              <a:pPr>
                <a:spcBef>
                  <a:spcPct val="0"/>
                </a:spcBef>
                <a:buClrTx/>
                <a:buSzTx/>
                <a:buFontTx/>
                <a:buNone/>
              </a:pPr>
              <a:t>29</a:t>
            </a:fld>
            <a:endParaRPr lang="en-US" altLang="en-US" sz="1200">
              <a:latin typeface="Garamond" panose="02020404030301010803" pitchFamily="18" charset="0"/>
            </a:endParaRPr>
          </a:p>
        </p:txBody>
      </p:sp>
      <p:sp>
        <p:nvSpPr>
          <p:cNvPr id="61443" name="Rectangle 2">
            <a:extLst>
              <a:ext uri="{FF2B5EF4-FFF2-40B4-BE49-F238E27FC236}">
                <a16:creationId xmlns:a16="http://schemas.microsoft.com/office/drawing/2014/main" id="{08FFD7E3-14D4-3B0B-28EC-9F22FD1DBC28}"/>
              </a:ext>
            </a:extLst>
          </p:cNvPr>
          <p:cNvSpPr>
            <a:spLocks noGrp="1" noChangeArrowheads="1"/>
          </p:cNvSpPr>
          <p:nvPr>
            <p:ph type="title"/>
          </p:nvPr>
        </p:nvSpPr>
        <p:spPr/>
        <p:txBody>
          <a:bodyPr/>
          <a:lstStyle/>
          <a:p>
            <a:pPr eaLnBrk="1" hangingPunct="1"/>
            <a:r>
              <a:rPr lang="en-US" altLang="en-US" sz="3200"/>
              <a:t>Proof of Lemma F:</a:t>
            </a:r>
          </a:p>
        </p:txBody>
      </p:sp>
      <p:sp>
        <p:nvSpPr>
          <p:cNvPr id="61444" name="Rectangle 3">
            <a:extLst>
              <a:ext uri="{FF2B5EF4-FFF2-40B4-BE49-F238E27FC236}">
                <a16:creationId xmlns:a16="http://schemas.microsoft.com/office/drawing/2014/main" id="{51F20717-4E30-0C0B-C335-216AA13C03FE}"/>
              </a:ext>
            </a:extLst>
          </p:cNvPr>
          <p:cNvSpPr>
            <a:spLocks noGrp="1" noChangeArrowheads="1"/>
          </p:cNvSpPr>
          <p:nvPr>
            <p:ph type="body" idx="1"/>
          </p:nvPr>
        </p:nvSpPr>
        <p:spPr>
          <a:xfrm>
            <a:off x="457200" y="990600"/>
            <a:ext cx="8229600" cy="4530725"/>
          </a:xfrm>
        </p:spPr>
        <p:txBody>
          <a:bodyPr/>
          <a:lstStyle/>
          <a:p>
            <a:pPr eaLnBrk="1" hangingPunct="1"/>
            <a:r>
              <a:rPr lang="en-US" altLang="en-US" sz="2400"/>
              <a:t>Case ii:</a:t>
            </a:r>
          </a:p>
        </p:txBody>
      </p:sp>
      <p:sp>
        <p:nvSpPr>
          <p:cNvPr id="61445" name="Rectangle 4">
            <a:extLst>
              <a:ext uri="{FF2B5EF4-FFF2-40B4-BE49-F238E27FC236}">
                <a16:creationId xmlns:a16="http://schemas.microsoft.com/office/drawing/2014/main" id="{AD915E4C-571B-9E17-6732-CD42160CF0E1}"/>
              </a:ext>
            </a:extLst>
          </p:cNvPr>
          <p:cNvSpPr>
            <a:spLocks noChangeArrowheads="1"/>
          </p:cNvSpPr>
          <p:nvPr/>
        </p:nvSpPr>
        <p:spPr bwMode="auto">
          <a:xfrm>
            <a:off x="609600" y="2286000"/>
            <a:ext cx="457200" cy="2362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61446" name="Text Box 5">
            <a:extLst>
              <a:ext uri="{FF2B5EF4-FFF2-40B4-BE49-F238E27FC236}">
                <a16:creationId xmlns:a16="http://schemas.microsoft.com/office/drawing/2014/main" id="{909C2979-800D-A408-4E5E-FF85A08A1DA3}"/>
              </a:ext>
            </a:extLst>
          </p:cNvPr>
          <p:cNvSpPr txBox="1">
            <a:spLocks noChangeArrowheads="1"/>
          </p:cNvSpPr>
          <p:nvPr/>
        </p:nvSpPr>
        <p:spPr bwMode="auto">
          <a:xfrm>
            <a:off x="552450" y="3429000"/>
            <a:ext cx="601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b="1">
                <a:solidFill>
                  <a:schemeClr val="accent1"/>
                </a:solidFill>
              </a:rPr>
              <a:t>0’s</a:t>
            </a:r>
          </a:p>
        </p:txBody>
      </p:sp>
      <p:sp>
        <p:nvSpPr>
          <p:cNvPr id="61447" name="Line 6">
            <a:extLst>
              <a:ext uri="{FF2B5EF4-FFF2-40B4-BE49-F238E27FC236}">
                <a16:creationId xmlns:a16="http://schemas.microsoft.com/office/drawing/2014/main" id="{5C3014E4-E3FE-CF20-E36D-560DF0B8694D}"/>
              </a:ext>
            </a:extLst>
          </p:cNvPr>
          <p:cNvSpPr>
            <a:spLocks noChangeShapeType="1"/>
          </p:cNvSpPr>
          <p:nvPr/>
        </p:nvSpPr>
        <p:spPr bwMode="auto">
          <a:xfrm>
            <a:off x="457200" y="3429000"/>
            <a:ext cx="762000" cy="0"/>
          </a:xfrm>
          <a:prstGeom prst="line">
            <a:avLst/>
          </a:prstGeom>
          <a:noFill/>
          <a:ln w="9525">
            <a:solidFill>
              <a:srgbClr val="C0C0C0"/>
            </a:solidFill>
            <a:prstDash val="sysDot"/>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61448" name="Line 7">
            <a:extLst>
              <a:ext uri="{FF2B5EF4-FFF2-40B4-BE49-F238E27FC236}">
                <a16:creationId xmlns:a16="http://schemas.microsoft.com/office/drawing/2014/main" id="{B28D65F1-037D-697F-BFAD-106FB9B216FE}"/>
              </a:ext>
            </a:extLst>
          </p:cNvPr>
          <p:cNvSpPr>
            <a:spLocks noChangeShapeType="1"/>
          </p:cNvSpPr>
          <p:nvPr/>
        </p:nvSpPr>
        <p:spPr bwMode="auto">
          <a:xfrm>
            <a:off x="609600" y="34290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61449" name="Line 8">
            <a:extLst>
              <a:ext uri="{FF2B5EF4-FFF2-40B4-BE49-F238E27FC236}">
                <a16:creationId xmlns:a16="http://schemas.microsoft.com/office/drawing/2014/main" id="{3CF026B7-285C-5224-94C2-305B73936D2A}"/>
              </a:ext>
            </a:extLst>
          </p:cNvPr>
          <p:cNvSpPr>
            <a:spLocks noChangeShapeType="1"/>
          </p:cNvSpPr>
          <p:nvPr/>
        </p:nvSpPr>
        <p:spPr bwMode="auto">
          <a:xfrm>
            <a:off x="609600" y="42672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61450" name="Text Box 9">
            <a:extLst>
              <a:ext uri="{FF2B5EF4-FFF2-40B4-BE49-F238E27FC236}">
                <a16:creationId xmlns:a16="http://schemas.microsoft.com/office/drawing/2014/main" id="{27DBAF0E-EE60-4270-F846-529703A28D01}"/>
              </a:ext>
            </a:extLst>
          </p:cNvPr>
          <p:cNvSpPr txBox="1">
            <a:spLocks noChangeArrowheads="1"/>
          </p:cNvSpPr>
          <p:nvPr/>
        </p:nvSpPr>
        <p:spPr bwMode="auto">
          <a:xfrm>
            <a:off x="568325" y="3810000"/>
            <a:ext cx="601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b="1">
                <a:solidFill>
                  <a:schemeClr val="accent1"/>
                </a:solidFill>
              </a:rPr>
              <a:t>1’s</a:t>
            </a:r>
          </a:p>
        </p:txBody>
      </p:sp>
      <p:sp>
        <p:nvSpPr>
          <p:cNvPr id="61451" name="Text Box 10">
            <a:extLst>
              <a:ext uri="{FF2B5EF4-FFF2-40B4-BE49-F238E27FC236}">
                <a16:creationId xmlns:a16="http://schemas.microsoft.com/office/drawing/2014/main" id="{080E69D8-255C-3453-14BC-4ADBEA365AF9}"/>
              </a:ext>
            </a:extLst>
          </p:cNvPr>
          <p:cNvSpPr txBox="1">
            <a:spLocks noChangeArrowheads="1"/>
          </p:cNvSpPr>
          <p:nvPr/>
        </p:nvSpPr>
        <p:spPr bwMode="auto">
          <a:xfrm>
            <a:off x="568325" y="4267200"/>
            <a:ext cx="601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b="1">
                <a:solidFill>
                  <a:schemeClr val="accent1"/>
                </a:solidFill>
              </a:rPr>
              <a:t>0’s</a:t>
            </a:r>
          </a:p>
        </p:txBody>
      </p:sp>
      <p:sp>
        <p:nvSpPr>
          <p:cNvPr id="61452" name="Rectangle 19">
            <a:extLst>
              <a:ext uri="{FF2B5EF4-FFF2-40B4-BE49-F238E27FC236}">
                <a16:creationId xmlns:a16="http://schemas.microsoft.com/office/drawing/2014/main" id="{996C56D0-F828-96C7-A1DA-1D29E1A50E66}"/>
              </a:ext>
            </a:extLst>
          </p:cNvPr>
          <p:cNvSpPr>
            <a:spLocks noChangeArrowheads="1"/>
          </p:cNvSpPr>
          <p:nvPr/>
        </p:nvSpPr>
        <p:spPr bwMode="auto">
          <a:xfrm>
            <a:off x="2362200" y="2895600"/>
            <a:ext cx="590550" cy="11430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61453" name="Text Box 20">
            <a:extLst>
              <a:ext uri="{FF2B5EF4-FFF2-40B4-BE49-F238E27FC236}">
                <a16:creationId xmlns:a16="http://schemas.microsoft.com/office/drawing/2014/main" id="{9F268937-F25F-9FB3-9148-2BA1B1525355}"/>
              </a:ext>
            </a:extLst>
          </p:cNvPr>
          <p:cNvSpPr txBox="1">
            <a:spLocks noChangeArrowheads="1"/>
          </p:cNvSpPr>
          <p:nvPr/>
        </p:nvSpPr>
        <p:spPr bwMode="auto">
          <a:xfrm>
            <a:off x="2286000" y="3276600"/>
            <a:ext cx="601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b="1">
                <a:solidFill>
                  <a:srgbClr val="FF0000"/>
                </a:solidFill>
              </a:rPr>
              <a:t>0’s</a:t>
            </a:r>
          </a:p>
        </p:txBody>
      </p:sp>
      <p:sp>
        <p:nvSpPr>
          <p:cNvPr id="61454" name="Text Box 22">
            <a:extLst>
              <a:ext uri="{FF2B5EF4-FFF2-40B4-BE49-F238E27FC236}">
                <a16:creationId xmlns:a16="http://schemas.microsoft.com/office/drawing/2014/main" id="{50ED7214-7C31-D4B2-508B-6EC3EF0568E7}"/>
              </a:ext>
            </a:extLst>
          </p:cNvPr>
          <p:cNvSpPr txBox="1">
            <a:spLocks noChangeArrowheads="1"/>
          </p:cNvSpPr>
          <p:nvPr/>
        </p:nvSpPr>
        <p:spPr bwMode="auto">
          <a:xfrm>
            <a:off x="3463925" y="3276600"/>
            <a:ext cx="601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b="1">
                <a:solidFill>
                  <a:schemeClr val="accent1"/>
                </a:solidFill>
              </a:rPr>
              <a:t>1’s</a:t>
            </a:r>
          </a:p>
        </p:txBody>
      </p:sp>
      <p:sp>
        <p:nvSpPr>
          <p:cNvPr id="61455" name="Rectangle 23">
            <a:extLst>
              <a:ext uri="{FF2B5EF4-FFF2-40B4-BE49-F238E27FC236}">
                <a16:creationId xmlns:a16="http://schemas.microsoft.com/office/drawing/2014/main" id="{D0FCED5D-ED41-1D34-8C21-8AA486B8619B}"/>
              </a:ext>
            </a:extLst>
          </p:cNvPr>
          <p:cNvSpPr>
            <a:spLocks noChangeArrowheads="1"/>
          </p:cNvSpPr>
          <p:nvPr/>
        </p:nvSpPr>
        <p:spPr bwMode="auto">
          <a:xfrm>
            <a:off x="3390900" y="2895600"/>
            <a:ext cx="571500" cy="11430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61456" name="Text Box 24">
            <a:extLst>
              <a:ext uri="{FF2B5EF4-FFF2-40B4-BE49-F238E27FC236}">
                <a16:creationId xmlns:a16="http://schemas.microsoft.com/office/drawing/2014/main" id="{A38346D1-63C6-DAAC-D7FF-4B258E32C46A}"/>
              </a:ext>
            </a:extLst>
          </p:cNvPr>
          <p:cNvSpPr txBox="1">
            <a:spLocks noChangeArrowheads="1"/>
          </p:cNvSpPr>
          <p:nvPr/>
        </p:nvSpPr>
        <p:spPr bwMode="auto">
          <a:xfrm>
            <a:off x="3463925" y="2895600"/>
            <a:ext cx="601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b="1">
                <a:solidFill>
                  <a:schemeClr val="accent1"/>
                </a:solidFill>
              </a:rPr>
              <a:t>0’s</a:t>
            </a:r>
          </a:p>
        </p:txBody>
      </p:sp>
      <p:sp>
        <p:nvSpPr>
          <p:cNvPr id="61457" name="Text Box 26">
            <a:extLst>
              <a:ext uri="{FF2B5EF4-FFF2-40B4-BE49-F238E27FC236}">
                <a16:creationId xmlns:a16="http://schemas.microsoft.com/office/drawing/2014/main" id="{E246E3D3-F542-5B85-5C64-3B61915B8C23}"/>
              </a:ext>
            </a:extLst>
          </p:cNvPr>
          <p:cNvSpPr txBox="1">
            <a:spLocks noChangeArrowheads="1"/>
          </p:cNvSpPr>
          <p:nvPr/>
        </p:nvSpPr>
        <p:spPr bwMode="auto">
          <a:xfrm>
            <a:off x="3463925" y="3581400"/>
            <a:ext cx="601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b="1">
                <a:solidFill>
                  <a:schemeClr val="accent1"/>
                </a:solidFill>
              </a:rPr>
              <a:t>0’s</a:t>
            </a:r>
          </a:p>
        </p:txBody>
      </p:sp>
      <p:sp>
        <p:nvSpPr>
          <p:cNvPr id="61458" name="Line 39">
            <a:extLst>
              <a:ext uri="{FF2B5EF4-FFF2-40B4-BE49-F238E27FC236}">
                <a16:creationId xmlns:a16="http://schemas.microsoft.com/office/drawing/2014/main" id="{55499B3F-82EB-7998-7E5C-140BF266CC2F}"/>
              </a:ext>
            </a:extLst>
          </p:cNvPr>
          <p:cNvSpPr>
            <a:spLocks noChangeShapeType="1"/>
          </p:cNvSpPr>
          <p:nvPr/>
        </p:nvSpPr>
        <p:spPr bwMode="auto">
          <a:xfrm>
            <a:off x="2895600" y="2971800"/>
            <a:ext cx="609600" cy="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61459" name="Line 40">
            <a:extLst>
              <a:ext uri="{FF2B5EF4-FFF2-40B4-BE49-F238E27FC236}">
                <a16:creationId xmlns:a16="http://schemas.microsoft.com/office/drawing/2014/main" id="{76683AA0-DD5E-B46B-67DF-EA543AF80035}"/>
              </a:ext>
            </a:extLst>
          </p:cNvPr>
          <p:cNvSpPr>
            <a:spLocks noChangeShapeType="1"/>
          </p:cNvSpPr>
          <p:nvPr/>
        </p:nvSpPr>
        <p:spPr bwMode="auto">
          <a:xfrm>
            <a:off x="2895600" y="3200400"/>
            <a:ext cx="609600" cy="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61460" name="Line 41">
            <a:extLst>
              <a:ext uri="{FF2B5EF4-FFF2-40B4-BE49-F238E27FC236}">
                <a16:creationId xmlns:a16="http://schemas.microsoft.com/office/drawing/2014/main" id="{398BDC9E-3804-DAA7-46FF-7C6A0B810A0A}"/>
              </a:ext>
            </a:extLst>
          </p:cNvPr>
          <p:cNvSpPr>
            <a:spLocks noChangeShapeType="1"/>
          </p:cNvSpPr>
          <p:nvPr/>
        </p:nvSpPr>
        <p:spPr bwMode="auto">
          <a:xfrm>
            <a:off x="2895600" y="3429000"/>
            <a:ext cx="609600" cy="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61461" name="Line 42">
            <a:extLst>
              <a:ext uri="{FF2B5EF4-FFF2-40B4-BE49-F238E27FC236}">
                <a16:creationId xmlns:a16="http://schemas.microsoft.com/office/drawing/2014/main" id="{29D01C1E-CB5C-BF1E-66E1-4FE70F78788C}"/>
              </a:ext>
            </a:extLst>
          </p:cNvPr>
          <p:cNvSpPr>
            <a:spLocks noChangeShapeType="1"/>
          </p:cNvSpPr>
          <p:nvPr/>
        </p:nvSpPr>
        <p:spPr bwMode="auto">
          <a:xfrm>
            <a:off x="2895600" y="3581400"/>
            <a:ext cx="609600" cy="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61462" name="Line 43">
            <a:extLst>
              <a:ext uri="{FF2B5EF4-FFF2-40B4-BE49-F238E27FC236}">
                <a16:creationId xmlns:a16="http://schemas.microsoft.com/office/drawing/2014/main" id="{E025A152-4ECA-E149-EDAF-A7916F87ED01}"/>
              </a:ext>
            </a:extLst>
          </p:cNvPr>
          <p:cNvSpPr>
            <a:spLocks noChangeShapeType="1"/>
          </p:cNvSpPr>
          <p:nvPr/>
        </p:nvSpPr>
        <p:spPr bwMode="auto">
          <a:xfrm>
            <a:off x="2895600" y="3962400"/>
            <a:ext cx="609600" cy="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61463" name="Line 50">
            <a:extLst>
              <a:ext uri="{FF2B5EF4-FFF2-40B4-BE49-F238E27FC236}">
                <a16:creationId xmlns:a16="http://schemas.microsoft.com/office/drawing/2014/main" id="{F3A84850-CD71-A6BB-9E9A-BAC4008470F9}"/>
              </a:ext>
            </a:extLst>
          </p:cNvPr>
          <p:cNvSpPr>
            <a:spLocks noChangeShapeType="1"/>
          </p:cNvSpPr>
          <p:nvPr/>
        </p:nvSpPr>
        <p:spPr bwMode="auto">
          <a:xfrm>
            <a:off x="1295400" y="3429000"/>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61464" name="Line 65">
            <a:extLst>
              <a:ext uri="{FF2B5EF4-FFF2-40B4-BE49-F238E27FC236}">
                <a16:creationId xmlns:a16="http://schemas.microsoft.com/office/drawing/2014/main" id="{01BC6A89-CFC2-3B25-71B2-79C5E0869C0A}"/>
              </a:ext>
            </a:extLst>
          </p:cNvPr>
          <p:cNvSpPr>
            <a:spLocks noChangeShapeType="1"/>
          </p:cNvSpPr>
          <p:nvPr/>
        </p:nvSpPr>
        <p:spPr bwMode="auto">
          <a:xfrm>
            <a:off x="2286000" y="3276600"/>
            <a:ext cx="4038600" cy="0"/>
          </a:xfrm>
          <a:prstGeom prst="line">
            <a:avLst/>
          </a:prstGeom>
          <a:noFill/>
          <a:ln w="9525">
            <a:solidFill>
              <a:srgbClr val="C0C0C0"/>
            </a:solidFill>
            <a:prstDash val="sysDot"/>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61465" name="Line 66">
            <a:extLst>
              <a:ext uri="{FF2B5EF4-FFF2-40B4-BE49-F238E27FC236}">
                <a16:creationId xmlns:a16="http://schemas.microsoft.com/office/drawing/2014/main" id="{230D543F-441C-F8FA-A6D3-990D2B7484AE}"/>
              </a:ext>
            </a:extLst>
          </p:cNvPr>
          <p:cNvSpPr>
            <a:spLocks noChangeShapeType="1"/>
          </p:cNvSpPr>
          <p:nvPr/>
        </p:nvSpPr>
        <p:spPr bwMode="auto">
          <a:xfrm>
            <a:off x="2286000" y="3657600"/>
            <a:ext cx="4038600" cy="0"/>
          </a:xfrm>
          <a:prstGeom prst="line">
            <a:avLst/>
          </a:prstGeom>
          <a:noFill/>
          <a:ln w="9525">
            <a:solidFill>
              <a:srgbClr val="C0C0C0"/>
            </a:solidFill>
            <a:prstDash val="sysDot"/>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61466" name="Line 97">
            <a:extLst>
              <a:ext uri="{FF2B5EF4-FFF2-40B4-BE49-F238E27FC236}">
                <a16:creationId xmlns:a16="http://schemas.microsoft.com/office/drawing/2014/main" id="{B73A744A-2011-1CA0-93F8-B9C6F8829B95}"/>
              </a:ext>
            </a:extLst>
          </p:cNvPr>
          <p:cNvSpPr>
            <a:spLocks noChangeShapeType="1"/>
          </p:cNvSpPr>
          <p:nvPr/>
        </p:nvSpPr>
        <p:spPr bwMode="auto">
          <a:xfrm>
            <a:off x="6324600" y="3505200"/>
            <a:ext cx="1066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61467" name="Text Box 108">
            <a:extLst>
              <a:ext uri="{FF2B5EF4-FFF2-40B4-BE49-F238E27FC236}">
                <a16:creationId xmlns:a16="http://schemas.microsoft.com/office/drawing/2014/main" id="{AF717534-F9C7-73FC-D567-3F78F2944FA5}"/>
              </a:ext>
            </a:extLst>
          </p:cNvPr>
          <p:cNvSpPr txBox="1">
            <a:spLocks noChangeArrowheads="1"/>
          </p:cNvSpPr>
          <p:nvPr/>
        </p:nvSpPr>
        <p:spPr bwMode="auto">
          <a:xfrm>
            <a:off x="577850" y="5257800"/>
            <a:ext cx="4198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400"/>
              <a:t>a, b, and c in Lemma F holds.</a:t>
            </a:r>
          </a:p>
        </p:txBody>
      </p:sp>
      <p:sp>
        <p:nvSpPr>
          <p:cNvPr id="61468" name="Line 109">
            <a:extLst>
              <a:ext uri="{FF2B5EF4-FFF2-40B4-BE49-F238E27FC236}">
                <a16:creationId xmlns:a16="http://schemas.microsoft.com/office/drawing/2014/main" id="{A697DF1B-23EA-850A-CD0A-EB1574DF7869}"/>
              </a:ext>
            </a:extLst>
          </p:cNvPr>
          <p:cNvSpPr>
            <a:spLocks noChangeShapeType="1"/>
          </p:cNvSpPr>
          <p:nvPr/>
        </p:nvSpPr>
        <p:spPr bwMode="auto">
          <a:xfrm>
            <a:off x="609600" y="38862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61469" name="Text Box 110">
            <a:extLst>
              <a:ext uri="{FF2B5EF4-FFF2-40B4-BE49-F238E27FC236}">
                <a16:creationId xmlns:a16="http://schemas.microsoft.com/office/drawing/2014/main" id="{32A3F09E-7A76-6F1C-44BF-3DB9F330DA0C}"/>
              </a:ext>
            </a:extLst>
          </p:cNvPr>
          <p:cNvSpPr txBox="1">
            <a:spLocks noChangeArrowheads="1"/>
          </p:cNvSpPr>
          <p:nvPr/>
        </p:nvSpPr>
        <p:spPr bwMode="auto">
          <a:xfrm>
            <a:off x="533400" y="2743200"/>
            <a:ext cx="601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b="1">
                <a:solidFill>
                  <a:srgbClr val="FF0000"/>
                </a:solidFill>
              </a:rPr>
              <a:t>0’s</a:t>
            </a:r>
          </a:p>
        </p:txBody>
      </p:sp>
      <p:sp>
        <p:nvSpPr>
          <p:cNvPr id="61470" name="Line 112">
            <a:extLst>
              <a:ext uri="{FF2B5EF4-FFF2-40B4-BE49-F238E27FC236}">
                <a16:creationId xmlns:a16="http://schemas.microsoft.com/office/drawing/2014/main" id="{30FFC8AE-DF03-3540-C2B4-63D437E83DC4}"/>
              </a:ext>
            </a:extLst>
          </p:cNvPr>
          <p:cNvSpPr>
            <a:spLocks noChangeShapeType="1"/>
          </p:cNvSpPr>
          <p:nvPr/>
        </p:nvSpPr>
        <p:spPr bwMode="auto">
          <a:xfrm>
            <a:off x="3352800" y="36576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61471" name="Line 113">
            <a:extLst>
              <a:ext uri="{FF2B5EF4-FFF2-40B4-BE49-F238E27FC236}">
                <a16:creationId xmlns:a16="http://schemas.microsoft.com/office/drawing/2014/main" id="{A2ED1D8F-3D1E-EE52-F4C0-C2D0A881C32A}"/>
              </a:ext>
            </a:extLst>
          </p:cNvPr>
          <p:cNvSpPr>
            <a:spLocks noChangeShapeType="1"/>
          </p:cNvSpPr>
          <p:nvPr/>
        </p:nvSpPr>
        <p:spPr bwMode="auto">
          <a:xfrm>
            <a:off x="3352800" y="32766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61472" name="Rectangle 114">
            <a:extLst>
              <a:ext uri="{FF2B5EF4-FFF2-40B4-BE49-F238E27FC236}">
                <a16:creationId xmlns:a16="http://schemas.microsoft.com/office/drawing/2014/main" id="{76A4648E-A9B3-60EF-E311-19B5A2A6C9AD}"/>
              </a:ext>
            </a:extLst>
          </p:cNvPr>
          <p:cNvSpPr>
            <a:spLocks noChangeArrowheads="1"/>
          </p:cNvSpPr>
          <p:nvPr/>
        </p:nvSpPr>
        <p:spPr bwMode="auto">
          <a:xfrm>
            <a:off x="4572000" y="2895600"/>
            <a:ext cx="590550" cy="11430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61473" name="Text Box 115">
            <a:extLst>
              <a:ext uri="{FF2B5EF4-FFF2-40B4-BE49-F238E27FC236}">
                <a16:creationId xmlns:a16="http://schemas.microsoft.com/office/drawing/2014/main" id="{4EAFF4DD-B360-FC0C-2D51-17BA0C9CD102}"/>
              </a:ext>
            </a:extLst>
          </p:cNvPr>
          <p:cNvSpPr txBox="1">
            <a:spLocks noChangeArrowheads="1"/>
          </p:cNvSpPr>
          <p:nvPr/>
        </p:nvSpPr>
        <p:spPr bwMode="auto">
          <a:xfrm>
            <a:off x="4572000" y="3276600"/>
            <a:ext cx="601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b="1">
                <a:solidFill>
                  <a:srgbClr val="FF0000"/>
                </a:solidFill>
              </a:rPr>
              <a:t>0’s</a:t>
            </a:r>
          </a:p>
        </p:txBody>
      </p:sp>
      <p:sp>
        <p:nvSpPr>
          <p:cNvPr id="61474" name="Text Box 116">
            <a:extLst>
              <a:ext uri="{FF2B5EF4-FFF2-40B4-BE49-F238E27FC236}">
                <a16:creationId xmlns:a16="http://schemas.microsoft.com/office/drawing/2014/main" id="{27FAA9D4-C8A1-70D8-FD29-295C531353F1}"/>
              </a:ext>
            </a:extLst>
          </p:cNvPr>
          <p:cNvSpPr txBox="1">
            <a:spLocks noChangeArrowheads="1"/>
          </p:cNvSpPr>
          <p:nvPr/>
        </p:nvSpPr>
        <p:spPr bwMode="auto">
          <a:xfrm>
            <a:off x="5562600" y="3276600"/>
            <a:ext cx="601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b="1">
                <a:solidFill>
                  <a:schemeClr val="accent1"/>
                </a:solidFill>
              </a:rPr>
              <a:t>1’s</a:t>
            </a:r>
          </a:p>
        </p:txBody>
      </p:sp>
      <p:sp>
        <p:nvSpPr>
          <p:cNvPr id="61475" name="Rectangle 117">
            <a:extLst>
              <a:ext uri="{FF2B5EF4-FFF2-40B4-BE49-F238E27FC236}">
                <a16:creationId xmlns:a16="http://schemas.microsoft.com/office/drawing/2014/main" id="{2300203F-67BB-74C6-47C5-D99BDD84E86A}"/>
              </a:ext>
            </a:extLst>
          </p:cNvPr>
          <p:cNvSpPr>
            <a:spLocks noChangeArrowheads="1"/>
          </p:cNvSpPr>
          <p:nvPr/>
        </p:nvSpPr>
        <p:spPr bwMode="auto">
          <a:xfrm>
            <a:off x="5600700" y="2895600"/>
            <a:ext cx="571500" cy="11430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61476" name="Text Box 118">
            <a:extLst>
              <a:ext uri="{FF2B5EF4-FFF2-40B4-BE49-F238E27FC236}">
                <a16:creationId xmlns:a16="http://schemas.microsoft.com/office/drawing/2014/main" id="{CA513A09-F623-1119-D555-810732F493F8}"/>
              </a:ext>
            </a:extLst>
          </p:cNvPr>
          <p:cNvSpPr txBox="1">
            <a:spLocks noChangeArrowheads="1"/>
          </p:cNvSpPr>
          <p:nvPr/>
        </p:nvSpPr>
        <p:spPr bwMode="auto">
          <a:xfrm>
            <a:off x="5562600" y="2895600"/>
            <a:ext cx="601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b="1">
                <a:solidFill>
                  <a:schemeClr val="accent1"/>
                </a:solidFill>
              </a:rPr>
              <a:t>0’s</a:t>
            </a:r>
          </a:p>
        </p:txBody>
      </p:sp>
      <p:sp>
        <p:nvSpPr>
          <p:cNvPr id="61477" name="Text Box 119">
            <a:extLst>
              <a:ext uri="{FF2B5EF4-FFF2-40B4-BE49-F238E27FC236}">
                <a16:creationId xmlns:a16="http://schemas.microsoft.com/office/drawing/2014/main" id="{1FFF536D-A55F-B208-E926-98EE6BF9192E}"/>
              </a:ext>
            </a:extLst>
          </p:cNvPr>
          <p:cNvSpPr txBox="1">
            <a:spLocks noChangeArrowheads="1"/>
          </p:cNvSpPr>
          <p:nvPr/>
        </p:nvSpPr>
        <p:spPr bwMode="auto">
          <a:xfrm>
            <a:off x="5562600" y="3581400"/>
            <a:ext cx="601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b="1">
                <a:solidFill>
                  <a:schemeClr val="accent1"/>
                </a:solidFill>
              </a:rPr>
              <a:t>0’s</a:t>
            </a:r>
          </a:p>
        </p:txBody>
      </p:sp>
      <p:sp>
        <p:nvSpPr>
          <p:cNvPr id="61478" name="Line 125">
            <a:extLst>
              <a:ext uri="{FF2B5EF4-FFF2-40B4-BE49-F238E27FC236}">
                <a16:creationId xmlns:a16="http://schemas.microsoft.com/office/drawing/2014/main" id="{23F03C41-BC45-7D79-F0BC-7B4B444D8D03}"/>
              </a:ext>
            </a:extLst>
          </p:cNvPr>
          <p:cNvSpPr>
            <a:spLocks noChangeShapeType="1"/>
          </p:cNvSpPr>
          <p:nvPr/>
        </p:nvSpPr>
        <p:spPr bwMode="auto">
          <a:xfrm>
            <a:off x="5562600" y="36576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61479" name="Line 126">
            <a:extLst>
              <a:ext uri="{FF2B5EF4-FFF2-40B4-BE49-F238E27FC236}">
                <a16:creationId xmlns:a16="http://schemas.microsoft.com/office/drawing/2014/main" id="{7BC515D0-7570-12D5-E222-34C4EAE36558}"/>
              </a:ext>
            </a:extLst>
          </p:cNvPr>
          <p:cNvSpPr>
            <a:spLocks noChangeShapeType="1"/>
          </p:cNvSpPr>
          <p:nvPr/>
        </p:nvSpPr>
        <p:spPr bwMode="auto">
          <a:xfrm>
            <a:off x="5562600" y="32766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61480" name="Rectangle 127">
            <a:extLst>
              <a:ext uri="{FF2B5EF4-FFF2-40B4-BE49-F238E27FC236}">
                <a16:creationId xmlns:a16="http://schemas.microsoft.com/office/drawing/2014/main" id="{EFCC453F-A4A9-CE97-8719-B56B5085D0B0}"/>
              </a:ext>
            </a:extLst>
          </p:cNvPr>
          <p:cNvSpPr>
            <a:spLocks noChangeArrowheads="1"/>
          </p:cNvSpPr>
          <p:nvPr/>
        </p:nvSpPr>
        <p:spPr bwMode="auto">
          <a:xfrm>
            <a:off x="7924800" y="2286000"/>
            <a:ext cx="457200" cy="2362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61481" name="Text Box 128">
            <a:extLst>
              <a:ext uri="{FF2B5EF4-FFF2-40B4-BE49-F238E27FC236}">
                <a16:creationId xmlns:a16="http://schemas.microsoft.com/office/drawing/2014/main" id="{CB8DE773-F358-E9A3-CAE4-1C4EF1FAE739}"/>
              </a:ext>
            </a:extLst>
          </p:cNvPr>
          <p:cNvSpPr txBox="1">
            <a:spLocks noChangeArrowheads="1"/>
          </p:cNvSpPr>
          <p:nvPr/>
        </p:nvSpPr>
        <p:spPr bwMode="auto">
          <a:xfrm>
            <a:off x="7867650" y="3429000"/>
            <a:ext cx="601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b="1">
                <a:solidFill>
                  <a:schemeClr val="accent1"/>
                </a:solidFill>
              </a:rPr>
              <a:t>0’s</a:t>
            </a:r>
          </a:p>
        </p:txBody>
      </p:sp>
      <p:sp>
        <p:nvSpPr>
          <p:cNvPr id="61482" name="Line 129">
            <a:extLst>
              <a:ext uri="{FF2B5EF4-FFF2-40B4-BE49-F238E27FC236}">
                <a16:creationId xmlns:a16="http://schemas.microsoft.com/office/drawing/2014/main" id="{9ABE6FDF-FC59-7CE3-9AFA-0CFD43737273}"/>
              </a:ext>
            </a:extLst>
          </p:cNvPr>
          <p:cNvSpPr>
            <a:spLocks noChangeShapeType="1"/>
          </p:cNvSpPr>
          <p:nvPr/>
        </p:nvSpPr>
        <p:spPr bwMode="auto">
          <a:xfrm>
            <a:off x="7772400" y="3429000"/>
            <a:ext cx="762000" cy="0"/>
          </a:xfrm>
          <a:prstGeom prst="line">
            <a:avLst/>
          </a:prstGeom>
          <a:noFill/>
          <a:ln w="9525">
            <a:solidFill>
              <a:srgbClr val="C0C0C0"/>
            </a:solidFill>
            <a:prstDash val="sysDot"/>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61483" name="Line 130">
            <a:extLst>
              <a:ext uri="{FF2B5EF4-FFF2-40B4-BE49-F238E27FC236}">
                <a16:creationId xmlns:a16="http://schemas.microsoft.com/office/drawing/2014/main" id="{46D8E1F4-A1CF-CEB2-CAAB-E32F7AAD3337}"/>
              </a:ext>
            </a:extLst>
          </p:cNvPr>
          <p:cNvSpPr>
            <a:spLocks noChangeShapeType="1"/>
          </p:cNvSpPr>
          <p:nvPr/>
        </p:nvSpPr>
        <p:spPr bwMode="auto">
          <a:xfrm>
            <a:off x="7924800" y="34290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61484" name="Line 131">
            <a:extLst>
              <a:ext uri="{FF2B5EF4-FFF2-40B4-BE49-F238E27FC236}">
                <a16:creationId xmlns:a16="http://schemas.microsoft.com/office/drawing/2014/main" id="{34DFD310-0519-F006-454C-AA4F36AE77B5}"/>
              </a:ext>
            </a:extLst>
          </p:cNvPr>
          <p:cNvSpPr>
            <a:spLocks noChangeShapeType="1"/>
          </p:cNvSpPr>
          <p:nvPr/>
        </p:nvSpPr>
        <p:spPr bwMode="auto">
          <a:xfrm>
            <a:off x="7924800" y="42672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61485" name="Text Box 132">
            <a:extLst>
              <a:ext uri="{FF2B5EF4-FFF2-40B4-BE49-F238E27FC236}">
                <a16:creationId xmlns:a16="http://schemas.microsoft.com/office/drawing/2014/main" id="{3581A26E-B28D-E9AC-6740-DF8F5B39FEA3}"/>
              </a:ext>
            </a:extLst>
          </p:cNvPr>
          <p:cNvSpPr txBox="1">
            <a:spLocks noChangeArrowheads="1"/>
          </p:cNvSpPr>
          <p:nvPr/>
        </p:nvSpPr>
        <p:spPr bwMode="auto">
          <a:xfrm>
            <a:off x="7883525" y="3810000"/>
            <a:ext cx="601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b="1">
                <a:solidFill>
                  <a:schemeClr val="accent1"/>
                </a:solidFill>
              </a:rPr>
              <a:t>1’s</a:t>
            </a:r>
          </a:p>
        </p:txBody>
      </p:sp>
      <p:sp>
        <p:nvSpPr>
          <p:cNvPr id="61486" name="Text Box 133">
            <a:extLst>
              <a:ext uri="{FF2B5EF4-FFF2-40B4-BE49-F238E27FC236}">
                <a16:creationId xmlns:a16="http://schemas.microsoft.com/office/drawing/2014/main" id="{8EBBE286-F423-987C-DB2A-BB26A01BEE47}"/>
              </a:ext>
            </a:extLst>
          </p:cNvPr>
          <p:cNvSpPr txBox="1">
            <a:spLocks noChangeArrowheads="1"/>
          </p:cNvSpPr>
          <p:nvPr/>
        </p:nvSpPr>
        <p:spPr bwMode="auto">
          <a:xfrm>
            <a:off x="7883525" y="4267200"/>
            <a:ext cx="601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b="1">
                <a:solidFill>
                  <a:schemeClr val="accent1"/>
                </a:solidFill>
              </a:rPr>
              <a:t>0’s</a:t>
            </a:r>
          </a:p>
        </p:txBody>
      </p:sp>
      <p:sp>
        <p:nvSpPr>
          <p:cNvPr id="61487" name="Line 134">
            <a:extLst>
              <a:ext uri="{FF2B5EF4-FFF2-40B4-BE49-F238E27FC236}">
                <a16:creationId xmlns:a16="http://schemas.microsoft.com/office/drawing/2014/main" id="{2C6FA184-FB00-26A3-B6B2-110E3CB39FFA}"/>
              </a:ext>
            </a:extLst>
          </p:cNvPr>
          <p:cNvSpPr>
            <a:spLocks noChangeShapeType="1"/>
          </p:cNvSpPr>
          <p:nvPr/>
        </p:nvSpPr>
        <p:spPr bwMode="auto">
          <a:xfrm>
            <a:off x="7924800" y="38862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61488" name="Text Box 135">
            <a:extLst>
              <a:ext uri="{FF2B5EF4-FFF2-40B4-BE49-F238E27FC236}">
                <a16:creationId xmlns:a16="http://schemas.microsoft.com/office/drawing/2014/main" id="{86B27BC7-AE27-4A52-00B8-39943E53516E}"/>
              </a:ext>
            </a:extLst>
          </p:cNvPr>
          <p:cNvSpPr txBox="1">
            <a:spLocks noChangeArrowheads="1"/>
          </p:cNvSpPr>
          <p:nvPr/>
        </p:nvSpPr>
        <p:spPr bwMode="auto">
          <a:xfrm>
            <a:off x="7848600" y="2743200"/>
            <a:ext cx="601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b="1">
                <a:solidFill>
                  <a:srgbClr val="FF0000"/>
                </a:solidFill>
              </a:rPr>
              <a:t>0’s</a:t>
            </a:r>
          </a:p>
        </p:txBody>
      </p:sp>
      <p:sp>
        <p:nvSpPr>
          <p:cNvPr id="61489" name="Line 136">
            <a:extLst>
              <a:ext uri="{FF2B5EF4-FFF2-40B4-BE49-F238E27FC236}">
                <a16:creationId xmlns:a16="http://schemas.microsoft.com/office/drawing/2014/main" id="{D33ECA9D-B989-AA9D-74BC-3E90502B47E3}"/>
              </a:ext>
            </a:extLst>
          </p:cNvPr>
          <p:cNvSpPr>
            <a:spLocks noChangeShapeType="1"/>
          </p:cNvSpPr>
          <p:nvPr/>
        </p:nvSpPr>
        <p:spPr bwMode="auto">
          <a:xfrm>
            <a:off x="4038600" y="3429000"/>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61490" name="Text Box 137">
            <a:extLst>
              <a:ext uri="{FF2B5EF4-FFF2-40B4-BE49-F238E27FC236}">
                <a16:creationId xmlns:a16="http://schemas.microsoft.com/office/drawing/2014/main" id="{186F961C-4E1B-63D3-7AB5-09B9401DA87F}"/>
              </a:ext>
            </a:extLst>
          </p:cNvPr>
          <p:cNvSpPr txBox="1">
            <a:spLocks noChangeArrowheads="1"/>
          </p:cNvSpPr>
          <p:nvPr/>
        </p:nvSpPr>
        <p:spPr bwMode="auto">
          <a:xfrm>
            <a:off x="2362200" y="2378075"/>
            <a:ext cx="63658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tr-TR" altLang="en-US" sz="1400"/>
              <a:t>upper</a:t>
            </a:r>
          </a:p>
          <a:p>
            <a:pPr algn="ctr" eaLnBrk="1" hangingPunct="1">
              <a:spcBef>
                <a:spcPct val="0"/>
              </a:spcBef>
              <a:buClrTx/>
              <a:buSzTx/>
              <a:buFontTx/>
              <a:buNone/>
            </a:pPr>
            <a:r>
              <a:rPr lang="tr-TR" altLang="en-US" sz="1400"/>
              <a:t>half</a:t>
            </a:r>
          </a:p>
        </p:txBody>
      </p:sp>
      <p:sp>
        <p:nvSpPr>
          <p:cNvPr id="61491" name="Text Box 138">
            <a:extLst>
              <a:ext uri="{FF2B5EF4-FFF2-40B4-BE49-F238E27FC236}">
                <a16:creationId xmlns:a16="http://schemas.microsoft.com/office/drawing/2014/main" id="{7D4A2E94-14FB-0852-A5BD-4B30F986AB2E}"/>
              </a:ext>
            </a:extLst>
          </p:cNvPr>
          <p:cNvSpPr txBox="1">
            <a:spLocks noChangeArrowheads="1"/>
          </p:cNvSpPr>
          <p:nvPr/>
        </p:nvSpPr>
        <p:spPr bwMode="auto">
          <a:xfrm>
            <a:off x="3340100" y="2378075"/>
            <a:ext cx="608013"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tr-TR" altLang="en-US" sz="1400"/>
              <a:t>lower</a:t>
            </a:r>
          </a:p>
          <a:p>
            <a:pPr algn="ctr" eaLnBrk="1" hangingPunct="1">
              <a:spcBef>
                <a:spcPct val="0"/>
              </a:spcBef>
              <a:buClrTx/>
              <a:buSzTx/>
              <a:buFontTx/>
              <a:buNone/>
            </a:pPr>
            <a:r>
              <a:rPr lang="tr-TR" altLang="en-US" sz="1400"/>
              <a:t>half</a:t>
            </a:r>
          </a:p>
        </p:txBody>
      </p:sp>
      <p:sp>
        <p:nvSpPr>
          <p:cNvPr id="61492" name="Text Box 139">
            <a:extLst>
              <a:ext uri="{FF2B5EF4-FFF2-40B4-BE49-F238E27FC236}">
                <a16:creationId xmlns:a16="http://schemas.microsoft.com/office/drawing/2014/main" id="{562A0A35-8AFC-4377-C256-C156B3FF3413}"/>
              </a:ext>
            </a:extLst>
          </p:cNvPr>
          <p:cNvSpPr txBox="1">
            <a:spLocks noChangeArrowheads="1"/>
          </p:cNvSpPr>
          <p:nvPr/>
        </p:nvSpPr>
        <p:spPr bwMode="auto">
          <a:xfrm>
            <a:off x="4510088" y="2362200"/>
            <a:ext cx="636587"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tr-TR" altLang="en-US" sz="1400"/>
              <a:t>upper</a:t>
            </a:r>
          </a:p>
          <a:p>
            <a:pPr algn="ctr" eaLnBrk="1" hangingPunct="1">
              <a:spcBef>
                <a:spcPct val="0"/>
              </a:spcBef>
              <a:buClrTx/>
              <a:buSzTx/>
              <a:buFontTx/>
              <a:buNone/>
            </a:pPr>
            <a:r>
              <a:rPr lang="tr-TR" altLang="en-US" sz="1400"/>
              <a:t>half</a:t>
            </a:r>
          </a:p>
        </p:txBody>
      </p:sp>
      <p:sp>
        <p:nvSpPr>
          <p:cNvPr id="61493" name="Text Box 140">
            <a:extLst>
              <a:ext uri="{FF2B5EF4-FFF2-40B4-BE49-F238E27FC236}">
                <a16:creationId xmlns:a16="http://schemas.microsoft.com/office/drawing/2014/main" id="{679DF110-BBB5-9127-8C5E-14C9CB1A28EC}"/>
              </a:ext>
            </a:extLst>
          </p:cNvPr>
          <p:cNvSpPr txBox="1">
            <a:spLocks noChangeArrowheads="1"/>
          </p:cNvSpPr>
          <p:nvPr/>
        </p:nvSpPr>
        <p:spPr bwMode="auto">
          <a:xfrm>
            <a:off x="5487988" y="2362200"/>
            <a:ext cx="60801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tr-TR" altLang="en-US" sz="1400"/>
              <a:t>lower</a:t>
            </a:r>
          </a:p>
          <a:p>
            <a:pPr algn="ctr" eaLnBrk="1" hangingPunct="1">
              <a:spcBef>
                <a:spcPct val="0"/>
              </a:spcBef>
              <a:buClrTx/>
              <a:buSzTx/>
              <a:buFontTx/>
              <a:buNone/>
            </a:pPr>
            <a:r>
              <a:rPr lang="tr-TR" altLang="en-US" sz="1400"/>
              <a:t>half</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a:extLst>
              <a:ext uri="{FF2B5EF4-FFF2-40B4-BE49-F238E27FC236}">
                <a16:creationId xmlns:a16="http://schemas.microsoft.com/office/drawing/2014/main" id="{02C09BD2-7E12-65C7-0816-A0507BBABA7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6CAC0500-6DF3-4EFA-84E1-B123254B55C6}" type="slidenum">
              <a:rPr lang="en-US" altLang="en-US" sz="1200" smtClean="0">
                <a:latin typeface="Garamond" panose="02020404030301010803" pitchFamily="18" charset="0"/>
              </a:rPr>
              <a:pPr>
                <a:spcBef>
                  <a:spcPct val="0"/>
                </a:spcBef>
                <a:buClrTx/>
                <a:buSzTx/>
                <a:buFontTx/>
                <a:buNone/>
              </a:pPr>
              <a:t>3</a:t>
            </a:fld>
            <a:endParaRPr lang="en-US" altLang="en-US" sz="1200">
              <a:latin typeface="Garamond" panose="02020404030301010803" pitchFamily="18" charset="0"/>
            </a:endParaRPr>
          </a:p>
        </p:txBody>
      </p:sp>
      <p:sp>
        <p:nvSpPr>
          <p:cNvPr id="8195" name="Rectangle 2">
            <a:extLst>
              <a:ext uri="{FF2B5EF4-FFF2-40B4-BE49-F238E27FC236}">
                <a16:creationId xmlns:a16="http://schemas.microsoft.com/office/drawing/2014/main" id="{5B2774CF-77FA-5E0D-A242-D38653369EF2}"/>
              </a:ext>
            </a:extLst>
          </p:cNvPr>
          <p:cNvSpPr>
            <a:spLocks noGrp="1" noChangeArrowheads="1"/>
          </p:cNvSpPr>
          <p:nvPr>
            <p:ph type="title"/>
          </p:nvPr>
        </p:nvSpPr>
        <p:spPr/>
        <p:txBody>
          <a:bodyPr/>
          <a:lstStyle/>
          <a:p>
            <a:pPr eaLnBrk="1" hangingPunct="1"/>
            <a:r>
              <a:rPr lang="en-US" altLang="en-US" sz="3200"/>
              <a:t>Model of computation</a:t>
            </a:r>
          </a:p>
        </p:txBody>
      </p:sp>
      <p:sp>
        <p:nvSpPr>
          <p:cNvPr id="8196" name="Rectangle 7">
            <a:extLst>
              <a:ext uri="{FF2B5EF4-FFF2-40B4-BE49-F238E27FC236}">
                <a16:creationId xmlns:a16="http://schemas.microsoft.com/office/drawing/2014/main" id="{5DF4FC06-99CD-F9AF-79FC-D858058DD843}"/>
              </a:ext>
            </a:extLst>
          </p:cNvPr>
          <p:cNvSpPr>
            <a:spLocks noGrp="1" noChangeArrowheads="1"/>
          </p:cNvSpPr>
          <p:nvPr>
            <p:ph type="body" idx="1"/>
          </p:nvPr>
        </p:nvSpPr>
        <p:spPr>
          <a:xfrm>
            <a:off x="457200" y="1219200"/>
            <a:ext cx="8229600" cy="4530725"/>
          </a:xfrm>
          <a:noFill/>
        </p:spPr>
        <p:txBody>
          <a:bodyPr/>
          <a:lstStyle/>
          <a:p>
            <a:pPr eaLnBrk="1" hangingPunct="1"/>
            <a:r>
              <a:rPr lang="en-US" altLang="en-US" sz="2400">
                <a:latin typeface="Arial Unicode MS" pitchFamily="34" charset="-128"/>
                <a:ea typeface="Arial Unicode MS" pitchFamily="34" charset="-128"/>
              </a:rPr>
              <a:t>We have been using RAM (Random Access Machine) model throughout the semester.</a:t>
            </a:r>
          </a:p>
          <a:p>
            <a:pPr eaLnBrk="1" hangingPunct="1"/>
            <a:endParaRPr lang="en-US" altLang="en-US" sz="800">
              <a:latin typeface="Arial Unicode MS" pitchFamily="34" charset="-128"/>
              <a:ea typeface="Arial Unicode MS" pitchFamily="34" charset="-128"/>
            </a:endParaRPr>
          </a:p>
          <a:p>
            <a:pPr eaLnBrk="1" hangingPunct="1"/>
            <a:r>
              <a:rPr lang="en-US" altLang="en-US" sz="2400">
                <a:latin typeface="Arial Unicode MS" pitchFamily="34" charset="-128"/>
                <a:ea typeface="Arial Unicode MS" pitchFamily="34" charset="-128"/>
              </a:rPr>
              <a:t>A single processor which can reach to the every memory component in a constant amount of time.</a:t>
            </a:r>
          </a:p>
          <a:p>
            <a:pPr eaLnBrk="1" hangingPunct="1"/>
            <a:endParaRPr lang="en-US" altLang="en-US" sz="800">
              <a:latin typeface="Arial Unicode MS" pitchFamily="34" charset="-128"/>
              <a:ea typeface="Arial Unicode MS" pitchFamily="34" charset="-128"/>
            </a:endParaRPr>
          </a:p>
          <a:p>
            <a:pPr eaLnBrk="1" hangingPunct="1"/>
            <a:r>
              <a:rPr lang="en-US" altLang="en-US" sz="2400">
                <a:latin typeface="Arial Unicode MS" pitchFamily="34" charset="-128"/>
                <a:ea typeface="Arial Unicode MS" pitchFamily="34" charset="-128"/>
              </a:rPr>
              <a:t>There exist other models of computation (other implementation technologies), such as parallel multi processor / multi core architectures.</a:t>
            </a:r>
          </a:p>
          <a:p>
            <a:pPr eaLnBrk="1" hangingPunct="1"/>
            <a:endParaRPr lang="en-US" altLang="en-US" sz="800">
              <a:latin typeface="Arial Unicode MS" pitchFamily="34" charset="-128"/>
              <a:ea typeface="Arial Unicode MS" pitchFamily="34" charset="-128"/>
            </a:endParaRPr>
          </a:p>
          <a:p>
            <a:pPr eaLnBrk="1" hangingPunct="1"/>
            <a:r>
              <a:rPr lang="en-US" altLang="en-US" sz="2400">
                <a:latin typeface="Arial Unicode MS" pitchFamily="34" charset="-128"/>
                <a:ea typeface="Arial Unicode MS" pitchFamily="34" charset="-128"/>
              </a:rPr>
              <a:t>An algorithm may also be implemented as a hardware module.</a:t>
            </a:r>
          </a:p>
          <a:p>
            <a:pPr eaLnBrk="1" hangingPunct="1"/>
            <a:endParaRPr lang="en-US" altLang="en-US" sz="800">
              <a:latin typeface="Arial Unicode MS" pitchFamily="34" charset="-128"/>
              <a:ea typeface="Arial Unicode MS" pitchFamily="34" charset="-128"/>
            </a:endParaRPr>
          </a:p>
          <a:p>
            <a:pPr eaLnBrk="1" hangingPunct="1"/>
            <a:r>
              <a:rPr lang="en-US" altLang="en-US" sz="2400">
                <a:latin typeface="Arial Unicode MS" pitchFamily="34" charset="-128"/>
                <a:ea typeface="Arial Unicode MS" pitchFamily="34" charset="-128"/>
              </a:rPr>
              <a:t>The running time of an algorithm also depends on the implementation technology used to implement it.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196">
                                            <p:txEl>
                                              <p:pRg st="2" end="2"/>
                                            </p:txEl>
                                          </p:spTgt>
                                        </p:tgtEl>
                                        <p:attrNameLst>
                                          <p:attrName>style.visibility</p:attrName>
                                        </p:attrNameLst>
                                      </p:cBhvr>
                                      <p:to>
                                        <p:strVal val="visible"/>
                                      </p:to>
                                    </p:set>
                                    <p:animEffect transition="in" filter="fade">
                                      <p:cBhvr>
                                        <p:cTn id="7" dur="500"/>
                                        <p:tgtEl>
                                          <p:spTgt spid="8196">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8196">
                                            <p:txEl>
                                              <p:pRg st="4" end="4"/>
                                            </p:txEl>
                                          </p:spTgt>
                                        </p:tgtEl>
                                        <p:attrNameLst>
                                          <p:attrName>style.visibility</p:attrName>
                                        </p:attrNameLst>
                                      </p:cBhvr>
                                      <p:to>
                                        <p:strVal val="visible"/>
                                      </p:to>
                                    </p:set>
                                    <p:animEffect transition="in" filter="fade">
                                      <p:cBhvr>
                                        <p:cTn id="12" dur="500"/>
                                        <p:tgtEl>
                                          <p:spTgt spid="8196">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8196">
                                            <p:txEl>
                                              <p:pRg st="6" end="6"/>
                                            </p:txEl>
                                          </p:spTgt>
                                        </p:tgtEl>
                                        <p:attrNameLst>
                                          <p:attrName>style.visibility</p:attrName>
                                        </p:attrNameLst>
                                      </p:cBhvr>
                                      <p:to>
                                        <p:strVal val="visible"/>
                                      </p:to>
                                    </p:set>
                                    <p:animEffect transition="in" filter="fade">
                                      <p:cBhvr>
                                        <p:cTn id="17" dur="500"/>
                                        <p:tgtEl>
                                          <p:spTgt spid="8196">
                                            <p:txEl>
                                              <p:pRg st="6" end="6"/>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8196">
                                            <p:txEl>
                                              <p:pRg st="8" end="8"/>
                                            </p:txEl>
                                          </p:spTgt>
                                        </p:tgtEl>
                                        <p:attrNameLst>
                                          <p:attrName>style.visibility</p:attrName>
                                        </p:attrNameLst>
                                      </p:cBhvr>
                                      <p:to>
                                        <p:strVal val="visible"/>
                                      </p:to>
                                    </p:set>
                                    <p:animEffect transition="in" filter="fade">
                                      <p:cBhvr>
                                        <p:cTn id="22" dur="500"/>
                                        <p:tgtEl>
                                          <p:spTgt spid="819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5">
            <a:extLst>
              <a:ext uri="{FF2B5EF4-FFF2-40B4-BE49-F238E27FC236}">
                <a16:creationId xmlns:a16="http://schemas.microsoft.com/office/drawing/2014/main" id="{B0884A73-E9E1-189F-8195-F08D450939F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BEEDBBF6-C6E5-475C-A1A5-DE503BEBE49B}" type="slidenum">
              <a:rPr lang="en-US" altLang="en-US" sz="1200" smtClean="0">
                <a:latin typeface="Garamond" panose="02020404030301010803" pitchFamily="18" charset="0"/>
              </a:rPr>
              <a:pPr>
                <a:spcBef>
                  <a:spcPct val="0"/>
                </a:spcBef>
                <a:buClrTx/>
                <a:buSzTx/>
                <a:buFontTx/>
                <a:buNone/>
              </a:pPr>
              <a:t>30</a:t>
            </a:fld>
            <a:endParaRPr lang="en-US" altLang="en-US" sz="1200">
              <a:latin typeface="Garamond" panose="02020404030301010803" pitchFamily="18" charset="0"/>
            </a:endParaRPr>
          </a:p>
        </p:txBody>
      </p:sp>
      <p:sp>
        <p:nvSpPr>
          <p:cNvPr id="63491" name="Rectangle 2">
            <a:extLst>
              <a:ext uri="{FF2B5EF4-FFF2-40B4-BE49-F238E27FC236}">
                <a16:creationId xmlns:a16="http://schemas.microsoft.com/office/drawing/2014/main" id="{BD3E13F0-7F33-2CE7-B979-A7ED3237D095}"/>
              </a:ext>
            </a:extLst>
          </p:cNvPr>
          <p:cNvSpPr>
            <a:spLocks noGrp="1" noChangeArrowheads="1"/>
          </p:cNvSpPr>
          <p:nvPr>
            <p:ph type="title"/>
          </p:nvPr>
        </p:nvSpPr>
        <p:spPr/>
        <p:txBody>
          <a:bodyPr/>
          <a:lstStyle/>
          <a:p>
            <a:pPr eaLnBrk="1" hangingPunct="1"/>
            <a:r>
              <a:rPr lang="en-US" altLang="en-US" sz="3200"/>
              <a:t>Proof of Lemma F:</a:t>
            </a:r>
          </a:p>
        </p:txBody>
      </p:sp>
      <p:sp>
        <p:nvSpPr>
          <p:cNvPr id="63492" name="Rectangle 3">
            <a:extLst>
              <a:ext uri="{FF2B5EF4-FFF2-40B4-BE49-F238E27FC236}">
                <a16:creationId xmlns:a16="http://schemas.microsoft.com/office/drawing/2014/main" id="{414F92A8-9F37-F151-4BA5-5E5D3662ED97}"/>
              </a:ext>
            </a:extLst>
          </p:cNvPr>
          <p:cNvSpPr>
            <a:spLocks noGrp="1" noChangeArrowheads="1"/>
          </p:cNvSpPr>
          <p:nvPr>
            <p:ph type="body" idx="1"/>
          </p:nvPr>
        </p:nvSpPr>
        <p:spPr>
          <a:xfrm>
            <a:off x="457200" y="990600"/>
            <a:ext cx="8229600" cy="4530725"/>
          </a:xfrm>
        </p:spPr>
        <p:txBody>
          <a:bodyPr/>
          <a:lstStyle/>
          <a:p>
            <a:pPr eaLnBrk="1" hangingPunct="1"/>
            <a:r>
              <a:rPr lang="en-US" altLang="en-US" sz="2400"/>
              <a:t>Case iii:</a:t>
            </a:r>
          </a:p>
        </p:txBody>
      </p:sp>
      <p:sp>
        <p:nvSpPr>
          <p:cNvPr id="63493" name="Rectangle 4">
            <a:extLst>
              <a:ext uri="{FF2B5EF4-FFF2-40B4-BE49-F238E27FC236}">
                <a16:creationId xmlns:a16="http://schemas.microsoft.com/office/drawing/2014/main" id="{5AC88E73-928B-7585-CA4A-D318C67B1925}"/>
              </a:ext>
            </a:extLst>
          </p:cNvPr>
          <p:cNvSpPr>
            <a:spLocks noChangeArrowheads="1"/>
          </p:cNvSpPr>
          <p:nvPr/>
        </p:nvSpPr>
        <p:spPr bwMode="auto">
          <a:xfrm>
            <a:off x="609600" y="2286000"/>
            <a:ext cx="457200" cy="2362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63494" name="Text Box 5">
            <a:extLst>
              <a:ext uri="{FF2B5EF4-FFF2-40B4-BE49-F238E27FC236}">
                <a16:creationId xmlns:a16="http://schemas.microsoft.com/office/drawing/2014/main" id="{C7859F6F-31D7-901E-814B-C84E79CF0B86}"/>
              </a:ext>
            </a:extLst>
          </p:cNvPr>
          <p:cNvSpPr txBox="1">
            <a:spLocks noChangeArrowheads="1"/>
          </p:cNvSpPr>
          <p:nvPr/>
        </p:nvSpPr>
        <p:spPr bwMode="auto">
          <a:xfrm>
            <a:off x="552450" y="2209800"/>
            <a:ext cx="601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b="1">
                <a:solidFill>
                  <a:srgbClr val="FF0000"/>
                </a:solidFill>
              </a:rPr>
              <a:t>0’s</a:t>
            </a:r>
          </a:p>
        </p:txBody>
      </p:sp>
      <p:sp>
        <p:nvSpPr>
          <p:cNvPr id="63495" name="Line 6">
            <a:extLst>
              <a:ext uri="{FF2B5EF4-FFF2-40B4-BE49-F238E27FC236}">
                <a16:creationId xmlns:a16="http://schemas.microsoft.com/office/drawing/2014/main" id="{CC1885BF-B93E-8E14-19A8-468058296829}"/>
              </a:ext>
            </a:extLst>
          </p:cNvPr>
          <p:cNvSpPr>
            <a:spLocks noChangeShapeType="1"/>
          </p:cNvSpPr>
          <p:nvPr/>
        </p:nvSpPr>
        <p:spPr bwMode="auto">
          <a:xfrm>
            <a:off x="457200" y="3429000"/>
            <a:ext cx="762000" cy="0"/>
          </a:xfrm>
          <a:prstGeom prst="line">
            <a:avLst/>
          </a:prstGeom>
          <a:noFill/>
          <a:ln w="9525">
            <a:solidFill>
              <a:srgbClr val="C0C0C0"/>
            </a:solidFill>
            <a:prstDash val="sysDot"/>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63496" name="Line 7">
            <a:extLst>
              <a:ext uri="{FF2B5EF4-FFF2-40B4-BE49-F238E27FC236}">
                <a16:creationId xmlns:a16="http://schemas.microsoft.com/office/drawing/2014/main" id="{09689924-080F-532C-A6D1-9DCB1B118ECE}"/>
              </a:ext>
            </a:extLst>
          </p:cNvPr>
          <p:cNvSpPr>
            <a:spLocks noChangeShapeType="1"/>
          </p:cNvSpPr>
          <p:nvPr/>
        </p:nvSpPr>
        <p:spPr bwMode="auto">
          <a:xfrm>
            <a:off x="609600" y="34290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63497" name="Line 8">
            <a:extLst>
              <a:ext uri="{FF2B5EF4-FFF2-40B4-BE49-F238E27FC236}">
                <a16:creationId xmlns:a16="http://schemas.microsoft.com/office/drawing/2014/main" id="{6D6F36F4-C53F-9F2B-4FAA-D2751D97F943}"/>
              </a:ext>
            </a:extLst>
          </p:cNvPr>
          <p:cNvSpPr>
            <a:spLocks noChangeShapeType="1"/>
          </p:cNvSpPr>
          <p:nvPr/>
        </p:nvSpPr>
        <p:spPr bwMode="auto">
          <a:xfrm>
            <a:off x="609600" y="30480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63498" name="Text Box 9">
            <a:extLst>
              <a:ext uri="{FF2B5EF4-FFF2-40B4-BE49-F238E27FC236}">
                <a16:creationId xmlns:a16="http://schemas.microsoft.com/office/drawing/2014/main" id="{F3066E06-4260-D8E6-754C-0451D7121EB3}"/>
              </a:ext>
            </a:extLst>
          </p:cNvPr>
          <p:cNvSpPr txBox="1">
            <a:spLocks noChangeArrowheads="1"/>
          </p:cNvSpPr>
          <p:nvPr/>
        </p:nvSpPr>
        <p:spPr bwMode="auto">
          <a:xfrm>
            <a:off x="568325" y="2590800"/>
            <a:ext cx="601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b="1">
                <a:solidFill>
                  <a:srgbClr val="FF0000"/>
                </a:solidFill>
              </a:rPr>
              <a:t>1’s</a:t>
            </a:r>
          </a:p>
        </p:txBody>
      </p:sp>
      <p:sp>
        <p:nvSpPr>
          <p:cNvPr id="63499" name="Text Box 10">
            <a:extLst>
              <a:ext uri="{FF2B5EF4-FFF2-40B4-BE49-F238E27FC236}">
                <a16:creationId xmlns:a16="http://schemas.microsoft.com/office/drawing/2014/main" id="{6EC82BAD-A818-6B92-F0FB-EF917685B36B}"/>
              </a:ext>
            </a:extLst>
          </p:cNvPr>
          <p:cNvSpPr txBox="1">
            <a:spLocks noChangeArrowheads="1"/>
          </p:cNvSpPr>
          <p:nvPr/>
        </p:nvSpPr>
        <p:spPr bwMode="auto">
          <a:xfrm>
            <a:off x="568325" y="3048000"/>
            <a:ext cx="601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b="1">
                <a:solidFill>
                  <a:srgbClr val="FF0000"/>
                </a:solidFill>
              </a:rPr>
              <a:t>0’s</a:t>
            </a:r>
          </a:p>
        </p:txBody>
      </p:sp>
      <p:sp>
        <p:nvSpPr>
          <p:cNvPr id="63500" name="Rectangle 11">
            <a:extLst>
              <a:ext uri="{FF2B5EF4-FFF2-40B4-BE49-F238E27FC236}">
                <a16:creationId xmlns:a16="http://schemas.microsoft.com/office/drawing/2014/main" id="{EBD2FBE9-6132-F7A4-C16E-1523A5A24DE8}"/>
              </a:ext>
            </a:extLst>
          </p:cNvPr>
          <p:cNvSpPr>
            <a:spLocks noChangeArrowheads="1"/>
          </p:cNvSpPr>
          <p:nvPr/>
        </p:nvSpPr>
        <p:spPr bwMode="auto">
          <a:xfrm>
            <a:off x="3429000" y="2895600"/>
            <a:ext cx="590550" cy="11430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63501" name="Text Box 12">
            <a:extLst>
              <a:ext uri="{FF2B5EF4-FFF2-40B4-BE49-F238E27FC236}">
                <a16:creationId xmlns:a16="http://schemas.microsoft.com/office/drawing/2014/main" id="{C33D1790-CA1D-89D2-F40D-63B2F1F07A5F}"/>
              </a:ext>
            </a:extLst>
          </p:cNvPr>
          <p:cNvSpPr txBox="1">
            <a:spLocks noChangeArrowheads="1"/>
          </p:cNvSpPr>
          <p:nvPr/>
        </p:nvSpPr>
        <p:spPr bwMode="auto">
          <a:xfrm>
            <a:off x="3505200" y="3276600"/>
            <a:ext cx="601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b="1">
                <a:solidFill>
                  <a:schemeClr val="accent1"/>
                </a:solidFill>
              </a:rPr>
              <a:t>0’s</a:t>
            </a:r>
          </a:p>
        </p:txBody>
      </p:sp>
      <p:sp>
        <p:nvSpPr>
          <p:cNvPr id="63502" name="Text Box 13">
            <a:extLst>
              <a:ext uri="{FF2B5EF4-FFF2-40B4-BE49-F238E27FC236}">
                <a16:creationId xmlns:a16="http://schemas.microsoft.com/office/drawing/2014/main" id="{49867D7D-B9C0-D846-0539-D918DDD14147}"/>
              </a:ext>
            </a:extLst>
          </p:cNvPr>
          <p:cNvSpPr txBox="1">
            <a:spLocks noChangeArrowheads="1"/>
          </p:cNvSpPr>
          <p:nvPr/>
        </p:nvSpPr>
        <p:spPr bwMode="auto">
          <a:xfrm>
            <a:off x="2320925" y="3276600"/>
            <a:ext cx="601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b="1">
                <a:solidFill>
                  <a:srgbClr val="FF0000"/>
                </a:solidFill>
              </a:rPr>
              <a:t>1’s</a:t>
            </a:r>
          </a:p>
        </p:txBody>
      </p:sp>
      <p:sp>
        <p:nvSpPr>
          <p:cNvPr id="63503" name="Rectangle 14">
            <a:extLst>
              <a:ext uri="{FF2B5EF4-FFF2-40B4-BE49-F238E27FC236}">
                <a16:creationId xmlns:a16="http://schemas.microsoft.com/office/drawing/2014/main" id="{0C11FB01-0C59-FF9D-E8B2-3EEB487DAD8D}"/>
              </a:ext>
            </a:extLst>
          </p:cNvPr>
          <p:cNvSpPr>
            <a:spLocks noChangeArrowheads="1"/>
          </p:cNvSpPr>
          <p:nvPr/>
        </p:nvSpPr>
        <p:spPr bwMode="auto">
          <a:xfrm>
            <a:off x="2400300" y="2895600"/>
            <a:ext cx="571500" cy="11430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63504" name="Text Box 15">
            <a:extLst>
              <a:ext uri="{FF2B5EF4-FFF2-40B4-BE49-F238E27FC236}">
                <a16:creationId xmlns:a16="http://schemas.microsoft.com/office/drawing/2014/main" id="{53F9CA30-A4ED-944D-3CE9-4CB618E30DBD}"/>
              </a:ext>
            </a:extLst>
          </p:cNvPr>
          <p:cNvSpPr txBox="1">
            <a:spLocks noChangeArrowheads="1"/>
          </p:cNvSpPr>
          <p:nvPr/>
        </p:nvSpPr>
        <p:spPr bwMode="auto">
          <a:xfrm>
            <a:off x="2320925" y="2895600"/>
            <a:ext cx="601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b="1">
                <a:solidFill>
                  <a:srgbClr val="FF0000"/>
                </a:solidFill>
              </a:rPr>
              <a:t>0’s</a:t>
            </a:r>
          </a:p>
        </p:txBody>
      </p:sp>
      <p:sp>
        <p:nvSpPr>
          <p:cNvPr id="63505" name="Text Box 16">
            <a:extLst>
              <a:ext uri="{FF2B5EF4-FFF2-40B4-BE49-F238E27FC236}">
                <a16:creationId xmlns:a16="http://schemas.microsoft.com/office/drawing/2014/main" id="{2417EDDE-E4BC-27CD-DD26-47631FB98D2A}"/>
              </a:ext>
            </a:extLst>
          </p:cNvPr>
          <p:cNvSpPr txBox="1">
            <a:spLocks noChangeArrowheads="1"/>
          </p:cNvSpPr>
          <p:nvPr/>
        </p:nvSpPr>
        <p:spPr bwMode="auto">
          <a:xfrm>
            <a:off x="2320925" y="3581400"/>
            <a:ext cx="601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b="1">
                <a:solidFill>
                  <a:srgbClr val="FF0000"/>
                </a:solidFill>
              </a:rPr>
              <a:t>0’s</a:t>
            </a:r>
          </a:p>
        </p:txBody>
      </p:sp>
      <p:sp>
        <p:nvSpPr>
          <p:cNvPr id="63506" name="Line 17">
            <a:extLst>
              <a:ext uri="{FF2B5EF4-FFF2-40B4-BE49-F238E27FC236}">
                <a16:creationId xmlns:a16="http://schemas.microsoft.com/office/drawing/2014/main" id="{AD4B2DC9-5A14-3D66-C238-455E7867145C}"/>
              </a:ext>
            </a:extLst>
          </p:cNvPr>
          <p:cNvSpPr>
            <a:spLocks noChangeShapeType="1"/>
          </p:cNvSpPr>
          <p:nvPr/>
        </p:nvSpPr>
        <p:spPr bwMode="auto">
          <a:xfrm>
            <a:off x="2895600" y="2971800"/>
            <a:ext cx="609600" cy="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63507" name="Line 18">
            <a:extLst>
              <a:ext uri="{FF2B5EF4-FFF2-40B4-BE49-F238E27FC236}">
                <a16:creationId xmlns:a16="http://schemas.microsoft.com/office/drawing/2014/main" id="{915AFD87-3A91-00D6-7F86-654EBD105835}"/>
              </a:ext>
            </a:extLst>
          </p:cNvPr>
          <p:cNvSpPr>
            <a:spLocks noChangeShapeType="1"/>
          </p:cNvSpPr>
          <p:nvPr/>
        </p:nvSpPr>
        <p:spPr bwMode="auto">
          <a:xfrm>
            <a:off x="2895600" y="3200400"/>
            <a:ext cx="609600" cy="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63508" name="Line 19">
            <a:extLst>
              <a:ext uri="{FF2B5EF4-FFF2-40B4-BE49-F238E27FC236}">
                <a16:creationId xmlns:a16="http://schemas.microsoft.com/office/drawing/2014/main" id="{9358B35A-A2B5-7292-2483-3C328C25CDB2}"/>
              </a:ext>
            </a:extLst>
          </p:cNvPr>
          <p:cNvSpPr>
            <a:spLocks noChangeShapeType="1"/>
          </p:cNvSpPr>
          <p:nvPr/>
        </p:nvSpPr>
        <p:spPr bwMode="auto">
          <a:xfrm>
            <a:off x="2895600" y="3429000"/>
            <a:ext cx="609600" cy="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63509" name="Line 20">
            <a:extLst>
              <a:ext uri="{FF2B5EF4-FFF2-40B4-BE49-F238E27FC236}">
                <a16:creationId xmlns:a16="http://schemas.microsoft.com/office/drawing/2014/main" id="{8430A4BB-95E6-8111-1CFC-7E5D0E6905E4}"/>
              </a:ext>
            </a:extLst>
          </p:cNvPr>
          <p:cNvSpPr>
            <a:spLocks noChangeShapeType="1"/>
          </p:cNvSpPr>
          <p:nvPr/>
        </p:nvSpPr>
        <p:spPr bwMode="auto">
          <a:xfrm>
            <a:off x="2895600" y="3581400"/>
            <a:ext cx="609600" cy="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63510" name="Line 21">
            <a:extLst>
              <a:ext uri="{FF2B5EF4-FFF2-40B4-BE49-F238E27FC236}">
                <a16:creationId xmlns:a16="http://schemas.microsoft.com/office/drawing/2014/main" id="{D97E3D5D-7FAC-11B3-1665-90CBDD40D9E8}"/>
              </a:ext>
            </a:extLst>
          </p:cNvPr>
          <p:cNvSpPr>
            <a:spLocks noChangeShapeType="1"/>
          </p:cNvSpPr>
          <p:nvPr/>
        </p:nvSpPr>
        <p:spPr bwMode="auto">
          <a:xfrm>
            <a:off x="2895600" y="3962400"/>
            <a:ext cx="609600" cy="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63511" name="Line 22">
            <a:extLst>
              <a:ext uri="{FF2B5EF4-FFF2-40B4-BE49-F238E27FC236}">
                <a16:creationId xmlns:a16="http://schemas.microsoft.com/office/drawing/2014/main" id="{97743459-E24B-8DF3-ABBD-AC5E5520DD88}"/>
              </a:ext>
            </a:extLst>
          </p:cNvPr>
          <p:cNvSpPr>
            <a:spLocks noChangeShapeType="1"/>
          </p:cNvSpPr>
          <p:nvPr/>
        </p:nvSpPr>
        <p:spPr bwMode="auto">
          <a:xfrm>
            <a:off x="1295400" y="3429000"/>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63512" name="Line 23">
            <a:extLst>
              <a:ext uri="{FF2B5EF4-FFF2-40B4-BE49-F238E27FC236}">
                <a16:creationId xmlns:a16="http://schemas.microsoft.com/office/drawing/2014/main" id="{94604979-2906-5429-5C1E-B6D6713FBDF8}"/>
              </a:ext>
            </a:extLst>
          </p:cNvPr>
          <p:cNvSpPr>
            <a:spLocks noChangeShapeType="1"/>
          </p:cNvSpPr>
          <p:nvPr/>
        </p:nvSpPr>
        <p:spPr bwMode="auto">
          <a:xfrm>
            <a:off x="2286000" y="3276600"/>
            <a:ext cx="4038600" cy="0"/>
          </a:xfrm>
          <a:prstGeom prst="line">
            <a:avLst/>
          </a:prstGeom>
          <a:noFill/>
          <a:ln w="9525">
            <a:solidFill>
              <a:srgbClr val="C0C0C0"/>
            </a:solidFill>
            <a:prstDash val="sysDot"/>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63513" name="Line 24">
            <a:extLst>
              <a:ext uri="{FF2B5EF4-FFF2-40B4-BE49-F238E27FC236}">
                <a16:creationId xmlns:a16="http://schemas.microsoft.com/office/drawing/2014/main" id="{14B471C4-59E0-9561-CD6A-4211D3CDAB60}"/>
              </a:ext>
            </a:extLst>
          </p:cNvPr>
          <p:cNvSpPr>
            <a:spLocks noChangeShapeType="1"/>
          </p:cNvSpPr>
          <p:nvPr/>
        </p:nvSpPr>
        <p:spPr bwMode="auto">
          <a:xfrm>
            <a:off x="2286000" y="3657600"/>
            <a:ext cx="4038600" cy="0"/>
          </a:xfrm>
          <a:prstGeom prst="line">
            <a:avLst/>
          </a:prstGeom>
          <a:noFill/>
          <a:ln w="9525">
            <a:solidFill>
              <a:srgbClr val="C0C0C0"/>
            </a:solidFill>
            <a:prstDash val="sysDot"/>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63514" name="Text Box 26">
            <a:extLst>
              <a:ext uri="{FF2B5EF4-FFF2-40B4-BE49-F238E27FC236}">
                <a16:creationId xmlns:a16="http://schemas.microsoft.com/office/drawing/2014/main" id="{5E081C0D-448E-F8CE-46F2-2E60452C5DB6}"/>
              </a:ext>
            </a:extLst>
          </p:cNvPr>
          <p:cNvSpPr txBox="1">
            <a:spLocks noChangeArrowheads="1"/>
          </p:cNvSpPr>
          <p:nvPr/>
        </p:nvSpPr>
        <p:spPr bwMode="auto">
          <a:xfrm>
            <a:off x="577850" y="5257800"/>
            <a:ext cx="4198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400"/>
              <a:t>a, b, and c in Lemma F holds.</a:t>
            </a:r>
          </a:p>
        </p:txBody>
      </p:sp>
      <p:sp>
        <p:nvSpPr>
          <p:cNvPr id="63515" name="Line 27">
            <a:extLst>
              <a:ext uri="{FF2B5EF4-FFF2-40B4-BE49-F238E27FC236}">
                <a16:creationId xmlns:a16="http://schemas.microsoft.com/office/drawing/2014/main" id="{10BC7F52-73EF-885B-3062-59F443EE77FA}"/>
              </a:ext>
            </a:extLst>
          </p:cNvPr>
          <p:cNvSpPr>
            <a:spLocks noChangeShapeType="1"/>
          </p:cNvSpPr>
          <p:nvPr/>
        </p:nvSpPr>
        <p:spPr bwMode="auto">
          <a:xfrm>
            <a:off x="609600" y="26670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63516" name="Text Box 28">
            <a:extLst>
              <a:ext uri="{FF2B5EF4-FFF2-40B4-BE49-F238E27FC236}">
                <a16:creationId xmlns:a16="http://schemas.microsoft.com/office/drawing/2014/main" id="{D219A781-67F2-1CCB-8233-D5753BEB2EF4}"/>
              </a:ext>
            </a:extLst>
          </p:cNvPr>
          <p:cNvSpPr txBox="1">
            <a:spLocks noChangeArrowheads="1"/>
          </p:cNvSpPr>
          <p:nvPr/>
        </p:nvSpPr>
        <p:spPr bwMode="auto">
          <a:xfrm>
            <a:off x="533400" y="3733800"/>
            <a:ext cx="601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b="1">
                <a:solidFill>
                  <a:schemeClr val="accent1"/>
                </a:solidFill>
              </a:rPr>
              <a:t>0’s</a:t>
            </a:r>
          </a:p>
        </p:txBody>
      </p:sp>
      <p:sp>
        <p:nvSpPr>
          <p:cNvPr id="63517" name="Line 29">
            <a:extLst>
              <a:ext uri="{FF2B5EF4-FFF2-40B4-BE49-F238E27FC236}">
                <a16:creationId xmlns:a16="http://schemas.microsoft.com/office/drawing/2014/main" id="{9229CF1A-B3C1-217D-597F-982EBCA3B720}"/>
              </a:ext>
            </a:extLst>
          </p:cNvPr>
          <p:cNvSpPr>
            <a:spLocks noChangeShapeType="1"/>
          </p:cNvSpPr>
          <p:nvPr/>
        </p:nvSpPr>
        <p:spPr bwMode="auto">
          <a:xfrm>
            <a:off x="2362200" y="36576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63518" name="Line 30">
            <a:extLst>
              <a:ext uri="{FF2B5EF4-FFF2-40B4-BE49-F238E27FC236}">
                <a16:creationId xmlns:a16="http://schemas.microsoft.com/office/drawing/2014/main" id="{DE705112-A083-0F00-EB30-E77DB83E2183}"/>
              </a:ext>
            </a:extLst>
          </p:cNvPr>
          <p:cNvSpPr>
            <a:spLocks noChangeShapeType="1"/>
          </p:cNvSpPr>
          <p:nvPr/>
        </p:nvSpPr>
        <p:spPr bwMode="auto">
          <a:xfrm>
            <a:off x="2362200" y="32766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63519" name="Line 57">
            <a:extLst>
              <a:ext uri="{FF2B5EF4-FFF2-40B4-BE49-F238E27FC236}">
                <a16:creationId xmlns:a16="http://schemas.microsoft.com/office/drawing/2014/main" id="{E4F9B498-3CFB-5EDB-E6D8-DD419F57CB50}"/>
              </a:ext>
            </a:extLst>
          </p:cNvPr>
          <p:cNvSpPr>
            <a:spLocks noChangeShapeType="1"/>
          </p:cNvSpPr>
          <p:nvPr/>
        </p:nvSpPr>
        <p:spPr bwMode="auto">
          <a:xfrm>
            <a:off x="6324600" y="3505200"/>
            <a:ext cx="1066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63520" name="Rectangle 58">
            <a:extLst>
              <a:ext uri="{FF2B5EF4-FFF2-40B4-BE49-F238E27FC236}">
                <a16:creationId xmlns:a16="http://schemas.microsoft.com/office/drawing/2014/main" id="{36200761-02D2-577B-EAB7-39638E16509F}"/>
              </a:ext>
            </a:extLst>
          </p:cNvPr>
          <p:cNvSpPr>
            <a:spLocks noChangeArrowheads="1"/>
          </p:cNvSpPr>
          <p:nvPr/>
        </p:nvSpPr>
        <p:spPr bwMode="auto">
          <a:xfrm>
            <a:off x="4648200" y="2895600"/>
            <a:ext cx="590550" cy="11430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63521" name="Text Box 59">
            <a:extLst>
              <a:ext uri="{FF2B5EF4-FFF2-40B4-BE49-F238E27FC236}">
                <a16:creationId xmlns:a16="http://schemas.microsoft.com/office/drawing/2014/main" id="{4991E11B-369C-DB0D-B11E-A4A15A0AF358}"/>
              </a:ext>
            </a:extLst>
          </p:cNvPr>
          <p:cNvSpPr txBox="1">
            <a:spLocks noChangeArrowheads="1"/>
          </p:cNvSpPr>
          <p:nvPr/>
        </p:nvSpPr>
        <p:spPr bwMode="auto">
          <a:xfrm>
            <a:off x="4648200" y="3276600"/>
            <a:ext cx="601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b="1">
                <a:solidFill>
                  <a:schemeClr val="accent1"/>
                </a:solidFill>
              </a:rPr>
              <a:t>0’s</a:t>
            </a:r>
          </a:p>
        </p:txBody>
      </p:sp>
      <p:sp>
        <p:nvSpPr>
          <p:cNvPr id="63522" name="Text Box 60">
            <a:extLst>
              <a:ext uri="{FF2B5EF4-FFF2-40B4-BE49-F238E27FC236}">
                <a16:creationId xmlns:a16="http://schemas.microsoft.com/office/drawing/2014/main" id="{B7C8B1BA-9776-5C20-4174-680A8A68EF1B}"/>
              </a:ext>
            </a:extLst>
          </p:cNvPr>
          <p:cNvSpPr txBox="1">
            <a:spLocks noChangeArrowheads="1"/>
          </p:cNvSpPr>
          <p:nvPr/>
        </p:nvSpPr>
        <p:spPr bwMode="auto">
          <a:xfrm>
            <a:off x="5638800" y="3276600"/>
            <a:ext cx="601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b="1">
                <a:solidFill>
                  <a:srgbClr val="FF0000"/>
                </a:solidFill>
              </a:rPr>
              <a:t>1’s</a:t>
            </a:r>
          </a:p>
        </p:txBody>
      </p:sp>
      <p:sp>
        <p:nvSpPr>
          <p:cNvPr id="63523" name="Rectangle 61">
            <a:extLst>
              <a:ext uri="{FF2B5EF4-FFF2-40B4-BE49-F238E27FC236}">
                <a16:creationId xmlns:a16="http://schemas.microsoft.com/office/drawing/2014/main" id="{46346AA1-D854-569E-804C-CAE926B3FEF0}"/>
              </a:ext>
            </a:extLst>
          </p:cNvPr>
          <p:cNvSpPr>
            <a:spLocks noChangeArrowheads="1"/>
          </p:cNvSpPr>
          <p:nvPr/>
        </p:nvSpPr>
        <p:spPr bwMode="auto">
          <a:xfrm>
            <a:off x="5676900" y="2895600"/>
            <a:ext cx="571500" cy="11430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63524" name="Text Box 62">
            <a:extLst>
              <a:ext uri="{FF2B5EF4-FFF2-40B4-BE49-F238E27FC236}">
                <a16:creationId xmlns:a16="http://schemas.microsoft.com/office/drawing/2014/main" id="{FF852472-068A-21B9-DBFC-FB7601374F05}"/>
              </a:ext>
            </a:extLst>
          </p:cNvPr>
          <p:cNvSpPr txBox="1">
            <a:spLocks noChangeArrowheads="1"/>
          </p:cNvSpPr>
          <p:nvPr/>
        </p:nvSpPr>
        <p:spPr bwMode="auto">
          <a:xfrm>
            <a:off x="5638800" y="2895600"/>
            <a:ext cx="601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b="1">
                <a:solidFill>
                  <a:schemeClr val="accent1"/>
                </a:solidFill>
              </a:rPr>
              <a:t>0’s</a:t>
            </a:r>
          </a:p>
        </p:txBody>
      </p:sp>
      <p:sp>
        <p:nvSpPr>
          <p:cNvPr id="63525" name="Text Box 63">
            <a:extLst>
              <a:ext uri="{FF2B5EF4-FFF2-40B4-BE49-F238E27FC236}">
                <a16:creationId xmlns:a16="http://schemas.microsoft.com/office/drawing/2014/main" id="{3F1BC2F1-AC91-A463-A462-A983DF5A6DC4}"/>
              </a:ext>
            </a:extLst>
          </p:cNvPr>
          <p:cNvSpPr txBox="1">
            <a:spLocks noChangeArrowheads="1"/>
          </p:cNvSpPr>
          <p:nvPr/>
        </p:nvSpPr>
        <p:spPr bwMode="auto">
          <a:xfrm>
            <a:off x="5638800" y="3581400"/>
            <a:ext cx="601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b="1">
                <a:solidFill>
                  <a:schemeClr val="accent1"/>
                </a:solidFill>
              </a:rPr>
              <a:t>0’s</a:t>
            </a:r>
          </a:p>
        </p:txBody>
      </p:sp>
      <p:sp>
        <p:nvSpPr>
          <p:cNvPr id="63526" name="Line 64">
            <a:extLst>
              <a:ext uri="{FF2B5EF4-FFF2-40B4-BE49-F238E27FC236}">
                <a16:creationId xmlns:a16="http://schemas.microsoft.com/office/drawing/2014/main" id="{ABABF87B-9C31-2948-1769-33956CDF0EF6}"/>
              </a:ext>
            </a:extLst>
          </p:cNvPr>
          <p:cNvSpPr>
            <a:spLocks noChangeShapeType="1"/>
          </p:cNvSpPr>
          <p:nvPr/>
        </p:nvSpPr>
        <p:spPr bwMode="auto">
          <a:xfrm>
            <a:off x="5638800" y="36576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63527" name="Line 65">
            <a:extLst>
              <a:ext uri="{FF2B5EF4-FFF2-40B4-BE49-F238E27FC236}">
                <a16:creationId xmlns:a16="http://schemas.microsoft.com/office/drawing/2014/main" id="{6D164688-9E1A-1211-6F05-D50191D3E5E8}"/>
              </a:ext>
            </a:extLst>
          </p:cNvPr>
          <p:cNvSpPr>
            <a:spLocks noChangeShapeType="1"/>
          </p:cNvSpPr>
          <p:nvPr/>
        </p:nvSpPr>
        <p:spPr bwMode="auto">
          <a:xfrm>
            <a:off x="5638800" y="32766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63528" name="Rectangle 66">
            <a:extLst>
              <a:ext uri="{FF2B5EF4-FFF2-40B4-BE49-F238E27FC236}">
                <a16:creationId xmlns:a16="http://schemas.microsoft.com/office/drawing/2014/main" id="{12A5AD21-BFC2-2143-2F60-A15714F900D2}"/>
              </a:ext>
            </a:extLst>
          </p:cNvPr>
          <p:cNvSpPr>
            <a:spLocks noChangeArrowheads="1"/>
          </p:cNvSpPr>
          <p:nvPr/>
        </p:nvSpPr>
        <p:spPr bwMode="auto">
          <a:xfrm>
            <a:off x="7924800" y="2286000"/>
            <a:ext cx="457200" cy="2362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63529" name="Text Box 67">
            <a:extLst>
              <a:ext uri="{FF2B5EF4-FFF2-40B4-BE49-F238E27FC236}">
                <a16:creationId xmlns:a16="http://schemas.microsoft.com/office/drawing/2014/main" id="{710BFA1B-0D87-0BC2-43C9-3D538AAB0437}"/>
              </a:ext>
            </a:extLst>
          </p:cNvPr>
          <p:cNvSpPr txBox="1">
            <a:spLocks noChangeArrowheads="1"/>
          </p:cNvSpPr>
          <p:nvPr/>
        </p:nvSpPr>
        <p:spPr bwMode="auto">
          <a:xfrm>
            <a:off x="7867650" y="3429000"/>
            <a:ext cx="601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b="1">
                <a:solidFill>
                  <a:schemeClr val="accent1"/>
                </a:solidFill>
              </a:rPr>
              <a:t>0’s</a:t>
            </a:r>
          </a:p>
        </p:txBody>
      </p:sp>
      <p:sp>
        <p:nvSpPr>
          <p:cNvPr id="63530" name="Line 68">
            <a:extLst>
              <a:ext uri="{FF2B5EF4-FFF2-40B4-BE49-F238E27FC236}">
                <a16:creationId xmlns:a16="http://schemas.microsoft.com/office/drawing/2014/main" id="{3B683094-E6D3-FE5A-7B63-C036458D6B6B}"/>
              </a:ext>
            </a:extLst>
          </p:cNvPr>
          <p:cNvSpPr>
            <a:spLocks noChangeShapeType="1"/>
          </p:cNvSpPr>
          <p:nvPr/>
        </p:nvSpPr>
        <p:spPr bwMode="auto">
          <a:xfrm>
            <a:off x="7772400" y="3429000"/>
            <a:ext cx="762000" cy="0"/>
          </a:xfrm>
          <a:prstGeom prst="line">
            <a:avLst/>
          </a:prstGeom>
          <a:noFill/>
          <a:ln w="9525">
            <a:solidFill>
              <a:srgbClr val="C0C0C0"/>
            </a:solidFill>
            <a:prstDash val="sysDot"/>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63531" name="Line 69">
            <a:extLst>
              <a:ext uri="{FF2B5EF4-FFF2-40B4-BE49-F238E27FC236}">
                <a16:creationId xmlns:a16="http://schemas.microsoft.com/office/drawing/2014/main" id="{93F1A5B5-ACEA-B12E-8852-9D35B280FC42}"/>
              </a:ext>
            </a:extLst>
          </p:cNvPr>
          <p:cNvSpPr>
            <a:spLocks noChangeShapeType="1"/>
          </p:cNvSpPr>
          <p:nvPr/>
        </p:nvSpPr>
        <p:spPr bwMode="auto">
          <a:xfrm>
            <a:off x="7924800" y="34290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63532" name="Line 70">
            <a:extLst>
              <a:ext uri="{FF2B5EF4-FFF2-40B4-BE49-F238E27FC236}">
                <a16:creationId xmlns:a16="http://schemas.microsoft.com/office/drawing/2014/main" id="{7EBC7ADF-8E64-4FD1-0FC1-9A8FAD84E7B2}"/>
              </a:ext>
            </a:extLst>
          </p:cNvPr>
          <p:cNvSpPr>
            <a:spLocks noChangeShapeType="1"/>
          </p:cNvSpPr>
          <p:nvPr/>
        </p:nvSpPr>
        <p:spPr bwMode="auto">
          <a:xfrm>
            <a:off x="7924800" y="42672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63533" name="Text Box 71">
            <a:extLst>
              <a:ext uri="{FF2B5EF4-FFF2-40B4-BE49-F238E27FC236}">
                <a16:creationId xmlns:a16="http://schemas.microsoft.com/office/drawing/2014/main" id="{A7B344CC-E278-0E86-E1BC-B6FF143BA683}"/>
              </a:ext>
            </a:extLst>
          </p:cNvPr>
          <p:cNvSpPr txBox="1">
            <a:spLocks noChangeArrowheads="1"/>
          </p:cNvSpPr>
          <p:nvPr/>
        </p:nvSpPr>
        <p:spPr bwMode="auto">
          <a:xfrm>
            <a:off x="7883525" y="3810000"/>
            <a:ext cx="601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b="1">
                <a:solidFill>
                  <a:srgbClr val="FF0000"/>
                </a:solidFill>
              </a:rPr>
              <a:t>1’s</a:t>
            </a:r>
          </a:p>
        </p:txBody>
      </p:sp>
      <p:sp>
        <p:nvSpPr>
          <p:cNvPr id="63534" name="Text Box 72">
            <a:extLst>
              <a:ext uri="{FF2B5EF4-FFF2-40B4-BE49-F238E27FC236}">
                <a16:creationId xmlns:a16="http://schemas.microsoft.com/office/drawing/2014/main" id="{67F98FDE-84A0-6FE0-3AE2-FAA95B728E23}"/>
              </a:ext>
            </a:extLst>
          </p:cNvPr>
          <p:cNvSpPr txBox="1">
            <a:spLocks noChangeArrowheads="1"/>
          </p:cNvSpPr>
          <p:nvPr/>
        </p:nvSpPr>
        <p:spPr bwMode="auto">
          <a:xfrm>
            <a:off x="7883525" y="4267200"/>
            <a:ext cx="601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b="1">
                <a:solidFill>
                  <a:schemeClr val="accent1"/>
                </a:solidFill>
              </a:rPr>
              <a:t>0’s</a:t>
            </a:r>
          </a:p>
        </p:txBody>
      </p:sp>
      <p:sp>
        <p:nvSpPr>
          <p:cNvPr id="63535" name="Line 73">
            <a:extLst>
              <a:ext uri="{FF2B5EF4-FFF2-40B4-BE49-F238E27FC236}">
                <a16:creationId xmlns:a16="http://schemas.microsoft.com/office/drawing/2014/main" id="{8AD50F53-C8CA-1704-0A23-A4A9FA0417ED}"/>
              </a:ext>
            </a:extLst>
          </p:cNvPr>
          <p:cNvSpPr>
            <a:spLocks noChangeShapeType="1"/>
          </p:cNvSpPr>
          <p:nvPr/>
        </p:nvSpPr>
        <p:spPr bwMode="auto">
          <a:xfrm>
            <a:off x="7924800" y="38862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63536" name="Line 75">
            <a:extLst>
              <a:ext uri="{FF2B5EF4-FFF2-40B4-BE49-F238E27FC236}">
                <a16:creationId xmlns:a16="http://schemas.microsoft.com/office/drawing/2014/main" id="{B7DA123C-3D2B-2105-9213-2EC4D4BD2362}"/>
              </a:ext>
            </a:extLst>
          </p:cNvPr>
          <p:cNvSpPr>
            <a:spLocks noChangeShapeType="1"/>
          </p:cNvSpPr>
          <p:nvPr/>
        </p:nvSpPr>
        <p:spPr bwMode="auto">
          <a:xfrm>
            <a:off x="4114800" y="3429000"/>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63537" name="Text Box 76">
            <a:extLst>
              <a:ext uri="{FF2B5EF4-FFF2-40B4-BE49-F238E27FC236}">
                <a16:creationId xmlns:a16="http://schemas.microsoft.com/office/drawing/2014/main" id="{9E7615BD-39A6-3F24-8E2F-A949430192DF}"/>
              </a:ext>
            </a:extLst>
          </p:cNvPr>
          <p:cNvSpPr txBox="1">
            <a:spLocks noChangeArrowheads="1"/>
          </p:cNvSpPr>
          <p:nvPr/>
        </p:nvSpPr>
        <p:spPr bwMode="auto">
          <a:xfrm>
            <a:off x="2362200" y="2378075"/>
            <a:ext cx="63658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tr-TR" altLang="en-US" sz="1400"/>
              <a:t>upper</a:t>
            </a:r>
          </a:p>
          <a:p>
            <a:pPr algn="ctr" eaLnBrk="1" hangingPunct="1">
              <a:spcBef>
                <a:spcPct val="0"/>
              </a:spcBef>
              <a:buClrTx/>
              <a:buSzTx/>
              <a:buFontTx/>
              <a:buNone/>
            </a:pPr>
            <a:r>
              <a:rPr lang="tr-TR" altLang="en-US" sz="1400"/>
              <a:t>half</a:t>
            </a:r>
          </a:p>
        </p:txBody>
      </p:sp>
      <p:sp>
        <p:nvSpPr>
          <p:cNvPr id="63538" name="Text Box 77">
            <a:extLst>
              <a:ext uri="{FF2B5EF4-FFF2-40B4-BE49-F238E27FC236}">
                <a16:creationId xmlns:a16="http://schemas.microsoft.com/office/drawing/2014/main" id="{1041299C-E238-C5DE-0D99-1AA5C6618F84}"/>
              </a:ext>
            </a:extLst>
          </p:cNvPr>
          <p:cNvSpPr txBox="1">
            <a:spLocks noChangeArrowheads="1"/>
          </p:cNvSpPr>
          <p:nvPr/>
        </p:nvSpPr>
        <p:spPr bwMode="auto">
          <a:xfrm>
            <a:off x="3340100" y="2378075"/>
            <a:ext cx="608013"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tr-TR" altLang="en-US" sz="1400"/>
              <a:t>lower</a:t>
            </a:r>
          </a:p>
          <a:p>
            <a:pPr algn="ctr" eaLnBrk="1" hangingPunct="1">
              <a:spcBef>
                <a:spcPct val="0"/>
              </a:spcBef>
              <a:buClrTx/>
              <a:buSzTx/>
              <a:buFontTx/>
              <a:buNone/>
            </a:pPr>
            <a:r>
              <a:rPr lang="tr-TR" altLang="en-US" sz="1400"/>
              <a:t>half</a:t>
            </a:r>
          </a:p>
        </p:txBody>
      </p:sp>
      <p:sp>
        <p:nvSpPr>
          <p:cNvPr id="63539" name="Text Box 78">
            <a:extLst>
              <a:ext uri="{FF2B5EF4-FFF2-40B4-BE49-F238E27FC236}">
                <a16:creationId xmlns:a16="http://schemas.microsoft.com/office/drawing/2014/main" id="{65B0EB59-EB8D-B360-3788-5FA0CCFB017A}"/>
              </a:ext>
            </a:extLst>
          </p:cNvPr>
          <p:cNvSpPr txBox="1">
            <a:spLocks noChangeArrowheads="1"/>
          </p:cNvSpPr>
          <p:nvPr/>
        </p:nvSpPr>
        <p:spPr bwMode="auto">
          <a:xfrm>
            <a:off x="4662488" y="2378075"/>
            <a:ext cx="636587"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tr-TR" altLang="en-US" sz="1400"/>
              <a:t>upper</a:t>
            </a:r>
          </a:p>
          <a:p>
            <a:pPr algn="ctr" eaLnBrk="1" hangingPunct="1">
              <a:spcBef>
                <a:spcPct val="0"/>
              </a:spcBef>
              <a:buClrTx/>
              <a:buSzTx/>
              <a:buFontTx/>
              <a:buNone/>
            </a:pPr>
            <a:r>
              <a:rPr lang="tr-TR" altLang="en-US" sz="1400"/>
              <a:t>half</a:t>
            </a:r>
          </a:p>
        </p:txBody>
      </p:sp>
      <p:sp>
        <p:nvSpPr>
          <p:cNvPr id="63540" name="Text Box 79">
            <a:extLst>
              <a:ext uri="{FF2B5EF4-FFF2-40B4-BE49-F238E27FC236}">
                <a16:creationId xmlns:a16="http://schemas.microsoft.com/office/drawing/2014/main" id="{0372A0F1-56DB-4DAB-29E2-DCBFAEBD0881}"/>
              </a:ext>
            </a:extLst>
          </p:cNvPr>
          <p:cNvSpPr txBox="1">
            <a:spLocks noChangeArrowheads="1"/>
          </p:cNvSpPr>
          <p:nvPr/>
        </p:nvSpPr>
        <p:spPr bwMode="auto">
          <a:xfrm>
            <a:off x="5640388" y="2378075"/>
            <a:ext cx="60801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tr-TR" altLang="en-US" sz="1400"/>
              <a:t>lower</a:t>
            </a:r>
          </a:p>
          <a:p>
            <a:pPr algn="ctr" eaLnBrk="1" hangingPunct="1">
              <a:spcBef>
                <a:spcPct val="0"/>
              </a:spcBef>
              <a:buClrTx/>
              <a:buSzTx/>
              <a:buFontTx/>
              <a:buNone/>
            </a:pPr>
            <a:r>
              <a:rPr lang="tr-TR" altLang="en-US" sz="1400"/>
              <a:t>half</a:t>
            </a:r>
          </a:p>
        </p:txBody>
      </p:sp>
      <p:sp>
        <p:nvSpPr>
          <p:cNvPr id="63541" name="Text Box 59">
            <a:extLst>
              <a:ext uri="{FF2B5EF4-FFF2-40B4-BE49-F238E27FC236}">
                <a16:creationId xmlns:a16="http://schemas.microsoft.com/office/drawing/2014/main" id="{8D722D17-EA29-3977-FB5A-F5EB9E28585B}"/>
              </a:ext>
            </a:extLst>
          </p:cNvPr>
          <p:cNvSpPr txBox="1">
            <a:spLocks noChangeArrowheads="1"/>
          </p:cNvSpPr>
          <p:nvPr/>
        </p:nvSpPr>
        <p:spPr bwMode="auto">
          <a:xfrm>
            <a:off x="4648200" y="2890838"/>
            <a:ext cx="6016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b="1">
                <a:solidFill>
                  <a:srgbClr val="FF0000"/>
                </a:solidFill>
              </a:rPr>
              <a:t>0’s</a:t>
            </a:r>
          </a:p>
        </p:txBody>
      </p:sp>
      <p:sp>
        <p:nvSpPr>
          <p:cNvPr id="63542" name="Text Box 59">
            <a:extLst>
              <a:ext uri="{FF2B5EF4-FFF2-40B4-BE49-F238E27FC236}">
                <a16:creationId xmlns:a16="http://schemas.microsoft.com/office/drawing/2014/main" id="{9827976E-646D-87F4-C544-5DBF451C4765}"/>
              </a:ext>
            </a:extLst>
          </p:cNvPr>
          <p:cNvSpPr txBox="1">
            <a:spLocks noChangeArrowheads="1"/>
          </p:cNvSpPr>
          <p:nvPr/>
        </p:nvSpPr>
        <p:spPr bwMode="auto">
          <a:xfrm>
            <a:off x="4648200" y="3652838"/>
            <a:ext cx="6016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b="1">
                <a:solidFill>
                  <a:srgbClr val="FF0000"/>
                </a:solidFill>
              </a:rPr>
              <a:t>0’s</a:t>
            </a:r>
          </a:p>
        </p:txBody>
      </p:sp>
      <p:sp>
        <p:nvSpPr>
          <p:cNvPr id="63543" name="Text Box 59">
            <a:extLst>
              <a:ext uri="{FF2B5EF4-FFF2-40B4-BE49-F238E27FC236}">
                <a16:creationId xmlns:a16="http://schemas.microsoft.com/office/drawing/2014/main" id="{F797DAF3-6B52-9AC8-8CC3-981163D17264}"/>
              </a:ext>
            </a:extLst>
          </p:cNvPr>
          <p:cNvSpPr txBox="1">
            <a:spLocks noChangeArrowheads="1"/>
          </p:cNvSpPr>
          <p:nvPr/>
        </p:nvSpPr>
        <p:spPr bwMode="auto">
          <a:xfrm>
            <a:off x="7848600" y="2595563"/>
            <a:ext cx="6016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b="1">
                <a:solidFill>
                  <a:schemeClr val="accent1"/>
                </a:solidFill>
              </a:rPr>
              <a:t>0’s</a:t>
            </a:r>
          </a:p>
        </p:txBody>
      </p:sp>
      <p:sp>
        <p:nvSpPr>
          <p:cNvPr id="63544" name="Text Box 59">
            <a:extLst>
              <a:ext uri="{FF2B5EF4-FFF2-40B4-BE49-F238E27FC236}">
                <a16:creationId xmlns:a16="http://schemas.microsoft.com/office/drawing/2014/main" id="{CEDB0F3E-25DA-72CC-7D7C-EB1CD2327D4E}"/>
              </a:ext>
            </a:extLst>
          </p:cNvPr>
          <p:cNvSpPr txBox="1">
            <a:spLocks noChangeArrowheads="1"/>
          </p:cNvSpPr>
          <p:nvPr/>
        </p:nvSpPr>
        <p:spPr bwMode="auto">
          <a:xfrm>
            <a:off x="7848600" y="2209800"/>
            <a:ext cx="601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b="1">
                <a:solidFill>
                  <a:srgbClr val="FF0000"/>
                </a:solidFill>
              </a:rPr>
              <a:t>0’s</a:t>
            </a:r>
          </a:p>
        </p:txBody>
      </p:sp>
      <p:sp>
        <p:nvSpPr>
          <p:cNvPr id="63545" name="Text Box 59">
            <a:extLst>
              <a:ext uri="{FF2B5EF4-FFF2-40B4-BE49-F238E27FC236}">
                <a16:creationId xmlns:a16="http://schemas.microsoft.com/office/drawing/2014/main" id="{99283367-3C46-076B-DAE1-D87FBDACB814}"/>
              </a:ext>
            </a:extLst>
          </p:cNvPr>
          <p:cNvSpPr txBox="1">
            <a:spLocks noChangeArrowheads="1"/>
          </p:cNvSpPr>
          <p:nvPr/>
        </p:nvSpPr>
        <p:spPr bwMode="auto">
          <a:xfrm>
            <a:off x="7848600" y="2971800"/>
            <a:ext cx="601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b="1">
                <a:solidFill>
                  <a:srgbClr val="FF0000"/>
                </a:solidFill>
              </a:rPr>
              <a:t>0’s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5">
            <a:extLst>
              <a:ext uri="{FF2B5EF4-FFF2-40B4-BE49-F238E27FC236}">
                <a16:creationId xmlns:a16="http://schemas.microsoft.com/office/drawing/2014/main" id="{83DBAF4C-9D19-8585-533F-E04312F4337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BAE832EE-575C-4296-AF25-BC218365EFC0}" type="slidenum">
              <a:rPr lang="en-US" altLang="en-US" sz="1200" smtClean="0">
                <a:latin typeface="Garamond" panose="02020404030301010803" pitchFamily="18" charset="0"/>
              </a:rPr>
              <a:pPr>
                <a:spcBef>
                  <a:spcPct val="0"/>
                </a:spcBef>
                <a:buClrTx/>
                <a:buSzTx/>
                <a:buFontTx/>
                <a:buNone/>
              </a:pPr>
              <a:t>31</a:t>
            </a:fld>
            <a:endParaRPr lang="en-US" altLang="en-US" sz="1200">
              <a:latin typeface="Garamond" panose="02020404030301010803" pitchFamily="18" charset="0"/>
            </a:endParaRPr>
          </a:p>
        </p:txBody>
      </p:sp>
      <p:sp>
        <p:nvSpPr>
          <p:cNvPr id="65539" name="Rectangle 2">
            <a:extLst>
              <a:ext uri="{FF2B5EF4-FFF2-40B4-BE49-F238E27FC236}">
                <a16:creationId xmlns:a16="http://schemas.microsoft.com/office/drawing/2014/main" id="{180DE13B-E9C5-A9DB-D2BB-943DD3623B84}"/>
              </a:ext>
            </a:extLst>
          </p:cNvPr>
          <p:cNvSpPr>
            <a:spLocks noGrp="1" noChangeArrowheads="1"/>
          </p:cNvSpPr>
          <p:nvPr>
            <p:ph type="title"/>
          </p:nvPr>
        </p:nvSpPr>
        <p:spPr/>
        <p:txBody>
          <a:bodyPr/>
          <a:lstStyle/>
          <a:p>
            <a:pPr eaLnBrk="1" hangingPunct="1"/>
            <a:r>
              <a:rPr lang="en-US" altLang="en-US" sz="3200"/>
              <a:t>Bitonic sorter</a:t>
            </a:r>
          </a:p>
        </p:txBody>
      </p:sp>
      <p:sp>
        <p:nvSpPr>
          <p:cNvPr id="63492" name="Rectangle 3">
            <a:extLst>
              <a:ext uri="{FF2B5EF4-FFF2-40B4-BE49-F238E27FC236}">
                <a16:creationId xmlns:a16="http://schemas.microsoft.com/office/drawing/2014/main" id="{52ED8D06-8717-E2A7-36BA-FD93C0D401FA}"/>
              </a:ext>
            </a:extLst>
          </p:cNvPr>
          <p:cNvSpPr>
            <a:spLocks noGrp="1" noChangeArrowheads="1"/>
          </p:cNvSpPr>
          <p:nvPr>
            <p:ph type="body" idx="1"/>
          </p:nvPr>
        </p:nvSpPr>
        <p:spPr>
          <a:xfrm>
            <a:off x="457200" y="1066800"/>
            <a:ext cx="8229600" cy="4530725"/>
          </a:xfrm>
        </p:spPr>
        <p:txBody>
          <a:bodyPr/>
          <a:lstStyle/>
          <a:p>
            <a:pPr eaLnBrk="1" hangingPunct="1"/>
            <a:r>
              <a:rPr lang="en-US" altLang="en-US" sz="2400"/>
              <a:t>We can now design a sorting network for bitonic sequences by using half cleaners recursively.</a:t>
            </a:r>
          </a:p>
          <a:p>
            <a:pPr eaLnBrk="1" hangingPunct="1"/>
            <a:endParaRPr lang="en-US" altLang="en-US" sz="2400"/>
          </a:p>
          <a:p>
            <a:pPr eaLnBrk="1" hangingPunct="1"/>
            <a:r>
              <a:rPr lang="en-US" altLang="en-US" sz="2400"/>
              <a:t>In other words, given a bitonic sequence, a bitonic sorter will produce a monotonically increasing output.</a:t>
            </a:r>
          </a:p>
        </p:txBody>
      </p:sp>
      <p:sp>
        <p:nvSpPr>
          <p:cNvPr id="63493" name="Text Box 4">
            <a:extLst>
              <a:ext uri="{FF2B5EF4-FFF2-40B4-BE49-F238E27FC236}">
                <a16:creationId xmlns:a16="http://schemas.microsoft.com/office/drawing/2014/main" id="{745F1301-CAFD-88BD-8469-816FBD56AA51}"/>
              </a:ext>
            </a:extLst>
          </p:cNvPr>
          <p:cNvSpPr txBox="1">
            <a:spLocks noChangeArrowheads="1"/>
          </p:cNvSpPr>
          <p:nvPr/>
        </p:nvSpPr>
        <p:spPr bwMode="auto">
          <a:xfrm>
            <a:off x="2882900" y="3886200"/>
            <a:ext cx="1778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Bitonic Sorter </a:t>
            </a:r>
          </a:p>
          <a:p>
            <a:pPr algn="ctr" eaLnBrk="1" hangingPunct="1">
              <a:spcBef>
                <a:spcPct val="0"/>
              </a:spcBef>
              <a:buClrTx/>
              <a:buSzTx/>
              <a:buFontTx/>
              <a:buNone/>
            </a:pPr>
            <a:r>
              <a:rPr lang="en-US" altLang="en-US" sz="2000"/>
              <a:t>for n inputs</a:t>
            </a:r>
          </a:p>
          <a:p>
            <a:pPr algn="ctr" eaLnBrk="1" hangingPunct="1">
              <a:spcBef>
                <a:spcPct val="0"/>
              </a:spcBef>
              <a:buClrTx/>
              <a:buSzTx/>
              <a:buFontTx/>
              <a:buNone/>
            </a:pPr>
            <a:r>
              <a:rPr lang="en-US" altLang="en-US" sz="2000"/>
              <a:t>[ BS(n) ]</a:t>
            </a:r>
          </a:p>
        </p:txBody>
      </p:sp>
      <p:sp>
        <p:nvSpPr>
          <p:cNvPr id="63494" name="Rectangle 5">
            <a:extLst>
              <a:ext uri="{FF2B5EF4-FFF2-40B4-BE49-F238E27FC236}">
                <a16:creationId xmlns:a16="http://schemas.microsoft.com/office/drawing/2014/main" id="{59B68280-9040-9909-2575-039F91BD6CB6}"/>
              </a:ext>
            </a:extLst>
          </p:cNvPr>
          <p:cNvSpPr>
            <a:spLocks noChangeArrowheads="1"/>
          </p:cNvSpPr>
          <p:nvPr/>
        </p:nvSpPr>
        <p:spPr bwMode="auto">
          <a:xfrm>
            <a:off x="2908300" y="3581400"/>
            <a:ext cx="1676400" cy="1600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63495" name="Line 9">
            <a:extLst>
              <a:ext uri="{FF2B5EF4-FFF2-40B4-BE49-F238E27FC236}">
                <a16:creationId xmlns:a16="http://schemas.microsoft.com/office/drawing/2014/main" id="{C77F1D3F-F9EC-467F-E6F0-58221B5E5AD8}"/>
              </a:ext>
            </a:extLst>
          </p:cNvPr>
          <p:cNvSpPr>
            <a:spLocks noChangeShapeType="1"/>
          </p:cNvSpPr>
          <p:nvPr/>
        </p:nvSpPr>
        <p:spPr bwMode="auto">
          <a:xfrm>
            <a:off x="2374900" y="3810000"/>
            <a:ext cx="53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63496" name="Line 10">
            <a:extLst>
              <a:ext uri="{FF2B5EF4-FFF2-40B4-BE49-F238E27FC236}">
                <a16:creationId xmlns:a16="http://schemas.microsoft.com/office/drawing/2014/main" id="{F01BB66E-792C-0890-CEF3-0BBCE160CD74}"/>
              </a:ext>
            </a:extLst>
          </p:cNvPr>
          <p:cNvSpPr>
            <a:spLocks noChangeShapeType="1"/>
          </p:cNvSpPr>
          <p:nvPr/>
        </p:nvSpPr>
        <p:spPr bwMode="auto">
          <a:xfrm>
            <a:off x="2374900" y="4114800"/>
            <a:ext cx="53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63497" name="Line 11">
            <a:extLst>
              <a:ext uri="{FF2B5EF4-FFF2-40B4-BE49-F238E27FC236}">
                <a16:creationId xmlns:a16="http://schemas.microsoft.com/office/drawing/2014/main" id="{0CC25DE3-34AF-CD41-8800-2D8FB39DC8B3}"/>
              </a:ext>
            </a:extLst>
          </p:cNvPr>
          <p:cNvSpPr>
            <a:spLocks noChangeShapeType="1"/>
          </p:cNvSpPr>
          <p:nvPr/>
        </p:nvSpPr>
        <p:spPr bwMode="auto">
          <a:xfrm>
            <a:off x="2374900" y="4953000"/>
            <a:ext cx="53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63498" name="Line 12">
            <a:extLst>
              <a:ext uri="{FF2B5EF4-FFF2-40B4-BE49-F238E27FC236}">
                <a16:creationId xmlns:a16="http://schemas.microsoft.com/office/drawing/2014/main" id="{849BD445-E66A-187D-5304-659D1AA29946}"/>
              </a:ext>
            </a:extLst>
          </p:cNvPr>
          <p:cNvSpPr>
            <a:spLocks noChangeShapeType="1"/>
          </p:cNvSpPr>
          <p:nvPr/>
        </p:nvSpPr>
        <p:spPr bwMode="auto">
          <a:xfrm>
            <a:off x="4584700" y="4953000"/>
            <a:ext cx="53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63499" name="Line 13">
            <a:extLst>
              <a:ext uri="{FF2B5EF4-FFF2-40B4-BE49-F238E27FC236}">
                <a16:creationId xmlns:a16="http://schemas.microsoft.com/office/drawing/2014/main" id="{CA81C075-9EC0-7959-5788-88680433B564}"/>
              </a:ext>
            </a:extLst>
          </p:cNvPr>
          <p:cNvSpPr>
            <a:spLocks noChangeShapeType="1"/>
          </p:cNvSpPr>
          <p:nvPr/>
        </p:nvSpPr>
        <p:spPr bwMode="auto">
          <a:xfrm>
            <a:off x="4584700" y="3733800"/>
            <a:ext cx="53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63500" name="Line 14">
            <a:extLst>
              <a:ext uri="{FF2B5EF4-FFF2-40B4-BE49-F238E27FC236}">
                <a16:creationId xmlns:a16="http://schemas.microsoft.com/office/drawing/2014/main" id="{759CB43C-AFFB-E2F9-2D94-806CE096AFAB}"/>
              </a:ext>
            </a:extLst>
          </p:cNvPr>
          <p:cNvSpPr>
            <a:spLocks noChangeShapeType="1"/>
          </p:cNvSpPr>
          <p:nvPr/>
        </p:nvSpPr>
        <p:spPr bwMode="auto">
          <a:xfrm>
            <a:off x="4584700" y="4114800"/>
            <a:ext cx="53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63501" name="Text Box 15">
            <a:extLst>
              <a:ext uri="{FF2B5EF4-FFF2-40B4-BE49-F238E27FC236}">
                <a16:creationId xmlns:a16="http://schemas.microsoft.com/office/drawing/2014/main" id="{6974C498-AC29-2182-38C8-E26B93CF6683}"/>
              </a:ext>
            </a:extLst>
          </p:cNvPr>
          <p:cNvSpPr txBox="1">
            <a:spLocks noChangeArrowheads="1"/>
          </p:cNvSpPr>
          <p:nvPr/>
        </p:nvSpPr>
        <p:spPr bwMode="auto">
          <a:xfrm>
            <a:off x="2065338" y="3557588"/>
            <a:ext cx="3190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i</a:t>
            </a:r>
            <a:r>
              <a:rPr lang="en-US" altLang="en-US" sz="1800" baseline="-25000"/>
              <a:t>1</a:t>
            </a:r>
          </a:p>
        </p:txBody>
      </p:sp>
      <p:sp>
        <p:nvSpPr>
          <p:cNvPr id="63502" name="Text Box 16">
            <a:extLst>
              <a:ext uri="{FF2B5EF4-FFF2-40B4-BE49-F238E27FC236}">
                <a16:creationId xmlns:a16="http://schemas.microsoft.com/office/drawing/2014/main" id="{13A3F3A4-5263-0E46-8529-DA3F6797C619}"/>
              </a:ext>
            </a:extLst>
          </p:cNvPr>
          <p:cNvSpPr txBox="1">
            <a:spLocks noChangeArrowheads="1"/>
          </p:cNvSpPr>
          <p:nvPr/>
        </p:nvSpPr>
        <p:spPr bwMode="auto">
          <a:xfrm>
            <a:off x="2065338" y="3917950"/>
            <a:ext cx="3190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i</a:t>
            </a:r>
            <a:r>
              <a:rPr lang="en-US" altLang="en-US" sz="1800" baseline="-25000"/>
              <a:t>2</a:t>
            </a:r>
          </a:p>
        </p:txBody>
      </p:sp>
      <p:sp>
        <p:nvSpPr>
          <p:cNvPr id="63503" name="Text Box 17">
            <a:extLst>
              <a:ext uri="{FF2B5EF4-FFF2-40B4-BE49-F238E27FC236}">
                <a16:creationId xmlns:a16="http://schemas.microsoft.com/office/drawing/2014/main" id="{4F37F8F5-2FEF-A546-6555-D37D67969CE2}"/>
              </a:ext>
            </a:extLst>
          </p:cNvPr>
          <p:cNvSpPr txBox="1">
            <a:spLocks noChangeArrowheads="1"/>
          </p:cNvSpPr>
          <p:nvPr/>
        </p:nvSpPr>
        <p:spPr bwMode="auto">
          <a:xfrm>
            <a:off x="2063750" y="4745038"/>
            <a:ext cx="3190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i</a:t>
            </a:r>
            <a:r>
              <a:rPr lang="en-US" altLang="en-US" sz="1800" baseline="-25000"/>
              <a:t>n</a:t>
            </a:r>
          </a:p>
        </p:txBody>
      </p:sp>
      <p:sp>
        <p:nvSpPr>
          <p:cNvPr id="63504" name="Text Box 18">
            <a:extLst>
              <a:ext uri="{FF2B5EF4-FFF2-40B4-BE49-F238E27FC236}">
                <a16:creationId xmlns:a16="http://schemas.microsoft.com/office/drawing/2014/main" id="{9848E39E-56BF-CD16-F3C6-BEC0B33E29C7}"/>
              </a:ext>
            </a:extLst>
          </p:cNvPr>
          <p:cNvSpPr txBox="1">
            <a:spLocks noChangeArrowheads="1"/>
          </p:cNvSpPr>
          <p:nvPr/>
        </p:nvSpPr>
        <p:spPr bwMode="auto">
          <a:xfrm>
            <a:off x="5065713" y="3581400"/>
            <a:ext cx="3952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o</a:t>
            </a:r>
            <a:r>
              <a:rPr lang="en-US" altLang="en-US" sz="1800" baseline="-25000"/>
              <a:t>1</a:t>
            </a:r>
          </a:p>
        </p:txBody>
      </p:sp>
      <p:sp>
        <p:nvSpPr>
          <p:cNvPr id="63505" name="Text Box 19">
            <a:extLst>
              <a:ext uri="{FF2B5EF4-FFF2-40B4-BE49-F238E27FC236}">
                <a16:creationId xmlns:a16="http://schemas.microsoft.com/office/drawing/2014/main" id="{8880A124-9DAA-D7CD-FD95-A99CECBBC6DB}"/>
              </a:ext>
            </a:extLst>
          </p:cNvPr>
          <p:cNvSpPr txBox="1">
            <a:spLocks noChangeArrowheads="1"/>
          </p:cNvSpPr>
          <p:nvPr/>
        </p:nvSpPr>
        <p:spPr bwMode="auto">
          <a:xfrm>
            <a:off x="5065713" y="3941763"/>
            <a:ext cx="3952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o</a:t>
            </a:r>
            <a:r>
              <a:rPr lang="en-US" altLang="en-US" sz="1800" baseline="-25000"/>
              <a:t>2</a:t>
            </a:r>
          </a:p>
        </p:txBody>
      </p:sp>
      <p:sp>
        <p:nvSpPr>
          <p:cNvPr id="63506" name="Text Box 20">
            <a:extLst>
              <a:ext uri="{FF2B5EF4-FFF2-40B4-BE49-F238E27FC236}">
                <a16:creationId xmlns:a16="http://schemas.microsoft.com/office/drawing/2014/main" id="{E9028EEF-FB2D-0594-9EA2-3FBAAC546600}"/>
              </a:ext>
            </a:extLst>
          </p:cNvPr>
          <p:cNvSpPr txBox="1">
            <a:spLocks noChangeArrowheads="1"/>
          </p:cNvSpPr>
          <p:nvPr/>
        </p:nvSpPr>
        <p:spPr bwMode="auto">
          <a:xfrm>
            <a:off x="5064125" y="4768850"/>
            <a:ext cx="3952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o</a:t>
            </a:r>
            <a:r>
              <a:rPr lang="en-US" altLang="en-US" sz="1800" baseline="-25000"/>
              <a:t>n</a:t>
            </a:r>
          </a:p>
        </p:txBody>
      </p:sp>
      <p:sp>
        <p:nvSpPr>
          <p:cNvPr id="63507" name="AutoShape 21">
            <a:extLst>
              <a:ext uri="{FF2B5EF4-FFF2-40B4-BE49-F238E27FC236}">
                <a16:creationId xmlns:a16="http://schemas.microsoft.com/office/drawing/2014/main" id="{10FC96D3-97CB-4B97-14EF-22A4F217DD8D}"/>
              </a:ext>
            </a:extLst>
          </p:cNvPr>
          <p:cNvSpPr>
            <a:spLocks/>
          </p:cNvSpPr>
          <p:nvPr/>
        </p:nvSpPr>
        <p:spPr bwMode="auto">
          <a:xfrm>
            <a:off x="1689100" y="3581400"/>
            <a:ext cx="152400" cy="1524000"/>
          </a:xfrm>
          <a:prstGeom prst="leftBrace">
            <a:avLst>
              <a:gd name="adj1" fmla="val 83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63508" name="AutoShape 22">
            <a:extLst>
              <a:ext uri="{FF2B5EF4-FFF2-40B4-BE49-F238E27FC236}">
                <a16:creationId xmlns:a16="http://schemas.microsoft.com/office/drawing/2014/main" id="{01576668-E1BD-F60A-7A3B-7FA219E5BF2F}"/>
              </a:ext>
            </a:extLst>
          </p:cNvPr>
          <p:cNvSpPr>
            <a:spLocks/>
          </p:cNvSpPr>
          <p:nvPr/>
        </p:nvSpPr>
        <p:spPr bwMode="auto">
          <a:xfrm>
            <a:off x="5422900" y="3581400"/>
            <a:ext cx="228600" cy="1600200"/>
          </a:xfrm>
          <a:prstGeom prst="rightBrace">
            <a:avLst>
              <a:gd name="adj1" fmla="val 58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63509" name="Text Box 23">
            <a:extLst>
              <a:ext uri="{FF2B5EF4-FFF2-40B4-BE49-F238E27FC236}">
                <a16:creationId xmlns:a16="http://schemas.microsoft.com/office/drawing/2014/main" id="{D882CFCB-BE03-3C1D-5C83-A16C070FE40E}"/>
              </a:ext>
            </a:extLst>
          </p:cNvPr>
          <p:cNvSpPr txBox="1">
            <a:spLocks noChangeArrowheads="1"/>
          </p:cNvSpPr>
          <p:nvPr/>
        </p:nvSpPr>
        <p:spPr bwMode="auto">
          <a:xfrm>
            <a:off x="617538" y="4049713"/>
            <a:ext cx="91916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bitonic</a:t>
            </a:r>
          </a:p>
          <a:p>
            <a:pPr algn="ctr" eaLnBrk="1" hangingPunct="1">
              <a:spcBef>
                <a:spcPct val="0"/>
              </a:spcBef>
              <a:buClrTx/>
              <a:buSzTx/>
              <a:buFontTx/>
              <a:buNone/>
            </a:pPr>
            <a:r>
              <a:rPr lang="en-US" altLang="en-US" sz="2000"/>
              <a:t>input</a:t>
            </a:r>
          </a:p>
        </p:txBody>
      </p:sp>
      <p:sp>
        <p:nvSpPr>
          <p:cNvPr id="63510" name="Text Box 24">
            <a:extLst>
              <a:ext uri="{FF2B5EF4-FFF2-40B4-BE49-F238E27FC236}">
                <a16:creationId xmlns:a16="http://schemas.microsoft.com/office/drawing/2014/main" id="{8CAB6734-C786-D466-6CB3-1DDDF2785FAA}"/>
              </a:ext>
            </a:extLst>
          </p:cNvPr>
          <p:cNvSpPr txBox="1">
            <a:spLocks noChangeArrowheads="1"/>
          </p:cNvSpPr>
          <p:nvPr/>
        </p:nvSpPr>
        <p:spPr bwMode="auto">
          <a:xfrm>
            <a:off x="5740400" y="4038600"/>
            <a:ext cx="889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sorted</a:t>
            </a:r>
          </a:p>
          <a:p>
            <a:pPr algn="ctr" eaLnBrk="1" hangingPunct="1">
              <a:spcBef>
                <a:spcPct val="0"/>
              </a:spcBef>
              <a:buClrTx/>
              <a:buSzTx/>
              <a:buFontTx/>
              <a:buNone/>
            </a:pPr>
            <a:r>
              <a:rPr lang="en-US" altLang="en-US" sz="2000"/>
              <a:t>output</a:t>
            </a:r>
          </a:p>
        </p:txBody>
      </p:sp>
      <p:sp>
        <p:nvSpPr>
          <p:cNvPr id="23" name="Line 3">
            <a:extLst>
              <a:ext uri="{FF2B5EF4-FFF2-40B4-BE49-F238E27FC236}">
                <a16:creationId xmlns:a16="http://schemas.microsoft.com/office/drawing/2014/main" id="{026234E5-D467-E27F-A900-B238A45AFE10}"/>
              </a:ext>
            </a:extLst>
          </p:cNvPr>
          <p:cNvSpPr>
            <a:spLocks noChangeShapeType="1"/>
          </p:cNvSpPr>
          <p:nvPr/>
        </p:nvSpPr>
        <p:spPr bwMode="auto">
          <a:xfrm>
            <a:off x="7696200" y="4195763"/>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5" name="Line 24">
            <a:extLst>
              <a:ext uri="{FF2B5EF4-FFF2-40B4-BE49-F238E27FC236}">
                <a16:creationId xmlns:a16="http://schemas.microsoft.com/office/drawing/2014/main" id="{34FEA562-1D59-4C9D-C04F-FDEC3317B1E6}"/>
              </a:ext>
            </a:extLst>
          </p:cNvPr>
          <p:cNvSpPr>
            <a:spLocks noChangeShapeType="1"/>
          </p:cNvSpPr>
          <p:nvPr/>
        </p:nvSpPr>
        <p:spPr bwMode="auto">
          <a:xfrm>
            <a:off x="7924800" y="4195763"/>
            <a:ext cx="0" cy="60960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26" name="Line 3">
            <a:extLst>
              <a:ext uri="{FF2B5EF4-FFF2-40B4-BE49-F238E27FC236}">
                <a16:creationId xmlns:a16="http://schemas.microsoft.com/office/drawing/2014/main" id="{89A4CB32-1418-E6FB-E2C6-B3C70CF87777}"/>
              </a:ext>
            </a:extLst>
          </p:cNvPr>
          <p:cNvSpPr>
            <a:spLocks noChangeShapeType="1"/>
          </p:cNvSpPr>
          <p:nvPr/>
        </p:nvSpPr>
        <p:spPr bwMode="auto">
          <a:xfrm>
            <a:off x="7696200" y="4805363"/>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7" name="Rectangle 18">
            <a:extLst>
              <a:ext uri="{FF2B5EF4-FFF2-40B4-BE49-F238E27FC236}">
                <a16:creationId xmlns:a16="http://schemas.microsoft.com/office/drawing/2014/main" id="{29A5F8EF-AA00-55EF-6DA2-0B9200AED1EF}"/>
              </a:ext>
            </a:extLst>
          </p:cNvPr>
          <p:cNvSpPr>
            <a:spLocks noChangeArrowheads="1"/>
          </p:cNvSpPr>
          <p:nvPr/>
        </p:nvSpPr>
        <p:spPr bwMode="auto">
          <a:xfrm>
            <a:off x="7467600" y="3890963"/>
            <a:ext cx="914400" cy="1143000"/>
          </a:xfrm>
          <a:prstGeom prst="rect">
            <a:avLst/>
          </a:prstGeom>
          <a:noFill/>
          <a:ln w="9525" algn="ctr">
            <a:solidFill>
              <a:srgbClr val="B4B4B4"/>
            </a:solidFill>
            <a:prstDash val="sysDot"/>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28" name="Text Box 19">
            <a:extLst>
              <a:ext uri="{FF2B5EF4-FFF2-40B4-BE49-F238E27FC236}">
                <a16:creationId xmlns:a16="http://schemas.microsoft.com/office/drawing/2014/main" id="{BDAE4B1F-0C2D-8ADA-76B8-D2D885761414}"/>
              </a:ext>
            </a:extLst>
          </p:cNvPr>
          <p:cNvSpPr txBox="1">
            <a:spLocks noChangeArrowheads="1"/>
          </p:cNvSpPr>
          <p:nvPr/>
        </p:nvSpPr>
        <p:spPr bwMode="auto">
          <a:xfrm>
            <a:off x="7620000" y="3890963"/>
            <a:ext cx="657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400">
                <a:solidFill>
                  <a:srgbClr val="B4B4B4"/>
                </a:solidFill>
              </a:rPr>
              <a:t>HC(2)</a:t>
            </a:r>
          </a:p>
        </p:txBody>
      </p:sp>
      <p:sp>
        <p:nvSpPr>
          <p:cNvPr id="29" name="Text Box 25">
            <a:extLst>
              <a:ext uri="{FF2B5EF4-FFF2-40B4-BE49-F238E27FC236}">
                <a16:creationId xmlns:a16="http://schemas.microsoft.com/office/drawing/2014/main" id="{3EE93D3C-95E8-2F2B-DF7C-0C9789BABC8A}"/>
              </a:ext>
            </a:extLst>
          </p:cNvPr>
          <p:cNvSpPr txBox="1">
            <a:spLocks noChangeArrowheads="1"/>
          </p:cNvSpPr>
          <p:nvPr/>
        </p:nvSpPr>
        <p:spPr bwMode="auto">
          <a:xfrm>
            <a:off x="7631113" y="4805363"/>
            <a:ext cx="638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400">
                <a:solidFill>
                  <a:srgbClr val="B4B4B4"/>
                </a:solidFill>
              </a:rPr>
              <a:t>BS(2)</a:t>
            </a:r>
          </a:p>
        </p:txBody>
      </p:sp>
      <p:sp>
        <p:nvSpPr>
          <p:cNvPr id="2" name="TextBox 1">
            <a:extLst>
              <a:ext uri="{FF2B5EF4-FFF2-40B4-BE49-F238E27FC236}">
                <a16:creationId xmlns:a16="http://schemas.microsoft.com/office/drawing/2014/main" id="{D74B6E7F-18FB-DF76-41D8-3B6C00225C06}"/>
              </a:ext>
            </a:extLst>
          </p:cNvPr>
          <p:cNvSpPr txBox="1">
            <a:spLocks noChangeArrowheads="1"/>
          </p:cNvSpPr>
          <p:nvPr/>
        </p:nvSpPr>
        <p:spPr bwMode="auto">
          <a:xfrm>
            <a:off x="7337425" y="3505200"/>
            <a:ext cx="11207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800"/>
              <a:t>Note that</a:t>
            </a:r>
          </a:p>
        </p:txBody>
      </p:sp>
      <p:sp>
        <p:nvSpPr>
          <p:cNvPr id="3" name="Rectangle 2">
            <a:extLst>
              <a:ext uri="{FF2B5EF4-FFF2-40B4-BE49-F238E27FC236}">
                <a16:creationId xmlns:a16="http://schemas.microsoft.com/office/drawing/2014/main" id="{B464174A-B39F-6BA4-186A-50BA2DA63C4A}"/>
              </a:ext>
            </a:extLst>
          </p:cNvPr>
          <p:cNvSpPr>
            <a:spLocks noChangeArrowheads="1"/>
          </p:cNvSpPr>
          <p:nvPr/>
        </p:nvSpPr>
        <p:spPr bwMode="auto">
          <a:xfrm>
            <a:off x="7010400" y="3352800"/>
            <a:ext cx="1905000" cy="2244725"/>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3492">
                                            <p:txEl>
                                              <p:pRg st="2" end="2"/>
                                            </p:txEl>
                                          </p:spTgt>
                                        </p:tgtEl>
                                        <p:attrNameLst>
                                          <p:attrName>style.visibility</p:attrName>
                                        </p:attrNameLst>
                                      </p:cBhvr>
                                      <p:to>
                                        <p:strVal val="visible"/>
                                      </p:to>
                                    </p:set>
                                    <p:animEffect transition="in" filter="fade">
                                      <p:cBhvr>
                                        <p:cTn id="7" dur="500"/>
                                        <p:tgtEl>
                                          <p:spTgt spid="63492">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63493"/>
                                        </p:tgtEl>
                                        <p:attrNameLst>
                                          <p:attrName>style.visibility</p:attrName>
                                        </p:attrNameLst>
                                      </p:cBhvr>
                                      <p:to>
                                        <p:strVal val="visible"/>
                                      </p:to>
                                    </p:set>
                                    <p:animEffect transition="in" filter="fade">
                                      <p:cBhvr>
                                        <p:cTn id="12" dur="500"/>
                                        <p:tgtEl>
                                          <p:spTgt spid="63493"/>
                                        </p:tgtEl>
                                      </p:cBhvr>
                                    </p:animEffect>
                                  </p:childTnLst>
                                </p:cTn>
                              </p:par>
                              <p:par>
                                <p:cTn id="13" presetID="10" presetClass="entr" presetSubtype="0" fill="hold" nodeType="withEffect">
                                  <p:stCondLst>
                                    <p:cond delay="0"/>
                                  </p:stCondLst>
                                  <p:childTnLst>
                                    <p:set>
                                      <p:cBhvr>
                                        <p:cTn id="14" dur="1" fill="hold">
                                          <p:stCondLst>
                                            <p:cond delay="0"/>
                                          </p:stCondLst>
                                        </p:cTn>
                                        <p:tgtEl>
                                          <p:spTgt spid="63494"/>
                                        </p:tgtEl>
                                        <p:attrNameLst>
                                          <p:attrName>style.visibility</p:attrName>
                                        </p:attrNameLst>
                                      </p:cBhvr>
                                      <p:to>
                                        <p:strVal val="visible"/>
                                      </p:to>
                                    </p:set>
                                    <p:animEffect transition="in" filter="fade">
                                      <p:cBhvr>
                                        <p:cTn id="15" dur="500"/>
                                        <p:tgtEl>
                                          <p:spTgt spid="63494"/>
                                        </p:tgtEl>
                                      </p:cBhvr>
                                    </p:animEffect>
                                  </p:childTnLst>
                                </p:cTn>
                              </p:par>
                              <p:par>
                                <p:cTn id="16" presetID="10" presetClass="entr" presetSubtype="0" fill="hold" nodeType="withEffect">
                                  <p:stCondLst>
                                    <p:cond delay="0"/>
                                  </p:stCondLst>
                                  <p:childTnLst>
                                    <p:set>
                                      <p:cBhvr>
                                        <p:cTn id="17" dur="1" fill="hold">
                                          <p:stCondLst>
                                            <p:cond delay="0"/>
                                          </p:stCondLst>
                                        </p:cTn>
                                        <p:tgtEl>
                                          <p:spTgt spid="63495"/>
                                        </p:tgtEl>
                                        <p:attrNameLst>
                                          <p:attrName>style.visibility</p:attrName>
                                        </p:attrNameLst>
                                      </p:cBhvr>
                                      <p:to>
                                        <p:strVal val="visible"/>
                                      </p:to>
                                    </p:set>
                                    <p:animEffect transition="in" filter="fade">
                                      <p:cBhvr>
                                        <p:cTn id="18" dur="500"/>
                                        <p:tgtEl>
                                          <p:spTgt spid="63495"/>
                                        </p:tgtEl>
                                      </p:cBhvr>
                                    </p:animEffect>
                                  </p:childTnLst>
                                </p:cTn>
                              </p:par>
                              <p:par>
                                <p:cTn id="19" presetID="10" presetClass="entr" presetSubtype="0" fill="hold" nodeType="withEffect">
                                  <p:stCondLst>
                                    <p:cond delay="0"/>
                                  </p:stCondLst>
                                  <p:childTnLst>
                                    <p:set>
                                      <p:cBhvr>
                                        <p:cTn id="20" dur="1" fill="hold">
                                          <p:stCondLst>
                                            <p:cond delay="0"/>
                                          </p:stCondLst>
                                        </p:cTn>
                                        <p:tgtEl>
                                          <p:spTgt spid="63496"/>
                                        </p:tgtEl>
                                        <p:attrNameLst>
                                          <p:attrName>style.visibility</p:attrName>
                                        </p:attrNameLst>
                                      </p:cBhvr>
                                      <p:to>
                                        <p:strVal val="visible"/>
                                      </p:to>
                                    </p:set>
                                    <p:animEffect transition="in" filter="fade">
                                      <p:cBhvr>
                                        <p:cTn id="21" dur="500"/>
                                        <p:tgtEl>
                                          <p:spTgt spid="63496"/>
                                        </p:tgtEl>
                                      </p:cBhvr>
                                    </p:animEffect>
                                  </p:childTnLst>
                                </p:cTn>
                              </p:par>
                              <p:par>
                                <p:cTn id="22" presetID="10" presetClass="entr" presetSubtype="0" fill="hold" nodeType="withEffect">
                                  <p:stCondLst>
                                    <p:cond delay="0"/>
                                  </p:stCondLst>
                                  <p:childTnLst>
                                    <p:set>
                                      <p:cBhvr>
                                        <p:cTn id="23" dur="1" fill="hold">
                                          <p:stCondLst>
                                            <p:cond delay="0"/>
                                          </p:stCondLst>
                                        </p:cTn>
                                        <p:tgtEl>
                                          <p:spTgt spid="63497"/>
                                        </p:tgtEl>
                                        <p:attrNameLst>
                                          <p:attrName>style.visibility</p:attrName>
                                        </p:attrNameLst>
                                      </p:cBhvr>
                                      <p:to>
                                        <p:strVal val="visible"/>
                                      </p:to>
                                    </p:set>
                                    <p:animEffect transition="in" filter="fade">
                                      <p:cBhvr>
                                        <p:cTn id="24" dur="500"/>
                                        <p:tgtEl>
                                          <p:spTgt spid="63497"/>
                                        </p:tgtEl>
                                      </p:cBhvr>
                                    </p:animEffect>
                                  </p:childTnLst>
                                </p:cTn>
                              </p:par>
                              <p:par>
                                <p:cTn id="25" presetID="10" presetClass="entr" presetSubtype="0" fill="hold" nodeType="withEffect">
                                  <p:stCondLst>
                                    <p:cond delay="0"/>
                                  </p:stCondLst>
                                  <p:childTnLst>
                                    <p:set>
                                      <p:cBhvr>
                                        <p:cTn id="26" dur="1" fill="hold">
                                          <p:stCondLst>
                                            <p:cond delay="0"/>
                                          </p:stCondLst>
                                        </p:cTn>
                                        <p:tgtEl>
                                          <p:spTgt spid="63498"/>
                                        </p:tgtEl>
                                        <p:attrNameLst>
                                          <p:attrName>style.visibility</p:attrName>
                                        </p:attrNameLst>
                                      </p:cBhvr>
                                      <p:to>
                                        <p:strVal val="visible"/>
                                      </p:to>
                                    </p:set>
                                    <p:animEffect transition="in" filter="fade">
                                      <p:cBhvr>
                                        <p:cTn id="27" dur="500"/>
                                        <p:tgtEl>
                                          <p:spTgt spid="63498"/>
                                        </p:tgtEl>
                                      </p:cBhvr>
                                    </p:animEffect>
                                  </p:childTnLst>
                                </p:cTn>
                              </p:par>
                              <p:par>
                                <p:cTn id="28" presetID="10" presetClass="entr" presetSubtype="0" fill="hold" nodeType="withEffect">
                                  <p:stCondLst>
                                    <p:cond delay="0"/>
                                  </p:stCondLst>
                                  <p:childTnLst>
                                    <p:set>
                                      <p:cBhvr>
                                        <p:cTn id="29" dur="1" fill="hold">
                                          <p:stCondLst>
                                            <p:cond delay="0"/>
                                          </p:stCondLst>
                                        </p:cTn>
                                        <p:tgtEl>
                                          <p:spTgt spid="63499"/>
                                        </p:tgtEl>
                                        <p:attrNameLst>
                                          <p:attrName>style.visibility</p:attrName>
                                        </p:attrNameLst>
                                      </p:cBhvr>
                                      <p:to>
                                        <p:strVal val="visible"/>
                                      </p:to>
                                    </p:set>
                                    <p:animEffect transition="in" filter="fade">
                                      <p:cBhvr>
                                        <p:cTn id="30" dur="500"/>
                                        <p:tgtEl>
                                          <p:spTgt spid="63499"/>
                                        </p:tgtEl>
                                      </p:cBhvr>
                                    </p:animEffect>
                                  </p:childTnLst>
                                </p:cTn>
                              </p:par>
                              <p:par>
                                <p:cTn id="31" presetID="10" presetClass="entr" presetSubtype="0" fill="hold" nodeType="withEffect">
                                  <p:stCondLst>
                                    <p:cond delay="0"/>
                                  </p:stCondLst>
                                  <p:childTnLst>
                                    <p:set>
                                      <p:cBhvr>
                                        <p:cTn id="32" dur="1" fill="hold">
                                          <p:stCondLst>
                                            <p:cond delay="0"/>
                                          </p:stCondLst>
                                        </p:cTn>
                                        <p:tgtEl>
                                          <p:spTgt spid="63500"/>
                                        </p:tgtEl>
                                        <p:attrNameLst>
                                          <p:attrName>style.visibility</p:attrName>
                                        </p:attrNameLst>
                                      </p:cBhvr>
                                      <p:to>
                                        <p:strVal val="visible"/>
                                      </p:to>
                                    </p:set>
                                    <p:animEffect transition="in" filter="fade">
                                      <p:cBhvr>
                                        <p:cTn id="33" dur="500"/>
                                        <p:tgtEl>
                                          <p:spTgt spid="63500"/>
                                        </p:tgtEl>
                                      </p:cBhvr>
                                    </p:animEffect>
                                  </p:childTnLst>
                                </p:cTn>
                              </p:par>
                              <p:par>
                                <p:cTn id="34" presetID="10" presetClass="entr" presetSubtype="0" fill="hold" nodeType="withEffect">
                                  <p:stCondLst>
                                    <p:cond delay="0"/>
                                  </p:stCondLst>
                                  <p:childTnLst>
                                    <p:set>
                                      <p:cBhvr>
                                        <p:cTn id="35" dur="1" fill="hold">
                                          <p:stCondLst>
                                            <p:cond delay="0"/>
                                          </p:stCondLst>
                                        </p:cTn>
                                        <p:tgtEl>
                                          <p:spTgt spid="63501"/>
                                        </p:tgtEl>
                                        <p:attrNameLst>
                                          <p:attrName>style.visibility</p:attrName>
                                        </p:attrNameLst>
                                      </p:cBhvr>
                                      <p:to>
                                        <p:strVal val="visible"/>
                                      </p:to>
                                    </p:set>
                                    <p:animEffect transition="in" filter="fade">
                                      <p:cBhvr>
                                        <p:cTn id="36" dur="500"/>
                                        <p:tgtEl>
                                          <p:spTgt spid="63501"/>
                                        </p:tgtEl>
                                      </p:cBhvr>
                                    </p:animEffect>
                                  </p:childTnLst>
                                </p:cTn>
                              </p:par>
                              <p:par>
                                <p:cTn id="37" presetID="10" presetClass="entr" presetSubtype="0" fill="hold" nodeType="withEffect">
                                  <p:stCondLst>
                                    <p:cond delay="0"/>
                                  </p:stCondLst>
                                  <p:childTnLst>
                                    <p:set>
                                      <p:cBhvr>
                                        <p:cTn id="38" dur="1" fill="hold">
                                          <p:stCondLst>
                                            <p:cond delay="0"/>
                                          </p:stCondLst>
                                        </p:cTn>
                                        <p:tgtEl>
                                          <p:spTgt spid="63502"/>
                                        </p:tgtEl>
                                        <p:attrNameLst>
                                          <p:attrName>style.visibility</p:attrName>
                                        </p:attrNameLst>
                                      </p:cBhvr>
                                      <p:to>
                                        <p:strVal val="visible"/>
                                      </p:to>
                                    </p:set>
                                    <p:animEffect transition="in" filter="fade">
                                      <p:cBhvr>
                                        <p:cTn id="39" dur="500"/>
                                        <p:tgtEl>
                                          <p:spTgt spid="63502"/>
                                        </p:tgtEl>
                                      </p:cBhvr>
                                    </p:animEffect>
                                  </p:childTnLst>
                                </p:cTn>
                              </p:par>
                              <p:par>
                                <p:cTn id="40" presetID="10" presetClass="entr" presetSubtype="0" fill="hold" nodeType="withEffect">
                                  <p:stCondLst>
                                    <p:cond delay="0"/>
                                  </p:stCondLst>
                                  <p:childTnLst>
                                    <p:set>
                                      <p:cBhvr>
                                        <p:cTn id="41" dur="1" fill="hold">
                                          <p:stCondLst>
                                            <p:cond delay="0"/>
                                          </p:stCondLst>
                                        </p:cTn>
                                        <p:tgtEl>
                                          <p:spTgt spid="63503"/>
                                        </p:tgtEl>
                                        <p:attrNameLst>
                                          <p:attrName>style.visibility</p:attrName>
                                        </p:attrNameLst>
                                      </p:cBhvr>
                                      <p:to>
                                        <p:strVal val="visible"/>
                                      </p:to>
                                    </p:set>
                                    <p:animEffect transition="in" filter="fade">
                                      <p:cBhvr>
                                        <p:cTn id="42" dur="500"/>
                                        <p:tgtEl>
                                          <p:spTgt spid="63503"/>
                                        </p:tgtEl>
                                      </p:cBhvr>
                                    </p:animEffect>
                                  </p:childTnLst>
                                </p:cTn>
                              </p:par>
                              <p:par>
                                <p:cTn id="43" presetID="10" presetClass="entr" presetSubtype="0" fill="hold" nodeType="withEffect">
                                  <p:stCondLst>
                                    <p:cond delay="0"/>
                                  </p:stCondLst>
                                  <p:childTnLst>
                                    <p:set>
                                      <p:cBhvr>
                                        <p:cTn id="44" dur="1" fill="hold">
                                          <p:stCondLst>
                                            <p:cond delay="0"/>
                                          </p:stCondLst>
                                        </p:cTn>
                                        <p:tgtEl>
                                          <p:spTgt spid="63504"/>
                                        </p:tgtEl>
                                        <p:attrNameLst>
                                          <p:attrName>style.visibility</p:attrName>
                                        </p:attrNameLst>
                                      </p:cBhvr>
                                      <p:to>
                                        <p:strVal val="visible"/>
                                      </p:to>
                                    </p:set>
                                    <p:animEffect transition="in" filter="fade">
                                      <p:cBhvr>
                                        <p:cTn id="45" dur="500"/>
                                        <p:tgtEl>
                                          <p:spTgt spid="63504"/>
                                        </p:tgtEl>
                                      </p:cBhvr>
                                    </p:animEffect>
                                  </p:childTnLst>
                                </p:cTn>
                              </p:par>
                              <p:par>
                                <p:cTn id="46" presetID="10" presetClass="entr" presetSubtype="0" fill="hold" nodeType="withEffect">
                                  <p:stCondLst>
                                    <p:cond delay="0"/>
                                  </p:stCondLst>
                                  <p:childTnLst>
                                    <p:set>
                                      <p:cBhvr>
                                        <p:cTn id="47" dur="1" fill="hold">
                                          <p:stCondLst>
                                            <p:cond delay="0"/>
                                          </p:stCondLst>
                                        </p:cTn>
                                        <p:tgtEl>
                                          <p:spTgt spid="63505"/>
                                        </p:tgtEl>
                                        <p:attrNameLst>
                                          <p:attrName>style.visibility</p:attrName>
                                        </p:attrNameLst>
                                      </p:cBhvr>
                                      <p:to>
                                        <p:strVal val="visible"/>
                                      </p:to>
                                    </p:set>
                                    <p:animEffect transition="in" filter="fade">
                                      <p:cBhvr>
                                        <p:cTn id="48" dur="500"/>
                                        <p:tgtEl>
                                          <p:spTgt spid="63505"/>
                                        </p:tgtEl>
                                      </p:cBhvr>
                                    </p:animEffect>
                                  </p:childTnLst>
                                </p:cTn>
                              </p:par>
                              <p:par>
                                <p:cTn id="49" presetID="10" presetClass="entr" presetSubtype="0" fill="hold" nodeType="withEffect">
                                  <p:stCondLst>
                                    <p:cond delay="0"/>
                                  </p:stCondLst>
                                  <p:childTnLst>
                                    <p:set>
                                      <p:cBhvr>
                                        <p:cTn id="50" dur="1" fill="hold">
                                          <p:stCondLst>
                                            <p:cond delay="0"/>
                                          </p:stCondLst>
                                        </p:cTn>
                                        <p:tgtEl>
                                          <p:spTgt spid="63506"/>
                                        </p:tgtEl>
                                        <p:attrNameLst>
                                          <p:attrName>style.visibility</p:attrName>
                                        </p:attrNameLst>
                                      </p:cBhvr>
                                      <p:to>
                                        <p:strVal val="visible"/>
                                      </p:to>
                                    </p:set>
                                    <p:animEffect transition="in" filter="fade">
                                      <p:cBhvr>
                                        <p:cTn id="51" dur="500"/>
                                        <p:tgtEl>
                                          <p:spTgt spid="63506"/>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0" presetClass="entr" presetSubtype="0" fill="hold" nodeType="clickEffect">
                                  <p:stCondLst>
                                    <p:cond delay="0"/>
                                  </p:stCondLst>
                                  <p:childTnLst>
                                    <p:set>
                                      <p:cBhvr>
                                        <p:cTn id="55" dur="1" fill="hold">
                                          <p:stCondLst>
                                            <p:cond delay="0"/>
                                          </p:stCondLst>
                                        </p:cTn>
                                        <p:tgtEl>
                                          <p:spTgt spid="63509"/>
                                        </p:tgtEl>
                                        <p:attrNameLst>
                                          <p:attrName>style.visibility</p:attrName>
                                        </p:attrNameLst>
                                      </p:cBhvr>
                                      <p:to>
                                        <p:strVal val="visible"/>
                                      </p:to>
                                    </p:set>
                                    <p:animEffect transition="in" filter="fade">
                                      <p:cBhvr>
                                        <p:cTn id="56" dur="500"/>
                                        <p:tgtEl>
                                          <p:spTgt spid="63509"/>
                                        </p:tgtEl>
                                      </p:cBhvr>
                                    </p:animEffect>
                                  </p:childTnLst>
                                </p:cTn>
                              </p:par>
                              <p:par>
                                <p:cTn id="57" presetID="10" presetClass="entr" presetSubtype="0" fill="hold" nodeType="withEffect">
                                  <p:stCondLst>
                                    <p:cond delay="0"/>
                                  </p:stCondLst>
                                  <p:childTnLst>
                                    <p:set>
                                      <p:cBhvr>
                                        <p:cTn id="58" dur="1" fill="hold">
                                          <p:stCondLst>
                                            <p:cond delay="0"/>
                                          </p:stCondLst>
                                        </p:cTn>
                                        <p:tgtEl>
                                          <p:spTgt spid="63507"/>
                                        </p:tgtEl>
                                        <p:attrNameLst>
                                          <p:attrName>style.visibility</p:attrName>
                                        </p:attrNameLst>
                                      </p:cBhvr>
                                      <p:to>
                                        <p:strVal val="visible"/>
                                      </p:to>
                                    </p:set>
                                    <p:animEffect transition="in" filter="fade">
                                      <p:cBhvr>
                                        <p:cTn id="59" dur="500"/>
                                        <p:tgtEl>
                                          <p:spTgt spid="63507"/>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0" presetClass="entr" presetSubtype="0" fill="hold" nodeType="clickEffect">
                                  <p:stCondLst>
                                    <p:cond delay="0"/>
                                  </p:stCondLst>
                                  <p:childTnLst>
                                    <p:set>
                                      <p:cBhvr>
                                        <p:cTn id="63" dur="1" fill="hold">
                                          <p:stCondLst>
                                            <p:cond delay="0"/>
                                          </p:stCondLst>
                                        </p:cTn>
                                        <p:tgtEl>
                                          <p:spTgt spid="63508"/>
                                        </p:tgtEl>
                                        <p:attrNameLst>
                                          <p:attrName>style.visibility</p:attrName>
                                        </p:attrNameLst>
                                      </p:cBhvr>
                                      <p:to>
                                        <p:strVal val="visible"/>
                                      </p:to>
                                    </p:set>
                                    <p:animEffect transition="in" filter="fade">
                                      <p:cBhvr>
                                        <p:cTn id="64" dur="500"/>
                                        <p:tgtEl>
                                          <p:spTgt spid="63508"/>
                                        </p:tgtEl>
                                      </p:cBhvr>
                                    </p:animEffect>
                                  </p:childTnLst>
                                </p:cTn>
                              </p:par>
                              <p:par>
                                <p:cTn id="65" presetID="10" presetClass="entr" presetSubtype="0" fill="hold" nodeType="withEffect">
                                  <p:stCondLst>
                                    <p:cond delay="0"/>
                                  </p:stCondLst>
                                  <p:childTnLst>
                                    <p:set>
                                      <p:cBhvr>
                                        <p:cTn id="66" dur="1" fill="hold">
                                          <p:stCondLst>
                                            <p:cond delay="0"/>
                                          </p:stCondLst>
                                        </p:cTn>
                                        <p:tgtEl>
                                          <p:spTgt spid="63510"/>
                                        </p:tgtEl>
                                        <p:attrNameLst>
                                          <p:attrName>style.visibility</p:attrName>
                                        </p:attrNameLst>
                                      </p:cBhvr>
                                      <p:to>
                                        <p:strVal val="visible"/>
                                      </p:to>
                                    </p:set>
                                    <p:animEffect transition="in" filter="fade">
                                      <p:cBhvr>
                                        <p:cTn id="67" dur="500"/>
                                        <p:tgtEl>
                                          <p:spTgt spid="63510"/>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0" presetClass="entr" presetSubtype="0" fill="hold" nodeType="click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fade">
                                      <p:cBhvr>
                                        <p:cTn id="72" dur="500"/>
                                        <p:tgtEl>
                                          <p:spTgt spid="23"/>
                                        </p:tgtEl>
                                      </p:cBhvr>
                                    </p:animEffect>
                                  </p:childTnLst>
                                </p:cTn>
                              </p:par>
                              <p:par>
                                <p:cTn id="73" presetID="10" presetClass="entr" presetSubtype="0" fill="hold" nodeType="with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fade">
                                      <p:cBhvr>
                                        <p:cTn id="75" dur="500"/>
                                        <p:tgtEl>
                                          <p:spTgt spid="25"/>
                                        </p:tgtEl>
                                      </p:cBhvr>
                                    </p:animEffect>
                                  </p:childTnLst>
                                </p:cTn>
                              </p:par>
                              <p:par>
                                <p:cTn id="76" presetID="10" presetClass="entr" presetSubtype="0" fill="hold" nodeType="with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fade">
                                      <p:cBhvr>
                                        <p:cTn id="78" dur="500"/>
                                        <p:tgtEl>
                                          <p:spTgt spid="26"/>
                                        </p:tgtEl>
                                      </p:cBhvr>
                                    </p:animEffect>
                                  </p:childTnLst>
                                </p:cTn>
                              </p:par>
                              <p:par>
                                <p:cTn id="79" presetID="10" presetClass="entr" presetSubtype="0" fill="hold" nodeType="withEffect">
                                  <p:stCondLst>
                                    <p:cond delay="0"/>
                                  </p:stCondLst>
                                  <p:childTnLst>
                                    <p:set>
                                      <p:cBhvr>
                                        <p:cTn id="80" dur="1" fill="hold">
                                          <p:stCondLst>
                                            <p:cond delay="0"/>
                                          </p:stCondLst>
                                        </p:cTn>
                                        <p:tgtEl>
                                          <p:spTgt spid="27"/>
                                        </p:tgtEl>
                                        <p:attrNameLst>
                                          <p:attrName>style.visibility</p:attrName>
                                        </p:attrNameLst>
                                      </p:cBhvr>
                                      <p:to>
                                        <p:strVal val="visible"/>
                                      </p:to>
                                    </p:set>
                                    <p:animEffect transition="in" filter="fade">
                                      <p:cBhvr>
                                        <p:cTn id="81" dur="500"/>
                                        <p:tgtEl>
                                          <p:spTgt spid="27"/>
                                        </p:tgtEl>
                                      </p:cBhvr>
                                    </p:animEffect>
                                  </p:childTnLst>
                                </p:cTn>
                              </p:par>
                              <p:par>
                                <p:cTn id="82" presetID="10" presetClass="entr" presetSubtype="0" fill="hold" nodeType="withEffect">
                                  <p:stCondLst>
                                    <p:cond delay="0"/>
                                  </p:stCondLst>
                                  <p:childTnLst>
                                    <p:set>
                                      <p:cBhvr>
                                        <p:cTn id="83" dur="1" fill="hold">
                                          <p:stCondLst>
                                            <p:cond delay="0"/>
                                          </p:stCondLst>
                                        </p:cTn>
                                        <p:tgtEl>
                                          <p:spTgt spid="28"/>
                                        </p:tgtEl>
                                        <p:attrNameLst>
                                          <p:attrName>style.visibility</p:attrName>
                                        </p:attrNameLst>
                                      </p:cBhvr>
                                      <p:to>
                                        <p:strVal val="visible"/>
                                      </p:to>
                                    </p:set>
                                    <p:animEffect transition="in" filter="fade">
                                      <p:cBhvr>
                                        <p:cTn id="84" dur="500"/>
                                        <p:tgtEl>
                                          <p:spTgt spid="28"/>
                                        </p:tgtEl>
                                      </p:cBhvr>
                                    </p:animEffect>
                                  </p:childTnLst>
                                </p:cTn>
                              </p:par>
                              <p:par>
                                <p:cTn id="85" presetID="10" presetClass="entr" presetSubtype="0" fill="hold" nodeType="withEffect">
                                  <p:stCondLst>
                                    <p:cond delay="0"/>
                                  </p:stCondLst>
                                  <p:childTnLst>
                                    <p:set>
                                      <p:cBhvr>
                                        <p:cTn id="86" dur="1" fill="hold">
                                          <p:stCondLst>
                                            <p:cond delay="0"/>
                                          </p:stCondLst>
                                        </p:cTn>
                                        <p:tgtEl>
                                          <p:spTgt spid="2"/>
                                        </p:tgtEl>
                                        <p:attrNameLst>
                                          <p:attrName>style.visibility</p:attrName>
                                        </p:attrNameLst>
                                      </p:cBhvr>
                                      <p:to>
                                        <p:strVal val="visible"/>
                                      </p:to>
                                    </p:set>
                                    <p:animEffect transition="in" filter="fade">
                                      <p:cBhvr>
                                        <p:cTn id="87" dur="500"/>
                                        <p:tgtEl>
                                          <p:spTgt spid="2"/>
                                        </p:tgtEl>
                                      </p:cBhvr>
                                    </p:animEffect>
                                  </p:childTnLst>
                                </p:cTn>
                              </p:par>
                              <p:par>
                                <p:cTn id="88" presetID="10" presetClass="entr" presetSubtype="0" fill="hold" nodeType="withEffect">
                                  <p:stCondLst>
                                    <p:cond delay="0"/>
                                  </p:stCondLst>
                                  <p:childTnLst>
                                    <p:set>
                                      <p:cBhvr>
                                        <p:cTn id="89" dur="1" fill="hold">
                                          <p:stCondLst>
                                            <p:cond delay="0"/>
                                          </p:stCondLst>
                                        </p:cTn>
                                        <p:tgtEl>
                                          <p:spTgt spid="3"/>
                                        </p:tgtEl>
                                        <p:attrNameLst>
                                          <p:attrName>style.visibility</p:attrName>
                                        </p:attrNameLst>
                                      </p:cBhvr>
                                      <p:to>
                                        <p:strVal val="visible"/>
                                      </p:to>
                                    </p:set>
                                    <p:animEffect transition="in" filter="fade">
                                      <p:cBhvr>
                                        <p:cTn id="90" dur="500"/>
                                        <p:tgtEl>
                                          <p:spTgt spid="3"/>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10" presetClass="entr" presetSubtype="0" fill="hold" nodeType="clickEffect">
                                  <p:stCondLst>
                                    <p:cond delay="0"/>
                                  </p:stCondLst>
                                  <p:childTnLst>
                                    <p:set>
                                      <p:cBhvr>
                                        <p:cTn id="94" dur="1" fill="hold">
                                          <p:stCondLst>
                                            <p:cond delay="0"/>
                                          </p:stCondLst>
                                        </p:cTn>
                                        <p:tgtEl>
                                          <p:spTgt spid="29"/>
                                        </p:tgtEl>
                                        <p:attrNameLst>
                                          <p:attrName>style.visibility</p:attrName>
                                        </p:attrNameLst>
                                      </p:cBhvr>
                                      <p:to>
                                        <p:strVal val="visible"/>
                                      </p:to>
                                    </p:set>
                                    <p:animEffect transition="in" filter="fade">
                                      <p:cBhvr>
                                        <p:cTn id="9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3" grpId="0"/>
      <p:bldP spid="63494" grpId="0" animBg="1"/>
      <p:bldP spid="63501" grpId="0"/>
      <p:bldP spid="63502" grpId="0"/>
      <p:bldP spid="63503" grpId="0"/>
      <p:bldP spid="63504" grpId="0"/>
      <p:bldP spid="63505" grpId="0"/>
      <p:bldP spid="63506" grpId="0"/>
      <p:bldP spid="63507" grpId="0" animBg="1"/>
      <p:bldP spid="63508" grpId="0" animBg="1"/>
      <p:bldP spid="63509" grpId="0"/>
      <p:bldP spid="63510" grpId="0"/>
      <p:bldP spid="27" grpId="0" animBg="1"/>
      <p:bldP spid="28" grpId="0"/>
      <p:bldP spid="29" grpId="0"/>
      <p:bldP spid="2" grpId="0"/>
      <p:bldP spid="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5">
            <a:extLst>
              <a:ext uri="{FF2B5EF4-FFF2-40B4-BE49-F238E27FC236}">
                <a16:creationId xmlns:a16="http://schemas.microsoft.com/office/drawing/2014/main" id="{9D1AD70C-7D25-78F4-0E7C-2B76A16CB58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78699A07-D278-492B-BBCC-F0846D7AA0DF}" type="slidenum">
              <a:rPr lang="en-US" altLang="en-US" sz="1200" smtClean="0">
                <a:latin typeface="Garamond" panose="02020404030301010803" pitchFamily="18" charset="0"/>
              </a:rPr>
              <a:pPr>
                <a:spcBef>
                  <a:spcPct val="0"/>
                </a:spcBef>
                <a:buClrTx/>
                <a:buSzTx/>
                <a:buFontTx/>
                <a:buNone/>
              </a:pPr>
              <a:t>32</a:t>
            </a:fld>
            <a:endParaRPr lang="en-US" altLang="en-US" sz="1200">
              <a:latin typeface="Garamond" panose="02020404030301010803" pitchFamily="18" charset="0"/>
            </a:endParaRPr>
          </a:p>
        </p:txBody>
      </p:sp>
      <p:sp>
        <p:nvSpPr>
          <p:cNvPr id="67587" name="Rectangle 2">
            <a:extLst>
              <a:ext uri="{FF2B5EF4-FFF2-40B4-BE49-F238E27FC236}">
                <a16:creationId xmlns:a16="http://schemas.microsoft.com/office/drawing/2014/main" id="{252B22AB-EF3B-08CC-13B3-84FCA418AD15}"/>
              </a:ext>
            </a:extLst>
          </p:cNvPr>
          <p:cNvSpPr>
            <a:spLocks noGrp="1" noChangeArrowheads="1"/>
          </p:cNvSpPr>
          <p:nvPr>
            <p:ph type="title"/>
          </p:nvPr>
        </p:nvSpPr>
        <p:spPr/>
        <p:txBody>
          <a:bodyPr/>
          <a:lstStyle/>
          <a:p>
            <a:pPr eaLnBrk="1" hangingPunct="1"/>
            <a:r>
              <a:rPr lang="en-US" altLang="en-US" sz="3200"/>
              <a:t>Bitonic sorter using half cleaners (basic idea)</a:t>
            </a:r>
          </a:p>
        </p:txBody>
      </p:sp>
      <p:sp>
        <p:nvSpPr>
          <p:cNvPr id="65540" name="Rectangle 3">
            <a:extLst>
              <a:ext uri="{FF2B5EF4-FFF2-40B4-BE49-F238E27FC236}">
                <a16:creationId xmlns:a16="http://schemas.microsoft.com/office/drawing/2014/main" id="{AF19B4F2-8BF5-2BDD-CA7C-9ABBE7521B2D}"/>
              </a:ext>
            </a:extLst>
          </p:cNvPr>
          <p:cNvSpPr>
            <a:spLocks noGrp="1" noChangeArrowheads="1"/>
          </p:cNvSpPr>
          <p:nvPr>
            <p:ph type="body" idx="1"/>
          </p:nvPr>
        </p:nvSpPr>
        <p:spPr>
          <a:xfrm>
            <a:off x="457200" y="1371600"/>
            <a:ext cx="8229600" cy="4530725"/>
          </a:xfrm>
        </p:spPr>
        <p:txBody>
          <a:bodyPr/>
          <a:lstStyle/>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r>
              <a:rPr lang="en-US" altLang="en-US" sz="2400"/>
              <a:t>We know by Lemma F that we can sort the upper and lower halves of the output of HC(n). </a:t>
            </a:r>
          </a:p>
        </p:txBody>
      </p:sp>
      <p:sp>
        <p:nvSpPr>
          <p:cNvPr id="65541" name="Text Box 5">
            <a:extLst>
              <a:ext uri="{FF2B5EF4-FFF2-40B4-BE49-F238E27FC236}">
                <a16:creationId xmlns:a16="http://schemas.microsoft.com/office/drawing/2014/main" id="{ADCCABD7-3CF5-BC4D-51CA-ED7DD1CB9D55}"/>
              </a:ext>
            </a:extLst>
          </p:cNvPr>
          <p:cNvSpPr txBox="1">
            <a:spLocks noChangeArrowheads="1"/>
          </p:cNvSpPr>
          <p:nvPr/>
        </p:nvSpPr>
        <p:spPr bwMode="auto">
          <a:xfrm>
            <a:off x="2046288" y="2500313"/>
            <a:ext cx="15970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Half Cleaner</a:t>
            </a:r>
          </a:p>
          <a:p>
            <a:pPr algn="ctr" eaLnBrk="1" hangingPunct="1">
              <a:spcBef>
                <a:spcPct val="0"/>
              </a:spcBef>
              <a:buClrTx/>
              <a:buSzTx/>
              <a:buFontTx/>
              <a:buNone/>
            </a:pPr>
            <a:r>
              <a:rPr lang="en-US" altLang="en-US" sz="2000"/>
              <a:t>for n inputs</a:t>
            </a:r>
          </a:p>
          <a:p>
            <a:pPr algn="ctr" eaLnBrk="1" hangingPunct="1">
              <a:spcBef>
                <a:spcPct val="0"/>
              </a:spcBef>
              <a:buClrTx/>
              <a:buSzTx/>
              <a:buFontTx/>
              <a:buNone/>
            </a:pPr>
            <a:r>
              <a:rPr lang="en-US" altLang="en-US" sz="2000"/>
              <a:t>[ HC(n) ]</a:t>
            </a:r>
          </a:p>
        </p:txBody>
      </p:sp>
      <p:sp>
        <p:nvSpPr>
          <p:cNvPr id="65542" name="Rectangle 6">
            <a:extLst>
              <a:ext uri="{FF2B5EF4-FFF2-40B4-BE49-F238E27FC236}">
                <a16:creationId xmlns:a16="http://schemas.microsoft.com/office/drawing/2014/main" id="{1FD565BC-1815-91C6-DDD1-B06162E649C9}"/>
              </a:ext>
            </a:extLst>
          </p:cNvPr>
          <p:cNvSpPr>
            <a:spLocks noChangeArrowheads="1"/>
          </p:cNvSpPr>
          <p:nvPr/>
        </p:nvSpPr>
        <p:spPr bwMode="auto">
          <a:xfrm>
            <a:off x="1981200" y="1509713"/>
            <a:ext cx="1676400" cy="30480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65543" name="Line 7">
            <a:extLst>
              <a:ext uri="{FF2B5EF4-FFF2-40B4-BE49-F238E27FC236}">
                <a16:creationId xmlns:a16="http://schemas.microsoft.com/office/drawing/2014/main" id="{000514C6-9C5D-2F87-9A0C-5A420AAB8523}"/>
              </a:ext>
            </a:extLst>
          </p:cNvPr>
          <p:cNvSpPr>
            <a:spLocks noChangeShapeType="1"/>
          </p:cNvSpPr>
          <p:nvPr/>
        </p:nvSpPr>
        <p:spPr bwMode="auto">
          <a:xfrm>
            <a:off x="1454150" y="1685925"/>
            <a:ext cx="533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65544" name="Line 8">
            <a:extLst>
              <a:ext uri="{FF2B5EF4-FFF2-40B4-BE49-F238E27FC236}">
                <a16:creationId xmlns:a16="http://schemas.microsoft.com/office/drawing/2014/main" id="{5206CC4A-0387-B3B0-8EA1-672DEDF692EA}"/>
              </a:ext>
            </a:extLst>
          </p:cNvPr>
          <p:cNvSpPr>
            <a:spLocks noChangeShapeType="1"/>
          </p:cNvSpPr>
          <p:nvPr/>
        </p:nvSpPr>
        <p:spPr bwMode="auto">
          <a:xfrm>
            <a:off x="1447800" y="2119313"/>
            <a:ext cx="533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65545" name="Line 9">
            <a:extLst>
              <a:ext uri="{FF2B5EF4-FFF2-40B4-BE49-F238E27FC236}">
                <a16:creationId xmlns:a16="http://schemas.microsoft.com/office/drawing/2014/main" id="{3EF1B209-B78D-8C74-ED9D-D5075ECC7C21}"/>
              </a:ext>
            </a:extLst>
          </p:cNvPr>
          <p:cNvSpPr>
            <a:spLocks noChangeShapeType="1"/>
          </p:cNvSpPr>
          <p:nvPr/>
        </p:nvSpPr>
        <p:spPr bwMode="auto">
          <a:xfrm>
            <a:off x="1454150" y="4398963"/>
            <a:ext cx="533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65546" name="Text Box 10">
            <a:extLst>
              <a:ext uri="{FF2B5EF4-FFF2-40B4-BE49-F238E27FC236}">
                <a16:creationId xmlns:a16="http://schemas.microsoft.com/office/drawing/2014/main" id="{70F7188F-2ED3-BDB7-D3EB-FD2C3C4F1330}"/>
              </a:ext>
            </a:extLst>
          </p:cNvPr>
          <p:cNvSpPr txBox="1">
            <a:spLocks noChangeArrowheads="1"/>
          </p:cNvSpPr>
          <p:nvPr/>
        </p:nvSpPr>
        <p:spPr bwMode="auto">
          <a:xfrm>
            <a:off x="1144588" y="1433513"/>
            <a:ext cx="3190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i</a:t>
            </a:r>
            <a:r>
              <a:rPr lang="en-US" altLang="en-US" sz="1800" baseline="-25000"/>
              <a:t>1</a:t>
            </a:r>
          </a:p>
        </p:txBody>
      </p:sp>
      <p:sp>
        <p:nvSpPr>
          <p:cNvPr id="65547" name="Text Box 11">
            <a:extLst>
              <a:ext uri="{FF2B5EF4-FFF2-40B4-BE49-F238E27FC236}">
                <a16:creationId xmlns:a16="http://schemas.microsoft.com/office/drawing/2014/main" id="{BB1F12E4-DBD4-19F1-77BE-140321A9D5D0}"/>
              </a:ext>
            </a:extLst>
          </p:cNvPr>
          <p:cNvSpPr txBox="1">
            <a:spLocks noChangeArrowheads="1"/>
          </p:cNvSpPr>
          <p:nvPr/>
        </p:nvSpPr>
        <p:spPr bwMode="auto">
          <a:xfrm>
            <a:off x="1144588" y="1890713"/>
            <a:ext cx="3190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i</a:t>
            </a:r>
            <a:r>
              <a:rPr lang="en-US" altLang="en-US" sz="1800" baseline="-25000"/>
              <a:t>2</a:t>
            </a:r>
          </a:p>
        </p:txBody>
      </p:sp>
      <p:sp>
        <p:nvSpPr>
          <p:cNvPr id="65548" name="Text Box 12">
            <a:extLst>
              <a:ext uri="{FF2B5EF4-FFF2-40B4-BE49-F238E27FC236}">
                <a16:creationId xmlns:a16="http://schemas.microsoft.com/office/drawing/2014/main" id="{95BD5DEB-432A-EEBB-D7DA-E897411A2632}"/>
              </a:ext>
            </a:extLst>
          </p:cNvPr>
          <p:cNvSpPr txBox="1">
            <a:spLocks noChangeArrowheads="1"/>
          </p:cNvSpPr>
          <p:nvPr/>
        </p:nvSpPr>
        <p:spPr bwMode="auto">
          <a:xfrm>
            <a:off x="1143000" y="4191000"/>
            <a:ext cx="3190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i</a:t>
            </a:r>
            <a:r>
              <a:rPr lang="en-US" altLang="en-US" sz="1800" baseline="-25000"/>
              <a:t>n</a:t>
            </a:r>
          </a:p>
        </p:txBody>
      </p:sp>
      <p:sp>
        <p:nvSpPr>
          <p:cNvPr id="65549" name="Text Box 16">
            <a:extLst>
              <a:ext uri="{FF2B5EF4-FFF2-40B4-BE49-F238E27FC236}">
                <a16:creationId xmlns:a16="http://schemas.microsoft.com/office/drawing/2014/main" id="{692F71BC-2EA3-1E57-DE05-68837E6138EF}"/>
              </a:ext>
            </a:extLst>
          </p:cNvPr>
          <p:cNvSpPr txBox="1">
            <a:spLocks noChangeArrowheads="1"/>
          </p:cNvSpPr>
          <p:nvPr/>
        </p:nvSpPr>
        <p:spPr bwMode="auto">
          <a:xfrm>
            <a:off x="3884613" y="1295400"/>
            <a:ext cx="3952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o</a:t>
            </a:r>
            <a:r>
              <a:rPr lang="en-US" altLang="en-US" sz="1800" baseline="-25000"/>
              <a:t>1</a:t>
            </a:r>
          </a:p>
        </p:txBody>
      </p:sp>
      <p:sp>
        <p:nvSpPr>
          <p:cNvPr id="65550" name="Text Box 17">
            <a:extLst>
              <a:ext uri="{FF2B5EF4-FFF2-40B4-BE49-F238E27FC236}">
                <a16:creationId xmlns:a16="http://schemas.microsoft.com/office/drawing/2014/main" id="{E15DEEE8-9874-7BD6-3C7B-4ED8BE37037A}"/>
              </a:ext>
            </a:extLst>
          </p:cNvPr>
          <p:cNvSpPr txBox="1">
            <a:spLocks noChangeArrowheads="1"/>
          </p:cNvSpPr>
          <p:nvPr/>
        </p:nvSpPr>
        <p:spPr bwMode="auto">
          <a:xfrm>
            <a:off x="3884613" y="1752600"/>
            <a:ext cx="3952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o</a:t>
            </a:r>
            <a:r>
              <a:rPr lang="en-US" altLang="en-US" sz="1800" baseline="-25000"/>
              <a:t>2</a:t>
            </a:r>
          </a:p>
        </p:txBody>
      </p:sp>
      <p:sp>
        <p:nvSpPr>
          <p:cNvPr id="65551" name="Text Box 18">
            <a:extLst>
              <a:ext uri="{FF2B5EF4-FFF2-40B4-BE49-F238E27FC236}">
                <a16:creationId xmlns:a16="http://schemas.microsoft.com/office/drawing/2014/main" id="{95B9A360-1EC1-588C-91A5-0BC1B0E3D56F}"/>
              </a:ext>
            </a:extLst>
          </p:cNvPr>
          <p:cNvSpPr txBox="1">
            <a:spLocks noChangeArrowheads="1"/>
          </p:cNvSpPr>
          <p:nvPr/>
        </p:nvSpPr>
        <p:spPr bwMode="auto">
          <a:xfrm>
            <a:off x="3884613" y="4052888"/>
            <a:ext cx="3952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o</a:t>
            </a:r>
            <a:r>
              <a:rPr lang="en-US" altLang="en-US" sz="1800" baseline="-25000"/>
              <a:t>n</a:t>
            </a:r>
          </a:p>
        </p:txBody>
      </p:sp>
      <p:sp>
        <p:nvSpPr>
          <p:cNvPr id="65552" name="Text Box 20">
            <a:extLst>
              <a:ext uri="{FF2B5EF4-FFF2-40B4-BE49-F238E27FC236}">
                <a16:creationId xmlns:a16="http://schemas.microsoft.com/office/drawing/2014/main" id="{140B2FE9-0E0C-B981-C857-6EE1A4B0DC64}"/>
              </a:ext>
            </a:extLst>
          </p:cNvPr>
          <p:cNvSpPr txBox="1">
            <a:spLocks noChangeArrowheads="1"/>
          </p:cNvSpPr>
          <p:nvPr/>
        </p:nvSpPr>
        <p:spPr bwMode="auto">
          <a:xfrm>
            <a:off x="3821113" y="2500313"/>
            <a:ext cx="5222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o</a:t>
            </a:r>
            <a:r>
              <a:rPr lang="en-US" altLang="en-US" sz="1800" baseline="-25000"/>
              <a:t>n/2</a:t>
            </a:r>
          </a:p>
        </p:txBody>
      </p:sp>
      <p:sp>
        <p:nvSpPr>
          <p:cNvPr id="65553" name="Text Box 22">
            <a:extLst>
              <a:ext uri="{FF2B5EF4-FFF2-40B4-BE49-F238E27FC236}">
                <a16:creationId xmlns:a16="http://schemas.microsoft.com/office/drawing/2014/main" id="{047DDCA2-57B9-6DC3-D220-D95BCCEDAF48}"/>
              </a:ext>
            </a:extLst>
          </p:cNvPr>
          <p:cNvSpPr txBox="1">
            <a:spLocks noChangeArrowheads="1"/>
          </p:cNvSpPr>
          <p:nvPr/>
        </p:nvSpPr>
        <p:spPr bwMode="auto">
          <a:xfrm>
            <a:off x="3733800" y="2881313"/>
            <a:ext cx="6953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o</a:t>
            </a:r>
            <a:r>
              <a:rPr lang="en-US" altLang="en-US" sz="1800" baseline="-25000"/>
              <a:t>n/2+1</a:t>
            </a:r>
          </a:p>
        </p:txBody>
      </p:sp>
      <p:sp>
        <p:nvSpPr>
          <p:cNvPr id="65554" name="Line 23">
            <a:extLst>
              <a:ext uri="{FF2B5EF4-FFF2-40B4-BE49-F238E27FC236}">
                <a16:creationId xmlns:a16="http://schemas.microsoft.com/office/drawing/2014/main" id="{96AD88D7-9116-E764-9297-68B5EC305E9C}"/>
              </a:ext>
            </a:extLst>
          </p:cNvPr>
          <p:cNvSpPr>
            <a:spLocks noChangeShapeType="1"/>
          </p:cNvSpPr>
          <p:nvPr/>
        </p:nvSpPr>
        <p:spPr bwMode="auto">
          <a:xfrm>
            <a:off x="3657600" y="3262313"/>
            <a:ext cx="990600" cy="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65555" name="Line 24">
            <a:extLst>
              <a:ext uri="{FF2B5EF4-FFF2-40B4-BE49-F238E27FC236}">
                <a16:creationId xmlns:a16="http://schemas.microsoft.com/office/drawing/2014/main" id="{BB38B021-EC33-2308-1EA8-DB5DBF5A1BAE}"/>
              </a:ext>
            </a:extLst>
          </p:cNvPr>
          <p:cNvSpPr>
            <a:spLocks noChangeShapeType="1"/>
          </p:cNvSpPr>
          <p:nvPr/>
        </p:nvSpPr>
        <p:spPr bwMode="auto">
          <a:xfrm>
            <a:off x="3657600" y="2119313"/>
            <a:ext cx="990600"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65556" name="Line 25">
            <a:extLst>
              <a:ext uri="{FF2B5EF4-FFF2-40B4-BE49-F238E27FC236}">
                <a16:creationId xmlns:a16="http://schemas.microsoft.com/office/drawing/2014/main" id="{AD69DD15-F3AF-9672-AE45-B0FA2FC0FA30}"/>
              </a:ext>
            </a:extLst>
          </p:cNvPr>
          <p:cNvSpPr>
            <a:spLocks noChangeShapeType="1"/>
          </p:cNvSpPr>
          <p:nvPr/>
        </p:nvSpPr>
        <p:spPr bwMode="auto">
          <a:xfrm>
            <a:off x="3657600" y="1662113"/>
            <a:ext cx="990600"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65557" name="Line 26">
            <a:extLst>
              <a:ext uri="{FF2B5EF4-FFF2-40B4-BE49-F238E27FC236}">
                <a16:creationId xmlns:a16="http://schemas.microsoft.com/office/drawing/2014/main" id="{6FE0FD89-7B3F-DAEA-9251-DB3B8A4019A4}"/>
              </a:ext>
            </a:extLst>
          </p:cNvPr>
          <p:cNvSpPr>
            <a:spLocks noChangeShapeType="1"/>
          </p:cNvSpPr>
          <p:nvPr/>
        </p:nvSpPr>
        <p:spPr bwMode="auto">
          <a:xfrm>
            <a:off x="3657600" y="4419600"/>
            <a:ext cx="990600" cy="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65558" name="Line 27">
            <a:extLst>
              <a:ext uri="{FF2B5EF4-FFF2-40B4-BE49-F238E27FC236}">
                <a16:creationId xmlns:a16="http://schemas.microsoft.com/office/drawing/2014/main" id="{2E2F18B9-6F46-52EF-087B-B323ADF62619}"/>
              </a:ext>
            </a:extLst>
          </p:cNvPr>
          <p:cNvSpPr>
            <a:spLocks noChangeShapeType="1"/>
          </p:cNvSpPr>
          <p:nvPr/>
        </p:nvSpPr>
        <p:spPr bwMode="auto">
          <a:xfrm>
            <a:off x="3657600" y="2881313"/>
            <a:ext cx="990600"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65559" name="Line 28">
            <a:extLst>
              <a:ext uri="{FF2B5EF4-FFF2-40B4-BE49-F238E27FC236}">
                <a16:creationId xmlns:a16="http://schemas.microsoft.com/office/drawing/2014/main" id="{E3C0F173-F860-4F04-8ADF-4582B20CA83E}"/>
              </a:ext>
            </a:extLst>
          </p:cNvPr>
          <p:cNvSpPr>
            <a:spLocks noChangeShapeType="1"/>
          </p:cNvSpPr>
          <p:nvPr/>
        </p:nvSpPr>
        <p:spPr bwMode="auto">
          <a:xfrm>
            <a:off x="1600200" y="2286000"/>
            <a:ext cx="0" cy="17526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65560" name="Line 29">
            <a:extLst>
              <a:ext uri="{FF2B5EF4-FFF2-40B4-BE49-F238E27FC236}">
                <a16:creationId xmlns:a16="http://schemas.microsoft.com/office/drawing/2014/main" id="{E6508B2C-9B09-842B-E58C-551DBE78EE52}"/>
              </a:ext>
            </a:extLst>
          </p:cNvPr>
          <p:cNvSpPr>
            <a:spLocks noChangeShapeType="1"/>
          </p:cNvSpPr>
          <p:nvPr/>
        </p:nvSpPr>
        <p:spPr bwMode="auto">
          <a:xfrm>
            <a:off x="4419600" y="2209800"/>
            <a:ext cx="0" cy="5334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65561" name="Text Box 31">
            <a:extLst>
              <a:ext uri="{FF2B5EF4-FFF2-40B4-BE49-F238E27FC236}">
                <a16:creationId xmlns:a16="http://schemas.microsoft.com/office/drawing/2014/main" id="{A6FF9B77-F471-C1A9-0971-E9F8E0AB175B}"/>
              </a:ext>
            </a:extLst>
          </p:cNvPr>
          <p:cNvSpPr txBox="1">
            <a:spLocks noChangeArrowheads="1"/>
          </p:cNvSpPr>
          <p:nvPr/>
        </p:nvSpPr>
        <p:spPr bwMode="auto">
          <a:xfrm>
            <a:off x="4956175" y="2041525"/>
            <a:ext cx="1597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BS(n/2)</a:t>
            </a:r>
          </a:p>
        </p:txBody>
      </p:sp>
      <p:sp>
        <p:nvSpPr>
          <p:cNvPr id="65562" name="Text Box 32">
            <a:extLst>
              <a:ext uri="{FF2B5EF4-FFF2-40B4-BE49-F238E27FC236}">
                <a16:creationId xmlns:a16="http://schemas.microsoft.com/office/drawing/2014/main" id="{24586256-5412-476D-4233-4292E1075F93}"/>
              </a:ext>
            </a:extLst>
          </p:cNvPr>
          <p:cNvSpPr txBox="1">
            <a:spLocks noChangeArrowheads="1"/>
          </p:cNvSpPr>
          <p:nvPr/>
        </p:nvSpPr>
        <p:spPr bwMode="auto">
          <a:xfrm>
            <a:off x="4953000" y="3565525"/>
            <a:ext cx="1597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BS(n/2)</a:t>
            </a:r>
          </a:p>
        </p:txBody>
      </p:sp>
      <p:sp>
        <p:nvSpPr>
          <p:cNvPr id="65563" name="Rectangle 33">
            <a:extLst>
              <a:ext uri="{FF2B5EF4-FFF2-40B4-BE49-F238E27FC236}">
                <a16:creationId xmlns:a16="http://schemas.microsoft.com/office/drawing/2014/main" id="{4861D703-5CA5-C297-9C49-98A0528735BD}"/>
              </a:ext>
            </a:extLst>
          </p:cNvPr>
          <p:cNvSpPr>
            <a:spLocks noChangeArrowheads="1"/>
          </p:cNvSpPr>
          <p:nvPr/>
        </p:nvSpPr>
        <p:spPr bwMode="auto">
          <a:xfrm>
            <a:off x="4648200" y="3124200"/>
            <a:ext cx="2209800" cy="13716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65564" name="Rectangle 34">
            <a:extLst>
              <a:ext uri="{FF2B5EF4-FFF2-40B4-BE49-F238E27FC236}">
                <a16:creationId xmlns:a16="http://schemas.microsoft.com/office/drawing/2014/main" id="{413ED452-DD64-0019-DA5A-A94D00DAB9CA}"/>
              </a:ext>
            </a:extLst>
          </p:cNvPr>
          <p:cNvSpPr>
            <a:spLocks noChangeArrowheads="1"/>
          </p:cNvSpPr>
          <p:nvPr/>
        </p:nvSpPr>
        <p:spPr bwMode="auto">
          <a:xfrm>
            <a:off x="4648200" y="1447800"/>
            <a:ext cx="2209800" cy="15240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65565" name="Text Box 35">
            <a:extLst>
              <a:ext uri="{FF2B5EF4-FFF2-40B4-BE49-F238E27FC236}">
                <a16:creationId xmlns:a16="http://schemas.microsoft.com/office/drawing/2014/main" id="{48FD8F7E-BA35-443C-EC0E-05CA4DC99F15}"/>
              </a:ext>
            </a:extLst>
          </p:cNvPr>
          <p:cNvSpPr txBox="1">
            <a:spLocks noChangeArrowheads="1"/>
          </p:cNvSpPr>
          <p:nvPr/>
        </p:nvSpPr>
        <p:spPr bwMode="auto">
          <a:xfrm>
            <a:off x="7924800" y="1447800"/>
            <a:ext cx="3952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o</a:t>
            </a:r>
            <a:r>
              <a:rPr lang="en-US" altLang="en-US" sz="1800" baseline="-25000"/>
              <a:t>1</a:t>
            </a:r>
          </a:p>
        </p:txBody>
      </p:sp>
      <p:sp>
        <p:nvSpPr>
          <p:cNvPr id="65566" name="Text Box 36">
            <a:extLst>
              <a:ext uri="{FF2B5EF4-FFF2-40B4-BE49-F238E27FC236}">
                <a16:creationId xmlns:a16="http://schemas.microsoft.com/office/drawing/2014/main" id="{9A41762D-E2FC-0334-0F38-AB5D0B35F825}"/>
              </a:ext>
            </a:extLst>
          </p:cNvPr>
          <p:cNvSpPr txBox="1">
            <a:spLocks noChangeArrowheads="1"/>
          </p:cNvSpPr>
          <p:nvPr/>
        </p:nvSpPr>
        <p:spPr bwMode="auto">
          <a:xfrm>
            <a:off x="7924800" y="1905000"/>
            <a:ext cx="3952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o</a:t>
            </a:r>
            <a:r>
              <a:rPr lang="en-US" altLang="en-US" sz="1800" baseline="-25000"/>
              <a:t>2</a:t>
            </a:r>
          </a:p>
        </p:txBody>
      </p:sp>
      <p:sp>
        <p:nvSpPr>
          <p:cNvPr id="65567" name="Text Box 37">
            <a:extLst>
              <a:ext uri="{FF2B5EF4-FFF2-40B4-BE49-F238E27FC236}">
                <a16:creationId xmlns:a16="http://schemas.microsoft.com/office/drawing/2014/main" id="{3634BE6E-91CE-BF9C-7F01-E4124EF75343}"/>
              </a:ext>
            </a:extLst>
          </p:cNvPr>
          <p:cNvSpPr txBox="1">
            <a:spLocks noChangeArrowheads="1"/>
          </p:cNvSpPr>
          <p:nvPr/>
        </p:nvSpPr>
        <p:spPr bwMode="auto">
          <a:xfrm>
            <a:off x="7924800" y="4205288"/>
            <a:ext cx="3952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o</a:t>
            </a:r>
            <a:r>
              <a:rPr lang="en-US" altLang="en-US" sz="1800" baseline="-25000"/>
              <a:t>n</a:t>
            </a:r>
          </a:p>
        </p:txBody>
      </p:sp>
      <p:sp>
        <p:nvSpPr>
          <p:cNvPr id="65568" name="Line 41">
            <a:extLst>
              <a:ext uri="{FF2B5EF4-FFF2-40B4-BE49-F238E27FC236}">
                <a16:creationId xmlns:a16="http://schemas.microsoft.com/office/drawing/2014/main" id="{7733BED2-9F59-612B-DA5A-1E6DCCB17140}"/>
              </a:ext>
            </a:extLst>
          </p:cNvPr>
          <p:cNvSpPr>
            <a:spLocks noChangeShapeType="1"/>
          </p:cNvSpPr>
          <p:nvPr/>
        </p:nvSpPr>
        <p:spPr bwMode="auto">
          <a:xfrm>
            <a:off x="6858000" y="2119313"/>
            <a:ext cx="990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65569" name="Line 42">
            <a:extLst>
              <a:ext uri="{FF2B5EF4-FFF2-40B4-BE49-F238E27FC236}">
                <a16:creationId xmlns:a16="http://schemas.microsoft.com/office/drawing/2014/main" id="{4115B496-29B6-0B32-3E0B-9CD46CC7DBB4}"/>
              </a:ext>
            </a:extLst>
          </p:cNvPr>
          <p:cNvSpPr>
            <a:spLocks noChangeShapeType="1"/>
          </p:cNvSpPr>
          <p:nvPr/>
        </p:nvSpPr>
        <p:spPr bwMode="auto">
          <a:xfrm>
            <a:off x="6858000" y="1662113"/>
            <a:ext cx="990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65570" name="Line 43">
            <a:extLst>
              <a:ext uri="{FF2B5EF4-FFF2-40B4-BE49-F238E27FC236}">
                <a16:creationId xmlns:a16="http://schemas.microsoft.com/office/drawing/2014/main" id="{CD62CF4D-B212-DDF6-0F72-A773FC1A6299}"/>
              </a:ext>
            </a:extLst>
          </p:cNvPr>
          <p:cNvSpPr>
            <a:spLocks noChangeShapeType="1"/>
          </p:cNvSpPr>
          <p:nvPr/>
        </p:nvSpPr>
        <p:spPr bwMode="auto">
          <a:xfrm>
            <a:off x="6858000" y="4419600"/>
            <a:ext cx="990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65571" name="Line 45">
            <a:extLst>
              <a:ext uri="{FF2B5EF4-FFF2-40B4-BE49-F238E27FC236}">
                <a16:creationId xmlns:a16="http://schemas.microsoft.com/office/drawing/2014/main" id="{1100FC1B-5271-1715-4F6C-9BE88713CBD0}"/>
              </a:ext>
            </a:extLst>
          </p:cNvPr>
          <p:cNvSpPr>
            <a:spLocks noChangeShapeType="1"/>
          </p:cNvSpPr>
          <p:nvPr/>
        </p:nvSpPr>
        <p:spPr bwMode="auto">
          <a:xfrm>
            <a:off x="8077200" y="2286000"/>
            <a:ext cx="0" cy="17526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65572" name="Rectangle 47">
            <a:extLst>
              <a:ext uri="{FF2B5EF4-FFF2-40B4-BE49-F238E27FC236}">
                <a16:creationId xmlns:a16="http://schemas.microsoft.com/office/drawing/2014/main" id="{18CF292B-EE00-255E-488F-BAE5BF104D10}"/>
              </a:ext>
            </a:extLst>
          </p:cNvPr>
          <p:cNvSpPr>
            <a:spLocks noChangeArrowheads="1"/>
          </p:cNvSpPr>
          <p:nvPr/>
        </p:nvSpPr>
        <p:spPr bwMode="auto">
          <a:xfrm>
            <a:off x="1752600" y="1143000"/>
            <a:ext cx="5638800" cy="4038600"/>
          </a:xfrm>
          <a:prstGeom prst="rect">
            <a:avLst/>
          </a:prstGeom>
          <a:noFill/>
          <a:ln w="9525" algn="ctr">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65573" name="Text Box 48">
            <a:extLst>
              <a:ext uri="{FF2B5EF4-FFF2-40B4-BE49-F238E27FC236}">
                <a16:creationId xmlns:a16="http://schemas.microsoft.com/office/drawing/2014/main" id="{0C026AAD-DA4B-DE10-1696-79ED359EECC8}"/>
              </a:ext>
            </a:extLst>
          </p:cNvPr>
          <p:cNvSpPr txBox="1">
            <a:spLocks noChangeArrowheads="1"/>
          </p:cNvSpPr>
          <p:nvPr/>
        </p:nvSpPr>
        <p:spPr bwMode="auto">
          <a:xfrm>
            <a:off x="1600200" y="4784725"/>
            <a:ext cx="1597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BS(n)</a:t>
            </a:r>
          </a:p>
        </p:txBody>
      </p:sp>
      <p:sp>
        <p:nvSpPr>
          <p:cNvPr id="65574" name="Text Box 22">
            <a:extLst>
              <a:ext uri="{FF2B5EF4-FFF2-40B4-BE49-F238E27FC236}">
                <a16:creationId xmlns:a16="http://schemas.microsoft.com/office/drawing/2014/main" id="{49270DFA-DB1D-1B97-EEE7-9564989B124C}"/>
              </a:ext>
            </a:extLst>
          </p:cNvPr>
          <p:cNvSpPr txBox="1">
            <a:spLocks noChangeArrowheads="1"/>
          </p:cNvSpPr>
          <p:nvPr/>
        </p:nvSpPr>
        <p:spPr bwMode="auto">
          <a:xfrm>
            <a:off x="3733800" y="3276600"/>
            <a:ext cx="7000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o</a:t>
            </a:r>
            <a:r>
              <a:rPr lang="en-US" altLang="en-US" sz="1800" baseline="-25000"/>
              <a:t>n/2+2</a:t>
            </a:r>
          </a:p>
        </p:txBody>
      </p:sp>
      <p:sp>
        <p:nvSpPr>
          <p:cNvPr id="65575" name="Line 23">
            <a:extLst>
              <a:ext uri="{FF2B5EF4-FFF2-40B4-BE49-F238E27FC236}">
                <a16:creationId xmlns:a16="http://schemas.microsoft.com/office/drawing/2014/main" id="{559ACE7E-E105-6707-FF62-A5A7586A7298}"/>
              </a:ext>
            </a:extLst>
          </p:cNvPr>
          <p:cNvSpPr>
            <a:spLocks noChangeShapeType="1"/>
          </p:cNvSpPr>
          <p:nvPr/>
        </p:nvSpPr>
        <p:spPr bwMode="auto">
          <a:xfrm>
            <a:off x="3657600" y="3657600"/>
            <a:ext cx="990600" cy="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65576" name="Line 29">
            <a:extLst>
              <a:ext uri="{FF2B5EF4-FFF2-40B4-BE49-F238E27FC236}">
                <a16:creationId xmlns:a16="http://schemas.microsoft.com/office/drawing/2014/main" id="{E77366C7-06A3-61BD-834E-114D8149A2DE}"/>
              </a:ext>
            </a:extLst>
          </p:cNvPr>
          <p:cNvSpPr>
            <a:spLocks noChangeShapeType="1"/>
          </p:cNvSpPr>
          <p:nvPr/>
        </p:nvSpPr>
        <p:spPr bwMode="auto">
          <a:xfrm>
            <a:off x="4419600" y="3810000"/>
            <a:ext cx="0" cy="5334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5543"/>
                                        </p:tgtEl>
                                        <p:attrNameLst>
                                          <p:attrName>style.visibility</p:attrName>
                                        </p:attrNameLst>
                                      </p:cBhvr>
                                      <p:to>
                                        <p:strVal val="visible"/>
                                      </p:to>
                                    </p:set>
                                    <p:animEffect transition="in" filter="fade">
                                      <p:cBhvr>
                                        <p:cTn id="7" dur="500"/>
                                        <p:tgtEl>
                                          <p:spTgt spid="65543"/>
                                        </p:tgtEl>
                                      </p:cBhvr>
                                    </p:animEffect>
                                  </p:childTnLst>
                                </p:cTn>
                              </p:par>
                              <p:par>
                                <p:cTn id="8" presetID="10" presetClass="entr" presetSubtype="0" fill="hold" nodeType="withEffect">
                                  <p:stCondLst>
                                    <p:cond delay="0"/>
                                  </p:stCondLst>
                                  <p:childTnLst>
                                    <p:set>
                                      <p:cBhvr>
                                        <p:cTn id="9" dur="1" fill="hold">
                                          <p:stCondLst>
                                            <p:cond delay="0"/>
                                          </p:stCondLst>
                                        </p:cTn>
                                        <p:tgtEl>
                                          <p:spTgt spid="65544"/>
                                        </p:tgtEl>
                                        <p:attrNameLst>
                                          <p:attrName>style.visibility</p:attrName>
                                        </p:attrNameLst>
                                      </p:cBhvr>
                                      <p:to>
                                        <p:strVal val="visible"/>
                                      </p:to>
                                    </p:set>
                                    <p:animEffect transition="in" filter="fade">
                                      <p:cBhvr>
                                        <p:cTn id="10" dur="500"/>
                                        <p:tgtEl>
                                          <p:spTgt spid="65544"/>
                                        </p:tgtEl>
                                      </p:cBhvr>
                                    </p:animEffect>
                                  </p:childTnLst>
                                </p:cTn>
                              </p:par>
                              <p:par>
                                <p:cTn id="11" presetID="10" presetClass="entr" presetSubtype="0" fill="hold" nodeType="withEffect">
                                  <p:stCondLst>
                                    <p:cond delay="0"/>
                                  </p:stCondLst>
                                  <p:childTnLst>
                                    <p:set>
                                      <p:cBhvr>
                                        <p:cTn id="12" dur="1" fill="hold">
                                          <p:stCondLst>
                                            <p:cond delay="0"/>
                                          </p:stCondLst>
                                        </p:cTn>
                                        <p:tgtEl>
                                          <p:spTgt spid="65559"/>
                                        </p:tgtEl>
                                        <p:attrNameLst>
                                          <p:attrName>style.visibility</p:attrName>
                                        </p:attrNameLst>
                                      </p:cBhvr>
                                      <p:to>
                                        <p:strVal val="visible"/>
                                      </p:to>
                                    </p:set>
                                    <p:animEffect transition="in" filter="fade">
                                      <p:cBhvr>
                                        <p:cTn id="13" dur="500"/>
                                        <p:tgtEl>
                                          <p:spTgt spid="65559"/>
                                        </p:tgtEl>
                                      </p:cBhvr>
                                    </p:animEffect>
                                  </p:childTnLst>
                                </p:cTn>
                              </p:par>
                              <p:par>
                                <p:cTn id="14" presetID="10" presetClass="entr" presetSubtype="0" fill="hold" nodeType="withEffect">
                                  <p:stCondLst>
                                    <p:cond delay="0"/>
                                  </p:stCondLst>
                                  <p:childTnLst>
                                    <p:set>
                                      <p:cBhvr>
                                        <p:cTn id="15" dur="1" fill="hold">
                                          <p:stCondLst>
                                            <p:cond delay="0"/>
                                          </p:stCondLst>
                                        </p:cTn>
                                        <p:tgtEl>
                                          <p:spTgt spid="65545"/>
                                        </p:tgtEl>
                                        <p:attrNameLst>
                                          <p:attrName>style.visibility</p:attrName>
                                        </p:attrNameLst>
                                      </p:cBhvr>
                                      <p:to>
                                        <p:strVal val="visible"/>
                                      </p:to>
                                    </p:set>
                                    <p:animEffect transition="in" filter="fade">
                                      <p:cBhvr>
                                        <p:cTn id="16" dur="500"/>
                                        <p:tgtEl>
                                          <p:spTgt spid="65545"/>
                                        </p:tgtEl>
                                      </p:cBhvr>
                                    </p:animEffect>
                                  </p:childTnLst>
                                </p:cTn>
                              </p:par>
                              <p:par>
                                <p:cTn id="17" presetID="10" presetClass="entr" presetSubtype="0" fill="hold" nodeType="withEffect">
                                  <p:stCondLst>
                                    <p:cond delay="0"/>
                                  </p:stCondLst>
                                  <p:childTnLst>
                                    <p:set>
                                      <p:cBhvr>
                                        <p:cTn id="18" dur="1" fill="hold">
                                          <p:stCondLst>
                                            <p:cond delay="0"/>
                                          </p:stCondLst>
                                        </p:cTn>
                                        <p:tgtEl>
                                          <p:spTgt spid="65546"/>
                                        </p:tgtEl>
                                        <p:attrNameLst>
                                          <p:attrName>style.visibility</p:attrName>
                                        </p:attrNameLst>
                                      </p:cBhvr>
                                      <p:to>
                                        <p:strVal val="visible"/>
                                      </p:to>
                                    </p:set>
                                    <p:animEffect transition="in" filter="fade">
                                      <p:cBhvr>
                                        <p:cTn id="19" dur="500"/>
                                        <p:tgtEl>
                                          <p:spTgt spid="65546"/>
                                        </p:tgtEl>
                                      </p:cBhvr>
                                    </p:animEffect>
                                  </p:childTnLst>
                                </p:cTn>
                              </p:par>
                              <p:par>
                                <p:cTn id="20" presetID="10" presetClass="entr" presetSubtype="0" fill="hold" nodeType="withEffect">
                                  <p:stCondLst>
                                    <p:cond delay="0"/>
                                  </p:stCondLst>
                                  <p:childTnLst>
                                    <p:set>
                                      <p:cBhvr>
                                        <p:cTn id="21" dur="1" fill="hold">
                                          <p:stCondLst>
                                            <p:cond delay="0"/>
                                          </p:stCondLst>
                                        </p:cTn>
                                        <p:tgtEl>
                                          <p:spTgt spid="65547"/>
                                        </p:tgtEl>
                                        <p:attrNameLst>
                                          <p:attrName>style.visibility</p:attrName>
                                        </p:attrNameLst>
                                      </p:cBhvr>
                                      <p:to>
                                        <p:strVal val="visible"/>
                                      </p:to>
                                    </p:set>
                                    <p:animEffect transition="in" filter="fade">
                                      <p:cBhvr>
                                        <p:cTn id="22" dur="500"/>
                                        <p:tgtEl>
                                          <p:spTgt spid="65547"/>
                                        </p:tgtEl>
                                      </p:cBhvr>
                                    </p:animEffect>
                                  </p:childTnLst>
                                </p:cTn>
                              </p:par>
                              <p:par>
                                <p:cTn id="23" presetID="10" presetClass="entr" presetSubtype="0" fill="hold" nodeType="withEffect">
                                  <p:stCondLst>
                                    <p:cond delay="0"/>
                                  </p:stCondLst>
                                  <p:childTnLst>
                                    <p:set>
                                      <p:cBhvr>
                                        <p:cTn id="24" dur="1" fill="hold">
                                          <p:stCondLst>
                                            <p:cond delay="0"/>
                                          </p:stCondLst>
                                        </p:cTn>
                                        <p:tgtEl>
                                          <p:spTgt spid="65548"/>
                                        </p:tgtEl>
                                        <p:attrNameLst>
                                          <p:attrName>style.visibility</p:attrName>
                                        </p:attrNameLst>
                                      </p:cBhvr>
                                      <p:to>
                                        <p:strVal val="visible"/>
                                      </p:to>
                                    </p:set>
                                    <p:animEffect transition="in" filter="fade">
                                      <p:cBhvr>
                                        <p:cTn id="25" dur="500"/>
                                        <p:tgtEl>
                                          <p:spTgt spid="6554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nodeType="clickEffect">
                                  <p:stCondLst>
                                    <p:cond delay="0"/>
                                  </p:stCondLst>
                                  <p:childTnLst>
                                    <p:set>
                                      <p:cBhvr>
                                        <p:cTn id="29" dur="1" fill="hold">
                                          <p:stCondLst>
                                            <p:cond delay="0"/>
                                          </p:stCondLst>
                                        </p:cTn>
                                        <p:tgtEl>
                                          <p:spTgt spid="65542"/>
                                        </p:tgtEl>
                                        <p:attrNameLst>
                                          <p:attrName>style.visibility</p:attrName>
                                        </p:attrNameLst>
                                      </p:cBhvr>
                                      <p:to>
                                        <p:strVal val="visible"/>
                                      </p:to>
                                    </p:set>
                                    <p:animEffect transition="in" filter="fade">
                                      <p:cBhvr>
                                        <p:cTn id="30" dur="500"/>
                                        <p:tgtEl>
                                          <p:spTgt spid="65542"/>
                                        </p:tgtEl>
                                      </p:cBhvr>
                                    </p:animEffect>
                                  </p:childTnLst>
                                </p:cTn>
                              </p:par>
                              <p:par>
                                <p:cTn id="31" presetID="10" presetClass="entr" presetSubtype="0" fill="hold" nodeType="withEffect">
                                  <p:stCondLst>
                                    <p:cond delay="0"/>
                                  </p:stCondLst>
                                  <p:childTnLst>
                                    <p:set>
                                      <p:cBhvr>
                                        <p:cTn id="32" dur="1" fill="hold">
                                          <p:stCondLst>
                                            <p:cond delay="0"/>
                                          </p:stCondLst>
                                        </p:cTn>
                                        <p:tgtEl>
                                          <p:spTgt spid="65541"/>
                                        </p:tgtEl>
                                        <p:attrNameLst>
                                          <p:attrName>style.visibility</p:attrName>
                                        </p:attrNameLst>
                                      </p:cBhvr>
                                      <p:to>
                                        <p:strVal val="visible"/>
                                      </p:to>
                                    </p:set>
                                    <p:animEffect transition="in" filter="fade">
                                      <p:cBhvr>
                                        <p:cTn id="33" dur="500"/>
                                        <p:tgtEl>
                                          <p:spTgt spid="65541"/>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0" presetClass="entr" presetSubtype="0" fill="hold" nodeType="clickEffect">
                                  <p:stCondLst>
                                    <p:cond delay="0"/>
                                  </p:stCondLst>
                                  <p:childTnLst>
                                    <p:set>
                                      <p:cBhvr>
                                        <p:cTn id="37" dur="1" fill="hold">
                                          <p:stCondLst>
                                            <p:cond delay="0"/>
                                          </p:stCondLst>
                                        </p:cTn>
                                        <p:tgtEl>
                                          <p:spTgt spid="65556"/>
                                        </p:tgtEl>
                                        <p:attrNameLst>
                                          <p:attrName>style.visibility</p:attrName>
                                        </p:attrNameLst>
                                      </p:cBhvr>
                                      <p:to>
                                        <p:strVal val="visible"/>
                                      </p:to>
                                    </p:set>
                                    <p:animEffect transition="in" filter="fade">
                                      <p:cBhvr>
                                        <p:cTn id="38" dur="500"/>
                                        <p:tgtEl>
                                          <p:spTgt spid="65556"/>
                                        </p:tgtEl>
                                      </p:cBhvr>
                                    </p:animEffect>
                                  </p:childTnLst>
                                </p:cTn>
                              </p:par>
                              <p:par>
                                <p:cTn id="39" presetID="10" presetClass="entr" presetSubtype="0" fill="hold" nodeType="withEffect">
                                  <p:stCondLst>
                                    <p:cond delay="0"/>
                                  </p:stCondLst>
                                  <p:childTnLst>
                                    <p:set>
                                      <p:cBhvr>
                                        <p:cTn id="40" dur="1" fill="hold">
                                          <p:stCondLst>
                                            <p:cond delay="0"/>
                                          </p:stCondLst>
                                        </p:cTn>
                                        <p:tgtEl>
                                          <p:spTgt spid="65555"/>
                                        </p:tgtEl>
                                        <p:attrNameLst>
                                          <p:attrName>style.visibility</p:attrName>
                                        </p:attrNameLst>
                                      </p:cBhvr>
                                      <p:to>
                                        <p:strVal val="visible"/>
                                      </p:to>
                                    </p:set>
                                    <p:animEffect transition="in" filter="fade">
                                      <p:cBhvr>
                                        <p:cTn id="41" dur="500"/>
                                        <p:tgtEl>
                                          <p:spTgt spid="65555"/>
                                        </p:tgtEl>
                                      </p:cBhvr>
                                    </p:animEffect>
                                  </p:childTnLst>
                                </p:cTn>
                              </p:par>
                              <p:par>
                                <p:cTn id="42" presetID="10" presetClass="entr" presetSubtype="0" fill="hold" nodeType="withEffect">
                                  <p:stCondLst>
                                    <p:cond delay="0"/>
                                  </p:stCondLst>
                                  <p:childTnLst>
                                    <p:set>
                                      <p:cBhvr>
                                        <p:cTn id="43" dur="1" fill="hold">
                                          <p:stCondLst>
                                            <p:cond delay="0"/>
                                          </p:stCondLst>
                                        </p:cTn>
                                        <p:tgtEl>
                                          <p:spTgt spid="65560"/>
                                        </p:tgtEl>
                                        <p:attrNameLst>
                                          <p:attrName>style.visibility</p:attrName>
                                        </p:attrNameLst>
                                      </p:cBhvr>
                                      <p:to>
                                        <p:strVal val="visible"/>
                                      </p:to>
                                    </p:set>
                                    <p:animEffect transition="in" filter="fade">
                                      <p:cBhvr>
                                        <p:cTn id="44" dur="500"/>
                                        <p:tgtEl>
                                          <p:spTgt spid="65560"/>
                                        </p:tgtEl>
                                      </p:cBhvr>
                                    </p:animEffect>
                                  </p:childTnLst>
                                </p:cTn>
                              </p:par>
                              <p:par>
                                <p:cTn id="45" presetID="10" presetClass="entr" presetSubtype="0" fill="hold" nodeType="withEffect">
                                  <p:stCondLst>
                                    <p:cond delay="0"/>
                                  </p:stCondLst>
                                  <p:childTnLst>
                                    <p:set>
                                      <p:cBhvr>
                                        <p:cTn id="46" dur="1" fill="hold">
                                          <p:stCondLst>
                                            <p:cond delay="0"/>
                                          </p:stCondLst>
                                        </p:cTn>
                                        <p:tgtEl>
                                          <p:spTgt spid="65558"/>
                                        </p:tgtEl>
                                        <p:attrNameLst>
                                          <p:attrName>style.visibility</p:attrName>
                                        </p:attrNameLst>
                                      </p:cBhvr>
                                      <p:to>
                                        <p:strVal val="visible"/>
                                      </p:to>
                                    </p:set>
                                    <p:animEffect transition="in" filter="fade">
                                      <p:cBhvr>
                                        <p:cTn id="47" dur="500"/>
                                        <p:tgtEl>
                                          <p:spTgt spid="65558"/>
                                        </p:tgtEl>
                                      </p:cBhvr>
                                    </p:animEffect>
                                  </p:childTnLst>
                                </p:cTn>
                              </p:par>
                              <p:par>
                                <p:cTn id="48" presetID="10" presetClass="entr" presetSubtype="0" fill="hold" nodeType="withEffect">
                                  <p:stCondLst>
                                    <p:cond delay="0"/>
                                  </p:stCondLst>
                                  <p:childTnLst>
                                    <p:set>
                                      <p:cBhvr>
                                        <p:cTn id="49" dur="1" fill="hold">
                                          <p:stCondLst>
                                            <p:cond delay="0"/>
                                          </p:stCondLst>
                                        </p:cTn>
                                        <p:tgtEl>
                                          <p:spTgt spid="65549"/>
                                        </p:tgtEl>
                                        <p:attrNameLst>
                                          <p:attrName>style.visibility</p:attrName>
                                        </p:attrNameLst>
                                      </p:cBhvr>
                                      <p:to>
                                        <p:strVal val="visible"/>
                                      </p:to>
                                    </p:set>
                                    <p:animEffect transition="in" filter="fade">
                                      <p:cBhvr>
                                        <p:cTn id="50" dur="500"/>
                                        <p:tgtEl>
                                          <p:spTgt spid="65549"/>
                                        </p:tgtEl>
                                      </p:cBhvr>
                                    </p:animEffect>
                                  </p:childTnLst>
                                </p:cTn>
                              </p:par>
                              <p:par>
                                <p:cTn id="51" presetID="10" presetClass="entr" presetSubtype="0" fill="hold" nodeType="withEffect">
                                  <p:stCondLst>
                                    <p:cond delay="0"/>
                                  </p:stCondLst>
                                  <p:childTnLst>
                                    <p:set>
                                      <p:cBhvr>
                                        <p:cTn id="52" dur="1" fill="hold">
                                          <p:stCondLst>
                                            <p:cond delay="0"/>
                                          </p:stCondLst>
                                        </p:cTn>
                                        <p:tgtEl>
                                          <p:spTgt spid="65550"/>
                                        </p:tgtEl>
                                        <p:attrNameLst>
                                          <p:attrName>style.visibility</p:attrName>
                                        </p:attrNameLst>
                                      </p:cBhvr>
                                      <p:to>
                                        <p:strVal val="visible"/>
                                      </p:to>
                                    </p:set>
                                    <p:animEffect transition="in" filter="fade">
                                      <p:cBhvr>
                                        <p:cTn id="53" dur="500"/>
                                        <p:tgtEl>
                                          <p:spTgt spid="65550"/>
                                        </p:tgtEl>
                                      </p:cBhvr>
                                    </p:animEffect>
                                  </p:childTnLst>
                                </p:cTn>
                              </p:par>
                              <p:par>
                                <p:cTn id="54" presetID="10" presetClass="entr" presetSubtype="0" fill="hold" nodeType="withEffect">
                                  <p:stCondLst>
                                    <p:cond delay="0"/>
                                  </p:stCondLst>
                                  <p:childTnLst>
                                    <p:set>
                                      <p:cBhvr>
                                        <p:cTn id="55" dur="1" fill="hold">
                                          <p:stCondLst>
                                            <p:cond delay="0"/>
                                          </p:stCondLst>
                                        </p:cTn>
                                        <p:tgtEl>
                                          <p:spTgt spid="65552"/>
                                        </p:tgtEl>
                                        <p:attrNameLst>
                                          <p:attrName>style.visibility</p:attrName>
                                        </p:attrNameLst>
                                      </p:cBhvr>
                                      <p:to>
                                        <p:strVal val="visible"/>
                                      </p:to>
                                    </p:set>
                                    <p:animEffect transition="in" filter="fade">
                                      <p:cBhvr>
                                        <p:cTn id="56" dur="500"/>
                                        <p:tgtEl>
                                          <p:spTgt spid="65552"/>
                                        </p:tgtEl>
                                      </p:cBhvr>
                                    </p:animEffect>
                                  </p:childTnLst>
                                </p:cTn>
                              </p:par>
                              <p:par>
                                <p:cTn id="57" presetID="10" presetClass="entr" presetSubtype="0" fill="hold" nodeType="withEffect">
                                  <p:stCondLst>
                                    <p:cond delay="0"/>
                                  </p:stCondLst>
                                  <p:childTnLst>
                                    <p:set>
                                      <p:cBhvr>
                                        <p:cTn id="58" dur="1" fill="hold">
                                          <p:stCondLst>
                                            <p:cond delay="0"/>
                                          </p:stCondLst>
                                        </p:cTn>
                                        <p:tgtEl>
                                          <p:spTgt spid="65553"/>
                                        </p:tgtEl>
                                        <p:attrNameLst>
                                          <p:attrName>style.visibility</p:attrName>
                                        </p:attrNameLst>
                                      </p:cBhvr>
                                      <p:to>
                                        <p:strVal val="visible"/>
                                      </p:to>
                                    </p:set>
                                    <p:animEffect transition="in" filter="fade">
                                      <p:cBhvr>
                                        <p:cTn id="59" dur="500"/>
                                        <p:tgtEl>
                                          <p:spTgt spid="65553"/>
                                        </p:tgtEl>
                                      </p:cBhvr>
                                    </p:animEffect>
                                  </p:childTnLst>
                                </p:cTn>
                              </p:par>
                              <p:par>
                                <p:cTn id="60" presetID="10" presetClass="entr" presetSubtype="0" fill="hold" nodeType="withEffect">
                                  <p:stCondLst>
                                    <p:cond delay="0"/>
                                  </p:stCondLst>
                                  <p:childTnLst>
                                    <p:set>
                                      <p:cBhvr>
                                        <p:cTn id="61" dur="1" fill="hold">
                                          <p:stCondLst>
                                            <p:cond delay="0"/>
                                          </p:stCondLst>
                                        </p:cTn>
                                        <p:tgtEl>
                                          <p:spTgt spid="65554"/>
                                        </p:tgtEl>
                                        <p:attrNameLst>
                                          <p:attrName>style.visibility</p:attrName>
                                        </p:attrNameLst>
                                      </p:cBhvr>
                                      <p:to>
                                        <p:strVal val="visible"/>
                                      </p:to>
                                    </p:set>
                                    <p:animEffect transition="in" filter="fade">
                                      <p:cBhvr>
                                        <p:cTn id="62" dur="500"/>
                                        <p:tgtEl>
                                          <p:spTgt spid="65554"/>
                                        </p:tgtEl>
                                      </p:cBhvr>
                                    </p:animEffect>
                                  </p:childTnLst>
                                </p:cTn>
                              </p:par>
                              <p:par>
                                <p:cTn id="63" presetID="10" presetClass="entr" presetSubtype="0" fill="hold" nodeType="withEffect">
                                  <p:stCondLst>
                                    <p:cond delay="0"/>
                                  </p:stCondLst>
                                  <p:childTnLst>
                                    <p:set>
                                      <p:cBhvr>
                                        <p:cTn id="64" dur="1" fill="hold">
                                          <p:stCondLst>
                                            <p:cond delay="0"/>
                                          </p:stCondLst>
                                        </p:cTn>
                                        <p:tgtEl>
                                          <p:spTgt spid="65574"/>
                                        </p:tgtEl>
                                        <p:attrNameLst>
                                          <p:attrName>style.visibility</p:attrName>
                                        </p:attrNameLst>
                                      </p:cBhvr>
                                      <p:to>
                                        <p:strVal val="visible"/>
                                      </p:to>
                                    </p:set>
                                    <p:animEffect transition="in" filter="fade">
                                      <p:cBhvr>
                                        <p:cTn id="65" dur="500"/>
                                        <p:tgtEl>
                                          <p:spTgt spid="65574"/>
                                        </p:tgtEl>
                                      </p:cBhvr>
                                    </p:animEffect>
                                  </p:childTnLst>
                                </p:cTn>
                              </p:par>
                              <p:par>
                                <p:cTn id="66" presetID="10" presetClass="entr" presetSubtype="0" fill="hold" nodeType="withEffect">
                                  <p:stCondLst>
                                    <p:cond delay="0"/>
                                  </p:stCondLst>
                                  <p:childTnLst>
                                    <p:set>
                                      <p:cBhvr>
                                        <p:cTn id="67" dur="1" fill="hold">
                                          <p:stCondLst>
                                            <p:cond delay="0"/>
                                          </p:stCondLst>
                                        </p:cTn>
                                        <p:tgtEl>
                                          <p:spTgt spid="65575"/>
                                        </p:tgtEl>
                                        <p:attrNameLst>
                                          <p:attrName>style.visibility</p:attrName>
                                        </p:attrNameLst>
                                      </p:cBhvr>
                                      <p:to>
                                        <p:strVal val="visible"/>
                                      </p:to>
                                    </p:set>
                                    <p:animEffect transition="in" filter="fade">
                                      <p:cBhvr>
                                        <p:cTn id="68" dur="500"/>
                                        <p:tgtEl>
                                          <p:spTgt spid="65575"/>
                                        </p:tgtEl>
                                      </p:cBhvr>
                                    </p:animEffect>
                                  </p:childTnLst>
                                </p:cTn>
                              </p:par>
                              <p:par>
                                <p:cTn id="69" presetID="10" presetClass="entr" presetSubtype="0" fill="hold" nodeType="withEffect">
                                  <p:stCondLst>
                                    <p:cond delay="0"/>
                                  </p:stCondLst>
                                  <p:childTnLst>
                                    <p:set>
                                      <p:cBhvr>
                                        <p:cTn id="70" dur="1" fill="hold">
                                          <p:stCondLst>
                                            <p:cond delay="0"/>
                                          </p:stCondLst>
                                        </p:cTn>
                                        <p:tgtEl>
                                          <p:spTgt spid="65576"/>
                                        </p:tgtEl>
                                        <p:attrNameLst>
                                          <p:attrName>style.visibility</p:attrName>
                                        </p:attrNameLst>
                                      </p:cBhvr>
                                      <p:to>
                                        <p:strVal val="visible"/>
                                      </p:to>
                                    </p:set>
                                    <p:animEffect transition="in" filter="fade">
                                      <p:cBhvr>
                                        <p:cTn id="71" dur="500"/>
                                        <p:tgtEl>
                                          <p:spTgt spid="65576"/>
                                        </p:tgtEl>
                                      </p:cBhvr>
                                    </p:animEffect>
                                  </p:childTnLst>
                                </p:cTn>
                              </p:par>
                              <p:par>
                                <p:cTn id="72" presetID="10" presetClass="entr" presetSubtype="0" fill="hold" nodeType="withEffect">
                                  <p:stCondLst>
                                    <p:cond delay="0"/>
                                  </p:stCondLst>
                                  <p:childTnLst>
                                    <p:set>
                                      <p:cBhvr>
                                        <p:cTn id="73" dur="1" fill="hold">
                                          <p:stCondLst>
                                            <p:cond delay="0"/>
                                          </p:stCondLst>
                                        </p:cTn>
                                        <p:tgtEl>
                                          <p:spTgt spid="65551"/>
                                        </p:tgtEl>
                                        <p:attrNameLst>
                                          <p:attrName>style.visibility</p:attrName>
                                        </p:attrNameLst>
                                      </p:cBhvr>
                                      <p:to>
                                        <p:strVal val="visible"/>
                                      </p:to>
                                    </p:set>
                                    <p:animEffect transition="in" filter="fade">
                                      <p:cBhvr>
                                        <p:cTn id="74" dur="500"/>
                                        <p:tgtEl>
                                          <p:spTgt spid="65551"/>
                                        </p:tgtEl>
                                      </p:cBhvr>
                                    </p:animEffect>
                                  </p:childTnLst>
                                </p:cTn>
                              </p:par>
                              <p:par>
                                <p:cTn id="75" presetID="10" presetClass="entr" presetSubtype="0" fill="hold" nodeType="withEffect">
                                  <p:stCondLst>
                                    <p:cond delay="0"/>
                                  </p:stCondLst>
                                  <p:childTnLst>
                                    <p:set>
                                      <p:cBhvr>
                                        <p:cTn id="76" dur="1" fill="hold">
                                          <p:stCondLst>
                                            <p:cond delay="0"/>
                                          </p:stCondLst>
                                        </p:cTn>
                                        <p:tgtEl>
                                          <p:spTgt spid="65557"/>
                                        </p:tgtEl>
                                        <p:attrNameLst>
                                          <p:attrName>style.visibility</p:attrName>
                                        </p:attrNameLst>
                                      </p:cBhvr>
                                      <p:to>
                                        <p:strVal val="visible"/>
                                      </p:to>
                                    </p:set>
                                    <p:animEffect transition="in" filter="fade">
                                      <p:cBhvr>
                                        <p:cTn id="77" dur="500"/>
                                        <p:tgtEl>
                                          <p:spTgt spid="65557"/>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0" presetClass="entr" presetSubtype="0" fill="hold" nodeType="clickEffect">
                                  <p:stCondLst>
                                    <p:cond delay="0"/>
                                  </p:stCondLst>
                                  <p:childTnLst>
                                    <p:set>
                                      <p:cBhvr>
                                        <p:cTn id="81" dur="1" fill="hold">
                                          <p:stCondLst>
                                            <p:cond delay="0"/>
                                          </p:stCondLst>
                                        </p:cTn>
                                        <p:tgtEl>
                                          <p:spTgt spid="65561"/>
                                        </p:tgtEl>
                                        <p:attrNameLst>
                                          <p:attrName>style.visibility</p:attrName>
                                        </p:attrNameLst>
                                      </p:cBhvr>
                                      <p:to>
                                        <p:strVal val="visible"/>
                                      </p:to>
                                    </p:set>
                                    <p:animEffect transition="in" filter="fade">
                                      <p:cBhvr>
                                        <p:cTn id="82" dur="500"/>
                                        <p:tgtEl>
                                          <p:spTgt spid="65561"/>
                                        </p:tgtEl>
                                      </p:cBhvr>
                                    </p:animEffect>
                                  </p:childTnLst>
                                </p:cTn>
                              </p:par>
                              <p:par>
                                <p:cTn id="83" presetID="10" presetClass="entr" presetSubtype="0" fill="hold" nodeType="withEffect">
                                  <p:stCondLst>
                                    <p:cond delay="0"/>
                                  </p:stCondLst>
                                  <p:childTnLst>
                                    <p:set>
                                      <p:cBhvr>
                                        <p:cTn id="84" dur="1" fill="hold">
                                          <p:stCondLst>
                                            <p:cond delay="0"/>
                                          </p:stCondLst>
                                        </p:cTn>
                                        <p:tgtEl>
                                          <p:spTgt spid="65564"/>
                                        </p:tgtEl>
                                        <p:attrNameLst>
                                          <p:attrName>style.visibility</p:attrName>
                                        </p:attrNameLst>
                                      </p:cBhvr>
                                      <p:to>
                                        <p:strVal val="visible"/>
                                      </p:to>
                                    </p:set>
                                    <p:animEffect transition="in" filter="fade">
                                      <p:cBhvr>
                                        <p:cTn id="85" dur="500"/>
                                        <p:tgtEl>
                                          <p:spTgt spid="65564"/>
                                        </p:tgtEl>
                                      </p:cBhvr>
                                    </p:animEffect>
                                  </p:childTnLst>
                                </p:cTn>
                              </p:par>
                              <p:par>
                                <p:cTn id="86" presetID="10" presetClass="entr" presetSubtype="0" fill="hold" nodeType="withEffect">
                                  <p:stCondLst>
                                    <p:cond delay="0"/>
                                  </p:stCondLst>
                                  <p:childTnLst>
                                    <p:set>
                                      <p:cBhvr>
                                        <p:cTn id="87" dur="1" fill="hold">
                                          <p:stCondLst>
                                            <p:cond delay="0"/>
                                          </p:stCondLst>
                                        </p:cTn>
                                        <p:tgtEl>
                                          <p:spTgt spid="65563"/>
                                        </p:tgtEl>
                                        <p:attrNameLst>
                                          <p:attrName>style.visibility</p:attrName>
                                        </p:attrNameLst>
                                      </p:cBhvr>
                                      <p:to>
                                        <p:strVal val="visible"/>
                                      </p:to>
                                    </p:set>
                                    <p:animEffect transition="in" filter="fade">
                                      <p:cBhvr>
                                        <p:cTn id="88" dur="500"/>
                                        <p:tgtEl>
                                          <p:spTgt spid="65563"/>
                                        </p:tgtEl>
                                      </p:cBhvr>
                                    </p:animEffect>
                                  </p:childTnLst>
                                </p:cTn>
                              </p:par>
                              <p:par>
                                <p:cTn id="89" presetID="10" presetClass="entr" presetSubtype="0" fill="hold" nodeType="withEffect">
                                  <p:stCondLst>
                                    <p:cond delay="0"/>
                                  </p:stCondLst>
                                  <p:childTnLst>
                                    <p:set>
                                      <p:cBhvr>
                                        <p:cTn id="90" dur="1" fill="hold">
                                          <p:stCondLst>
                                            <p:cond delay="0"/>
                                          </p:stCondLst>
                                        </p:cTn>
                                        <p:tgtEl>
                                          <p:spTgt spid="65562"/>
                                        </p:tgtEl>
                                        <p:attrNameLst>
                                          <p:attrName>style.visibility</p:attrName>
                                        </p:attrNameLst>
                                      </p:cBhvr>
                                      <p:to>
                                        <p:strVal val="visible"/>
                                      </p:to>
                                    </p:set>
                                    <p:animEffect transition="in" filter="fade">
                                      <p:cBhvr>
                                        <p:cTn id="91" dur="500"/>
                                        <p:tgtEl>
                                          <p:spTgt spid="65562"/>
                                        </p:tgtEl>
                                      </p:cBhvr>
                                    </p:animEffect>
                                  </p:childTnLst>
                                </p:cTn>
                              </p:par>
                              <p:par>
                                <p:cTn id="92" presetID="10" presetClass="entr" presetSubtype="0" fill="hold" nodeType="withEffect">
                                  <p:stCondLst>
                                    <p:cond delay="0"/>
                                  </p:stCondLst>
                                  <p:childTnLst>
                                    <p:set>
                                      <p:cBhvr>
                                        <p:cTn id="93" dur="1" fill="hold">
                                          <p:stCondLst>
                                            <p:cond delay="0"/>
                                          </p:stCondLst>
                                        </p:cTn>
                                        <p:tgtEl>
                                          <p:spTgt spid="65569"/>
                                        </p:tgtEl>
                                        <p:attrNameLst>
                                          <p:attrName>style.visibility</p:attrName>
                                        </p:attrNameLst>
                                      </p:cBhvr>
                                      <p:to>
                                        <p:strVal val="visible"/>
                                      </p:to>
                                    </p:set>
                                    <p:animEffect transition="in" filter="fade">
                                      <p:cBhvr>
                                        <p:cTn id="94" dur="500"/>
                                        <p:tgtEl>
                                          <p:spTgt spid="65569"/>
                                        </p:tgtEl>
                                      </p:cBhvr>
                                    </p:animEffect>
                                  </p:childTnLst>
                                </p:cTn>
                              </p:par>
                              <p:par>
                                <p:cTn id="95" presetID="10" presetClass="entr" presetSubtype="0" fill="hold" nodeType="withEffect">
                                  <p:stCondLst>
                                    <p:cond delay="0"/>
                                  </p:stCondLst>
                                  <p:childTnLst>
                                    <p:set>
                                      <p:cBhvr>
                                        <p:cTn id="96" dur="1" fill="hold">
                                          <p:stCondLst>
                                            <p:cond delay="0"/>
                                          </p:stCondLst>
                                        </p:cTn>
                                        <p:tgtEl>
                                          <p:spTgt spid="65568"/>
                                        </p:tgtEl>
                                        <p:attrNameLst>
                                          <p:attrName>style.visibility</p:attrName>
                                        </p:attrNameLst>
                                      </p:cBhvr>
                                      <p:to>
                                        <p:strVal val="visible"/>
                                      </p:to>
                                    </p:set>
                                    <p:animEffect transition="in" filter="fade">
                                      <p:cBhvr>
                                        <p:cTn id="97" dur="500"/>
                                        <p:tgtEl>
                                          <p:spTgt spid="65568"/>
                                        </p:tgtEl>
                                      </p:cBhvr>
                                    </p:animEffect>
                                  </p:childTnLst>
                                </p:cTn>
                              </p:par>
                              <p:par>
                                <p:cTn id="98" presetID="10" presetClass="entr" presetSubtype="0" fill="hold" nodeType="withEffect">
                                  <p:stCondLst>
                                    <p:cond delay="0"/>
                                  </p:stCondLst>
                                  <p:childTnLst>
                                    <p:set>
                                      <p:cBhvr>
                                        <p:cTn id="99" dur="1" fill="hold">
                                          <p:stCondLst>
                                            <p:cond delay="0"/>
                                          </p:stCondLst>
                                        </p:cTn>
                                        <p:tgtEl>
                                          <p:spTgt spid="65570"/>
                                        </p:tgtEl>
                                        <p:attrNameLst>
                                          <p:attrName>style.visibility</p:attrName>
                                        </p:attrNameLst>
                                      </p:cBhvr>
                                      <p:to>
                                        <p:strVal val="visible"/>
                                      </p:to>
                                    </p:set>
                                    <p:animEffect transition="in" filter="fade">
                                      <p:cBhvr>
                                        <p:cTn id="100" dur="500"/>
                                        <p:tgtEl>
                                          <p:spTgt spid="65570"/>
                                        </p:tgtEl>
                                      </p:cBhvr>
                                    </p:animEffect>
                                  </p:childTnLst>
                                </p:cTn>
                              </p:par>
                              <p:par>
                                <p:cTn id="101" presetID="10" presetClass="entr" presetSubtype="0" fill="hold" nodeType="withEffect">
                                  <p:stCondLst>
                                    <p:cond delay="0"/>
                                  </p:stCondLst>
                                  <p:childTnLst>
                                    <p:set>
                                      <p:cBhvr>
                                        <p:cTn id="102" dur="1" fill="hold">
                                          <p:stCondLst>
                                            <p:cond delay="0"/>
                                          </p:stCondLst>
                                        </p:cTn>
                                        <p:tgtEl>
                                          <p:spTgt spid="65565"/>
                                        </p:tgtEl>
                                        <p:attrNameLst>
                                          <p:attrName>style.visibility</p:attrName>
                                        </p:attrNameLst>
                                      </p:cBhvr>
                                      <p:to>
                                        <p:strVal val="visible"/>
                                      </p:to>
                                    </p:set>
                                    <p:animEffect transition="in" filter="fade">
                                      <p:cBhvr>
                                        <p:cTn id="103" dur="500"/>
                                        <p:tgtEl>
                                          <p:spTgt spid="65565"/>
                                        </p:tgtEl>
                                      </p:cBhvr>
                                    </p:animEffect>
                                  </p:childTnLst>
                                </p:cTn>
                              </p:par>
                              <p:par>
                                <p:cTn id="104" presetID="10" presetClass="entr" presetSubtype="0" fill="hold" nodeType="withEffect">
                                  <p:stCondLst>
                                    <p:cond delay="0"/>
                                  </p:stCondLst>
                                  <p:childTnLst>
                                    <p:set>
                                      <p:cBhvr>
                                        <p:cTn id="105" dur="1" fill="hold">
                                          <p:stCondLst>
                                            <p:cond delay="0"/>
                                          </p:stCondLst>
                                        </p:cTn>
                                        <p:tgtEl>
                                          <p:spTgt spid="65566"/>
                                        </p:tgtEl>
                                        <p:attrNameLst>
                                          <p:attrName>style.visibility</p:attrName>
                                        </p:attrNameLst>
                                      </p:cBhvr>
                                      <p:to>
                                        <p:strVal val="visible"/>
                                      </p:to>
                                    </p:set>
                                    <p:animEffect transition="in" filter="fade">
                                      <p:cBhvr>
                                        <p:cTn id="106" dur="500"/>
                                        <p:tgtEl>
                                          <p:spTgt spid="65566"/>
                                        </p:tgtEl>
                                      </p:cBhvr>
                                    </p:animEffect>
                                  </p:childTnLst>
                                </p:cTn>
                              </p:par>
                              <p:par>
                                <p:cTn id="107" presetID="10" presetClass="entr" presetSubtype="0" fill="hold" nodeType="withEffect">
                                  <p:stCondLst>
                                    <p:cond delay="0"/>
                                  </p:stCondLst>
                                  <p:childTnLst>
                                    <p:set>
                                      <p:cBhvr>
                                        <p:cTn id="108" dur="1" fill="hold">
                                          <p:stCondLst>
                                            <p:cond delay="0"/>
                                          </p:stCondLst>
                                        </p:cTn>
                                        <p:tgtEl>
                                          <p:spTgt spid="65571"/>
                                        </p:tgtEl>
                                        <p:attrNameLst>
                                          <p:attrName>style.visibility</p:attrName>
                                        </p:attrNameLst>
                                      </p:cBhvr>
                                      <p:to>
                                        <p:strVal val="visible"/>
                                      </p:to>
                                    </p:set>
                                    <p:animEffect transition="in" filter="fade">
                                      <p:cBhvr>
                                        <p:cTn id="109" dur="500"/>
                                        <p:tgtEl>
                                          <p:spTgt spid="65571"/>
                                        </p:tgtEl>
                                      </p:cBhvr>
                                    </p:animEffect>
                                  </p:childTnLst>
                                </p:cTn>
                              </p:par>
                              <p:par>
                                <p:cTn id="110" presetID="10" presetClass="entr" presetSubtype="0" fill="hold" nodeType="withEffect">
                                  <p:stCondLst>
                                    <p:cond delay="0"/>
                                  </p:stCondLst>
                                  <p:childTnLst>
                                    <p:set>
                                      <p:cBhvr>
                                        <p:cTn id="111" dur="1" fill="hold">
                                          <p:stCondLst>
                                            <p:cond delay="0"/>
                                          </p:stCondLst>
                                        </p:cTn>
                                        <p:tgtEl>
                                          <p:spTgt spid="65567"/>
                                        </p:tgtEl>
                                        <p:attrNameLst>
                                          <p:attrName>style.visibility</p:attrName>
                                        </p:attrNameLst>
                                      </p:cBhvr>
                                      <p:to>
                                        <p:strVal val="visible"/>
                                      </p:to>
                                    </p:set>
                                    <p:animEffect transition="in" filter="fade">
                                      <p:cBhvr>
                                        <p:cTn id="112" dur="500"/>
                                        <p:tgtEl>
                                          <p:spTgt spid="65567"/>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0" presetClass="entr" presetSubtype="0" fill="hold" nodeType="clickEffect">
                                  <p:stCondLst>
                                    <p:cond delay="0"/>
                                  </p:stCondLst>
                                  <p:childTnLst>
                                    <p:set>
                                      <p:cBhvr>
                                        <p:cTn id="116" dur="1" fill="hold">
                                          <p:stCondLst>
                                            <p:cond delay="0"/>
                                          </p:stCondLst>
                                        </p:cTn>
                                        <p:tgtEl>
                                          <p:spTgt spid="65573"/>
                                        </p:tgtEl>
                                        <p:attrNameLst>
                                          <p:attrName>style.visibility</p:attrName>
                                        </p:attrNameLst>
                                      </p:cBhvr>
                                      <p:to>
                                        <p:strVal val="visible"/>
                                      </p:to>
                                    </p:set>
                                    <p:animEffect transition="in" filter="fade">
                                      <p:cBhvr>
                                        <p:cTn id="117" dur="500"/>
                                        <p:tgtEl>
                                          <p:spTgt spid="65573"/>
                                        </p:tgtEl>
                                      </p:cBhvr>
                                    </p:animEffect>
                                  </p:childTnLst>
                                </p:cTn>
                              </p:par>
                              <p:par>
                                <p:cTn id="118" presetID="10" presetClass="entr" presetSubtype="0" fill="hold" nodeType="withEffect">
                                  <p:stCondLst>
                                    <p:cond delay="0"/>
                                  </p:stCondLst>
                                  <p:childTnLst>
                                    <p:set>
                                      <p:cBhvr>
                                        <p:cTn id="119" dur="1" fill="hold">
                                          <p:stCondLst>
                                            <p:cond delay="0"/>
                                          </p:stCondLst>
                                        </p:cTn>
                                        <p:tgtEl>
                                          <p:spTgt spid="65572"/>
                                        </p:tgtEl>
                                        <p:attrNameLst>
                                          <p:attrName>style.visibility</p:attrName>
                                        </p:attrNameLst>
                                      </p:cBhvr>
                                      <p:to>
                                        <p:strVal val="visible"/>
                                      </p:to>
                                    </p:set>
                                    <p:animEffect transition="in" filter="fade">
                                      <p:cBhvr>
                                        <p:cTn id="120" dur="500"/>
                                        <p:tgtEl>
                                          <p:spTgt spid="65572"/>
                                        </p:tgtEl>
                                      </p:cBhvr>
                                    </p:animEffec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0" presetClass="entr" presetSubtype="0" fill="hold" nodeType="clickEffect">
                                  <p:stCondLst>
                                    <p:cond delay="0"/>
                                  </p:stCondLst>
                                  <p:childTnLst>
                                    <p:set>
                                      <p:cBhvr>
                                        <p:cTn id="124" dur="1" fill="hold">
                                          <p:stCondLst>
                                            <p:cond delay="0"/>
                                          </p:stCondLst>
                                        </p:cTn>
                                        <p:tgtEl>
                                          <p:spTgt spid="65540">
                                            <p:txEl>
                                              <p:pRg st="9" end="9"/>
                                            </p:txEl>
                                          </p:spTgt>
                                        </p:tgtEl>
                                        <p:attrNameLst>
                                          <p:attrName>style.visibility</p:attrName>
                                        </p:attrNameLst>
                                      </p:cBhvr>
                                      <p:to>
                                        <p:strVal val="visible"/>
                                      </p:to>
                                    </p:set>
                                    <p:animEffect transition="in" filter="fade">
                                      <p:cBhvr>
                                        <p:cTn id="125" dur="500"/>
                                        <p:tgtEl>
                                          <p:spTgt spid="6554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1" grpId="0"/>
      <p:bldP spid="65542" grpId="0" animBg="1"/>
      <p:bldP spid="65546" grpId="0"/>
      <p:bldP spid="65547" grpId="0"/>
      <p:bldP spid="65548" grpId="0"/>
      <p:bldP spid="65549" grpId="0"/>
      <p:bldP spid="65550" grpId="0"/>
      <p:bldP spid="65551" grpId="0"/>
      <p:bldP spid="65552" grpId="0"/>
      <p:bldP spid="65553" grpId="0"/>
      <p:bldP spid="65561" grpId="0"/>
      <p:bldP spid="65562" grpId="0"/>
      <p:bldP spid="65563" grpId="0" animBg="1"/>
      <p:bldP spid="65564" grpId="0" animBg="1"/>
      <p:bldP spid="65565" grpId="0"/>
      <p:bldP spid="65566" grpId="0"/>
      <p:bldP spid="65567" grpId="0"/>
      <p:bldP spid="65572" grpId="0" animBg="1"/>
      <p:bldP spid="65573" grpId="0"/>
      <p:bldP spid="6557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5">
            <a:extLst>
              <a:ext uri="{FF2B5EF4-FFF2-40B4-BE49-F238E27FC236}">
                <a16:creationId xmlns:a16="http://schemas.microsoft.com/office/drawing/2014/main" id="{094D86E3-5A36-A469-5868-6E8097A2596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50B882E3-C364-4FE6-A228-DCE3FC02983B}" type="slidenum">
              <a:rPr lang="en-US" altLang="en-US" sz="1200" smtClean="0">
                <a:latin typeface="Garamond" panose="02020404030301010803" pitchFamily="18" charset="0"/>
              </a:rPr>
              <a:pPr>
                <a:spcBef>
                  <a:spcPct val="0"/>
                </a:spcBef>
                <a:buClrTx/>
                <a:buSzTx/>
                <a:buFontTx/>
                <a:buNone/>
              </a:pPr>
              <a:t>33</a:t>
            </a:fld>
            <a:endParaRPr lang="en-US" altLang="en-US" sz="1200">
              <a:latin typeface="Garamond" panose="02020404030301010803" pitchFamily="18" charset="0"/>
            </a:endParaRPr>
          </a:p>
        </p:txBody>
      </p:sp>
      <p:sp>
        <p:nvSpPr>
          <p:cNvPr id="69635" name="Rectangle 2">
            <a:extLst>
              <a:ext uri="{FF2B5EF4-FFF2-40B4-BE49-F238E27FC236}">
                <a16:creationId xmlns:a16="http://schemas.microsoft.com/office/drawing/2014/main" id="{2389CE2B-D901-55FB-CB21-7ED1B6FEEE68}"/>
              </a:ext>
            </a:extLst>
          </p:cNvPr>
          <p:cNvSpPr>
            <a:spLocks noGrp="1" noChangeArrowheads="1"/>
          </p:cNvSpPr>
          <p:nvPr>
            <p:ph type="title"/>
          </p:nvPr>
        </p:nvSpPr>
        <p:spPr/>
        <p:txBody>
          <a:bodyPr/>
          <a:lstStyle/>
          <a:p>
            <a:pPr eaLnBrk="1" hangingPunct="1"/>
            <a:r>
              <a:rPr lang="en-US" altLang="en-US" sz="3200"/>
              <a:t>Bitonic sorter </a:t>
            </a:r>
            <a:r>
              <a:rPr lang="tr-TR" altLang="en-US" sz="3200"/>
              <a:t>example for 8 </a:t>
            </a:r>
            <a:r>
              <a:rPr lang="en-US" altLang="en-US" sz="3200"/>
              <a:t>inputs</a:t>
            </a:r>
          </a:p>
        </p:txBody>
      </p:sp>
      <p:sp>
        <p:nvSpPr>
          <p:cNvPr id="69636" name="Line 3">
            <a:extLst>
              <a:ext uri="{FF2B5EF4-FFF2-40B4-BE49-F238E27FC236}">
                <a16:creationId xmlns:a16="http://schemas.microsoft.com/office/drawing/2014/main" id="{C9C671EF-DD10-4881-3C09-4EE445643CA6}"/>
              </a:ext>
            </a:extLst>
          </p:cNvPr>
          <p:cNvSpPr>
            <a:spLocks noChangeShapeType="1"/>
          </p:cNvSpPr>
          <p:nvPr/>
        </p:nvSpPr>
        <p:spPr bwMode="auto">
          <a:xfrm>
            <a:off x="1524000" y="1295400"/>
            <a:ext cx="5638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69637" name="Line 4">
            <a:extLst>
              <a:ext uri="{FF2B5EF4-FFF2-40B4-BE49-F238E27FC236}">
                <a16:creationId xmlns:a16="http://schemas.microsoft.com/office/drawing/2014/main" id="{6A195839-53FB-785B-2CBD-06BBB29FE164}"/>
              </a:ext>
            </a:extLst>
          </p:cNvPr>
          <p:cNvSpPr>
            <a:spLocks noChangeShapeType="1"/>
          </p:cNvSpPr>
          <p:nvPr/>
        </p:nvSpPr>
        <p:spPr bwMode="auto">
          <a:xfrm>
            <a:off x="1524000" y="1905000"/>
            <a:ext cx="5638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69638" name="Line 5">
            <a:extLst>
              <a:ext uri="{FF2B5EF4-FFF2-40B4-BE49-F238E27FC236}">
                <a16:creationId xmlns:a16="http://schemas.microsoft.com/office/drawing/2014/main" id="{2B754018-8FB7-8E0D-EB1E-F2EE6B6701C7}"/>
              </a:ext>
            </a:extLst>
          </p:cNvPr>
          <p:cNvSpPr>
            <a:spLocks noChangeShapeType="1"/>
          </p:cNvSpPr>
          <p:nvPr/>
        </p:nvSpPr>
        <p:spPr bwMode="auto">
          <a:xfrm>
            <a:off x="1524000" y="2514600"/>
            <a:ext cx="5638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71687" name="Line 6">
            <a:extLst>
              <a:ext uri="{FF2B5EF4-FFF2-40B4-BE49-F238E27FC236}">
                <a16:creationId xmlns:a16="http://schemas.microsoft.com/office/drawing/2014/main" id="{465CE069-B826-664C-8ECF-A46C4126CB24}"/>
              </a:ext>
            </a:extLst>
          </p:cNvPr>
          <p:cNvSpPr>
            <a:spLocks noChangeShapeType="1"/>
          </p:cNvSpPr>
          <p:nvPr/>
        </p:nvSpPr>
        <p:spPr bwMode="auto">
          <a:xfrm>
            <a:off x="1905000" y="1295400"/>
            <a:ext cx="0" cy="243840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71688" name="Line 7">
            <a:extLst>
              <a:ext uri="{FF2B5EF4-FFF2-40B4-BE49-F238E27FC236}">
                <a16:creationId xmlns:a16="http://schemas.microsoft.com/office/drawing/2014/main" id="{9502C25C-0D4E-74DE-F0EB-DF23B9B5B3C2}"/>
              </a:ext>
            </a:extLst>
          </p:cNvPr>
          <p:cNvSpPr>
            <a:spLocks noChangeShapeType="1"/>
          </p:cNvSpPr>
          <p:nvPr/>
        </p:nvSpPr>
        <p:spPr bwMode="auto">
          <a:xfrm>
            <a:off x="2286000" y="1905000"/>
            <a:ext cx="0" cy="243840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71689" name="Line 8">
            <a:extLst>
              <a:ext uri="{FF2B5EF4-FFF2-40B4-BE49-F238E27FC236}">
                <a16:creationId xmlns:a16="http://schemas.microsoft.com/office/drawing/2014/main" id="{175EF39F-47F0-BE85-9CE7-3AC7AC090C74}"/>
              </a:ext>
            </a:extLst>
          </p:cNvPr>
          <p:cNvSpPr>
            <a:spLocks noChangeShapeType="1"/>
          </p:cNvSpPr>
          <p:nvPr/>
        </p:nvSpPr>
        <p:spPr bwMode="auto">
          <a:xfrm>
            <a:off x="2667000" y="2514600"/>
            <a:ext cx="0" cy="243840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69642" name="Line 9">
            <a:extLst>
              <a:ext uri="{FF2B5EF4-FFF2-40B4-BE49-F238E27FC236}">
                <a16:creationId xmlns:a16="http://schemas.microsoft.com/office/drawing/2014/main" id="{656E1D8D-7073-8E5C-AA4D-7A58B8B4300F}"/>
              </a:ext>
            </a:extLst>
          </p:cNvPr>
          <p:cNvSpPr>
            <a:spLocks noChangeShapeType="1"/>
          </p:cNvSpPr>
          <p:nvPr/>
        </p:nvSpPr>
        <p:spPr bwMode="auto">
          <a:xfrm>
            <a:off x="1524000" y="3124200"/>
            <a:ext cx="5638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69643" name="Line 10">
            <a:extLst>
              <a:ext uri="{FF2B5EF4-FFF2-40B4-BE49-F238E27FC236}">
                <a16:creationId xmlns:a16="http://schemas.microsoft.com/office/drawing/2014/main" id="{C3E4B828-4421-5805-7FBD-372E282ADAD7}"/>
              </a:ext>
            </a:extLst>
          </p:cNvPr>
          <p:cNvSpPr>
            <a:spLocks noChangeShapeType="1"/>
          </p:cNvSpPr>
          <p:nvPr/>
        </p:nvSpPr>
        <p:spPr bwMode="auto">
          <a:xfrm>
            <a:off x="1524000" y="3733800"/>
            <a:ext cx="5638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69644" name="Line 11">
            <a:extLst>
              <a:ext uri="{FF2B5EF4-FFF2-40B4-BE49-F238E27FC236}">
                <a16:creationId xmlns:a16="http://schemas.microsoft.com/office/drawing/2014/main" id="{84295628-1D4A-5F3B-7B41-EF9050B5F119}"/>
              </a:ext>
            </a:extLst>
          </p:cNvPr>
          <p:cNvSpPr>
            <a:spLocks noChangeShapeType="1"/>
          </p:cNvSpPr>
          <p:nvPr/>
        </p:nvSpPr>
        <p:spPr bwMode="auto">
          <a:xfrm>
            <a:off x="1524000" y="4343400"/>
            <a:ext cx="5638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69645" name="Line 12">
            <a:extLst>
              <a:ext uri="{FF2B5EF4-FFF2-40B4-BE49-F238E27FC236}">
                <a16:creationId xmlns:a16="http://schemas.microsoft.com/office/drawing/2014/main" id="{B6736E94-43C7-0BA3-95BC-D91936AF3DEB}"/>
              </a:ext>
            </a:extLst>
          </p:cNvPr>
          <p:cNvSpPr>
            <a:spLocks noChangeShapeType="1"/>
          </p:cNvSpPr>
          <p:nvPr/>
        </p:nvSpPr>
        <p:spPr bwMode="auto">
          <a:xfrm>
            <a:off x="1524000" y="4953000"/>
            <a:ext cx="5638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69646" name="Line 13">
            <a:extLst>
              <a:ext uri="{FF2B5EF4-FFF2-40B4-BE49-F238E27FC236}">
                <a16:creationId xmlns:a16="http://schemas.microsoft.com/office/drawing/2014/main" id="{9E410C58-C21A-E7EC-B907-72EC754B13B7}"/>
              </a:ext>
            </a:extLst>
          </p:cNvPr>
          <p:cNvSpPr>
            <a:spLocks noChangeShapeType="1"/>
          </p:cNvSpPr>
          <p:nvPr/>
        </p:nvSpPr>
        <p:spPr bwMode="auto">
          <a:xfrm>
            <a:off x="1524000" y="5562600"/>
            <a:ext cx="5638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71695" name="Line 14">
            <a:extLst>
              <a:ext uri="{FF2B5EF4-FFF2-40B4-BE49-F238E27FC236}">
                <a16:creationId xmlns:a16="http://schemas.microsoft.com/office/drawing/2014/main" id="{471519EA-6FF8-9971-108B-4A912117F439}"/>
              </a:ext>
            </a:extLst>
          </p:cNvPr>
          <p:cNvSpPr>
            <a:spLocks noChangeShapeType="1"/>
          </p:cNvSpPr>
          <p:nvPr/>
        </p:nvSpPr>
        <p:spPr bwMode="auto">
          <a:xfrm>
            <a:off x="3048000" y="3124200"/>
            <a:ext cx="0" cy="243840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71696" name="Line 15">
            <a:extLst>
              <a:ext uri="{FF2B5EF4-FFF2-40B4-BE49-F238E27FC236}">
                <a16:creationId xmlns:a16="http://schemas.microsoft.com/office/drawing/2014/main" id="{9EDF3FAF-3E47-18BB-6AEF-FB1E2D42C67F}"/>
              </a:ext>
            </a:extLst>
          </p:cNvPr>
          <p:cNvSpPr>
            <a:spLocks noChangeShapeType="1"/>
          </p:cNvSpPr>
          <p:nvPr/>
        </p:nvSpPr>
        <p:spPr bwMode="auto">
          <a:xfrm>
            <a:off x="4419600" y="1295400"/>
            <a:ext cx="0" cy="121920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71697" name="Line 16">
            <a:extLst>
              <a:ext uri="{FF2B5EF4-FFF2-40B4-BE49-F238E27FC236}">
                <a16:creationId xmlns:a16="http://schemas.microsoft.com/office/drawing/2014/main" id="{9437D6DE-0E78-6608-0C74-941A040161DE}"/>
              </a:ext>
            </a:extLst>
          </p:cNvPr>
          <p:cNvSpPr>
            <a:spLocks noChangeShapeType="1"/>
          </p:cNvSpPr>
          <p:nvPr/>
        </p:nvSpPr>
        <p:spPr bwMode="auto">
          <a:xfrm>
            <a:off x="4800600" y="1905000"/>
            <a:ext cx="0" cy="121920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71698" name="Line 17">
            <a:extLst>
              <a:ext uri="{FF2B5EF4-FFF2-40B4-BE49-F238E27FC236}">
                <a16:creationId xmlns:a16="http://schemas.microsoft.com/office/drawing/2014/main" id="{CB7903AD-1B7A-4218-450D-242DD7DBB5D1}"/>
              </a:ext>
            </a:extLst>
          </p:cNvPr>
          <p:cNvSpPr>
            <a:spLocks noChangeShapeType="1"/>
          </p:cNvSpPr>
          <p:nvPr/>
        </p:nvSpPr>
        <p:spPr bwMode="auto">
          <a:xfrm>
            <a:off x="6172200" y="4953000"/>
            <a:ext cx="0" cy="60960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71699" name="Rectangle 18">
            <a:extLst>
              <a:ext uri="{FF2B5EF4-FFF2-40B4-BE49-F238E27FC236}">
                <a16:creationId xmlns:a16="http://schemas.microsoft.com/office/drawing/2014/main" id="{95C6959D-DABC-0D0F-39B2-3A6ED05023D0}"/>
              </a:ext>
            </a:extLst>
          </p:cNvPr>
          <p:cNvSpPr>
            <a:spLocks noChangeArrowheads="1"/>
          </p:cNvSpPr>
          <p:nvPr/>
        </p:nvSpPr>
        <p:spPr bwMode="auto">
          <a:xfrm>
            <a:off x="5715000" y="990600"/>
            <a:ext cx="914400" cy="1143000"/>
          </a:xfrm>
          <a:prstGeom prst="rect">
            <a:avLst/>
          </a:prstGeom>
          <a:noFill/>
          <a:ln w="9525" algn="ctr">
            <a:solidFill>
              <a:srgbClr val="B4B4B4"/>
            </a:solidFill>
            <a:prstDash val="sysDot"/>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71700" name="Text Box 19">
            <a:extLst>
              <a:ext uri="{FF2B5EF4-FFF2-40B4-BE49-F238E27FC236}">
                <a16:creationId xmlns:a16="http://schemas.microsoft.com/office/drawing/2014/main" id="{1723C342-E0BD-F4BD-42C1-FE8D74DE55BB}"/>
              </a:ext>
            </a:extLst>
          </p:cNvPr>
          <p:cNvSpPr txBox="1">
            <a:spLocks noChangeArrowheads="1"/>
          </p:cNvSpPr>
          <p:nvPr/>
        </p:nvSpPr>
        <p:spPr bwMode="auto">
          <a:xfrm>
            <a:off x="5867400" y="990600"/>
            <a:ext cx="657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400">
                <a:solidFill>
                  <a:srgbClr val="B4B4B4"/>
                </a:solidFill>
              </a:rPr>
              <a:t>HC(2)</a:t>
            </a:r>
          </a:p>
        </p:txBody>
      </p:sp>
      <p:sp>
        <p:nvSpPr>
          <p:cNvPr id="71701" name="Line 20">
            <a:extLst>
              <a:ext uri="{FF2B5EF4-FFF2-40B4-BE49-F238E27FC236}">
                <a16:creationId xmlns:a16="http://schemas.microsoft.com/office/drawing/2014/main" id="{AA3DF20F-D93A-B111-F356-75E47297EF1E}"/>
              </a:ext>
            </a:extLst>
          </p:cNvPr>
          <p:cNvSpPr>
            <a:spLocks noChangeShapeType="1"/>
          </p:cNvSpPr>
          <p:nvPr/>
        </p:nvSpPr>
        <p:spPr bwMode="auto">
          <a:xfrm>
            <a:off x="4419600" y="3733800"/>
            <a:ext cx="0" cy="121920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71702" name="Line 21">
            <a:extLst>
              <a:ext uri="{FF2B5EF4-FFF2-40B4-BE49-F238E27FC236}">
                <a16:creationId xmlns:a16="http://schemas.microsoft.com/office/drawing/2014/main" id="{4D1F0796-9D7E-731B-F94B-B6F6F1212785}"/>
              </a:ext>
            </a:extLst>
          </p:cNvPr>
          <p:cNvSpPr>
            <a:spLocks noChangeShapeType="1"/>
          </p:cNvSpPr>
          <p:nvPr/>
        </p:nvSpPr>
        <p:spPr bwMode="auto">
          <a:xfrm>
            <a:off x="4800600" y="4343400"/>
            <a:ext cx="0" cy="121920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71703" name="Line 22">
            <a:extLst>
              <a:ext uri="{FF2B5EF4-FFF2-40B4-BE49-F238E27FC236}">
                <a16:creationId xmlns:a16="http://schemas.microsoft.com/office/drawing/2014/main" id="{4E04912C-DFFB-FDC2-F0E7-6C7A5021CF0F}"/>
              </a:ext>
            </a:extLst>
          </p:cNvPr>
          <p:cNvSpPr>
            <a:spLocks noChangeShapeType="1"/>
          </p:cNvSpPr>
          <p:nvPr/>
        </p:nvSpPr>
        <p:spPr bwMode="auto">
          <a:xfrm>
            <a:off x="6172200" y="3733800"/>
            <a:ext cx="0" cy="60960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71704" name="Line 23">
            <a:extLst>
              <a:ext uri="{FF2B5EF4-FFF2-40B4-BE49-F238E27FC236}">
                <a16:creationId xmlns:a16="http://schemas.microsoft.com/office/drawing/2014/main" id="{8CA3627B-9164-2935-2972-E56566E25373}"/>
              </a:ext>
            </a:extLst>
          </p:cNvPr>
          <p:cNvSpPr>
            <a:spLocks noChangeShapeType="1"/>
          </p:cNvSpPr>
          <p:nvPr/>
        </p:nvSpPr>
        <p:spPr bwMode="auto">
          <a:xfrm>
            <a:off x="6172200" y="2514600"/>
            <a:ext cx="0" cy="60960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71705" name="Line 24">
            <a:extLst>
              <a:ext uri="{FF2B5EF4-FFF2-40B4-BE49-F238E27FC236}">
                <a16:creationId xmlns:a16="http://schemas.microsoft.com/office/drawing/2014/main" id="{4DE5E52F-C826-5CA5-03D1-5565AF99ECB0}"/>
              </a:ext>
            </a:extLst>
          </p:cNvPr>
          <p:cNvSpPr>
            <a:spLocks noChangeShapeType="1"/>
          </p:cNvSpPr>
          <p:nvPr/>
        </p:nvSpPr>
        <p:spPr bwMode="auto">
          <a:xfrm>
            <a:off x="6172200" y="1295400"/>
            <a:ext cx="0" cy="60960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71706" name="Text Box 25">
            <a:extLst>
              <a:ext uri="{FF2B5EF4-FFF2-40B4-BE49-F238E27FC236}">
                <a16:creationId xmlns:a16="http://schemas.microsoft.com/office/drawing/2014/main" id="{BB01BA39-6956-954D-5EFE-C9BFD3A7F2B5}"/>
              </a:ext>
            </a:extLst>
          </p:cNvPr>
          <p:cNvSpPr txBox="1">
            <a:spLocks noChangeArrowheads="1"/>
          </p:cNvSpPr>
          <p:nvPr/>
        </p:nvSpPr>
        <p:spPr bwMode="auto">
          <a:xfrm>
            <a:off x="5878513" y="1905000"/>
            <a:ext cx="638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400">
                <a:solidFill>
                  <a:srgbClr val="B4B4B4"/>
                </a:solidFill>
              </a:rPr>
              <a:t>BS(2)</a:t>
            </a:r>
          </a:p>
        </p:txBody>
      </p:sp>
      <p:sp>
        <p:nvSpPr>
          <p:cNvPr id="71707" name="Rectangle 26">
            <a:extLst>
              <a:ext uri="{FF2B5EF4-FFF2-40B4-BE49-F238E27FC236}">
                <a16:creationId xmlns:a16="http://schemas.microsoft.com/office/drawing/2014/main" id="{92332024-3FF2-2B33-67B5-C033DCBBEF41}"/>
              </a:ext>
            </a:extLst>
          </p:cNvPr>
          <p:cNvSpPr>
            <a:spLocks noChangeArrowheads="1"/>
          </p:cNvSpPr>
          <p:nvPr/>
        </p:nvSpPr>
        <p:spPr bwMode="auto">
          <a:xfrm>
            <a:off x="5715000" y="2209800"/>
            <a:ext cx="914400" cy="1143000"/>
          </a:xfrm>
          <a:prstGeom prst="rect">
            <a:avLst/>
          </a:prstGeom>
          <a:noFill/>
          <a:ln w="9525" algn="ctr">
            <a:solidFill>
              <a:srgbClr val="B4B4B4"/>
            </a:solidFill>
            <a:prstDash val="sysDot"/>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71708" name="Text Box 27">
            <a:extLst>
              <a:ext uri="{FF2B5EF4-FFF2-40B4-BE49-F238E27FC236}">
                <a16:creationId xmlns:a16="http://schemas.microsoft.com/office/drawing/2014/main" id="{D03D37DE-95D8-04F5-21B3-1BDF7157AEA3}"/>
              </a:ext>
            </a:extLst>
          </p:cNvPr>
          <p:cNvSpPr txBox="1">
            <a:spLocks noChangeArrowheads="1"/>
          </p:cNvSpPr>
          <p:nvPr/>
        </p:nvSpPr>
        <p:spPr bwMode="auto">
          <a:xfrm>
            <a:off x="5867400" y="2209800"/>
            <a:ext cx="657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400">
                <a:solidFill>
                  <a:srgbClr val="B4B4B4"/>
                </a:solidFill>
              </a:rPr>
              <a:t>HC(2)</a:t>
            </a:r>
          </a:p>
        </p:txBody>
      </p:sp>
      <p:sp>
        <p:nvSpPr>
          <p:cNvPr id="71709" name="Text Box 28">
            <a:extLst>
              <a:ext uri="{FF2B5EF4-FFF2-40B4-BE49-F238E27FC236}">
                <a16:creationId xmlns:a16="http://schemas.microsoft.com/office/drawing/2014/main" id="{8C29958A-39B2-5A5E-627F-D406F15AC9C2}"/>
              </a:ext>
            </a:extLst>
          </p:cNvPr>
          <p:cNvSpPr txBox="1">
            <a:spLocks noChangeArrowheads="1"/>
          </p:cNvSpPr>
          <p:nvPr/>
        </p:nvSpPr>
        <p:spPr bwMode="auto">
          <a:xfrm>
            <a:off x="5878513" y="3124200"/>
            <a:ext cx="638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400">
                <a:solidFill>
                  <a:srgbClr val="B4B4B4"/>
                </a:solidFill>
              </a:rPr>
              <a:t>BS(2)</a:t>
            </a:r>
          </a:p>
        </p:txBody>
      </p:sp>
      <p:sp>
        <p:nvSpPr>
          <p:cNvPr id="71710" name="Rectangle 29">
            <a:extLst>
              <a:ext uri="{FF2B5EF4-FFF2-40B4-BE49-F238E27FC236}">
                <a16:creationId xmlns:a16="http://schemas.microsoft.com/office/drawing/2014/main" id="{9DB97480-9B3C-0F9B-5252-FA05E87030BE}"/>
              </a:ext>
            </a:extLst>
          </p:cNvPr>
          <p:cNvSpPr>
            <a:spLocks noChangeArrowheads="1"/>
          </p:cNvSpPr>
          <p:nvPr/>
        </p:nvSpPr>
        <p:spPr bwMode="auto">
          <a:xfrm>
            <a:off x="5715000" y="3429000"/>
            <a:ext cx="914400" cy="1143000"/>
          </a:xfrm>
          <a:prstGeom prst="rect">
            <a:avLst/>
          </a:prstGeom>
          <a:noFill/>
          <a:ln w="9525" algn="ctr">
            <a:solidFill>
              <a:srgbClr val="B4B4B4"/>
            </a:solidFill>
            <a:prstDash val="sysDot"/>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71711" name="Text Box 30">
            <a:extLst>
              <a:ext uri="{FF2B5EF4-FFF2-40B4-BE49-F238E27FC236}">
                <a16:creationId xmlns:a16="http://schemas.microsoft.com/office/drawing/2014/main" id="{9D2F8E1D-0950-74D5-EE64-BC9FB86B4B49}"/>
              </a:ext>
            </a:extLst>
          </p:cNvPr>
          <p:cNvSpPr txBox="1">
            <a:spLocks noChangeArrowheads="1"/>
          </p:cNvSpPr>
          <p:nvPr/>
        </p:nvSpPr>
        <p:spPr bwMode="auto">
          <a:xfrm>
            <a:off x="5867400" y="3429000"/>
            <a:ext cx="657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400">
                <a:solidFill>
                  <a:srgbClr val="B4B4B4"/>
                </a:solidFill>
              </a:rPr>
              <a:t>HC(2)</a:t>
            </a:r>
          </a:p>
        </p:txBody>
      </p:sp>
      <p:sp>
        <p:nvSpPr>
          <p:cNvPr id="71712" name="Text Box 31">
            <a:extLst>
              <a:ext uri="{FF2B5EF4-FFF2-40B4-BE49-F238E27FC236}">
                <a16:creationId xmlns:a16="http://schemas.microsoft.com/office/drawing/2014/main" id="{82E3607E-6133-E620-95DC-A90EE520B060}"/>
              </a:ext>
            </a:extLst>
          </p:cNvPr>
          <p:cNvSpPr txBox="1">
            <a:spLocks noChangeArrowheads="1"/>
          </p:cNvSpPr>
          <p:nvPr/>
        </p:nvSpPr>
        <p:spPr bwMode="auto">
          <a:xfrm>
            <a:off x="5878513" y="4343400"/>
            <a:ext cx="638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400">
                <a:solidFill>
                  <a:srgbClr val="B4B4B4"/>
                </a:solidFill>
              </a:rPr>
              <a:t>BS(2)</a:t>
            </a:r>
          </a:p>
        </p:txBody>
      </p:sp>
      <p:sp>
        <p:nvSpPr>
          <p:cNvPr id="71713" name="Rectangle 32">
            <a:extLst>
              <a:ext uri="{FF2B5EF4-FFF2-40B4-BE49-F238E27FC236}">
                <a16:creationId xmlns:a16="http://schemas.microsoft.com/office/drawing/2014/main" id="{419F17B5-C8BD-EE97-E571-F226EA6FF3E3}"/>
              </a:ext>
            </a:extLst>
          </p:cNvPr>
          <p:cNvSpPr>
            <a:spLocks noChangeArrowheads="1"/>
          </p:cNvSpPr>
          <p:nvPr/>
        </p:nvSpPr>
        <p:spPr bwMode="auto">
          <a:xfrm>
            <a:off x="5715000" y="4648200"/>
            <a:ext cx="914400" cy="1143000"/>
          </a:xfrm>
          <a:prstGeom prst="rect">
            <a:avLst/>
          </a:prstGeom>
          <a:noFill/>
          <a:ln w="9525" algn="ctr">
            <a:solidFill>
              <a:srgbClr val="B4B4B4"/>
            </a:solidFill>
            <a:prstDash val="sysDot"/>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71714" name="Text Box 33">
            <a:extLst>
              <a:ext uri="{FF2B5EF4-FFF2-40B4-BE49-F238E27FC236}">
                <a16:creationId xmlns:a16="http://schemas.microsoft.com/office/drawing/2014/main" id="{305BDC92-66FA-EE68-524C-4214964EEC20}"/>
              </a:ext>
            </a:extLst>
          </p:cNvPr>
          <p:cNvSpPr txBox="1">
            <a:spLocks noChangeArrowheads="1"/>
          </p:cNvSpPr>
          <p:nvPr/>
        </p:nvSpPr>
        <p:spPr bwMode="auto">
          <a:xfrm>
            <a:off x="5867400" y="4648200"/>
            <a:ext cx="657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400">
                <a:solidFill>
                  <a:srgbClr val="B4B4B4"/>
                </a:solidFill>
              </a:rPr>
              <a:t>HC(2)</a:t>
            </a:r>
          </a:p>
        </p:txBody>
      </p:sp>
      <p:sp>
        <p:nvSpPr>
          <p:cNvPr id="71715" name="Text Box 34">
            <a:extLst>
              <a:ext uri="{FF2B5EF4-FFF2-40B4-BE49-F238E27FC236}">
                <a16:creationId xmlns:a16="http://schemas.microsoft.com/office/drawing/2014/main" id="{BF0A9435-1BAD-F1D1-4547-B7C0A4D96D4F}"/>
              </a:ext>
            </a:extLst>
          </p:cNvPr>
          <p:cNvSpPr txBox="1">
            <a:spLocks noChangeArrowheads="1"/>
          </p:cNvSpPr>
          <p:nvPr/>
        </p:nvSpPr>
        <p:spPr bwMode="auto">
          <a:xfrm>
            <a:off x="5878513" y="5562600"/>
            <a:ext cx="638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400">
                <a:solidFill>
                  <a:srgbClr val="B4B4B4"/>
                </a:solidFill>
              </a:rPr>
              <a:t>BS(2)</a:t>
            </a:r>
          </a:p>
        </p:txBody>
      </p:sp>
      <p:sp>
        <p:nvSpPr>
          <p:cNvPr id="71716" name="Rectangle 35">
            <a:extLst>
              <a:ext uri="{FF2B5EF4-FFF2-40B4-BE49-F238E27FC236}">
                <a16:creationId xmlns:a16="http://schemas.microsoft.com/office/drawing/2014/main" id="{6C1BC0BD-F737-181E-08B2-D36A5C8D034D}"/>
              </a:ext>
            </a:extLst>
          </p:cNvPr>
          <p:cNvSpPr>
            <a:spLocks noChangeArrowheads="1"/>
          </p:cNvSpPr>
          <p:nvPr/>
        </p:nvSpPr>
        <p:spPr bwMode="auto">
          <a:xfrm>
            <a:off x="4191000" y="990600"/>
            <a:ext cx="914400" cy="2209800"/>
          </a:xfrm>
          <a:prstGeom prst="rect">
            <a:avLst/>
          </a:prstGeom>
          <a:noFill/>
          <a:ln w="9525" algn="ctr">
            <a:solidFill>
              <a:srgbClr val="B4B4B4"/>
            </a:solidFill>
            <a:prstDash val="sysDot"/>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71717" name="Text Box 36">
            <a:extLst>
              <a:ext uri="{FF2B5EF4-FFF2-40B4-BE49-F238E27FC236}">
                <a16:creationId xmlns:a16="http://schemas.microsoft.com/office/drawing/2014/main" id="{C349CF07-8236-FADD-B1A9-08FD348FC241}"/>
              </a:ext>
            </a:extLst>
          </p:cNvPr>
          <p:cNvSpPr txBox="1">
            <a:spLocks noChangeArrowheads="1"/>
          </p:cNvSpPr>
          <p:nvPr/>
        </p:nvSpPr>
        <p:spPr bwMode="auto">
          <a:xfrm>
            <a:off x="4343400" y="990600"/>
            <a:ext cx="657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400">
                <a:solidFill>
                  <a:srgbClr val="B4B4B4"/>
                </a:solidFill>
              </a:rPr>
              <a:t>HC(4)</a:t>
            </a:r>
          </a:p>
        </p:txBody>
      </p:sp>
      <p:sp>
        <p:nvSpPr>
          <p:cNvPr id="71718" name="Rectangle 37">
            <a:extLst>
              <a:ext uri="{FF2B5EF4-FFF2-40B4-BE49-F238E27FC236}">
                <a16:creationId xmlns:a16="http://schemas.microsoft.com/office/drawing/2014/main" id="{0E4CE3B3-DB2E-60CB-4B1C-69FCFBDCC973}"/>
              </a:ext>
            </a:extLst>
          </p:cNvPr>
          <p:cNvSpPr>
            <a:spLocks noChangeArrowheads="1"/>
          </p:cNvSpPr>
          <p:nvPr/>
        </p:nvSpPr>
        <p:spPr bwMode="auto">
          <a:xfrm>
            <a:off x="4191000" y="3429000"/>
            <a:ext cx="914400" cy="2209800"/>
          </a:xfrm>
          <a:prstGeom prst="rect">
            <a:avLst/>
          </a:prstGeom>
          <a:noFill/>
          <a:ln w="9525" algn="ctr">
            <a:solidFill>
              <a:srgbClr val="B4B4B4"/>
            </a:solidFill>
            <a:prstDash val="sysDot"/>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71719" name="Text Box 38">
            <a:extLst>
              <a:ext uri="{FF2B5EF4-FFF2-40B4-BE49-F238E27FC236}">
                <a16:creationId xmlns:a16="http://schemas.microsoft.com/office/drawing/2014/main" id="{90E10FBB-44BF-D8E0-82EA-33F2E0BD289B}"/>
              </a:ext>
            </a:extLst>
          </p:cNvPr>
          <p:cNvSpPr txBox="1">
            <a:spLocks noChangeArrowheads="1"/>
          </p:cNvSpPr>
          <p:nvPr/>
        </p:nvSpPr>
        <p:spPr bwMode="auto">
          <a:xfrm>
            <a:off x="4343400" y="3429000"/>
            <a:ext cx="657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400">
                <a:solidFill>
                  <a:srgbClr val="B4B4B4"/>
                </a:solidFill>
              </a:rPr>
              <a:t>HC(4)</a:t>
            </a:r>
          </a:p>
        </p:txBody>
      </p:sp>
      <p:sp>
        <p:nvSpPr>
          <p:cNvPr id="71720" name="Rectangle 39">
            <a:extLst>
              <a:ext uri="{FF2B5EF4-FFF2-40B4-BE49-F238E27FC236}">
                <a16:creationId xmlns:a16="http://schemas.microsoft.com/office/drawing/2014/main" id="{04C8720C-DA96-1923-B0C1-BF81E90321A2}"/>
              </a:ext>
            </a:extLst>
          </p:cNvPr>
          <p:cNvSpPr>
            <a:spLocks noChangeArrowheads="1"/>
          </p:cNvSpPr>
          <p:nvPr/>
        </p:nvSpPr>
        <p:spPr bwMode="auto">
          <a:xfrm>
            <a:off x="1828800" y="990600"/>
            <a:ext cx="1371600" cy="4724400"/>
          </a:xfrm>
          <a:prstGeom prst="rect">
            <a:avLst/>
          </a:prstGeom>
          <a:noFill/>
          <a:ln w="9525" algn="ctr">
            <a:solidFill>
              <a:srgbClr val="B4B4B4"/>
            </a:solidFill>
            <a:prstDash val="sysDot"/>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71721" name="Text Box 40">
            <a:extLst>
              <a:ext uri="{FF2B5EF4-FFF2-40B4-BE49-F238E27FC236}">
                <a16:creationId xmlns:a16="http://schemas.microsoft.com/office/drawing/2014/main" id="{8D1EB3D6-A235-D3D4-5C14-F72CFC24454D}"/>
              </a:ext>
            </a:extLst>
          </p:cNvPr>
          <p:cNvSpPr txBox="1">
            <a:spLocks noChangeArrowheads="1"/>
          </p:cNvSpPr>
          <p:nvPr/>
        </p:nvSpPr>
        <p:spPr bwMode="auto">
          <a:xfrm>
            <a:off x="2238375" y="990600"/>
            <a:ext cx="657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400">
                <a:solidFill>
                  <a:srgbClr val="B4B4B4"/>
                </a:solidFill>
              </a:rPr>
              <a:t>HC(8)</a:t>
            </a:r>
          </a:p>
        </p:txBody>
      </p:sp>
      <p:sp>
        <p:nvSpPr>
          <p:cNvPr id="71722" name="Rectangle 41">
            <a:extLst>
              <a:ext uri="{FF2B5EF4-FFF2-40B4-BE49-F238E27FC236}">
                <a16:creationId xmlns:a16="http://schemas.microsoft.com/office/drawing/2014/main" id="{0876FC8B-5E17-8C2D-0F07-2FC44FBD8A8A}"/>
              </a:ext>
            </a:extLst>
          </p:cNvPr>
          <p:cNvSpPr>
            <a:spLocks noChangeArrowheads="1"/>
          </p:cNvSpPr>
          <p:nvPr/>
        </p:nvSpPr>
        <p:spPr bwMode="auto">
          <a:xfrm>
            <a:off x="4114800" y="990600"/>
            <a:ext cx="2819400" cy="2362200"/>
          </a:xfrm>
          <a:prstGeom prst="rect">
            <a:avLst/>
          </a:prstGeom>
          <a:noFill/>
          <a:ln w="9525" algn="ctr">
            <a:solidFill>
              <a:srgbClr val="B4B4B4"/>
            </a:solidFill>
            <a:prstDash val="sysDot"/>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71723" name="Rectangle 42">
            <a:extLst>
              <a:ext uri="{FF2B5EF4-FFF2-40B4-BE49-F238E27FC236}">
                <a16:creationId xmlns:a16="http://schemas.microsoft.com/office/drawing/2014/main" id="{C9591178-7869-16DF-1C59-C8ADDFBA44B3}"/>
              </a:ext>
            </a:extLst>
          </p:cNvPr>
          <p:cNvSpPr>
            <a:spLocks noChangeArrowheads="1"/>
          </p:cNvSpPr>
          <p:nvPr/>
        </p:nvSpPr>
        <p:spPr bwMode="auto">
          <a:xfrm>
            <a:off x="4114800" y="3352800"/>
            <a:ext cx="2819400" cy="2590800"/>
          </a:xfrm>
          <a:prstGeom prst="rect">
            <a:avLst/>
          </a:prstGeom>
          <a:noFill/>
          <a:ln w="9525" algn="ctr">
            <a:solidFill>
              <a:srgbClr val="B4B4B4"/>
            </a:solidFill>
            <a:prstDash val="sysDot"/>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71724" name="Text Box 43">
            <a:extLst>
              <a:ext uri="{FF2B5EF4-FFF2-40B4-BE49-F238E27FC236}">
                <a16:creationId xmlns:a16="http://schemas.microsoft.com/office/drawing/2014/main" id="{BE4A8E01-E5CA-5675-BF48-23120C8EA04C}"/>
              </a:ext>
            </a:extLst>
          </p:cNvPr>
          <p:cNvSpPr txBox="1">
            <a:spLocks noChangeArrowheads="1"/>
          </p:cNvSpPr>
          <p:nvPr/>
        </p:nvSpPr>
        <p:spPr bwMode="auto">
          <a:xfrm>
            <a:off x="5029200" y="3124200"/>
            <a:ext cx="638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400">
                <a:solidFill>
                  <a:srgbClr val="B4B4B4"/>
                </a:solidFill>
              </a:rPr>
              <a:t>BS(4)</a:t>
            </a:r>
          </a:p>
        </p:txBody>
      </p:sp>
      <p:sp>
        <p:nvSpPr>
          <p:cNvPr id="71725" name="Text Box 44">
            <a:extLst>
              <a:ext uri="{FF2B5EF4-FFF2-40B4-BE49-F238E27FC236}">
                <a16:creationId xmlns:a16="http://schemas.microsoft.com/office/drawing/2014/main" id="{46C73923-E037-8EE6-0FB8-DF9201ADF7E4}"/>
              </a:ext>
            </a:extLst>
          </p:cNvPr>
          <p:cNvSpPr txBox="1">
            <a:spLocks noChangeArrowheads="1"/>
          </p:cNvSpPr>
          <p:nvPr/>
        </p:nvSpPr>
        <p:spPr bwMode="auto">
          <a:xfrm>
            <a:off x="5029200" y="5638800"/>
            <a:ext cx="638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400">
                <a:solidFill>
                  <a:srgbClr val="B4B4B4"/>
                </a:solidFill>
              </a:rPr>
              <a:t>BS(4)</a:t>
            </a:r>
          </a:p>
        </p:txBody>
      </p:sp>
      <p:sp>
        <p:nvSpPr>
          <p:cNvPr id="69678" name="Rectangle 45">
            <a:extLst>
              <a:ext uri="{FF2B5EF4-FFF2-40B4-BE49-F238E27FC236}">
                <a16:creationId xmlns:a16="http://schemas.microsoft.com/office/drawing/2014/main" id="{E71D9D91-AE61-7783-119E-B0D891AC8560}"/>
              </a:ext>
            </a:extLst>
          </p:cNvPr>
          <p:cNvSpPr>
            <a:spLocks noChangeArrowheads="1"/>
          </p:cNvSpPr>
          <p:nvPr/>
        </p:nvSpPr>
        <p:spPr bwMode="auto">
          <a:xfrm>
            <a:off x="1752600" y="838200"/>
            <a:ext cx="5257800" cy="5257800"/>
          </a:xfrm>
          <a:prstGeom prst="rect">
            <a:avLst/>
          </a:prstGeom>
          <a:noFill/>
          <a:ln w="9525" algn="ctr">
            <a:solidFill>
              <a:srgbClr val="B4B4B4"/>
            </a:solidFill>
            <a:prstDash val="sysDot"/>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69679" name="Text Box 46">
            <a:extLst>
              <a:ext uri="{FF2B5EF4-FFF2-40B4-BE49-F238E27FC236}">
                <a16:creationId xmlns:a16="http://schemas.microsoft.com/office/drawing/2014/main" id="{05F7AF2B-89BF-377A-A263-5A8D96824FCE}"/>
              </a:ext>
            </a:extLst>
          </p:cNvPr>
          <p:cNvSpPr txBox="1">
            <a:spLocks noChangeArrowheads="1"/>
          </p:cNvSpPr>
          <p:nvPr/>
        </p:nvSpPr>
        <p:spPr bwMode="auto">
          <a:xfrm>
            <a:off x="2867025" y="5791200"/>
            <a:ext cx="638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400">
                <a:solidFill>
                  <a:srgbClr val="B4B4B4"/>
                </a:solidFill>
              </a:rPr>
              <a:t>BS(8)</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1721"/>
                                        </p:tgtEl>
                                        <p:attrNameLst>
                                          <p:attrName>style.visibility</p:attrName>
                                        </p:attrNameLst>
                                      </p:cBhvr>
                                      <p:to>
                                        <p:strVal val="visible"/>
                                      </p:to>
                                    </p:set>
                                    <p:animEffect transition="in" filter="fade">
                                      <p:cBhvr>
                                        <p:cTn id="7" dur="500"/>
                                        <p:tgtEl>
                                          <p:spTgt spid="71721"/>
                                        </p:tgtEl>
                                      </p:cBhvr>
                                    </p:animEffect>
                                  </p:childTnLst>
                                </p:cTn>
                              </p:par>
                              <p:par>
                                <p:cTn id="8" presetID="10" presetClass="entr" presetSubtype="0" fill="hold" nodeType="withEffect">
                                  <p:stCondLst>
                                    <p:cond delay="0"/>
                                  </p:stCondLst>
                                  <p:childTnLst>
                                    <p:set>
                                      <p:cBhvr>
                                        <p:cTn id="9" dur="1" fill="hold">
                                          <p:stCondLst>
                                            <p:cond delay="0"/>
                                          </p:stCondLst>
                                        </p:cTn>
                                        <p:tgtEl>
                                          <p:spTgt spid="71720"/>
                                        </p:tgtEl>
                                        <p:attrNameLst>
                                          <p:attrName>style.visibility</p:attrName>
                                        </p:attrNameLst>
                                      </p:cBhvr>
                                      <p:to>
                                        <p:strVal val="visible"/>
                                      </p:to>
                                    </p:set>
                                    <p:animEffect transition="in" filter="fade">
                                      <p:cBhvr>
                                        <p:cTn id="10" dur="500"/>
                                        <p:tgtEl>
                                          <p:spTgt spid="71720"/>
                                        </p:tgtEl>
                                      </p:cBhvr>
                                    </p:animEffect>
                                  </p:childTnLst>
                                </p:cTn>
                              </p:par>
                              <p:par>
                                <p:cTn id="11" presetID="10" presetClass="entr" presetSubtype="0" fill="hold" nodeType="withEffect">
                                  <p:stCondLst>
                                    <p:cond delay="0"/>
                                  </p:stCondLst>
                                  <p:childTnLst>
                                    <p:set>
                                      <p:cBhvr>
                                        <p:cTn id="12" dur="1" fill="hold">
                                          <p:stCondLst>
                                            <p:cond delay="0"/>
                                          </p:stCondLst>
                                        </p:cTn>
                                        <p:tgtEl>
                                          <p:spTgt spid="71724"/>
                                        </p:tgtEl>
                                        <p:attrNameLst>
                                          <p:attrName>style.visibility</p:attrName>
                                        </p:attrNameLst>
                                      </p:cBhvr>
                                      <p:to>
                                        <p:strVal val="visible"/>
                                      </p:to>
                                    </p:set>
                                    <p:animEffect transition="in" filter="fade">
                                      <p:cBhvr>
                                        <p:cTn id="13" dur="500"/>
                                        <p:tgtEl>
                                          <p:spTgt spid="71724"/>
                                        </p:tgtEl>
                                      </p:cBhvr>
                                    </p:animEffect>
                                  </p:childTnLst>
                                </p:cTn>
                              </p:par>
                              <p:par>
                                <p:cTn id="14" presetID="10" presetClass="entr" presetSubtype="0" fill="hold" nodeType="withEffect">
                                  <p:stCondLst>
                                    <p:cond delay="0"/>
                                  </p:stCondLst>
                                  <p:childTnLst>
                                    <p:set>
                                      <p:cBhvr>
                                        <p:cTn id="15" dur="1" fill="hold">
                                          <p:stCondLst>
                                            <p:cond delay="0"/>
                                          </p:stCondLst>
                                        </p:cTn>
                                        <p:tgtEl>
                                          <p:spTgt spid="71725"/>
                                        </p:tgtEl>
                                        <p:attrNameLst>
                                          <p:attrName>style.visibility</p:attrName>
                                        </p:attrNameLst>
                                      </p:cBhvr>
                                      <p:to>
                                        <p:strVal val="visible"/>
                                      </p:to>
                                    </p:set>
                                    <p:animEffect transition="in" filter="fade">
                                      <p:cBhvr>
                                        <p:cTn id="16" dur="500"/>
                                        <p:tgtEl>
                                          <p:spTgt spid="71725"/>
                                        </p:tgtEl>
                                      </p:cBhvr>
                                    </p:animEffect>
                                  </p:childTnLst>
                                </p:cTn>
                              </p:par>
                              <p:par>
                                <p:cTn id="17" presetID="10" presetClass="entr" presetSubtype="0" fill="hold" nodeType="withEffect">
                                  <p:stCondLst>
                                    <p:cond delay="0"/>
                                  </p:stCondLst>
                                  <p:childTnLst>
                                    <p:set>
                                      <p:cBhvr>
                                        <p:cTn id="18" dur="1" fill="hold">
                                          <p:stCondLst>
                                            <p:cond delay="0"/>
                                          </p:stCondLst>
                                        </p:cTn>
                                        <p:tgtEl>
                                          <p:spTgt spid="71723"/>
                                        </p:tgtEl>
                                        <p:attrNameLst>
                                          <p:attrName>style.visibility</p:attrName>
                                        </p:attrNameLst>
                                      </p:cBhvr>
                                      <p:to>
                                        <p:strVal val="visible"/>
                                      </p:to>
                                    </p:set>
                                    <p:animEffect transition="in" filter="fade">
                                      <p:cBhvr>
                                        <p:cTn id="19" dur="500"/>
                                        <p:tgtEl>
                                          <p:spTgt spid="71723"/>
                                        </p:tgtEl>
                                      </p:cBhvr>
                                    </p:animEffect>
                                  </p:childTnLst>
                                </p:cTn>
                              </p:par>
                              <p:par>
                                <p:cTn id="20" presetID="10" presetClass="entr" presetSubtype="0" fill="hold" nodeType="withEffect">
                                  <p:stCondLst>
                                    <p:cond delay="0"/>
                                  </p:stCondLst>
                                  <p:childTnLst>
                                    <p:set>
                                      <p:cBhvr>
                                        <p:cTn id="21" dur="1" fill="hold">
                                          <p:stCondLst>
                                            <p:cond delay="0"/>
                                          </p:stCondLst>
                                        </p:cTn>
                                        <p:tgtEl>
                                          <p:spTgt spid="71722"/>
                                        </p:tgtEl>
                                        <p:attrNameLst>
                                          <p:attrName>style.visibility</p:attrName>
                                        </p:attrNameLst>
                                      </p:cBhvr>
                                      <p:to>
                                        <p:strVal val="visible"/>
                                      </p:to>
                                    </p:set>
                                    <p:animEffect transition="in" filter="fade">
                                      <p:cBhvr>
                                        <p:cTn id="22" dur="500"/>
                                        <p:tgtEl>
                                          <p:spTgt spid="7172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71687"/>
                                        </p:tgtEl>
                                        <p:attrNameLst>
                                          <p:attrName>style.visibility</p:attrName>
                                        </p:attrNameLst>
                                      </p:cBhvr>
                                      <p:to>
                                        <p:strVal val="visible"/>
                                      </p:to>
                                    </p:set>
                                    <p:animEffect transition="in" filter="fade">
                                      <p:cBhvr>
                                        <p:cTn id="27" dur="500"/>
                                        <p:tgtEl>
                                          <p:spTgt spid="71687"/>
                                        </p:tgtEl>
                                      </p:cBhvr>
                                    </p:animEffect>
                                  </p:childTnLst>
                                </p:cTn>
                              </p:par>
                              <p:par>
                                <p:cTn id="28" presetID="10" presetClass="entr" presetSubtype="0" fill="hold" nodeType="withEffect">
                                  <p:stCondLst>
                                    <p:cond delay="0"/>
                                  </p:stCondLst>
                                  <p:childTnLst>
                                    <p:set>
                                      <p:cBhvr>
                                        <p:cTn id="29" dur="1" fill="hold">
                                          <p:stCondLst>
                                            <p:cond delay="0"/>
                                          </p:stCondLst>
                                        </p:cTn>
                                        <p:tgtEl>
                                          <p:spTgt spid="71688"/>
                                        </p:tgtEl>
                                        <p:attrNameLst>
                                          <p:attrName>style.visibility</p:attrName>
                                        </p:attrNameLst>
                                      </p:cBhvr>
                                      <p:to>
                                        <p:strVal val="visible"/>
                                      </p:to>
                                    </p:set>
                                    <p:animEffect transition="in" filter="fade">
                                      <p:cBhvr>
                                        <p:cTn id="30" dur="500"/>
                                        <p:tgtEl>
                                          <p:spTgt spid="71688"/>
                                        </p:tgtEl>
                                      </p:cBhvr>
                                    </p:animEffect>
                                  </p:childTnLst>
                                </p:cTn>
                              </p:par>
                              <p:par>
                                <p:cTn id="31" presetID="10" presetClass="entr" presetSubtype="0" fill="hold" nodeType="withEffect">
                                  <p:stCondLst>
                                    <p:cond delay="0"/>
                                  </p:stCondLst>
                                  <p:childTnLst>
                                    <p:set>
                                      <p:cBhvr>
                                        <p:cTn id="32" dur="1" fill="hold">
                                          <p:stCondLst>
                                            <p:cond delay="0"/>
                                          </p:stCondLst>
                                        </p:cTn>
                                        <p:tgtEl>
                                          <p:spTgt spid="71689"/>
                                        </p:tgtEl>
                                        <p:attrNameLst>
                                          <p:attrName>style.visibility</p:attrName>
                                        </p:attrNameLst>
                                      </p:cBhvr>
                                      <p:to>
                                        <p:strVal val="visible"/>
                                      </p:to>
                                    </p:set>
                                    <p:animEffect transition="in" filter="fade">
                                      <p:cBhvr>
                                        <p:cTn id="33" dur="500"/>
                                        <p:tgtEl>
                                          <p:spTgt spid="71689"/>
                                        </p:tgtEl>
                                      </p:cBhvr>
                                    </p:animEffect>
                                  </p:childTnLst>
                                </p:cTn>
                              </p:par>
                              <p:par>
                                <p:cTn id="34" presetID="10" presetClass="entr" presetSubtype="0" fill="hold" nodeType="withEffect">
                                  <p:stCondLst>
                                    <p:cond delay="0"/>
                                  </p:stCondLst>
                                  <p:childTnLst>
                                    <p:set>
                                      <p:cBhvr>
                                        <p:cTn id="35" dur="1" fill="hold">
                                          <p:stCondLst>
                                            <p:cond delay="0"/>
                                          </p:stCondLst>
                                        </p:cTn>
                                        <p:tgtEl>
                                          <p:spTgt spid="71695"/>
                                        </p:tgtEl>
                                        <p:attrNameLst>
                                          <p:attrName>style.visibility</p:attrName>
                                        </p:attrNameLst>
                                      </p:cBhvr>
                                      <p:to>
                                        <p:strVal val="visible"/>
                                      </p:to>
                                    </p:set>
                                    <p:animEffect transition="in" filter="fade">
                                      <p:cBhvr>
                                        <p:cTn id="36" dur="500"/>
                                        <p:tgtEl>
                                          <p:spTgt spid="71695"/>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ntr" presetSubtype="0" fill="hold" nodeType="clickEffect">
                                  <p:stCondLst>
                                    <p:cond delay="0"/>
                                  </p:stCondLst>
                                  <p:childTnLst>
                                    <p:set>
                                      <p:cBhvr>
                                        <p:cTn id="40" dur="1" fill="hold">
                                          <p:stCondLst>
                                            <p:cond delay="0"/>
                                          </p:stCondLst>
                                        </p:cTn>
                                        <p:tgtEl>
                                          <p:spTgt spid="71716"/>
                                        </p:tgtEl>
                                        <p:attrNameLst>
                                          <p:attrName>style.visibility</p:attrName>
                                        </p:attrNameLst>
                                      </p:cBhvr>
                                      <p:to>
                                        <p:strVal val="visible"/>
                                      </p:to>
                                    </p:set>
                                    <p:animEffect transition="in" filter="fade">
                                      <p:cBhvr>
                                        <p:cTn id="41" dur="500"/>
                                        <p:tgtEl>
                                          <p:spTgt spid="71716"/>
                                        </p:tgtEl>
                                      </p:cBhvr>
                                    </p:animEffect>
                                  </p:childTnLst>
                                </p:cTn>
                              </p:par>
                              <p:par>
                                <p:cTn id="42" presetID="10" presetClass="entr" presetSubtype="0" fill="hold" nodeType="withEffect">
                                  <p:stCondLst>
                                    <p:cond delay="0"/>
                                  </p:stCondLst>
                                  <p:childTnLst>
                                    <p:set>
                                      <p:cBhvr>
                                        <p:cTn id="43" dur="1" fill="hold">
                                          <p:stCondLst>
                                            <p:cond delay="0"/>
                                          </p:stCondLst>
                                        </p:cTn>
                                        <p:tgtEl>
                                          <p:spTgt spid="71717"/>
                                        </p:tgtEl>
                                        <p:attrNameLst>
                                          <p:attrName>style.visibility</p:attrName>
                                        </p:attrNameLst>
                                      </p:cBhvr>
                                      <p:to>
                                        <p:strVal val="visible"/>
                                      </p:to>
                                    </p:set>
                                    <p:animEffect transition="in" filter="fade">
                                      <p:cBhvr>
                                        <p:cTn id="44" dur="500"/>
                                        <p:tgtEl>
                                          <p:spTgt spid="71717"/>
                                        </p:tgtEl>
                                      </p:cBhvr>
                                    </p:animEffect>
                                  </p:childTnLst>
                                </p:cTn>
                              </p:par>
                              <p:par>
                                <p:cTn id="45" presetID="10" presetClass="entr" presetSubtype="0" fill="hold" nodeType="withEffect">
                                  <p:stCondLst>
                                    <p:cond delay="0"/>
                                  </p:stCondLst>
                                  <p:childTnLst>
                                    <p:set>
                                      <p:cBhvr>
                                        <p:cTn id="46" dur="1" fill="hold">
                                          <p:stCondLst>
                                            <p:cond delay="0"/>
                                          </p:stCondLst>
                                        </p:cTn>
                                        <p:tgtEl>
                                          <p:spTgt spid="71706"/>
                                        </p:tgtEl>
                                        <p:attrNameLst>
                                          <p:attrName>style.visibility</p:attrName>
                                        </p:attrNameLst>
                                      </p:cBhvr>
                                      <p:to>
                                        <p:strVal val="visible"/>
                                      </p:to>
                                    </p:set>
                                    <p:animEffect transition="in" filter="fade">
                                      <p:cBhvr>
                                        <p:cTn id="47" dur="500"/>
                                        <p:tgtEl>
                                          <p:spTgt spid="71706"/>
                                        </p:tgtEl>
                                      </p:cBhvr>
                                    </p:animEffect>
                                  </p:childTnLst>
                                </p:cTn>
                              </p:par>
                              <p:par>
                                <p:cTn id="48" presetID="10" presetClass="entr" presetSubtype="0" fill="hold" nodeType="withEffect">
                                  <p:stCondLst>
                                    <p:cond delay="0"/>
                                  </p:stCondLst>
                                  <p:childTnLst>
                                    <p:set>
                                      <p:cBhvr>
                                        <p:cTn id="49" dur="1" fill="hold">
                                          <p:stCondLst>
                                            <p:cond delay="0"/>
                                          </p:stCondLst>
                                        </p:cTn>
                                        <p:tgtEl>
                                          <p:spTgt spid="71699"/>
                                        </p:tgtEl>
                                        <p:attrNameLst>
                                          <p:attrName>style.visibility</p:attrName>
                                        </p:attrNameLst>
                                      </p:cBhvr>
                                      <p:to>
                                        <p:strVal val="visible"/>
                                      </p:to>
                                    </p:set>
                                    <p:animEffect transition="in" filter="fade">
                                      <p:cBhvr>
                                        <p:cTn id="50" dur="500"/>
                                        <p:tgtEl>
                                          <p:spTgt spid="71699"/>
                                        </p:tgtEl>
                                      </p:cBhvr>
                                    </p:animEffect>
                                  </p:childTnLst>
                                </p:cTn>
                              </p:par>
                              <p:par>
                                <p:cTn id="51" presetID="10" presetClass="entr" presetSubtype="0" fill="hold" nodeType="withEffect">
                                  <p:stCondLst>
                                    <p:cond delay="0"/>
                                  </p:stCondLst>
                                  <p:childTnLst>
                                    <p:set>
                                      <p:cBhvr>
                                        <p:cTn id="52" dur="1" fill="hold">
                                          <p:stCondLst>
                                            <p:cond delay="0"/>
                                          </p:stCondLst>
                                        </p:cTn>
                                        <p:tgtEl>
                                          <p:spTgt spid="71709"/>
                                        </p:tgtEl>
                                        <p:attrNameLst>
                                          <p:attrName>style.visibility</p:attrName>
                                        </p:attrNameLst>
                                      </p:cBhvr>
                                      <p:to>
                                        <p:strVal val="visible"/>
                                      </p:to>
                                    </p:set>
                                    <p:animEffect transition="in" filter="fade">
                                      <p:cBhvr>
                                        <p:cTn id="53" dur="500"/>
                                        <p:tgtEl>
                                          <p:spTgt spid="71709"/>
                                        </p:tgtEl>
                                      </p:cBhvr>
                                    </p:animEffect>
                                  </p:childTnLst>
                                </p:cTn>
                              </p:par>
                              <p:par>
                                <p:cTn id="54" presetID="10" presetClass="entr" presetSubtype="0" fill="hold" nodeType="withEffect">
                                  <p:stCondLst>
                                    <p:cond delay="0"/>
                                  </p:stCondLst>
                                  <p:childTnLst>
                                    <p:set>
                                      <p:cBhvr>
                                        <p:cTn id="55" dur="1" fill="hold">
                                          <p:stCondLst>
                                            <p:cond delay="0"/>
                                          </p:stCondLst>
                                        </p:cTn>
                                        <p:tgtEl>
                                          <p:spTgt spid="71707"/>
                                        </p:tgtEl>
                                        <p:attrNameLst>
                                          <p:attrName>style.visibility</p:attrName>
                                        </p:attrNameLst>
                                      </p:cBhvr>
                                      <p:to>
                                        <p:strVal val="visible"/>
                                      </p:to>
                                    </p:set>
                                    <p:animEffect transition="in" filter="fade">
                                      <p:cBhvr>
                                        <p:cTn id="56" dur="500"/>
                                        <p:tgtEl>
                                          <p:spTgt spid="71707"/>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0" presetClass="entr" presetSubtype="0" fill="hold" nodeType="clickEffect">
                                  <p:stCondLst>
                                    <p:cond delay="0"/>
                                  </p:stCondLst>
                                  <p:childTnLst>
                                    <p:set>
                                      <p:cBhvr>
                                        <p:cTn id="60" dur="1" fill="hold">
                                          <p:stCondLst>
                                            <p:cond delay="0"/>
                                          </p:stCondLst>
                                        </p:cTn>
                                        <p:tgtEl>
                                          <p:spTgt spid="71719"/>
                                        </p:tgtEl>
                                        <p:attrNameLst>
                                          <p:attrName>style.visibility</p:attrName>
                                        </p:attrNameLst>
                                      </p:cBhvr>
                                      <p:to>
                                        <p:strVal val="visible"/>
                                      </p:to>
                                    </p:set>
                                    <p:animEffect transition="in" filter="fade">
                                      <p:cBhvr>
                                        <p:cTn id="61" dur="500"/>
                                        <p:tgtEl>
                                          <p:spTgt spid="71719"/>
                                        </p:tgtEl>
                                      </p:cBhvr>
                                    </p:animEffect>
                                  </p:childTnLst>
                                </p:cTn>
                              </p:par>
                              <p:par>
                                <p:cTn id="62" presetID="10" presetClass="entr" presetSubtype="0" fill="hold" nodeType="withEffect">
                                  <p:stCondLst>
                                    <p:cond delay="0"/>
                                  </p:stCondLst>
                                  <p:childTnLst>
                                    <p:set>
                                      <p:cBhvr>
                                        <p:cTn id="63" dur="1" fill="hold">
                                          <p:stCondLst>
                                            <p:cond delay="0"/>
                                          </p:stCondLst>
                                        </p:cTn>
                                        <p:tgtEl>
                                          <p:spTgt spid="71718"/>
                                        </p:tgtEl>
                                        <p:attrNameLst>
                                          <p:attrName>style.visibility</p:attrName>
                                        </p:attrNameLst>
                                      </p:cBhvr>
                                      <p:to>
                                        <p:strVal val="visible"/>
                                      </p:to>
                                    </p:set>
                                    <p:animEffect transition="in" filter="fade">
                                      <p:cBhvr>
                                        <p:cTn id="64" dur="500"/>
                                        <p:tgtEl>
                                          <p:spTgt spid="71718"/>
                                        </p:tgtEl>
                                      </p:cBhvr>
                                    </p:animEffect>
                                  </p:childTnLst>
                                </p:cTn>
                              </p:par>
                              <p:par>
                                <p:cTn id="65" presetID="10" presetClass="entr" presetSubtype="0" fill="hold" nodeType="withEffect">
                                  <p:stCondLst>
                                    <p:cond delay="0"/>
                                  </p:stCondLst>
                                  <p:childTnLst>
                                    <p:set>
                                      <p:cBhvr>
                                        <p:cTn id="66" dur="1" fill="hold">
                                          <p:stCondLst>
                                            <p:cond delay="0"/>
                                          </p:stCondLst>
                                        </p:cTn>
                                        <p:tgtEl>
                                          <p:spTgt spid="71712"/>
                                        </p:tgtEl>
                                        <p:attrNameLst>
                                          <p:attrName>style.visibility</p:attrName>
                                        </p:attrNameLst>
                                      </p:cBhvr>
                                      <p:to>
                                        <p:strVal val="visible"/>
                                      </p:to>
                                    </p:set>
                                    <p:animEffect transition="in" filter="fade">
                                      <p:cBhvr>
                                        <p:cTn id="67" dur="500"/>
                                        <p:tgtEl>
                                          <p:spTgt spid="71712"/>
                                        </p:tgtEl>
                                      </p:cBhvr>
                                    </p:animEffect>
                                  </p:childTnLst>
                                </p:cTn>
                              </p:par>
                              <p:par>
                                <p:cTn id="68" presetID="10" presetClass="entr" presetSubtype="0" fill="hold" nodeType="withEffect">
                                  <p:stCondLst>
                                    <p:cond delay="0"/>
                                  </p:stCondLst>
                                  <p:childTnLst>
                                    <p:set>
                                      <p:cBhvr>
                                        <p:cTn id="69" dur="1" fill="hold">
                                          <p:stCondLst>
                                            <p:cond delay="0"/>
                                          </p:stCondLst>
                                        </p:cTn>
                                        <p:tgtEl>
                                          <p:spTgt spid="71710"/>
                                        </p:tgtEl>
                                        <p:attrNameLst>
                                          <p:attrName>style.visibility</p:attrName>
                                        </p:attrNameLst>
                                      </p:cBhvr>
                                      <p:to>
                                        <p:strVal val="visible"/>
                                      </p:to>
                                    </p:set>
                                    <p:animEffect transition="in" filter="fade">
                                      <p:cBhvr>
                                        <p:cTn id="70" dur="500"/>
                                        <p:tgtEl>
                                          <p:spTgt spid="71710"/>
                                        </p:tgtEl>
                                      </p:cBhvr>
                                    </p:animEffect>
                                  </p:childTnLst>
                                </p:cTn>
                              </p:par>
                              <p:par>
                                <p:cTn id="71" presetID="10" presetClass="entr" presetSubtype="0" fill="hold" nodeType="withEffect">
                                  <p:stCondLst>
                                    <p:cond delay="0"/>
                                  </p:stCondLst>
                                  <p:childTnLst>
                                    <p:set>
                                      <p:cBhvr>
                                        <p:cTn id="72" dur="1" fill="hold">
                                          <p:stCondLst>
                                            <p:cond delay="0"/>
                                          </p:stCondLst>
                                        </p:cTn>
                                        <p:tgtEl>
                                          <p:spTgt spid="71715"/>
                                        </p:tgtEl>
                                        <p:attrNameLst>
                                          <p:attrName>style.visibility</p:attrName>
                                        </p:attrNameLst>
                                      </p:cBhvr>
                                      <p:to>
                                        <p:strVal val="visible"/>
                                      </p:to>
                                    </p:set>
                                    <p:animEffect transition="in" filter="fade">
                                      <p:cBhvr>
                                        <p:cTn id="73" dur="500"/>
                                        <p:tgtEl>
                                          <p:spTgt spid="71715"/>
                                        </p:tgtEl>
                                      </p:cBhvr>
                                    </p:animEffect>
                                  </p:childTnLst>
                                </p:cTn>
                              </p:par>
                              <p:par>
                                <p:cTn id="74" presetID="10" presetClass="entr" presetSubtype="0" fill="hold" nodeType="withEffect">
                                  <p:stCondLst>
                                    <p:cond delay="0"/>
                                  </p:stCondLst>
                                  <p:childTnLst>
                                    <p:set>
                                      <p:cBhvr>
                                        <p:cTn id="75" dur="1" fill="hold">
                                          <p:stCondLst>
                                            <p:cond delay="0"/>
                                          </p:stCondLst>
                                        </p:cTn>
                                        <p:tgtEl>
                                          <p:spTgt spid="71713"/>
                                        </p:tgtEl>
                                        <p:attrNameLst>
                                          <p:attrName>style.visibility</p:attrName>
                                        </p:attrNameLst>
                                      </p:cBhvr>
                                      <p:to>
                                        <p:strVal val="visible"/>
                                      </p:to>
                                    </p:set>
                                    <p:animEffect transition="in" filter="fade">
                                      <p:cBhvr>
                                        <p:cTn id="76" dur="500"/>
                                        <p:tgtEl>
                                          <p:spTgt spid="71713"/>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10" presetClass="entr" presetSubtype="0" fill="hold" nodeType="clickEffect">
                                  <p:stCondLst>
                                    <p:cond delay="0"/>
                                  </p:stCondLst>
                                  <p:childTnLst>
                                    <p:set>
                                      <p:cBhvr>
                                        <p:cTn id="80" dur="1" fill="hold">
                                          <p:stCondLst>
                                            <p:cond delay="0"/>
                                          </p:stCondLst>
                                        </p:cTn>
                                        <p:tgtEl>
                                          <p:spTgt spid="71696"/>
                                        </p:tgtEl>
                                        <p:attrNameLst>
                                          <p:attrName>style.visibility</p:attrName>
                                        </p:attrNameLst>
                                      </p:cBhvr>
                                      <p:to>
                                        <p:strVal val="visible"/>
                                      </p:to>
                                    </p:set>
                                    <p:animEffect transition="in" filter="fade">
                                      <p:cBhvr>
                                        <p:cTn id="81" dur="500"/>
                                        <p:tgtEl>
                                          <p:spTgt spid="71696"/>
                                        </p:tgtEl>
                                      </p:cBhvr>
                                    </p:animEffect>
                                  </p:childTnLst>
                                </p:cTn>
                              </p:par>
                              <p:par>
                                <p:cTn id="82" presetID="10" presetClass="entr" presetSubtype="0" fill="hold" nodeType="withEffect">
                                  <p:stCondLst>
                                    <p:cond delay="0"/>
                                  </p:stCondLst>
                                  <p:childTnLst>
                                    <p:set>
                                      <p:cBhvr>
                                        <p:cTn id="83" dur="1" fill="hold">
                                          <p:stCondLst>
                                            <p:cond delay="0"/>
                                          </p:stCondLst>
                                        </p:cTn>
                                        <p:tgtEl>
                                          <p:spTgt spid="71697"/>
                                        </p:tgtEl>
                                        <p:attrNameLst>
                                          <p:attrName>style.visibility</p:attrName>
                                        </p:attrNameLst>
                                      </p:cBhvr>
                                      <p:to>
                                        <p:strVal val="visible"/>
                                      </p:to>
                                    </p:set>
                                    <p:animEffect transition="in" filter="fade">
                                      <p:cBhvr>
                                        <p:cTn id="84" dur="500"/>
                                        <p:tgtEl>
                                          <p:spTgt spid="71697"/>
                                        </p:tgtEl>
                                      </p:cBhvr>
                                    </p:animEffect>
                                  </p:childTnLst>
                                </p:cTn>
                              </p:par>
                              <p:par>
                                <p:cTn id="85" presetID="10" presetClass="entr" presetSubtype="0" fill="hold" nodeType="withEffect">
                                  <p:stCondLst>
                                    <p:cond delay="0"/>
                                  </p:stCondLst>
                                  <p:childTnLst>
                                    <p:set>
                                      <p:cBhvr>
                                        <p:cTn id="86" dur="1" fill="hold">
                                          <p:stCondLst>
                                            <p:cond delay="0"/>
                                          </p:stCondLst>
                                        </p:cTn>
                                        <p:tgtEl>
                                          <p:spTgt spid="71701"/>
                                        </p:tgtEl>
                                        <p:attrNameLst>
                                          <p:attrName>style.visibility</p:attrName>
                                        </p:attrNameLst>
                                      </p:cBhvr>
                                      <p:to>
                                        <p:strVal val="visible"/>
                                      </p:to>
                                    </p:set>
                                    <p:animEffect transition="in" filter="fade">
                                      <p:cBhvr>
                                        <p:cTn id="87" dur="500"/>
                                        <p:tgtEl>
                                          <p:spTgt spid="71701"/>
                                        </p:tgtEl>
                                      </p:cBhvr>
                                    </p:animEffect>
                                  </p:childTnLst>
                                </p:cTn>
                              </p:par>
                              <p:par>
                                <p:cTn id="88" presetID="10" presetClass="entr" presetSubtype="0" fill="hold" nodeType="withEffect">
                                  <p:stCondLst>
                                    <p:cond delay="0"/>
                                  </p:stCondLst>
                                  <p:childTnLst>
                                    <p:set>
                                      <p:cBhvr>
                                        <p:cTn id="89" dur="1" fill="hold">
                                          <p:stCondLst>
                                            <p:cond delay="0"/>
                                          </p:stCondLst>
                                        </p:cTn>
                                        <p:tgtEl>
                                          <p:spTgt spid="71702"/>
                                        </p:tgtEl>
                                        <p:attrNameLst>
                                          <p:attrName>style.visibility</p:attrName>
                                        </p:attrNameLst>
                                      </p:cBhvr>
                                      <p:to>
                                        <p:strVal val="visible"/>
                                      </p:to>
                                    </p:set>
                                    <p:animEffect transition="in" filter="fade">
                                      <p:cBhvr>
                                        <p:cTn id="90" dur="500"/>
                                        <p:tgtEl>
                                          <p:spTgt spid="71702"/>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10" presetClass="entr" presetSubtype="0" fill="hold" nodeType="clickEffect">
                                  <p:stCondLst>
                                    <p:cond delay="0"/>
                                  </p:stCondLst>
                                  <p:childTnLst>
                                    <p:set>
                                      <p:cBhvr>
                                        <p:cTn id="94" dur="1" fill="hold">
                                          <p:stCondLst>
                                            <p:cond delay="0"/>
                                          </p:stCondLst>
                                        </p:cTn>
                                        <p:tgtEl>
                                          <p:spTgt spid="71700"/>
                                        </p:tgtEl>
                                        <p:attrNameLst>
                                          <p:attrName>style.visibility</p:attrName>
                                        </p:attrNameLst>
                                      </p:cBhvr>
                                      <p:to>
                                        <p:strVal val="visible"/>
                                      </p:to>
                                    </p:set>
                                    <p:animEffect transition="in" filter="fade">
                                      <p:cBhvr>
                                        <p:cTn id="95" dur="500"/>
                                        <p:tgtEl>
                                          <p:spTgt spid="71700"/>
                                        </p:tgtEl>
                                      </p:cBhvr>
                                    </p:animEffect>
                                  </p:childTnLst>
                                </p:cTn>
                              </p:par>
                              <p:par>
                                <p:cTn id="96" presetID="10" presetClass="entr" presetSubtype="0" fill="hold" nodeType="withEffect">
                                  <p:stCondLst>
                                    <p:cond delay="0"/>
                                  </p:stCondLst>
                                  <p:childTnLst>
                                    <p:set>
                                      <p:cBhvr>
                                        <p:cTn id="97" dur="1" fill="hold">
                                          <p:stCondLst>
                                            <p:cond delay="0"/>
                                          </p:stCondLst>
                                        </p:cTn>
                                        <p:tgtEl>
                                          <p:spTgt spid="71705"/>
                                        </p:tgtEl>
                                        <p:attrNameLst>
                                          <p:attrName>style.visibility</p:attrName>
                                        </p:attrNameLst>
                                      </p:cBhvr>
                                      <p:to>
                                        <p:strVal val="visible"/>
                                      </p:to>
                                    </p:set>
                                    <p:animEffect transition="in" filter="fade">
                                      <p:cBhvr>
                                        <p:cTn id="98" dur="500"/>
                                        <p:tgtEl>
                                          <p:spTgt spid="71705"/>
                                        </p:tgtEl>
                                      </p:cBhvr>
                                    </p:animEffect>
                                  </p:childTnLst>
                                </p:cTn>
                              </p:par>
                              <p:par>
                                <p:cTn id="99" presetID="10" presetClass="entr" presetSubtype="0" fill="hold" nodeType="withEffect">
                                  <p:stCondLst>
                                    <p:cond delay="0"/>
                                  </p:stCondLst>
                                  <p:childTnLst>
                                    <p:set>
                                      <p:cBhvr>
                                        <p:cTn id="100" dur="1" fill="hold">
                                          <p:stCondLst>
                                            <p:cond delay="0"/>
                                          </p:stCondLst>
                                        </p:cTn>
                                        <p:tgtEl>
                                          <p:spTgt spid="71708"/>
                                        </p:tgtEl>
                                        <p:attrNameLst>
                                          <p:attrName>style.visibility</p:attrName>
                                        </p:attrNameLst>
                                      </p:cBhvr>
                                      <p:to>
                                        <p:strVal val="visible"/>
                                      </p:to>
                                    </p:set>
                                    <p:animEffect transition="in" filter="fade">
                                      <p:cBhvr>
                                        <p:cTn id="101" dur="500"/>
                                        <p:tgtEl>
                                          <p:spTgt spid="71708"/>
                                        </p:tgtEl>
                                      </p:cBhvr>
                                    </p:animEffect>
                                  </p:childTnLst>
                                </p:cTn>
                              </p:par>
                              <p:par>
                                <p:cTn id="102" presetID="10" presetClass="entr" presetSubtype="0" fill="hold" nodeType="withEffect">
                                  <p:stCondLst>
                                    <p:cond delay="0"/>
                                  </p:stCondLst>
                                  <p:childTnLst>
                                    <p:set>
                                      <p:cBhvr>
                                        <p:cTn id="103" dur="1" fill="hold">
                                          <p:stCondLst>
                                            <p:cond delay="0"/>
                                          </p:stCondLst>
                                        </p:cTn>
                                        <p:tgtEl>
                                          <p:spTgt spid="71704"/>
                                        </p:tgtEl>
                                        <p:attrNameLst>
                                          <p:attrName>style.visibility</p:attrName>
                                        </p:attrNameLst>
                                      </p:cBhvr>
                                      <p:to>
                                        <p:strVal val="visible"/>
                                      </p:to>
                                    </p:set>
                                    <p:animEffect transition="in" filter="fade">
                                      <p:cBhvr>
                                        <p:cTn id="104" dur="500"/>
                                        <p:tgtEl>
                                          <p:spTgt spid="71704"/>
                                        </p:tgtEl>
                                      </p:cBhvr>
                                    </p:animEffect>
                                  </p:childTnLst>
                                </p:cTn>
                              </p:par>
                              <p:par>
                                <p:cTn id="105" presetID="10" presetClass="entr" presetSubtype="0" fill="hold" nodeType="withEffect">
                                  <p:stCondLst>
                                    <p:cond delay="0"/>
                                  </p:stCondLst>
                                  <p:childTnLst>
                                    <p:set>
                                      <p:cBhvr>
                                        <p:cTn id="106" dur="1" fill="hold">
                                          <p:stCondLst>
                                            <p:cond delay="0"/>
                                          </p:stCondLst>
                                        </p:cTn>
                                        <p:tgtEl>
                                          <p:spTgt spid="71711"/>
                                        </p:tgtEl>
                                        <p:attrNameLst>
                                          <p:attrName>style.visibility</p:attrName>
                                        </p:attrNameLst>
                                      </p:cBhvr>
                                      <p:to>
                                        <p:strVal val="visible"/>
                                      </p:to>
                                    </p:set>
                                    <p:animEffect transition="in" filter="fade">
                                      <p:cBhvr>
                                        <p:cTn id="107" dur="500"/>
                                        <p:tgtEl>
                                          <p:spTgt spid="71711"/>
                                        </p:tgtEl>
                                      </p:cBhvr>
                                    </p:animEffect>
                                  </p:childTnLst>
                                </p:cTn>
                              </p:par>
                              <p:par>
                                <p:cTn id="108" presetID="10" presetClass="entr" presetSubtype="0" fill="hold" nodeType="withEffect">
                                  <p:stCondLst>
                                    <p:cond delay="0"/>
                                  </p:stCondLst>
                                  <p:childTnLst>
                                    <p:set>
                                      <p:cBhvr>
                                        <p:cTn id="109" dur="1" fill="hold">
                                          <p:stCondLst>
                                            <p:cond delay="0"/>
                                          </p:stCondLst>
                                        </p:cTn>
                                        <p:tgtEl>
                                          <p:spTgt spid="71703"/>
                                        </p:tgtEl>
                                        <p:attrNameLst>
                                          <p:attrName>style.visibility</p:attrName>
                                        </p:attrNameLst>
                                      </p:cBhvr>
                                      <p:to>
                                        <p:strVal val="visible"/>
                                      </p:to>
                                    </p:set>
                                    <p:animEffect transition="in" filter="fade">
                                      <p:cBhvr>
                                        <p:cTn id="110" dur="500"/>
                                        <p:tgtEl>
                                          <p:spTgt spid="71703"/>
                                        </p:tgtEl>
                                      </p:cBhvr>
                                    </p:animEffect>
                                  </p:childTnLst>
                                </p:cTn>
                              </p:par>
                              <p:par>
                                <p:cTn id="111" presetID="10" presetClass="entr" presetSubtype="0" fill="hold" nodeType="withEffect">
                                  <p:stCondLst>
                                    <p:cond delay="0"/>
                                  </p:stCondLst>
                                  <p:childTnLst>
                                    <p:set>
                                      <p:cBhvr>
                                        <p:cTn id="112" dur="1" fill="hold">
                                          <p:stCondLst>
                                            <p:cond delay="0"/>
                                          </p:stCondLst>
                                        </p:cTn>
                                        <p:tgtEl>
                                          <p:spTgt spid="71714"/>
                                        </p:tgtEl>
                                        <p:attrNameLst>
                                          <p:attrName>style.visibility</p:attrName>
                                        </p:attrNameLst>
                                      </p:cBhvr>
                                      <p:to>
                                        <p:strVal val="visible"/>
                                      </p:to>
                                    </p:set>
                                    <p:animEffect transition="in" filter="fade">
                                      <p:cBhvr>
                                        <p:cTn id="113" dur="500"/>
                                        <p:tgtEl>
                                          <p:spTgt spid="71714"/>
                                        </p:tgtEl>
                                      </p:cBhvr>
                                    </p:animEffect>
                                  </p:childTnLst>
                                </p:cTn>
                              </p:par>
                              <p:par>
                                <p:cTn id="114" presetID="10" presetClass="entr" presetSubtype="0" fill="hold" nodeType="withEffect">
                                  <p:stCondLst>
                                    <p:cond delay="0"/>
                                  </p:stCondLst>
                                  <p:childTnLst>
                                    <p:set>
                                      <p:cBhvr>
                                        <p:cTn id="115" dur="1" fill="hold">
                                          <p:stCondLst>
                                            <p:cond delay="0"/>
                                          </p:stCondLst>
                                        </p:cTn>
                                        <p:tgtEl>
                                          <p:spTgt spid="71698"/>
                                        </p:tgtEl>
                                        <p:attrNameLst>
                                          <p:attrName>style.visibility</p:attrName>
                                        </p:attrNameLst>
                                      </p:cBhvr>
                                      <p:to>
                                        <p:strVal val="visible"/>
                                      </p:to>
                                    </p:set>
                                    <p:animEffect transition="in" filter="fade">
                                      <p:cBhvr>
                                        <p:cTn id="116" dur="500"/>
                                        <p:tgtEl>
                                          <p:spTgt spid="71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99" grpId="0" animBg="1"/>
      <p:bldP spid="71700" grpId="0"/>
      <p:bldP spid="71706" grpId="0"/>
      <p:bldP spid="71707" grpId="0" animBg="1"/>
      <p:bldP spid="71708" grpId="0"/>
      <p:bldP spid="71709" grpId="0"/>
      <p:bldP spid="71710" grpId="0" animBg="1"/>
      <p:bldP spid="71711" grpId="0"/>
      <p:bldP spid="71712" grpId="0"/>
      <p:bldP spid="71713" grpId="0" animBg="1"/>
      <p:bldP spid="71714" grpId="0"/>
      <p:bldP spid="71715" grpId="0"/>
      <p:bldP spid="71716" grpId="0" animBg="1"/>
      <p:bldP spid="71717" grpId="0"/>
      <p:bldP spid="71718" grpId="0" animBg="1"/>
      <p:bldP spid="71719" grpId="0"/>
      <p:bldP spid="71720" grpId="0" animBg="1"/>
      <p:bldP spid="71721" grpId="0"/>
      <p:bldP spid="71722" grpId="0" animBg="1"/>
      <p:bldP spid="71723" grpId="0" animBg="1"/>
      <p:bldP spid="71724" grpId="0"/>
      <p:bldP spid="7172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5">
            <a:extLst>
              <a:ext uri="{FF2B5EF4-FFF2-40B4-BE49-F238E27FC236}">
                <a16:creationId xmlns:a16="http://schemas.microsoft.com/office/drawing/2014/main" id="{74E88D83-90EB-3289-66E3-06879238386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A38FE89D-E67D-4553-9703-1969AA41A1DD}" type="slidenum">
              <a:rPr lang="en-US" altLang="en-US" sz="1200" smtClean="0">
                <a:latin typeface="Garamond" panose="02020404030301010803" pitchFamily="18" charset="0"/>
              </a:rPr>
              <a:pPr>
                <a:spcBef>
                  <a:spcPct val="0"/>
                </a:spcBef>
                <a:buClrTx/>
                <a:buSzTx/>
                <a:buFontTx/>
                <a:buNone/>
              </a:pPr>
              <a:t>34</a:t>
            </a:fld>
            <a:endParaRPr lang="en-US" altLang="en-US" sz="1200">
              <a:latin typeface="Garamond" panose="02020404030301010803" pitchFamily="18" charset="0"/>
            </a:endParaRPr>
          </a:p>
        </p:txBody>
      </p:sp>
      <p:sp>
        <p:nvSpPr>
          <p:cNvPr id="71683" name="Rectangle 2">
            <a:extLst>
              <a:ext uri="{FF2B5EF4-FFF2-40B4-BE49-F238E27FC236}">
                <a16:creationId xmlns:a16="http://schemas.microsoft.com/office/drawing/2014/main" id="{9B252F06-DF19-8C05-CD47-A2D4E48010BF}"/>
              </a:ext>
            </a:extLst>
          </p:cNvPr>
          <p:cNvSpPr>
            <a:spLocks noGrp="1" noChangeArrowheads="1"/>
          </p:cNvSpPr>
          <p:nvPr>
            <p:ph type="title"/>
          </p:nvPr>
        </p:nvSpPr>
        <p:spPr/>
        <p:txBody>
          <a:bodyPr/>
          <a:lstStyle/>
          <a:p>
            <a:pPr eaLnBrk="1" hangingPunct="1"/>
            <a:r>
              <a:rPr lang="en-US" altLang="en-US" sz="3200"/>
              <a:t>Example execution of bitonic sorter</a:t>
            </a:r>
          </a:p>
        </p:txBody>
      </p:sp>
      <p:sp>
        <p:nvSpPr>
          <p:cNvPr id="71684" name="Line 3">
            <a:extLst>
              <a:ext uri="{FF2B5EF4-FFF2-40B4-BE49-F238E27FC236}">
                <a16:creationId xmlns:a16="http://schemas.microsoft.com/office/drawing/2014/main" id="{73BD0E71-7409-DF25-6B74-1B81C7BF5AFB}"/>
              </a:ext>
            </a:extLst>
          </p:cNvPr>
          <p:cNvSpPr>
            <a:spLocks noChangeShapeType="1"/>
          </p:cNvSpPr>
          <p:nvPr/>
        </p:nvSpPr>
        <p:spPr bwMode="auto">
          <a:xfrm>
            <a:off x="1524000" y="1295400"/>
            <a:ext cx="5638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71685" name="Line 4">
            <a:extLst>
              <a:ext uri="{FF2B5EF4-FFF2-40B4-BE49-F238E27FC236}">
                <a16:creationId xmlns:a16="http://schemas.microsoft.com/office/drawing/2014/main" id="{8B93A632-90AC-2455-91CC-37D393735B3E}"/>
              </a:ext>
            </a:extLst>
          </p:cNvPr>
          <p:cNvSpPr>
            <a:spLocks noChangeShapeType="1"/>
          </p:cNvSpPr>
          <p:nvPr/>
        </p:nvSpPr>
        <p:spPr bwMode="auto">
          <a:xfrm>
            <a:off x="1524000" y="1905000"/>
            <a:ext cx="5638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71686" name="Line 5">
            <a:extLst>
              <a:ext uri="{FF2B5EF4-FFF2-40B4-BE49-F238E27FC236}">
                <a16:creationId xmlns:a16="http://schemas.microsoft.com/office/drawing/2014/main" id="{EEE72DCE-3375-E441-C16D-D07BDA20C7A9}"/>
              </a:ext>
            </a:extLst>
          </p:cNvPr>
          <p:cNvSpPr>
            <a:spLocks noChangeShapeType="1"/>
          </p:cNvSpPr>
          <p:nvPr/>
        </p:nvSpPr>
        <p:spPr bwMode="auto">
          <a:xfrm>
            <a:off x="1524000" y="2514600"/>
            <a:ext cx="5638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71687" name="Line 6">
            <a:extLst>
              <a:ext uri="{FF2B5EF4-FFF2-40B4-BE49-F238E27FC236}">
                <a16:creationId xmlns:a16="http://schemas.microsoft.com/office/drawing/2014/main" id="{3AEFA0FF-A334-45FF-981C-445AEBEB4C06}"/>
              </a:ext>
            </a:extLst>
          </p:cNvPr>
          <p:cNvSpPr>
            <a:spLocks noChangeShapeType="1"/>
          </p:cNvSpPr>
          <p:nvPr/>
        </p:nvSpPr>
        <p:spPr bwMode="auto">
          <a:xfrm>
            <a:off x="1905000" y="1295400"/>
            <a:ext cx="0" cy="243840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71688" name="Line 7">
            <a:extLst>
              <a:ext uri="{FF2B5EF4-FFF2-40B4-BE49-F238E27FC236}">
                <a16:creationId xmlns:a16="http://schemas.microsoft.com/office/drawing/2014/main" id="{558D1295-E21B-B411-E018-AA85CD1BF3CE}"/>
              </a:ext>
            </a:extLst>
          </p:cNvPr>
          <p:cNvSpPr>
            <a:spLocks noChangeShapeType="1"/>
          </p:cNvSpPr>
          <p:nvPr/>
        </p:nvSpPr>
        <p:spPr bwMode="auto">
          <a:xfrm>
            <a:off x="2286000" y="1905000"/>
            <a:ext cx="0" cy="243840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71689" name="Line 8">
            <a:extLst>
              <a:ext uri="{FF2B5EF4-FFF2-40B4-BE49-F238E27FC236}">
                <a16:creationId xmlns:a16="http://schemas.microsoft.com/office/drawing/2014/main" id="{4067D581-8665-A895-F3B0-D1FB80D103CA}"/>
              </a:ext>
            </a:extLst>
          </p:cNvPr>
          <p:cNvSpPr>
            <a:spLocks noChangeShapeType="1"/>
          </p:cNvSpPr>
          <p:nvPr/>
        </p:nvSpPr>
        <p:spPr bwMode="auto">
          <a:xfrm>
            <a:off x="2667000" y="2514600"/>
            <a:ext cx="0" cy="243840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71690" name="Line 9">
            <a:extLst>
              <a:ext uri="{FF2B5EF4-FFF2-40B4-BE49-F238E27FC236}">
                <a16:creationId xmlns:a16="http://schemas.microsoft.com/office/drawing/2014/main" id="{5565D9D9-C633-5270-9A40-167663AABEEC}"/>
              </a:ext>
            </a:extLst>
          </p:cNvPr>
          <p:cNvSpPr>
            <a:spLocks noChangeShapeType="1"/>
          </p:cNvSpPr>
          <p:nvPr/>
        </p:nvSpPr>
        <p:spPr bwMode="auto">
          <a:xfrm>
            <a:off x="1524000" y="3124200"/>
            <a:ext cx="5638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71691" name="Line 10">
            <a:extLst>
              <a:ext uri="{FF2B5EF4-FFF2-40B4-BE49-F238E27FC236}">
                <a16:creationId xmlns:a16="http://schemas.microsoft.com/office/drawing/2014/main" id="{70453D83-A58F-D497-635E-F874BB74B13F}"/>
              </a:ext>
            </a:extLst>
          </p:cNvPr>
          <p:cNvSpPr>
            <a:spLocks noChangeShapeType="1"/>
          </p:cNvSpPr>
          <p:nvPr/>
        </p:nvSpPr>
        <p:spPr bwMode="auto">
          <a:xfrm>
            <a:off x="1524000" y="3733800"/>
            <a:ext cx="5638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71692" name="Line 11">
            <a:extLst>
              <a:ext uri="{FF2B5EF4-FFF2-40B4-BE49-F238E27FC236}">
                <a16:creationId xmlns:a16="http://schemas.microsoft.com/office/drawing/2014/main" id="{1176A81B-BB27-9381-8476-B2DD0D1BF2D4}"/>
              </a:ext>
            </a:extLst>
          </p:cNvPr>
          <p:cNvSpPr>
            <a:spLocks noChangeShapeType="1"/>
          </p:cNvSpPr>
          <p:nvPr/>
        </p:nvSpPr>
        <p:spPr bwMode="auto">
          <a:xfrm>
            <a:off x="1524000" y="4343400"/>
            <a:ext cx="5638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71693" name="Line 12">
            <a:extLst>
              <a:ext uri="{FF2B5EF4-FFF2-40B4-BE49-F238E27FC236}">
                <a16:creationId xmlns:a16="http://schemas.microsoft.com/office/drawing/2014/main" id="{7F468C47-1942-5BFE-E7CB-E1661347F213}"/>
              </a:ext>
            </a:extLst>
          </p:cNvPr>
          <p:cNvSpPr>
            <a:spLocks noChangeShapeType="1"/>
          </p:cNvSpPr>
          <p:nvPr/>
        </p:nvSpPr>
        <p:spPr bwMode="auto">
          <a:xfrm>
            <a:off x="1524000" y="4953000"/>
            <a:ext cx="5638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71694" name="Line 13">
            <a:extLst>
              <a:ext uri="{FF2B5EF4-FFF2-40B4-BE49-F238E27FC236}">
                <a16:creationId xmlns:a16="http://schemas.microsoft.com/office/drawing/2014/main" id="{E39585E2-340A-D524-F436-3631620B3304}"/>
              </a:ext>
            </a:extLst>
          </p:cNvPr>
          <p:cNvSpPr>
            <a:spLocks noChangeShapeType="1"/>
          </p:cNvSpPr>
          <p:nvPr/>
        </p:nvSpPr>
        <p:spPr bwMode="auto">
          <a:xfrm>
            <a:off x="1524000" y="5562600"/>
            <a:ext cx="5638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71695" name="Line 14">
            <a:extLst>
              <a:ext uri="{FF2B5EF4-FFF2-40B4-BE49-F238E27FC236}">
                <a16:creationId xmlns:a16="http://schemas.microsoft.com/office/drawing/2014/main" id="{924E3996-C571-24B5-A301-FE695508277E}"/>
              </a:ext>
            </a:extLst>
          </p:cNvPr>
          <p:cNvSpPr>
            <a:spLocks noChangeShapeType="1"/>
          </p:cNvSpPr>
          <p:nvPr/>
        </p:nvSpPr>
        <p:spPr bwMode="auto">
          <a:xfrm>
            <a:off x="3048000" y="3124200"/>
            <a:ext cx="0" cy="243840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71696" name="Line 15">
            <a:extLst>
              <a:ext uri="{FF2B5EF4-FFF2-40B4-BE49-F238E27FC236}">
                <a16:creationId xmlns:a16="http://schemas.microsoft.com/office/drawing/2014/main" id="{82C20FD0-030F-BFD7-0D27-385C1B718113}"/>
              </a:ext>
            </a:extLst>
          </p:cNvPr>
          <p:cNvSpPr>
            <a:spLocks noChangeShapeType="1"/>
          </p:cNvSpPr>
          <p:nvPr/>
        </p:nvSpPr>
        <p:spPr bwMode="auto">
          <a:xfrm>
            <a:off x="4419600" y="1295400"/>
            <a:ext cx="0" cy="121920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71697" name="Line 16">
            <a:extLst>
              <a:ext uri="{FF2B5EF4-FFF2-40B4-BE49-F238E27FC236}">
                <a16:creationId xmlns:a16="http://schemas.microsoft.com/office/drawing/2014/main" id="{2929A708-C59E-2A04-1B0D-4C7BFAFD0085}"/>
              </a:ext>
            </a:extLst>
          </p:cNvPr>
          <p:cNvSpPr>
            <a:spLocks noChangeShapeType="1"/>
          </p:cNvSpPr>
          <p:nvPr/>
        </p:nvSpPr>
        <p:spPr bwMode="auto">
          <a:xfrm>
            <a:off x="4800600" y="1905000"/>
            <a:ext cx="0" cy="121920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71698" name="Line 17">
            <a:extLst>
              <a:ext uri="{FF2B5EF4-FFF2-40B4-BE49-F238E27FC236}">
                <a16:creationId xmlns:a16="http://schemas.microsoft.com/office/drawing/2014/main" id="{C64C456E-C956-EA76-7FCE-2C5D3E7B0AC7}"/>
              </a:ext>
            </a:extLst>
          </p:cNvPr>
          <p:cNvSpPr>
            <a:spLocks noChangeShapeType="1"/>
          </p:cNvSpPr>
          <p:nvPr/>
        </p:nvSpPr>
        <p:spPr bwMode="auto">
          <a:xfrm>
            <a:off x="6172200" y="4953000"/>
            <a:ext cx="0" cy="60960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71699" name="Line 18">
            <a:extLst>
              <a:ext uri="{FF2B5EF4-FFF2-40B4-BE49-F238E27FC236}">
                <a16:creationId xmlns:a16="http://schemas.microsoft.com/office/drawing/2014/main" id="{3302D94C-B520-64A1-DC3F-8A3F6E6DAFDB}"/>
              </a:ext>
            </a:extLst>
          </p:cNvPr>
          <p:cNvSpPr>
            <a:spLocks noChangeShapeType="1"/>
          </p:cNvSpPr>
          <p:nvPr/>
        </p:nvSpPr>
        <p:spPr bwMode="auto">
          <a:xfrm>
            <a:off x="4419600" y="3733800"/>
            <a:ext cx="0" cy="121920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71700" name="Line 19">
            <a:extLst>
              <a:ext uri="{FF2B5EF4-FFF2-40B4-BE49-F238E27FC236}">
                <a16:creationId xmlns:a16="http://schemas.microsoft.com/office/drawing/2014/main" id="{2763E30A-25D9-0F77-0BB2-62AE4FB32847}"/>
              </a:ext>
            </a:extLst>
          </p:cNvPr>
          <p:cNvSpPr>
            <a:spLocks noChangeShapeType="1"/>
          </p:cNvSpPr>
          <p:nvPr/>
        </p:nvSpPr>
        <p:spPr bwMode="auto">
          <a:xfrm>
            <a:off x="4800600" y="4343400"/>
            <a:ext cx="0" cy="121920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71701" name="Line 20">
            <a:extLst>
              <a:ext uri="{FF2B5EF4-FFF2-40B4-BE49-F238E27FC236}">
                <a16:creationId xmlns:a16="http://schemas.microsoft.com/office/drawing/2014/main" id="{A784EC70-B9B5-3BA7-CC6F-F0CDAA33FFE9}"/>
              </a:ext>
            </a:extLst>
          </p:cNvPr>
          <p:cNvSpPr>
            <a:spLocks noChangeShapeType="1"/>
          </p:cNvSpPr>
          <p:nvPr/>
        </p:nvSpPr>
        <p:spPr bwMode="auto">
          <a:xfrm>
            <a:off x="6172200" y="3733800"/>
            <a:ext cx="0" cy="60960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71702" name="Line 21">
            <a:extLst>
              <a:ext uri="{FF2B5EF4-FFF2-40B4-BE49-F238E27FC236}">
                <a16:creationId xmlns:a16="http://schemas.microsoft.com/office/drawing/2014/main" id="{6AD3A42B-3BDD-52E2-E899-C53244CC26EE}"/>
              </a:ext>
            </a:extLst>
          </p:cNvPr>
          <p:cNvSpPr>
            <a:spLocks noChangeShapeType="1"/>
          </p:cNvSpPr>
          <p:nvPr/>
        </p:nvSpPr>
        <p:spPr bwMode="auto">
          <a:xfrm>
            <a:off x="6172200" y="2514600"/>
            <a:ext cx="0" cy="60960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71703" name="Line 22">
            <a:extLst>
              <a:ext uri="{FF2B5EF4-FFF2-40B4-BE49-F238E27FC236}">
                <a16:creationId xmlns:a16="http://schemas.microsoft.com/office/drawing/2014/main" id="{35EC98A3-C6A9-E2FA-2DC3-8457AEDC88DF}"/>
              </a:ext>
            </a:extLst>
          </p:cNvPr>
          <p:cNvSpPr>
            <a:spLocks noChangeShapeType="1"/>
          </p:cNvSpPr>
          <p:nvPr/>
        </p:nvSpPr>
        <p:spPr bwMode="auto">
          <a:xfrm>
            <a:off x="6172200" y="1295400"/>
            <a:ext cx="0" cy="60960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79896" name="Text Box 23">
            <a:extLst>
              <a:ext uri="{FF2B5EF4-FFF2-40B4-BE49-F238E27FC236}">
                <a16:creationId xmlns:a16="http://schemas.microsoft.com/office/drawing/2014/main" id="{66F5BB26-D91D-3E9C-A220-6AB5313E4060}"/>
              </a:ext>
            </a:extLst>
          </p:cNvPr>
          <p:cNvSpPr txBox="1">
            <a:spLocks noChangeArrowheads="1"/>
          </p:cNvSpPr>
          <p:nvPr/>
        </p:nvSpPr>
        <p:spPr bwMode="auto">
          <a:xfrm>
            <a:off x="1427163" y="990600"/>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0</a:t>
            </a:r>
          </a:p>
        </p:txBody>
      </p:sp>
      <p:sp>
        <p:nvSpPr>
          <p:cNvPr id="79897" name="Text Box 24">
            <a:extLst>
              <a:ext uri="{FF2B5EF4-FFF2-40B4-BE49-F238E27FC236}">
                <a16:creationId xmlns:a16="http://schemas.microsoft.com/office/drawing/2014/main" id="{769690FE-C62C-0C89-A145-8209F1A26C97}"/>
              </a:ext>
            </a:extLst>
          </p:cNvPr>
          <p:cNvSpPr txBox="1">
            <a:spLocks noChangeArrowheads="1"/>
          </p:cNvSpPr>
          <p:nvPr/>
        </p:nvSpPr>
        <p:spPr bwMode="auto">
          <a:xfrm>
            <a:off x="1447800" y="15843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0</a:t>
            </a:r>
          </a:p>
        </p:txBody>
      </p:sp>
      <p:sp>
        <p:nvSpPr>
          <p:cNvPr id="79898" name="Text Box 25">
            <a:extLst>
              <a:ext uri="{FF2B5EF4-FFF2-40B4-BE49-F238E27FC236}">
                <a16:creationId xmlns:a16="http://schemas.microsoft.com/office/drawing/2014/main" id="{E587867A-9818-68FE-7E92-7EEBDDD9F365}"/>
              </a:ext>
            </a:extLst>
          </p:cNvPr>
          <p:cNvSpPr txBox="1">
            <a:spLocks noChangeArrowheads="1"/>
          </p:cNvSpPr>
          <p:nvPr/>
        </p:nvSpPr>
        <p:spPr bwMode="auto">
          <a:xfrm>
            <a:off x="1427163" y="2193925"/>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1</a:t>
            </a:r>
          </a:p>
        </p:txBody>
      </p:sp>
      <p:sp>
        <p:nvSpPr>
          <p:cNvPr id="79899" name="Text Box 26">
            <a:extLst>
              <a:ext uri="{FF2B5EF4-FFF2-40B4-BE49-F238E27FC236}">
                <a16:creationId xmlns:a16="http://schemas.microsoft.com/office/drawing/2014/main" id="{B254679E-D1F3-4602-96AC-1CD4989EF21A}"/>
              </a:ext>
            </a:extLst>
          </p:cNvPr>
          <p:cNvSpPr txBox="1">
            <a:spLocks noChangeArrowheads="1"/>
          </p:cNvSpPr>
          <p:nvPr/>
        </p:nvSpPr>
        <p:spPr bwMode="auto">
          <a:xfrm>
            <a:off x="1447800" y="28035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1</a:t>
            </a:r>
          </a:p>
        </p:txBody>
      </p:sp>
      <p:sp>
        <p:nvSpPr>
          <p:cNvPr id="79900" name="Text Box 27">
            <a:extLst>
              <a:ext uri="{FF2B5EF4-FFF2-40B4-BE49-F238E27FC236}">
                <a16:creationId xmlns:a16="http://schemas.microsoft.com/office/drawing/2014/main" id="{DB53B687-56A8-F26E-F15B-832C61A3184D}"/>
              </a:ext>
            </a:extLst>
          </p:cNvPr>
          <p:cNvSpPr txBox="1">
            <a:spLocks noChangeArrowheads="1"/>
          </p:cNvSpPr>
          <p:nvPr/>
        </p:nvSpPr>
        <p:spPr bwMode="auto">
          <a:xfrm>
            <a:off x="1447800" y="34131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1</a:t>
            </a:r>
          </a:p>
        </p:txBody>
      </p:sp>
      <p:sp>
        <p:nvSpPr>
          <p:cNvPr id="79901" name="Text Box 28">
            <a:extLst>
              <a:ext uri="{FF2B5EF4-FFF2-40B4-BE49-F238E27FC236}">
                <a16:creationId xmlns:a16="http://schemas.microsoft.com/office/drawing/2014/main" id="{5DF267F0-810E-AF3D-E5B8-BD582CDFDCC0}"/>
              </a:ext>
            </a:extLst>
          </p:cNvPr>
          <p:cNvSpPr txBox="1">
            <a:spLocks noChangeArrowheads="1"/>
          </p:cNvSpPr>
          <p:nvPr/>
        </p:nvSpPr>
        <p:spPr bwMode="auto">
          <a:xfrm>
            <a:off x="1447800" y="40227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0</a:t>
            </a:r>
          </a:p>
        </p:txBody>
      </p:sp>
      <p:sp>
        <p:nvSpPr>
          <p:cNvPr id="79902" name="Text Box 29">
            <a:extLst>
              <a:ext uri="{FF2B5EF4-FFF2-40B4-BE49-F238E27FC236}">
                <a16:creationId xmlns:a16="http://schemas.microsoft.com/office/drawing/2014/main" id="{A21E852A-FD31-9255-D629-3813ED812824}"/>
              </a:ext>
            </a:extLst>
          </p:cNvPr>
          <p:cNvSpPr txBox="1">
            <a:spLocks noChangeArrowheads="1"/>
          </p:cNvSpPr>
          <p:nvPr/>
        </p:nvSpPr>
        <p:spPr bwMode="auto">
          <a:xfrm>
            <a:off x="1447800" y="46323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0</a:t>
            </a:r>
          </a:p>
        </p:txBody>
      </p:sp>
      <p:sp>
        <p:nvSpPr>
          <p:cNvPr id="79903" name="Text Box 30">
            <a:extLst>
              <a:ext uri="{FF2B5EF4-FFF2-40B4-BE49-F238E27FC236}">
                <a16:creationId xmlns:a16="http://schemas.microsoft.com/office/drawing/2014/main" id="{2F51AEFA-2160-2A78-5674-9192A99B0F8E}"/>
              </a:ext>
            </a:extLst>
          </p:cNvPr>
          <p:cNvSpPr txBox="1">
            <a:spLocks noChangeArrowheads="1"/>
          </p:cNvSpPr>
          <p:nvPr/>
        </p:nvSpPr>
        <p:spPr bwMode="auto">
          <a:xfrm>
            <a:off x="1447800" y="52419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0</a:t>
            </a:r>
          </a:p>
        </p:txBody>
      </p:sp>
      <p:sp>
        <p:nvSpPr>
          <p:cNvPr id="79904" name="Text Box 31">
            <a:extLst>
              <a:ext uri="{FF2B5EF4-FFF2-40B4-BE49-F238E27FC236}">
                <a16:creationId xmlns:a16="http://schemas.microsoft.com/office/drawing/2014/main" id="{D13C9EA9-E144-41CD-4CD4-B3FDF08071F3}"/>
              </a:ext>
            </a:extLst>
          </p:cNvPr>
          <p:cNvSpPr txBox="1">
            <a:spLocks noChangeArrowheads="1"/>
          </p:cNvSpPr>
          <p:nvPr/>
        </p:nvSpPr>
        <p:spPr bwMode="auto">
          <a:xfrm>
            <a:off x="3463925" y="9906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0</a:t>
            </a:r>
          </a:p>
        </p:txBody>
      </p:sp>
      <p:sp>
        <p:nvSpPr>
          <p:cNvPr id="79905" name="Text Box 32">
            <a:extLst>
              <a:ext uri="{FF2B5EF4-FFF2-40B4-BE49-F238E27FC236}">
                <a16:creationId xmlns:a16="http://schemas.microsoft.com/office/drawing/2014/main" id="{5EB0EA7C-7D12-C50A-0E8B-8DB61741400F}"/>
              </a:ext>
            </a:extLst>
          </p:cNvPr>
          <p:cNvSpPr txBox="1">
            <a:spLocks noChangeArrowheads="1"/>
          </p:cNvSpPr>
          <p:nvPr/>
        </p:nvSpPr>
        <p:spPr bwMode="auto">
          <a:xfrm>
            <a:off x="3484563" y="1584325"/>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0</a:t>
            </a:r>
          </a:p>
        </p:txBody>
      </p:sp>
      <p:sp>
        <p:nvSpPr>
          <p:cNvPr id="79906" name="Text Box 33">
            <a:extLst>
              <a:ext uri="{FF2B5EF4-FFF2-40B4-BE49-F238E27FC236}">
                <a16:creationId xmlns:a16="http://schemas.microsoft.com/office/drawing/2014/main" id="{5538FB73-AB68-E6F9-5561-EBD561AD255C}"/>
              </a:ext>
            </a:extLst>
          </p:cNvPr>
          <p:cNvSpPr txBox="1">
            <a:spLocks noChangeArrowheads="1"/>
          </p:cNvSpPr>
          <p:nvPr/>
        </p:nvSpPr>
        <p:spPr bwMode="auto">
          <a:xfrm>
            <a:off x="3463925" y="21939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0</a:t>
            </a:r>
          </a:p>
        </p:txBody>
      </p:sp>
      <p:sp>
        <p:nvSpPr>
          <p:cNvPr id="79907" name="Text Box 34">
            <a:extLst>
              <a:ext uri="{FF2B5EF4-FFF2-40B4-BE49-F238E27FC236}">
                <a16:creationId xmlns:a16="http://schemas.microsoft.com/office/drawing/2014/main" id="{1425F3D5-1260-A49A-CA8E-2D5FE76D12A6}"/>
              </a:ext>
            </a:extLst>
          </p:cNvPr>
          <p:cNvSpPr txBox="1">
            <a:spLocks noChangeArrowheads="1"/>
          </p:cNvSpPr>
          <p:nvPr/>
        </p:nvSpPr>
        <p:spPr bwMode="auto">
          <a:xfrm>
            <a:off x="3484563" y="2803525"/>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0</a:t>
            </a:r>
          </a:p>
        </p:txBody>
      </p:sp>
      <p:sp>
        <p:nvSpPr>
          <p:cNvPr id="79908" name="Text Box 35">
            <a:extLst>
              <a:ext uri="{FF2B5EF4-FFF2-40B4-BE49-F238E27FC236}">
                <a16:creationId xmlns:a16="http://schemas.microsoft.com/office/drawing/2014/main" id="{B526B064-FCD0-8A48-CC36-A470B3025E23}"/>
              </a:ext>
            </a:extLst>
          </p:cNvPr>
          <p:cNvSpPr txBox="1">
            <a:spLocks noChangeArrowheads="1"/>
          </p:cNvSpPr>
          <p:nvPr/>
        </p:nvSpPr>
        <p:spPr bwMode="auto">
          <a:xfrm>
            <a:off x="3484563" y="3413125"/>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1</a:t>
            </a:r>
          </a:p>
        </p:txBody>
      </p:sp>
      <p:sp>
        <p:nvSpPr>
          <p:cNvPr id="79909" name="Text Box 36">
            <a:extLst>
              <a:ext uri="{FF2B5EF4-FFF2-40B4-BE49-F238E27FC236}">
                <a16:creationId xmlns:a16="http://schemas.microsoft.com/office/drawing/2014/main" id="{AB09F9D5-CE54-DDD7-FCAD-003C522F207B}"/>
              </a:ext>
            </a:extLst>
          </p:cNvPr>
          <p:cNvSpPr txBox="1">
            <a:spLocks noChangeArrowheads="1"/>
          </p:cNvSpPr>
          <p:nvPr/>
        </p:nvSpPr>
        <p:spPr bwMode="auto">
          <a:xfrm>
            <a:off x="3484563" y="4022725"/>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0</a:t>
            </a:r>
          </a:p>
        </p:txBody>
      </p:sp>
      <p:sp>
        <p:nvSpPr>
          <p:cNvPr id="79910" name="Text Box 37">
            <a:extLst>
              <a:ext uri="{FF2B5EF4-FFF2-40B4-BE49-F238E27FC236}">
                <a16:creationId xmlns:a16="http://schemas.microsoft.com/office/drawing/2014/main" id="{2625A12A-C5D3-A31F-4935-97B3F64765F5}"/>
              </a:ext>
            </a:extLst>
          </p:cNvPr>
          <p:cNvSpPr txBox="1">
            <a:spLocks noChangeArrowheads="1"/>
          </p:cNvSpPr>
          <p:nvPr/>
        </p:nvSpPr>
        <p:spPr bwMode="auto">
          <a:xfrm>
            <a:off x="3484563" y="4632325"/>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1</a:t>
            </a:r>
          </a:p>
        </p:txBody>
      </p:sp>
      <p:sp>
        <p:nvSpPr>
          <p:cNvPr id="79911" name="Text Box 38">
            <a:extLst>
              <a:ext uri="{FF2B5EF4-FFF2-40B4-BE49-F238E27FC236}">
                <a16:creationId xmlns:a16="http://schemas.microsoft.com/office/drawing/2014/main" id="{40211810-258B-313A-3171-A5599798EA2E}"/>
              </a:ext>
            </a:extLst>
          </p:cNvPr>
          <p:cNvSpPr txBox="1">
            <a:spLocks noChangeArrowheads="1"/>
          </p:cNvSpPr>
          <p:nvPr/>
        </p:nvSpPr>
        <p:spPr bwMode="auto">
          <a:xfrm>
            <a:off x="3484563" y="5241925"/>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1</a:t>
            </a:r>
          </a:p>
        </p:txBody>
      </p:sp>
      <p:sp>
        <p:nvSpPr>
          <p:cNvPr id="79912" name="Text Box 39">
            <a:extLst>
              <a:ext uri="{FF2B5EF4-FFF2-40B4-BE49-F238E27FC236}">
                <a16:creationId xmlns:a16="http://schemas.microsoft.com/office/drawing/2014/main" id="{73E07115-13DF-8153-2FFD-0ADCDBF1268C}"/>
              </a:ext>
            </a:extLst>
          </p:cNvPr>
          <p:cNvSpPr txBox="1">
            <a:spLocks noChangeArrowheads="1"/>
          </p:cNvSpPr>
          <p:nvPr/>
        </p:nvSpPr>
        <p:spPr bwMode="auto">
          <a:xfrm>
            <a:off x="5368925" y="9906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0</a:t>
            </a:r>
          </a:p>
        </p:txBody>
      </p:sp>
      <p:sp>
        <p:nvSpPr>
          <p:cNvPr id="79913" name="Text Box 40">
            <a:extLst>
              <a:ext uri="{FF2B5EF4-FFF2-40B4-BE49-F238E27FC236}">
                <a16:creationId xmlns:a16="http://schemas.microsoft.com/office/drawing/2014/main" id="{65AAC99B-1344-43EA-3919-8652586520F3}"/>
              </a:ext>
            </a:extLst>
          </p:cNvPr>
          <p:cNvSpPr txBox="1">
            <a:spLocks noChangeArrowheads="1"/>
          </p:cNvSpPr>
          <p:nvPr/>
        </p:nvSpPr>
        <p:spPr bwMode="auto">
          <a:xfrm>
            <a:off x="5389563" y="1584325"/>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0</a:t>
            </a:r>
          </a:p>
        </p:txBody>
      </p:sp>
      <p:sp>
        <p:nvSpPr>
          <p:cNvPr id="79914" name="Text Box 41">
            <a:extLst>
              <a:ext uri="{FF2B5EF4-FFF2-40B4-BE49-F238E27FC236}">
                <a16:creationId xmlns:a16="http://schemas.microsoft.com/office/drawing/2014/main" id="{AFC2EE36-2143-AFA8-B303-D2E796A35890}"/>
              </a:ext>
            </a:extLst>
          </p:cNvPr>
          <p:cNvSpPr txBox="1">
            <a:spLocks noChangeArrowheads="1"/>
          </p:cNvSpPr>
          <p:nvPr/>
        </p:nvSpPr>
        <p:spPr bwMode="auto">
          <a:xfrm>
            <a:off x="5368925" y="21939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0</a:t>
            </a:r>
          </a:p>
        </p:txBody>
      </p:sp>
      <p:sp>
        <p:nvSpPr>
          <p:cNvPr id="79915" name="Text Box 42">
            <a:extLst>
              <a:ext uri="{FF2B5EF4-FFF2-40B4-BE49-F238E27FC236}">
                <a16:creationId xmlns:a16="http://schemas.microsoft.com/office/drawing/2014/main" id="{E4295379-F8D6-7CE3-6097-95A3044EA1F1}"/>
              </a:ext>
            </a:extLst>
          </p:cNvPr>
          <p:cNvSpPr txBox="1">
            <a:spLocks noChangeArrowheads="1"/>
          </p:cNvSpPr>
          <p:nvPr/>
        </p:nvSpPr>
        <p:spPr bwMode="auto">
          <a:xfrm>
            <a:off x="5389563" y="2803525"/>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0</a:t>
            </a:r>
          </a:p>
        </p:txBody>
      </p:sp>
      <p:sp>
        <p:nvSpPr>
          <p:cNvPr id="79916" name="Text Box 43">
            <a:extLst>
              <a:ext uri="{FF2B5EF4-FFF2-40B4-BE49-F238E27FC236}">
                <a16:creationId xmlns:a16="http://schemas.microsoft.com/office/drawing/2014/main" id="{A5DADA9A-0BCB-E12F-27D4-91E6E683B765}"/>
              </a:ext>
            </a:extLst>
          </p:cNvPr>
          <p:cNvSpPr txBox="1">
            <a:spLocks noChangeArrowheads="1"/>
          </p:cNvSpPr>
          <p:nvPr/>
        </p:nvSpPr>
        <p:spPr bwMode="auto">
          <a:xfrm>
            <a:off x="5389563" y="3413125"/>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1</a:t>
            </a:r>
          </a:p>
        </p:txBody>
      </p:sp>
      <p:sp>
        <p:nvSpPr>
          <p:cNvPr id="79917" name="Text Box 44">
            <a:extLst>
              <a:ext uri="{FF2B5EF4-FFF2-40B4-BE49-F238E27FC236}">
                <a16:creationId xmlns:a16="http://schemas.microsoft.com/office/drawing/2014/main" id="{5A931B5C-10B6-8C27-C47E-F176442467AF}"/>
              </a:ext>
            </a:extLst>
          </p:cNvPr>
          <p:cNvSpPr txBox="1">
            <a:spLocks noChangeArrowheads="1"/>
          </p:cNvSpPr>
          <p:nvPr/>
        </p:nvSpPr>
        <p:spPr bwMode="auto">
          <a:xfrm>
            <a:off x="5389563" y="4022725"/>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0</a:t>
            </a:r>
          </a:p>
        </p:txBody>
      </p:sp>
      <p:sp>
        <p:nvSpPr>
          <p:cNvPr id="79918" name="Text Box 45">
            <a:extLst>
              <a:ext uri="{FF2B5EF4-FFF2-40B4-BE49-F238E27FC236}">
                <a16:creationId xmlns:a16="http://schemas.microsoft.com/office/drawing/2014/main" id="{89DD8A93-7C61-5786-5DFA-CA9863AE2418}"/>
              </a:ext>
            </a:extLst>
          </p:cNvPr>
          <p:cNvSpPr txBox="1">
            <a:spLocks noChangeArrowheads="1"/>
          </p:cNvSpPr>
          <p:nvPr/>
        </p:nvSpPr>
        <p:spPr bwMode="auto">
          <a:xfrm>
            <a:off x="5389563" y="4632325"/>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1</a:t>
            </a:r>
          </a:p>
        </p:txBody>
      </p:sp>
      <p:sp>
        <p:nvSpPr>
          <p:cNvPr id="79919" name="Text Box 46">
            <a:extLst>
              <a:ext uri="{FF2B5EF4-FFF2-40B4-BE49-F238E27FC236}">
                <a16:creationId xmlns:a16="http://schemas.microsoft.com/office/drawing/2014/main" id="{249269BF-85D0-9659-D62D-8683C4A85F9E}"/>
              </a:ext>
            </a:extLst>
          </p:cNvPr>
          <p:cNvSpPr txBox="1">
            <a:spLocks noChangeArrowheads="1"/>
          </p:cNvSpPr>
          <p:nvPr/>
        </p:nvSpPr>
        <p:spPr bwMode="auto">
          <a:xfrm>
            <a:off x="5389563" y="5241925"/>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1</a:t>
            </a:r>
          </a:p>
        </p:txBody>
      </p:sp>
      <p:sp>
        <p:nvSpPr>
          <p:cNvPr id="79920" name="Text Box 47">
            <a:extLst>
              <a:ext uri="{FF2B5EF4-FFF2-40B4-BE49-F238E27FC236}">
                <a16:creationId xmlns:a16="http://schemas.microsoft.com/office/drawing/2014/main" id="{18E1971D-463E-34EA-2D4E-6BEAA18A055E}"/>
              </a:ext>
            </a:extLst>
          </p:cNvPr>
          <p:cNvSpPr txBox="1">
            <a:spLocks noChangeArrowheads="1"/>
          </p:cNvSpPr>
          <p:nvPr/>
        </p:nvSpPr>
        <p:spPr bwMode="auto">
          <a:xfrm>
            <a:off x="6858000" y="9906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0</a:t>
            </a:r>
          </a:p>
        </p:txBody>
      </p:sp>
      <p:sp>
        <p:nvSpPr>
          <p:cNvPr id="79921" name="Text Box 48">
            <a:extLst>
              <a:ext uri="{FF2B5EF4-FFF2-40B4-BE49-F238E27FC236}">
                <a16:creationId xmlns:a16="http://schemas.microsoft.com/office/drawing/2014/main" id="{D6FFE4B5-842C-9123-8C0B-52A84AA9CEB6}"/>
              </a:ext>
            </a:extLst>
          </p:cNvPr>
          <p:cNvSpPr txBox="1">
            <a:spLocks noChangeArrowheads="1"/>
          </p:cNvSpPr>
          <p:nvPr/>
        </p:nvSpPr>
        <p:spPr bwMode="auto">
          <a:xfrm>
            <a:off x="6878638" y="1584325"/>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0</a:t>
            </a:r>
          </a:p>
        </p:txBody>
      </p:sp>
      <p:sp>
        <p:nvSpPr>
          <p:cNvPr id="79922" name="Text Box 49">
            <a:extLst>
              <a:ext uri="{FF2B5EF4-FFF2-40B4-BE49-F238E27FC236}">
                <a16:creationId xmlns:a16="http://schemas.microsoft.com/office/drawing/2014/main" id="{C31EB540-5EF2-76E8-4AF8-751DAB808F4B}"/>
              </a:ext>
            </a:extLst>
          </p:cNvPr>
          <p:cNvSpPr txBox="1">
            <a:spLocks noChangeArrowheads="1"/>
          </p:cNvSpPr>
          <p:nvPr/>
        </p:nvSpPr>
        <p:spPr bwMode="auto">
          <a:xfrm>
            <a:off x="6858000" y="21939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0</a:t>
            </a:r>
          </a:p>
        </p:txBody>
      </p:sp>
      <p:sp>
        <p:nvSpPr>
          <p:cNvPr id="79923" name="Text Box 50">
            <a:extLst>
              <a:ext uri="{FF2B5EF4-FFF2-40B4-BE49-F238E27FC236}">
                <a16:creationId xmlns:a16="http://schemas.microsoft.com/office/drawing/2014/main" id="{0E563356-0128-073F-A7FF-7F75E6FA60A1}"/>
              </a:ext>
            </a:extLst>
          </p:cNvPr>
          <p:cNvSpPr txBox="1">
            <a:spLocks noChangeArrowheads="1"/>
          </p:cNvSpPr>
          <p:nvPr/>
        </p:nvSpPr>
        <p:spPr bwMode="auto">
          <a:xfrm>
            <a:off x="6878638" y="2803525"/>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0</a:t>
            </a:r>
          </a:p>
        </p:txBody>
      </p:sp>
      <p:sp>
        <p:nvSpPr>
          <p:cNvPr id="79924" name="Text Box 51">
            <a:extLst>
              <a:ext uri="{FF2B5EF4-FFF2-40B4-BE49-F238E27FC236}">
                <a16:creationId xmlns:a16="http://schemas.microsoft.com/office/drawing/2014/main" id="{EA998772-42EE-C3AF-0881-DDDA4F61E1F9}"/>
              </a:ext>
            </a:extLst>
          </p:cNvPr>
          <p:cNvSpPr txBox="1">
            <a:spLocks noChangeArrowheads="1"/>
          </p:cNvSpPr>
          <p:nvPr/>
        </p:nvSpPr>
        <p:spPr bwMode="auto">
          <a:xfrm>
            <a:off x="6878638" y="3413125"/>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0</a:t>
            </a:r>
          </a:p>
        </p:txBody>
      </p:sp>
      <p:sp>
        <p:nvSpPr>
          <p:cNvPr id="79925" name="Text Box 52">
            <a:extLst>
              <a:ext uri="{FF2B5EF4-FFF2-40B4-BE49-F238E27FC236}">
                <a16:creationId xmlns:a16="http://schemas.microsoft.com/office/drawing/2014/main" id="{C6741D58-29D9-4AC6-5F59-B681732CDBA8}"/>
              </a:ext>
            </a:extLst>
          </p:cNvPr>
          <p:cNvSpPr txBox="1">
            <a:spLocks noChangeArrowheads="1"/>
          </p:cNvSpPr>
          <p:nvPr/>
        </p:nvSpPr>
        <p:spPr bwMode="auto">
          <a:xfrm>
            <a:off x="6878638" y="4022725"/>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1</a:t>
            </a:r>
          </a:p>
        </p:txBody>
      </p:sp>
      <p:sp>
        <p:nvSpPr>
          <p:cNvPr id="79926" name="Text Box 53">
            <a:extLst>
              <a:ext uri="{FF2B5EF4-FFF2-40B4-BE49-F238E27FC236}">
                <a16:creationId xmlns:a16="http://schemas.microsoft.com/office/drawing/2014/main" id="{F188DDEF-A569-D3A6-DCFD-B766EC91495C}"/>
              </a:ext>
            </a:extLst>
          </p:cNvPr>
          <p:cNvSpPr txBox="1">
            <a:spLocks noChangeArrowheads="1"/>
          </p:cNvSpPr>
          <p:nvPr/>
        </p:nvSpPr>
        <p:spPr bwMode="auto">
          <a:xfrm>
            <a:off x="6878638" y="4632325"/>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1</a:t>
            </a:r>
          </a:p>
        </p:txBody>
      </p:sp>
      <p:sp>
        <p:nvSpPr>
          <p:cNvPr id="79927" name="Text Box 54">
            <a:extLst>
              <a:ext uri="{FF2B5EF4-FFF2-40B4-BE49-F238E27FC236}">
                <a16:creationId xmlns:a16="http://schemas.microsoft.com/office/drawing/2014/main" id="{3707FBF6-7512-643D-78EC-4E123E129E0E}"/>
              </a:ext>
            </a:extLst>
          </p:cNvPr>
          <p:cNvSpPr txBox="1">
            <a:spLocks noChangeArrowheads="1"/>
          </p:cNvSpPr>
          <p:nvPr/>
        </p:nvSpPr>
        <p:spPr bwMode="auto">
          <a:xfrm>
            <a:off x="6878638" y="5241925"/>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9896"/>
                                        </p:tgtEl>
                                        <p:attrNameLst>
                                          <p:attrName>style.visibility</p:attrName>
                                        </p:attrNameLst>
                                      </p:cBhvr>
                                      <p:to>
                                        <p:strVal val="visible"/>
                                      </p:to>
                                    </p:set>
                                    <p:animEffect transition="in" filter="fade">
                                      <p:cBhvr>
                                        <p:cTn id="7" dur="500"/>
                                        <p:tgtEl>
                                          <p:spTgt spid="79896"/>
                                        </p:tgtEl>
                                      </p:cBhvr>
                                    </p:animEffect>
                                  </p:childTnLst>
                                </p:cTn>
                              </p:par>
                              <p:par>
                                <p:cTn id="8" presetID="10" presetClass="entr" presetSubtype="0" fill="hold" nodeType="withEffect">
                                  <p:stCondLst>
                                    <p:cond delay="0"/>
                                  </p:stCondLst>
                                  <p:childTnLst>
                                    <p:set>
                                      <p:cBhvr>
                                        <p:cTn id="9" dur="1" fill="hold">
                                          <p:stCondLst>
                                            <p:cond delay="0"/>
                                          </p:stCondLst>
                                        </p:cTn>
                                        <p:tgtEl>
                                          <p:spTgt spid="79897"/>
                                        </p:tgtEl>
                                        <p:attrNameLst>
                                          <p:attrName>style.visibility</p:attrName>
                                        </p:attrNameLst>
                                      </p:cBhvr>
                                      <p:to>
                                        <p:strVal val="visible"/>
                                      </p:to>
                                    </p:set>
                                    <p:animEffect transition="in" filter="fade">
                                      <p:cBhvr>
                                        <p:cTn id="10" dur="500"/>
                                        <p:tgtEl>
                                          <p:spTgt spid="79897"/>
                                        </p:tgtEl>
                                      </p:cBhvr>
                                    </p:animEffect>
                                  </p:childTnLst>
                                </p:cTn>
                              </p:par>
                              <p:par>
                                <p:cTn id="11" presetID="10" presetClass="entr" presetSubtype="0" fill="hold" nodeType="withEffect">
                                  <p:stCondLst>
                                    <p:cond delay="0"/>
                                  </p:stCondLst>
                                  <p:childTnLst>
                                    <p:set>
                                      <p:cBhvr>
                                        <p:cTn id="12" dur="1" fill="hold">
                                          <p:stCondLst>
                                            <p:cond delay="0"/>
                                          </p:stCondLst>
                                        </p:cTn>
                                        <p:tgtEl>
                                          <p:spTgt spid="79898"/>
                                        </p:tgtEl>
                                        <p:attrNameLst>
                                          <p:attrName>style.visibility</p:attrName>
                                        </p:attrNameLst>
                                      </p:cBhvr>
                                      <p:to>
                                        <p:strVal val="visible"/>
                                      </p:to>
                                    </p:set>
                                    <p:animEffect transition="in" filter="fade">
                                      <p:cBhvr>
                                        <p:cTn id="13" dur="500"/>
                                        <p:tgtEl>
                                          <p:spTgt spid="79898"/>
                                        </p:tgtEl>
                                      </p:cBhvr>
                                    </p:animEffect>
                                  </p:childTnLst>
                                </p:cTn>
                              </p:par>
                              <p:par>
                                <p:cTn id="14" presetID="10" presetClass="entr" presetSubtype="0" fill="hold" nodeType="withEffect">
                                  <p:stCondLst>
                                    <p:cond delay="0"/>
                                  </p:stCondLst>
                                  <p:childTnLst>
                                    <p:set>
                                      <p:cBhvr>
                                        <p:cTn id="15" dur="1" fill="hold">
                                          <p:stCondLst>
                                            <p:cond delay="0"/>
                                          </p:stCondLst>
                                        </p:cTn>
                                        <p:tgtEl>
                                          <p:spTgt spid="79899"/>
                                        </p:tgtEl>
                                        <p:attrNameLst>
                                          <p:attrName>style.visibility</p:attrName>
                                        </p:attrNameLst>
                                      </p:cBhvr>
                                      <p:to>
                                        <p:strVal val="visible"/>
                                      </p:to>
                                    </p:set>
                                    <p:animEffect transition="in" filter="fade">
                                      <p:cBhvr>
                                        <p:cTn id="16" dur="500"/>
                                        <p:tgtEl>
                                          <p:spTgt spid="79899"/>
                                        </p:tgtEl>
                                      </p:cBhvr>
                                    </p:animEffect>
                                  </p:childTnLst>
                                </p:cTn>
                              </p:par>
                              <p:par>
                                <p:cTn id="17" presetID="10" presetClass="entr" presetSubtype="0" fill="hold" nodeType="withEffect">
                                  <p:stCondLst>
                                    <p:cond delay="0"/>
                                  </p:stCondLst>
                                  <p:childTnLst>
                                    <p:set>
                                      <p:cBhvr>
                                        <p:cTn id="18" dur="1" fill="hold">
                                          <p:stCondLst>
                                            <p:cond delay="0"/>
                                          </p:stCondLst>
                                        </p:cTn>
                                        <p:tgtEl>
                                          <p:spTgt spid="79900"/>
                                        </p:tgtEl>
                                        <p:attrNameLst>
                                          <p:attrName>style.visibility</p:attrName>
                                        </p:attrNameLst>
                                      </p:cBhvr>
                                      <p:to>
                                        <p:strVal val="visible"/>
                                      </p:to>
                                    </p:set>
                                    <p:animEffect transition="in" filter="fade">
                                      <p:cBhvr>
                                        <p:cTn id="19" dur="500"/>
                                        <p:tgtEl>
                                          <p:spTgt spid="79900"/>
                                        </p:tgtEl>
                                      </p:cBhvr>
                                    </p:animEffect>
                                  </p:childTnLst>
                                </p:cTn>
                              </p:par>
                              <p:par>
                                <p:cTn id="20" presetID="10" presetClass="entr" presetSubtype="0" fill="hold" nodeType="withEffect">
                                  <p:stCondLst>
                                    <p:cond delay="0"/>
                                  </p:stCondLst>
                                  <p:childTnLst>
                                    <p:set>
                                      <p:cBhvr>
                                        <p:cTn id="21" dur="1" fill="hold">
                                          <p:stCondLst>
                                            <p:cond delay="0"/>
                                          </p:stCondLst>
                                        </p:cTn>
                                        <p:tgtEl>
                                          <p:spTgt spid="79901"/>
                                        </p:tgtEl>
                                        <p:attrNameLst>
                                          <p:attrName>style.visibility</p:attrName>
                                        </p:attrNameLst>
                                      </p:cBhvr>
                                      <p:to>
                                        <p:strVal val="visible"/>
                                      </p:to>
                                    </p:set>
                                    <p:animEffect transition="in" filter="fade">
                                      <p:cBhvr>
                                        <p:cTn id="22" dur="500"/>
                                        <p:tgtEl>
                                          <p:spTgt spid="79901"/>
                                        </p:tgtEl>
                                      </p:cBhvr>
                                    </p:animEffect>
                                  </p:childTnLst>
                                </p:cTn>
                              </p:par>
                              <p:par>
                                <p:cTn id="23" presetID="10" presetClass="entr" presetSubtype="0" fill="hold" nodeType="withEffect">
                                  <p:stCondLst>
                                    <p:cond delay="0"/>
                                  </p:stCondLst>
                                  <p:childTnLst>
                                    <p:set>
                                      <p:cBhvr>
                                        <p:cTn id="24" dur="1" fill="hold">
                                          <p:stCondLst>
                                            <p:cond delay="0"/>
                                          </p:stCondLst>
                                        </p:cTn>
                                        <p:tgtEl>
                                          <p:spTgt spid="79902"/>
                                        </p:tgtEl>
                                        <p:attrNameLst>
                                          <p:attrName>style.visibility</p:attrName>
                                        </p:attrNameLst>
                                      </p:cBhvr>
                                      <p:to>
                                        <p:strVal val="visible"/>
                                      </p:to>
                                    </p:set>
                                    <p:animEffect transition="in" filter="fade">
                                      <p:cBhvr>
                                        <p:cTn id="25" dur="500"/>
                                        <p:tgtEl>
                                          <p:spTgt spid="79902"/>
                                        </p:tgtEl>
                                      </p:cBhvr>
                                    </p:animEffect>
                                  </p:childTnLst>
                                </p:cTn>
                              </p:par>
                              <p:par>
                                <p:cTn id="26" presetID="10" presetClass="entr" presetSubtype="0" fill="hold" nodeType="withEffect">
                                  <p:stCondLst>
                                    <p:cond delay="0"/>
                                  </p:stCondLst>
                                  <p:childTnLst>
                                    <p:set>
                                      <p:cBhvr>
                                        <p:cTn id="27" dur="1" fill="hold">
                                          <p:stCondLst>
                                            <p:cond delay="0"/>
                                          </p:stCondLst>
                                        </p:cTn>
                                        <p:tgtEl>
                                          <p:spTgt spid="79903"/>
                                        </p:tgtEl>
                                        <p:attrNameLst>
                                          <p:attrName>style.visibility</p:attrName>
                                        </p:attrNameLst>
                                      </p:cBhvr>
                                      <p:to>
                                        <p:strVal val="visible"/>
                                      </p:to>
                                    </p:set>
                                    <p:animEffect transition="in" filter="fade">
                                      <p:cBhvr>
                                        <p:cTn id="28" dur="500"/>
                                        <p:tgtEl>
                                          <p:spTgt spid="7990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nodeType="clickEffect">
                                  <p:stCondLst>
                                    <p:cond delay="0"/>
                                  </p:stCondLst>
                                  <p:childTnLst>
                                    <p:set>
                                      <p:cBhvr>
                                        <p:cTn id="32" dur="1" fill="hold">
                                          <p:stCondLst>
                                            <p:cond delay="0"/>
                                          </p:stCondLst>
                                        </p:cTn>
                                        <p:tgtEl>
                                          <p:spTgt spid="79904"/>
                                        </p:tgtEl>
                                        <p:attrNameLst>
                                          <p:attrName>style.visibility</p:attrName>
                                        </p:attrNameLst>
                                      </p:cBhvr>
                                      <p:to>
                                        <p:strVal val="visible"/>
                                      </p:to>
                                    </p:set>
                                    <p:animEffect transition="in" filter="fade">
                                      <p:cBhvr>
                                        <p:cTn id="33" dur="500"/>
                                        <p:tgtEl>
                                          <p:spTgt spid="79904"/>
                                        </p:tgtEl>
                                      </p:cBhvr>
                                    </p:animEffect>
                                  </p:childTnLst>
                                </p:cTn>
                              </p:par>
                              <p:par>
                                <p:cTn id="34" presetID="10" presetClass="entr" presetSubtype="0" fill="hold" nodeType="withEffect">
                                  <p:stCondLst>
                                    <p:cond delay="0"/>
                                  </p:stCondLst>
                                  <p:childTnLst>
                                    <p:set>
                                      <p:cBhvr>
                                        <p:cTn id="35" dur="1" fill="hold">
                                          <p:stCondLst>
                                            <p:cond delay="0"/>
                                          </p:stCondLst>
                                        </p:cTn>
                                        <p:tgtEl>
                                          <p:spTgt spid="79905"/>
                                        </p:tgtEl>
                                        <p:attrNameLst>
                                          <p:attrName>style.visibility</p:attrName>
                                        </p:attrNameLst>
                                      </p:cBhvr>
                                      <p:to>
                                        <p:strVal val="visible"/>
                                      </p:to>
                                    </p:set>
                                    <p:animEffect transition="in" filter="fade">
                                      <p:cBhvr>
                                        <p:cTn id="36" dur="500"/>
                                        <p:tgtEl>
                                          <p:spTgt spid="79905"/>
                                        </p:tgtEl>
                                      </p:cBhvr>
                                    </p:animEffect>
                                  </p:childTnLst>
                                </p:cTn>
                              </p:par>
                              <p:par>
                                <p:cTn id="37" presetID="10" presetClass="entr" presetSubtype="0" fill="hold" nodeType="withEffect">
                                  <p:stCondLst>
                                    <p:cond delay="0"/>
                                  </p:stCondLst>
                                  <p:childTnLst>
                                    <p:set>
                                      <p:cBhvr>
                                        <p:cTn id="38" dur="1" fill="hold">
                                          <p:stCondLst>
                                            <p:cond delay="0"/>
                                          </p:stCondLst>
                                        </p:cTn>
                                        <p:tgtEl>
                                          <p:spTgt spid="79906"/>
                                        </p:tgtEl>
                                        <p:attrNameLst>
                                          <p:attrName>style.visibility</p:attrName>
                                        </p:attrNameLst>
                                      </p:cBhvr>
                                      <p:to>
                                        <p:strVal val="visible"/>
                                      </p:to>
                                    </p:set>
                                    <p:animEffect transition="in" filter="fade">
                                      <p:cBhvr>
                                        <p:cTn id="39" dur="500"/>
                                        <p:tgtEl>
                                          <p:spTgt spid="79906"/>
                                        </p:tgtEl>
                                      </p:cBhvr>
                                    </p:animEffect>
                                  </p:childTnLst>
                                </p:cTn>
                              </p:par>
                              <p:par>
                                <p:cTn id="40" presetID="10" presetClass="entr" presetSubtype="0" fill="hold" nodeType="withEffect">
                                  <p:stCondLst>
                                    <p:cond delay="0"/>
                                  </p:stCondLst>
                                  <p:childTnLst>
                                    <p:set>
                                      <p:cBhvr>
                                        <p:cTn id="41" dur="1" fill="hold">
                                          <p:stCondLst>
                                            <p:cond delay="0"/>
                                          </p:stCondLst>
                                        </p:cTn>
                                        <p:tgtEl>
                                          <p:spTgt spid="79907"/>
                                        </p:tgtEl>
                                        <p:attrNameLst>
                                          <p:attrName>style.visibility</p:attrName>
                                        </p:attrNameLst>
                                      </p:cBhvr>
                                      <p:to>
                                        <p:strVal val="visible"/>
                                      </p:to>
                                    </p:set>
                                    <p:animEffect transition="in" filter="fade">
                                      <p:cBhvr>
                                        <p:cTn id="42" dur="500"/>
                                        <p:tgtEl>
                                          <p:spTgt spid="79907"/>
                                        </p:tgtEl>
                                      </p:cBhvr>
                                    </p:animEffect>
                                  </p:childTnLst>
                                </p:cTn>
                              </p:par>
                              <p:par>
                                <p:cTn id="43" presetID="10" presetClass="entr" presetSubtype="0" fill="hold" nodeType="withEffect">
                                  <p:stCondLst>
                                    <p:cond delay="0"/>
                                  </p:stCondLst>
                                  <p:childTnLst>
                                    <p:set>
                                      <p:cBhvr>
                                        <p:cTn id="44" dur="1" fill="hold">
                                          <p:stCondLst>
                                            <p:cond delay="0"/>
                                          </p:stCondLst>
                                        </p:cTn>
                                        <p:tgtEl>
                                          <p:spTgt spid="79908"/>
                                        </p:tgtEl>
                                        <p:attrNameLst>
                                          <p:attrName>style.visibility</p:attrName>
                                        </p:attrNameLst>
                                      </p:cBhvr>
                                      <p:to>
                                        <p:strVal val="visible"/>
                                      </p:to>
                                    </p:set>
                                    <p:animEffect transition="in" filter="fade">
                                      <p:cBhvr>
                                        <p:cTn id="45" dur="500"/>
                                        <p:tgtEl>
                                          <p:spTgt spid="79908"/>
                                        </p:tgtEl>
                                      </p:cBhvr>
                                    </p:animEffect>
                                  </p:childTnLst>
                                </p:cTn>
                              </p:par>
                              <p:par>
                                <p:cTn id="46" presetID="10" presetClass="entr" presetSubtype="0" fill="hold" nodeType="withEffect">
                                  <p:stCondLst>
                                    <p:cond delay="0"/>
                                  </p:stCondLst>
                                  <p:childTnLst>
                                    <p:set>
                                      <p:cBhvr>
                                        <p:cTn id="47" dur="1" fill="hold">
                                          <p:stCondLst>
                                            <p:cond delay="0"/>
                                          </p:stCondLst>
                                        </p:cTn>
                                        <p:tgtEl>
                                          <p:spTgt spid="79909"/>
                                        </p:tgtEl>
                                        <p:attrNameLst>
                                          <p:attrName>style.visibility</p:attrName>
                                        </p:attrNameLst>
                                      </p:cBhvr>
                                      <p:to>
                                        <p:strVal val="visible"/>
                                      </p:to>
                                    </p:set>
                                    <p:animEffect transition="in" filter="fade">
                                      <p:cBhvr>
                                        <p:cTn id="48" dur="500"/>
                                        <p:tgtEl>
                                          <p:spTgt spid="79909"/>
                                        </p:tgtEl>
                                      </p:cBhvr>
                                    </p:animEffect>
                                  </p:childTnLst>
                                </p:cTn>
                              </p:par>
                              <p:par>
                                <p:cTn id="49" presetID="10" presetClass="entr" presetSubtype="0" fill="hold" nodeType="withEffect">
                                  <p:stCondLst>
                                    <p:cond delay="0"/>
                                  </p:stCondLst>
                                  <p:childTnLst>
                                    <p:set>
                                      <p:cBhvr>
                                        <p:cTn id="50" dur="1" fill="hold">
                                          <p:stCondLst>
                                            <p:cond delay="0"/>
                                          </p:stCondLst>
                                        </p:cTn>
                                        <p:tgtEl>
                                          <p:spTgt spid="79910"/>
                                        </p:tgtEl>
                                        <p:attrNameLst>
                                          <p:attrName>style.visibility</p:attrName>
                                        </p:attrNameLst>
                                      </p:cBhvr>
                                      <p:to>
                                        <p:strVal val="visible"/>
                                      </p:to>
                                    </p:set>
                                    <p:animEffect transition="in" filter="fade">
                                      <p:cBhvr>
                                        <p:cTn id="51" dur="500"/>
                                        <p:tgtEl>
                                          <p:spTgt spid="79910"/>
                                        </p:tgtEl>
                                      </p:cBhvr>
                                    </p:animEffect>
                                  </p:childTnLst>
                                </p:cTn>
                              </p:par>
                              <p:par>
                                <p:cTn id="52" presetID="10" presetClass="entr" presetSubtype="0" fill="hold" nodeType="withEffect">
                                  <p:stCondLst>
                                    <p:cond delay="0"/>
                                  </p:stCondLst>
                                  <p:childTnLst>
                                    <p:set>
                                      <p:cBhvr>
                                        <p:cTn id="53" dur="1" fill="hold">
                                          <p:stCondLst>
                                            <p:cond delay="0"/>
                                          </p:stCondLst>
                                        </p:cTn>
                                        <p:tgtEl>
                                          <p:spTgt spid="79911"/>
                                        </p:tgtEl>
                                        <p:attrNameLst>
                                          <p:attrName>style.visibility</p:attrName>
                                        </p:attrNameLst>
                                      </p:cBhvr>
                                      <p:to>
                                        <p:strVal val="visible"/>
                                      </p:to>
                                    </p:set>
                                    <p:animEffect transition="in" filter="fade">
                                      <p:cBhvr>
                                        <p:cTn id="54" dur="500"/>
                                        <p:tgtEl>
                                          <p:spTgt spid="79911"/>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0" presetClass="entr" presetSubtype="0" fill="hold" nodeType="clickEffect">
                                  <p:stCondLst>
                                    <p:cond delay="0"/>
                                  </p:stCondLst>
                                  <p:childTnLst>
                                    <p:set>
                                      <p:cBhvr>
                                        <p:cTn id="58" dur="1" fill="hold">
                                          <p:stCondLst>
                                            <p:cond delay="0"/>
                                          </p:stCondLst>
                                        </p:cTn>
                                        <p:tgtEl>
                                          <p:spTgt spid="79912"/>
                                        </p:tgtEl>
                                        <p:attrNameLst>
                                          <p:attrName>style.visibility</p:attrName>
                                        </p:attrNameLst>
                                      </p:cBhvr>
                                      <p:to>
                                        <p:strVal val="visible"/>
                                      </p:to>
                                    </p:set>
                                    <p:animEffect transition="in" filter="fade">
                                      <p:cBhvr>
                                        <p:cTn id="59" dur="500"/>
                                        <p:tgtEl>
                                          <p:spTgt spid="79912"/>
                                        </p:tgtEl>
                                      </p:cBhvr>
                                    </p:animEffect>
                                  </p:childTnLst>
                                </p:cTn>
                              </p:par>
                              <p:par>
                                <p:cTn id="60" presetID="10" presetClass="entr" presetSubtype="0" fill="hold" nodeType="withEffect">
                                  <p:stCondLst>
                                    <p:cond delay="0"/>
                                  </p:stCondLst>
                                  <p:childTnLst>
                                    <p:set>
                                      <p:cBhvr>
                                        <p:cTn id="61" dur="1" fill="hold">
                                          <p:stCondLst>
                                            <p:cond delay="0"/>
                                          </p:stCondLst>
                                        </p:cTn>
                                        <p:tgtEl>
                                          <p:spTgt spid="79913"/>
                                        </p:tgtEl>
                                        <p:attrNameLst>
                                          <p:attrName>style.visibility</p:attrName>
                                        </p:attrNameLst>
                                      </p:cBhvr>
                                      <p:to>
                                        <p:strVal val="visible"/>
                                      </p:to>
                                    </p:set>
                                    <p:animEffect transition="in" filter="fade">
                                      <p:cBhvr>
                                        <p:cTn id="62" dur="500"/>
                                        <p:tgtEl>
                                          <p:spTgt spid="79913"/>
                                        </p:tgtEl>
                                      </p:cBhvr>
                                    </p:animEffect>
                                  </p:childTnLst>
                                </p:cTn>
                              </p:par>
                              <p:par>
                                <p:cTn id="63" presetID="10" presetClass="entr" presetSubtype="0" fill="hold" nodeType="withEffect">
                                  <p:stCondLst>
                                    <p:cond delay="0"/>
                                  </p:stCondLst>
                                  <p:childTnLst>
                                    <p:set>
                                      <p:cBhvr>
                                        <p:cTn id="64" dur="1" fill="hold">
                                          <p:stCondLst>
                                            <p:cond delay="0"/>
                                          </p:stCondLst>
                                        </p:cTn>
                                        <p:tgtEl>
                                          <p:spTgt spid="79914"/>
                                        </p:tgtEl>
                                        <p:attrNameLst>
                                          <p:attrName>style.visibility</p:attrName>
                                        </p:attrNameLst>
                                      </p:cBhvr>
                                      <p:to>
                                        <p:strVal val="visible"/>
                                      </p:to>
                                    </p:set>
                                    <p:animEffect transition="in" filter="fade">
                                      <p:cBhvr>
                                        <p:cTn id="65" dur="500"/>
                                        <p:tgtEl>
                                          <p:spTgt spid="79914"/>
                                        </p:tgtEl>
                                      </p:cBhvr>
                                    </p:animEffect>
                                  </p:childTnLst>
                                </p:cTn>
                              </p:par>
                              <p:par>
                                <p:cTn id="66" presetID="10" presetClass="entr" presetSubtype="0" fill="hold" nodeType="withEffect">
                                  <p:stCondLst>
                                    <p:cond delay="0"/>
                                  </p:stCondLst>
                                  <p:childTnLst>
                                    <p:set>
                                      <p:cBhvr>
                                        <p:cTn id="67" dur="1" fill="hold">
                                          <p:stCondLst>
                                            <p:cond delay="0"/>
                                          </p:stCondLst>
                                        </p:cTn>
                                        <p:tgtEl>
                                          <p:spTgt spid="79915"/>
                                        </p:tgtEl>
                                        <p:attrNameLst>
                                          <p:attrName>style.visibility</p:attrName>
                                        </p:attrNameLst>
                                      </p:cBhvr>
                                      <p:to>
                                        <p:strVal val="visible"/>
                                      </p:to>
                                    </p:set>
                                    <p:animEffect transition="in" filter="fade">
                                      <p:cBhvr>
                                        <p:cTn id="68" dur="500"/>
                                        <p:tgtEl>
                                          <p:spTgt spid="79915"/>
                                        </p:tgtEl>
                                      </p:cBhvr>
                                    </p:animEffect>
                                  </p:childTnLst>
                                </p:cTn>
                              </p:par>
                              <p:par>
                                <p:cTn id="69" presetID="10" presetClass="entr" presetSubtype="0" fill="hold" nodeType="withEffect">
                                  <p:stCondLst>
                                    <p:cond delay="0"/>
                                  </p:stCondLst>
                                  <p:childTnLst>
                                    <p:set>
                                      <p:cBhvr>
                                        <p:cTn id="70" dur="1" fill="hold">
                                          <p:stCondLst>
                                            <p:cond delay="0"/>
                                          </p:stCondLst>
                                        </p:cTn>
                                        <p:tgtEl>
                                          <p:spTgt spid="79916"/>
                                        </p:tgtEl>
                                        <p:attrNameLst>
                                          <p:attrName>style.visibility</p:attrName>
                                        </p:attrNameLst>
                                      </p:cBhvr>
                                      <p:to>
                                        <p:strVal val="visible"/>
                                      </p:to>
                                    </p:set>
                                    <p:animEffect transition="in" filter="fade">
                                      <p:cBhvr>
                                        <p:cTn id="71" dur="500"/>
                                        <p:tgtEl>
                                          <p:spTgt spid="79916"/>
                                        </p:tgtEl>
                                      </p:cBhvr>
                                    </p:animEffect>
                                  </p:childTnLst>
                                </p:cTn>
                              </p:par>
                              <p:par>
                                <p:cTn id="72" presetID="10" presetClass="entr" presetSubtype="0" fill="hold" nodeType="withEffect">
                                  <p:stCondLst>
                                    <p:cond delay="0"/>
                                  </p:stCondLst>
                                  <p:childTnLst>
                                    <p:set>
                                      <p:cBhvr>
                                        <p:cTn id="73" dur="1" fill="hold">
                                          <p:stCondLst>
                                            <p:cond delay="0"/>
                                          </p:stCondLst>
                                        </p:cTn>
                                        <p:tgtEl>
                                          <p:spTgt spid="79917"/>
                                        </p:tgtEl>
                                        <p:attrNameLst>
                                          <p:attrName>style.visibility</p:attrName>
                                        </p:attrNameLst>
                                      </p:cBhvr>
                                      <p:to>
                                        <p:strVal val="visible"/>
                                      </p:to>
                                    </p:set>
                                    <p:animEffect transition="in" filter="fade">
                                      <p:cBhvr>
                                        <p:cTn id="74" dur="500"/>
                                        <p:tgtEl>
                                          <p:spTgt spid="79917"/>
                                        </p:tgtEl>
                                      </p:cBhvr>
                                    </p:animEffect>
                                  </p:childTnLst>
                                </p:cTn>
                              </p:par>
                              <p:par>
                                <p:cTn id="75" presetID="10" presetClass="entr" presetSubtype="0" fill="hold" nodeType="withEffect">
                                  <p:stCondLst>
                                    <p:cond delay="0"/>
                                  </p:stCondLst>
                                  <p:childTnLst>
                                    <p:set>
                                      <p:cBhvr>
                                        <p:cTn id="76" dur="1" fill="hold">
                                          <p:stCondLst>
                                            <p:cond delay="0"/>
                                          </p:stCondLst>
                                        </p:cTn>
                                        <p:tgtEl>
                                          <p:spTgt spid="79918"/>
                                        </p:tgtEl>
                                        <p:attrNameLst>
                                          <p:attrName>style.visibility</p:attrName>
                                        </p:attrNameLst>
                                      </p:cBhvr>
                                      <p:to>
                                        <p:strVal val="visible"/>
                                      </p:to>
                                    </p:set>
                                    <p:animEffect transition="in" filter="fade">
                                      <p:cBhvr>
                                        <p:cTn id="77" dur="500"/>
                                        <p:tgtEl>
                                          <p:spTgt spid="79918"/>
                                        </p:tgtEl>
                                      </p:cBhvr>
                                    </p:animEffect>
                                  </p:childTnLst>
                                </p:cTn>
                              </p:par>
                              <p:par>
                                <p:cTn id="78" presetID="10" presetClass="entr" presetSubtype="0" fill="hold" nodeType="withEffect">
                                  <p:stCondLst>
                                    <p:cond delay="0"/>
                                  </p:stCondLst>
                                  <p:childTnLst>
                                    <p:set>
                                      <p:cBhvr>
                                        <p:cTn id="79" dur="1" fill="hold">
                                          <p:stCondLst>
                                            <p:cond delay="0"/>
                                          </p:stCondLst>
                                        </p:cTn>
                                        <p:tgtEl>
                                          <p:spTgt spid="79919"/>
                                        </p:tgtEl>
                                        <p:attrNameLst>
                                          <p:attrName>style.visibility</p:attrName>
                                        </p:attrNameLst>
                                      </p:cBhvr>
                                      <p:to>
                                        <p:strVal val="visible"/>
                                      </p:to>
                                    </p:set>
                                    <p:animEffect transition="in" filter="fade">
                                      <p:cBhvr>
                                        <p:cTn id="80" dur="500"/>
                                        <p:tgtEl>
                                          <p:spTgt spid="79919"/>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10" presetClass="entr" presetSubtype="0" fill="hold" nodeType="clickEffect">
                                  <p:stCondLst>
                                    <p:cond delay="0"/>
                                  </p:stCondLst>
                                  <p:childTnLst>
                                    <p:set>
                                      <p:cBhvr>
                                        <p:cTn id="84" dur="1" fill="hold">
                                          <p:stCondLst>
                                            <p:cond delay="0"/>
                                          </p:stCondLst>
                                        </p:cTn>
                                        <p:tgtEl>
                                          <p:spTgt spid="79920"/>
                                        </p:tgtEl>
                                        <p:attrNameLst>
                                          <p:attrName>style.visibility</p:attrName>
                                        </p:attrNameLst>
                                      </p:cBhvr>
                                      <p:to>
                                        <p:strVal val="visible"/>
                                      </p:to>
                                    </p:set>
                                    <p:animEffect transition="in" filter="fade">
                                      <p:cBhvr>
                                        <p:cTn id="85" dur="500"/>
                                        <p:tgtEl>
                                          <p:spTgt spid="79920"/>
                                        </p:tgtEl>
                                      </p:cBhvr>
                                    </p:animEffect>
                                  </p:childTnLst>
                                </p:cTn>
                              </p:par>
                              <p:par>
                                <p:cTn id="86" presetID="10" presetClass="entr" presetSubtype="0" fill="hold" nodeType="withEffect">
                                  <p:stCondLst>
                                    <p:cond delay="0"/>
                                  </p:stCondLst>
                                  <p:childTnLst>
                                    <p:set>
                                      <p:cBhvr>
                                        <p:cTn id="87" dur="1" fill="hold">
                                          <p:stCondLst>
                                            <p:cond delay="0"/>
                                          </p:stCondLst>
                                        </p:cTn>
                                        <p:tgtEl>
                                          <p:spTgt spid="79921"/>
                                        </p:tgtEl>
                                        <p:attrNameLst>
                                          <p:attrName>style.visibility</p:attrName>
                                        </p:attrNameLst>
                                      </p:cBhvr>
                                      <p:to>
                                        <p:strVal val="visible"/>
                                      </p:to>
                                    </p:set>
                                    <p:animEffect transition="in" filter="fade">
                                      <p:cBhvr>
                                        <p:cTn id="88" dur="500"/>
                                        <p:tgtEl>
                                          <p:spTgt spid="79921"/>
                                        </p:tgtEl>
                                      </p:cBhvr>
                                    </p:animEffect>
                                  </p:childTnLst>
                                </p:cTn>
                              </p:par>
                              <p:par>
                                <p:cTn id="89" presetID="10" presetClass="entr" presetSubtype="0" fill="hold" nodeType="withEffect">
                                  <p:stCondLst>
                                    <p:cond delay="0"/>
                                  </p:stCondLst>
                                  <p:childTnLst>
                                    <p:set>
                                      <p:cBhvr>
                                        <p:cTn id="90" dur="1" fill="hold">
                                          <p:stCondLst>
                                            <p:cond delay="0"/>
                                          </p:stCondLst>
                                        </p:cTn>
                                        <p:tgtEl>
                                          <p:spTgt spid="79922"/>
                                        </p:tgtEl>
                                        <p:attrNameLst>
                                          <p:attrName>style.visibility</p:attrName>
                                        </p:attrNameLst>
                                      </p:cBhvr>
                                      <p:to>
                                        <p:strVal val="visible"/>
                                      </p:to>
                                    </p:set>
                                    <p:animEffect transition="in" filter="fade">
                                      <p:cBhvr>
                                        <p:cTn id="91" dur="500"/>
                                        <p:tgtEl>
                                          <p:spTgt spid="79922"/>
                                        </p:tgtEl>
                                      </p:cBhvr>
                                    </p:animEffect>
                                  </p:childTnLst>
                                </p:cTn>
                              </p:par>
                              <p:par>
                                <p:cTn id="92" presetID="10" presetClass="entr" presetSubtype="0" fill="hold" nodeType="withEffect">
                                  <p:stCondLst>
                                    <p:cond delay="0"/>
                                  </p:stCondLst>
                                  <p:childTnLst>
                                    <p:set>
                                      <p:cBhvr>
                                        <p:cTn id="93" dur="1" fill="hold">
                                          <p:stCondLst>
                                            <p:cond delay="0"/>
                                          </p:stCondLst>
                                        </p:cTn>
                                        <p:tgtEl>
                                          <p:spTgt spid="79923"/>
                                        </p:tgtEl>
                                        <p:attrNameLst>
                                          <p:attrName>style.visibility</p:attrName>
                                        </p:attrNameLst>
                                      </p:cBhvr>
                                      <p:to>
                                        <p:strVal val="visible"/>
                                      </p:to>
                                    </p:set>
                                    <p:animEffect transition="in" filter="fade">
                                      <p:cBhvr>
                                        <p:cTn id="94" dur="500"/>
                                        <p:tgtEl>
                                          <p:spTgt spid="79923"/>
                                        </p:tgtEl>
                                      </p:cBhvr>
                                    </p:animEffect>
                                  </p:childTnLst>
                                </p:cTn>
                              </p:par>
                              <p:par>
                                <p:cTn id="95" presetID="10" presetClass="entr" presetSubtype="0" fill="hold" nodeType="withEffect">
                                  <p:stCondLst>
                                    <p:cond delay="0"/>
                                  </p:stCondLst>
                                  <p:childTnLst>
                                    <p:set>
                                      <p:cBhvr>
                                        <p:cTn id="96" dur="1" fill="hold">
                                          <p:stCondLst>
                                            <p:cond delay="0"/>
                                          </p:stCondLst>
                                        </p:cTn>
                                        <p:tgtEl>
                                          <p:spTgt spid="79924"/>
                                        </p:tgtEl>
                                        <p:attrNameLst>
                                          <p:attrName>style.visibility</p:attrName>
                                        </p:attrNameLst>
                                      </p:cBhvr>
                                      <p:to>
                                        <p:strVal val="visible"/>
                                      </p:to>
                                    </p:set>
                                    <p:animEffect transition="in" filter="fade">
                                      <p:cBhvr>
                                        <p:cTn id="97" dur="500"/>
                                        <p:tgtEl>
                                          <p:spTgt spid="79924"/>
                                        </p:tgtEl>
                                      </p:cBhvr>
                                    </p:animEffect>
                                  </p:childTnLst>
                                </p:cTn>
                              </p:par>
                              <p:par>
                                <p:cTn id="98" presetID="10" presetClass="entr" presetSubtype="0" fill="hold" nodeType="withEffect">
                                  <p:stCondLst>
                                    <p:cond delay="0"/>
                                  </p:stCondLst>
                                  <p:childTnLst>
                                    <p:set>
                                      <p:cBhvr>
                                        <p:cTn id="99" dur="1" fill="hold">
                                          <p:stCondLst>
                                            <p:cond delay="0"/>
                                          </p:stCondLst>
                                        </p:cTn>
                                        <p:tgtEl>
                                          <p:spTgt spid="79925"/>
                                        </p:tgtEl>
                                        <p:attrNameLst>
                                          <p:attrName>style.visibility</p:attrName>
                                        </p:attrNameLst>
                                      </p:cBhvr>
                                      <p:to>
                                        <p:strVal val="visible"/>
                                      </p:to>
                                    </p:set>
                                    <p:animEffect transition="in" filter="fade">
                                      <p:cBhvr>
                                        <p:cTn id="100" dur="500"/>
                                        <p:tgtEl>
                                          <p:spTgt spid="79925"/>
                                        </p:tgtEl>
                                      </p:cBhvr>
                                    </p:animEffect>
                                  </p:childTnLst>
                                </p:cTn>
                              </p:par>
                              <p:par>
                                <p:cTn id="101" presetID="10" presetClass="entr" presetSubtype="0" fill="hold" nodeType="withEffect">
                                  <p:stCondLst>
                                    <p:cond delay="0"/>
                                  </p:stCondLst>
                                  <p:childTnLst>
                                    <p:set>
                                      <p:cBhvr>
                                        <p:cTn id="102" dur="1" fill="hold">
                                          <p:stCondLst>
                                            <p:cond delay="0"/>
                                          </p:stCondLst>
                                        </p:cTn>
                                        <p:tgtEl>
                                          <p:spTgt spid="79926"/>
                                        </p:tgtEl>
                                        <p:attrNameLst>
                                          <p:attrName>style.visibility</p:attrName>
                                        </p:attrNameLst>
                                      </p:cBhvr>
                                      <p:to>
                                        <p:strVal val="visible"/>
                                      </p:to>
                                    </p:set>
                                    <p:animEffect transition="in" filter="fade">
                                      <p:cBhvr>
                                        <p:cTn id="103" dur="500"/>
                                        <p:tgtEl>
                                          <p:spTgt spid="79926"/>
                                        </p:tgtEl>
                                      </p:cBhvr>
                                    </p:animEffect>
                                  </p:childTnLst>
                                </p:cTn>
                              </p:par>
                              <p:par>
                                <p:cTn id="104" presetID="10" presetClass="entr" presetSubtype="0" fill="hold" nodeType="withEffect">
                                  <p:stCondLst>
                                    <p:cond delay="0"/>
                                  </p:stCondLst>
                                  <p:childTnLst>
                                    <p:set>
                                      <p:cBhvr>
                                        <p:cTn id="105" dur="1" fill="hold">
                                          <p:stCondLst>
                                            <p:cond delay="0"/>
                                          </p:stCondLst>
                                        </p:cTn>
                                        <p:tgtEl>
                                          <p:spTgt spid="79927"/>
                                        </p:tgtEl>
                                        <p:attrNameLst>
                                          <p:attrName>style.visibility</p:attrName>
                                        </p:attrNameLst>
                                      </p:cBhvr>
                                      <p:to>
                                        <p:strVal val="visible"/>
                                      </p:to>
                                    </p:set>
                                    <p:animEffect transition="in" filter="fade">
                                      <p:cBhvr>
                                        <p:cTn id="106" dur="500"/>
                                        <p:tgtEl>
                                          <p:spTgt spid="799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96" grpId="0"/>
      <p:bldP spid="79897" grpId="0"/>
      <p:bldP spid="79898" grpId="0"/>
      <p:bldP spid="79899" grpId="0"/>
      <p:bldP spid="79900" grpId="0"/>
      <p:bldP spid="79901" grpId="0"/>
      <p:bldP spid="79902" grpId="0"/>
      <p:bldP spid="79903" grpId="0"/>
      <p:bldP spid="79904" grpId="0"/>
      <p:bldP spid="79905" grpId="0"/>
      <p:bldP spid="79906" grpId="0"/>
      <p:bldP spid="79907" grpId="0"/>
      <p:bldP spid="79908" grpId="0"/>
      <p:bldP spid="79909" grpId="0"/>
      <p:bldP spid="79910" grpId="0"/>
      <p:bldP spid="79911" grpId="0"/>
      <p:bldP spid="79912" grpId="0"/>
      <p:bldP spid="79913" grpId="0"/>
      <p:bldP spid="79914" grpId="0"/>
      <p:bldP spid="79915" grpId="0"/>
      <p:bldP spid="79916" grpId="0"/>
      <p:bldP spid="79917" grpId="0"/>
      <p:bldP spid="79918" grpId="0"/>
      <p:bldP spid="79919" grpId="0"/>
      <p:bldP spid="79920" grpId="0"/>
      <p:bldP spid="79921" grpId="0"/>
      <p:bldP spid="79922" grpId="0"/>
      <p:bldP spid="79923" grpId="0"/>
      <p:bldP spid="79924" grpId="0"/>
      <p:bldP spid="79925" grpId="0"/>
      <p:bldP spid="79926" grpId="0"/>
      <p:bldP spid="7992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5">
            <a:extLst>
              <a:ext uri="{FF2B5EF4-FFF2-40B4-BE49-F238E27FC236}">
                <a16:creationId xmlns:a16="http://schemas.microsoft.com/office/drawing/2014/main" id="{799E3BAA-7533-7A07-2A4C-CCA5EFDA120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B4A74C62-BECD-46DD-A241-934BFBE2A842}" type="slidenum">
              <a:rPr lang="en-US" altLang="en-US" sz="1200" smtClean="0">
                <a:latin typeface="Garamond" panose="02020404030301010803" pitchFamily="18" charset="0"/>
              </a:rPr>
              <a:pPr>
                <a:spcBef>
                  <a:spcPct val="0"/>
                </a:spcBef>
                <a:buClrTx/>
                <a:buSzTx/>
                <a:buFontTx/>
                <a:buNone/>
              </a:pPr>
              <a:t>35</a:t>
            </a:fld>
            <a:endParaRPr lang="en-US" altLang="en-US" sz="1200">
              <a:latin typeface="Garamond" panose="02020404030301010803" pitchFamily="18" charset="0"/>
            </a:endParaRPr>
          </a:p>
        </p:txBody>
      </p:sp>
      <p:sp>
        <p:nvSpPr>
          <p:cNvPr id="73731" name="Rectangle 2">
            <a:extLst>
              <a:ext uri="{FF2B5EF4-FFF2-40B4-BE49-F238E27FC236}">
                <a16:creationId xmlns:a16="http://schemas.microsoft.com/office/drawing/2014/main" id="{048C161A-C3F0-4F3F-1DD4-F7082F6B079A}"/>
              </a:ext>
            </a:extLst>
          </p:cNvPr>
          <p:cNvSpPr>
            <a:spLocks noGrp="1" noChangeArrowheads="1"/>
          </p:cNvSpPr>
          <p:nvPr>
            <p:ph type="title"/>
          </p:nvPr>
        </p:nvSpPr>
        <p:spPr/>
        <p:txBody>
          <a:bodyPr/>
          <a:lstStyle/>
          <a:p>
            <a:pPr eaLnBrk="1" hangingPunct="1"/>
            <a:r>
              <a:rPr lang="en-US" altLang="en-US" sz="3200"/>
              <a:t>Running time of a bitonic sorter</a:t>
            </a:r>
          </a:p>
        </p:txBody>
      </p:sp>
      <p:sp>
        <p:nvSpPr>
          <p:cNvPr id="81924" name="Rectangle 3">
            <a:extLst>
              <a:ext uri="{FF2B5EF4-FFF2-40B4-BE49-F238E27FC236}">
                <a16:creationId xmlns:a16="http://schemas.microsoft.com/office/drawing/2014/main" id="{CEA9681E-C098-26EA-0F1B-7EA6D78542B5}"/>
              </a:ext>
            </a:extLst>
          </p:cNvPr>
          <p:cNvSpPr>
            <a:spLocks noGrp="1" noChangeArrowheads="1"/>
          </p:cNvSpPr>
          <p:nvPr>
            <p:ph type="body" idx="1"/>
          </p:nvPr>
        </p:nvSpPr>
        <p:spPr>
          <a:xfrm>
            <a:off x="457200" y="1295400"/>
            <a:ext cx="8229600" cy="4530725"/>
          </a:xfrm>
        </p:spPr>
        <p:txBody>
          <a:bodyPr/>
          <a:lstStyle/>
          <a:p>
            <a:pPr eaLnBrk="1" hangingPunct="1"/>
            <a:r>
              <a:rPr lang="en-US" altLang="en-US" sz="2400"/>
              <a:t>The running time of a bitonic sorter = D</a:t>
            </a:r>
            <a:r>
              <a:rPr lang="en-US" altLang="en-US" sz="2400" baseline="-25000"/>
              <a:t>BS</a:t>
            </a:r>
            <a:r>
              <a:rPr lang="en-US" altLang="en-US" sz="2400"/>
              <a:t>(n)</a:t>
            </a:r>
          </a:p>
          <a:p>
            <a:pPr eaLnBrk="1" hangingPunct="1">
              <a:buFont typeface="Wingdings" panose="05000000000000000000" pitchFamily="2" charset="2"/>
              <a:buNone/>
            </a:pPr>
            <a:r>
              <a:rPr lang="en-US" altLang="en-US" sz="2400"/>
              <a:t>	[ it is equal to the depth of the bitonic sorter network ]</a:t>
            </a:r>
          </a:p>
          <a:p>
            <a:pPr eaLnBrk="1" hangingPunct="1">
              <a:buFont typeface="Wingdings" panose="05000000000000000000" pitchFamily="2" charset="2"/>
              <a:buNone/>
            </a:pPr>
            <a:endParaRPr lang="en-US" altLang="en-US" sz="800"/>
          </a:p>
          <a:p>
            <a:pPr eaLnBrk="1" hangingPunct="1"/>
            <a:r>
              <a:rPr lang="en-US" altLang="en-US" sz="2400"/>
              <a:t>For n inputs, we have a HC(n) at the front, which introduces 1 unit of delay.</a:t>
            </a:r>
          </a:p>
          <a:p>
            <a:pPr eaLnBrk="1" hangingPunct="1"/>
            <a:endParaRPr lang="en-US" altLang="en-US" sz="800"/>
          </a:p>
          <a:p>
            <a:pPr eaLnBrk="1" hangingPunct="1"/>
            <a:r>
              <a:rPr lang="en-US" altLang="en-US" sz="2400"/>
              <a:t>Following HC(n), we have two BS(n/2). </a:t>
            </a:r>
          </a:p>
          <a:p>
            <a:pPr eaLnBrk="1" hangingPunct="1"/>
            <a:endParaRPr lang="en-US" altLang="en-US" sz="800"/>
          </a:p>
          <a:p>
            <a:pPr eaLnBrk="1" hangingPunct="1"/>
            <a:r>
              <a:rPr lang="en-US" altLang="en-US" sz="2400"/>
              <a:t>However, each of these BS(n/2) executes in parallel. Hence the total delay introduced by BS(n/2) components is equal to D</a:t>
            </a:r>
            <a:r>
              <a:rPr lang="en-US" altLang="en-US" sz="2400" baseline="-25000"/>
              <a:t>BS</a:t>
            </a:r>
            <a:r>
              <a:rPr lang="en-US" altLang="en-US" sz="2400"/>
              <a:t>(n/2).</a:t>
            </a:r>
          </a:p>
          <a:p>
            <a:pPr eaLnBrk="1" hangingPunct="1"/>
            <a:endParaRPr lang="en-US" altLang="en-US" sz="800"/>
          </a:p>
          <a:p>
            <a:pPr eaLnBrk="1" hangingPunct="1"/>
            <a:r>
              <a:rPr lang="en-US" altLang="en-US" sz="2400"/>
              <a:t>Therefore, D</a:t>
            </a:r>
            <a:r>
              <a:rPr lang="en-US" altLang="en-US" sz="2400" baseline="-25000"/>
              <a:t>BS</a:t>
            </a:r>
            <a:r>
              <a:rPr lang="en-US" altLang="en-US" sz="2400"/>
              <a:t>(n) = 1+ D</a:t>
            </a:r>
            <a:r>
              <a:rPr lang="en-US" altLang="en-US" sz="2400" baseline="-25000"/>
              <a:t>BS</a:t>
            </a:r>
            <a:r>
              <a:rPr lang="en-US" altLang="en-US" sz="2400"/>
              <a:t>(n/2) </a:t>
            </a:r>
            <a:endParaRPr lang="en-US" altLang="en-US" sz="2400">
              <a:sym typeface="Wingdings" panose="05000000000000000000" pitchFamily="2" charset="2"/>
            </a:endParaRPr>
          </a:p>
          <a:p>
            <a:pPr eaLnBrk="1" hangingPunct="1"/>
            <a:r>
              <a:rPr lang="en-US" altLang="en-US" sz="2400">
                <a:sym typeface="Wingdings" panose="05000000000000000000" pitchFamily="2" charset="2"/>
              </a:rPr>
              <a:t>Hence, </a:t>
            </a:r>
            <a:r>
              <a:rPr lang="en-US" altLang="en-US" sz="2400"/>
              <a:t>D</a:t>
            </a:r>
            <a:r>
              <a:rPr lang="en-US" altLang="en-US" sz="2400" baseline="-25000"/>
              <a:t>BS</a:t>
            </a:r>
            <a:r>
              <a:rPr lang="en-US" altLang="en-US" sz="2400"/>
              <a:t>(n) = lg 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1924">
                                            <p:txEl>
                                              <p:pRg st="3" end="3"/>
                                            </p:txEl>
                                          </p:spTgt>
                                        </p:tgtEl>
                                        <p:attrNameLst>
                                          <p:attrName>style.visibility</p:attrName>
                                        </p:attrNameLst>
                                      </p:cBhvr>
                                      <p:to>
                                        <p:strVal val="visible"/>
                                      </p:to>
                                    </p:set>
                                    <p:animEffect transition="in" filter="fade">
                                      <p:cBhvr>
                                        <p:cTn id="7" dur="500"/>
                                        <p:tgtEl>
                                          <p:spTgt spid="81924">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81924">
                                            <p:txEl>
                                              <p:pRg st="5" end="5"/>
                                            </p:txEl>
                                          </p:spTgt>
                                        </p:tgtEl>
                                        <p:attrNameLst>
                                          <p:attrName>style.visibility</p:attrName>
                                        </p:attrNameLst>
                                      </p:cBhvr>
                                      <p:to>
                                        <p:strVal val="visible"/>
                                      </p:to>
                                    </p:set>
                                    <p:animEffect transition="in" filter="fade">
                                      <p:cBhvr>
                                        <p:cTn id="12" dur="500"/>
                                        <p:tgtEl>
                                          <p:spTgt spid="81924">
                                            <p:txEl>
                                              <p:pRg st="5" end="5"/>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81924">
                                            <p:txEl>
                                              <p:pRg st="7" end="7"/>
                                            </p:txEl>
                                          </p:spTgt>
                                        </p:tgtEl>
                                        <p:attrNameLst>
                                          <p:attrName>style.visibility</p:attrName>
                                        </p:attrNameLst>
                                      </p:cBhvr>
                                      <p:to>
                                        <p:strVal val="visible"/>
                                      </p:to>
                                    </p:set>
                                    <p:animEffect transition="in" filter="fade">
                                      <p:cBhvr>
                                        <p:cTn id="17" dur="500"/>
                                        <p:tgtEl>
                                          <p:spTgt spid="81924">
                                            <p:txEl>
                                              <p:pRg st="7" end="7"/>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81924">
                                            <p:txEl>
                                              <p:pRg st="9" end="9"/>
                                            </p:txEl>
                                          </p:spTgt>
                                        </p:tgtEl>
                                        <p:attrNameLst>
                                          <p:attrName>style.visibility</p:attrName>
                                        </p:attrNameLst>
                                      </p:cBhvr>
                                      <p:to>
                                        <p:strVal val="visible"/>
                                      </p:to>
                                    </p:set>
                                    <p:animEffect transition="in" filter="fade">
                                      <p:cBhvr>
                                        <p:cTn id="22" dur="500"/>
                                        <p:tgtEl>
                                          <p:spTgt spid="81924">
                                            <p:txEl>
                                              <p:pRg st="9" end="9"/>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81924">
                                            <p:txEl>
                                              <p:pRg st="10" end="10"/>
                                            </p:txEl>
                                          </p:spTgt>
                                        </p:tgtEl>
                                        <p:attrNameLst>
                                          <p:attrName>style.visibility</p:attrName>
                                        </p:attrNameLst>
                                      </p:cBhvr>
                                      <p:to>
                                        <p:strVal val="visible"/>
                                      </p:to>
                                    </p:set>
                                    <p:animEffect transition="in" filter="fade">
                                      <p:cBhvr>
                                        <p:cTn id="27" dur="500"/>
                                        <p:tgtEl>
                                          <p:spTgt spid="8192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5">
            <a:extLst>
              <a:ext uri="{FF2B5EF4-FFF2-40B4-BE49-F238E27FC236}">
                <a16:creationId xmlns:a16="http://schemas.microsoft.com/office/drawing/2014/main" id="{46A1A80A-AE9E-18B3-0F05-2360F41458B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AFE824E7-A7BE-46FC-B872-082D8A958BCD}" type="slidenum">
              <a:rPr lang="en-US" altLang="en-US" sz="1200" smtClean="0">
                <a:latin typeface="Garamond" panose="02020404030301010803" pitchFamily="18" charset="0"/>
              </a:rPr>
              <a:pPr>
                <a:spcBef>
                  <a:spcPct val="0"/>
                </a:spcBef>
                <a:buClrTx/>
                <a:buSzTx/>
                <a:buFontTx/>
                <a:buNone/>
              </a:pPr>
              <a:t>36</a:t>
            </a:fld>
            <a:endParaRPr lang="en-US" altLang="en-US" sz="1200">
              <a:latin typeface="Garamond" panose="02020404030301010803" pitchFamily="18" charset="0"/>
            </a:endParaRPr>
          </a:p>
        </p:txBody>
      </p:sp>
      <p:sp>
        <p:nvSpPr>
          <p:cNvPr id="75779" name="Rectangle 2">
            <a:extLst>
              <a:ext uri="{FF2B5EF4-FFF2-40B4-BE49-F238E27FC236}">
                <a16:creationId xmlns:a16="http://schemas.microsoft.com/office/drawing/2014/main" id="{BA6A5F12-424B-7E40-31DC-43D1914184C8}"/>
              </a:ext>
            </a:extLst>
          </p:cNvPr>
          <p:cNvSpPr>
            <a:spLocks noGrp="1" noChangeArrowheads="1"/>
          </p:cNvSpPr>
          <p:nvPr>
            <p:ph type="title"/>
          </p:nvPr>
        </p:nvSpPr>
        <p:spPr/>
        <p:txBody>
          <a:bodyPr/>
          <a:lstStyle/>
          <a:p>
            <a:pPr eaLnBrk="1" hangingPunct="1"/>
            <a:r>
              <a:rPr lang="en-US" altLang="en-US" sz="3200"/>
              <a:t>How can we use bitonic sorters?</a:t>
            </a:r>
          </a:p>
        </p:txBody>
      </p:sp>
      <p:sp>
        <p:nvSpPr>
          <p:cNvPr id="83972" name="Rectangle 3">
            <a:extLst>
              <a:ext uri="{FF2B5EF4-FFF2-40B4-BE49-F238E27FC236}">
                <a16:creationId xmlns:a16="http://schemas.microsoft.com/office/drawing/2014/main" id="{7FD3AE7D-4B05-F3FD-D09B-EE27E617B00D}"/>
              </a:ext>
            </a:extLst>
          </p:cNvPr>
          <p:cNvSpPr>
            <a:spLocks noGrp="1" noChangeArrowheads="1"/>
          </p:cNvSpPr>
          <p:nvPr>
            <p:ph type="body" idx="1"/>
          </p:nvPr>
        </p:nvSpPr>
        <p:spPr/>
        <p:txBody>
          <a:bodyPr/>
          <a:lstStyle/>
          <a:p>
            <a:pPr eaLnBrk="1" hangingPunct="1"/>
            <a:r>
              <a:rPr lang="en-US" altLang="en-US" sz="2400"/>
              <a:t>We know that, if we are given a bitonic sequence, then a bitonic sorter can produce the sorted output in O(lg n) time.</a:t>
            </a:r>
          </a:p>
          <a:p>
            <a:pPr eaLnBrk="1" hangingPunct="1"/>
            <a:endParaRPr lang="en-US" altLang="en-US" sz="800"/>
          </a:p>
          <a:p>
            <a:pPr eaLnBrk="1" hangingPunct="1"/>
            <a:r>
              <a:rPr lang="en-US" altLang="en-US" sz="2400"/>
              <a:t>How can we use bitonic sorters to sort an arbitrary sequence of 0’s and 1’s (i.e. not necessarily bitonic)?</a:t>
            </a:r>
          </a:p>
          <a:p>
            <a:pPr eaLnBrk="1" hangingPunct="1"/>
            <a:endParaRPr lang="en-US" altLang="en-US" sz="800"/>
          </a:p>
          <a:p>
            <a:pPr eaLnBrk="1" hangingPunct="1"/>
            <a:r>
              <a:rPr lang="en-US" altLang="en-US" sz="2400"/>
              <a:t>In order to do that, we should find a way to produce bitonic sequences from arbitrary sequences.</a:t>
            </a:r>
          </a:p>
          <a:p>
            <a:pPr eaLnBrk="1" hangingPunct="1"/>
            <a:endParaRPr lang="en-US" altLang="en-US" sz="800"/>
          </a:p>
          <a:p>
            <a:pPr eaLnBrk="1" hangingPunct="1"/>
            <a:r>
              <a:rPr lang="en-US" altLang="en-US" sz="2400"/>
              <a:t>Let X and Y be two sorted sequences, and let Y</a:t>
            </a:r>
            <a:r>
              <a:rPr lang="en-US" altLang="en-US" sz="2400" baseline="30000"/>
              <a:t>R</a:t>
            </a:r>
            <a:r>
              <a:rPr lang="en-US" altLang="en-US" sz="2400"/>
              <a:t> be the reverse of Y. Then XY</a:t>
            </a:r>
            <a:r>
              <a:rPr lang="en-US" altLang="en-US" sz="2400" baseline="30000"/>
              <a:t>R</a:t>
            </a:r>
            <a:r>
              <a:rPr lang="en-US" altLang="en-US" sz="2400"/>
              <a:t> is a bitonic sequence.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3972">
                                            <p:txEl>
                                              <p:pRg st="2" end="2"/>
                                            </p:txEl>
                                          </p:spTgt>
                                        </p:tgtEl>
                                        <p:attrNameLst>
                                          <p:attrName>style.visibility</p:attrName>
                                        </p:attrNameLst>
                                      </p:cBhvr>
                                      <p:to>
                                        <p:strVal val="visible"/>
                                      </p:to>
                                    </p:set>
                                    <p:animEffect transition="in" filter="fade">
                                      <p:cBhvr>
                                        <p:cTn id="7" dur="500"/>
                                        <p:tgtEl>
                                          <p:spTgt spid="83972">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83972">
                                            <p:txEl>
                                              <p:pRg st="4" end="4"/>
                                            </p:txEl>
                                          </p:spTgt>
                                        </p:tgtEl>
                                        <p:attrNameLst>
                                          <p:attrName>style.visibility</p:attrName>
                                        </p:attrNameLst>
                                      </p:cBhvr>
                                      <p:to>
                                        <p:strVal val="visible"/>
                                      </p:to>
                                    </p:set>
                                    <p:animEffect transition="in" filter="fade">
                                      <p:cBhvr>
                                        <p:cTn id="12" dur="500"/>
                                        <p:tgtEl>
                                          <p:spTgt spid="83972">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83972">
                                            <p:txEl>
                                              <p:pRg st="6" end="6"/>
                                            </p:txEl>
                                          </p:spTgt>
                                        </p:tgtEl>
                                        <p:attrNameLst>
                                          <p:attrName>style.visibility</p:attrName>
                                        </p:attrNameLst>
                                      </p:cBhvr>
                                      <p:to>
                                        <p:strVal val="visible"/>
                                      </p:to>
                                    </p:set>
                                    <p:animEffect transition="in" filter="fade">
                                      <p:cBhvr>
                                        <p:cTn id="17" dur="500"/>
                                        <p:tgtEl>
                                          <p:spTgt spid="8397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5">
            <a:extLst>
              <a:ext uri="{FF2B5EF4-FFF2-40B4-BE49-F238E27FC236}">
                <a16:creationId xmlns:a16="http://schemas.microsoft.com/office/drawing/2014/main" id="{07F861C3-CBE7-0705-26CD-4F1E0DA5960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95A31981-2B16-4124-856F-7ED1BF88EC6A}" type="slidenum">
              <a:rPr lang="en-US" altLang="en-US" sz="1200" smtClean="0">
                <a:latin typeface="Garamond" panose="02020404030301010803" pitchFamily="18" charset="0"/>
              </a:rPr>
              <a:pPr>
                <a:spcBef>
                  <a:spcPct val="0"/>
                </a:spcBef>
                <a:buClrTx/>
                <a:buSzTx/>
                <a:buFontTx/>
                <a:buNone/>
              </a:pPr>
              <a:t>37</a:t>
            </a:fld>
            <a:endParaRPr lang="en-US" altLang="en-US" sz="1200">
              <a:latin typeface="Garamond" panose="02020404030301010803" pitchFamily="18" charset="0"/>
            </a:endParaRPr>
          </a:p>
        </p:txBody>
      </p:sp>
      <p:sp>
        <p:nvSpPr>
          <p:cNvPr id="77827" name="Rectangle 2">
            <a:extLst>
              <a:ext uri="{FF2B5EF4-FFF2-40B4-BE49-F238E27FC236}">
                <a16:creationId xmlns:a16="http://schemas.microsoft.com/office/drawing/2014/main" id="{2D0E1D6C-915E-4351-4111-8BE2BFE8E57A}"/>
              </a:ext>
            </a:extLst>
          </p:cNvPr>
          <p:cNvSpPr>
            <a:spLocks noGrp="1" noChangeArrowheads="1"/>
          </p:cNvSpPr>
          <p:nvPr>
            <p:ph type="title"/>
          </p:nvPr>
        </p:nvSpPr>
        <p:spPr/>
        <p:txBody>
          <a:bodyPr/>
          <a:lstStyle/>
          <a:p>
            <a:pPr eaLnBrk="1" hangingPunct="1"/>
            <a:r>
              <a:rPr lang="en-US" altLang="en-US" sz="3200"/>
              <a:t>Obtaining bitonic sequences</a:t>
            </a:r>
          </a:p>
        </p:txBody>
      </p:sp>
      <p:sp>
        <p:nvSpPr>
          <p:cNvPr id="86020" name="Rectangle 3">
            <a:extLst>
              <a:ext uri="{FF2B5EF4-FFF2-40B4-BE49-F238E27FC236}">
                <a16:creationId xmlns:a16="http://schemas.microsoft.com/office/drawing/2014/main" id="{9D5DD430-2046-0EBF-7E91-7A76299DB690}"/>
              </a:ext>
            </a:extLst>
          </p:cNvPr>
          <p:cNvSpPr>
            <a:spLocks noGrp="1" noChangeArrowheads="1"/>
          </p:cNvSpPr>
          <p:nvPr>
            <p:ph type="body" idx="1"/>
          </p:nvPr>
        </p:nvSpPr>
        <p:spPr/>
        <p:txBody>
          <a:bodyPr/>
          <a:lstStyle/>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r>
              <a:rPr lang="en-US" altLang="en-US" sz="2400"/>
              <a:t>So, if we have two sorted consecutive parts each of which has length n/2, then it is easy to produce a bitonic sequence of length n.</a:t>
            </a:r>
          </a:p>
        </p:txBody>
      </p:sp>
      <p:sp>
        <p:nvSpPr>
          <p:cNvPr id="77829" name="Line 4">
            <a:extLst>
              <a:ext uri="{FF2B5EF4-FFF2-40B4-BE49-F238E27FC236}">
                <a16:creationId xmlns:a16="http://schemas.microsoft.com/office/drawing/2014/main" id="{E189E0E0-2898-17C4-1D51-CB7676CC1C9B}"/>
              </a:ext>
            </a:extLst>
          </p:cNvPr>
          <p:cNvSpPr>
            <a:spLocks noChangeShapeType="1"/>
          </p:cNvSpPr>
          <p:nvPr/>
        </p:nvSpPr>
        <p:spPr bwMode="auto">
          <a:xfrm>
            <a:off x="2895600" y="16002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77830" name="Line 5">
            <a:extLst>
              <a:ext uri="{FF2B5EF4-FFF2-40B4-BE49-F238E27FC236}">
                <a16:creationId xmlns:a16="http://schemas.microsoft.com/office/drawing/2014/main" id="{CE996642-37EA-78EA-D5F5-8167AFE90A0D}"/>
              </a:ext>
            </a:extLst>
          </p:cNvPr>
          <p:cNvSpPr>
            <a:spLocks noChangeShapeType="1"/>
          </p:cNvSpPr>
          <p:nvPr/>
        </p:nvSpPr>
        <p:spPr bwMode="auto">
          <a:xfrm>
            <a:off x="2895600" y="18288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77831" name="Line 7">
            <a:extLst>
              <a:ext uri="{FF2B5EF4-FFF2-40B4-BE49-F238E27FC236}">
                <a16:creationId xmlns:a16="http://schemas.microsoft.com/office/drawing/2014/main" id="{A708E472-1332-9A37-1098-59D88236BE95}"/>
              </a:ext>
            </a:extLst>
          </p:cNvPr>
          <p:cNvSpPr>
            <a:spLocks noChangeShapeType="1"/>
          </p:cNvSpPr>
          <p:nvPr/>
        </p:nvSpPr>
        <p:spPr bwMode="auto">
          <a:xfrm>
            <a:off x="2895600" y="25146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77832" name="Line 8">
            <a:extLst>
              <a:ext uri="{FF2B5EF4-FFF2-40B4-BE49-F238E27FC236}">
                <a16:creationId xmlns:a16="http://schemas.microsoft.com/office/drawing/2014/main" id="{CF0F7BC6-414F-F543-6E10-3883F6AD2576}"/>
              </a:ext>
            </a:extLst>
          </p:cNvPr>
          <p:cNvSpPr>
            <a:spLocks noChangeShapeType="1"/>
          </p:cNvSpPr>
          <p:nvPr/>
        </p:nvSpPr>
        <p:spPr bwMode="auto">
          <a:xfrm>
            <a:off x="2895600" y="28194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77833" name="Line 9">
            <a:extLst>
              <a:ext uri="{FF2B5EF4-FFF2-40B4-BE49-F238E27FC236}">
                <a16:creationId xmlns:a16="http://schemas.microsoft.com/office/drawing/2014/main" id="{20FF7A5C-38C3-2351-7921-883C7791A20A}"/>
              </a:ext>
            </a:extLst>
          </p:cNvPr>
          <p:cNvSpPr>
            <a:spLocks noChangeShapeType="1"/>
          </p:cNvSpPr>
          <p:nvPr/>
        </p:nvSpPr>
        <p:spPr bwMode="auto">
          <a:xfrm>
            <a:off x="2895600" y="30480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77834" name="Line 10">
            <a:extLst>
              <a:ext uri="{FF2B5EF4-FFF2-40B4-BE49-F238E27FC236}">
                <a16:creationId xmlns:a16="http://schemas.microsoft.com/office/drawing/2014/main" id="{15A0030E-1FAE-71CC-25A5-4F7DA7B418D1}"/>
              </a:ext>
            </a:extLst>
          </p:cNvPr>
          <p:cNvSpPr>
            <a:spLocks noChangeShapeType="1"/>
          </p:cNvSpPr>
          <p:nvPr/>
        </p:nvSpPr>
        <p:spPr bwMode="auto">
          <a:xfrm>
            <a:off x="2895600" y="36576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77835" name="Line 11">
            <a:extLst>
              <a:ext uri="{FF2B5EF4-FFF2-40B4-BE49-F238E27FC236}">
                <a16:creationId xmlns:a16="http://schemas.microsoft.com/office/drawing/2014/main" id="{76BD0BB2-4DF5-F070-AB05-E9C1197C9E83}"/>
              </a:ext>
            </a:extLst>
          </p:cNvPr>
          <p:cNvSpPr>
            <a:spLocks noChangeShapeType="1"/>
          </p:cNvSpPr>
          <p:nvPr/>
        </p:nvSpPr>
        <p:spPr bwMode="auto">
          <a:xfrm>
            <a:off x="2895600" y="38862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77836" name="AutoShape 20">
            <a:extLst>
              <a:ext uri="{FF2B5EF4-FFF2-40B4-BE49-F238E27FC236}">
                <a16:creationId xmlns:a16="http://schemas.microsoft.com/office/drawing/2014/main" id="{05357BF2-CE5C-8489-F0C7-A4E8A0A4D2DD}"/>
              </a:ext>
            </a:extLst>
          </p:cNvPr>
          <p:cNvSpPr>
            <a:spLocks/>
          </p:cNvSpPr>
          <p:nvPr/>
        </p:nvSpPr>
        <p:spPr bwMode="auto">
          <a:xfrm>
            <a:off x="2667000" y="2743200"/>
            <a:ext cx="152400" cy="1219200"/>
          </a:xfrm>
          <a:prstGeom prst="leftBrace">
            <a:avLst>
              <a:gd name="adj1" fmla="val 6666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77837" name="AutoShape 21">
            <a:extLst>
              <a:ext uri="{FF2B5EF4-FFF2-40B4-BE49-F238E27FC236}">
                <a16:creationId xmlns:a16="http://schemas.microsoft.com/office/drawing/2014/main" id="{66D47648-A977-1E2B-E793-E2A3B2086220}"/>
              </a:ext>
            </a:extLst>
          </p:cNvPr>
          <p:cNvSpPr>
            <a:spLocks/>
          </p:cNvSpPr>
          <p:nvPr/>
        </p:nvSpPr>
        <p:spPr bwMode="auto">
          <a:xfrm>
            <a:off x="2667000" y="1447800"/>
            <a:ext cx="152400" cy="1219200"/>
          </a:xfrm>
          <a:prstGeom prst="leftBrace">
            <a:avLst>
              <a:gd name="adj1" fmla="val 6666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77838" name="Line 22">
            <a:extLst>
              <a:ext uri="{FF2B5EF4-FFF2-40B4-BE49-F238E27FC236}">
                <a16:creationId xmlns:a16="http://schemas.microsoft.com/office/drawing/2014/main" id="{21E78AA0-376C-EE05-BCBB-C10F28AFC91B}"/>
              </a:ext>
            </a:extLst>
          </p:cNvPr>
          <p:cNvSpPr>
            <a:spLocks noChangeShapeType="1"/>
          </p:cNvSpPr>
          <p:nvPr/>
        </p:nvSpPr>
        <p:spPr bwMode="auto">
          <a:xfrm>
            <a:off x="5257800" y="16002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77839" name="Line 23">
            <a:extLst>
              <a:ext uri="{FF2B5EF4-FFF2-40B4-BE49-F238E27FC236}">
                <a16:creationId xmlns:a16="http://schemas.microsoft.com/office/drawing/2014/main" id="{7BC47174-98C6-26D3-DD32-CED0EBDFE9F7}"/>
              </a:ext>
            </a:extLst>
          </p:cNvPr>
          <p:cNvSpPr>
            <a:spLocks noChangeShapeType="1"/>
          </p:cNvSpPr>
          <p:nvPr/>
        </p:nvSpPr>
        <p:spPr bwMode="auto">
          <a:xfrm>
            <a:off x="5257800" y="18288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77840" name="Line 24">
            <a:extLst>
              <a:ext uri="{FF2B5EF4-FFF2-40B4-BE49-F238E27FC236}">
                <a16:creationId xmlns:a16="http://schemas.microsoft.com/office/drawing/2014/main" id="{6C55C46C-7766-31DE-8F4D-973E075F9BE5}"/>
              </a:ext>
            </a:extLst>
          </p:cNvPr>
          <p:cNvSpPr>
            <a:spLocks noChangeShapeType="1"/>
          </p:cNvSpPr>
          <p:nvPr/>
        </p:nvSpPr>
        <p:spPr bwMode="auto">
          <a:xfrm>
            <a:off x="5257800" y="25146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6033" name="Line 25">
            <a:extLst>
              <a:ext uri="{FF2B5EF4-FFF2-40B4-BE49-F238E27FC236}">
                <a16:creationId xmlns:a16="http://schemas.microsoft.com/office/drawing/2014/main" id="{18BECE4C-8395-E01A-B574-38C055370C57}"/>
              </a:ext>
            </a:extLst>
          </p:cNvPr>
          <p:cNvSpPr>
            <a:spLocks noChangeShapeType="1"/>
          </p:cNvSpPr>
          <p:nvPr/>
        </p:nvSpPr>
        <p:spPr bwMode="auto">
          <a:xfrm>
            <a:off x="5257800" y="28194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6034" name="Line 26">
            <a:extLst>
              <a:ext uri="{FF2B5EF4-FFF2-40B4-BE49-F238E27FC236}">
                <a16:creationId xmlns:a16="http://schemas.microsoft.com/office/drawing/2014/main" id="{B89FAEF1-FEB6-31CC-176E-EA9DE9852375}"/>
              </a:ext>
            </a:extLst>
          </p:cNvPr>
          <p:cNvSpPr>
            <a:spLocks noChangeShapeType="1"/>
          </p:cNvSpPr>
          <p:nvPr/>
        </p:nvSpPr>
        <p:spPr bwMode="auto">
          <a:xfrm>
            <a:off x="5257800" y="30480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6035" name="Line 27">
            <a:extLst>
              <a:ext uri="{FF2B5EF4-FFF2-40B4-BE49-F238E27FC236}">
                <a16:creationId xmlns:a16="http://schemas.microsoft.com/office/drawing/2014/main" id="{999F2FA8-7D20-975E-649B-F4E4E4669B9D}"/>
              </a:ext>
            </a:extLst>
          </p:cNvPr>
          <p:cNvSpPr>
            <a:spLocks noChangeShapeType="1"/>
          </p:cNvSpPr>
          <p:nvPr/>
        </p:nvSpPr>
        <p:spPr bwMode="auto">
          <a:xfrm>
            <a:off x="5257800" y="36576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6036" name="Line 28">
            <a:extLst>
              <a:ext uri="{FF2B5EF4-FFF2-40B4-BE49-F238E27FC236}">
                <a16:creationId xmlns:a16="http://schemas.microsoft.com/office/drawing/2014/main" id="{97AB74C9-56F5-4210-E9DB-8F90465B39B7}"/>
              </a:ext>
            </a:extLst>
          </p:cNvPr>
          <p:cNvSpPr>
            <a:spLocks noChangeShapeType="1"/>
          </p:cNvSpPr>
          <p:nvPr/>
        </p:nvSpPr>
        <p:spPr bwMode="auto">
          <a:xfrm>
            <a:off x="5257800" y="38862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77845" name="Text Box 30">
            <a:extLst>
              <a:ext uri="{FF2B5EF4-FFF2-40B4-BE49-F238E27FC236}">
                <a16:creationId xmlns:a16="http://schemas.microsoft.com/office/drawing/2014/main" id="{E7C55FD1-F9B8-B35B-E12C-61E7093C4262}"/>
              </a:ext>
            </a:extLst>
          </p:cNvPr>
          <p:cNvSpPr txBox="1">
            <a:spLocks noChangeArrowheads="1"/>
          </p:cNvSpPr>
          <p:nvPr/>
        </p:nvSpPr>
        <p:spPr bwMode="auto">
          <a:xfrm>
            <a:off x="1752600" y="1752600"/>
            <a:ext cx="819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sorted</a:t>
            </a:r>
          </a:p>
          <a:p>
            <a:pPr algn="ctr" eaLnBrk="1" hangingPunct="1">
              <a:spcBef>
                <a:spcPct val="0"/>
              </a:spcBef>
              <a:buClrTx/>
              <a:buSzTx/>
              <a:buFontTx/>
              <a:buNone/>
            </a:pPr>
            <a:r>
              <a:rPr lang="en-US" altLang="en-US" sz="1800"/>
              <a:t>(n/2)</a:t>
            </a:r>
          </a:p>
        </p:txBody>
      </p:sp>
      <p:sp>
        <p:nvSpPr>
          <p:cNvPr id="77846" name="Line 31">
            <a:extLst>
              <a:ext uri="{FF2B5EF4-FFF2-40B4-BE49-F238E27FC236}">
                <a16:creationId xmlns:a16="http://schemas.microsoft.com/office/drawing/2014/main" id="{FD4B4323-0006-71A0-3298-FD9B032151B9}"/>
              </a:ext>
            </a:extLst>
          </p:cNvPr>
          <p:cNvSpPr>
            <a:spLocks noChangeShapeType="1"/>
          </p:cNvSpPr>
          <p:nvPr/>
        </p:nvSpPr>
        <p:spPr bwMode="auto">
          <a:xfrm>
            <a:off x="3810000" y="1600200"/>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77847" name="Line 32">
            <a:extLst>
              <a:ext uri="{FF2B5EF4-FFF2-40B4-BE49-F238E27FC236}">
                <a16:creationId xmlns:a16="http://schemas.microsoft.com/office/drawing/2014/main" id="{55658675-71AD-9465-B5DF-FB3495D55885}"/>
              </a:ext>
            </a:extLst>
          </p:cNvPr>
          <p:cNvSpPr>
            <a:spLocks noChangeShapeType="1"/>
          </p:cNvSpPr>
          <p:nvPr/>
        </p:nvSpPr>
        <p:spPr bwMode="auto">
          <a:xfrm>
            <a:off x="3810000" y="1828800"/>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77848" name="Line 33">
            <a:extLst>
              <a:ext uri="{FF2B5EF4-FFF2-40B4-BE49-F238E27FC236}">
                <a16:creationId xmlns:a16="http://schemas.microsoft.com/office/drawing/2014/main" id="{68C3B357-27AB-0DDD-E77E-65BD22D2E75F}"/>
              </a:ext>
            </a:extLst>
          </p:cNvPr>
          <p:cNvSpPr>
            <a:spLocks noChangeShapeType="1"/>
          </p:cNvSpPr>
          <p:nvPr/>
        </p:nvSpPr>
        <p:spPr bwMode="auto">
          <a:xfrm>
            <a:off x="3810000" y="2514600"/>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6041" name="Line 34">
            <a:extLst>
              <a:ext uri="{FF2B5EF4-FFF2-40B4-BE49-F238E27FC236}">
                <a16:creationId xmlns:a16="http://schemas.microsoft.com/office/drawing/2014/main" id="{4F5367B2-ACB7-3978-F8D1-22E6D2DE6E63}"/>
              </a:ext>
            </a:extLst>
          </p:cNvPr>
          <p:cNvSpPr>
            <a:spLocks noChangeShapeType="1"/>
          </p:cNvSpPr>
          <p:nvPr/>
        </p:nvSpPr>
        <p:spPr bwMode="auto">
          <a:xfrm>
            <a:off x="3810000" y="2819400"/>
            <a:ext cx="1447800" cy="1066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6042" name="Line 35">
            <a:extLst>
              <a:ext uri="{FF2B5EF4-FFF2-40B4-BE49-F238E27FC236}">
                <a16:creationId xmlns:a16="http://schemas.microsoft.com/office/drawing/2014/main" id="{8D1DC83D-EBDB-86C2-FD1B-3FADC3B8B3E8}"/>
              </a:ext>
            </a:extLst>
          </p:cNvPr>
          <p:cNvSpPr>
            <a:spLocks noChangeShapeType="1"/>
          </p:cNvSpPr>
          <p:nvPr/>
        </p:nvSpPr>
        <p:spPr bwMode="auto">
          <a:xfrm>
            <a:off x="3810000" y="3048000"/>
            <a:ext cx="144780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6043" name="Line 36">
            <a:extLst>
              <a:ext uri="{FF2B5EF4-FFF2-40B4-BE49-F238E27FC236}">
                <a16:creationId xmlns:a16="http://schemas.microsoft.com/office/drawing/2014/main" id="{B0B68C56-64B9-ECE3-FD63-02FD8A98C7F2}"/>
              </a:ext>
            </a:extLst>
          </p:cNvPr>
          <p:cNvSpPr>
            <a:spLocks noChangeShapeType="1"/>
          </p:cNvSpPr>
          <p:nvPr/>
        </p:nvSpPr>
        <p:spPr bwMode="auto">
          <a:xfrm flipV="1">
            <a:off x="3810000" y="3048000"/>
            <a:ext cx="144780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86044" name="Line 37">
            <a:extLst>
              <a:ext uri="{FF2B5EF4-FFF2-40B4-BE49-F238E27FC236}">
                <a16:creationId xmlns:a16="http://schemas.microsoft.com/office/drawing/2014/main" id="{18B7A1B4-9783-85F7-3EAA-BC5D0ADC9FB9}"/>
              </a:ext>
            </a:extLst>
          </p:cNvPr>
          <p:cNvSpPr>
            <a:spLocks noChangeShapeType="1"/>
          </p:cNvSpPr>
          <p:nvPr/>
        </p:nvSpPr>
        <p:spPr bwMode="auto">
          <a:xfrm flipV="1">
            <a:off x="3810000" y="2819400"/>
            <a:ext cx="1447800" cy="1066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6045" name="AutoShape 38">
            <a:extLst>
              <a:ext uri="{FF2B5EF4-FFF2-40B4-BE49-F238E27FC236}">
                <a16:creationId xmlns:a16="http://schemas.microsoft.com/office/drawing/2014/main" id="{3F4271F7-1503-0786-8A54-BA2B94040F07}"/>
              </a:ext>
            </a:extLst>
          </p:cNvPr>
          <p:cNvSpPr>
            <a:spLocks/>
          </p:cNvSpPr>
          <p:nvPr/>
        </p:nvSpPr>
        <p:spPr bwMode="auto">
          <a:xfrm>
            <a:off x="6324600" y="1447800"/>
            <a:ext cx="304800" cy="2590800"/>
          </a:xfrm>
          <a:prstGeom prst="rightBrace">
            <a:avLst>
              <a:gd name="adj1" fmla="val 708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86046" name="Text Box 39">
            <a:extLst>
              <a:ext uri="{FF2B5EF4-FFF2-40B4-BE49-F238E27FC236}">
                <a16:creationId xmlns:a16="http://schemas.microsoft.com/office/drawing/2014/main" id="{F7CDCD18-FD07-6366-A3EF-6CC538FE86CF}"/>
              </a:ext>
            </a:extLst>
          </p:cNvPr>
          <p:cNvSpPr txBox="1">
            <a:spLocks noChangeArrowheads="1"/>
          </p:cNvSpPr>
          <p:nvPr/>
        </p:nvSpPr>
        <p:spPr bwMode="auto">
          <a:xfrm>
            <a:off x="6705600" y="2590800"/>
            <a:ext cx="844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bitonic</a:t>
            </a:r>
          </a:p>
          <a:p>
            <a:pPr algn="ctr" eaLnBrk="1" hangingPunct="1">
              <a:spcBef>
                <a:spcPct val="0"/>
              </a:spcBef>
              <a:buClrTx/>
              <a:buSzTx/>
              <a:buFontTx/>
              <a:buNone/>
            </a:pPr>
            <a:r>
              <a:rPr lang="en-US" altLang="en-US" sz="1800"/>
              <a:t>(n)</a:t>
            </a:r>
          </a:p>
        </p:txBody>
      </p:sp>
      <p:sp>
        <p:nvSpPr>
          <p:cNvPr id="77855" name="Line 40">
            <a:extLst>
              <a:ext uri="{FF2B5EF4-FFF2-40B4-BE49-F238E27FC236}">
                <a16:creationId xmlns:a16="http://schemas.microsoft.com/office/drawing/2014/main" id="{6A8C5AB0-EBCC-E05B-FF2E-D573B49EB0CE}"/>
              </a:ext>
            </a:extLst>
          </p:cNvPr>
          <p:cNvSpPr>
            <a:spLocks noChangeShapeType="1"/>
          </p:cNvSpPr>
          <p:nvPr/>
        </p:nvSpPr>
        <p:spPr bwMode="auto">
          <a:xfrm>
            <a:off x="3200400" y="1981200"/>
            <a:ext cx="0" cy="2286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86048" name="Line 42">
            <a:extLst>
              <a:ext uri="{FF2B5EF4-FFF2-40B4-BE49-F238E27FC236}">
                <a16:creationId xmlns:a16="http://schemas.microsoft.com/office/drawing/2014/main" id="{AC475E0A-D4BD-56BE-3885-583182E5EBC3}"/>
              </a:ext>
            </a:extLst>
          </p:cNvPr>
          <p:cNvSpPr>
            <a:spLocks noChangeShapeType="1"/>
          </p:cNvSpPr>
          <p:nvPr/>
        </p:nvSpPr>
        <p:spPr bwMode="auto">
          <a:xfrm>
            <a:off x="5867400" y="3124200"/>
            <a:ext cx="0" cy="4572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77857" name="Line 43">
            <a:extLst>
              <a:ext uri="{FF2B5EF4-FFF2-40B4-BE49-F238E27FC236}">
                <a16:creationId xmlns:a16="http://schemas.microsoft.com/office/drawing/2014/main" id="{095C490E-E64D-B148-E3F1-2E35761902A5}"/>
              </a:ext>
            </a:extLst>
          </p:cNvPr>
          <p:cNvSpPr>
            <a:spLocks noChangeShapeType="1"/>
          </p:cNvSpPr>
          <p:nvPr/>
        </p:nvSpPr>
        <p:spPr bwMode="auto">
          <a:xfrm>
            <a:off x="3200400" y="3124200"/>
            <a:ext cx="0" cy="4572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77858" name="Line 45">
            <a:extLst>
              <a:ext uri="{FF2B5EF4-FFF2-40B4-BE49-F238E27FC236}">
                <a16:creationId xmlns:a16="http://schemas.microsoft.com/office/drawing/2014/main" id="{CB82C3A2-875F-A75F-FAD1-6B2F2B20829B}"/>
              </a:ext>
            </a:extLst>
          </p:cNvPr>
          <p:cNvSpPr>
            <a:spLocks noChangeShapeType="1"/>
          </p:cNvSpPr>
          <p:nvPr/>
        </p:nvSpPr>
        <p:spPr bwMode="auto">
          <a:xfrm>
            <a:off x="2895600" y="22860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77859" name="Line 46">
            <a:extLst>
              <a:ext uri="{FF2B5EF4-FFF2-40B4-BE49-F238E27FC236}">
                <a16:creationId xmlns:a16="http://schemas.microsoft.com/office/drawing/2014/main" id="{10E3777B-A94A-6AEC-65FC-28A9FCD62D39}"/>
              </a:ext>
            </a:extLst>
          </p:cNvPr>
          <p:cNvSpPr>
            <a:spLocks noChangeShapeType="1"/>
          </p:cNvSpPr>
          <p:nvPr/>
        </p:nvSpPr>
        <p:spPr bwMode="auto">
          <a:xfrm>
            <a:off x="5257800" y="22860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77860" name="Line 47">
            <a:extLst>
              <a:ext uri="{FF2B5EF4-FFF2-40B4-BE49-F238E27FC236}">
                <a16:creationId xmlns:a16="http://schemas.microsoft.com/office/drawing/2014/main" id="{2BCB04BD-DD6A-78B2-CA33-834120C5F188}"/>
              </a:ext>
            </a:extLst>
          </p:cNvPr>
          <p:cNvSpPr>
            <a:spLocks noChangeShapeType="1"/>
          </p:cNvSpPr>
          <p:nvPr/>
        </p:nvSpPr>
        <p:spPr bwMode="auto">
          <a:xfrm>
            <a:off x="3810000" y="2286000"/>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77861" name="Line 48">
            <a:extLst>
              <a:ext uri="{FF2B5EF4-FFF2-40B4-BE49-F238E27FC236}">
                <a16:creationId xmlns:a16="http://schemas.microsoft.com/office/drawing/2014/main" id="{3A28F90D-F57D-DD03-3979-98CF91270FDE}"/>
              </a:ext>
            </a:extLst>
          </p:cNvPr>
          <p:cNvSpPr>
            <a:spLocks noChangeShapeType="1"/>
          </p:cNvSpPr>
          <p:nvPr/>
        </p:nvSpPr>
        <p:spPr bwMode="auto">
          <a:xfrm>
            <a:off x="5867400" y="1981200"/>
            <a:ext cx="0" cy="2286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77862" name="Text Box 49">
            <a:extLst>
              <a:ext uri="{FF2B5EF4-FFF2-40B4-BE49-F238E27FC236}">
                <a16:creationId xmlns:a16="http://schemas.microsoft.com/office/drawing/2014/main" id="{67FB4AE9-B27A-E672-27AF-59F19978BFF6}"/>
              </a:ext>
            </a:extLst>
          </p:cNvPr>
          <p:cNvSpPr txBox="1">
            <a:spLocks noChangeArrowheads="1"/>
          </p:cNvSpPr>
          <p:nvPr/>
        </p:nvSpPr>
        <p:spPr bwMode="auto">
          <a:xfrm>
            <a:off x="1752600" y="3048000"/>
            <a:ext cx="819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sorted</a:t>
            </a:r>
          </a:p>
          <a:p>
            <a:pPr algn="ctr" eaLnBrk="1" hangingPunct="1">
              <a:spcBef>
                <a:spcPct val="0"/>
              </a:spcBef>
              <a:buClrTx/>
              <a:buSzTx/>
              <a:buFontTx/>
              <a:buNone/>
            </a:pPr>
            <a:r>
              <a:rPr lang="en-US" altLang="en-US" sz="1800"/>
              <a:t>(n/2)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6041"/>
                                        </p:tgtEl>
                                        <p:attrNameLst>
                                          <p:attrName>style.visibility</p:attrName>
                                        </p:attrNameLst>
                                      </p:cBhvr>
                                      <p:to>
                                        <p:strVal val="visible"/>
                                      </p:to>
                                    </p:set>
                                    <p:animEffect transition="in" filter="fade">
                                      <p:cBhvr>
                                        <p:cTn id="7" dur="500"/>
                                        <p:tgtEl>
                                          <p:spTgt spid="86041"/>
                                        </p:tgtEl>
                                      </p:cBhvr>
                                    </p:animEffect>
                                  </p:childTnLst>
                                </p:cTn>
                              </p:par>
                              <p:par>
                                <p:cTn id="8" presetID="10" presetClass="entr" presetSubtype="0" fill="hold" nodeType="withEffect">
                                  <p:stCondLst>
                                    <p:cond delay="0"/>
                                  </p:stCondLst>
                                  <p:childTnLst>
                                    <p:set>
                                      <p:cBhvr>
                                        <p:cTn id="9" dur="1" fill="hold">
                                          <p:stCondLst>
                                            <p:cond delay="0"/>
                                          </p:stCondLst>
                                        </p:cTn>
                                        <p:tgtEl>
                                          <p:spTgt spid="86036"/>
                                        </p:tgtEl>
                                        <p:attrNameLst>
                                          <p:attrName>style.visibility</p:attrName>
                                        </p:attrNameLst>
                                      </p:cBhvr>
                                      <p:to>
                                        <p:strVal val="visible"/>
                                      </p:to>
                                    </p:set>
                                    <p:animEffect transition="in" filter="fade">
                                      <p:cBhvr>
                                        <p:cTn id="10" dur="500"/>
                                        <p:tgtEl>
                                          <p:spTgt spid="8603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86042"/>
                                        </p:tgtEl>
                                        <p:attrNameLst>
                                          <p:attrName>style.visibility</p:attrName>
                                        </p:attrNameLst>
                                      </p:cBhvr>
                                      <p:to>
                                        <p:strVal val="visible"/>
                                      </p:to>
                                    </p:set>
                                    <p:animEffect transition="in" filter="fade">
                                      <p:cBhvr>
                                        <p:cTn id="15" dur="500"/>
                                        <p:tgtEl>
                                          <p:spTgt spid="86042"/>
                                        </p:tgtEl>
                                      </p:cBhvr>
                                    </p:animEffect>
                                  </p:childTnLst>
                                </p:cTn>
                              </p:par>
                              <p:par>
                                <p:cTn id="16" presetID="10" presetClass="entr" presetSubtype="0" fill="hold" nodeType="withEffect">
                                  <p:stCondLst>
                                    <p:cond delay="0"/>
                                  </p:stCondLst>
                                  <p:childTnLst>
                                    <p:set>
                                      <p:cBhvr>
                                        <p:cTn id="17" dur="1" fill="hold">
                                          <p:stCondLst>
                                            <p:cond delay="0"/>
                                          </p:stCondLst>
                                        </p:cTn>
                                        <p:tgtEl>
                                          <p:spTgt spid="86035"/>
                                        </p:tgtEl>
                                        <p:attrNameLst>
                                          <p:attrName>style.visibility</p:attrName>
                                        </p:attrNameLst>
                                      </p:cBhvr>
                                      <p:to>
                                        <p:strVal val="visible"/>
                                      </p:to>
                                    </p:set>
                                    <p:animEffect transition="in" filter="fade">
                                      <p:cBhvr>
                                        <p:cTn id="18" dur="500"/>
                                        <p:tgtEl>
                                          <p:spTgt spid="8603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nodeType="clickEffect">
                                  <p:stCondLst>
                                    <p:cond delay="0"/>
                                  </p:stCondLst>
                                  <p:childTnLst>
                                    <p:set>
                                      <p:cBhvr>
                                        <p:cTn id="22" dur="1" fill="hold">
                                          <p:stCondLst>
                                            <p:cond delay="0"/>
                                          </p:stCondLst>
                                        </p:cTn>
                                        <p:tgtEl>
                                          <p:spTgt spid="86043"/>
                                        </p:tgtEl>
                                        <p:attrNameLst>
                                          <p:attrName>style.visibility</p:attrName>
                                        </p:attrNameLst>
                                      </p:cBhvr>
                                      <p:to>
                                        <p:strVal val="visible"/>
                                      </p:to>
                                    </p:set>
                                    <p:animEffect transition="in" filter="fade">
                                      <p:cBhvr>
                                        <p:cTn id="23" dur="500"/>
                                        <p:tgtEl>
                                          <p:spTgt spid="86043"/>
                                        </p:tgtEl>
                                      </p:cBhvr>
                                    </p:animEffect>
                                  </p:childTnLst>
                                </p:cTn>
                              </p:par>
                              <p:par>
                                <p:cTn id="24" presetID="10" presetClass="entr" presetSubtype="0" fill="hold" nodeType="withEffect">
                                  <p:stCondLst>
                                    <p:cond delay="0"/>
                                  </p:stCondLst>
                                  <p:childTnLst>
                                    <p:set>
                                      <p:cBhvr>
                                        <p:cTn id="25" dur="1" fill="hold">
                                          <p:stCondLst>
                                            <p:cond delay="0"/>
                                          </p:stCondLst>
                                        </p:cTn>
                                        <p:tgtEl>
                                          <p:spTgt spid="86044"/>
                                        </p:tgtEl>
                                        <p:attrNameLst>
                                          <p:attrName>style.visibility</p:attrName>
                                        </p:attrNameLst>
                                      </p:cBhvr>
                                      <p:to>
                                        <p:strVal val="visible"/>
                                      </p:to>
                                    </p:set>
                                    <p:animEffect transition="in" filter="fade">
                                      <p:cBhvr>
                                        <p:cTn id="26" dur="500"/>
                                        <p:tgtEl>
                                          <p:spTgt spid="86044"/>
                                        </p:tgtEl>
                                      </p:cBhvr>
                                    </p:animEffect>
                                  </p:childTnLst>
                                </p:cTn>
                              </p:par>
                              <p:par>
                                <p:cTn id="27" presetID="10" presetClass="entr" presetSubtype="0" fill="hold" nodeType="withEffect">
                                  <p:stCondLst>
                                    <p:cond delay="0"/>
                                  </p:stCondLst>
                                  <p:childTnLst>
                                    <p:set>
                                      <p:cBhvr>
                                        <p:cTn id="28" dur="1" fill="hold">
                                          <p:stCondLst>
                                            <p:cond delay="0"/>
                                          </p:stCondLst>
                                        </p:cTn>
                                        <p:tgtEl>
                                          <p:spTgt spid="86048"/>
                                        </p:tgtEl>
                                        <p:attrNameLst>
                                          <p:attrName>style.visibility</p:attrName>
                                        </p:attrNameLst>
                                      </p:cBhvr>
                                      <p:to>
                                        <p:strVal val="visible"/>
                                      </p:to>
                                    </p:set>
                                    <p:animEffect transition="in" filter="fade">
                                      <p:cBhvr>
                                        <p:cTn id="29" dur="500"/>
                                        <p:tgtEl>
                                          <p:spTgt spid="86048"/>
                                        </p:tgtEl>
                                      </p:cBhvr>
                                    </p:animEffect>
                                  </p:childTnLst>
                                </p:cTn>
                              </p:par>
                              <p:par>
                                <p:cTn id="30" presetID="10" presetClass="entr" presetSubtype="0" fill="hold" nodeType="withEffect">
                                  <p:stCondLst>
                                    <p:cond delay="0"/>
                                  </p:stCondLst>
                                  <p:childTnLst>
                                    <p:set>
                                      <p:cBhvr>
                                        <p:cTn id="31" dur="1" fill="hold">
                                          <p:stCondLst>
                                            <p:cond delay="0"/>
                                          </p:stCondLst>
                                        </p:cTn>
                                        <p:tgtEl>
                                          <p:spTgt spid="86034"/>
                                        </p:tgtEl>
                                        <p:attrNameLst>
                                          <p:attrName>style.visibility</p:attrName>
                                        </p:attrNameLst>
                                      </p:cBhvr>
                                      <p:to>
                                        <p:strVal val="visible"/>
                                      </p:to>
                                    </p:set>
                                    <p:animEffect transition="in" filter="fade">
                                      <p:cBhvr>
                                        <p:cTn id="32" dur="500"/>
                                        <p:tgtEl>
                                          <p:spTgt spid="86034"/>
                                        </p:tgtEl>
                                      </p:cBhvr>
                                    </p:animEffect>
                                  </p:childTnLst>
                                </p:cTn>
                              </p:par>
                              <p:par>
                                <p:cTn id="33" presetID="10" presetClass="entr" presetSubtype="0" fill="hold" nodeType="withEffect">
                                  <p:stCondLst>
                                    <p:cond delay="0"/>
                                  </p:stCondLst>
                                  <p:childTnLst>
                                    <p:set>
                                      <p:cBhvr>
                                        <p:cTn id="34" dur="1" fill="hold">
                                          <p:stCondLst>
                                            <p:cond delay="0"/>
                                          </p:stCondLst>
                                        </p:cTn>
                                        <p:tgtEl>
                                          <p:spTgt spid="86033"/>
                                        </p:tgtEl>
                                        <p:attrNameLst>
                                          <p:attrName>style.visibility</p:attrName>
                                        </p:attrNameLst>
                                      </p:cBhvr>
                                      <p:to>
                                        <p:strVal val="visible"/>
                                      </p:to>
                                    </p:set>
                                    <p:animEffect transition="in" filter="fade">
                                      <p:cBhvr>
                                        <p:cTn id="35" dur="500"/>
                                        <p:tgtEl>
                                          <p:spTgt spid="86033"/>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0" presetClass="entr" presetSubtype="0" fill="hold" nodeType="clickEffect">
                                  <p:stCondLst>
                                    <p:cond delay="0"/>
                                  </p:stCondLst>
                                  <p:childTnLst>
                                    <p:set>
                                      <p:cBhvr>
                                        <p:cTn id="39" dur="1" fill="hold">
                                          <p:stCondLst>
                                            <p:cond delay="0"/>
                                          </p:stCondLst>
                                        </p:cTn>
                                        <p:tgtEl>
                                          <p:spTgt spid="86045"/>
                                        </p:tgtEl>
                                        <p:attrNameLst>
                                          <p:attrName>style.visibility</p:attrName>
                                        </p:attrNameLst>
                                      </p:cBhvr>
                                      <p:to>
                                        <p:strVal val="visible"/>
                                      </p:to>
                                    </p:set>
                                    <p:animEffect transition="in" filter="fade">
                                      <p:cBhvr>
                                        <p:cTn id="40" dur="500"/>
                                        <p:tgtEl>
                                          <p:spTgt spid="86045"/>
                                        </p:tgtEl>
                                      </p:cBhvr>
                                    </p:animEffect>
                                  </p:childTnLst>
                                </p:cTn>
                              </p:par>
                              <p:par>
                                <p:cTn id="41" presetID="10" presetClass="entr" presetSubtype="0" fill="hold" nodeType="withEffect">
                                  <p:stCondLst>
                                    <p:cond delay="0"/>
                                  </p:stCondLst>
                                  <p:childTnLst>
                                    <p:set>
                                      <p:cBhvr>
                                        <p:cTn id="42" dur="1" fill="hold">
                                          <p:stCondLst>
                                            <p:cond delay="0"/>
                                          </p:stCondLst>
                                        </p:cTn>
                                        <p:tgtEl>
                                          <p:spTgt spid="86046"/>
                                        </p:tgtEl>
                                        <p:attrNameLst>
                                          <p:attrName>style.visibility</p:attrName>
                                        </p:attrNameLst>
                                      </p:cBhvr>
                                      <p:to>
                                        <p:strVal val="visible"/>
                                      </p:to>
                                    </p:set>
                                    <p:animEffect transition="in" filter="fade">
                                      <p:cBhvr>
                                        <p:cTn id="43" dur="500"/>
                                        <p:tgtEl>
                                          <p:spTgt spid="86046"/>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0" presetClass="entr" presetSubtype="0" fill="hold" nodeType="clickEffect">
                                  <p:stCondLst>
                                    <p:cond delay="0"/>
                                  </p:stCondLst>
                                  <p:childTnLst>
                                    <p:set>
                                      <p:cBhvr>
                                        <p:cTn id="47" dur="1" fill="hold">
                                          <p:stCondLst>
                                            <p:cond delay="0"/>
                                          </p:stCondLst>
                                        </p:cTn>
                                        <p:tgtEl>
                                          <p:spTgt spid="86020">
                                            <p:txEl>
                                              <p:pRg st="6" end="6"/>
                                            </p:txEl>
                                          </p:spTgt>
                                        </p:tgtEl>
                                        <p:attrNameLst>
                                          <p:attrName>style.visibility</p:attrName>
                                        </p:attrNameLst>
                                      </p:cBhvr>
                                      <p:to>
                                        <p:strVal val="visible"/>
                                      </p:to>
                                    </p:set>
                                    <p:animEffect transition="in" filter="fade">
                                      <p:cBhvr>
                                        <p:cTn id="48" dur="500"/>
                                        <p:tgtEl>
                                          <p:spTgt spid="8602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45" grpId="0" animBg="1"/>
      <p:bldP spid="8604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5">
            <a:extLst>
              <a:ext uri="{FF2B5EF4-FFF2-40B4-BE49-F238E27FC236}">
                <a16:creationId xmlns:a16="http://schemas.microsoft.com/office/drawing/2014/main" id="{1E9AF14C-897E-B161-F8D1-576332AD396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C7AB84AF-8498-48C8-A00E-751596820160}" type="slidenum">
              <a:rPr lang="en-US" altLang="en-US" sz="1200" smtClean="0">
                <a:latin typeface="Garamond" panose="02020404030301010803" pitchFamily="18" charset="0"/>
              </a:rPr>
              <a:pPr>
                <a:spcBef>
                  <a:spcPct val="0"/>
                </a:spcBef>
                <a:buClrTx/>
                <a:buSzTx/>
                <a:buFontTx/>
                <a:buNone/>
              </a:pPr>
              <a:t>38</a:t>
            </a:fld>
            <a:endParaRPr lang="en-US" altLang="en-US" sz="1200">
              <a:latin typeface="Garamond" panose="02020404030301010803" pitchFamily="18" charset="0"/>
            </a:endParaRPr>
          </a:p>
        </p:txBody>
      </p:sp>
      <p:sp>
        <p:nvSpPr>
          <p:cNvPr id="79875" name="Rectangle 2">
            <a:extLst>
              <a:ext uri="{FF2B5EF4-FFF2-40B4-BE49-F238E27FC236}">
                <a16:creationId xmlns:a16="http://schemas.microsoft.com/office/drawing/2014/main" id="{1C299E53-D25C-A53E-3E04-8143A3714EC1}"/>
              </a:ext>
            </a:extLst>
          </p:cNvPr>
          <p:cNvSpPr>
            <a:spLocks noGrp="1" noChangeArrowheads="1"/>
          </p:cNvSpPr>
          <p:nvPr>
            <p:ph type="title"/>
          </p:nvPr>
        </p:nvSpPr>
        <p:spPr/>
        <p:txBody>
          <a:bodyPr/>
          <a:lstStyle/>
          <a:p>
            <a:pPr eaLnBrk="1" hangingPunct="1"/>
            <a:r>
              <a:rPr lang="en-US" altLang="en-US" sz="3200"/>
              <a:t>A sorting network based on the idea of merge sort</a:t>
            </a:r>
          </a:p>
        </p:txBody>
      </p:sp>
      <p:sp>
        <p:nvSpPr>
          <p:cNvPr id="79876" name="Rectangle 3">
            <a:extLst>
              <a:ext uri="{FF2B5EF4-FFF2-40B4-BE49-F238E27FC236}">
                <a16:creationId xmlns:a16="http://schemas.microsoft.com/office/drawing/2014/main" id="{7E629E44-9C37-4335-6E73-05853F1A7F3F}"/>
              </a:ext>
            </a:extLst>
          </p:cNvPr>
          <p:cNvSpPr>
            <a:spLocks noGrp="1" noChangeArrowheads="1"/>
          </p:cNvSpPr>
          <p:nvPr>
            <p:ph type="body" idx="1"/>
          </p:nvPr>
        </p:nvSpPr>
        <p:spPr/>
        <p:txBody>
          <a:bodyPr/>
          <a:lstStyle/>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r>
              <a:rPr lang="en-US" altLang="en-US" sz="2400"/>
              <a:t>The idea is similar to the merge operation in merge sort. </a:t>
            </a:r>
          </a:p>
          <a:p>
            <a:pPr eaLnBrk="1" hangingPunct="1"/>
            <a:r>
              <a:rPr lang="en-US" altLang="en-US" sz="2400"/>
              <a:t>Given two sorted </a:t>
            </a:r>
            <a:r>
              <a:rPr lang="tr-TR" altLang="en-US" sz="2400"/>
              <a:t>sequences</a:t>
            </a:r>
            <a:r>
              <a:rPr lang="en-US" altLang="en-US" sz="2400"/>
              <a:t> each of which has size n/2, we merge them to produce a sorted </a:t>
            </a:r>
            <a:r>
              <a:rPr lang="tr-TR" altLang="en-US" sz="2400"/>
              <a:t>sequence </a:t>
            </a:r>
            <a:r>
              <a:rPr lang="en-US" altLang="en-US" sz="2400"/>
              <a:t>of </a:t>
            </a:r>
            <a:r>
              <a:rPr lang="tr-TR" altLang="en-US" sz="2400"/>
              <a:t>s</a:t>
            </a:r>
            <a:r>
              <a:rPr lang="en-US" altLang="en-US" sz="2400"/>
              <a:t>ize n.</a:t>
            </a:r>
          </a:p>
        </p:txBody>
      </p:sp>
      <p:sp>
        <p:nvSpPr>
          <p:cNvPr id="79877" name="Line 4">
            <a:extLst>
              <a:ext uri="{FF2B5EF4-FFF2-40B4-BE49-F238E27FC236}">
                <a16:creationId xmlns:a16="http://schemas.microsoft.com/office/drawing/2014/main" id="{9ADD3927-2AFD-DF97-7839-1232BC8F5329}"/>
              </a:ext>
            </a:extLst>
          </p:cNvPr>
          <p:cNvSpPr>
            <a:spLocks noChangeShapeType="1"/>
          </p:cNvSpPr>
          <p:nvPr/>
        </p:nvSpPr>
        <p:spPr bwMode="auto">
          <a:xfrm>
            <a:off x="1047750" y="16002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79878" name="Line 5">
            <a:extLst>
              <a:ext uri="{FF2B5EF4-FFF2-40B4-BE49-F238E27FC236}">
                <a16:creationId xmlns:a16="http://schemas.microsoft.com/office/drawing/2014/main" id="{5830908F-87E0-BDF0-17C5-44125F5547F7}"/>
              </a:ext>
            </a:extLst>
          </p:cNvPr>
          <p:cNvSpPr>
            <a:spLocks noChangeShapeType="1"/>
          </p:cNvSpPr>
          <p:nvPr/>
        </p:nvSpPr>
        <p:spPr bwMode="auto">
          <a:xfrm>
            <a:off x="1047750" y="18288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79879" name="Line 6">
            <a:extLst>
              <a:ext uri="{FF2B5EF4-FFF2-40B4-BE49-F238E27FC236}">
                <a16:creationId xmlns:a16="http://schemas.microsoft.com/office/drawing/2014/main" id="{41B4821E-2E75-5B86-E853-E73E297F7340}"/>
              </a:ext>
            </a:extLst>
          </p:cNvPr>
          <p:cNvSpPr>
            <a:spLocks noChangeShapeType="1"/>
          </p:cNvSpPr>
          <p:nvPr/>
        </p:nvSpPr>
        <p:spPr bwMode="auto">
          <a:xfrm>
            <a:off x="1047750" y="25146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79880" name="Line 7">
            <a:extLst>
              <a:ext uri="{FF2B5EF4-FFF2-40B4-BE49-F238E27FC236}">
                <a16:creationId xmlns:a16="http://schemas.microsoft.com/office/drawing/2014/main" id="{E561B476-3A58-E898-9531-EB0FCCF54D30}"/>
              </a:ext>
            </a:extLst>
          </p:cNvPr>
          <p:cNvSpPr>
            <a:spLocks noChangeShapeType="1"/>
          </p:cNvSpPr>
          <p:nvPr/>
        </p:nvSpPr>
        <p:spPr bwMode="auto">
          <a:xfrm>
            <a:off x="1047750" y="28194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79881" name="Line 8">
            <a:extLst>
              <a:ext uri="{FF2B5EF4-FFF2-40B4-BE49-F238E27FC236}">
                <a16:creationId xmlns:a16="http://schemas.microsoft.com/office/drawing/2014/main" id="{2287DC94-5DEC-B6CB-36A1-AF9E3661AA80}"/>
              </a:ext>
            </a:extLst>
          </p:cNvPr>
          <p:cNvSpPr>
            <a:spLocks noChangeShapeType="1"/>
          </p:cNvSpPr>
          <p:nvPr/>
        </p:nvSpPr>
        <p:spPr bwMode="auto">
          <a:xfrm>
            <a:off x="1047750" y="30480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79882" name="Line 9">
            <a:extLst>
              <a:ext uri="{FF2B5EF4-FFF2-40B4-BE49-F238E27FC236}">
                <a16:creationId xmlns:a16="http://schemas.microsoft.com/office/drawing/2014/main" id="{C71E2381-80A0-51F1-4504-BDEA5667E09D}"/>
              </a:ext>
            </a:extLst>
          </p:cNvPr>
          <p:cNvSpPr>
            <a:spLocks noChangeShapeType="1"/>
          </p:cNvSpPr>
          <p:nvPr/>
        </p:nvSpPr>
        <p:spPr bwMode="auto">
          <a:xfrm>
            <a:off x="1047750" y="36576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79883" name="Line 10">
            <a:extLst>
              <a:ext uri="{FF2B5EF4-FFF2-40B4-BE49-F238E27FC236}">
                <a16:creationId xmlns:a16="http://schemas.microsoft.com/office/drawing/2014/main" id="{6C62B83A-2065-087A-AB44-7815474550E0}"/>
              </a:ext>
            </a:extLst>
          </p:cNvPr>
          <p:cNvSpPr>
            <a:spLocks noChangeShapeType="1"/>
          </p:cNvSpPr>
          <p:nvPr/>
        </p:nvSpPr>
        <p:spPr bwMode="auto">
          <a:xfrm>
            <a:off x="1047750" y="38862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79884" name="AutoShape 11">
            <a:extLst>
              <a:ext uri="{FF2B5EF4-FFF2-40B4-BE49-F238E27FC236}">
                <a16:creationId xmlns:a16="http://schemas.microsoft.com/office/drawing/2014/main" id="{91D40BDF-6576-B010-AA7B-FB150226CCAE}"/>
              </a:ext>
            </a:extLst>
          </p:cNvPr>
          <p:cNvSpPr>
            <a:spLocks/>
          </p:cNvSpPr>
          <p:nvPr/>
        </p:nvSpPr>
        <p:spPr bwMode="auto">
          <a:xfrm>
            <a:off x="819150" y="2743200"/>
            <a:ext cx="152400" cy="1219200"/>
          </a:xfrm>
          <a:prstGeom prst="leftBrace">
            <a:avLst>
              <a:gd name="adj1" fmla="val 6666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79885" name="AutoShape 12">
            <a:extLst>
              <a:ext uri="{FF2B5EF4-FFF2-40B4-BE49-F238E27FC236}">
                <a16:creationId xmlns:a16="http://schemas.microsoft.com/office/drawing/2014/main" id="{B9232075-F599-2F3C-B4A4-15F21D455E21}"/>
              </a:ext>
            </a:extLst>
          </p:cNvPr>
          <p:cNvSpPr>
            <a:spLocks/>
          </p:cNvSpPr>
          <p:nvPr/>
        </p:nvSpPr>
        <p:spPr bwMode="auto">
          <a:xfrm>
            <a:off x="819150" y="1447800"/>
            <a:ext cx="152400" cy="1219200"/>
          </a:xfrm>
          <a:prstGeom prst="leftBrace">
            <a:avLst>
              <a:gd name="adj1" fmla="val 6666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79886" name="Line 13">
            <a:extLst>
              <a:ext uri="{FF2B5EF4-FFF2-40B4-BE49-F238E27FC236}">
                <a16:creationId xmlns:a16="http://schemas.microsoft.com/office/drawing/2014/main" id="{E5126494-A39E-BD4D-32E2-6BCC31EF4F7F}"/>
              </a:ext>
            </a:extLst>
          </p:cNvPr>
          <p:cNvSpPr>
            <a:spLocks noChangeShapeType="1"/>
          </p:cNvSpPr>
          <p:nvPr/>
        </p:nvSpPr>
        <p:spPr bwMode="auto">
          <a:xfrm>
            <a:off x="3409950" y="16002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79887" name="Line 14">
            <a:extLst>
              <a:ext uri="{FF2B5EF4-FFF2-40B4-BE49-F238E27FC236}">
                <a16:creationId xmlns:a16="http://schemas.microsoft.com/office/drawing/2014/main" id="{E498BB84-E1BA-EDE3-F4FE-F3B74ECEE010}"/>
              </a:ext>
            </a:extLst>
          </p:cNvPr>
          <p:cNvSpPr>
            <a:spLocks noChangeShapeType="1"/>
          </p:cNvSpPr>
          <p:nvPr/>
        </p:nvSpPr>
        <p:spPr bwMode="auto">
          <a:xfrm>
            <a:off x="3409950" y="18288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79888" name="Line 15">
            <a:extLst>
              <a:ext uri="{FF2B5EF4-FFF2-40B4-BE49-F238E27FC236}">
                <a16:creationId xmlns:a16="http://schemas.microsoft.com/office/drawing/2014/main" id="{B7799F4D-93F1-4B63-11F8-6E435EF13112}"/>
              </a:ext>
            </a:extLst>
          </p:cNvPr>
          <p:cNvSpPr>
            <a:spLocks noChangeShapeType="1"/>
          </p:cNvSpPr>
          <p:nvPr/>
        </p:nvSpPr>
        <p:spPr bwMode="auto">
          <a:xfrm>
            <a:off x="3409950" y="25146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79889" name="Line 16">
            <a:extLst>
              <a:ext uri="{FF2B5EF4-FFF2-40B4-BE49-F238E27FC236}">
                <a16:creationId xmlns:a16="http://schemas.microsoft.com/office/drawing/2014/main" id="{BD56EDC0-871E-946E-5FD3-D5489C1FAA0A}"/>
              </a:ext>
            </a:extLst>
          </p:cNvPr>
          <p:cNvSpPr>
            <a:spLocks noChangeShapeType="1"/>
          </p:cNvSpPr>
          <p:nvPr/>
        </p:nvSpPr>
        <p:spPr bwMode="auto">
          <a:xfrm>
            <a:off x="3409950" y="28194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79890" name="Line 17">
            <a:extLst>
              <a:ext uri="{FF2B5EF4-FFF2-40B4-BE49-F238E27FC236}">
                <a16:creationId xmlns:a16="http://schemas.microsoft.com/office/drawing/2014/main" id="{4E8912C1-66E6-19E7-2819-DE31F536B966}"/>
              </a:ext>
            </a:extLst>
          </p:cNvPr>
          <p:cNvSpPr>
            <a:spLocks noChangeShapeType="1"/>
          </p:cNvSpPr>
          <p:nvPr/>
        </p:nvSpPr>
        <p:spPr bwMode="auto">
          <a:xfrm>
            <a:off x="3409950" y="30480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79891" name="Line 18">
            <a:extLst>
              <a:ext uri="{FF2B5EF4-FFF2-40B4-BE49-F238E27FC236}">
                <a16:creationId xmlns:a16="http://schemas.microsoft.com/office/drawing/2014/main" id="{4547E03F-E670-7E5C-5DB7-D950622A425F}"/>
              </a:ext>
            </a:extLst>
          </p:cNvPr>
          <p:cNvSpPr>
            <a:spLocks noChangeShapeType="1"/>
          </p:cNvSpPr>
          <p:nvPr/>
        </p:nvSpPr>
        <p:spPr bwMode="auto">
          <a:xfrm>
            <a:off x="3409950" y="36576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79892" name="Line 19">
            <a:extLst>
              <a:ext uri="{FF2B5EF4-FFF2-40B4-BE49-F238E27FC236}">
                <a16:creationId xmlns:a16="http://schemas.microsoft.com/office/drawing/2014/main" id="{3362CE64-6B55-C521-65A9-449FCBC6B81F}"/>
              </a:ext>
            </a:extLst>
          </p:cNvPr>
          <p:cNvSpPr>
            <a:spLocks noChangeShapeType="1"/>
          </p:cNvSpPr>
          <p:nvPr/>
        </p:nvSpPr>
        <p:spPr bwMode="auto">
          <a:xfrm>
            <a:off x="3409950" y="38862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79893" name="Text Box 20">
            <a:extLst>
              <a:ext uri="{FF2B5EF4-FFF2-40B4-BE49-F238E27FC236}">
                <a16:creationId xmlns:a16="http://schemas.microsoft.com/office/drawing/2014/main" id="{9429D0A6-A8D6-B88E-4DF0-07DC5204E80D}"/>
              </a:ext>
            </a:extLst>
          </p:cNvPr>
          <p:cNvSpPr txBox="1">
            <a:spLocks noChangeArrowheads="1"/>
          </p:cNvSpPr>
          <p:nvPr/>
        </p:nvSpPr>
        <p:spPr bwMode="auto">
          <a:xfrm rot="-5400000">
            <a:off x="-21431" y="1807369"/>
            <a:ext cx="1352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sorted (n/2)</a:t>
            </a:r>
          </a:p>
        </p:txBody>
      </p:sp>
      <p:sp>
        <p:nvSpPr>
          <p:cNvPr id="79894" name="Line 21">
            <a:extLst>
              <a:ext uri="{FF2B5EF4-FFF2-40B4-BE49-F238E27FC236}">
                <a16:creationId xmlns:a16="http://schemas.microsoft.com/office/drawing/2014/main" id="{F58B84A6-A0E1-98C6-6B6C-ED0B629A81A2}"/>
              </a:ext>
            </a:extLst>
          </p:cNvPr>
          <p:cNvSpPr>
            <a:spLocks noChangeShapeType="1"/>
          </p:cNvSpPr>
          <p:nvPr/>
        </p:nvSpPr>
        <p:spPr bwMode="auto">
          <a:xfrm>
            <a:off x="1962150" y="1600200"/>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79895" name="Line 22">
            <a:extLst>
              <a:ext uri="{FF2B5EF4-FFF2-40B4-BE49-F238E27FC236}">
                <a16:creationId xmlns:a16="http://schemas.microsoft.com/office/drawing/2014/main" id="{E5779283-28A7-A9C1-7C18-55DCD333FD0F}"/>
              </a:ext>
            </a:extLst>
          </p:cNvPr>
          <p:cNvSpPr>
            <a:spLocks noChangeShapeType="1"/>
          </p:cNvSpPr>
          <p:nvPr/>
        </p:nvSpPr>
        <p:spPr bwMode="auto">
          <a:xfrm>
            <a:off x="1962150" y="1828800"/>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79896" name="Line 23">
            <a:extLst>
              <a:ext uri="{FF2B5EF4-FFF2-40B4-BE49-F238E27FC236}">
                <a16:creationId xmlns:a16="http://schemas.microsoft.com/office/drawing/2014/main" id="{EF770ED3-DF0E-DAC8-7D6E-373E66F3EA51}"/>
              </a:ext>
            </a:extLst>
          </p:cNvPr>
          <p:cNvSpPr>
            <a:spLocks noChangeShapeType="1"/>
          </p:cNvSpPr>
          <p:nvPr/>
        </p:nvSpPr>
        <p:spPr bwMode="auto">
          <a:xfrm>
            <a:off x="1962150" y="2514600"/>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79897" name="Line 24">
            <a:extLst>
              <a:ext uri="{FF2B5EF4-FFF2-40B4-BE49-F238E27FC236}">
                <a16:creationId xmlns:a16="http://schemas.microsoft.com/office/drawing/2014/main" id="{D6CA453E-FE2D-E0F7-B9D5-0FEEBE6AE2DE}"/>
              </a:ext>
            </a:extLst>
          </p:cNvPr>
          <p:cNvSpPr>
            <a:spLocks noChangeShapeType="1"/>
          </p:cNvSpPr>
          <p:nvPr/>
        </p:nvSpPr>
        <p:spPr bwMode="auto">
          <a:xfrm>
            <a:off x="1962150" y="2819400"/>
            <a:ext cx="1447800" cy="1066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79898" name="Line 25">
            <a:extLst>
              <a:ext uri="{FF2B5EF4-FFF2-40B4-BE49-F238E27FC236}">
                <a16:creationId xmlns:a16="http://schemas.microsoft.com/office/drawing/2014/main" id="{E10AD26E-34F4-8BA5-73C0-2E624DBE0CC8}"/>
              </a:ext>
            </a:extLst>
          </p:cNvPr>
          <p:cNvSpPr>
            <a:spLocks noChangeShapeType="1"/>
          </p:cNvSpPr>
          <p:nvPr/>
        </p:nvSpPr>
        <p:spPr bwMode="auto">
          <a:xfrm>
            <a:off x="1962150" y="3048000"/>
            <a:ext cx="144780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79899" name="Line 26">
            <a:extLst>
              <a:ext uri="{FF2B5EF4-FFF2-40B4-BE49-F238E27FC236}">
                <a16:creationId xmlns:a16="http://schemas.microsoft.com/office/drawing/2014/main" id="{99E7136A-C59F-1881-1D9D-EE65E19786AC}"/>
              </a:ext>
            </a:extLst>
          </p:cNvPr>
          <p:cNvSpPr>
            <a:spLocks noChangeShapeType="1"/>
          </p:cNvSpPr>
          <p:nvPr/>
        </p:nvSpPr>
        <p:spPr bwMode="auto">
          <a:xfrm flipV="1">
            <a:off x="1962150" y="3048000"/>
            <a:ext cx="144780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79900" name="Line 27">
            <a:extLst>
              <a:ext uri="{FF2B5EF4-FFF2-40B4-BE49-F238E27FC236}">
                <a16:creationId xmlns:a16="http://schemas.microsoft.com/office/drawing/2014/main" id="{CC209F55-BACF-414C-0580-B31B3329A13C}"/>
              </a:ext>
            </a:extLst>
          </p:cNvPr>
          <p:cNvSpPr>
            <a:spLocks noChangeShapeType="1"/>
          </p:cNvSpPr>
          <p:nvPr/>
        </p:nvSpPr>
        <p:spPr bwMode="auto">
          <a:xfrm flipV="1">
            <a:off x="1962150" y="2819400"/>
            <a:ext cx="1447800" cy="1066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79901" name="Text Box 29">
            <a:extLst>
              <a:ext uri="{FF2B5EF4-FFF2-40B4-BE49-F238E27FC236}">
                <a16:creationId xmlns:a16="http://schemas.microsoft.com/office/drawing/2014/main" id="{4B02657C-4693-6563-4578-CF4B20EC9E94}"/>
              </a:ext>
            </a:extLst>
          </p:cNvPr>
          <p:cNvSpPr txBox="1">
            <a:spLocks noChangeArrowheads="1"/>
          </p:cNvSpPr>
          <p:nvPr/>
        </p:nvSpPr>
        <p:spPr bwMode="auto">
          <a:xfrm>
            <a:off x="3105150" y="1004888"/>
            <a:ext cx="1187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bitonic (n)</a:t>
            </a:r>
          </a:p>
        </p:txBody>
      </p:sp>
      <p:sp>
        <p:nvSpPr>
          <p:cNvPr id="79902" name="Line 30">
            <a:extLst>
              <a:ext uri="{FF2B5EF4-FFF2-40B4-BE49-F238E27FC236}">
                <a16:creationId xmlns:a16="http://schemas.microsoft.com/office/drawing/2014/main" id="{BC0C567A-FB41-B997-E842-E850E5A3D97D}"/>
              </a:ext>
            </a:extLst>
          </p:cNvPr>
          <p:cNvSpPr>
            <a:spLocks noChangeShapeType="1"/>
          </p:cNvSpPr>
          <p:nvPr/>
        </p:nvSpPr>
        <p:spPr bwMode="auto">
          <a:xfrm>
            <a:off x="1352550" y="1981200"/>
            <a:ext cx="0" cy="2286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79903" name="Line 31">
            <a:extLst>
              <a:ext uri="{FF2B5EF4-FFF2-40B4-BE49-F238E27FC236}">
                <a16:creationId xmlns:a16="http://schemas.microsoft.com/office/drawing/2014/main" id="{DF239667-F05F-DC23-4562-37180945AEEC}"/>
              </a:ext>
            </a:extLst>
          </p:cNvPr>
          <p:cNvSpPr>
            <a:spLocks noChangeShapeType="1"/>
          </p:cNvSpPr>
          <p:nvPr/>
        </p:nvSpPr>
        <p:spPr bwMode="auto">
          <a:xfrm>
            <a:off x="4019550" y="3124200"/>
            <a:ext cx="0" cy="4572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79904" name="Line 32">
            <a:extLst>
              <a:ext uri="{FF2B5EF4-FFF2-40B4-BE49-F238E27FC236}">
                <a16:creationId xmlns:a16="http://schemas.microsoft.com/office/drawing/2014/main" id="{787F3FDD-BB3F-2D32-4E4A-8A19978EA026}"/>
              </a:ext>
            </a:extLst>
          </p:cNvPr>
          <p:cNvSpPr>
            <a:spLocks noChangeShapeType="1"/>
          </p:cNvSpPr>
          <p:nvPr/>
        </p:nvSpPr>
        <p:spPr bwMode="auto">
          <a:xfrm>
            <a:off x="1352550" y="3124200"/>
            <a:ext cx="0" cy="4572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79905" name="Line 33">
            <a:extLst>
              <a:ext uri="{FF2B5EF4-FFF2-40B4-BE49-F238E27FC236}">
                <a16:creationId xmlns:a16="http://schemas.microsoft.com/office/drawing/2014/main" id="{C8B0B62E-6793-FFE6-F055-05A76B3790D8}"/>
              </a:ext>
            </a:extLst>
          </p:cNvPr>
          <p:cNvSpPr>
            <a:spLocks noChangeShapeType="1"/>
          </p:cNvSpPr>
          <p:nvPr/>
        </p:nvSpPr>
        <p:spPr bwMode="auto">
          <a:xfrm>
            <a:off x="1047750" y="22860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79906" name="Line 34">
            <a:extLst>
              <a:ext uri="{FF2B5EF4-FFF2-40B4-BE49-F238E27FC236}">
                <a16:creationId xmlns:a16="http://schemas.microsoft.com/office/drawing/2014/main" id="{F751B4E7-92E8-D9D4-1099-3561BAA43EB0}"/>
              </a:ext>
            </a:extLst>
          </p:cNvPr>
          <p:cNvSpPr>
            <a:spLocks noChangeShapeType="1"/>
          </p:cNvSpPr>
          <p:nvPr/>
        </p:nvSpPr>
        <p:spPr bwMode="auto">
          <a:xfrm>
            <a:off x="3409950" y="22860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79907" name="Line 35">
            <a:extLst>
              <a:ext uri="{FF2B5EF4-FFF2-40B4-BE49-F238E27FC236}">
                <a16:creationId xmlns:a16="http://schemas.microsoft.com/office/drawing/2014/main" id="{619BFE98-5EC0-03D9-3CF3-00D709334E02}"/>
              </a:ext>
            </a:extLst>
          </p:cNvPr>
          <p:cNvSpPr>
            <a:spLocks noChangeShapeType="1"/>
          </p:cNvSpPr>
          <p:nvPr/>
        </p:nvSpPr>
        <p:spPr bwMode="auto">
          <a:xfrm>
            <a:off x="1962150" y="2286000"/>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79908" name="Line 36">
            <a:extLst>
              <a:ext uri="{FF2B5EF4-FFF2-40B4-BE49-F238E27FC236}">
                <a16:creationId xmlns:a16="http://schemas.microsoft.com/office/drawing/2014/main" id="{38458643-9901-DF38-BF53-86B5CB8E43D5}"/>
              </a:ext>
            </a:extLst>
          </p:cNvPr>
          <p:cNvSpPr>
            <a:spLocks noChangeShapeType="1"/>
          </p:cNvSpPr>
          <p:nvPr/>
        </p:nvSpPr>
        <p:spPr bwMode="auto">
          <a:xfrm>
            <a:off x="4019550" y="1981200"/>
            <a:ext cx="0" cy="2286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79909" name="Rectangle 38">
            <a:extLst>
              <a:ext uri="{FF2B5EF4-FFF2-40B4-BE49-F238E27FC236}">
                <a16:creationId xmlns:a16="http://schemas.microsoft.com/office/drawing/2014/main" id="{98ABD57C-D7E8-0D4B-F7C5-7086C18817F6}"/>
              </a:ext>
            </a:extLst>
          </p:cNvPr>
          <p:cNvSpPr>
            <a:spLocks noChangeArrowheads="1"/>
          </p:cNvSpPr>
          <p:nvPr/>
        </p:nvSpPr>
        <p:spPr bwMode="auto">
          <a:xfrm>
            <a:off x="4324350" y="1371600"/>
            <a:ext cx="3200400" cy="2743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79910" name="Line 39">
            <a:extLst>
              <a:ext uri="{FF2B5EF4-FFF2-40B4-BE49-F238E27FC236}">
                <a16:creationId xmlns:a16="http://schemas.microsoft.com/office/drawing/2014/main" id="{69532E95-EA13-C56F-3142-39B27C44CF00}"/>
              </a:ext>
            </a:extLst>
          </p:cNvPr>
          <p:cNvSpPr>
            <a:spLocks noChangeShapeType="1"/>
          </p:cNvSpPr>
          <p:nvPr/>
        </p:nvSpPr>
        <p:spPr bwMode="auto">
          <a:xfrm>
            <a:off x="3867150" y="12954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79911" name="Line 40">
            <a:extLst>
              <a:ext uri="{FF2B5EF4-FFF2-40B4-BE49-F238E27FC236}">
                <a16:creationId xmlns:a16="http://schemas.microsoft.com/office/drawing/2014/main" id="{59D583DC-3BCC-1A44-4EB2-CFD9F326A259}"/>
              </a:ext>
            </a:extLst>
          </p:cNvPr>
          <p:cNvSpPr>
            <a:spLocks noChangeShapeType="1"/>
          </p:cNvSpPr>
          <p:nvPr/>
        </p:nvSpPr>
        <p:spPr bwMode="auto">
          <a:xfrm>
            <a:off x="7524750" y="16002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79912" name="Line 41">
            <a:extLst>
              <a:ext uri="{FF2B5EF4-FFF2-40B4-BE49-F238E27FC236}">
                <a16:creationId xmlns:a16="http://schemas.microsoft.com/office/drawing/2014/main" id="{706C0D04-383A-893E-CFA9-98444619D5C0}"/>
              </a:ext>
            </a:extLst>
          </p:cNvPr>
          <p:cNvSpPr>
            <a:spLocks noChangeShapeType="1"/>
          </p:cNvSpPr>
          <p:nvPr/>
        </p:nvSpPr>
        <p:spPr bwMode="auto">
          <a:xfrm>
            <a:off x="7524750" y="18288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79913" name="Line 42">
            <a:extLst>
              <a:ext uri="{FF2B5EF4-FFF2-40B4-BE49-F238E27FC236}">
                <a16:creationId xmlns:a16="http://schemas.microsoft.com/office/drawing/2014/main" id="{059E686A-6422-9797-8F80-D4E71D812221}"/>
              </a:ext>
            </a:extLst>
          </p:cNvPr>
          <p:cNvSpPr>
            <a:spLocks noChangeShapeType="1"/>
          </p:cNvSpPr>
          <p:nvPr/>
        </p:nvSpPr>
        <p:spPr bwMode="auto">
          <a:xfrm>
            <a:off x="7524750" y="38862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79914" name="Text Box 43">
            <a:extLst>
              <a:ext uri="{FF2B5EF4-FFF2-40B4-BE49-F238E27FC236}">
                <a16:creationId xmlns:a16="http://schemas.microsoft.com/office/drawing/2014/main" id="{B448C697-105B-4CCB-198D-EDCFCC9E0376}"/>
              </a:ext>
            </a:extLst>
          </p:cNvPr>
          <p:cNvSpPr txBox="1">
            <a:spLocks noChangeArrowheads="1"/>
          </p:cNvSpPr>
          <p:nvPr/>
        </p:nvSpPr>
        <p:spPr bwMode="auto">
          <a:xfrm rot="-5400000">
            <a:off x="-21431" y="3178969"/>
            <a:ext cx="1352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sorted (n/2)</a:t>
            </a:r>
          </a:p>
        </p:txBody>
      </p:sp>
      <p:sp>
        <p:nvSpPr>
          <p:cNvPr id="79915" name="AutoShape 44">
            <a:extLst>
              <a:ext uri="{FF2B5EF4-FFF2-40B4-BE49-F238E27FC236}">
                <a16:creationId xmlns:a16="http://schemas.microsoft.com/office/drawing/2014/main" id="{4CFE68B1-0BE7-0CA3-7A2E-E5AF6C820AA5}"/>
              </a:ext>
            </a:extLst>
          </p:cNvPr>
          <p:cNvSpPr>
            <a:spLocks/>
          </p:cNvSpPr>
          <p:nvPr/>
        </p:nvSpPr>
        <p:spPr bwMode="auto">
          <a:xfrm>
            <a:off x="8243888" y="1447800"/>
            <a:ext cx="152400" cy="2743200"/>
          </a:xfrm>
          <a:prstGeom prst="rightBrace">
            <a:avLst>
              <a:gd name="adj1" fmla="val 150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79916" name="Line 45">
            <a:extLst>
              <a:ext uri="{FF2B5EF4-FFF2-40B4-BE49-F238E27FC236}">
                <a16:creationId xmlns:a16="http://schemas.microsoft.com/office/drawing/2014/main" id="{A0F86200-47D4-319F-50AF-0F62BD189800}"/>
              </a:ext>
            </a:extLst>
          </p:cNvPr>
          <p:cNvSpPr>
            <a:spLocks noChangeShapeType="1"/>
          </p:cNvSpPr>
          <p:nvPr/>
        </p:nvSpPr>
        <p:spPr bwMode="auto">
          <a:xfrm>
            <a:off x="7786688" y="1905000"/>
            <a:ext cx="0" cy="19050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79917" name="Text Box 46">
            <a:extLst>
              <a:ext uri="{FF2B5EF4-FFF2-40B4-BE49-F238E27FC236}">
                <a16:creationId xmlns:a16="http://schemas.microsoft.com/office/drawing/2014/main" id="{DE60CA9F-A37A-C09A-47CD-28E5925CEE6E}"/>
              </a:ext>
            </a:extLst>
          </p:cNvPr>
          <p:cNvSpPr txBox="1">
            <a:spLocks noChangeArrowheads="1"/>
          </p:cNvSpPr>
          <p:nvPr/>
        </p:nvSpPr>
        <p:spPr bwMode="auto">
          <a:xfrm rot="5400000">
            <a:off x="8074819" y="2683669"/>
            <a:ext cx="1162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sorted (n)</a:t>
            </a:r>
          </a:p>
        </p:txBody>
      </p:sp>
      <p:sp>
        <p:nvSpPr>
          <p:cNvPr id="79918" name="Text Box 47">
            <a:extLst>
              <a:ext uri="{FF2B5EF4-FFF2-40B4-BE49-F238E27FC236}">
                <a16:creationId xmlns:a16="http://schemas.microsoft.com/office/drawing/2014/main" id="{AA3786BF-ADEC-CEE9-F965-238EE46682F2}"/>
              </a:ext>
            </a:extLst>
          </p:cNvPr>
          <p:cNvSpPr txBox="1">
            <a:spLocks noChangeArrowheads="1"/>
          </p:cNvSpPr>
          <p:nvPr/>
        </p:nvSpPr>
        <p:spPr bwMode="auto">
          <a:xfrm>
            <a:off x="5562600" y="1066800"/>
            <a:ext cx="831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BS (n)</a:t>
            </a:r>
          </a:p>
        </p:txBody>
      </p:sp>
      <p:sp>
        <p:nvSpPr>
          <p:cNvPr id="79919" name="Rectangle 48">
            <a:extLst>
              <a:ext uri="{FF2B5EF4-FFF2-40B4-BE49-F238E27FC236}">
                <a16:creationId xmlns:a16="http://schemas.microsoft.com/office/drawing/2014/main" id="{09A5F7B2-7ECD-2BC7-F403-C5566D19E092}"/>
              </a:ext>
            </a:extLst>
          </p:cNvPr>
          <p:cNvSpPr>
            <a:spLocks noChangeArrowheads="1"/>
          </p:cNvSpPr>
          <p:nvPr/>
        </p:nvSpPr>
        <p:spPr bwMode="auto">
          <a:xfrm>
            <a:off x="1524000" y="914400"/>
            <a:ext cx="6400800" cy="3581400"/>
          </a:xfrm>
          <a:prstGeom prst="rect">
            <a:avLst/>
          </a:prstGeom>
          <a:noFill/>
          <a:ln w="9525" algn="ctr">
            <a:solidFill>
              <a:srgbClr val="B4B4B4"/>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79920" name="Text Box 49">
            <a:extLst>
              <a:ext uri="{FF2B5EF4-FFF2-40B4-BE49-F238E27FC236}">
                <a16:creationId xmlns:a16="http://schemas.microsoft.com/office/drawing/2014/main" id="{5019F905-E983-B2CC-3EFD-2CDB0A57D65C}"/>
              </a:ext>
            </a:extLst>
          </p:cNvPr>
          <p:cNvSpPr txBox="1">
            <a:spLocks noChangeArrowheads="1"/>
          </p:cNvSpPr>
          <p:nvPr/>
        </p:nvSpPr>
        <p:spPr bwMode="auto">
          <a:xfrm>
            <a:off x="1600200" y="4114800"/>
            <a:ext cx="1187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B4B4B4"/>
                </a:solidFill>
              </a:rPr>
              <a:t>Merger(n)</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5">
            <a:extLst>
              <a:ext uri="{FF2B5EF4-FFF2-40B4-BE49-F238E27FC236}">
                <a16:creationId xmlns:a16="http://schemas.microsoft.com/office/drawing/2014/main" id="{3747F896-0C89-8EEC-8389-8044F811B5C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2EDCAD2A-4CA8-4A8F-9FEB-9D328872C3E6}" type="slidenum">
              <a:rPr lang="en-US" altLang="en-US" sz="1200" smtClean="0">
                <a:latin typeface="Garamond" panose="02020404030301010803" pitchFamily="18" charset="0"/>
              </a:rPr>
              <a:pPr>
                <a:spcBef>
                  <a:spcPct val="0"/>
                </a:spcBef>
                <a:buClrTx/>
                <a:buSzTx/>
                <a:buFontTx/>
                <a:buNone/>
              </a:pPr>
              <a:t>39</a:t>
            </a:fld>
            <a:endParaRPr lang="en-US" altLang="en-US" sz="1200">
              <a:latin typeface="Garamond" panose="02020404030301010803" pitchFamily="18" charset="0"/>
            </a:endParaRPr>
          </a:p>
        </p:txBody>
      </p:sp>
      <p:sp>
        <p:nvSpPr>
          <p:cNvPr id="81923" name="Rectangle 2">
            <a:extLst>
              <a:ext uri="{FF2B5EF4-FFF2-40B4-BE49-F238E27FC236}">
                <a16:creationId xmlns:a16="http://schemas.microsoft.com/office/drawing/2014/main" id="{F0897DA2-EF1B-F5DA-0713-D467E187FE17}"/>
              </a:ext>
            </a:extLst>
          </p:cNvPr>
          <p:cNvSpPr>
            <a:spLocks noGrp="1" noChangeArrowheads="1"/>
          </p:cNvSpPr>
          <p:nvPr>
            <p:ph type="title"/>
          </p:nvPr>
        </p:nvSpPr>
        <p:spPr/>
        <p:txBody>
          <a:bodyPr/>
          <a:lstStyle/>
          <a:p>
            <a:pPr eaLnBrk="1" hangingPunct="1"/>
            <a:r>
              <a:rPr lang="en-US" altLang="en-US" sz="3200"/>
              <a:t>Different connection for the 1</a:t>
            </a:r>
            <a:r>
              <a:rPr lang="en-US" altLang="en-US" sz="3200" baseline="30000"/>
              <a:t>st</a:t>
            </a:r>
            <a:r>
              <a:rPr lang="en-US" altLang="en-US" sz="3200"/>
              <a:t> HC phase</a:t>
            </a:r>
          </a:p>
        </p:txBody>
      </p:sp>
      <p:sp>
        <p:nvSpPr>
          <p:cNvPr id="81924" name="Rectangle 3">
            <a:extLst>
              <a:ext uri="{FF2B5EF4-FFF2-40B4-BE49-F238E27FC236}">
                <a16:creationId xmlns:a16="http://schemas.microsoft.com/office/drawing/2014/main" id="{FBEB080D-F94F-09F4-E318-1A41AB9F84AC}"/>
              </a:ext>
            </a:extLst>
          </p:cNvPr>
          <p:cNvSpPr>
            <a:spLocks noGrp="1" noChangeArrowheads="1"/>
          </p:cNvSpPr>
          <p:nvPr>
            <p:ph type="body" idx="1"/>
          </p:nvPr>
        </p:nvSpPr>
        <p:spPr/>
        <p:txBody>
          <a:bodyPr/>
          <a:lstStyle/>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r>
              <a:rPr lang="en-US" altLang="en-US" sz="2400"/>
              <a:t>We can use a different connection for the first half cleaner in a bitonic sorter to create the effect of the cross connections.</a:t>
            </a:r>
          </a:p>
        </p:txBody>
      </p:sp>
      <p:sp>
        <p:nvSpPr>
          <p:cNvPr id="81925" name="Line 4">
            <a:extLst>
              <a:ext uri="{FF2B5EF4-FFF2-40B4-BE49-F238E27FC236}">
                <a16:creationId xmlns:a16="http://schemas.microsoft.com/office/drawing/2014/main" id="{B58841E7-E060-AB7F-C89E-748E773D7FF9}"/>
              </a:ext>
            </a:extLst>
          </p:cNvPr>
          <p:cNvSpPr>
            <a:spLocks noChangeShapeType="1"/>
          </p:cNvSpPr>
          <p:nvPr/>
        </p:nvSpPr>
        <p:spPr bwMode="auto">
          <a:xfrm>
            <a:off x="1047750" y="16002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1926" name="Line 5">
            <a:extLst>
              <a:ext uri="{FF2B5EF4-FFF2-40B4-BE49-F238E27FC236}">
                <a16:creationId xmlns:a16="http://schemas.microsoft.com/office/drawing/2014/main" id="{F657FB30-58DB-4648-AC2F-68EAC8ED395F}"/>
              </a:ext>
            </a:extLst>
          </p:cNvPr>
          <p:cNvSpPr>
            <a:spLocks noChangeShapeType="1"/>
          </p:cNvSpPr>
          <p:nvPr/>
        </p:nvSpPr>
        <p:spPr bwMode="auto">
          <a:xfrm>
            <a:off x="1047750" y="18288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1927" name="Line 6">
            <a:extLst>
              <a:ext uri="{FF2B5EF4-FFF2-40B4-BE49-F238E27FC236}">
                <a16:creationId xmlns:a16="http://schemas.microsoft.com/office/drawing/2014/main" id="{ECA3506A-4764-AB16-A284-A17F7D7F1185}"/>
              </a:ext>
            </a:extLst>
          </p:cNvPr>
          <p:cNvSpPr>
            <a:spLocks noChangeShapeType="1"/>
          </p:cNvSpPr>
          <p:nvPr/>
        </p:nvSpPr>
        <p:spPr bwMode="auto">
          <a:xfrm>
            <a:off x="1047750" y="25146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1928" name="Line 7">
            <a:extLst>
              <a:ext uri="{FF2B5EF4-FFF2-40B4-BE49-F238E27FC236}">
                <a16:creationId xmlns:a16="http://schemas.microsoft.com/office/drawing/2014/main" id="{C9F3AD29-76EB-83D3-EDC3-3DB4F2BBAC23}"/>
              </a:ext>
            </a:extLst>
          </p:cNvPr>
          <p:cNvSpPr>
            <a:spLocks noChangeShapeType="1"/>
          </p:cNvSpPr>
          <p:nvPr/>
        </p:nvSpPr>
        <p:spPr bwMode="auto">
          <a:xfrm>
            <a:off x="1047750" y="28194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1929" name="Line 8">
            <a:extLst>
              <a:ext uri="{FF2B5EF4-FFF2-40B4-BE49-F238E27FC236}">
                <a16:creationId xmlns:a16="http://schemas.microsoft.com/office/drawing/2014/main" id="{5FB232DA-5F97-8C6C-8BD2-EA132C355521}"/>
              </a:ext>
            </a:extLst>
          </p:cNvPr>
          <p:cNvSpPr>
            <a:spLocks noChangeShapeType="1"/>
          </p:cNvSpPr>
          <p:nvPr/>
        </p:nvSpPr>
        <p:spPr bwMode="auto">
          <a:xfrm>
            <a:off x="1047750" y="30480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1930" name="Line 9">
            <a:extLst>
              <a:ext uri="{FF2B5EF4-FFF2-40B4-BE49-F238E27FC236}">
                <a16:creationId xmlns:a16="http://schemas.microsoft.com/office/drawing/2014/main" id="{424AF948-058D-9196-BE9F-81D4BC68C6F5}"/>
              </a:ext>
            </a:extLst>
          </p:cNvPr>
          <p:cNvSpPr>
            <a:spLocks noChangeShapeType="1"/>
          </p:cNvSpPr>
          <p:nvPr/>
        </p:nvSpPr>
        <p:spPr bwMode="auto">
          <a:xfrm>
            <a:off x="1047750" y="36576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1931" name="Line 10">
            <a:extLst>
              <a:ext uri="{FF2B5EF4-FFF2-40B4-BE49-F238E27FC236}">
                <a16:creationId xmlns:a16="http://schemas.microsoft.com/office/drawing/2014/main" id="{616455CE-F5B5-E838-40B2-3A6A0DD56C0B}"/>
              </a:ext>
            </a:extLst>
          </p:cNvPr>
          <p:cNvSpPr>
            <a:spLocks noChangeShapeType="1"/>
          </p:cNvSpPr>
          <p:nvPr/>
        </p:nvSpPr>
        <p:spPr bwMode="auto">
          <a:xfrm>
            <a:off x="1047750" y="38862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1932" name="AutoShape 11">
            <a:extLst>
              <a:ext uri="{FF2B5EF4-FFF2-40B4-BE49-F238E27FC236}">
                <a16:creationId xmlns:a16="http://schemas.microsoft.com/office/drawing/2014/main" id="{6F517143-FDBC-9650-2C4A-087044FEE509}"/>
              </a:ext>
            </a:extLst>
          </p:cNvPr>
          <p:cNvSpPr>
            <a:spLocks/>
          </p:cNvSpPr>
          <p:nvPr/>
        </p:nvSpPr>
        <p:spPr bwMode="auto">
          <a:xfrm>
            <a:off x="819150" y="2743200"/>
            <a:ext cx="152400" cy="1219200"/>
          </a:xfrm>
          <a:prstGeom prst="leftBrace">
            <a:avLst>
              <a:gd name="adj1" fmla="val 6666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81933" name="AutoShape 12">
            <a:extLst>
              <a:ext uri="{FF2B5EF4-FFF2-40B4-BE49-F238E27FC236}">
                <a16:creationId xmlns:a16="http://schemas.microsoft.com/office/drawing/2014/main" id="{2AF45F56-932A-C942-D129-83AC845EF8D6}"/>
              </a:ext>
            </a:extLst>
          </p:cNvPr>
          <p:cNvSpPr>
            <a:spLocks/>
          </p:cNvSpPr>
          <p:nvPr/>
        </p:nvSpPr>
        <p:spPr bwMode="auto">
          <a:xfrm>
            <a:off x="819150" y="1447800"/>
            <a:ext cx="152400" cy="1219200"/>
          </a:xfrm>
          <a:prstGeom prst="leftBrace">
            <a:avLst>
              <a:gd name="adj1" fmla="val 6666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81934" name="Line 13">
            <a:extLst>
              <a:ext uri="{FF2B5EF4-FFF2-40B4-BE49-F238E27FC236}">
                <a16:creationId xmlns:a16="http://schemas.microsoft.com/office/drawing/2014/main" id="{7F8F82D1-0BB6-3F1F-BB2C-5BBA3B9949E4}"/>
              </a:ext>
            </a:extLst>
          </p:cNvPr>
          <p:cNvSpPr>
            <a:spLocks noChangeShapeType="1"/>
          </p:cNvSpPr>
          <p:nvPr/>
        </p:nvSpPr>
        <p:spPr bwMode="auto">
          <a:xfrm>
            <a:off x="3409950" y="16002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1935" name="Line 14">
            <a:extLst>
              <a:ext uri="{FF2B5EF4-FFF2-40B4-BE49-F238E27FC236}">
                <a16:creationId xmlns:a16="http://schemas.microsoft.com/office/drawing/2014/main" id="{3E5F68EC-EBFC-95BA-1DD2-72633D95DAA2}"/>
              </a:ext>
            </a:extLst>
          </p:cNvPr>
          <p:cNvSpPr>
            <a:spLocks noChangeShapeType="1"/>
          </p:cNvSpPr>
          <p:nvPr/>
        </p:nvSpPr>
        <p:spPr bwMode="auto">
          <a:xfrm>
            <a:off x="3409950" y="18288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1936" name="Line 15">
            <a:extLst>
              <a:ext uri="{FF2B5EF4-FFF2-40B4-BE49-F238E27FC236}">
                <a16:creationId xmlns:a16="http://schemas.microsoft.com/office/drawing/2014/main" id="{49F72854-5FD5-8D4E-F092-E705A5AC63B7}"/>
              </a:ext>
            </a:extLst>
          </p:cNvPr>
          <p:cNvSpPr>
            <a:spLocks noChangeShapeType="1"/>
          </p:cNvSpPr>
          <p:nvPr/>
        </p:nvSpPr>
        <p:spPr bwMode="auto">
          <a:xfrm>
            <a:off x="3409950" y="25146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1937" name="Line 16">
            <a:extLst>
              <a:ext uri="{FF2B5EF4-FFF2-40B4-BE49-F238E27FC236}">
                <a16:creationId xmlns:a16="http://schemas.microsoft.com/office/drawing/2014/main" id="{21E19178-C49D-0908-7FD8-D5F764E11F3B}"/>
              </a:ext>
            </a:extLst>
          </p:cNvPr>
          <p:cNvSpPr>
            <a:spLocks noChangeShapeType="1"/>
          </p:cNvSpPr>
          <p:nvPr/>
        </p:nvSpPr>
        <p:spPr bwMode="auto">
          <a:xfrm>
            <a:off x="3409950" y="28194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1938" name="Line 17">
            <a:extLst>
              <a:ext uri="{FF2B5EF4-FFF2-40B4-BE49-F238E27FC236}">
                <a16:creationId xmlns:a16="http://schemas.microsoft.com/office/drawing/2014/main" id="{A2660EED-4874-95DF-A3DB-74C26AE760CF}"/>
              </a:ext>
            </a:extLst>
          </p:cNvPr>
          <p:cNvSpPr>
            <a:spLocks noChangeShapeType="1"/>
          </p:cNvSpPr>
          <p:nvPr/>
        </p:nvSpPr>
        <p:spPr bwMode="auto">
          <a:xfrm>
            <a:off x="3409950" y="30480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1939" name="Line 18">
            <a:extLst>
              <a:ext uri="{FF2B5EF4-FFF2-40B4-BE49-F238E27FC236}">
                <a16:creationId xmlns:a16="http://schemas.microsoft.com/office/drawing/2014/main" id="{6DE4EFED-3FB6-52EE-D23E-2C1892FFC915}"/>
              </a:ext>
            </a:extLst>
          </p:cNvPr>
          <p:cNvSpPr>
            <a:spLocks noChangeShapeType="1"/>
          </p:cNvSpPr>
          <p:nvPr/>
        </p:nvSpPr>
        <p:spPr bwMode="auto">
          <a:xfrm>
            <a:off x="3409950" y="36576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1940" name="Line 19">
            <a:extLst>
              <a:ext uri="{FF2B5EF4-FFF2-40B4-BE49-F238E27FC236}">
                <a16:creationId xmlns:a16="http://schemas.microsoft.com/office/drawing/2014/main" id="{FE920087-6C2E-9CB3-20C4-856AC4A7CED6}"/>
              </a:ext>
            </a:extLst>
          </p:cNvPr>
          <p:cNvSpPr>
            <a:spLocks noChangeShapeType="1"/>
          </p:cNvSpPr>
          <p:nvPr/>
        </p:nvSpPr>
        <p:spPr bwMode="auto">
          <a:xfrm>
            <a:off x="3409950" y="38862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1941" name="Text Box 20">
            <a:extLst>
              <a:ext uri="{FF2B5EF4-FFF2-40B4-BE49-F238E27FC236}">
                <a16:creationId xmlns:a16="http://schemas.microsoft.com/office/drawing/2014/main" id="{C87DCB2A-6074-52C9-3871-012D5C842B73}"/>
              </a:ext>
            </a:extLst>
          </p:cNvPr>
          <p:cNvSpPr txBox="1">
            <a:spLocks noChangeArrowheads="1"/>
          </p:cNvSpPr>
          <p:nvPr/>
        </p:nvSpPr>
        <p:spPr bwMode="auto">
          <a:xfrm rot="-5400000">
            <a:off x="-21431" y="1807369"/>
            <a:ext cx="1352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sorted (n/2)</a:t>
            </a:r>
          </a:p>
        </p:txBody>
      </p:sp>
      <p:sp>
        <p:nvSpPr>
          <p:cNvPr id="81942" name="Line 21">
            <a:extLst>
              <a:ext uri="{FF2B5EF4-FFF2-40B4-BE49-F238E27FC236}">
                <a16:creationId xmlns:a16="http://schemas.microsoft.com/office/drawing/2014/main" id="{90626A70-2C22-B8EC-6D28-E12909C394F1}"/>
              </a:ext>
            </a:extLst>
          </p:cNvPr>
          <p:cNvSpPr>
            <a:spLocks noChangeShapeType="1"/>
          </p:cNvSpPr>
          <p:nvPr/>
        </p:nvSpPr>
        <p:spPr bwMode="auto">
          <a:xfrm>
            <a:off x="1962150" y="1600200"/>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1943" name="Line 22">
            <a:extLst>
              <a:ext uri="{FF2B5EF4-FFF2-40B4-BE49-F238E27FC236}">
                <a16:creationId xmlns:a16="http://schemas.microsoft.com/office/drawing/2014/main" id="{FA9F2385-979F-8692-000A-33094CE65AE5}"/>
              </a:ext>
            </a:extLst>
          </p:cNvPr>
          <p:cNvSpPr>
            <a:spLocks noChangeShapeType="1"/>
          </p:cNvSpPr>
          <p:nvPr/>
        </p:nvSpPr>
        <p:spPr bwMode="auto">
          <a:xfrm>
            <a:off x="1962150" y="1828800"/>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1944" name="Line 23">
            <a:extLst>
              <a:ext uri="{FF2B5EF4-FFF2-40B4-BE49-F238E27FC236}">
                <a16:creationId xmlns:a16="http://schemas.microsoft.com/office/drawing/2014/main" id="{D1204082-8D03-E136-FCBC-441FFDE338CD}"/>
              </a:ext>
            </a:extLst>
          </p:cNvPr>
          <p:cNvSpPr>
            <a:spLocks noChangeShapeType="1"/>
          </p:cNvSpPr>
          <p:nvPr/>
        </p:nvSpPr>
        <p:spPr bwMode="auto">
          <a:xfrm>
            <a:off x="1962150" y="2514600"/>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1945" name="Line 24">
            <a:extLst>
              <a:ext uri="{FF2B5EF4-FFF2-40B4-BE49-F238E27FC236}">
                <a16:creationId xmlns:a16="http://schemas.microsoft.com/office/drawing/2014/main" id="{F6762E4B-A730-5469-F34A-9AABA80DE923}"/>
              </a:ext>
            </a:extLst>
          </p:cNvPr>
          <p:cNvSpPr>
            <a:spLocks noChangeShapeType="1"/>
          </p:cNvSpPr>
          <p:nvPr/>
        </p:nvSpPr>
        <p:spPr bwMode="auto">
          <a:xfrm>
            <a:off x="1962150" y="2819400"/>
            <a:ext cx="1447800" cy="1066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1946" name="Line 25">
            <a:extLst>
              <a:ext uri="{FF2B5EF4-FFF2-40B4-BE49-F238E27FC236}">
                <a16:creationId xmlns:a16="http://schemas.microsoft.com/office/drawing/2014/main" id="{CA786B4C-EEC6-A396-82A5-A9FE700B5BDA}"/>
              </a:ext>
            </a:extLst>
          </p:cNvPr>
          <p:cNvSpPr>
            <a:spLocks noChangeShapeType="1"/>
          </p:cNvSpPr>
          <p:nvPr/>
        </p:nvSpPr>
        <p:spPr bwMode="auto">
          <a:xfrm>
            <a:off x="1962150" y="3048000"/>
            <a:ext cx="144780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1947" name="Line 26">
            <a:extLst>
              <a:ext uri="{FF2B5EF4-FFF2-40B4-BE49-F238E27FC236}">
                <a16:creationId xmlns:a16="http://schemas.microsoft.com/office/drawing/2014/main" id="{77AFA9DA-99D7-1591-4D8E-3A3914AC6909}"/>
              </a:ext>
            </a:extLst>
          </p:cNvPr>
          <p:cNvSpPr>
            <a:spLocks noChangeShapeType="1"/>
          </p:cNvSpPr>
          <p:nvPr/>
        </p:nvSpPr>
        <p:spPr bwMode="auto">
          <a:xfrm flipV="1">
            <a:off x="1962150" y="3048000"/>
            <a:ext cx="144780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81948" name="Line 27">
            <a:extLst>
              <a:ext uri="{FF2B5EF4-FFF2-40B4-BE49-F238E27FC236}">
                <a16:creationId xmlns:a16="http://schemas.microsoft.com/office/drawing/2014/main" id="{91A7EE8D-BF74-197B-089D-BB20D3CF57B1}"/>
              </a:ext>
            </a:extLst>
          </p:cNvPr>
          <p:cNvSpPr>
            <a:spLocks noChangeShapeType="1"/>
          </p:cNvSpPr>
          <p:nvPr/>
        </p:nvSpPr>
        <p:spPr bwMode="auto">
          <a:xfrm flipV="1">
            <a:off x="1962150" y="2819400"/>
            <a:ext cx="1447800" cy="1066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1949" name="Text Box 28">
            <a:extLst>
              <a:ext uri="{FF2B5EF4-FFF2-40B4-BE49-F238E27FC236}">
                <a16:creationId xmlns:a16="http://schemas.microsoft.com/office/drawing/2014/main" id="{BDC32798-FD59-55A9-C36F-0BEFF011E91A}"/>
              </a:ext>
            </a:extLst>
          </p:cNvPr>
          <p:cNvSpPr txBox="1">
            <a:spLocks noChangeArrowheads="1"/>
          </p:cNvSpPr>
          <p:nvPr/>
        </p:nvSpPr>
        <p:spPr bwMode="auto">
          <a:xfrm>
            <a:off x="3105150" y="1004888"/>
            <a:ext cx="1187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bitonic (n)</a:t>
            </a:r>
          </a:p>
        </p:txBody>
      </p:sp>
      <p:sp>
        <p:nvSpPr>
          <p:cNvPr id="81950" name="Line 29">
            <a:extLst>
              <a:ext uri="{FF2B5EF4-FFF2-40B4-BE49-F238E27FC236}">
                <a16:creationId xmlns:a16="http://schemas.microsoft.com/office/drawing/2014/main" id="{9946A313-7777-C429-C6D4-DB6558937DAD}"/>
              </a:ext>
            </a:extLst>
          </p:cNvPr>
          <p:cNvSpPr>
            <a:spLocks noChangeShapeType="1"/>
          </p:cNvSpPr>
          <p:nvPr/>
        </p:nvSpPr>
        <p:spPr bwMode="auto">
          <a:xfrm>
            <a:off x="1352550" y="1981200"/>
            <a:ext cx="0" cy="2286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81951" name="Line 30">
            <a:extLst>
              <a:ext uri="{FF2B5EF4-FFF2-40B4-BE49-F238E27FC236}">
                <a16:creationId xmlns:a16="http://schemas.microsoft.com/office/drawing/2014/main" id="{54FE955C-82F4-C777-C22B-90E01BC5D789}"/>
              </a:ext>
            </a:extLst>
          </p:cNvPr>
          <p:cNvSpPr>
            <a:spLocks noChangeShapeType="1"/>
          </p:cNvSpPr>
          <p:nvPr/>
        </p:nvSpPr>
        <p:spPr bwMode="auto">
          <a:xfrm>
            <a:off x="4019550" y="3124200"/>
            <a:ext cx="0" cy="4572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1952" name="Line 31">
            <a:extLst>
              <a:ext uri="{FF2B5EF4-FFF2-40B4-BE49-F238E27FC236}">
                <a16:creationId xmlns:a16="http://schemas.microsoft.com/office/drawing/2014/main" id="{B947228D-235F-8591-F523-7D2F0DE054AE}"/>
              </a:ext>
            </a:extLst>
          </p:cNvPr>
          <p:cNvSpPr>
            <a:spLocks noChangeShapeType="1"/>
          </p:cNvSpPr>
          <p:nvPr/>
        </p:nvSpPr>
        <p:spPr bwMode="auto">
          <a:xfrm>
            <a:off x="1352550" y="3124200"/>
            <a:ext cx="0" cy="4572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1953" name="Line 32">
            <a:extLst>
              <a:ext uri="{FF2B5EF4-FFF2-40B4-BE49-F238E27FC236}">
                <a16:creationId xmlns:a16="http://schemas.microsoft.com/office/drawing/2014/main" id="{5A53D7D8-EF2C-B1FB-F24F-08479BB67752}"/>
              </a:ext>
            </a:extLst>
          </p:cNvPr>
          <p:cNvSpPr>
            <a:spLocks noChangeShapeType="1"/>
          </p:cNvSpPr>
          <p:nvPr/>
        </p:nvSpPr>
        <p:spPr bwMode="auto">
          <a:xfrm>
            <a:off x="1047750" y="22860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1954" name="Line 33">
            <a:extLst>
              <a:ext uri="{FF2B5EF4-FFF2-40B4-BE49-F238E27FC236}">
                <a16:creationId xmlns:a16="http://schemas.microsoft.com/office/drawing/2014/main" id="{286232CD-DB53-D9A1-C418-A690AA3D24A4}"/>
              </a:ext>
            </a:extLst>
          </p:cNvPr>
          <p:cNvSpPr>
            <a:spLocks noChangeShapeType="1"/>
          </p:cNvSpPr>
          <p:nvPr/>
        </p:nvSpPr>
        <p:spPr bwMode="auto">
          <a:xfrm>
            <a:off x="3409950" y="22860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1955" name="Line 34">
            <a:extLst>
              <a:ext uri="{FF2B5EF4-FFF2-40B4-BE49-F238E27FC236}">
                <a16:creationId xmlns:a16="http://schemas.microsoft.com/office/drawing/2014/main" id="{D8F17AE7-0F28-BFB2-B6D7-E51417F159DC}"/>
              </a:ext>
            </a:extLst>
          </p:cNvPr>
          <p:cNvSpPr>
            <a:spLocks noChangeShapeType="1"/>
          </p:cNvSpPr>
          <p:nvPr/>
        </p:nvSpPr>
        <p:spPr bwMode="auto">
          <a:xfrm>
            <a:off x="1962150" y="2286000"/>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1956" name="Line 35">
            <a:extLst>
              <a:ext uri="{FF2B5EF4-FFF2-40B4-BE49-F238E27FC236}">
                <a16:creationId xmlns:a16="http://schemas.microsoft.com/office/drawing/2014/main" id="{1CB9C7B6-2E75-E10D-75F7-F393E4877695}"/>
              </a:ext>
            </a:extLst>
          </p:cNvPr>
          <p:cNvSpPr>
            <a:spLocks noChangeShapeType="1"/>
          </p:cNvSpPr>
          <p:nvPr/>
        </p:nvSpPr>
        <p:spPr bwMode="auto">
          <a:xfrm>
            <a:off x="4019550" y="1981200"/>
            <a:ext cx="0" cy="2286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81957" name="Rectangle 36">
            <a:extLst>
              <a:ext uri="{FF2B5EF4-FFF2-40B4-BE49-F238E27FC236}">
                <a16:creationId xmlns:a16="http://schemas.microsoft.com/office/drawing/2014/main" id="{649BB38B-A7AD-1932-70B0-CAC906FC8AFF}"/>
              </a:ext>
            </a:extLst>
          </p:cNvPr>
          <p:cNvSpPr>
            <a:spLocks noChangeArrowheads="1"/>
          </p:cNvSpPr>
          <p:nvPr/>
        </p:nvSpPr>
        <p:spPr bwMode="auto">
          <a:xfrm>
            <a:off x="4324350" y="1371600"/>
            <a:ext cx="3200400" cy="2743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81958" name="Line 37">
            <a:extLst>
              <a:ext uri="{FF2B5EF4-FFF2-40B4-BE49-F238E27FC236}">
                <a16:creationId xmlns:a16="http://schemas.microsoft.com/office/drawing/2014/main" id="{E4ED0AE4-2A60-094F-19C5-45D25A98AC29}"/>
              </a:ext>
            </a:extLst>
          </p:cNvPr>
          <p:cNvSpPr>
            <a:spLocks noChangeShapeType="1"/>
          </p:cNvSpPr>
          <p:nvPr/>
        </p:nvSpPr>
        <p:spPr bwMode="auto">
          <a:xfrm>
            <a:off x="3867150" y="12954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1959" name="Line 38">
            <a:extLst>
              <a:ext uri="{FF2B5EF4-FFF2-40B4-BE49-F238E27FC236}">
                <a16:creationId xmlns:a16="http://schemas.microsoft.com/office/drawing/2014/main" id="{8A40458A-1622-67AE-192D-6FFAD9A3821A}"/>
              </a:ext>
            </a:extLst>
          </p:cNvPr>
          <p:cNvSpPr>
            <a:spLocks noChangeShapeType="1"/>
          </p:cNvSpPr>
          <p:nvPr/>
        </p:nvSpPr>
        <p:spPr bwMode="auto">
          <a:xfrm>
            <a:off x="7524750" y="16002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81960" name="Line 39">
            <a:extLst>
              <a:ext uri="{FF2B5EF4-FFF2-40B4-BE49-F238E27FC236}">
                <a16:creationId xmlns:a16="http://schemas.microsoft.com/office/drawing/2014/main" id="{AE31868E-6BFC-3A48-1C65-3CFD2484BE25}"/>
              </a:ext>
            </a:extLst>
          </p:cNvPr>
          <p:cNvSpPr>
            <a:spLocks noChangeShapeType="1"/>
          </p:cNvSpPr>
          <p:nvPr/>
        </p:nvSpPr>
        <p:spPr bwMode="auto">
          <a:xfrm>
            <a:off x="7524750" y="18288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81961" name="Line 40">
            <a:extLst>
              <a:ext uri="{FF2B5EF4-FFF2-40B4-BE49-F238E27FC236}">
                <a16:creationId xmlns:a16="http://schemas.microsoft.com/office/drawing/2014/main" id="{8EFA718B-8404-3014-8DEE-701DCC3EE497}"/>
              </a:ext>
            </a:extLst>
          </p:cNvPr>
          <p:cNvSpPr>
            <a:spLocks noChangeShapeType="1"/>
          </p:cNvSpPr>
          <p:nvPr/>
        </p:nvSpPr>
        <p:spPr bwMode="auto">
          <a:xfrm>
            <a:off x="7524750" y="38862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81962" name="Text Box 41">
            <a:extLst>
              <a:ext uri="{FF2B5EF4-FFF2-40B4-BE49-F238E27FC236}">
                <a16:creationId xmlns:a16="http://schemas.microsoft.com/office/drawing/2014/main" id="{18C9C444-080C-7ABD-CAE3-BC9DFEBE2BF5}"/>
              </a:ext>
            </a:extLst>
          </p:cNvPr>
          <p:cNvSpPr txBox="1">
            <a:spLocks noChangeArrowheads="1"/>
          </p:cNvSpPr>
          <p:nvPr/>
        </p:nvSpPr>
        <p:spPr bwMode="auto">
          <a:xfrm rot="-5400000">
            <a:off x="-21431" y="3178969"/>
            <a:ext cx="1352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sorted (n/2)</a:t>
            </a:r>
          </a:p>
        </p:txBody>
      </p:sp>
      <p:sp>
        <p:nvSpPr>
          <p:cNvPr id="81963" name="AutoShape 42">
            <a:extLst>
              <a:ext uri="{FF2B5EF4-FFF2-40B4-BE49-F238E27FC236}">
                <a16:creationId xmlns:a16="http://schemas.microsoft.com/office/drawing/2014/main" id="{CDCA63C4-4287-BFEA-B876-F6AD1679387F}"/>
              </a:ext>
            </a:extLst>
          </p:cNvPr>
          <p:cNvSpPr>
            <a:spLocks/>
          </p:cNvSpPr>
          <p:nvPr/>
        </p:nvSpPr>
        <p:spPr bwMode="auto">
          <a:xfrm>
            <a:off x="8243888" y="1447800"/>
            <a:ext cx="152400" cy="2743200"/>
          </a:xfrm>
          <a:prstGeom prst="rightBrace">
            <a:avLst>
              <a:gd name="adj1" fmla="val 150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81964" name="Line 43">
            <a:extLst>
              <a:ext uri="{FF2B5EF4-FFF2-40B4-BE49-F238E27FC236}">
                <a16:creationId xmlns:a16="http://schemas.microsoft.com/office/drawing/2014/main" id="{6DF4C182-339C-C8CE-3C77-DE857F3F5242}"/>
              </a:ext>
            </a:extLst>
          </p:cNvPr>
          <p:cNvSpPr>
            <a:spLocks noChangeShapeType="1"/>
          </p:cNvSpPr>
          <p:nvPr/>
        </p:nvSpPr>
        <p:spPr bwMode="auto">
          <a:xfrm>
            <a:off x="7786688" y="1905000"/>
            <a:ext cx="0" cy="19050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1965" name="Text Box 44">
            <a:extLst>
              <a:ext uri="{FF2B5EF4-FFF2-40B4-BE49-F238E27FC236}">
                <a16:creationId xmlns:a16="http://schemas.microsoft.com/office/drawing/2014/main" id="{493E0C3A-8320-3CD2-66F7-DCA15786E874}"/>
              </a:ext>
            </a:extLst>
          </p:cNvPr>
          <p:cNvSpPr txBox="1">
            <a:spLocks noChangeArrowheads="1"/>
          </p:cNvSpPr>
          <p:nvPr/>
        </p:nvSpPr>
        <p:spPr bwMode="auto">
          <a:xfrm rot="5400000">
            <a:off x="8074819" y="2683669"/>
            <a:ext cx="1162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sorted (n)</a:t>
            </a:r>
          </a:p>
        </p:txBody>
      </p:sp>
      <p:sp>
        <p:nvSpPr>
          <p:cNvPr id="81966" name="Text Box 45">
            <a:extLst>
              <a:ext uri="{FF2B5EF4-FFF2-40B4-BE49-F238E27FC236}">
                <a16:creationId xmlns:a16="http://schemas.microsoft.com/office/drawing/2014/main" id="{8D255F1D-65C5-9138-1E54-B4676CF0BF45}"/>
              </a:ext>
            </a:extLst>
          </p:cNvPr>
          <p:cNvSpPr txBox="1">
            <a:spLocks noChangeArrowheads="1"/>
          </p:cNvSpPr>
          <p:nvPr/>
        </p:nvSpPr>
        <p:spPr bwMode="auto">
          <a:xfrm>
            <a:off x="5562600" y="1066800"/>
            <a:ext cx="831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BS (n)</a:t>
            </a:r>
          </a:p>
        </p:txBody>
      </p:sp>
      <p:sp>
        <p:nvSpPr>
          <p:cNvPr id="81967" name="Rectangle 46">
            <a:extLst>
              <a:ext uri="{FF2B5EF4-FFF2-40B4-BE49-F238E27FC236}">
                <a16:creationId xmlns:a16="http://schemas.microsoft.com/office/drawing/2014/main" id="{A39DC9DA-F860-4D55-7453-CDF746D8EE84}"/>
              </a:ext>
            </a:extLst>
          </p:cNvPr>
          <p:cNvSpPr>
            <a:spLocks noChangeArrowheads="1"/>
          </p:cNvSpPr>
          <p:nvPr/>
        </p:nvSpPr>
        <p:spPr bwMode="auto">
          <a:xfrm>
            <a:off x="1524000" y="914400"/>
            <a:ext cx="6400800" cy="3581400"/>
          </a:xfrm>
          <a:prstGeom prst="rect">
            <a:avLst/>
          </a:prstGeom>
          <a:noFill/>
          <a:ln w="9525" algn="ctr">
            <a:solidFill>
              <a:srgbClr val="B4B4B4"/>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81968" name="Text Box 47">
            <a:extLst>
              <a:ext uri="{FF2B5EF4-FFF2-40B4-BE49-F238E27FC236}">
                <a16:creationId xmlns:a16="http://schemas.microsoft.com/office/drawing/2014/main" id="{6EC6F60F-B3D2-5106-8836-68B89A7F9C4A}"/>
              </a:ext>
            </a:extLst>
          </p:cNvPr>
          <p:cNvSpPr txBox="1">
            <a:spLocks noChangeArrowheads="1"/>
          </p:cNvSpPr>
          <p:nvPr/>
        </p:nvSpPr>
        <p:spPr bwMode="auto">
          <a:xfrm>
            <a:off x="1600200" y="4114800"/>
            <a:ext cx="1187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B4B4B4"/>
                </a:solidFill>
              </a:rPr>
              <a:t>Merger(n)</a:t>
            </a:r>
          </a:p>
        </p:txBody>
      </p:sp>
      <p:sp>
        <p:nvSpPr>
          <p:cNvPr id="81969" name="Line 55">
            <a:extLst>
              <a:ext uri="{FF2B5EF4-FFF2-40B4-BE49-F238E27FC236}">
                <a16:creationId xmlns:a16="http://schemas.microsoft.com/office/drawing/2014/main" id="{68CDAF2C-315E-F8F3-9F83-9DCF74BCC1A8}"/>
              </a:ext>
            </a:extLst>
          </p:cNvPr>
          <p:cNvSpPr>
            <a:spLocks noChangeShapeType="1"/>
          </p:cNvSpPr>
          <p:nvPr/>
        </p:nvSpPr>
        <p:spPr bwMode="auto">
          <a:xfrm>
            <a:off x="4267200" y="3886200"/>
            <a:ext cx="1676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81970" name="Line 56">
            <a:extLst>
              <a:ext uri="{FF2B5EF4-FFF2-40B4-BE49-F238E27FC236}">
                <a16:creationId xmlns:a16="http://schemas.microsoft.com/office/drawing/2014/main" id="{36B905A4-A2AC-A4B0-3A6F-8B6393904B55}"/>
              </a:ext>
            </a:extLst>
          </p:cNvPr>
          <p:cNvSpPr>
            <a:spLocks noChangeShapeType="1"/>
          </p:cNvSpPr>
          <p:nvPr/>
        </p:nvSpPr>
        <p:spPr bwMode="auto">
          <a:xfrm>
            <a:off x="4800600" y="1600200"/>
            <a:ext cx="0" cy="121920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1971" name="Line 57">
            <a:extLst>
              <a:ext uri="{FF2B5EF4-FFF2-40B4-BE49-F238E27FC236}">
                <a16:creationId xmlns:a16="http://schemas.microsoft.com/office/drawing/2014/main" id="{C6450C74-3B74-2B00-C3C9-5DAE209B76F9}"/>
              </a:ext>
            </a:extLst>
          </p:cNvPr>
          <p:cNvSpPr>
            <a:spLocks noChangeShapeType="1"/>
          </p:cNvSpPr>
          <p:nvPr/>
        </p:nvSpPr>
        <p:spPr bwMode="auto">
          <a:xfrm>
            <a:off x="4953000" y="1828800"/>
            <a:ext cx="0" cy="121920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1972" name="Line 58">
            <a:extLst>
              <a:ext uri="{FF2B5EF4-FFF2-40B4-BE49-F238E27FC236}">
                <a16:creationId xmlns:a16="http://schemas.microsoft.com/office/drawing/2014/main" id="{0536602A-6930-573F-7782-BC626CD9FD13}"/>
              </a:ext>
            </a:extLst>
          </p:cNvPr>
          <p:cNvSpPr>
            <a:spLocks noChangeShapeType="1"/>
          </p:cNvSpPr>
          <p:nvPr/>
        </p:nvSpPr>
        <p:spPr bwMode="auto">
          <a:xfrm>
            <a:off x="5105400" y="2286000"/>
            <a:ext cx="0" cy="137160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81973" name="Line 60">
            <a:extLst>
              <a:ext uri="{FF2B5EF4-FFF2-40B4-BE49-F238E27FC236}">
                <a16:creationId xmlns:a16="http://schemas.microsoft.com/office/drawing/2014/main" id="{EB70BCB8-7CF8-A5F8-45AA-393BD79DAA92}"/>
              </a:ext>
            </a:extLst>
          </p:cNvPr>
          <p:cNvSpPr>
            <a:spLocks noChangeShapeType="1"/>
          </p:cNvSpPr>
          <p:nvPr/>
        </p:nvSpPr>
        <p:spPr bwMode="auto">
          <a:xfrm>
            <a:off x="5257800" y="2514600"/>
            <a:ext cx="0" cy="137160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81974" name="Line 61">
            <a:extLst>
              <a:ext uri="{FF2B5EF4-FFF2-40B4-BE49-F238E27FC236}">
                <a16:creationId xmlns:a16="http://schemas.microsoft.com/office/drawing/2014/main" id="{A004807E-3460-AF76-6164-8FCD4AD7E936}"/>
              </a:ext>
            </a:extLst>
          </p:cNvPr>
          <p:cNvSpPr>
            <a:spLocks noChangeShapeType="1"/>
          </p:cNvSpPr>
          <p:nvPr/>
        </p:nvSpPr>
        <p:spPr bwMode="auto">
          <a:xfrm>
            <a:off x="4267200" y="3657600"/>
            <a:ext cx="1676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81975" name="Line 62">
            <a:extLst>
              <a:ext uri="{FF2B5EF4-FFF2-40B4-BE49-F238E27FC236}">
                <a16:creationId xmlns:a16="http://schemas.microsoft.com/office/drawing/2014/main" id="{6D510CC0-05E9-ADDE-ECC1-3252E67CE8EE}"/>
              </a:ext>
            </a:extLst>
          </p:cNvPr>
          <p:cNvSpPr>
            <a:spLocks noChangeShapeType="1"/>
          </p:cNvSpPr>
          <p:nvPr/>
        </p:nvSpPr>
        <p:spPr bwMode="auto">
          <a:xfrm>
            <a:off x="4267200" y="3048000"/>
            <a:ext cx="1676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81976" name="Line 63">
            <a:extLst>
              <a:ext uri="{FF2B5EF4-FFF2-40B4-BE49-F238E27FC236}">
                <a16:creationId xmlns:a16="http://schemas.microsoft.com/office/drawing/2014/main" id="{9DCF0903-0501-090C-CC3F-6B55C537F36A}"/>
              </a:ext>
            </a:extLst>
          </p:cNvPr>
          <p:cNvSpPr>
            <a:spLocks noChangeShapeType="1"/>
          </p:cNvSpPr>
          <p:nvPr/>
        </p:nvSpPr>
        <p:spPr bwMode="auto">
          <a:xfrm>
            <a:off x="4267200" y="2819400"/>
            <a:ext cx="1676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81977" name="Line 64">
            <a:extLst>
              <a:ext uri="{FF2B5EF4-FFF2-40B4-BE49-F238E27FC236}">
                <a16:creationId xmlns:a16="http://schemas.microsoft.com/office/drawing/2014/main" id="{7185FF11-13E1-BA9E-724A-469BA4DE5AD3}"/>
              </a:ext>
            </a:extLst>
          </p:cNvPr>
          <p:cNvSpPr>
            <a:spLocks noChangeShapeType="1"/>
          </p:cNvSpPr>
          <p:nvPr/>
        </p:nvSpPr>
        <p:spPr bwMode="auto">
          <a:xfrm>
            <a:off x="4267200" y="2514600"/>
            <a:ext cx="1676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81978" name="Line 65">
            <a:extLst>
              <a:ext uri="{FF2B5EF4-FFF2-40B4-BE49-F238E27FC236}">
                <a16:creationId xmlns:a16="http://schemas.microsoft.com/office/drawing/2014/main" id="{44190A5F-4BC0-1C87-5BA6-88C1D130B9F1}"/>
              </a:ext>
            </a:extLst>
          </p:cNvPr>
          <p:cNvSpPr>
            <a:spLocks noChangeShapeType="1"/>
          </p:cNvSpPr>
          <p:nvPr/>
        </p:nvSpPr>
        <p:spPr bwMode="auto">
          <a:xfrm>
            <a:off x="4267200" y="1828800"/>
            <a:ext cx="1676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81979" name="Line 66">
            <a:extLst>
              <a:ext uri="{FF2B5EF4-FFF2-40B4-BE49-F238E27FC236}">
                <a16:creationId xmlns:a16="http://schemas.microsoft.com/office/drawing/2014/main" id="{93B51BBA-A3FD-A845-8389-DE9EE2B0E64D}"/>
              </a:ext>
            </a:extLst>
          </p:cNvPr>
          <p:cNvSpPr>
            <a:spLocks noChangeShapeType="1"/>
          </p:cNvSpPr>
          <p:nvPr/>
        </p:nvSpPr>
        <p:spPr bwMode="auto">
          <a:xfrm>
            <a:off x="4267200" y="1600200"/>
            <a:ext cx="1676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81980" name="Rectangle 67">
            <a:extLst>
              <a:ext uri="{FF2B5EF4-FFF2-40B4-BE49-F238E27FC236}">
                <a16:creationId xmlns:a16="http://schemas.microsoft.com/office/drawing/2014/main" id="{16969B87-D63A-8921-E035-47A589767225}"/>
              </a:ext>
            </a:extLst>
          </p:cNvPr>
          <p:cNvSpPr>
            <a:spLocks noChangeArrowheads="1"/>
          </p:cNvSpPr>
          <p:nvPr/>
        </p:nvSpPr>
        <p:spPr bwMode="auto">
          <a:xfrm>
            <a:off x="5943600" y="1524000"/>
            <a:ext cx="1066800" cy="1066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81981" name="Rectangle 68">
            <a:extLst>
              <a:ext uri="{FF2B5EF4-FFF2-40B4-BE49-F238E27FC236}">
                <a16:creationId xmlns:a16="http://schemas.microsoft.com/office/drawing/2014/main" id="{CB11F694-9EFA-4DBA-94A0-D9F74D5988F8}"/>
              </a:ext>
            </a:extLst>
          </p:cNvPr>
          <p:cNvSpPr>
            <a:spLocks noChangeArrowheads="1"/>
          </p:cNvSpPr>
          <p:nvPr/>
        </p:nvSpPr>
        <p:spPr bwMode="auto">
          <a:xfrm>
            <a:off x="5943600" y="2743200"/>
            <a:ext cx="1066800" cy="1219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81982" name="Text Box 69">
            <a:extLst>
              <a:ext uri="{FF2B5EF4-FFF2-40B4-BE49-F238E27FC236}">
                <a16:creationId xmlns:a16="http://schemas.microsoft.com/office/drawing/2014/main" id="{82EC0BC1-862A-34C9-716E-82BC81182568}"/>
              </a:ext>
            </a:extLst>
          </p:cNvPr>
          <p:cNvSpPr txBox="1">
            <a:spLocks noChangeArrowheads="1"/>
          </p:cNvSpPr>
          <p:nvPr/>
        </p:nvSpPr>
        <p:spPr bwMode="auto">
          <a:xfrm>
            <a:off x="5988050" y="1843088"/>
            <a:ext cx="1022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BS (n/2)</a:t>
            </a:r>
          </a:p>
        </p:txBody>
      </p:sp>
      <p:sp>
        <p:nvSpPr>
          <p:cNvPr id="81983" name="Text Box 70">
            <a:extLst>
              <a:ext uri="{FF2B5EF4-FFF2-40B4-BE49-F238E27FC236}">
                <a16:creationId xmlns:a16="http://schemas.microsoft.com/office/drawing/2014/main" id="{9E98F79C-FDD1-C20F-653C-0CB642125D39}"/>
              </a:ext>
            </a:extLst>
          </p:cNvPr>
          <p:cNvSpPr txBox="1">
            <a:spLocks noChangeArrowheads="1"/>
          </p:cNvSpPr>
          <p:nvPr/>
        </p:nvSpPr>
        <p:spPr bwMode="auto">
          <a:xfrm>
            <a:off x="5988050" y="3214688"/>
            <a:ext cx="1022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BS (n/2)</a:t>
            </a:r>
          </a:p>
        </p:txBody>
      </p:sp>
      <p:sp>
        <p:nvSpPr>
          <p:cNvPr id="81984" name="Line 71">
            <a:extLst>
              <a:ext uri="{FF2B5EF4-FFF2-40B4-BE49-F238E27FC236}">
                <a16:creationId xmlns:a16="http://schemas.microsoft.com/office/drawing/2014/main" id="{A44F9FA9-3161-5DB6-3136-988C5AAE34D4}"/>
              </a:ext>
            </a:extLst>
          </p:cNvPr>
          <p:cNvSpPr>
            <a:spLocks noChangeShapeType="1"/>
          </p:cNvSpPr>
          <p:nvPr/>
        </p:nvSpPr>
        <p:spPr bwMode="auto">
          <a:xfrm>
            <a:off x="4267200" y="2286000"/>
            <a:ext cx="1676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81985" name="Line 72">
            <a:extLst>
              <a:ext uri="{FF2B5EF4-FFF2-40B4-BE49-F238E27FC236}">
                <a16:creationId xmlns:a16="http://schemas.microsoft.com/office/drawing/2014/main" id="{8BB95D53-7DFC-578F-73B9-29E459F88DFB}"/>
              </a:ext>
            </a:extLst>
          </p:cNvPr>
          <p:cNvSpPr>
            <a:spLocks noChangeShapeType="1"/>
          </p:cNvSpPr>
          <p:nvPr/>
        </p:nvSpPr>
        <p:spPr bwMode="auto">
          <a:xfrm>
            <a:off x="7010400" y="16002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81986" name="Line 73">
            <a:extLst>
              <a:ext uri="{FF2B5EF4-FFF2-40B4-BE49-F238E27FC236}">
                <a16:creationId xmlns:a16="http://schemas.microsoft.com/office/drawing/2014/main" id="{710C7D4C-7CBE-3384-5574-F6ED5A516934}"/>
              </a:ext>
            </a:extLst>
          </p:cNvPr>
          <p:cNvSpPr>
            <a:spLocks noChangeShapeType="1"/>
          </p:cNvSpPr>
          <p:nvPr/>
        </p:nvSpPr>
        <p:spPr bwMode="auto">
          <a:xfrm>
            <a:off x="7010400" y="18288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81987" name="Line 74">
            <a:extLst>
              <a:ext uri="{FF2B5EF4-FFF2-40B4-BE49-F238E27FC236}">
                <a16:creationId xmlns:a16="http://schemas.microsoft.com/office/drawing/2014/main" id="{74C1C10E-D075-4B64-D667-F10EF361872D}"/>
              </a:ext>
            </a:extLst>
          </p:cNvPr>
          <p:cNvSpPr>
            <a:spLocks noChangeShapeType="1"/>
          </p:cNvSpPr>
          <p:nvPr/>
        </p:nvSpPr>
        <p:spPr bwMode="auto">
          <a:xfrm>
            <a:off x="7010400" y="38862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81988" name="Rectangle 75">
            <a:extLst>
              <a:ext uri="{FF2B5EF4-FFF2-40B4-BE49-F238E27FC236}">
                <a16:creationId xmlns:a16="http://schemas.microsoft.com/office/drawing/2014/main" id="{8B7C0E02-05F5-5B58-F687-6C61A3CC4308}"/>
              </a:ext>
            </a:extLst>
          </p:cNvPr>
          <p:cNvSpPr>
            <a:spLocks noChangeArrowheads="1"/>
          </p:cNvSpPr>
          <p:nvPr/>
        </p:nvSpPr>
        <p:spPr bwMode="auto">
          <a:xfrm>
            <a:off x="4495800" y="1447800"/>
            <a:ext cx="990600" cy="2590800"/>
          </a:xfrm>
          <a:prstGeom prst="rect">
            <a:avLst/>
          </a:prstGeom>
          <a:noFill/>
          <a:ln w="9525" algn="ctr">
            <a:solidFill>
              <a:srgbClr val="B4B4B4"/>
            </a:solidFill>
            <a:prstDash val="sysDot"/>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81989" name="Text Box 76">
            <a:extLst>
              <a:ext uri="{FF2B5EF4-FFF2-40B4-BE49-F238E27FC236}">
                <a16:creationId xmlns:a16="http://schemas.microsoft.com/office/drawing/2014/main" id="{F50E3DDB-27EC-C611-C185-8CC09D30A63A}"/>
              </a:ext>
            </a:extLst>
          </p:cNvPr>
          <p:cNvSpPr txBox="1">
            <a:spLocks noChangeArrowheads="1"/>
          </p:cNvSpPr>
          <p:nvPr/>
        </p:nvSpPr>
        <p:spPr bwMode="auto">
          <a:xfrm>
            <a:off x="5683250" y="4114800"/>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B4B4B4"/>
                </a:solidFill>
              </a:rPr>
              <a:t>HC(n))</a:t>
            </a:r>
          </a:p>
        </p:txBody>
      </p:sp>
      <p:cxnSp>
        <p:nvCxnSpPr>
          <p:cNvPr id="81990" name="AutoShape 77">
            <a:extLst>
              <a:ext uri="{FF2B5EF4-FFF2-40B4-BE49-F238E27FC236}">
                <a16:creationId xmlns:a16="http://schemas.microsoft.com/office/drawing/2014/main" id="{5D43ED57-DFE4-E40F-4A0C-A19A4DB4F517}"/>
              </a:ext>
            </a:extLst>
          </p:cNvPr>
          <p:cNvCxnSpPr>
            <a:cxnSpLocks noChangeShapeType="1"/>
            <a:stCxn id="81989" idx="1"/>
            <a:endCxn id="81988" idx="2"/>
          </p:cNvCxnSpPr>
          <p:nvPr/>
        </p:nvCxnSpPr>
        <p:spPr bwMode="auto">
          <a:xfrm flipH="1" flipV="1">
            <a:off x="4991100" y="4038600"/>
            <a:ext cx="692150" cy="260350"/>
          </a:xfrm>
          <a:prstGeom prst="straightConnector1">
            <a:avLst/>
          </a:prstGeom>
          <a:noFill/>
          <a:ln w="9525">
            <a:solidFill>
              <a:srgbClr val="B4B4B4"/>
            </a:solidFill>
            <a:prstDash val="sysDot"/>
            <a:round/>
            <a:headEnd/>
            <a:tailEnd type="triangle" w="med" len="med"/>
          </a:ln>
          <a:extLst>
            <a:ext uri="{909E8E84-426E-40DD-AFC4-6F175D3DCCD1}">
              <a14:hiddenFill xmlns:a14="http://schemas.microsoft.com/office/drawing/2010/main">
                <a:noFill/>
              </a14:hiddenFill>
            </a:ext>
          </a:extLst>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a:extLst>
              <a:ext uri="{FF2B5EF4-FFF2-40B4-BE49-F238E27FC236}">
                <a16:creationId xmlns:a16="http://schemas.microsoft.com/office/drawing/2014/main" id="{A35CFEB4-FF96-1D70-B51D-D810FE7DA3F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0EB45D50-FE5B-4BA2-B562-BEE411B61B84}" type="slidenum">
              <a:rPr lang="en-US" altLang="en-US" sz="1200" smtClean="0">
                <a:latin typeface="Garamond" panose="02020404030301010803" pitchFamily="18" charset="0"/>
              </a:rPr>
              <a:pPr>
                <a:spcBef>
                  <a:spcPct val="0"/>
                </a:spcBef>
                <a:buClrTx/>
                <a:buSzTx/>
                <a:buFontTx/>
                <a:buNone/>
              </a:pPr>
              <a:t>4</a:t>
            </a:fld>
            <a:endParaRPr lang="en-US" altLang="en-US" sz="1200">
              <a:latin typeface="Garamond" panose="02020404030301010803" pitchFamily="18" charset="0"/>
            </a:endParaRPr>
          </a:p>
        </p:txBody>
      </p:sp>
      <p:sp>
        <p:nvSpPr>
          <p:cNvPr id="10243" name="Rectangle 2">
            <a:extLst>
              <a:ext uri="{FF2B5EF4-FFF2-40B4-BE49-F238E27FC236}">
                <a16:creationId xmlns:a16="http://schemas.microsoft.com/office/drawing/2014/main" id="{2CFD69F7-B58D-FD91-0FDF-8A92EE40E37E}"/>
              </a:ext>
            </a:extLst>
          </p:cNvPr>
          <p:cNvSpPr>
            <a:spLocks noGrp="1" noChangeArrowheads="1"/>
          </p:cNvSpPr>
          <p:nvPr>
            <p:ph type="title"/>
          </p:nvPr>
        </p:nvSpPr>
        <p:spPr/>
        <p:txBody>
          <a:bodyPr/>
          <a:lstStyle/>
          <a:p>
            <a:pPr eaLnBrk="1" hangingPunct="1"/>
            <a:r>
              <a:rPr lang="en-US" altLang="en-US" sz="3200"/>
              <a:t>Sorting Problem</a:t>
            </a:r>
          </a:p>
        </p:txBody>
      </p:sp>
      <p:sp>
        <p:nvSpPr>
          <p:cNvPr id="10244" name="Rectangle 3">
            <a:extLst>
              <a:ext uri="{FF2B5EF4-FFF2-40B4-BE49-F238E27FC236}">
                <a16:creationId xmlns:a16="http://schemas.microsoft.com/office/drawing/2014/main" id="{9128A1C5-C489-2CFE-1006-C85CBDCA44DF}"/>
              </a:ext>
            </a:extLst>
          </p:cNvPr>
          <p:cNvSpPr>
            <a:spLocks noGrp="1" noChangeArrowheads="1"/>
          </p:cNvSpPr>
          <p:nvPr>
            <p:ph type="body" idx="1"/>
          </p:nvPr>
        </p:nvSpPr>
        <p:spPr>
          <a:xfrm>
            <a:off x="457200" y="1219200"/>
            <a:ext cx="8229600" cy="4530725"/>
          </a:xfrm>
          <a:noFill/>
        </p:spPr>
        <p:txBody>
          <a:bodyPr/>
          <a:lstStyle/>
          <a:p>
            <a:pPr eaLnBrk="1" hangingPunct="1"/>
            <a:r>
              <a:rPr lang="en-US" altLang="en-US" sz="2400">
                <a:latin typeface="Arial Unicode MS" pitchFamily="34" charset="-128"/>
                <a:ea typeface="Arial Unicode MS" pitchFamily="34" charset="-128"/>
              </a:rPr>
              <a:t>Previously, we have seen that the comparison based sorting problem has complexity </a:t>
            </a:r>
            <a:r>
              <a:rPr lang="el-GR" altLang="en-US" sz="2400">
                <a:latin typeface="Arial Unicode MS" pitchFamily="34" charset="-128"/>
                <a:ea typeface="Arial Unicode MS" pitchFamily="34" charset="-128"/>
              </a:rPr>
              <a:t>Ω</a:t>
            </a:r>
            <a:r>
              <a:rPr lang="en-US" altLang="en-US" sz="2400">
                <a:latin typeface="Arial Unicode MS" pitchFamily="34" charset="-128"/>
                <a:ea typeface="Arial Unicode MS" pitchFamily="34" charset="-128"/>
              </a:rPr>
              <a:t>(n lg n).</a:t>
            </a:r>
          </a:p>
          <a:p>
            <a:pPr eaLnBrk="1" hangingPunct="1"/>
            <a:endParaRPr lang="en-US" altLang="en-US" sz="800">
              <a:latin typeface="Arial Unicode MS" pitchFamily="34" charset="-128"/>
              <a:ea typeface="Arial Unicode MS" pitchFamily="34" charset="-128"/>
            </a:endParaRPr>
          </a:p>
          <a:p>
            <a:pPr eaLnBrk="1" hangingPunct="1"/>
            <a:r>
              <a:rPr lang="en-US" altLang="en-US" sz="2400">
                <a:latin typeface="Arial Unicode MS" pitchFamily="34" charset="-128"/>
                <a:ea typeface="Arial Unicode MS" pitchFamily="34" charset="-128"/>
              </a:rPr>
              <a:t>However, this lower bound was derived using a RAM model of computation.</a:t>
            </a:r>
          </a:p>
          <a:p>
            <a:pPr eaLnBrk="1" hangingPunct="1"/>
            <a:endParaRPr lang="en-US" altLang="en-US" sz="800">
              <a:latin typeface="Arial Unicode MS" pitchFamily="34" charset="-128"/>
              <a:ea typeface="Arial Unicode MS" pitchFamily="34" charset="-128"/>
            </a:endParaRPr>
          </a:p>
          <a:p>
            <a:pPr eaLnBrk="1" hangingPunct="1"/>
            <a:r>
              <a:rPr lang="en-US" altLang="en-US" sz="2400">
                <a:latin typeface="Arial Unicode MS" pitchFamily="34" charset="-128"/>
                <a:ea typeface="Arial Unicode MS" pitchFamily="34" charset="-128"/>
              </a:rPr>
              <a:t>When we use another model of computation, this lower bound should be questioned.</a:t>
            </a:r>
          </a:p>
          <a:p>
            <a:pPr eaLnBrk="1" hangingPunct="1"/>
            <a:endParaRPr lang="en-US" altLang="en-US" sz="800">
              <a:latin typeface="Arial Unicode MS" pitchFamily="34" charset="-128"/>
              <a:ea typeface="Arial Unicode MS" pitchFamily="34" charset="-128"/>
            </a:endParaRPr>
          </a:p>
          <a:p>
            <a:pPr eaLnBrk="1" hangingPunct="1"/>
            <a:r>
              <a:rPr lang="en-US" altLang="en-US" sz="2400">
                <a:latin typeface="Arial Unicode MS" pitchFamily="34" charset="-128"/>
                <a:ea typeface="Arial Unicode MS" pitchFamily="34" charset="-128"/>
              </a:rPr>
              <a:t>We will see a comparison based sorting algorithm implemented on a hardware platform.</a:t>
            </a:r>
          </a:p>
          <a:p>
            <a:pPr eaLnBrk="1" hangingPunct="1"/>
            <a:endParaRPr lang="en-US" altLang="en-US" sz="800">
              <a:latin typeface="Arial Unicode MS" pitchFamily="34" charset="-128"/>
              <a:ea typeface="Arial Unicode MS" pitchFamily="34" charset="-128"/>
            </a:endParaRPr>
          </a:p>
          <a:p>
            <a:pPr eaLnBrk="1" hangingPunct="1"/>
            <a:r>
              <a:rPr lang="en-US" altLang="en-US" sz="2400">
                <a:latin typeface="Arial Unicode MS" pitchFamily="34" charset="-128"/>
                <a:ea typeface="Arial Unicode MS" pitchFamily="34" charset="-128"/>
              </a:rPr>
              <a:t>The implementation is called the “Sorting Networks” and it uses “Comparison Networks” as the basic building structure.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0244">
                                            <p:txEl>
                                              <p:pRg st="2" end="2"/>
                                            </p:txEl>
                                          </p:spTgt>
                                        </p:tgtEl>
                                        <p:attrNameLst>
                                          <p:attrName>style.visibility</p:attrName>
                                        </p:attrNameLst>
                                      </p:cBhvr>
                                      <p:to>
                                        <p:strVal val="visible"/>
                                      </p:to>
                                    </p:set>
                                    <p:animEffect transition="in" filter="fade">
                                      <p:cBhvr>
                                        <p:cTn id="7" dur="500"/>
                                        <p:tgtEl>
                                          <p:spTgt spid="10244">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0244">
                                            <p:txEl>
                                              <p:pRg st="4" end="4"/>
                                            </p:txEl>
                                          </p:spTgt>
                                        </p:tgtEl>
                                        <p:attrNameLst>
                                          <p:attrName>style.visibility</p:attrName>
                                        </p:attrNameLst>
                                      </p:cBhvr>
                                      <p:to>
                                        <p:strVal val="visible"/>
                                      </p:to>
                                    </p:set>
                                    <p:animEffect transition="in" filter="fade">
                                      <p:cBhvr>
                                        <p:cTn id="12" dur="500"/>
                                        <p:tgtEl>
                                          <p:spTgt spid="10244">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0244">
                                            <p:txEl>
                                              <p:pRg st="6" end="6"/>
                                            </p:txEl>
                                          </p:spTgt>
                                        </p:tgtEl>
                                        <p:attrNameLst>
                                          <p:attrName>style.visibility</p:attrName>
                                        </p:attrNameLst>
                                      </p:cBhvr>
                                      <p:to>
                                        <p:strVal val="visible"/>
                                      </p:to>
                                    </p:set>
                                    <p:animEffect transition="in" filter="fade">
                                      <p:cBhvr>
                                        <p:cTn id="17" dur="500"/>
                                        <p:tgtEl>
                                          <p:spTgt spid="10244">
                                            <p:txEl>
                                              <p:pRg st="6" end="6"/>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0244">
                                            <p:txEl>
                                              <p:pRg st="8" end="8"/>
                                            </p:txEl>
                                          </p:spTgt>
                                        </p:tgtEl>
                                        <p:attrNameLst>
                                          <p:attrName>style.visibility</p:attrName>
                                        </p:attrNameLst>
                                      </p:cBhvr>
                                      <p:to>
                                        <p:strVal val="visible"/>
                                      </p:to>
                                    </p:set>
                                    <p:animEffect transition="in" filter="fade">
                                      <p:cBhvr>
                                        <p:cTn id="22" dur="500"/>
                                        <p:tgtEl>
                                          <p:spTgt spid="1024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5">
            <a:extLst>
              <a:ext uri="{FF2B5EF4-FFF2-40B4-BE49-F238E27FC236}">
                <a16:creationId xmlns:a16="http://schemas.microsoft.com/office/drawing/2014/main" id="{4ED669E2-F83C-81F8-7F9D-8C988C7A13D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AB917D77-CA67-4F8F-A617-4BF942D5FA28}" type="slidenum">
              <a:rPr lang="en-US" altLang="en-US" sz="1200" smtClean="0">
                <a:latin typeface="Garamond" panose="02020404030301010803" pitchFamily="18" charset="0"/>
              </a:rPr>
              <a:pPr>
                <a:spcBef>
                  <a:spcPct val="0"/>
                </a:spcBef>
                <a:buClrTx/>
                <a:buSzTx/>
                <a:buFontTx/>
                <a:buNone/>
              </a:pPr>
              <a:t>40</a:t>
            </a:fld>
            <a:endParaRPr lang="en-US" altLang="en-US" sz="1200">
              <a:latin typeface="Garamond" panose="02020404030301010803" pitchFamily="18" charset="0"/>
            </a:endParaRPr>
          </a:p>
        </p:txBody>
      </p:sp>
      <p:sp>
        <p:nvSpPr>
          <p:cNvPr id="83971" name="Rectangle 2">
            <a:extLst>
              <a:ext uri="{FF2B5EF4-FFF2-40B4-BE49-F238E27FC236}">
                <a16:creationId xmlns:a16="http://schemas.microsoft.com/office/drawing/2014/main" id="{A5E8A1D1-ED43-98AD-AD57-2BA474D3498B}"/>
              </a:ext>
            </a:extLst>
          </p:cNvPr>
          <p:cNvSpPr>
            <a:spLocks noGrp="1" noChangeArrowheads="1"/>
          </p:cNvSpPr>
          <p:nvPr>
            <p:ph type="title"/>
          </p:nvPr>
        </p:nvSpPr>
        <p:spPr/>
        <p:txBody>
          <a:bodyPr/>
          <a:lstStyle/>
          <a:p>
            <a:pPr eaLnBrk="1" hangingPunct="1"/>
            <a:r>
              <a:rPr lang="en-US" altLang="en-US" sz="3200"/>
              <a:t>Different connection for the 1</a:t>
            </a:r>
            <a:r>
              <a:rPr lang="en-US" altLang="en-US" sz="3200" baseline="30000"/>
              <a:t>st</a:t>
            </a:r>
            <a:r>
              <a:rPr lang="en-US" altLang="en-US" sz="3200"/>
              <a:t> HC phase</a:t>
            </a:r>
          </a:p>
        </p:txBody>
      </p:sp>
      <p:sp>
        <p:nvSpPr>
          <p:cNvPr id="83972" name="Rectangle 3">
            <a:extLst>
              <a:ext uri="{FF2B5EF4-FFF2-40B4-BE49-F238E27FC236}">
                <a16:creationId xmlns:a16="http://schemas.microsoft.com/office/drawing/2014/main" id="{0B12C794-B8F6-322F-1544-F8C7C2281629}"/>
              </a:ext>
            </a:extLst>
          </p:cNvPr>
          <p:cNvSpPr>
            <a:spLocks noGrp="1" noChangeArrowheads="1"/>
          </p:cNvSpPr>
          <p:nvPr>
            <p:ph type="body" idx="1"/>
          </p:nvPr>
        </p:nvSpPr>
        <p:spPr/>
        <p:txBody>
          <a:bodyPr/>
          <a:lstStyle/>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r>
              <a:rPr lang="en-US" altLang="en-US" sz="2000"/>
              <a:t>Note that Merger(n) is nothing but BS(n) where the first HC(n) in BS(n) has different connections.</a:t>
            </a:r>
          </a:p>
          <a:p>
            <a:pPr eaLnBrk="1" hangingPunct="1"/>
            <a:r>
              <a:rPr lang="en-US" altLang="en-US" sz="2000"/>
              <a:t>The different connection of HC(n) does not affect the running time.</a:t>
            </a:r>
          </a:p>
          <a:p>
            <a:pPr eaLnBrk="1" hangingPunct="1"/>
            <a:r>
              <a:rPr lang="en-US" altLang="en-US" sz="2000"/>
              <a:t>Hence Merger(n) also has running time of </a:t>
            </a:r>
            <a:r>
              <a:rPr lang="en-US" altLang="en-US" sz="2000" i="1"/>
              <a:t>O</a:t>
            </a:r>
            <a:r>
              <a:rPr lang="en-US" altLang="en-US" sz="2000"/>
              <a:t>(lg n).</a:t>
            </a:r>
          </a:p>
        </p:txBody>
      </p:sp>
      <p:sp>
        <p:nvSpPr>
          <p:cNvPr id="83973" name="Line 4">
            <a:extLst>
              <a:ext uri="{FF2B5EF4-FFF2-40B4-BE49-F238E27FC236}">
                <a16:creationId xmlns:a16="http://schemas.microsoft.com/office/drawing/2014/main" id="{7A4C6B25-8770-A989-5E5F-8E02FC025441}"/>
              </a:ext>
            </a:extLst>
          </p:cNvPr>
          <p:cNvSpPr>
            <a:spLocks noChangeShapeType="1"/>
          </p:cNvSpPr>
          <p:nvPr/>
        </p:nvSpPr>
        <p:spPr bwMode="auto">
          <a:xfrm>
            <a:off x="1047750" y="16002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3974" name="Line 5">
            <a:extLst>
              <a:ext uri="{FF2B5EF4-FFF2-40B4-BE49-F238E27FC236}">
                <a16:creationId xmlns:a16="http://schemas.microsoft.com/office/drawing/2014/main" id="{6A821CA1-4C9C-D142-5F6C-8426E9980018}"/>
              </a:ext>
            </a:extLst>
          </p:cNvPr>
          <p:cNvSpPr>
            <a:spLocks noChangeShapeType="1"/>
          </p:cNvSpPr>
          <p:nvPr/>
        </p:nvSpPr>
        <p:spPr bwMode="auto">
          <a:xfrm>
            <a:off x="1047750" y="18288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3975" name="Line 6">
            <a:extLst>
              <a:ext uri="{FF2B5EF4-FFF2-40B4-BE49-F238E27FC236}">
                <a16:creationId xmlns:a16="http://schemas.microsoft.com/office/drawing/2014/main" id="{FA5D29F6-DD1B-3A18-71FE-9196E30F7FBB}"/>
              </a:ext>
            </a:extLst>
          </p:cNvPr>
          <p:cNvSpPr>
            <a:spLocks noChangeShapeType="1"/>
          </p:cNvSpPr>
          <p:nvPr/>
        </p:nvSpPr>
        <p:spPr bwMode="auto">
          <a:xfrm>
            <a:off x="1047750" y="25146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3976" name="Line 7">
            <a:extLst>
              <a:ext uri="{FF2B5EF4-FFF2-40B4-BE49-F238E27FC236}">
                <a16:creationId xmlns:a16="http://schemas.microsoft.com/office/drawing/2014/main" id="{DCE9DAC0-1F4E-816E-4FB7-4E02DE2F4FED}"/>
              </a:ext>
            </a:extLst>
          </p:cNvPr>
          <p:cNvSpPr>
            <a:spLocks noChangeShapeType="1"/>
          </p:cNvSpPr>
          <p:nvPr/>
        </p:nvSpPr>
        <p:spPr bwMode="auto">
          <a:xfrm>
            <a:off x="1047750" y="2819400"/>
            <a:ext cx="23812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83977" name="Line 8">
            <a:extLst>
              <a:ext uri="{FF2B5EF4-FFF2-40B4-BE49-F238E27FC236}">
                <a16:creationId xmlns:a16="http://schemas.microsoft.com/office/drawing/2014/main" id="{9D8C08E2-CBAE-EDCC-502E-6ECB902ABF1F}"/>
              </a:ext>
            </a:extLst>
          </p:cNvPr>
          <p:cNvSpPr>
            <a:spLocks noChangeShapeType="1"/>
          </p:cNvSpPr>
          <p:nvPr/>
        </p:nvSpPr>
        <p:spPr bwMode="auto">
          <a:xfrm>
            <a:off x="1047750" y="3048000"/>
            <a:ext cx="26860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83978" name="Line 9">
            <a:extLst>
              <a:ext uri="{FF2B5EF4-FFF2-40B4-BE49-F238E27FC236}">
                <a16:creationId xmlns:a16="http://schemas.microsoft.com/office/drawing/2014/main" id="{AB0C38FE-DD1B-0AAB-B24F-367DDB336F41}"/>
              </a:ext>
            </a:extLst>
          </p:cNvPr>
          <p:cNvSpPr>
            <a:spLocks noChangeShapeType="1"/>
          </p:cNvSpPr>
          <p:nvPr/>
        </p:nvSpPr>
        <p:spPr bwMode="auto">
          <a:xfrm>
            <a:off x="1047750" y="3657600"/>
            <a:ext cx="24574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83979" name="Line 10">
            <a:extLst>
              <a:ext uri="{FF2B5EF4-FFF2-40B4-BE49-F238E27FC236}">
                <a16:creationId xmlns:a16="http://schemas.microsoft.com/office/drawing/2014/main" id="{AE6FE114-03F4-B220-AA0C-809F2F77A7E7}"/>
              </a:ext>
            </a:extLst>
          </p:cNvPr>
          <p:cNvSpPr>
            <a:spLocks noChangeShapeType="1"/>
          </p:cNvSpPr>
          <p:nvPr/>
        </p:nvSpPr>
        <p:spPr bwMode="auto">
          <a:xfrm>
            <a:off x="1047750" y="3886200"/>
            <a:ext cx="25336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83980" name="AutoShape 11">
            <a:extLst>
              <a:ext uri="{FF2B5EF4-FFF2-40B4-BE49-F238E27FC236}">
                <a16:creationId xmlns:a16="http://schemas.microsoft.com/office/drawing/2014/main" id="{795BE661-7C03-CABE-F543-BE81229BB5B0}"/>
              </a:ext>
            </a:extLst>
          </p:cNvPr>
          <p:cNvSpPr>
            <a:spLocks/>
          </p:cNvSpPr>
          <p:nvPr/>
        </p:nvSpPr>
        <p:spPr bwMode="auto">
          <a:xfrm>
            <a:off x="819150" y="2743200"/>
            <a:ext cx="152400" cy="1219200"/>
          </a:xfrm>
          <a:prstGeom prst="leftBrace">
            <a:avLst>
              <a:gd name="adj1" fmla="val 6666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83981" name="AutoShape 12">
            <a:extLst>
              <a:ext uri="{FF2B5EF4-FFF2-40B4-BE49-F238E27FC236}">
                <a16:creationId xmlns:a16="http://schemas.microsoft.com/office/drawing/2014/main" id="{D715824A-1165-B7F7-2292-4F2E71932722}"/>
              </a:ext>
            </a:extLst>
          </p:cNvPr>
          <p:cNvSpPr>
            <a:spLocks/>
          </p:cNvSpPr>
          <p:nvPr/>
        </p:nvSpPr>
        <p:spPr bwMode="auto">
          <a:xfrm>
            <a:off x="819150" y="1447800"/>
            <a:ext cx="152400" cy="1219200"/>
          </a:xfrm>
          <a:prstGeom prst="leftBrace">
            <a:avLst>
              <a:gd name="adj1" fmla="val 6666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83982" name="Line 13">
            <a:extLst>
              <a:ext uri="{FF2B5EF4-FFF2-40B4-BE49-F238E27FC236}">
                <a16:creationId xmlns:a16="http://schemas.microsoft.com/office/drawing/2014/main" id="{0787411E-B75A-115C-694F-8A86DEBAE8EC}"/>
              </a:ext>
            </a:extLst>
          </p:cNvPr>
          <p:cNvSpPr>
            <a:spLocks noChangeShapeType="1"/>
          </p:cNvSpPr>
          <p:nvPr/>
        </p:nvSpPr>
        <p:spPr bwMode="auto">
          <a:xfrm>
            <a:off x="3409950" y="16002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3983" name="Line 14">
            <a:extLst>
              <a:ext uri="{FF2B5EF4-FFF2-40B4-BE49-F238E27FC236}">
                <a16:creationId xmlns:a16="http://schemas.microsoft.com/office/drawing/2014/main" id="{C995C3DA-934D-1733-9764-DAFF947A77B7}"/>
              </a:ext>
            </a:extLst>
          </p:cNvPr>
          <p:cNvSpPr>
            <a:spLocks noChangeShapeType="1"/>
          </p:cNvSpPr>
          <p:nvPr/>
        </p:nvSpPr>
        <p:spPr bwMode="auto">
          <a:xfrm>
            <a:off x="3409950" y="18288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3984" name="Line 15">
            <a:extLst>
              <a:ext uri="{FF2B5EF4-FFF2-40B4-BE49-F238E27FC236}">
                <a16:creationId xmlns:a16="http://schemas.microsoft.com/office/drawing/2014/main" id="{5840FF09-0189-1B6B-6079-E38DEE8E926D}"/>
              </a:ext>
            </a:extLst>
          </p:cNvPr>
          <p:cNvSpPr>
            <a:spLocks noChangeShapeType="1"/>
          </p:cNvSpPr>
          <p:nvPr/>
        </p:nvSpPr>
        <p:spPr bwMode="auto">
          <a:xfrm>
            <a:off x="3409950" y="25146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3985" name="Line 16">
            <a:extLst>
              <a:ext uri="{FF2B5EF4-FFF2-40B4-BE49-F238E27FC236}">
                <a16:creationId xmlns:a16="http://schemas.microsoft.com/office/drawing/2014/main" id="{04FCB166-3368-1261-A454-19ABC58D38B8}"/>
              </a:ext>
            </a:extLst>
          </p:cNvPr>
          <p:cNvSpPr>
            <a:spLocks noChangeShapeType="1"/>
          </p:cNvSpPr>
          <p:nvPr/>
        </p:nvSpPr>
        <p:spPr bwMode="auto">
          <a:xfrm>
            <a:off x="3409950" y="28194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3986" name="Line 17">
            <a:extLst>
              <a:ext uri="{FF2B5EF4-FFF2-40B4-BE49-F238E27FC236}">
                <a16:creationId xmlns:a16="http://schemas.microsoft.com/office/drawing/2014/main" id="{7A665002-0C25-304D-C8EC-FA8D37C70FDE}"/>
              </a:ext>
            </a:extLst>
          </p:cNvPr>
          <p:cNvSpPr>
            <a:spLocks noChangeShapeType="1"/>
          </p:cNvSpPr>
          <p:nvPr/>
        </p:nvSpPr>
        <p:spPr bwMode="auto">
          <a:xfrm>
            <a:off x="3409950" y="30480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3987" name="Line 18">
            <a:extLst>
              <a:ext uri="{FF2B5EF4-FFF2-40B4-BE49-F238E27FC236}">
                <a16:creationId xmlns:a16="http://schemas.microsoft.com/office/drawing/2014/main" id="{95B9F940-C70F-B8CF-F441-6795574C0F9A}"/>
              </a:ext>
            </a:extLst>
          </p:cNvPr>
          <p:cNvSpPr>
            <a:spLocks noChangeShapeType="1"/>
          </p:cNvSpPr>
          <p:nvPr/>
        </p:nvSpPr>
        <p:spPr bwMode="auto">
          <a:xfrm>
            <a:off x="3409950" y="36576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3988" name="Line 19">
            <a:extLst>
              <a:ext uri="{FF2B5EF4-FFF2-40B4-BE49-F238E27FC236}">
                <a16:creationId xmlns:a16="http://schemas.microsoft.com/office/drawing/2014/main" id="{F11881FE-E161-6E28-1A53-DF11EAA3FFD1}"/>
              </a:ext>
            </a:extLst>
          </p:cNvPr>
          <p:cNvSpPr>
            <a:spLocks noChangeShapeType="1"/>
          </p:cNvSpPr>
          <p:nvPr/>
        </p:nvSpPr>
        <p:spPr bwMode="auto">
          <a:xfrm>
            <a:off x="3409950" y="38862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3989" name="Text Box 20">
            <a:extLst>
              <a:ext uri="{FF2B5EF4-FFF2-40B4-BE49-F238E27FC236}">
                <a16:creationId xmlns:a16="http://schemas.microsoft.com/office/drawing/2014/main" id="{2DA5718D-5A1B-5A8C-2F4C-3591C56EC46C}"/>
              </a:ext>
            </a:extLst>
          </p:cNvPr>
          <p:cNvSpPr txBox="1">
            <a:spLocks noChangeArrowheads="1"/>
          </p:cNvSpPr>
          <p:nvPr/>
        </p:nvSpPr>
        <p:spPr bwMode="auto">
          <a:xfrm rot="-5400000">
            <a:off x="-21431" y="1807369"/>
            <a:ext cx="1352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sorted (n/2)</a:t>
            </a:r>
          </a:p>
        </p:txBody>
      </p:sp>
      <p:sp>
        <p:nvSpPr>
          <p:cNvPr id="83990" name="Line 21">
            <a:extLst>
              <a:ext uri="{FF2B5EF4-FFF2-40B4-BE49-F238E27FC236}">
                <a16:creationId xmlns:a16="http://schemas.microsoft.com/office/drawing/2014/main" id="{05423756-D822-2980-D874-E60C39FD0020}"/>
              </a:ext>
            </a:extLst>
          </p:cNvPr>
          <p:cNvSpPr>
            <a:spLocks noChangeShapeType="1"/>
          </p:cNvSpPr>
          <p:nvPr/>
        </p:nvSpPr>
        <p:spPr bwMode="auto">
          <a:xfrm>
            <a:off x="1962150" y="1600200"/>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3991" name="Line 22">
            <a:extLst>
              <a:ext uri="{FF2B5EF4-FFF2-40B4-BE49-F238E27FC236}">
                <a16:creationId xmlns:a16="http://schemas.microsoft.com/office/drawing/2014/main" id="{25AC2D62-A0C8-4CA8-CBD7-F952B64BB80C}"/>
              </a:ext>
            </a:extLst>
          </p:cNvPr>
          <p:cNvSpPr>
            <a:spLocks noChangeShapeType="1"/>
          </p:cNvSpPr>
          <p:nvPr/>
        </p:nvSpPr>
        <p:spPr bwMode="auto">
          <a:xfrm>
            <a:off x="1962150" y="1828800"/>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3992" name="Line 23">
            <a:extLst>
              <a:ext uri="{FF2B5EF4-FFF2-40B4-BE49-F238E27FC236}">
                <a16:creationId xmlns:a16="http://schemas.microsoft.com/office/drawing/2014/main" id="{E48EF217-592B-724C-F3F7-5601A5A3C181}"/>
              </a:ext>
            </a:extLst>
          </p:cNvPr>
          <p:cNvSpPr>
            <a:spLocks noChangeShapeType="1"/>
          </p:cNvSpPr>
          <p:nvPr/>
        </p:nvSpPr>
        <p:spPr bwMode="auto">
          <a:xfrm>
            <a:off x="1962150" y="2514600"/>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3993" name="Text Box 24">
            <a:extLst>
              <a:ext uri="{FF2B5EF4-FFF2-40B4-BE49-F238E27FC236}">
                <a16:creationId xmlns:a16="http://schemas.microsoft.com/office/drawing/2014/main" id="{521563ED-37E6-A68F-64B3-EB121F86FD08}"/>
              </a:ext>
            </a:extLst>
          </p:cNvPr>
          <p:cNvSpPr txBox="1">
            <a:spLocks noChangeArrowheads="1"/>
          </p:cNvSpPr>
          <p:nvPr/>
        </p:nvSpPr>
        <p:spPr bwMode="auto">
          <a:xfrm>
            <a:off x="3105150" y="1004888"/>
            <a:ext cx="1187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bitonic (n)</a:t>
            </a:r>
          </a:p>
        </p:txBody>
      </p:sp>
      <p:sp>
        <p:nvSpPr>
          <p:cNvPr id="83994" name="Line 25">
            <a:extLst>
              <a:ext uri="{FF2B5EF4-FFF2-40B4-BE49-F238E27FC236}">
                <a16:creationId xmlns:a16="http://schemas.microsoft.com/office/drawing/2014/main" id="{2D702D7A-10A5-EF15-A880-6A699ED19D5A}"/>
              </a:ext>
            </a:extLst>
          </p:cNvPr>
          <p:cNvSpPr>
            <a:spLocks noChangeShapeType="1"/>
          </p:cNvSpPr>
          <p:nvPr/>
        </p:nvSpPr>
        <p:spPr bwMode="auto">
          <a:xfrm>
            <a:off x="1352550" y="1981200"/>
            <a:ext cx="0" cy="2286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83995" name="Line 26">
            <a:extLst>
              <a:ext uri="{FF2B5EF4-FFF2-40B4-BE49-F238E27FC236}">
                <a16:creationId xmlns:a16="http://schemas.microsoft.com/office/drawing/2014/main" id="{C0F84A35-5E3D-490F-9C30-198879D7015D}"/>
              </a:ext>
            </a:extLst>
          </p:cNvPr>
          <p:cNvSpPr>
            <a:spLocks noChangeShapeType="1"/>
          </p:cNvSpPr>
          <p:nvPr/>
        </p:nvSpPr>
        <p:spPr bwMode="auto">
          <a:xfrm>
            <a:off x="4019550" y="3124200"/>
            <a:ext cx="0" cy="4572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3996" name="Line 27">
            <a:extLst>
              <a:ext uri="{FF2B5EF4-FFF2-40B4-BE49-F238E27FC236}">
                <a16:creationId xmlns:a16="http://schemas.microsoft.com/office/drawing/2014/main" id="{37EE4CBE-9359-DA5F-9F04-29BBD6757E7D}"/>
              </a:ext>
            </a:extLst>
          </p:cNvPr>
          <p:cNvSpPr>
            <a:spLocks noChangeShapeType="1"/>
          </p:cNvSpPr>
          <p:nvPr/>
        </p:nvSpPr>
        <p:spPr bwMode="auto">
          <a:xfrm>
            <a:off x="1352550" y="3124200"/>
            <a:ext cx="0" cy="4572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3997" name="Line 28">
            <a:extLst>
              <a:ext uri="{FF2B5EF4-FFF2-40B4-BE49-F238E27FC236}">
                <a16:creationId xmlns:a16="http://schemas.microsoft.com/office/drawing/2014/main" id="{EF4EED24-349E-C564-B2F2-E24004CB30A8}"/>
              </a:ext>
            </a:extLst>
          </p:cNvPr>
          <p:cNvSpPr>
            <a:spLocks noChangeShapeType="1"/>
          </p:cNvSpPr>
          <p:nvPr/>
        </p:nvSpPr>
        <p:spPr bwMode="auto">
          <a:xfrm>
            <a:off x="1047750" y="22860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3998" name="Line 29">
            <a:extLst>
              <a:ext uri="{FF2B5EF4-FFF2-40B4-BE49-F238E27FC236}">
                <a16:creationId xmlns:a16="http://schemas.microsoft.com/office/drawing/2014/main" id="{455E3E1B-A71D-C104-1FAF-F38FD6B224A2}"/>
              </a:ext>
            </a:extLst>
          </p:cNvPr>
          <p:cNvSpPr>
            <a:spLocks noChangeShapeType="1"/>
          </p:cNvSpPr>
          <p:nvPr/>
        </p:nvSpPr>
        <p:spPr bwMode="auto">
          <a:xfrm>
            <a:off x="3409950" y="22860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3999" name="Line 30">
            <a:extLst>
              <a:ext uri="{FF2B5EF4-FFF2-40B4-BE49-F238E27FC236}">
                <a16:creationId xmlns:a16="http://schemas.microsoft.com/office/drawing/2014/main" id="{053109F1-A760-822C-4CAC-67E20AB759D6}"/>
              </a:ext>
            </a:extLst>
          </p:cNvPr>
          <p:cNvSpPr>
            <a:spLocks noChangeShapeType="1"/>
          </p:cNvSpPr>
          <p:nvPr/>
        </p:nvSpPr>
        <p:spPr bwMode="auto">
          <a:xfrm>
            <a:off x="1962150" y="2286000"/>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4000" name="Line 31">
            <a:extLst>
              <a:ext uri="{FF2B5EF4-FFF2-40B4-BE49-F238E27FC236}">
                <a16:creationId xmlns:a16="http://schemas.microsoft.com/office/drawing/2014/main" id="{BB267ABF-EF44-447A-3A49-34E21A050A44}"/>
              </a:ext>
            </a:extLst>
          </p:cNvPr>
          <p:cNvSpPr>
            <a:spLocks noChangeShapeType="1"/>
          </p:cNvSpPr>
          <p:nvPr/>
        </p:nvSpPr>
        <p:spPr bwMode="auto">
          <a:xfrm>
            <a:off x="4019550" y="1981200"/>
            <a:ext cx="0" cy="2286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84001" name="Rectangle 32">
            <a:extLst>
              <a:ext uri="{FF2B5EF4-FFF2-40B4-BE49-F238E27FC236}">
                <a16:creationId xmlns:a16="http://schemas.microsoft.com/office/drawing/2014/main" id="{951F79D6-4A4B-9799-3CFC-11EADC0A8508}"/>
              </a:ext>
            </a:extLst>
          </p:cNvPr>
          <p:cNvSpPr>
            <a:spLocks noChangeArrowheads="1"/>
          </p:cNvSpPr>
          <p:nvPr/>
        </p:nvSpPr>
        <p:spPr bwMode="auto">
          <a:xfrm>
            <a:off x="4324350" y="1371600"/>
            <a:ext cx="3200400" cy="2743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84002" name="Line 33">
            <a:extLst>
              <a:ext uri="{FF2B5EF4-FFF2-40B4-BE49-F238E27FC236}">
                <a16:creationId xmlns:a16="http://schemas.microsoft.com/office/drawing/2014/main" id="{5D3F0889-515D-B64A-77D3-DD0CA4C4FB2C}"/>
              </a:ext>
            </a:extLst>
          </p:cNvPr>
          <p:cNvSpPr>
            <a:spLocks noChangeShapeType="1"/>
          </p:cNvSpPr>
          <p:nvPr/>
        </p:nvSpPr>
        <p:spPr bwMode="auto">
          <a:xfrm>
            <a:off x="3867150" y="12954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4003" name="Line 34">
            <a:extLst>
              <a:ext uri="{FF2B5EF4-FFF2-40B4-BE49-F238E27FC236}">
                <a16:creationId xmlns:a16="http://schemas.microsoft.com/office/drawing/2014/main" id="{59814A64-72FB-AECC-958C-45E69E1B1A7A}"/>
              </a:ext>
            </a:extLst>
          </p:cNvPr>
          <p:cNvSpPr>
            <a:spLocks noChangeShapeType="1"/>
          </p:cNvSpPr>
          <p:nvPr/>
        </p:nvSpPr>
        <p:spPr bwMode="auto">
          <a:xfrm>
            <a:off x="7524750" y="16002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84004" name="Line 35">
            <a:extLst>
              <a:ext uri="{FF2B5EF4-FFF2-40B4-BE49-F238E27FC236}">
                <a16:creationId xmlns:a16="http://schemas.microsoft.com/office/drawing/2014/main" id="{EF5EC09F-D3F3-AC43-46E1-F5326D43E1C3}"/>
              </a:ext>
            </a:extLst>
          </p:cNvPr>
          <p:cNvSpPr>
            <a:spLocks noChangeShapeType="1"/>
          </p:cNvSpPr>
          <p:nvPr/>
        </p:nvSpPr>
        <p:spPr bwMode="auto">
          <a:xfrm>
            <a:off x="7524750" y="18288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84005" name="Line 36">
            <a:extLst>
              <a:ext uri="{FF2B5EF4-FFF2-40B4-BE49-F238E27FC236}">
                <a16:creationId xmlns:a16="http://schemas.microsoft.com/office/drawing/2014/main" id="{7B529AF9-DAA0-59E2-C9B3-D3D19B767D03}"/>
              </a:ext>
            </a:extLst>
          </p:cNvPr>
          <p:cNvSpPr>
            <a:spLocks noChangeShapeType="1"/>
          </p:cNvSpPr>
          <p:nvPr/>
        </p:nvSpPr>
        <p:spPr bwMode="auto">
          <a:xfrm>
            <a:off x="7524750" y="38862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84006" name="Text Box 37">
            <a:extLst>
              <a:ext uri="{FF2B5EF4-FFF2-40B4-BE49-F238E27FC236}">
                <a16:creationId xmlns:a16="http://schemas.microsoft.com/office/drawing/2014/main" id="{0AD308E7-44EB-C339-3EDB-B117CCC77409}"/>
              </a:ext>
            </a:extLst>
          </p:cNvPr>
          <p:cNvSpPr txBox="1">
            <a:spLocks noChangeArrowheads="1"/>
          </p:cNvSpPr>
          <p:nvPr/>
        </p:nvSpPr>
        <p:spPr bwMode="auto">
          <a:xfrm rot="-5400000">
            <a:off x="-21431" y="3178969"/>
            <a:ext cx="1352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sorted (n/2)</a:t>
            </a:r>
          </a:p>
        </p:txBody>
      </p:sp>
      <p:sp>
        <p:nvSpPr>
          <p:cNvPr id="84007" name="AutoShape 38">
            <a:extLst>
              <a:ext uri="{FF2B5EF4-FFF2-40B4-BE49-F238E27FC236}">
                <a16:creationId xmlns:a16="http://schemas.microsoft.com/office/drawing/2014/main" id="{686D3D47-E225-A630-AF0C-AEFD6F3F5D9C}"/>
              </a:ext>
            </a:extLst>
          </p:cNvPr>
          <p:cNvSpPr>
            <a:spLocks/>
          </p:cNvSpPr>
          <p:nvPr/>
        </p:nvSpPr>
        <p:spPr bwMode="auto">
          <a:xfrm>
            <a:off x="8243888" y="1447800"/>
            <a:ext cx="152400" cy="2743200"/>
          </a:xfrm>
          <a:prstGeom prst="rightBrace">
            <a:avLst>
              <a:gd name="adj1" fmla="val 150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84008" name="Line 39">
            <a:extLst>
              <a:ext uri="{FF2B5EF4-FFF2-40B4-BE49-F238E27FC236}">
                <a16:creationId xmlns:a16="http://schemas.microsoft.com/office/drawing/2014/main" id="{FE054DED-325B-CF50-EB66-969447D38B98}"/>
              </a:ext>
            </a:extLst>
          </p:cNvPr>
          <p:cNvSpPr>
            <a:spLocks noChangeShapeType="1"/>
          </p:cNvSpPr>
          <p:nvPr/>
        </p:nvSpPr>
        <p:spPr bwMode="auto">
          <a:xfrm>
            <a:off x="7786688" y="1905000"/>
            <a:ext cx="0" cy="19050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4009" name="Text Box 40">
            <a:extLst>
              <a:ext uri="{FF2B5EF4-FFF2-40B4-BE49-F238E27FC236}">
                <a16:creationId xmlns:a16="http://schemas.microsoft.com/office/drawing/2014/main" id="{94F1D9B6-7DEF-2C39-B3BA-01DC4D39E651}"/>
              </a:ext>
            </a:extLst>
          </p:cNvPr>
          <p:cNvSpPr txBox="1">
            <a:spLocks noChangeArrowheads="1"/>
          </p:cNvSpPr>
          <p:nvPr/>
        </p:nvSpPr>
        <p:spPr bwMode="auto">
          <a:xfrm rot="5400000">
            <a:off x="8074819" y="2683669"/>
            <a:ext cx="1162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sorted (n)</a:t>
            </a:r>
          </a:p>
        </p:txBody>
      </p:sp>
      <p:sp>
        <p:nvSpPr>
          <p:cNvPr id="84010" name="Rectangle 41">
            <a:extLst>
              <a:ext uri="{FF2B5EF4-FFF2-40B4-BE49-F238E27FC236}">
                <a16:creationId xmlns:a16="http://schemas.microsoft.com/office/drawing/2014/main" id="{4DF39BF5-00A0-9A3F-8F94-F0E5C28C328E}"/>
              </a:ext>
            </a:extLst>
          </p:cNvPr>
          <p:cNvSpPr>
            <a:spLocks noChangeArrowheads="1"/>
          </p:cNvSpPr>
          <p:nvPr/>
        </p:nvSpPr>
        <p:spPr bwMode="auto">
          <a:xfrm>
            <a:off x="1524000" y="914400"/>
            <a:ext cx="6400800" cy="3581400"/>
          </a:xfrm>
          <a:prstGeom prst="rect">
            <a:avLst/>
          </a:prstGeom>
          <a:noFill/>
          <a:ln w="9525" algn="ctr">
            <a:solidFill>
              <a:srgbClr val="B4B4B4"/>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84011" name="Text Box 42">
            <a:extLst>
              <a:ext uri="{FF2B5EF4-FFF2-40B4-BE49-F238E27FC236}">
                <a16:creationId xmlns:a16="http://schemas.microsoft.com/office/drawing/2014/main" id="{F67EFE53-C46C-DC99-6AA8-E606E85E3F00}"/>
              </a:ext>
            </a:extLst>
          </p:cNvPr>
          <p:cNvSpPr txBox="1">
            <a:spLocks noChangeArrowheads="1"/>
          </p:cNvSpPr>
          <p:nvPr/>
        </p:nvSpPr>
        <p:spPr bwMode="auto">
          <a:xfrm>
            <a:off x="1449388" y="4114800"/>
            <a:ext cx="65516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B4B4B4"/>
                </a:solidFill>
              </a:rPr>
              <a:t>Merger(n): BS(n) with modified connection for HC(n) in BS(n)</a:t>
            </a:r>
          </a:p>
        </p:txBody>
      </p:sp>
      <p:sp>
        <p:nvSpPr>
          <p:cNvPr id="84012" name="Line 43">
            <a:extLst>
              <a:ext uri="{FF2B5EF4-FFF2-40B4-BE49-F238E27FC236}">
                <a16:creationId xmlns:a16="http://schemas.microsoft.com/office/drawing/2014/main" id="{9C2D8EA9-EC4E-B77B-FBFE-74A11B3E52AD}"/>
              </a:ext>
            </a:extLst>
          </p:cNvPr>
          <p:cNvSpPr>
            <a:spLocks noChangeShapeType="1"/>
          </p:cNvSpPr>
          <p:nvPr/>
        </p:nvSpPr>
        <p:spPr bwMode="auto">
          <a:xfrm>
            <a:off x="4267200" y="3886200"/>
            <a:ext cx="1676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84013" name="Line 44">
            <a:extLst>
              <a:ext uri="{FF2B5EF4-FFF2-40B4-BE49-F238E27FC236}">
                <a16:creationId xmlns:a16="http://schemas.microsoft.com/office/drawing/2014/main" id="{86B36330-F5FF-1B05-FC7C-2095EF0008C5}"/>
              </a:ext>
            </a:extLst>
          </p:cNvPr>
          <p:cNvSpPr>
            <a:spLocks noChangeShapeType="1"/>
          </p:cNvSpPr>
          <p:nvPr/>
        </p:nvSpPr>
        <p:spPr bwMode="auto">
          <a:xfrm>
            <a:off x="4800600" y="1600200"/>
            <a:ext cx="0" cy="228600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84014" name="Line 45">
            <a:extLst>
              <a:ext uri="{FF2B5EF4-FFF2-40B4-BE49-F238E27FC236}">
                <a16:creationId xmlns:a16="http://schemas.microsoft.com/office/drawing/2014/main" id="{612EE599-6174-A843-1986-5B56FF8EB052}"/>
              </a:ext>
            </a:extLst>
          </p:cNvPr>
          <p:cNvSpPr>
            <a:spLocks noChangeShapeType="1"/>
          </p:cNvSpPr>
          <p:nvPr/>
        </p:nvSpPr>
        <p:spPr bwMode="auto">
          <a:xfrm>
            <a:off x="4953000" y="1828800"/>
            <a:ext cx="0" cy="182880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84015" name="Line 46">
            <a:extLst>
              <a:ext uri="{FF2B5EF4-FFF2-40B4-BE49-F238E27FC236}">
                <a16:creationId xmlns:a16="http://schemas.microsoft.com/office/drawing/2014/main" id="{A1AD3B68-6026-61B5-5D79-6DFB79643CCB}"/>
              </a:ext>
            </a:extLst>
          </p:cNvPr>
          <p:cNvSpPr>
            <a:spLocks noChangeShapeType="1"/>
          </p:cNvSpPr>
          <p:nvPr/>
        </p:nvSpPr>
        <p:spPr bwMode="auto">
          <a:xfrm>
            <a:off x="5105400" y="2286000"/>
            <a:ext cx="0" cy="76200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84016" name="Line 47">
            <a:extLst>
              <a:ext uri="{FF2B5EF4-FFF2-40B4-BE49-F238E27FC236}">
                <a16:creationId xmlns:a16="http://schemas.microsoft.com/office/drawing/2014/main" id="{F0BAFD84-7DF0-53B1-60DC-3DD0FFF75A39}"/>
              </a:ext>
            </a:extLst>
          </p:cNvPr>
          <p:cNvSpPr>
            <a:spLocks noChangeShapeType="1"/>
          </p:cNvSpPr>
          <p:nvPr/>
        </p:nvSpPr>
        <p:spPr bwMode="auto">
          <a:xfrm>
            <a:off x="5257800" y="2514600"/>
            <a:ext cx="0" cy="30480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84017" name="Line 48">
            <a:extLst>
              <a:ext uri="{FF2B5EF4-FFF2-40B4-BE49-F238E27FC236}">
                <a16:creationId xmlns:a16="http://schemas.microsoft.com/office/drawing/2014/main" id="{30B6CD2D-67FB-9395-11ED-A69C66E0AE26}"/>
              </a:ext>
            </a:extLst>
          </p:cNvPr>
          <p:cNvSpPr>
            <a:spLocks noChangeShapeType="1"/>
          </p:cNvSpPr>
          <p:nvPr/>
        </p:nvSpPr>
        <p:spPr bwMode="auto">
          <a:xfrm>
            <a:off x="4267200" y="3657600"/>
            <a:ext cx="1676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84018" name="Line 49">
            <a:extLst>
              <a:ext uri="{FF2B5EF4-FFF2-40B4-BE49-F238E27FC236}">
                <a16:creationId xmlns:a16="http://schemas.microsoft.com/office/drawing/2014/main" id="{839A2010-244D-5C05-CE29-216181F6164F}"/>
              </a:ext>
            </a:extLst>
          </p:cNvPr>
          <p:cNvSpPr>
            <a:spLocks noChangeShapeType="1"/>
          </p:cNvSpPr>
          <p:nvPr/>
        </p:nvSpPr>
        <p:spPr bwMode="auto">
          <a:xfrm>
            <a:off x="4267200" y="3048000"/>
            <a:ext cx="1676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84019" name="Line 50">
            <a:extLst>
              <a:ext uri="{FF2B5EF4-FFF2-40B4-BE49-F238E27FC236}">
                <a16:creationId xmlns:a16="http://schemas.microsoft.com/office/drawing/2014/main" id="{F6E4430A-EEE3-A3C7-FFE9-DD7620A2818A}"/>
              </a:ext>
            </a:extLst>
          </p:cNvPr>
          <p:cNvSpPr>
            <a:spLocks noChangeShapeType="1"/>
          </p:cNvSpPr>
          <p:nvPr/>
        </p:nvSpPr>
        <p:spPr bwMode="auto">
          <a:xfrm>
            <a:off x="4267200" y="2819400"/>
            <a:ext cx="1676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84020" name="Line 51">
            <a:extLst>
              <a:ext uri="{FF2B5EF4-FFF2-40B4-BE49-F238E27FC236}">
                <a16:creationId xmlns:a16="http://schemas.microsoft.com/office/drawing/2014/main" id="{EDEBCF81-31C9-2239-2982-67E45B0DE2DB}"/>
              </a:ext>
            </a:extLst>
          </p:cNvPr>
          <p:cNvSpPr>
            <a:spLocks noChangeShapeType="1"/>
          </p:cNvSpPr>
          <p:nvPr/>
        </p:nvSpPr>
        <p:spPr bwMode="auto">
          <a:xfrm>
            <a:off x="4267200" y="2514600"/>
            <a:ext cx="1676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84021" name="Line 52">
            <a:extLst>
              <a:ext uri="{FF2B5EF4-FFF2-40B4-BE49-F238E27FC236}">
                <a16:creationId xmlns:a16="http://schemas.microsoft.com/office/drawing/2014/main" id="{3365A6B8-1659-A8C7-1B2B-005C971E6D84}"/>
              </a:ext>
            </a:extLst>
          </p:cNvPr>
          <p:cNvSpPr>
            <a:spLocks noChangeShapeType="1"/>
          </p:cNvSpPr>
          <p:nvPr/>
        </p:nvSpPr>
        <p:spPr bwMode="auto">
          <a:xfrm>
            <a:off x="4267200" y="1828800"/>
            <a:ext cx="1676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84022" name="Line 53">
            <a:extLst>
              <a:ext uri="{FF2B5EF4-FFF2-40B4-BE49-F238E27FC236}">
                <a16:creationId xmlns:a16="http://schemas.microsoft.com/office/drawing/2014/main" id="{2218610B-A6BC-9C83-461A-15D4AB651E38}"/>
              </a:ext>
            </a:extLst>
          </p:cNvPr>
          <p:cNvSpPr>
            <a:spLocks noChangeShapeType="1"/>
          </p:cNvSpPr>
          <p:nvPr/>
        </p:nvSpPr>
        <p:spPr bwMode="auto">
          <a:xfrm>
            <a:off x="4267200" y="1600200"/>
            <a:ext cx="1676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84023" name="Rectangle 54">
            <a:extLst>
              <a:ext uri="{FF2B5EF4-FFF2-40B4-BE49-F238E27FC236}">
                <a16:creationId xmlns:a16="http://schemas.microsoft.com/office/drawing/2014/main" id="{94DC48FB-9252-2821-1317-81C3F0D63CF0}"/>
              </a:ext>
            </a:extLst>
          </p:cNvPr>
          <p:cNvSpPr>
            <a:spLocks noChangeArrowheads="1"/>
          </p:cNvSpPr>
          <p:nvPr/>
        </p:nvSpPr>
        <p:spPr bwMode="auto">
          <a:xfrm>
            <a:off x="5943600" y="1524000"/>
            <a:ext cx="1066800" cy="1066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84024" name="Rectangle 55">
            <a:extLst>
              <a:ext uri="{FF2B5EF4-FFF2-40B4-BE49-F238E27FC236}">
                <a16:creationId xmlns:a16="http://schemas.microsoft.com/office/drawing/2014/main" id="{8155D102-E921-AD40-F927-C1020E41B9FB}"/>
              </a:ext>
            </a:extLst>
          </p:cNvPr>
          <p:cNvSpPr>
            <a:spLocks noChangeArrowheads="1"/>
          </p:cNvSpPr>
          <p:nvPr/>
        </p:nvSpPr>
        <p:spPr bwMode="auto">
          <a:xfrm>
            <a:off x="5943600" y="2743200"/>
            <a:ext cx="1066800" cy="1219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84025" name="Text Box 56">
            <a:extLst>
              <a:ext uri="{FF2B5EF4-FFF2-40B4-BE49-F238E27FC236}">
                <a16:creationId xmlns:a16="http://schemas.microsoft.com/office/drawing/2014/main" id="{698AE282-D604-9D55-EB5B-FD2BDFD65C16}"/>
              </a:ext>
            </a:extLst>
          </p:cNvPr>
          <p:cNvSpPr txBox="1">
            <a:spLocks noChangeArrowheads="1"/>
          </p:cNvSpPr>
          <p:nvPr/>
        </p:nvSpPr>
        <p:spPr bwMode="auto">
          <a:xfrm>
            <a:off x="5988050" y="1843088"/>
            <a:ext cx="1022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BS (n/2)</a:t>
            </a:r>
          </a:p>
        </p:txBody>
      </p:sp>
      <p:sp>
        <p:nvSpPr>
          <p:cNvPr id="84026" name="Text Box 57">
            <a:extLst>
              <a:ext uri="{FF2B5EF4-FFF2-40B4-BE49-F238E27FC236}">
                <a16:creationId xmlns:a16="http://schemas.microsoft.com/office/drawing/2014/main" id="{985FEF59-FBA1-39AA-4CFB-0530B4539F0A}"/>
              </a:ext>
            </a:extLst>
          </p:cNvPr>
          <p:cNvSpPr txBox="1">
            <a:spLocks noChangeArrowheads="1"/>
          </p:cNvSpPr>
          <p:nvPr/>
        </p:nvSpPr>
        <p:spPr bwMode="auto">
          <a:xfrm>
            <a:off x="5988050" y="3214688"/>
            <a:ext cx="1022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BS (n/2)</a:t>
            </a:r>
          </a:p>
        </p:txBody>
      </p:sp>
      <p:sp>
        <p:nvSpPr>
          <p:cNvPr id="84027" name="Line 58">
            <a:extLst>
              <a:ext uri="{FF2B5EF4-FFF2-40B4-BE49-F238E27FC236}">
                <a16:creationId xmlns:a16="http://schemas.microsoft.com/office/drawing/2014/main" id="{9E74628B-265A-70EF-C304-39E0A067975A}"/>
              </a:ext>
            </a:extLst>
          </p:cNvPr>
          <p:cNvSpPr>
            <a:spLocks noChangeShapeType="1"/>
          </p:cNvSpPr>
          <p:nvPr/>
        </p:nvSpPr>
        <p:spPr bwMode="auto">
          <a:xfrm>
            <a:off x="4267200" y="2286000"/>
            <a:ext cx="1676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84028" name="Line 59">
            <a:extLst>
              <a:ext uri="{FF2B5EF4-FFF2-40B4-BE49-F238E27FC236}">
                <a16:creationId xmlns:a16="http://schemas.microsoft.com/office/drawing/2014/main" id="{19316971-B791-AD88-BA69-D7FCA96B2054}"/>
              </a:ext>
            </a:extLst>
          </p:cNvPr>
          <p:cNvSpPr>
            <a:spLocks noChangeShapeType="1"/>
          </p:cNvSpPr>
          <p:nvPr/>
        </p:nvSpPr>
        <p:spPr bwMode="auto">
          <a:xfrm>
            <a:off x="7010400" y="16002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84029" name="Line 60">
            <a:extLst>
              <a:ext uri="{FF2B5EF4-FFF2-40B4-BE49-F238E27FC236}">
                <a16:creationId xmlns:a16="http://schemas.microsoft.com/office/drawing/2014/main" id="{9413A88A-38F4-9F4A-5BEF-BC53B0CD99E6}"/>
              </a:ext>
            </a:extLst>
          </p:cNvPr>
          <p:cNvSpPr>
            <a:spLocks noChangeShapeType="1"/>
          </p:cNvSpPr>
          <p:nvPr/>
        </p:nvSpPr>
        <p:spPr bwMode="auto">
          <a:xfrm>
            <a:off x="7010400" y="18288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84030" name="Line 61">
            <a:extLst>
              <a:ext uri="{FF2B5EF4-FFF2-40B4-BE49-F238E27FC236}">
                <a16:creationId xmlns:a16="http://schemas.microsoft.com/office/drawing/2014/main" id="{19E0C5D9-8628-9CD6-FD65-C779FCE8333F}"/>
              </a:ext>
            </a:extLst>
          </p:cNvPr>
          <p:cNvSpPr>
            <a:spLocks noChangeShapeType="1"/>
          </p:cNvSpPr>
          <p:nvPr/>
        </p:nvSpPr>
        <p:spPr bwMode="auto">
          <a:xfrm>
            <a:off x="7010400" y="38862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84031" name="Rectangle 62">
            <a:extLst>
              <a:ext uri="{FF2B5EF4-FFF2-40B4-BE49-F238E27FC236}">
                <a16:creationId xmlns:a16="http://schemas.microsoft.com/office/drawing/2014/main" id="{FF828911-16B0-3AF0-BDA9-B90D22172328}"/>
              </a:ext>
            </a:extLst>
          </p:cNvPr>
          <p:cNvSpPr>
            <a:spLocks noChangeArrowheads="1"/>
          </p:cNvSpPr>
          <p:nvPr/>
        </p:nvSpPr>
        <p:spPr bwMode="auto">
          <a:xfrm>
            <a:off x="4495800" y="1447800"/>
            <a:ext cx="990600" cy="2590800"/>
          </a:xfrm>
          <a:prstGeom prst="rect">
            <a:avLst/>
          </a:prstGeom>
          <a:noFill/>
          <a:ln w="9525" algn="ctr">
            <a:solidFill>
              <a:srgbClr val="FF0101"/>
            </a:solidFill>
            <a:prstDash val="sysDot"/>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5">
            <a:extLst>
              <a:ext uri="{FF2B5EF4-FFF2-40B4-BE49-F238E27FC236}">
                <a16:creationId xmlns:a16="http://schemas.microsoft.com/office/drawing/2014/main" id="{0B8959BA-BAC5-9BBE-7B48-99D52A339A3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9CAB4215-9BB9-448F-B44D-ECB44450938C}" type="slidenum">
              <a:rPr lang="en-US" altLang="en-US" sz="1200" smtClean="0">
                <a:latin typeface="Garamond" panose="02020404030301010803" pitchFamily="18" charset="0"/>
              </a:rPr>
              <a:pPr>
                <a:spcBef>
                  <a:spcPct val="0"/>
                </a:spcBef>
                <a:buClrTx/>
                <a:buSzTx/>
                <a:buFontTx/>
                <a:buNone/>
              </a:pPr>
              <a:t>41</a:t>
            </a:fld>
            <a:endParaRPr lang="en-US" altLang="en-US" sz="1200">
              <a:latin typeface="Garamond" panose="02020404030301010803" pitchFamily="18" charset="0"/>
            </a:endParaRPr>
          </a:p>
        </p:txBody>
      </p:sp>
      <p:sp>
        <p:nvSpPr>
          <p:cNvPr id="86019" name="Rectangle 2">
            <a:extLst>
              <a:ext uri="{FF2B5EF4-FFF2-40B4-BE49-F238E27FC236}">
                <a16:creationId xmlns:a16="http://schemas.microsoft.com/office/drawing/2014/main" id="{19E73020-CA4A-BEB2-7AC5-794C4D41E180}"/>
              </a:ext>
            </a:extLst>
          </p:cNvPr>
          <p:cNvSpPr>
            <a:spLocks noGrp="1" noChangeArrowheads="1"/>
          </p:cNvSpPr>
          <p:nvPr>
            <p:ph type="title"/>
          </p:nvPr>
        </p:nvSpPr>
        <p:spPr/>
        <p:txBody>
          <a:bodyPr/>
          <a:lstStyle/>
          <a:p>
            <a:pPr eaLnBrk="1" hangingPunct="1"/>
            <a:r>
              <a:rPr lang="en-US" altLang="en-US" sz="3200"/>
              <a:t>Different connection for the 1</a:t>
            </a:r>
            <a:r>
              <a:rPr lang="en-US" altLang="en-US" sz="3200" baseline="30000"/>
              <a:t>st</a:t>
            </a:r>
            <a:r>
              <a:rPr lang="en-US" altLang="en-US" sz="3200"/>
              <a:t> HC phase</a:t>
            </a:r>
          </a:p>
        </p:txBody>
      </p:sp>
      <p:sp>
        <p:nvSpPr>
          <p:cNvPr id="94212" name="Rectangle 3">
            <a:extLst>
              <a:ext uri="{FF2B5EF4-FFF2-40B4-BE49-F238E27FC236}">
                <a16:creationId xmlns:a16="http://schemas.microsoft.com/office/drawing/2014/main" id="{CD923D16-D6F7-DBBF-4CA5-F355FE828188}"/>
              </a:ext>
            </a:extLst>
          </p:cNvPr>
          <p:cNvSpPr>
            <a:spLocks noGrp="1" noChangeArrowheads="1"/>
          </p:cNvSpPr>
          <p:nvPr>
            <p:ph type="body" idx="1"/>
          </p:nvPr>
        </p:nvSpPr>
        <p:spPr/>
        <p:txBody>
          <a:bodyPr/>
          <a:lstStyle/>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r>
              <a:rPr lang="en-US" altLang="en-US" sz="2000"/>
              <a:t>OK, now we know how to merge two sorted sequences.</a:t>
            </a:r>
          </a:p>
          <a:p>
            <a:pPr eaLnBrk="1" hangingPunct="1"/>
            <a:r>
              <a:rPr lang="en-US" altLang="en-US" sz="2000"/>
              <a:t>Where do we find already sorted sequences in a given arbitrary sequence?</a:t>
            </a:r>
          </a:p>
          <a:p>
            <a:pPr eaLnBrk="1" hangingPunct="1"/>
            <a:r>
              <a:rPr lang="en-US" altLang="en-US" sz="2000"/>
              <a:t>Idea is the merge sort: Start from the individual numbers.</a:t>
            </a:r>
          </a:p>
        </p:txBody>
      </p:sp>
      <p:sp>
        <p:nvSpPr>
          <p:cNvPr id="86021" name="Line 4">
            <a:extLst>
              <a:ext uri="{FF2B5EF4-FFF2-40B4-BE49-F238E27FC236}">
                <a16:creationId xmlns:a16="http://schemas.microsoft.com/office/drawing/2014/main" id="{E2B49A03-6C4D-88A9-0715-05615DE24987}"/>
              </a:ext>
            </a:extLst>
          </p:cNvPr>
          <p:cNvSpPr>
            <a:spLocks noChangeShapeType="1"/>
          </p:cNvSpPr>
          <p:nvPr/>
        </p:nvSpPr>
        <p:spPr bwMode="auto">
          <a:xfrm>
            <a:off x="1047750" y="16002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6022" name="Line 5">
            <a:extLst>
              <a:ext uri="{FF2B5EF4-FFF2-40B4-BE49-F238E27FC236}">
                <a16:creationId xmlns:a16="http://schemas.microsoft.com/office/drawing/2014/main" id="{3CAAFBBB-F97D-6BD6-712F-A76AFB3EB515}"/>
              </a:ext>
            </a:extLst>
          </p:cNvPr>
          <p:cNvSpPr>
            <a:spLocks noChangeShapeType="1"/>
          </p:cNvSpPr>
          <p:nvPr/>
        </p:nvSpPr>
        <p:spPr bwMode="auto">
          <a:xfrm>
            <a:off x="1047750" y="18288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6023" name="Line 6">
            <a:extLst>
              <a:ext uri="{FF2B5EF4-FFF2-40B4-BE49-F238E27FC236}">
                <a16:creationId xmlns:a16="http://schemas.microsoft.com/office/drawing/2014/main" id="{9ACAB0B1-17E1-4D06-5A1D-223007E529F2}"/>
              </a:ext>
            </a:extLst>
          </p:cNvPr>
          <p:cNvSpPr>
            <a:spLocks noChangeShapeType="1"/>
          </p:cNvSpPr>
          <p:nvPr/>
        </p:nvSpPr>
        <p:spPr bwMode="auto">
          <a:xfrm>
            <a:off x="1047750" y="25146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6024" name="Line 7">
            <a:extLst>
              <a:ext uri="{FF2B5EF4-FFF2-40B4-BE49-F238E27FC236}">
                <a16:creationId xmlns:a16="http://schemas.microsoft.com/office/drawing/2014/main" id="{D7C6345E-9993-B41C-FF92-47812E204947}"/>
              </a:ext>
            </a:extLst>
          </p:cNvPr>
          <p:cNvSpPr>
            <a:spLocks noChangeShapeType="1"/>
          </p:cNvSpPr>
          <p:nvPr/>
        </p:nvSpPr>
        <p:spPr bwMode="auto">
          <a:xfrm>
            <a:off x="1047750" y="2819400"/>
            <a:ext cx="23812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86025" name="Line 8">
            <a:extLst>
              <a:ext uri="{FF2B5EF4-FFF2-40B4-BE49-F238E27FC236}">
                <a16:creationId xmlns:a16="http://schemas.microsoft.com/office/drawing/2014/main" id="{61025CD6-D04F-A73B-269E-FCC7058853F9}"/>
              </a:ext>
            </a:extLst>
          </p:cNvPr>
          <p:cNvSpPr>
            <a:spLocks noChangeShapeType="1"/>
          </p:cNvSpPr>
          <p:nvPr/>
        </p:nvSpPr>
        <p:spPr bwMode="auto">
          <a:xfrm>
            <a:off x="1047750" y="3048000"/>
            <a:ext cx="26860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86026" name="Line 9">
            <a:extLst>
              <a:ext uri="{FF2B5EF4-FFF2-40B4-BE49-F238E27FC236}">
                <a16:creationId xmlns:a16="http://schemas.microsoft.com/office/drawing/2014/main" id="{417323D2-70D7-C39B-6C46-9012ED4FC1E3}"/>
              </a:ext>
            </a:extLst>
          </p:cNvPr>
          <p:cNvSpPr>
            <a:spLocks noChangeShapeType="1"/>
          </p:cNvSpPr>
          <p:nvPr/>
        </p:nvSpPr>
        <p:spPr bwMode="auto">
          <a:xfrm>
            <a:off x="1047750" y="3657600"/>
            <a:ext cx="24574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86027" name="Line 10">
            <a:extLst>
              <a:ext uri="{FF2B5EF4-FFF2-40B4-BE49-F238E27FC236}">
                <a16:creationId xmlns:a16="http://schemas.microsoft.com/office/drawing/2014/main" id="{82A21B43-58F6-A306-2DAB-FA3DDFFD127F}"/>
              </a:ext>
            </a:extLst>
          </p:cNvPr>
          <p:cNvSpPr>
            <a:spLocks noChangeShapeType="1"/>
          </p:cNvSpPr>
          <p:nvPr/>
        </p:nvSpPr>
        <p:spPr bwMode="auto">
          <a:xfrm>
            <a:off x="1047750" y="3886200"/>
            <a:ext cx="25336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86028" name="AutoShape 11">
            <a:extLst>
              <a:ext uri="{FF2B5EF4-FFF2-40B4-BE49-F238E27FC236}">
                <a16:creationId xmlns:a16="http://schemas.microsoft.com/office/drawing/2014/main" id="{36690A4A-742D-DFA9-6E9A-43E07AE74D39}"/>
              </a:ext>
            </a:extLst>
          </p:cNvPr>
          <p:cNvSpPr>
            <a:spLocks/>
          </p:cNvSpPr>
          <p:nvPr/>
        </p:nvSpPr>
        <p:spPr bwMode="auto">
          <a:xfrm>
            <a:off x="819150" y="2743200"/>
            <a:ext cx="152400" cy="1219200"/>
          </a:xfrm>
          <a:prstGeom prst="leftBrace">
            <a:avLst>
              <a:gd name="adj1" fmla="val 6666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86029" name="AutoShape 12">
            <a:extLst>
              <a:ext uri="{FF2B5EF4-FFF2-40B4-BE49-F238E27FC236}">
                <a16:creationId xmlns:a16="http://schemas.microsoft.com/office/drawing/2014/main" id="{E775F80E-C613-E000-DA38-DF3D012F22AE}"/>
              </a:ext>
            </a:extLst>
          </p:cNvPr>
          <p:cNvSpPr>
            <a:spLocks/>
          </p:cNvSpPr>
          <p:nvPr/>
        </p:nvSpPr>
        <p:spPr bwMode="auto">
          <a:xfrm>
            <a:off x="819150" y="1447800"/>
            <a:ext cx="152400" cy="1219200"/>
          </a:xfrm>
          <a:prstGeom prst="leftBrace">
            <a:avLst>
              <a:gd name="adj1" fmla="val 6666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86030" name="Line 13">
            <a:extLst>
              <a:ext uri="{FF2B5EF4-FFF2-40B4-BE49-F238E27FC236}">
                <a16:creationId xmlns:a16="http://schemas.microsoft.com/office/drawing/2014/main" id="{9D02A5A3-5AF5-E0CB-48EC-C70BD536762A}"/>
              </a:ext>
            </a:extLst>
          </p:cNvPr>
          <p:cNvSpPr>
            <a:spLocks noChangeShapeType="1"/>
          </p:cNvSpPr>
          <p:nvPr/>
        </p:nvSpPr>
        <p:spPr bwMode="auto">
          <a:xfrm>
            <a:off x="3409950" y="16002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6031" name="Line 14">
            <a:extLst>
              <a:ext uri="{FF2B5EF4-FFF2-40B4-BE49-F238E27FC236}">
                <a16:creationId xmlns:a16="http://schemas.microsoft.com/office/drawing/2014/main" id="{B5F1829E-CC43-633C-447A-5C7D83C312F9}"/>
              </a:ext>
            </a:extLst>
          </p:cNvPr>
          <p:cNvSpPr>
            <a:spLocks noChangeShapeType="1"/>
          </p:cNvSpPr>
          <p:nvPr/>
        </p:nvSpPr>
        <p:spPr bwMode="auto">
          <a:xfrm>
            <a:off x="3409950" y="18288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6032" name="Line 15">
            <a:extLst>
              <a:ext uri="{FF2B5EF4-FFF2-40B4-BE49-F238E27FC236}">
                <a16:creationId xmlns:a16="http://schemas.microsoft.com/office/drawing/2014/main" id="{2071D619-5C82-4971-61AF-E1F58B100137}"/>
              </a:ext>
            </a:extLst>
          </p:cNvPr>
          <p:cNvSpPr>
            <a:spLocks noChangeShapeType="1"/>
          </p:cNvSpPr>
          <p:nvPr/>
        </p:nvSpPr>
        <p:spPr bwMode="auto">
          <a:xfrm>
            <a:off x="3409950" y="25146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6033" name="Line 16">
            <a:extLst>
              <a:ext uri="{FF2B5EF4-FFF2-40B4-BE49-F238E27FC236}">
                <a16:creationId xmlns:a16="http://schemas.microsoft.com/office/drawing/2014/main" id="{184A7152-FB1A-2ABC-675E-C22A78643A0D}"/>
              </a:ext>
            </a:extLst>
          </p:cNvPr>
          <p:cNvSpPr>
            <a:spLocks noChangeShapeType="1"/>
          </p:cNvSpPr>
          <p:nvPr/>
        </p:nvSpPr>
        <p:spPr bwMode="auto">
          <a:xfrm>
            <a:off x="3409950" y="28194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6034" name="Line 17">
            <a:extLst>
              <a:ext uri="{FF2B5EF4-FFF2-40B4-BE49-F238E27FC236}">
                <a16:creationId xmlns:a16="http://schemas.microsoft.com/office/drawing/2014/main" id="{4D7E9DAC-7E44-4B75-51AA-BF5CE341B06A}"/>
              </a:ext>
            </a:extLst>
          </p:cNvPr>
          <p:cNvSpPr>
            <a:spLocks noChangeShapeType="1"/>
          </p:cNvSpPr>
          <p:nvPr/>
        </p:nvSpPr>
        <p:spPr bwMode="auto">
          <a:xfrm>
            <a:off x="3409950" y="30480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6035" name="Line 18">
            <a:extLst>
              <a:ext uri="{FF2B5EF4-FFF2-40B4-BE49-F238E27FC236}">
                <a16:creationId xmlns:a16="http://schemas.microsoft.com/office/drawing/2014/main" id="{A73519DA-86E1-893E-7E1E-DF9183B70892}"/>
              </a:ext>
            </a:extLst>
          </p:cNvPr>
          <p:cNvSpPr>
            <a:spLocks noChangeShapeType="1"/>
          </p:cNvSpPr>
          <p:nvPr/>
        </p:nvSpPr>
        <p:spPr bwMode="auto">
          <a:xfrm>
            <a:off x="3409950" y="36576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6036" name="Line 19">
            <a:extLst>
              <a:ext uri="{FF2B5EF4-FFF2-40B4-BE49-F238E27FC236}">
                <a16:creationId xmlns:a16="http://schemas.microsoft.com/office/drawing/2014/main" id="{BD7BCDCA-9CBC-C028-65A2-BEE46BE0FFE1}"/>
              </a:ext>
            </a:extLst>
          </p:cNvPr>
          <p:cNvSpPr>
            <a:spLocks noChangeShapeType="1"/>
          </p:cNvSpPr>
          <p:nvPr/>
        </p:nvSpPr>
        <p:spPr bwMode="auto">
          <a:xfrm>
            <a:off x="3409950" y="38862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6037" name="Text Box 20">
            <a:extLst>
              <a:ext uri="{FF2B5EF4-FFF2-40B4-BE49-F238E27FC236}">
                <a16:creationId xmlns:a16="http://schemas.microsoft.com/office/drawing/2014/main" id="{E9D0422D-7D80-D3B4-39CC-0D4E2531099B}"/>
              </a:ext>
            </a:extLst>
          </p:cNvPr>
          <p:cNvSpPr txBox="1">
            <a:spLocks noChangeArrowheads="1"/>
          </p:cNvSpPr>
          <p:nvPr/>
        </p:nvSpPr>
        <p:spPr bwMode="auto">
          <a:xfrm rot="-5400000">
            <a:off x="-21431" y="1807369"/>
            <a:ext cx="1352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sorted (n/2)</a:t>
            </a:r>
          </a:p>
        </p:txBody>
      </p:sp>
      <p:sp>
        <p:nvSpPr>
          <p:cNvPr id="86038" name="Line 21">
            <a:extLst>
              <a:ext uri="{FF2B5EF4-FFF2-40B4-BE49-F238E27FC236}">
                <a16:creationId xmlns:a16="http://schemas.microsoft.com/office/drawing/2014/main" id="{06BD214E-1BB3-77C2-B083-978AC043B64A}"/>
              </a:ext>
            </a:extLst>
          </p:cNvPr>
          <p:cNvSpPr>
            <a:spLocks noChangeShapeType="1"/>
          </p:cNvSpPr>
          <p:nvPr/>
        </p:nvSpPr>
        <p:spPr bwMode="auto">
          <a:xfrm>
            <a:off x="1962150" y="1600200"/>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6039" name="Line 22">
            <a:extLst>
              <a:ext uri="{FF2B5EF4-FFF2-40B4-BE49-F238E27FC236}">
                <a16:creationId xmlns:a16="http://schemas.microsoft.com/office/drawing/2014/main" id="{9FBFA36E-440C-7FA6-290B-2170BAC549AC}"/>
              </a:ext>
            </a:extLst>
          </p:cNvPr>
          <p:cNvSpPr>
            <a:spLocks noChangeShapeType="1"/>
          </p:cNvSpPr>
          <p:nvPr/>
        </p:nvSpPr>
        <p:spPr bwMode="auto">
          <a:xfrm>
            <a:off x="1962150" y="1828800"/>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6040" name="Line 23">
            <a:extLst>
              <a:ext uri="{FF2B5EF4-FFF2-40B4-BE49-F238E27FC236}">
                <a16:creationId xmlns:a16="http://schemas.microsoft.com/office/drawing/2014/main" id="{7E0A7CA2-704A-5978-7287-9CCF40B592B9}"/>
              </a:ext>
            </a:extLst>
          </p:cNvPr>
          <p:cNvSpPr>
            <a:spLocks noChangeShapeType="1"/>
          </p:cNvSpPr>
          <p:nvPr/>
        </p:nvSpPr>
        <p:spPr bwMode="auto">
          <a:xfrm>
            <a:off x="1962150" y="2514600"/>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6041" name="Text Box 28">
            <a:extLst>
              <a:ext uri="{FF2B5EF4-FFF2-40B4-BE49-F238E27FC236}">
                <a16:creationId xmlns:a16="http://schemas.microsoft.com/office/drawing/2014/main" id="{5B446DD7-E191-29BD-3D3E-86EE6FB19CC6}"/>
              </a:ext>
            </a:extLst>
          </p:cNvPr>
          <p:cNvSpPr txBox="1">
            <a:spLocks noChangeArrowheads="1"/>
          </p:cNvSpPr>
          <p:nvPr/>
        </p:nvSpPr>
        <p:spPr bwMode="auto">
          <a:xfrm>
            <a:off x="3105150" y="1004888"/>
            <a:ext cx="1187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bitonic (n)</a:t>
            </a:r>
          </a:p>
        </p:txBody>
      </p:sp>
      <p:sp>
        <p:nvSpPr>
          <p:cNvPr id="86042" name="Line 29">
            <a:extLst>
              <a:ext uri="{FF2B5EF4-FFF2-40B4-BE49-F238E27FC236}">
                <a16:creationId xmlns:a16="http://schemas.microsoft.com/office/drawing/2014/main" id="{2BADF039-C918-6379-CB22-9C0CA49C4BCF}"/>
              </a:ext>
            </a:extLst>
          </p:cNvPr>
          <p:cNvSpPr>
            <a:spLocks noChangeShapeType="1"/>
          </p:cNvSpPr>
          <p:nvPr/>
        </p:nvSpPr>
        <p:spPr bwMode="auto">
          <a:xfrm>
            <a:off x="1352550" y="1981200"/>
            <a:ext cx="0" cy="2286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86043" name="Line 30">
            <a:extLst>
              <a:ext uri="{FF2B5EF4-FFF2-40B4-BE49-F238E27FC236}">
                <a16:creationId xmlns:a16="http://schemas.microsoft.com/office/drawing/2014/main" id="{C3D1043D-9F90-7822-1B6A-013319EA3FC8}"/>
              </a:ext>
            </a:extLst>
          </p:cNvPr>
          <p:cNvSpPr>
            <a:spLocks noChangeShapeType="1"/>
          </p:cNvSpPr>
          <p:nvPr/>
        </p:nvSpPr>
        <p:spPr bwMode="auto">
          <a:xfrm>
            <a:off x="4019550" y="3124200"/>
            <a:ext cx="0" cy="4572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6044" name="Line 31">
            <a:extLst>
              <a:ext uri="{FF2B5EF4-FFF2-40B4-BE49-F238E27FC236}">
                <a16:creationId xmlns:a16="http://schemas.microsoft.com/office/drawing/2014/main" id="{90647E94-BEF9-BD79-BB93-22467CA48DE9}"/>
              </a:ext>
            </a:extLst>
          </p:cNvPr>
          <p:cNvSpPr>
            <a:spLocks noChangeShapeType="1"/>
          </p:cNvSpPr>
          <p:nvPr/>
        </p:nvSpPr>
        <p:spPr bwMode="auto">
          <a:xfrm>
            <a:off x="1352550" y="3124200"/>
            <a:ext cx="0" cy="4572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6045" name="Line 32">
            <a:extLst>
              <a:ext uri="{FF2B5EF4-FFF2-40B4-BE49-F238E27FC236}">
                <a16:creationId xmlns:a16="http://schemas.microsoft.com/office/drawing/2014/main" id="{2383F596-CE49-8A93-2279-B87292244D73}"/>
              </a:ext>
            </a:extLst>
          </p:cNvPr>
          <p:cNvSpPr>
            <a:spLocks noChangeShapeType="1"/>
          </p:cNvSpPr>
          <p:nvPr/>
        </p:nvSpPr>
        <p:spPr bwMode="auto">
          <a:xfrm>
            <a:off x="1047750" y="22860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6046" name="Line 33">
            <a:extLst>
              <a:ext uri="{FF2B5EF4-FFF2-40B4-BE49-F238E27FC236}">
                <a16:creationId xmlns:a16="http://schemas.microsoft.com/office/drawing/2014/main" id="{8E783C4C-73D7-0869-7C39-2C61A54D2208}"/>
              </a:ext>
            </a:extLst>
          </p:cNvPr>
          <p:cNvSpPr>
            <a:spLocks noChangeShapeType="1"/>
          </p:cNvSpPr>
          <p:nvPr/>
        </p:nvSpPr>
        <p:spPr bwMode="auto">
          <a:xfrm>
            <a:off x="3409950" y="22860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6047" name="Line 34">
            <a:extLst>
              <a:ext uri="{FF2B5EF4-FFF2-40B4-BE49-F238E27FC236}">
                <a16:creationId xmlns:a16="http://schemas.microsoft.com/office/drawing/2014/main" id="{C1CDAAC9-9A9B-BC08-09C7-D6E84D72A8F8}"/>
              </a:ext>
            </a:extLst>
          </p:cNvPr>
          <p:cNvSpPr>
            <a:spLocks noChangeShapeType="1"/>
          </p:cNvSpPr>
          <p:nvPr/>
        </p:nvSpPr>
        <p:spPr bwMode="auto">
          <a:xfrm>
            <a:off x="1962150" y="2286000"/>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6048" name="Line 35">
            <a:extLst>
              <a:ext uri="{FF2B5EF4-FFF2-40B4-BE49-F238E27FC236}">
                <a16:creationId xmlns:a16="http://schemas.microsoft.com/office/drawing/2014/main" id="{3B1EB60F-F719-D0CD-C19D-DB7455FA2551}"/>
              </a:ext>
            </a:extLst>
          </p:cNvPr>
          <p:cNvSpPr>
            <a:spLocks noChangeShapeType="1"/>
          </p:cNvSpPr>
          <p:nvPr/>
        </p:nvSpPr>
        <p:spPr bwMode="auto">
          <a:xfrm>
            <a:off x="4019550" y="1981200"/>
            <a:ext cx="0" cy="2286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86049" name="Rectangle 36">
            <a:extLst>
              <a:ext uri="{FF2B5EF4-FFF2-40B4-BE49-F238E27FC236}">
                <a16:creationId xmlns:a16="http://schemas.microsoft.com/office/drawing/2014/main" id="{610735EB-A8F0-87FD-8B46-7ECC8B9524C7}"/>
              </a:ext>
            </a:extLst>
          </p:cNvPr>
          <p:cNvSpPr>
            <a:spLocks noChangeArrowheads="1"/>
          </p:cNvSpPr>
          <p:nvPr/>
        </p:nvSpPr>
        <p:spPr bwMode="auto">
          <a:xfrm>
            <a:off x="4324350" y="1371600"/>
            <a:ext cx="3200400" cy="2743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86050" name="Line 37">
            <a:extLst>
              <a:ext uri="{FF2B5EF4-FFF2-40B4-BE49-F238E27FC236}">
                <a16:creationId xmlns:a16="http://schemas.microsoft.com/office/drawing/2014/main" id="{05E4CFDC-74D7-EA52-8A86-CB119FDC3414}"/>
              </a:ext>
            </a:extLst>
          </p:cNvPr>
          <p:cNvSpPr>
            <a:spLocks noChangeShapeType="1"/>
          </p:cNvSpPr>
          <p:nvPr/>
        </p:nvSpPr>
        <p:spPr bwMode="auto">
          <a:xfrm>
            <a:off x="3867150" y="12954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6051" name="Line 38">
            <a:extLst>
              <a:ext uri="{FF2B5EF4-FFF2-40B4-BE49-F238E27FC236}">
                <a16:creationId xmlns:a16="http://schemas.microsoft.com/office/drawing/2014/main" id="{143CE37A-5549-D54A-D8BE-E4FCAD2459D6}"/>
              </a:ext>
            </a:extLst>
          </p:cNvPr>
          <p:cNvSpPr>
            <a:spLocks noChangeShapeType="1"/>
          </p:cNvSpPr>
          <p:nvPr/>
        </p:nvSpPr>
        <p:spPr bwMode="auto">
          <a:xfrm>
            <a:off x="7524750" y="16002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86052" name="Line 39">
            <a:extLst>
              <a:ext uri="{FF2B5EF4-FFF2-40B4-BE49-F238E27FC236}">
                <a16:creationId xmlns:a16="http://schemas.microsoft.com/office/drawing/2014/main" id="{78E104B6-198C-B227-D8CC-E4369D54559C}"/>
              </a:ext>
            </a:extLst>
          </p:cNvPr>
          <p:cNvSpPr>
            <a:spLocks noChangeShapeType="1"/>
          </p:cNvSpPr>
          <p:nvPr/>
        </p:nvSpPr>
        <p:spPr bwMode="auto">
          <a:xfrm>
            <a:off x="7524750" y="18288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86053" name="Line 40">
            <a:extLst>
              <a:ext uri="{FF2B5EF4-FFF2-40B4-BE49-F238E27FC236}">
                <a16:creationId xmlns:a16="http://schemas.microsoft.com/office/drawing/2014/main" id="{B6134C38-7290-A37C-C8F7-7971BED4C5A7}"/>
              </a:ext>
            </a:extLst>
          </p:cNvPr>
          <p:cNvSpPr>
            <a:spLocks noChangeShapeType="1"/>
          </p:cNvSpPr>
          <p:nvPr/>
        </p:nvSpPr>
        <p:spPr bwMode="auto">
          <a:xfrm>
            <a:off x="7524750" y="38862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86054" name="Text Box 41">
            <a:extLst>
              <a:ext uri="{FF2B5EF4-FFF2-40B4-BE49-F238E27FC236}">
                <a16:creationId xmlns:a16="http://schemas.microsoft.com/office/drawing/2014/main" id="{104CFFD2-E838-4780-8649-03032A6147E7}"/>
              </a:ext>
            </a:extLst>
          </p:cNvPr>
          <p:cNvSpPr txBox="1">
            <a:spLocks noChangeArrowheads="1"/>
          </p:cNvSpPr>
          <p:nvPr/>
        </p:nvSpPr>
        <p:spPr bwMode="auto">
          <a:xfrm rot="-5400000">
            <a:off x="-21431" y="3178969"/>
            <a:ext cx="1352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sorted (n/2)</a:t>
            </a:r>
          </a:p>
        </p:txBody>
      </p:sp>
      <p:sp>
        <p:nvSpPr>
          <p:cNvPr id="86055" name="AutoShape 42">
            <a:extLst>
              <a:ext uri="{FF2B5EF4-FFF2-40B4-BE49-F238E27FC236}">
                <a16:creationId xmlns:a16="http://schemas.microsoft.com/office/drawing/2014/main" id="{83493F84-37EF-488E-CD79-EF49B5A0A84F}"/>
              </a:ext>
            </a:extLst>
          </p:cNvPr>
          <p:cNvSpPr>
            <a:spLocks/>
          </p:cNvSpPr>
          <p:nvPr/>
        </p:nvSpPr>
        <p:spPr bwMode="auto">
          <a:xfrm>
            <a:off x="8243888" y="1447800"/>
            <a:ext cx="152400" cy="2743200"/>
          </a:xfrm>
          <a:prstGeom prst="rightBrace">
            <a:avLst>
              <a:gd name="adj1" fmla="val 150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86056" name="Line 43">
            <a:extLst>
              <a:ext uri="{FF2B5EF4-FFF2-40B4-BE49-F238E27FC236}">
                <a16:creationId xmlns:a16="http://schemas.microsoft.com/office/drawing/2014/main" id="{C3EE4364-B917-F1C5-D379-9AE840555429}"/>
              </a:ext>
            </a:extLst>
          </p:cNvPr>
          <p:cNvSpPr>
            <a:spLocks noChangeShapeType="1"/>
          </p:cNvSpPr>
          <p:nvPr/>
        </p:nvSpPr>
        <p:spPr bwMode="auto">
          <a:xfrm>
            <a:off x="7786688" y="1905000"/>
            <a:ext cx="0" cy="19050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6057" name="Text Box 44">
            <a:extLst>
              <a:ext uri="{FF2B5EF4-FFF2-40B4-BE49-F238E27FC236}">
                <a16:creationId xmlns:a16="http://schemas.microsoft.com/office/drawing/2014/main" id="{406C2B8A-1902-C457-F161-12379A055502}"/>
              </a:ext>
            </a:extLst>
          </p:cNvPr>
          <p:cNvSpPr txBox="1">
            <a:spLocks noChangeArrowheads="1"/>
          </p:cNvSpPr>
          <p:nvPr/>
        </p:nvSpPr>
        <p:spPr bwMode="auto">
          <a:xfrm rot="5400000">
            <a:off x="8074819" y="2683669"/>
            <a:ext cx="1162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sorted (n)</a:t>
            </a:r>
          </a:p>
        </p:txBody>
      </p:sp>
      <p:sp>
        <p:nvSpPr>
          <p:cNvPr id="86058" name="Rectangle 46">
            <a:extLst>
              <a:ext uri="{FF2B5EF4-FFF2-40B4-BE49-F238E27FC236}">
                <a16:creationId xmlns:a16="http://schemas.microsoft.com/office/drawing/2014/main" id="{4779C3EB-9DA7-69EA-3DF0-422DB0092BA9}"/>
              </a:ext>
            </a:extLst>
          </p:cNvPr>
          <p:cNvSpPr>
            <a:spLocks noChangeArrowheads="1"/>
          </p:cNvSpPr>
          <p:nvPr/>
        </p:nvSpPr>
        <p:spPr bwMode="auto">
          <a:xfrm>
            <a:off x="1524000" y="914400"/>
            <a:ext cx="6400800" cy="3581400"/>
          </a:xfrm>
          <a:prstGeom prst="rect">
            <a:avLst/>
          </a:prstGeom>
          <a:noFill/>
          <a:ln w="9525" algn="ctr">
            <a:solidFill>
              <a:srgbClr val="B4B4B4"/>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86059" name="Text Box 47">
            <a:extLst>
              <a:ext uri="{FF2B5EF4-FFF2-40B4-BE49-F238E27FC236}">
                <a16:creationId xmlns:a16="http://schemas.microsoft.com/office/drawing/2014/main" id="{E8AC6120-DCD9-A67F-A632-F9D15378F1F1}"/>
              </a:ext>
            </a:extLst>
          </p:cNvPr>
          <p:cNvSpPr txBox="1">
            <a:spLocks noChangeArrowheads="1"/>
          </p:cNvSpPr>
          <p:nvPr/>
        </p:nvSpPr>
        <p:spPr bwMode="auto">
          <a:xfrm>
            <a:off x="1600200" y="4114800"/>
            <a:ext cx="1187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B4B4B4"/>
                </a:solidFill>
              </a:rPr>
              <a:t>Merger(n)</a:t>
            </a:r>
          </a:p>
        </p:txBody>
      </p:sp>
      <p:sp>
        <p:nvSpPr>
          <p:cNvPr id="86060" name="Line 48">
            <a:extLst>
              <a:ext uri="{FF2B5EF4-FFF2-40B4-BE49-F238E27FC236}">
                <a16:creationId xmlns:a16="http://schemas.microsoft.com/office/drawing/2014/main" id="{CBAFA3AA-261F-54DA-6E44-415C9A1BC8F5}"/>
              </a:ext>
            </a:extLst>
          </p:cNvPr>
          <p:cNvSpPr>
            <a:spLocks noChangeShapeType="1"/>
          </p:cNvSpPr>
          <p:nvPr/>
        </p:nvSpPr>
        <p:spPr bwMode="auto">
          <a:xfrm>
            <a:off x="4267200" y="3886200"/>
            <a:ext cx="1676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86061" name="Line 49">
            <a:extLst>
              <a:ext uri="{FF2B5EF4-FFF2-40B4-BE49-F238E27FC236}">
                <a16:creationId xmlns:a16="http://schemas.microsoft.com/office/drawing/2014/main" id="{140A9FAC-C072-B4B0-F6AB-E0EFE3130DD4}"/>
              </a:ext>
            </a:extLst>
          </p:cNvPr>
          <p:cNvSpPr>
            <a:spLocks noChangeShapeType="1"/>
          </p:cNvSpPr>
          <p:nvPr/>
        </p:nvSpPr>
        <p:spPr bwMode="auto">
          <a:xfrm>
            <a:off x="4800600" y="1600200"/>
            <a:ext cx="0" cy="228600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86062" name="Line 50">
            <a:extLst>
              <a:ext uri="{FF2B5EF4-FFF2-40B4-BE49-F238E27FC236}">
                <a16:creationId xmlns:a16="http://schemas.microsoft.com/office/drawing/2014/main" id="{A01DC4E3-CF9A-C9AB-BF13-4A8D2736AA1C}"/>
              </a:ext>
            </a:extLst>
          </p:cNvPr>
          <p:cNvSpPr>
            <a:spLocks noChangeShapeType="1"/>
          </p:cNvSpPr>
          <p:nvPr/>
        </p:nvSpPr>
        <p:spPr bwMode="auto">
          <a:xfrm>
            <a:off x="4953000" y="1828800"/>
            <a:ext cx="0" cy="182880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86063" name="Line 51">
            <a:extLst>
              <a:ext uri="{FF2B5EF4-FFF2-40B4-BE49-F238E27FC236}">
                <a16:creationId xmlns:a16="http://schemas.microsoft.com/office/drawing/2014/main" id="{5461AADA-A409-1743-7E00-94B058A372DE}"/>
              </a:ext>
            </a:extLst>
          </p:cNvPr>
          <p:cNvSpPr>
            <a:spLocks noChangeShapeType="1"/>
          </p:cNvSpPr>
          <p:nvPr/>
        </p:nvSpPr>
        <p:spPr bwMode="auto">
          <a:xfrm>
            <a:off x="5105400" y="2286000"/>
            <a:ext cx="0" cy="76200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86064" name="Line 52">
            <a:extLst>
              <a:ext uri="{FF2B5EF4-FFF2-40B4-BE49-F238E27FC236}">
                <a16:creationId xmlns:a16="http://schemas.microsoft.com/office/drawing/2014/main" id="{030DFBFD-3F3F-DA98-EF09-D545A835B054}"/>
              </a:ext>
            </a:extLst>
          </p:cNvPr>
          <p:cNvSpPr>
            <a:spLocks noChangeShapeType="1"/>
          </p:cNvSpPr>
          <p:nvPr/>
        </p:nvSpPr>
        <p:spPr bwMode="auto">
          <a:xfrm>
            <a:off x="5257800" y="2514600"/>
            <a:ext cx="0" cy="30480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86065" name="Line 53">
            <a:extLst>
              <a:ext uri="{FF2B5EF4-FFF2-40B4-BE49-F238E27FC236}">
                <a16:creationId xmlns:a16="http://schemas.microsoft.com/office/drawing/2014/main" id="{6FB80F76-BEB9-9FFD-13A3-F3F44BBF7E72}"/>
              </a:ext>
            </a:extLst>
          </p:cNvPr>
          <p:cNvSpPr>
            <a:spLocks noChangeShapeType="1"/>
          </p:cNvSpPr>
          <p:nvPr/>
        </p:nvSpPr>
        <p:spPr bwMode="auto">
          <a:xfrm>
            <a:off x="4267200" y="3657600"/>
            <a:ext cx="1676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86066" name="Line 54">
            <a:extLst>
              <a:ext uri="{FF2B5EF4-FFF2-40B4-BE49-F238E27FC236}">
                <a16:creationId xmlns:a16="http://schemas.microsoft.com/office/drawing/2014/main" id="{4D2071A5-C294-7C00-FCC2-D428DFCE0FA7}"/>
              </a:ext>
            </a:extLst>
          </p:cNvPr>
          <p:cNvSpPr>
            <a:spLocks noChangeShapeType="1"/>
          </p:cNvSpPr>
          <p:nvPr/>
        </p:nvSpPr>
        <p:spPr bwMode="auto">
          <a:xfrm>
            <a:off x="4267200" y="3048000"/>
            <a:ext cx="1676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86067" name="Line 55">
            <a:extLst>
              <a:ext uri="{FF2B5EF4-FFF2-40B4-BE49-F238E27FC236}">
                <a16:creationId xmlns:a16="http://schemas.microsoft.com/office/drawing/2014/main" id="{A6B2A3E7-A415-08D3-2E5A-C34908C495E1}"/>
              </a:ext>
            </a:extLst>
          </p:cNvPr>
          <p:cNvSpPr>
            <a:spLocks noChangeShapeType="1"/>
          </p:cNvSpPr>
          <p:nvPr/>
        </p:nvSpPr>
        <p:spPr bwMode="auto">
          <a:xfrm>
            <a:off x="4267200" y="2819400"/>
            <a:ext cx="1676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86068" name="Line 56">
            <a:extLst>
              <a:ext uri="{FF2B5EF4-FFF2-40B4-BE49-F238E27FC236}">
                <a16:creationId xmlns:a16="http://schemas.microsoft.com/office/drawing/2014/main" id="{5F32976A-B7C5-352A-FD65-27987BD6F006}"/>
              </a:ext>
            </a:extLst>
          </p:cNvPr>
          <p:cNvSpPr>
            <a:spLocks noChangeShapeType="1"/>
          </p:cNvSpPr>
          <p:nvPr/>
        </p:nvSpPr>
        <p:spPr bwMode="auto">
          <a:xfrm>
            <a:off x="4267200" y="2514600"/>
            <a:ext cx="1676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86069" name="Line 57">
            <a:extLst>
              <a:ext uri="{FF2B5EF4-FFF2-40B4-BE49-F238E27FC236}">
                <a16:creationId xmlns:a16="http://schemas.microsoft.com/office/drawing/2014/main" id="{9142D27B-D2F7-04CC-995C-B80A706673B0}"/>
              </a:ext>
            </a:extLst>
          </p:cNvPr>
          <p:cNvSpPr>
            <a:spLocks noChangeShapeType="1"/>
          </p:cNvSpPr>
          <p:nvPr/>
        </p:nvSpPr>
        <p:spPr bwMode="auto">
          <a:xfrm>
            <a:off x="4267200" y="1828800"/>
            <a:ext cx="1676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86070" name="Line 58">
            <a:extLst>
              <a:ext uri="{FF2B5EF4-FFF2-40B4-BE49-F238E27FC236}">
                <a16:creationId xmlns:a16="http://schemas.microsoft.com/office/drawing/2014/main" id="{EE82A459-3E35-1F6E-9E71-2D8336285B91}"/>
              </a:ext>
            </a:extLst>
          </p:cNvPr>
          <p:cNvSpPr>
            <a:spLocks noChangeShapeType="1"/>
          </p:cNvSpPr>
          <p:nvPr/>
        </p:nvSpPr>
        <p:spPr bwMode="auto">
          <a:xfrm>
            <a:off x="4267200" y="1600200"/>
            <a:ext cx="1676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86071" name="Rectangle 59">
            <a:extLst>
              <a:ext uri="{FF2B5EF4-FFF2-40B4-BE49-F238E27FC236}">
                <a16:creationId xmlns:a16="http://schemas.microsoft.com/office/drawing/2014/main" id="{38A37B4F-7FAB-EBCB-21C0-4AB17EB595FF}"/>
              </a:ext>
            </a:extLst>
          </p:cNvPr>
          <p:cNvSpPr>
            <a:spLocks noChangeArrowheads="1"/>
          </p:cNvSpPr>
          <p:nvPr/>
        </p:nvSpPr>
        <p:spPr bwMode="auto">
          <a:xfrm>
            <a:off x="5943600" y="1524000"/>
            <a:ext cx="1066800" cy="1066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86072" name="Rectangle 60">
            <a:extLst>
              <a:ext uri="{FF2B5EF4-FFF2-40B4-BE49-F238E27FC236}">
                <a16:creationId xmlns:a16="http://schemas.microsoft.com/office/drawing/2014/main" id="{A2E6A7CD-BAF0-29ED-7074-3823D4EBF609}"/>
              </a:ext>
            </a:extLst>
          </p:cNvPr>
          <p:cNvSpPr>
            <a:spLocks noChangeArrowheads="1"/>
          </p:cNvSpPr>
          <p:nvPr/>
        </p:nvSpPr>
        <p:spPr bwMode="auto">
          <a:xfrm>
            <a:off x="5943600" y="2743200"/>
            <a:ext cx="1066800" cy="1219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86073" name="Text Box 61">
            <a:extLst>
              <a:ext uri="{FF2B5EF4-FFF2-40B4-BE49-F238E27FC236}">
                <a16:creationId xmlns:a16="http://schemas.microsoft.com/office/drawing/2014/main" id="{AC481DB7-BBE0-7593-7E10-1F3B45336E7C}"/>
              </a:ext>
            </a:extLst>
          </p:cNvPr>
          <p:cNvSpPr txBox="1">
            <a:spLocks noChangeArrowheads="1"/>
          </p:cNvSpPr>
          <p:nvPr/>
        </p:nvSpPr>
        <p:spPr bwMode="auto">
          <a:xfrm>
            <a:off x="5988050" y="1843088"/>
            <a:ext cx="1022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BS (n/2)</a:t>
            </a:r>
          </a:p>
        </p:txBody>
      </p:sp>
      <p:sp>
        <p:nvSpPr>
          <p:cNvPr id="86074" name="Text Box 62">
            <a:extLst>
              <a:ext uri="{FF2B5EF4-FFF2-40B4-BE49-F238E27FC236}">
                <a16:creationId xmlns:a16="http://schemas.microsoft.com/office/drawing/2014/main" id="{F646ED31-EF21-B664-E489-28DD5FDBC1B6}"/>
              </a:ext>
            </a:extLst>
          </p:cNvPr>
          <p:cNvSpPr txBox="1">
            <a:spLocks noChangeArrowheads="1"/>
          </p:cNvSpPr>
          <p:nvPr/>
        </p:nvSpPr>
        <p:spPr bwMode="auto">
          <a:xfrm>
            <a:off x="5988050" y="3214688"/>
            <a:ext cx="1022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BS (n/2)</a:t>
            </a:r>
          </a:p>
        </p:txBody>
      </p:sp>
      <p:sp>
        <p:nvSpPr>
          <p:cNvPr id="86075" name="Line 63">
            <a:extLst>
              <a:ext uri="{FF2B5EF4-FFF2-40B4-BE49-F238E27FC236}">
                <a16:creationId xmlns:a16="http://schemas.microsoft.com/office/drawing/2014/main" id="{0F6ABE1E-A765-938D-6625-411560A3C8BD}"/>
              </a:ext>
            </a:extLst>
          </p:cNvPr>
          <p:cNvSpPr>
            <a:spLocks noChangeShapeType="1"/>
          </p:cNvSpPr>
          <p:nvPr/>
        </p:nvSpPr>
        <p:spPr bwMode="auto">
          <a:xfrm>
            <a:off x="4267200" y="2286000"/>
            <a:ext cx="1676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86076" name="Line 64">
            <a:extLst>
              <a:ext uri="{FF2B5EF4-FFF2-40B4-BE49-F238E27FC236}">
                <a16:creationId xmlns:a16="http://schemas.microsoft.com/office/drawing/2014/main" id="{8867117C-49B0-6272-DB6B-F8159EEFACE5}"/>
              </a:ext>
            </a:extLst>
          </p:cNvPr>
          <p:cNvSpPr>
            <a:spLocks noChangeShapeType="1"/>
          </p:cNvSpPr>
          <p:nvPr/>
        </p:nvSpPr>
        <p:spPr bwMode="auto">
          <a:xfrm>
            <a:off x="7010400" y="16002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86077" name="Line 65">
            <a:extLst>
              <a:ext uri="{FF2B5EF4-FFF2-40B4-BE49-F238E27FC236}">
                <a16:creationId xmlns:a16="http://schemas.microsoft.com/office/drawing/2014/main" id="{A79ADB61-11FE-98EB-24D5-2391AB208AE5}"/>
              </a:ext>
            </a:extLst>
          </p:cNvPr>
          <p:cNvSpPr>
            <a:spLocks noChangeShapeType="1"/>
          </p:cNvSpPr>
          <p:nvPr/>
        </p:nvSpPr>
        <p:spPr bwMode="auto">
          <a:xfrm>
            <a:off x="7010400" y="18288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86078" name="Line 66">
            <a:extLst>
              <a:ext uri="{FF2B5EF4-FFF2-40B4-BE49-F238E27FC236}">
                <a16:creationId xmlns:a16="http://schemas.microsoft.com/office/drawing/2014/main" id="{5473154C-4F07-66E4-1F3C-E144ACF66212}"/>
              </a:ext>
            </a:extLst>
          </p:cNvPr>
          <p:cNvSpPr>
            <a:spLocks noChangeShapeType="1"/>
          </p:cNvSpPr>
          <p:nvPr/>
        </p:nvSpPr>
        <p:spPr bwMode="auto">
          <a:xfrm>
            <a:off x="7010400" y="38862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86079" name="Rectangle 67">
            <a:extLst>
              <a:ext uri="{FF2B5EF4-FFF2-40B4-BE49-F238E27FC236}">
                <a16:creationId xmlns:a16="http://schemas.microsoft.com/office/drawing/2014/main" id="{E2FDE00F-DD38-CAD9-BDA7-F2490C22816A}"/>
              </a:ext>
            </a:extLst>
          </p:cNvPr>
          <p:cNvSpPr>
            <a:spLocks noChangeArrowheads="1"/>
          </p:cNvSpPr>
          <p:nvPr/>
        </p:nvSpPr>
        <p:spPr bwMode="auto">
          <a:xfrm>
            <a:off x="4495800" y="1447800"/>
            <a:ext cx="990600" cy="2590800"/>
          </a:xfrm>
          <a:prstGeom prst="rect">
            <a:avLst/>
          </a:prstGeom>
          <a:noFill/>
          <a:ln w="9525" algn="ctr">
            <a:solidFill>
              <a:srgbClr val="B4B4B4"/>
            </a:solidFill>
            <a:prstDash val="sysDot"/>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4212">
                                            <p:txEl>
                                              <p:pRg st="9" end="9"/>
                                            </p:txEl>
                                          </p:spTgt>
                                        </p:tgtEl>
                                        <p:attrNameLst>
                                          <p:attrName>style.visibility</p:attrName>
                                        </p:attrNameLst>
                                      </p:cBhvr>
                                      <p:to>
                                        <p:strVal val="visible"/>
                                      </p:to>
                                    </p:set>
                                    <p:animEffect transition="in" filter="fade">
                                      <p:cBhvr>
                                        <p:cTn id="7" dur="500"/>
                                        <p:tgtEl>
                                          <p:spTgt spid="9421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5">
            <a:extLst>
              <a:ext uri="{FF2B5EF4-FFF2-40B4-BE49-F238E27FC236}">
                <a16:creationId xmlns:a16="http://schemas.microsoft.com/office/drawing/2014/main" id="{F63EB545-314B-EF8E-6106-997EFFE7A76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DA384E83-458C-4EEE-BE32-1B61EF945F42}" type="slidenum">
              <a:rPr lang="en-US" altLang="en-US" sz="1200" smtClean="0">
                <a:latin typeface="Garamond" panose="02020404030301010803" pitchFamily="18" charset="0"/>
              </a:rPr>
              <a:pPr>
                <a:spcBef>
                  <a:spcPct val="0"/>
                </a:spcBef>
                <a:buClrTx/>
                <a:buSzTx/>
                <a:buFontTx/>
                <a:buNone/>
              </a:pPr>
              <a:t>42</a:t>
            </a:fld>
            <a:endParaRPr lang="en-US" altLang="en-US" sz="1200">
              <a:latin typeface="Garamond" panose="02020404030301010803" pitchFamily="18" charset="0"/>
            </a:endParaRPr>
          </a:p>
        </p:txBody>
      </p:sp>
      <p:sp>
        <p:nvSpPr>
          <p:cNvPr id="88067" name="Rectangle 2">
            <a:extLst>
              <a:ext uri="{FF2B5EF4-FFF2-40B4-BE49-F238E27FC236}">
                <a16:creationId xmlns:a16="http://schemas.microsoft.com/office/drawing/2014/main" id="{FA05974A-06CA-0389-0C3A-3AABB2162EA8}"/>
              </a:ext>
            </a:extLst>
          </p:cNvPr>
          <p:cNvSpPr>
            <a:spLocks noGrp="1" noChangeArrowheads="1"/>
          </p:cNvSpPr>
          <p:nvPr>
            <p:ph type="title"/>
          </p:nvPr>
        </p:nvSpPr>
        <p:spPr/>
        <p:txBody>
          <a:bodyPr/>
          <a:lstStyle/>
          <a:p>
            <a:pPr eaLnBrk="1" hangingPunct="1"/>
            <a:r>
              <a:rPr lang="en-US" altLang="en-US" sz="3200"/>
              <a:t>Example: Sorter(8) with merger blocks</a:t>
            </a:r>
          </a:p>
        </p:txBody>
      </p:sp>
      <p:sp>
        <p:nvSpPr>
          <p:cNvPr id="96260" name="Text Box 4">
            <a:extLst>
              <a:ext uri="{FF2B5EF4-FFF2-40B4-BE49-F238E27FC236}">
                <a16:creationId xmlns:a16="http://schemas.microsoft.com/office/drawing/2014/main" id="{6A804146-46AF-9AF8-FB43-E22B19F3F753}"/>
              </a:ext>
            </a:extLst>
          </p:cNvPr>
          <p:cNvSpPr txBox="1">
            <a:spLocks noChangeArrowheads="1"/>
          </p:cNvSpPr>
          <p:nvPr/>
        </p:nvSpPr>
        <p:spPr bwMode="auto">
          <a:xfrm>
            <a:off x="2057400" y="1524000"/>
            <a:ext cx="1187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Merger(2)</a:t>
            </a:r>
          </a:p>
        </p:txBody>
      </p:sp>
      <p:sp>
        <p:nvSpPr>
          <p:cNvPr id="96261" name="Rectangle 6">
            <a:extLst>
              <a:ext uri="{FF2B5EF4-FFF2-40B4-BE49-F238E27FC236}">
                <a16:creationId xmlns:a16="http://schemas.microsoft.com/office/drawing/2014/main" id="{70ADF7D2-0174-7C97-5A11-F9E572DC9FB2}"/>
              </a:ext>
            </a:extLst>
          </p:cNvPr>
          <p:cNvSpPr>
            <a:spLocks noChangeArrowheads="1"/>
          </p:cNvSpPr>
          <p:nvPr/>
        </p:nvSpPr>
        <p:spPr bwMode="auto">
          <a:xfrm>
            <a:off x="2057400" y="1295400"/>
            <a:ext cx="1219200" cy="838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96262" name="Text Box 7">
            <a:extLst>
              <a:ext uri="{FF2B5EF4-FFF2-40B4-BE49-F238E27FC236}">
                <a16:creationId xmlns:a16="http://schemas.microsoft.com/office/drawing/2014/main" id="{BBC0CFA8-70AB-0429-A2BB-704C9276E0F9}"/>
              </a:ext>
            </a:extLst>
          </p:cNvPr>
          <p:cNvSpPr txBox="1">
            <a:spLocks noChangeArrowheads="1"/>
          </p:cNvSpPr>
          <p:nvPr/>
        </p:nvSpPr>
        <p:spPr bwMode="auto">
          <a:xfrm>
            <a:off x="2057400" y="2667000"/>
            <a:ext cx="1187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Merger(2)</a:t>
            </a:r>
          </a:p>
        </p:txBody>
      </p:sp>
      <p:sp>
        <p:nvSpPr>
          <p:cNvPr id="96263" name="Rectangle 8">
            <a:extLst>
              <a:ext uri="{FF2B5EF4-FFF2-40B4-BE49-F238E27FC236}">
                <a16:creationId xmlns:a16="http://schemas.microsoft.com/office/drawing/2014/main" id="{96965780-460A-8CB1-3026-A6CED4B8B945}"/>
              </a:ext>
            </a:extLst>
          </p:cNvPr>
          <p:cNvSpPr>
            <a:spLocks noChangeArrowheads="1"/>
          </p:cNvSpPr>
          <p:nvPr/>
        </p:nvSpPr>
        <p:spPr bwMode="auto">
          <a:xfrm>
            <a:off x="2057400" y="2438400"/>
            <a:ext cx="1219200" cy="838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96264" name="Text Box 9">
            <a:extLst>
              <a:ext uri="{FF2B5EF4-FFF2-40B4-BE49-F238E27FC236}">
                <a16:creationId xmlns:a16="http://schemas.microsoft.com/office/drawing/2014/main" id="{FD444FD3-17F9-E180-5AD0-1556E4D5EAB7}"/>
              </a:ext>
            </a:extLst>
          </p:cNvPr>
          <p:cNvSpPr txBox="1">
            <a:spLocks noChangeArrowheads="1"/>
          </p:cNvSpPr>
          <p:nvPr/>
        </p:nvSpPr>
        <p:spPr bwMode="auto">
          <a:xfrm>
            <a:off x="2057400" y="3810000"/>
            <a:ext cx="1187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Merger(2)</a:t>
            </a:r>
          </a:p>
        </p:txBody>
      </p:sp>
      <p:sp>
        <p:nvSpPr>
          <p:cNvPr id="96265" name="Rectangle 10">
            <a:extLst>
              <a:ext uri="{FF2B5EF4-FFF2-40B4-BE49-F238E27FC236}">
                <a16:creationId xmlns:a16="http://schemas.microsoft.com/office/drawing/2014/main" id="{0CD04B68-154C-15E4-53D7-673743742CC1}"/>
              </a:ext>
            </a:extLst>
          </p:cNvPr>
          <p:cNvSpPr>
            <a:spLocks noChangeArrowheads="1"/>
          </p:cNvSpPr>
          <p:nvPr/>
        </p:nvSpPr>
        <p:spPr bwMode="auto">
          <a:xfrm>
            <a:off x="2057400" y="3581400"/>
            <a:ext cx="1219200" cy="838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96266" name="Text Box 11">
            <a:extLst>
              <a:ext uri="{FF2B5EF4-FFF2-40B4-BE49-F238E27FC236}">
                <a16:creationId xmlns:a16="http://schemas.microsoft.com/office/drawing/2014/main" id="{87EF50C5-31E7-3DAC-D7D7-68EB8C22359B}"/>
              </a:ext>
            </a:extLst>
          </p:cNvPr>
          <p:cNvSpPr txBox="1">
            <a:spLocks noChangeArrowheads="1"/>
          </p:cNvSpPr>
          <p:nvPr/>
        </p:nvSpPr>
        <p:spPr bwMode="auto">
          <a:xfrm>
            <a:off x="2057400" y="4953000"/>
            <a:ext cx="1187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Merger(2)</a:t>
            </a:r>
          </a:p>
        </p:txBody>
      </p:sp>
      <p:sp>
        <p:nvSpPr>
          <p:cNvPr id="96267" name="Rectangle 12">
            <a:extLst>
              <a:ext uri="{FF2B5EF4-FFF2-40B4-BE49-F238E27FC236}">
                <a16:creationId xmlns:a16="http://schemas.microsoft.com/office/drawing/2014/main" id="{EAC9C203-C74E-7E9D-E8D7-23ECCAD98613}"/>
              </a:ext>
            </a:extLst>
          </p:cNvPr>
          <p:cNvSpPr>
            <a:spLocks noChangeArrowheads="1"/>
          </p:cNvSpPr>
          <p:nvPr/>
        </p:nvSpPr>
        <p:spPr bwMode="auto">
          <a:xfrm>
            <a:off x="2057400" y="4724400"/>
            <a:ext cx="1219200" cy="838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88076" name="Line 13">
            <a:extLst>
              <a:ext uri="{FF2B5EF4-FFF2-40B4-BE49-F238E27FC236}">
                <a16:creationId xmlns:a16="http://schemas.microsoft.com/office/drawing/2014/main" id="{F8B2238C-5ACE-9DD6-1A19-EFCA873C5DDE}"/>
              </a:ext>
            </a:extLst>
          </p:cNvPr>
          <p:cNvSpPr>
            <a:spLocks noChangeShapeType="1"/>
          </p:cNvSpPr>
          <p:nvPr/>
        </p:nvSpPr>
        <p:spPr bwMode="auto">
          <a:xfrm>
            <a:off x="1447800" y="15240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8077" name="Line 14">
            <a:extLst>
              <a:ext uri="{FF2B5EF4-FFF2-40B4-BE49-F238E27FC236}">
                <a16:creationId xmlns:a16="http://schemas.microsoft.com/office/drawing/2014/main" id="{6DD5155F-A4E7-3004-AEFC-8F673E137E46}"/>
              </a:ext>
            </a:extLst>
          </p:cNvPr>
          <p:cNvSpPr>
            <a:spLocks noChangeShapeType="1"/>
          </p:cNvSpPr>
          <p:nvPr/>
        </p:nvSpPr>
        <p:spPr bwMode="auto">
          <a:xfrm>
            <a:off x="1447800" y="18288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8078" name="Line 15">
            <a:extLst>
              <a:ext uri="{FF2B5EF4-FFF2-40B4-BE49-F238E27FC236}">
                <a16:creationId xmlns:a16="http://schemas.microsoft.com/office/drawing/2014/main" id="{A524E54B-A526-E878-A07F-1CB883972D1A}"/>
              </a:ext>
            </a:extLst>
          </p:cNvPr>
          <p:cNvSpPr>
            <a:spLocks noChangeShapeType="1"/>
          </p:cNvSpPr>
          <p:nvPr/>
        </p:nvSpPr>
        <p:spPr bwMode="auto">
          <a:xfrm>
            <a:off x="1447800" y="26670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8079" name="Line 16">
            <a:extLst>
              <a:ext uri="{FF2B5EF4-FFF2-40B4-BE49-F238E27FC236}">
                <a16:creationId xmlns:a16="http://schemas.microsoft.com/office/drawing/2014/main" id="{2409A78E-6F99-A66A-8320-15195CD6D54C}"/>
              </a:ext>
            </a:extLst>
          </p:cNvPr>
          <p:cNvSpPr>
            <a:spLocks noChangeShapeType="1"/>
          </p:cNvSpPr>
          <p:nvPr/>
        </p:nvSpPr>
        <p:spPr bwMode="auto">
          <a:xfrm>
            <a:off x="1447800" y="29718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8080" name="Line 17">
            <a:extLst>
              <a:ext uri="{FF2B5EF4-FFF2-40B4-BE49-F238E27FC236}">
                <a16:creationId xmlns:a16="http://schemas.microsoft.com/office/drawing/2014/main" id="{A2DD8F05-18D7-27E2-DF61-C14AE7842353}"/>
              </a:ext>
            </a:extLst>
          </p:cNvPr>
          <p:cNvSpPr>
            <a:spLocks noChangeShapeType="1"/>
          </p:cNvSpPr>
          <p:nvPr/>
        </p:nvSpPr>
        <p:spPr bwMode="auto">
          <a:xfrm>
            <a:off x="1447800" y="38100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8081" name="Line 18">
            <a:extLst>
              <a:ext uri="{FF2B5EF4-FFF2-40B4-BE49-F238E27FC236}">
                <a16:creationId xmlns:a16="http://schemas.microsoft.com/office/drawing/2014/main" id="{B639A632-DFC1-2D14-5FE2-7D898353DEA4}"/>
              </a:ext>
            </a:extLst>
          </p:cNvPr>
          <p:cNvSpPr>
            <a:spLocks noChangeShapeType="1"/>
          </p:cNvSpPr>
          <p:nvPr/>
        </p:nvSpPr>
        <p:spPr bwMode="auto">
          <a:xfrm>
            <a:off x="1447800" y="41148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8082" name="Line 19">
            <a:extLst>
              <a:ext uri="{FF2B5EF4-FFF2-40B4-BE49-F238E27FC236}">
                <a16:creationId xmlns:a16="http://schemas.microsoft.com/office/drawing/2014/main" id="{E1D8B11B-918C-59C3-DF6E-2DE0410C95D7}"/>
              </a:ext>
            </a:extLst>
          </p:cNvPr>
          <p:cNvSpPr>
            <a:spLocks noChangeShapeType="1"/>
          </p:cNvSpPr>
          <p:nvPr/>
        </p:nvSpPr>
        <p:spPr bwMode="auto">
          <a:xfrm>
            <a:off x="1447800" y="49530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8083" name="Line 20">
            <a:extLst>
              <a:ext uri="{FF2B5EF4-FFF2-40B4-BE49-F238E27FC236}">
                <a16:creationId xmlns:a16="http://schemas.microsoft.com/office/drawing/2014/main" id="{FA356738-AEAE-98EF-24C3-676FB2BB739B}"/>
              </a:ext>
            </a:extLst>
          </p:cNvPr>
          <p:cNvSpPr>
            <a:spLocks noChangeShapeType="1"/>
          </p:cNvSpPr>
          <p:nvPr/>
        </p:nvSpPr>
        <p:spPr bwMode="auto">
          <a:xfrm>
            <a:off x="1447800" y="52578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96276" name="Line 21">
            <a:extLst>
              <a:ext uri="{FF2B5EF4-FFF2-40B4-BE49-F238E27FC236}">
                <a16:creationId xmlns:a16="http://schemas.microsoft.com/office/drawing/2014/main" id="{2264B41B-B86B-D5E6-F495-E3433A68E1BB}"/>
              </a:ext>
            </a:extLst>
          </p:cNvPr>
          <p:cNvSpPr>
            <a:spLocks noChangeShapeType="1"/>
          </p:cNvSpPr>
          <p:nvPr/>
        </p:nvSpPr>
        <p:spPr bwMode="auto">
          <a:xfrm>
            <a:off x="3276600" y="15240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96277" name="Line 22">
            <a:extLst>
              <a:ext uri="{FF2B5EF4-FFF2-40B4-BE49-F238E27FC236}">
                <a16:creationId xmlns:a16="http://schemas.microsoft.com/office/drawing/2014/main" id="{60FF77A5-C5C1-9201-6CF2-F9F08C942D44}"/>
              </a:ext>
            </a:extLst>
          </p:cNvPr>
          <p:cNvSpPr>
            <a:spLocks noChangeShapeType="1"/>
          </p:cNvSpPr>
          <p:nvPr/>
        </p:nvSpPr>
        <p:spPr bwMode="auto">
          <a:xfrm>
            <a:off x="3276600" y="18288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96278" name="Line 23">
            <a:extLst>
              <a:ext uri="{FF2B5EF4-FFF2-40B4-BE49-F238E27FC236}">
                <a16:creationId xmlns:a16="http://schemas.microsoft.com/office/drawing/2014/main" id="{2FC870E2-0B54-98F4-8D00-DEEAEECB0885}"/>
              </a:ext>
            </a:extLst>
          </p:cNvPr>
          <p:cNvSpPr>
            <a:spLocks noChangeShapeType="1"/>
          </p:cNvSpPr>
          <p:nvPr/>
        </p:nvSpPr>
        <p:spPr bwMode="auto">
          <a:xfrm>
            <a:off x="3276600" y="26670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96279" name="Line 24">
            <a:extLst>
              <a:ext uri="{FF2B5EF4-FFF2-40B4-BE49-F238E27FC236}">
                <a16:creationId xmlns:a16="http://schemas.microsoft.com/office/drawing/2014/main" id="{80916F69-B4E1-82E9-3CAC-473DCE955663}"/>
              </a:ext>
            </a:extLst>
          </p:cNvPr>
          <p:cNvSpPr>
            <a:spLocks noChangeShapeType="1"/>
          </p:cNvSpPr>
          <p:nvPr/>
        </p:nvSpPr>
        <p:spPr bwMode="auto">
          <a:xfrm>
            <a:off x="3276600" y="29718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96280" name="Line 25">
            <a:extLst>
              <a:ext uri="{FF2B5EF4-FFF2-40B4-BE49-F238E27FC236}">
                <a16:creationId xmlns:a16="http://schemas.microsoft.com/office/drawing/2014/main" id="{6E7E4EE4-878A-6C31-AE0B-A4674721550C}"/>
              </a:ext>
            </a:extLst>
          </p:cNvPr>
          <p:cNvSpPr>
            <a:spLocks noChangeShapeType="1"/>
          </p:cNvSpPr>
          <p:nvPr/>
        </p:nvSpPr>
        <p:spPr bwMode="auto">
          <a:xfrm>
            <a:off x="3276600" y="38100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96281" name="Line 26">
            <a:extLst>
              <a:ext uri="{FF2B5EF4-FFF2-40B4-BE49-F238E27FC236}">
                <a16:creationId xmlns:a16="http://schemas.microsoft.com/office/drawing/2014/main" id="{6021C2E8-DA0B-7F36-6BA7-7261E1B77964}"/>
              </a:ext>
            </a:extLst>
          </p:cNvPr>
          <p:cNvSpPr>
            <a:spLocks noChangeShapeType="1"/>
          </p:cNvSpPr>
          <p:nvPr/>
        </p:nvSpPr>
        <p:spPr bwMode="auto">
          <a:xfrm>
            <a:off x="3276600" y="41148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96282" name="Line 27">
            <a:extLst>
              <a:ext uri="{FF2B5EF4-FFF2-40B4-BE49-F238E27FC236}">
                <a16:creationId xmlns:a16="http://schemas.microsoft.com/office/drawing/2014/main" id="{51220963-1673-749B-4329-4C4EAD6801F4}"/>
              </a:ext>
            </a:extLst>
          </p:cNvPr>
          <p:cNvSpPr>
            <a:spLocks noChangeShapeType="1"/>
          </p:cNvSpPr>
          <p:nvPr/>
        </p:nvSpPr>
        <p:spPr bwMode="auto">
          <a:xfrm>
            <a:off x="3276600" y="49530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96283" name="Line 28">
            <a:extLst>
              <a:ext uri="{FF2B5EF4-FFF2-40B4-BE49-F238E27FC236}">
                <a16:creationId xmlns:a16="http://schemas.microsoft.com/office/drawing/2014/main" id="{049EFC97-3C06-8FE9-248D-4DA44ECD3A0F}"/>
              </a:ext>
            </a:extLst>
          </p:cNvPr>
          <p:cNvSpPr>
            <a:spLocks noChangeShapeType="1"/>
          </p:cNvSpPr>
          <p:nvPr/>
        </p:nvSpPr>
        <p:spPr bwMode="auto">
          <a:xfrm>
            <a:off x="3276600" y="52578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96284" name="Text Box 29">
            <a:extLst>
              <a:ext uri="{FF2B5EF4-FFF2-40B4-BE49-F238E27FC236}">
                <a16:creationId xmlns:a16="http://schemas.microsoft.com/office/drawing/2014/main" id="{248BE26F-D1C9-08C7-A96F-6351657E2C46}"/>
              </a:ext>
            </a:extLst>
          </p:cNvPr>
          <p:cNvSpPr txBox="1">
            <a:spLocks noChangeArrowheads="1"/>
          </p:cNvSpPr>
          <p:nvPr/>
        </p:nvSpPr>
        <p:spPr bwMode="auto">
          <a:xfrm>
            <a:off x="3886200" y="2071688"/>
            <a:ext cx="1187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Merger(4)</a:t>
            </a:r>
          </a:p>
        </p:txBody>
      </p:sp>
      <p:sp>
        <p:nvSpPr>
          <p:cNvPr id="96285" name="Rectangle 30">
            <a:extLst>
              <a:ext uri="{FF2B5EF4-FFF2-40B4-BE49-F238E27FC236}">
                <a16:creationId xmlns:a16="http://schemas.microsoft.com/office/drawing/2014/main" id="{7BF4D18E-0474-B466-DC23-DE0A00AD9BB2}"/>
              </a:ext>
            </a:extLst>
          </p:cNvPr>
          <p:cNvSpPr>
            <a:spLocks noChangeArrowheads="1"/>
          </p:cNvSpPr>
          <p:nvPr/>
        </p:nvSpPr>
        <p:spPr bwMode="auto">
          <a:xfrm>
            <a:off x="3886200" y="1295400"/>
            <a:ext cx="1219200" cy="1981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96286" name="Text Box 33">
            <a:extLst>
              <a:ext uri="{FF2B5EF4-FFF2-40B4-BE49-F238E27FC236}">
                <a16:creationId xmlns:a16="http://schemas.microsoft.com/office/drawing/2014/main" id="{52258E2C-6A4B-6D73-39FF-7FBC158BDBBA}"/>
              </a:ext>
            </a:extLst>
          </p:cNvPr>
          <p:cNvSpPr txBox="1">
            <a:spLocks noChangeArrowheads="1"/>
          </p:cNvSpPr>
          <p:nvPr/>
        </p:nvSpPr>
        <p:spPr bwMode="auto">
          <a:xfrm>
            <a:off x="3886200" y="4357688"/>
            <a:ext cx="1187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Merger(4)</a:t>
            </a:r>
          </a:p>
        </p:txBody>
      </p:sp>
      <p:sp>
        <p:nvSpPr>
          <p:cNvPr id="96287" name="Rectangle 34">
            <a:extLst>
              <a:ext uri="{FF2B5EF4-FFF2-40B4-BE49-F238E27FC236}">
                <a16:creationId xmlns:a16="http://schemas.microsoft.com/office/drawing/2014/main" id="{658F8E21-C742-B2FC-64FB-6BE2BA50C54C}"/>
              </a:ext>
            </a:extLst>
          </p:cNvPr>
          <p:cNvSpPr>
            <a:spLocks noChangeArrowheads="1"/>
          </p:cNvSpPr>
          <p:nvPr/>
        </p:nvSpPr>
        <p:spPr bwMode="auto">
          <a:xfrm>
            <a:off x="3886200" y="3581400"/>
            <a:ext cx="1219200" cy="1981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96288" name="Line 35">
            <a:extLst>
              <a:ext uri="{FF2B5EF4-FFF2-40B4-BE49-F238E27FC236}">
                <a16:creationId xmlns:a16="http://schemas.microsoft.com/office/drawing/2014/main" id="{5FD295A9-4C9C-AFA5-DD84-BF55C082C83C}"/>
              </a:ext>
            </a:extLst>
          </p:cNvPr>
          <p:cNvSpPr>
            <a:spLocks noChangeShapeType="1"/>
          </p:cNvSpPr>
          <p:nvPr/>
        </p:nvSpPr>
        <p:spPr bwMode="auto">
          <a:xfrm>
            <a:off x="5105400" y="15240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96289" name="Line 36">
            <a:extLst>
              <a:ext uri="{FF2B5EF4-FFF2-40B4-BE49-F238E27FC236}">
                <a16:creationId xmlns:a16="http://schemas.microsoft.com/office/drawing/2014/main" id="{0C32506B-96E9-B432-670F-98D65EBE2E92}"/>
              </a:ext>
            </a:extLst>
          </p:cNvPr>
          <p:cNvSpPr>
            <a:spLocks noChangeShapeType="1"/>
          </p:cNvSpPr>
          <p:nvPr/>
        </p:nvSpPr>
        <p:spPr bwMode="auto">
          <a:xfrm>
            <a:off x="5105400" y="18288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96290" name="Line 37">
            <a:extLst>
              <a:ext uri="{FF2B5EF4-FFF2-40B4-BE49-F238E27FC236}">
                <a16:creationId xmlns:a16="http://schemas.microsoft.com/office/drawing/2014/main" id="{138929AC-CE75-3366-0405-2000488CF3E6}"/>
              </a:ext>
            </a:extLst>
          </p:cNvPr>
          <p:cNvSpPr>
            <a:spLocks noChangeShapeType="1"/>
          </p:cNvSpPr>
          <p:nvPr/>
        </p:nvSpPr>
        <p:spPr bwMode="auto">
          <a:xfrm>
            <a:off x="5105400" y="26670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96291" name="Line 38">
            <a:extLst>
              <a:ext uri="{FF2B5EF4-FFF2-40B4-BE49-F238E27FC236}">
                <a16:creationId xmlns:a16="http://schemas.microsoft.com/office/drawing/2014/main" id="{0FB4ED8B-A04E-DE06-2739-E5866B3361E6}"/>
              </a:ext>
            </a:extLst>
          </p:cNvPr>
          <p:cNvSpPr>
            <a:spLocks noChangeShapeType="1"/>
          </p:cNvSpPr>
          <p:nvPr/>
        </p:nvSpPr>
        <p:spPr bwMode="auto">
          <a:xfrm>
            <a:off x="5105400" y="29718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96292" name="Line 39">
            <a:extLst>
              <a:ext uri="{FF2B5EF4-FFF2-40B4-BE49-F238E27FC236}">
                <a16:creationId xmlns:a16="http://schemas.microsoft.com/office/drawing/2014/main" id="{598DB955-9D1B-1248-6243-BEA69E8BE572}"/>
              </a:ext>
            </a:extLst>
          </p:cNvPr>
          <p:cNvSpPr>
            <a:spLocks noChangeShapeType="1"/>
          </p:cNvSpPr>
          <p:nvPr/>
        </p:nvSpPr>
        <p:spPr bwMode="auto">
          <a:xfrm>
            <a:off x="5105400" y="38100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96293" name="Line 40">
            <a:extLst>
              <a:ext uri="{FF2B5EF4-FFF2-40B4-BE49-F238E27FC236}">
                <a16:creationId xmlns:a16="http://schemas.microsoft.com/office/drawing/2014/main" id="{A3640F22-0FF4-8F18-B14E-F15450885AA5}"/>
              </a:ext>
            </a:extLst>
          </p:cNvPr>
          <p:cNvSpPr>
            <a:spLocks noChangeShapeType="1"/>
          </p:cNvSpPr>
          <p:nvPr/>
        </p:nvSpPr>
        <p:spPr bwMode="auto">
          <a:xfrm>
            <a:off x="5105400" y="41148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96294" name="Line 41">
            <a:extLst>
              <a:ext uri="{FF2B5EF4-FFF2-40B4-BE49-F238E27FC236}">
                <a16:creationId xmlns:a16="http://schemas.microsoft.com/office/drawing/2014/main" id="{08D35C12-B80C-8D4A-94E9-A52BED1499B7}"/>
              </a:ext>
            </a:extLst>
          </p:cNvPr>
          <p:cNvSpPr>
            <a:spLocks noChangeShapeType="1"/>
          </p:cNvSpPr>
          <p:nvPr/>
        </p:nvSpPr>
        <p:spPr bwMode="auto">
          <a:xfrm>
            <a:off x="5105400" y="49530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96295" name="Line 42">
            <a:extLst>
              <a:ext uri="{FF2B5EF4-FFF2-40B4-BE49-F238E27FC236}">
                <a16:creationId xmlns:a16="http://schemas.microsoft.com/office/drawing/2014/main" id="{0FF2BA80-F2E9-5E5F-78E9-CEFADB93E1BA}"/>
              </a:ext>
            </a:extLst>
          </p:cNvPr>
          <p:cNvSpPr>
            <a:spLocks noChangeShapeType="1"/>
          </p:cNvSpPr>
          <p:nvPr/>
        </p:nvSpPr>
        <p:spPr bwMode="auto">
          <a:xfrm>
            <a:off x="5105400" y="52578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96296" name="Text Box 43">
            <a:extLst>
              <a:ext uri="{FF2B5EF4-FFF2-40B4-BE49-F238E27FC236}">
                <a16:creationId xmlns:a16="http://schemas.microsoft.com/office/drawing/2014/main" id="{394A9248-AB0C-B67E-21F1-4F01890217ED}"/>
              </a:ext>
            </a:extLst>
          </p:cNvPr>
          <p:cNvSpPr txBox="1">
            <a:spLocks noChangeArrowheads="1"/>
          </p:cNvSpPr>
          <p:nvPr/>
        </p:nvSpPr>
        <p:spPr bwMode="auto">
          <a:xfrm>
            <a:off x="5746750" y="3200400"/>
            <a:ext cx="1187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Merger(8)</a:t>
            </a:r>
          </a:p>
        </p:txBody>
      </p:sp>
      <p:sp>
        <p:nvSpPr>
          <p:cNvPr id="96297" name="Rectangle 44">
            <a:extLst>
              <a:ext uri="{FF2B5EF4-FFF2-40B4-BE49-F238E27FC236}">
                <a16:creationId xmlns:a16="http://schemas.microsoft.com/office/drawing/2014/main" id="{D93D1486-22ED-83CE-A25C-719ABF42B1BB}"/>
              </a:ext>
            </a:extLst>
          </p:cNvPr>
          <p:cNvSpPr>
            <a:spLocks noChangeArrowheads="1"/>
          </p:cNvSpPr>
          <p:nvPr/>
        </p:nvSpPr>
        <p:spPr bwMode="auto">
          <a:xfrm>
            <a:off x="5715000" y="1295400"/>
            <a:ext cx="1219200" cy="4267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96298" name="Line 45">
            <a:extLst>
              <a:ext uri="{FF2B5EF4-FFF2-40B4-BE49-F238E27FC236}">
                <a16:creationId xmlns:a16="http://schemas.microsoft.com/office/drawing/2014/main" id="{F1AD2071-9AFC-E216-C3A6-6CE574BB6B34}"/>
              </a:ext>
            </a:extLst>
          </p:cNvPr>
          <p:cNvSpPr>
            <a:spLocks noChangeShapeType="1"/>
          </p:cNvSpPr>
          <p:nvPr/>
        </p:nvSpPr>
        <p:spPr bwMode="auto">
          <a:xfrm>
            <a:off x="6934200" y="15240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96299" name="Line 46">
            <a:extLst>
              <a:ext uri="{FF2B5EF4-FFF2-40B4-BE49-F238E27FC236}">
                <a16:creationId xmlns:a16="http://schemas.microsoft.com/office/drawing/2014/main" id="{3CD7B1B4-B31E-78E5-5D4C-4DB8AC5CDEB0}"/>
              </a:ext>
            </a:extLst>
          </p:cNvPr>
          <p:cNvSpPr>
            <a:spLocks noChangeShapeType="1"/>
          </p:cNvSpPr>
          <p:nvPr/>
        </p:nvSpPr>
        <p:spPr bwMode="auto">
          <a:xfrm>
            <a:off x="6934200" y="18288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96300" name="Line 47">
            <a:extLst>
              <a:ext uri="{FF2B5EF4-FFF2-40B4-BE49-F238E27FC236}">
                <a16:creationId xmlns:a16="http://schemas.microsoft.com/office/drawing/2014/main" id="{AA7EE201-4F56-3B50-20BB-66A573211852}"/>
              </a:ext>
            </a:extLst>
          </p:cNvPr>
          <p:cNvSpPr>
            <a:spLocks noChangeShapeType="1"/>
          </p:cNvSpPr>
          <p:nvPr/>
        </p:nvSpPr>
        <p:spPr bwMode="auto">
          <a:xfrm>
            <a:off x="6934200" y="26670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96301" name="Line 48">
            <a:extLst>
              <a:ext uri="{FF2B5EF4-FFF2-40B4-BE49-F238E27FC236}">
                <a16:creationId xmlns:a16="http://schemas.microsoft.com/office/drawing/2014/main" id="{B75EC570-0620-1D63-E61E-CAB46ED6FAA4}"/>
              </a:ext>
            </a:extLst>
          </p:cNvPr>
          <p:cNvSpPr>
            <a:spLocks noChangeShapeType="1"/>
          </p:cNvSpPr>
          <p:nvPr/>
        </p:nvSpPr>
        <p:spPr bwMode="auto">
          <a:xfrm>
            <a:off x="6934200" y="29718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96302" name="Line 49">
            <a:extLst>
              <a:ext uri="{FF2B5EF4-FFF2-40B4-BE49-F238E27FC236}">
                <a16:creationId xmlns:a16="http://schemas.microsoft.com/office/drawing/2014/main" id="{4CCDAF35-D307-87B7-D60A-CE377EFA9ABC}"/>
              </a:ext>
            </a:extLst>
          </p:cNvPr>
          <p:cNvSpPr>
            <a:spLocks noChangeShapeType="1"/>
          </p:cNvSpPr>
          <p:nvPr/>
        </p:nvSpPr>
        <p:spPr bwMode="auto">
          <a:xfrm>
            <a:off x="6934200" y="38100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96303" name="Line 50">
            <a:extLst>
              <a:ext uri="{FF2B5EF4-FFF2-40B4-BE49-F238E27FC236}">
                <a16:creationId xmlns:a16="http://schemas.microsoft.com/office/drawing/2014/main" id="{9BC53A2E-0F51-0A62-C871-5D4DBB0AAF2A}"/>
              </a:ext>
            </a:extLst>
          </p:cNvPr>
          <p:cNvSpPr>
            <a:spLocks noChangeShapeType="1"/>
          </p:cNvSpPr>
          <p:nvPr/>
        </p:nvSpPr>
        <p:spPr bwMode="auto">
          <a:xfrm>
            <a:off x="6934200" y="41148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96304" name="Line 51">
            <a:extLst>
              <a:ext uri="{FF2B5EF4-FFF2-40B4-BE49-F238E27FC236}">
                <a16:creationId xmlns:a16="http://schemas.microsoft.com/office/drawing/2014/main" id="{30CEB960-7205-4554-660D-709088879A84}"/>
              </a:ext>
            </a:extLst>
          </p:cNvPr>
          <p:cNvSpPr>
            <a:spLocks noChangeShapeType="1"/>
          </p:cNvSpPr>
          <p:nvPr/>
        </p:nvSpPr>
        <p:spPr bwMode="auto">
          <a:xfrm>
            <a:off x="6934200" y="49530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96305" name="Line 52">
            <a:extLst>
              <a:ext uri="{FF2B5EF4-FFF2-40B4-BE49-F238E27FC236}">
                <a16:creationId xmlns:a16="http://schemas.microsoft.com/office/drawing/2014/main" id="{6AF777F3-9D44-42B3-B269-36F9C73A7262}"/>
              </a:ext>
            </a:extLst>
          </p:cNvPr>
          <p:cNvSpPr>
            <a:spLocks noChangeShapeType="1"/>
          </p:cNvSpPr>
          <p:nvPr/>
        </p:nvSpPr>
        <p:spPr bwMode="auto">
          <a:xfrm>
            <a:off x="6934200" y="52578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96306" name="Text Box 54">
            <a:extLst>
              <a:ext uri="{FF2B5EF4-FFF2-40B4-BE49-F238E27FC236}">
                <a16:creationId xmlns:a16="http://schemas.microsoft.com/office/drawing/2014/main" id="{FCE347CA-FB6F-FC34-8F6E-4AA2E9F19235}"/>
              </a:ext>
            </a:extLst>
          </p:cNvPr>
          <p:cNvSpPr txBox="1">
            <a:spLocks noChangeArrowheads="1"/>
          </p:cNvSpPr>
          <p:nvPr/>
        </p:nvSpPr>
        <p:spPr bwMode="auto">
          <a:xfrm>
            <a:off x="2081213" y="1263650"/>
            <a:ext cx="9874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solidFill>
                  <a:srgbClr val="B4B4B4"/>
                </a:solidFill>
              </a:rPr>
              <a:t>Sorter(2)</a:t>
            </a:r>
          </a:p>
        </p:txBody>
      </p:sp>
      <p:sp>
        <p:nvSpPr>
          <p:cNvPr id="96307" name="Text Box 55">
            <a:extLst>
              <a:ext uri="{FF2B5EF4-FFF2-40B4-BE49-F238E27FC236}">
                <a16:creationId xmlns:a16="http://schemas.microsoft.com/office/drawing/2014/main" id="{F11184AB-BB78-936D-D8C4-9F78179070BB}"/>
              </a:ext>
            </a:extLst>
          </p:cNvPr>
          <p:cNvSpPr txBox="1">
            <a:spLocks noChangeArrowheads="1"/>
          </p:cNvSpPr>
          <p:nvPr/>
        </p:nvSpPr>
        <p:spPr bwMode="auto">
          <a:xfrm>
            <a:off x="2057400" y="2438400"/>
            <a:ext cx="9874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solidFill>
                  <a:srgbClr val="B4B4B4"/>
                </a:solidFill>
              </a:rPr>
              <a:t>Sorter(2)</a:t>
            </a:r>
          </a:p>
        </p:txBody>
      </p:sp>
      <p:sp>
        <p:nvSpPr>
          <p:cNvPr id="96308" name="Text Box 56">
            <a:extLst>
              <a:ext uri="{FF2B5EF4-FFF2-40B4-BE49-F238E27FC236}">
                <a16:creationId xmlns:a16="http://schemas.microsoft.com/office/drawing/2014/main" id="{19428EA5-5422-1FCD-36BD-BC8A33225EC8}"/>
              </a:ext>
            </a:extLst>
          </p:cNvPr>
          <p:cNvSpPr txBox="1">
            <a:spLocks noChangeArrowheads="1"/>
          </p:cNvSpPr>
          <p:nvPr/>
        </p:nvSpPr>
        <p:spPr bwMode="auto">
          <a:xfrm>
            <a:off x="2057400" y="3581400"/>
            <a:ext cx="9874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solidFill>
                  <a:srgbClr val="B4B4B4"/>
                </a:solidFill>
              </a:rPr>
              <a:t>Sorter(2)</a:t>
            </a:r>
          </a:p>
        </p:txBody>
      </p:sp>
      <p:sp>
        <p:nvSpPr>
          <p:cNvPr id="96309" name="Text Box 57">
            <a:extLst>
              <a:ext uri="{FF2B5EF4-FFF2-40B4-BE49-F238E27FC236}">
                <a16:creationId xmlns:a16="http://schemas.microsoft.com/office/drawing/2014/main" id="{C128C751-C67B-95B2-F1EB-D6D3554798EF}"/>
              </a:ext>
            </a:extLst>
          </p:cNvPr>
          <p:cNvSpPr txBox="1">
            <a:spLocks noChangeArrowheads="1"/>
          </p:cNvSpPr>
          <p:nvPr/>
        </p:nvSpPr>
        <p:spPr bwMode="auto">
          <a:xfrm>
            <a:off x="2057400" y="4692650"/>
            <a:ext cx="9874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solidFill>
                  <a:srgbClr val="B4B4B4"/>
                </a:solidFill>
              </a:rPr>
              <a:t>Sorter(2)</a:t>
            </a:r>
          </a:p>
        </p:txBody>
      </p:sp>
      <p:sp>
        <p:nvSpPr>
          <p:cNvPr id="96310" name="Rectangle 58">
            <a:extLst>
              <a:ext uri="{FF2B5EF4-FFF2-40B4-BE49-F238E27FC236}">
                <a16:creationId xmlns:a16="http://schemas.microsoft.com/office/drawing/2014/main" id="{34BD0F1A-66D0-662A-76E9-0770CE1F0C73}"/>
              </a:ext>
            </a:extLst>
          </p:cNvPr>
          <p:cNvSpPr>
            <a:spLocks noChangeArrowheads="1"/>
          </p:cNvSpPr>
          <p:nvPr/>
        </p:nvSpPr>
        <p:spPr bwMode="auto">
          <a:xfrm>
            <a:off x="1981200" y="3505200"/>
            <a:ext cx="3276600" cy="2362200"/>
          </a:xfrm>
          <a:prstGeom prst="rect">
            <a:avLst/>
          </a:prstGeom>
          <a:noFill/>
          <a:ln w="9525" algn="ctr">
            <a:solidFill>
              <a:srgbClr val="B4B4B4"/>
            </a:solidFill>
            <a:prstDash val="sysDot"/>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96311" name="Text Box 60">
            <a:extLst>
              <a:ext uri="{FF2B5EF4-FFF2-40B4-BE49-F238E27FC236}">
                <a16:creationId xmlns:a16="http://schemas.microsoft.com/office/drawing/2014/main" id="{6E7A8533-5670-1CCF-6DB4-60DDC9A30227}"/>
              </a:ext>
            </a:extLst>
          </p:cNvPr>
          <p:cNvSpPr txBox="1">
            <a:spLocks noChangeArrowheads="1"/>
          </p:cNvSpPr>
          <p:nvPr/>
        </p:nvSpPr>
        <p:spPr bwMode="auto">
          <a:xfrm>
            <a:off x="2136775" y="5530850"/>
            <a:ext cx="9874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solidFill>
                  <a:srgbClr val="B4B4B4"/>
                </a:solidFill>
              </a:rPr>
              <a:t>Sorter(4)</a:t>
            </a:r>
          </a:p>
        </p:txBody>
      </p:sp>
      <p:sp>
        <p:nvSpPr>
          <p:cNvPr id="96312" name="Rectangle 61">
            <a:extLst>
              <a:ext uri="{FF2B5EF4-FFF2-40B4-BE49-F238E27FC236}">
                <a16:creationId xmlns:a16="http://schemas.microsoft.com/office/drawing/2014/main" id="{AFDEDE4E-B012-4602-0C32-C9700CBBAE9B}"/>
              </a:ext>
            </a:extLst>
          </p:cNvPr>
          <p:cNvSpPr>
            <a:spLocks noChangeArrowheads="1"/>
          </p:cNvSpPr>
          <p:nvPr/>
        </p:nvSpPr>
        <p:spPr bwMode="auto">
          <a:xfrm>
            <a:off x="1981200" y="990600"/>
            <a:ext cx="3276600" cy="2362200"/>
          </a:xfrm>
          <a:prstGeom prst="rect">
            <a:avLst/>
          </a:prstGeom>
          <a:noFill/>
          <a:ln w="9525" algn="ctr">
            <a:solidFill>
              <a:srgbClr val="B4B4B4"/>
            </a:solidFill>
            <a:prstDash val="sysDot"/>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96313" name="Text Box 62">
            <a:extLst>
              <a:ext uri="{FF2B5EF4-FFF2-40B4-BE49-F238E27FC236}">
                <a16:creationId xmlns:a16="http://schemas.microsoft.com/office/drawing/2014/main" id="{430A5BE4-56F6-E363-0412-C3BDB004251A}"/>
              </a:ext>
            </a:extLst>
          </p:cNvPr>
          <p:cNvSpPr txBox="1">
            <a:spLocks noChangeArrowheads="1"/>
          </p:cNvSpPr>
          <p:nvPr/>
        </p:nvSpPr>
        <p:spPr bwMode="auto">
          <a:xfrm>
            <a:off x="2136775" y="958850"/>
            <a:ext cx="9874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solidFill>
                  <a:srgbClr val="B4B4B4"/>
                </a:solidFill>
              </a:rPr>
              <a:t>Sorter(4)</a:t>
            </a:r>
          </a:p>
        </p:txBody>
      </p:sp>
      <p:sp>
        <p:nvSpPr>
          <p:cNvPr id="96314" name="Rectangle 63">
            <a:extLst>
              <a:ext uri="{FF2B5EF4-FFF2-40B4-BE49-F238E27FC236}">
                <a16:creationId xmlns:a16="http://schemas.microsoft.com/office/drawing/2014/main" id="{82BE5C45-84C2-91A9-FB4C-0DFBF64E82EB}"/>
              </a:ext>
            </a:extLst>
          </p:cNvPr>
          <p:cNvSpPr>
            <a:spLocks noChangeArrowheads="1"/>
          </p:cNvSpPr>
          <p:nvPr/>
        </p:nvSpPr>
        <p:spPr bwMode="auto">
          <a:xfrm>
            <a:off x="1828800" y="914400"/>
            <a:ext cx="5334000" cy="5181600"/>
          </a:xfrm>
          <a:prstGeom prst="rect">
            <a:avLst/>
          </a:prstGeom>
          <a:noFill/>
          <a:ln w="9525" algn="ctr">
            <a:solidFill>
              <a:srgbClr val="B4B4B4"/>
            </a:solidFill>
            <a:prstDash val="sysDot"/>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96315" name="Text Box 64">
            <a:extLst>
              <a:ext uri="{FF2B5EF4-FFF2-40B4-BE49-F238E27FC236}">
                <a16:creationId xmlns:a16="http://schemas.microsoft.com/office/drawing/2014/main" id="{8920BF0B-4C8A-AAB2-B141-32475D4020DD}"/>
              </a:ext>
            </a:extLst>
          </p:cNvPr>
          <p:cNvSpPr txBox="1">
            <a:spLocks noChangeArrowheads="1"/>
          </p:cNvSpPr>
          <p:nvPr/>
        </p:nvSpPr>
        <p:spPr bwMode="auto">
          <a:xfrm>
            <a:off x="6022975" y="5791200"/>
            <a:ext cx="9874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solidFill>
                  <a:srgbClr val="B4B4B4"/>
                </a:solidFill>
              </a:rPr>
              <a:t>Sorter(8)</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6260"/>
                                        </p:tgtEl>
                                        <p:attrNameLst>
                                          <p:attrName>style.visibility</p:attrName>
                                        </p:attrNameLst>
                                      </p:cBhvr>
                                      <p:to>
                                        <p:strVal val="visible"/>
                                      </p:to>
                                    </p:set>
                                    <p:animEffect transition="in" filter="fade">
                                      <p:cBhvr>
                                        <p:cTn id="7" dur="500"/>
                                        <p:tgtEl>
                                          <p:spTgt spid="96260"/>
                                        </p:tgtEl>
                                      </p:cBhvr>
                                    </p:animEffect>
                                  </p:childTnLst>
                                </p:cTn>
                              </p:par>
                              <p:par>
                                <p:cTn id="8" presetID="10" presetClass="entr" presetSubtype="0" fill="hold" nodeType="withEffect">
                                  <p:stCondLst>
                                    <p:cond delay="0"/>
                                  </p:stCondLst>
                                  <p:childTnLst>
                                    <p:set>
                                      <p:cBhvr>
                                        <p:cTn id="9" dur="1" fill="hold">
                                          <p:stCondLst>
                                            <p:cond delay="0"/>
                                          </p:stCondLst>
                                        </p:cTn>
                                        <p:tgtEl>
                                          <p:spTgt spid="96306"/>
                                        </p:tgtEl>
                                        <p:attrNameLst>
                                          <p:attrName>style.visibility</p:attrName>
                                        </p:attrNameLst>
                                      </p:cBhvr>
                                      <p:to>
                                        <p:strVal val="visible"/>
                                      </p:to>
                                    </p:set>
                                    <p:animEffect transition="in" filter="fade">
                                      <p:cBhvr>
                                        <p:cTn id="10" dur="500"/>
                                        <p:tgtEl>
                                          <p:spTgt spid="96306"/>
                                        </p:tgtEl>
                                      </p:cBhvr>
                                    </p:animEffect>
                                  </p:childTnLst>
                                </p:cTn>
                              </p:par>
                              <p:par>
                                <p:cTn id="11" presetID="10" presetClass="entr" presetSubtype="0" fill="hold" nodeType="withEffect">
                                  <p:stCondLst>
                                    <p:cond delay="0"/>
                                  </p:stCondLst>
                                  <p:childTnLst>
                                    <p:set>
                                      <p:cBhvr>
                                        <p:cTn id="12" dur="1" fill="hold">
                                          <p:stCondLst>
                                            <p:cond delay="0"/>
                                          </p:stCondLst>
                                        </p:cTn>
                                        <p:tgtEl>
                                          <p:spTgt spid="96261"/>
                                        </p:tgtEl>
                                        <p:attrNameLst>
                                          <p:attrName>style.visibility</p:attrName>
                                        </p:attrNameLst>
                                      </p:cBhvr>
                                      <p:to>
                                        <p:strVal val="visible"/>
                                      </p:to>
                                    </p:set>
                                    <p:animEffect transition="in" filter="fade">
                                      <p:cBhvr>
                                        <p:cTn id="13" dur="500"/>
                                        <p:tgtEl>
                                          <p:spTgt spid="96261"/>
                                        </p:tgtEl>
                                      </p:cBhvr>
                                    </p:animEffect>
                                  </p:childTnLst>
                                </p:cTn>
                              </p:par>
                              <p:par>
                                <p:cTn id="14" presetID="10" presetClass="entr" presetSubtype="0" fill="hold" nodeType="withEffect">
                                  <p:stCondLst>
                                    <p:cond delay="0"/>
                                  </p:stCondLst>
                                  <p:childTnLst>
                                    <p:set>
                                      <p:cBhvr>
                                        <p:cTn id="15" dur="1" fill="hold">
                                          <p:stCondLst>
                                            <p:cond delay="0"/>
                                          </p:stCondLst>
                                        </p:cTn>
                                        <p:tgtEl>
                                          <p:spTgt spid="96276"/>
                                        </p:tgtEl>
                                        <p:attrNameLst>
                                          <p:attrName>style.visibility</p:attrName>
                                        </p:attrNameLst>
                                      </p:cBhvr>
                                      <p:to>
                                        <p:strVal val="visible"/>
                                      </p:to>
                                    </p:set>
                                    <p:animEffect transition="in" filter="fade">
                                      <p:cBhvr>
                                        <p:cTn id="16" dur="500"/>
                                        <p:tgtEl>
                                          <p:spTgt spid="96276"/>
                                        </p:tgtEl>
                                      </p:cBhvr>
                                    </p:animEffect>
                                  </p:childTnLst>
                                </p:cTn>
                              </p:par>
                              <p:par>
                                <p:cTn id="17" presetID="10" presetClass="entr" presetSubtype="0" fill="hold" nodeType="withEffect">
                                  <p:stCondLst>
                                    <p:cond delay="0"/>
                                  </p:stCondLst>
                                  <p:childTnLst>
                                    <p:set>
                                      <p:cBhvr>
                                        <p:cTn id="18" dur="1" fill="hold">
                                          <p:stCondLst>
                                            <p:cond delay="0"/>
                                          </p:stCondLst>
                                        </p:cTn>
                                        <p:tgtEl>
                                          <p:spTgt spid="96277"/>
                                        </p:tgtEl>
                                        <p:attrNameLst>
                                          <p:attrName>style.visibility</p:attrName>
                                        </p:attrNameLst>
                                      </p:cBhvr>
                                      <p:to>
                                        <p:strVal val="visible"/>
                                      </p:to>
                                    </p:set>
                                    <p:animEffect transition="in" filter="fade">
                                      <p:cBhvr>
                                        <p:cTn id="19" dur="500"/>
                                        <p:tgtEl>
                                          <p:spTgt spid="96277"/>
                                        </p:tgtEl>
                                      </p:cBhvr>
                                    </p:animEffect>
                                  </p:childTnLst>
                                </p:cTn>
                              </p:par>
                              <p:par>
                                <p:cTn id="20" presetID="10" presetClass="entr" presetSubtype="0" fill="hold" nodeType="withEffect">
                                  <p:stCondLst>
                                    <p:cond delay="0"/>
                                  </p:stCondLst>
                                  <p:childTnLst>
                                    <p:set>
                                      <p:cBhvr>
                                        <p:cTn id="21" dur="1" fill="hold">
                                          <p:stCondLst>
                                            <p:cond delay="0"/>
                                          </p:stCondLst>
                                        </p:cTn>
                                        <p:tgtEl>
                                          <p:spTgt spid="96307"/>
                                        </p:tgtEl>
                                        <p:attrNameLst>
                                          <p:attrName>style.visibility</p:attrName>
                                        </p:attrNameLst>
                                      </p:cBhvr>
                                      <p:to>
                                        <p:strVal val="visible"/>
                                      </p:to>
                                    </p:set>
                                    <p:animEffect transition="in" filter="fade">
                                      <p:cBhvr>
                                        <p:cTn id="22" dur="500"/>
                                        <p:tgtEl>
                                          <p:spTgt spid="96307"/>
                                        </p:tgtEl>
                                      </p:cBhvr>
                                    </p:animEffect>
                                  </p:childTnLst>
                                </p:cTn>
                              </p:par>
                              <p:par>
                                <p:cTn id="23" presetID="10" presetClass="entr" presetSubtype="0" fill="hold" nodeType="withEffect">
                                  <p:stCondLst>
                                    <p:cond delay="0"/>
                                  </p:stCondLst>
                                  <p:childTnLst>
                                    <p:set>
                                      <p:cBhvr>
                                        <p:cTn id="24" dur="1" fill="hold">
                                          <p:stCondLst>
                                            <p:cond delay="0"/>
                                          </p:stCondLst>
                                        </p:cTn>
                                        <p:tgtEl>
                                          <p:spTgt spid="96263"/>
                                        </p:tgtEl>
                                        <p:attrNameLst>
                                          <p:attrName>style.visibility</p:attrName>
                                        </p:attrNameLst>
                                      </p:cBhvr>
                                      <p:to>
                                        <p:strVal val="visible"/>
                                      </p:to>
                                    </p:set>
                                    <p:animEffect transition="in" filter="fade">
                                      <p:cBhvr>
                                        <p:cTn id="25" dur="500"/>
                                        <p:tgtEl>
                                          <p:spTgt spid="96263"/>
                                        </p:tgtEl>
                                      </p:cBhvr>
                                    </p:animEffect>
                                  </p:childTnLst>
                                </p:cTn>
                              </p:par>
                              <p:par>
                                <p:cTn id="26" presetID="10" presetClass="entr" presetSubtype="0" fill="hold" nodeType="withEffect">
                                  <p:stCondLst>
                                    <p:cond delay="0"/>
                                  </p:stCondLst>
                                  <p:childTnLst>
                                    <p:set>
                                      <p:cBhvr>
                                        <p:cTn id="27" dur="1" fill="hold">
                                          <p:stCondLst>
                                            <p:cond delay="0"/>
                                          </p:stCondLst>
                                        </p:cTn>
                                        <p:tgtEl>
                                          <p:spTgt spid="96262"/>
                                        </p:tgtEl>
                                        <p:attrNameLst>
                                          <p:attrName>style.visibility</p:attrName>
                                        </p:attrNameLst>
                                      </p:cBhvr>
                                      <p:to>
                                        <p:strVal val="visible"/>
                                      </p:to>
                                    </p:set>
                                    <p:animEffect transition="in" filter="fade">
                                      <p:cBhvr>
                                        <p:cTn id="28" dur="500"/>
                                        <p:tgtEl>
                                          <p:spTgt spid="96262"/>
                                        </p:tgtEl>
                                      </p:cBhvr>
                                    </p:animEffect>
                                  </p:childTnLst>
                                </p:cTn>
                              </p:par>
                              <p:par>
                                <p:cTn id="29" presetID="10" presetClass="entr" presetSubtype="0" fill="hold" nodeType="withEffect">
                                  <p:stCondLst>
                                    <p:cond delay="0"/>
                                  </p:stCondLst>
                                  <p:childTnLst>
                                    <p:set>
                                      <p:cBhvr>
                                        <p:cTn id="30" dur="1" fill="hold">
                                          <p:stCondLst>
                                            <p:cond delay="0"/>
                                          </p:stCondLst>
                                        </p:cTn>
                                        <p:tgtEl>
                                          <p:spTgt spid="96278"/>
                                        </p:tgtEl>
                                        <p:attrNameLst>
                                          <p:attrName>style.visibility</p:attrName>
                                        </p:attrNameLst>
                                      </p:cBhvr>
                                      <p:to>
                                        <p:strVal val="visible"/>
                                      </p:to>
                                    </p:set>
                                    <p:animEffect transition="in" filter="fade">
                                      <p:cBhvr>
                                        <p:cTn id="31" dur="500"/>
                                        <p:tgtEl>
                                          <p:spTgt spid="96278"/>
                                        </p:tgtEl>
                                      </p:cBhvr>
                                    </p:animEffect>
                                  </p:childTnLst>
                                </p:cTn>
                              </p:par>
                              <p:par>
                                <p:cTn id="32" presetID="10" presetClass="entr" presetSubtype="0" fill="hold" nodeType="withEffect">
                                  <p:stCondLst>
                                    <p:cond delay="0"/>
                                  </p:stCondLst>
                                  <p:childTnLst>
                                    <p:set>
                                      <p:cBhvr>
                                        <p:cTn id="33" dur="1" fill="hold">
                                          <p:stCondLst>
                                            <p:cond delay="0"/>
                                          </p:stCondLst>
                                        </p:cTn>
                                        <p:tgtEl>
                                          <p:spTgt spid="96279"/>
                                        </p:tgtEl>
                                        <p:attrNameLst>
                                          <p:attrName>style.visibility</p:attrName>
                                        </p:attrNameLst>
                                      </p:cBhvr>
                                      <p:to>
                                        <p:strVal val="visible"/>
                                      </p:to>
                                    </p:set>
                                    <p:animEffect transition="in" filter="fade">
                                      <p:cBhvr>
                                        <p:cTn id="34" dur="500"/>
                                        <p:tgtEl>
                                          <p:spTgt spid="96279"/>
                                        </p:tgtEl>
                                      </p:cBhvr>
                                    </p:animEffect>
                                  </p:childTnLst>
                                </p:cTn>
                              </p:par>
                              <p:par>
                                <p:cTn id="35" presetID="10" presetClass="entr" presetSubtype="0" fill="hold" nodeType="withEffect">
                                  <p:stCondLst>
                                    <p:cond delay="0"/>
                                  </p:stCondLst>
                                  <p:childTnLst>
                                    <p:set>
                                      <p:cBhvr>
                                        <p:cTn id="36" dur="1" fill="hold">
                                          <p:stCondLst>
                                            <p:cond delay="0"/>
                                          </p:stCondLst>
                                        </p:cTn>
                                        <p:tgtEl>
                                          <p:spTgt spid="96308"/>
                                        </p:tgtEl>
                                        <p:attrNameLst>
                                          <p:attrName>style.visibility</p:attrName>
                                        </p:attrNameLst>
                                      </p:cBhvr>
                                      <p:to>
                                        <p:strVal val="visible"/>
                                      </p:to>
                                    </p:set>
                                    <p:animEffect transition="in" filter="fade">
                                      <p:cBhvr>
                                        <p:cTn id="37" dur="500"/>
                                        <p:tgtEl>
                                          <p:spTgt spid="96308"/>
                                        </p:tgtEl>
                                      </p:cBhvr>
                                    </p:animEffect>
                                  </p:childTnLst>
                                </p:cTn>
                              </p:par>
                              <p:par>
                                <p:cTn id="38" presetID="10" presetClass="entr" presetSubtype="0" fill="hold" nodeType="withEffect">
                                  <p:stCondLst>
                                    <p:cond delay="0"/>
                                  </p:stCondLst>
                                  <p:childTnLst>
                                    <p:set>
                                      <p:cBhvr>
                                        <p:cTn id="39" dur="1" fill="hold">
                                          <p:stCondLst>
                                            <p:cond delay="0"/>
                                          </p:stCondLst>
                                        </p:cTn>
                                        <p:tgtEl>
                                          <p:spTgt spid="96265"/>
                                        </p:tgtEl>
                                        <p:attrNameLst>
                                          <p:attrName>style.visibility</p:attrName>
                                        </p:attrNameLst>
                                      </p:cBhvr>
                                      <p:to>
                                        <p:strVal val="visible"/>
                                      </p:to>
                                    </p:set>
                                    <p:animEffect transition="in" filter="fade">
                                      <p:cBhvr>
                                        <p:cTn id="40" dur="500"/>
                                        <p:tgtEl>
                                          <p:spTgt spid="96265"/>
                                        </p:tgtEl>
                                      </p:cBhvr>
                                    </p:animEffect>
                                  </p:childTnLst>
                                </p:cTn>
                              </p:par>
                              <p:par>
                                <p:cTn id="41" presetID="10" presetClass="entr" presetSubtype="0" fill="hold" nodeType="withEffect">
                                  <p:stCondLst>
                                    <p:cond delay="0"/>
                                  </p:stCondLst>
                                  <p:childTnLst>
                                    <p:set>
                                      <p:cBhvr>
                                        <p:cTn id="42" dur="1" fill="hold">
                                          <p:stCondLst>
                                            <p:cond delay="0"/>
                                          </p:stCondLst>
                                        </p:cTn>
                                        <p:tgtEl>
                                          <p:spTgt spid="96264"/>
                                        </p:tgtEl>
                                        <p:attrNameLst>
                                          <p:attrName>style.visibility</p:attrName>
                                        </p:attrNameLst>
                                      </p:cBhvr>
                                      <p:to>
                                        <p:strVal val="visible"/>
                                      </p:to>
                                    </p:set>
                                    <p:animEffect transition="in" filter="fade">
                                      <p:cBhvr>
                                        <p:cTn id="43" dur="500"/>
                                        <p:tgtEl>
                                          <p:spTgt spid="96264"/>
                                        </p:tgtEl>
                                      </p:cBhvr>
                                    </p:animEffect>
                                  </p:childTnLst>
                                </p:cTn>
                              </p:par>
                              <p:par>
                                <p:cTn id="44" presetID="10" presetClass="entr" presetSubtype="0" fill="hold" nodeType="withEffect">
                                  <p:stCondLst>
                                    <p:cond delay="0"/>
                                  </p:stCondLst>
                                  <p:childTnLst>
                                    <p:set>
                                      <p:cBhvr>
                                        <p:cTn id="45" dur="1" fill="hold">
                                          <p:stCondLst>
                                            <p:cond delay="0"/>
                                          </p:stCondLst>
                                        </p:cTn>
                                        <p:tgtEl>
                                          <p:spTgt spid="96280"/>
                                        </p:tgtEl>
                                        <p:attrNameLst>
                                          <p:attrName>style.visibility</p:attrName>
                                        </p:attrNameLst>
                                      </p:cBhvr>
                                      <p:to>
                                        <p:strVal val="visible"/>
                                      </p:to>
                                    </p:set>
                                    <p:animEffect transition="in" filter="fade">
                                      <p:cBhvr>
                                        <p:cTn id="46" dur="500"/>
                                        <p:tgtEl>
                                          <p:spTgt spid="96280"/>
                                        </p:tgtEl>
                                      </p:cBhvr>
                                    </p:animEffect>
                                  </p:childTnLst>
                                </p:cTn>
                              </p:par>
                              <p:par>
                                <p:cTn id="47" presetID="10" presetClass="entr" presetSubtype="0" fill="hold" nodeType="withEffect">
                                  <p:stCondLst>
                                    <p:cond delay="0"/>
                                  </p:stCondLst>
                                  <p:childTnLst>
                                    <p:set>
                                      <p:cBhvr>
                                        <p:cTn id="48" dur="1" fill="hold">
                                          <p:stCondLst>
                                            <p:cond delay="0"/>
                                          </p:stCondLst>
                                        </p:cTn>
                                        <p:tgtEl>
                                          <p:spTgt spid="96281"/>
                                        </p:tgtEl>
                                        <p:attrNameLst>
                                          <p:attrName>style.visibility</p:attrName>
                                        </p:attrNameLst>
                                      </p:cBhvr>
                                      <p:to>
                                        <p:strVal val="visible"/>
                                      </p:to>
                                    </p:set>
                                    <p:animEffect transition="in" filter="fade">
                                      <p:cBhvr>
                                        <p:cTn id="49" dur="500"/>
                                        <p:tgtEl>
                                          <p:spTgt spid="96281"/>
                                        </p:tgtEl>
                                      </p:cBhvr>
                                    </p:animEffect>
                                  </p:childTnLst>
                                </p:cTn>
                              </p:par>
                              <p:par>
                                <p:cTn id="50" presetID="10" presetClass="entr" presetSubtype="0" fill="hold" nodeType="withEffect">
                                  <p:stCondLst>
                                    <p:cond delay="0"/>
                                  </p:stCondLst>
                                  <p:childTnLst>
                                    <p:set>
                                      <p:cBhvr>
                                        <p:cTn id="51" dur="1" fill="hold">
                                          <p:stCondLst>
                                            <p:cond delay="0"/>
                                          </p:stCondLst>
                                        </p:cTn>
                                        <p:tgtEl>
                                          <p:spTgt spid="96309"/>
                                        </p:tgtEl>
                                        <p:attrNameLst>
                                          <p:attrName>style.visibility</p:attrName>
                                        </p:attrNameLst>
                                      </p:cBhvr>
                                      <p:to>
                                        <p:strVal val="visible"/>
                                      </p:to>
                                    </p:set>
                                    <p:animEffect transition="in" filter="fade">
                                      <p:cBhvr>
                                        <p:cTn id="52" dur="500"/>
                                        <p:tgtEl>
                                          <p:spTgt spid="96309"/>
                                        </p:tgtEl>
                                      </p:cBhvr>
                                    </p:animEffect>
                                  </p:childTnLst>
                                </p:cTn>
                              </p:par>
                              <p:par>
                                <p:cTn id="53" presetID="10" presetClass="entr" presetSubtype="0" fill="hold" nodeType="withEffect">
                                  <p:stCondLst>
                                    <p:cond delay="0"/>
                                  </p:stCondLst>
                                  <p:childTnLst>
                                    <p:set>
                                      <p:cBhvr>
                                        <p:cTn id="54" dur="1" fill="hold">
                                          <p:stCondLst>
                                            <p:cond delay="0"/>
                                          </p:stCondLst>
                                        </p:cTn>
                                        <p:tgtEl>
                                          <p:spTgt spid="96267"/>
                                        </p:tgtEl>
                                        <p:attrNameLst>
                                          <p:attrName>style.visibility</p:attrName>
                                        </p:attrNameLst>
                                      </p:cBhvr>
                                      <p:to>
                                        <p:strVal val="visible"/>
                                      </p:to>
                                    </p:set>
                                    <p:animEffect transition="in" filter="fade">
                                      <p:cBhvr>
                                        <p:cTn id="55" dur="500"/>
                                        <p:tgtEl>
                                          <p:spTgt spid="96267"/>
                                        </p:tgtEl>
                                      </p:cBhvr>
                                    </p:animEffect>
                                  </p:childTnLst>
                                </p:cTn>
                              </p:par>
                              <p:par>
                                <p:cTn id="56" presetID="10" presetClass="entr" presetSubtype="0" fill="hold" nodeType="withEffect">
                                  <p:stCondLst>
                                    <p:cond delay="0"/>
                                  </p:stCondLst>
                                  <p:childTnLst>
                                    <p:set>
                                      <p:cBhvr>
                                        <p:cTn id="57" dur="1" fill="hold">
                                          <p:stCondLst>
                                            <p:cond delay="0"/>
                                          </p:stCondLst>
                                        </p:cTn>
                                        <p:tgtEl>
                                          <p:spTgt spid="96266"/>
                                        </p:tgtEl>
                                        <p:attrNameLst>
                                          <p:attrName>style.visibility</p:attrName>
                                        </p:attrNameLst>
                                      </p:cBhvr>
                                      <p:to>
                                        <p:strVal val="visible"/>
                                      </p:to>
                                    </p:set>
                                    <p:animEffect transition="in" filter="fade">
                                      <p:cBhvr>
                                        <p:cTn id="58" dur="500"/>
                                        <p:tgtEl>
                                          <p:spTgt spid="96266"/>
                                        </p:tgtEl>
                                      </p:cBhvr>
                                    </p:animEffect>
                                  </p:childTnLst>
                                </p:cTn>
                              </p:par>
                              <p:par>
                                <p:cTn id="59" presetID="10" presetClass="entr" presetSubtype="0" fill="hold" nodeType="withEffect">
                                  <p:stCondLst>
                                    <p:cond delay="0"/>
                                  </p:stCondLst>
                                  <p:childTnLst>
                                    <p:set>
                                      <p:cBhvr>
                                        <p:cTn id="60" dur="1" fill="hold">
                                          <p:stCondLst>
                                            <p:cond delay="0"/>
                                          </p:stCondLst>
                                        </p:cTn>
                                        <p:tgtEl>
                                          <p:spTgt spid="96282"/>
                                        </p:tgtEl>
                                        <p:attrNameLst>
                                          <p:attrName>style.visibility</p:attrName>
                                        </p:attrNameLst>
                                      </p:cBhvr>
                                      <p:to>
                                        <p:strVal val="visible"/>
                                      </p:to>
                                    </p:set>
                                    <p:animEffect transition="in" filter="fade">
                                      <p:cBhvr>
                                        <p:cTn id="61" dur="500"/>
                                        <p:tgtEl>
                                          <p:spTgt spid="96282"/>
                                        </p:tgtEl>
                                      </p:cBhvr>
                                    </p:animEffect>
                                  </p:childTnLst>
                                </p:cTn>
                              </p:par>
                              <p:par>
                                <p:cTn id="62" presetID="10" presetClass="entr" presetSubtype="0" fill="hold" nodeType="withEffect">
                                  <p:stCondLst>
                                    <p:cond delay="0"/>
                                  </p:stCondLst>
                                  <p:childTnLst>
                                    <p:set>
                                      <p:cBhvr>
                                        <p:cTn id="63" dur="1" fill="hold">
                                          <p:stCondLst>
                                            <p:cond delay="0"/>
                                          </p:stCondLst>
                                        </p:cTn>
                                        <p:tgtEl>
                                          <p:spTgt spid="96283"/>
                                        </p:tgtEl>
                                        <p:attrNameLst>
                                          <p:attrName>style.visibility</p:attrName>
                                        </p:attrNameLst>
                                      </p:cBhvr>
                                      <p:to>
                                        <p:strVal val="visible"/>
                                      </p:to>
                                    </p:set>
                                    <p:animEffect transition="in" filter="fade">
                                      <p:cBhvr>
                                        <p:cTn id="64" dur="500"/>
                                        <p:tgtEl>
                                          <p:spTgt spid="96283"/>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10" presetClass="entr" presetSubtype="0" fill="hold" nodeType="clickEffect">
                                  <p:stCondLst>
                                    <p:cond delay="0"/>
                                  </p:stCondLst>
                                  <p:childTnLst>
                                    <p:set>
                                      <p:cBhvr>
                                        <p:cTn id="68" dur="1" fill="hold">
                                          <p:stCondLst>
                                            <p:cond delay="0"/>
                                          </p:stCondLst>
                                        </p:cTn>
                                        <p:tgtEl>
                                          <p:spTgt spid="96285"/>
                                        </p:tgtEl>
                                        <p:attrNameLst>
                                          <p:attrName>style.visibility</p:attrName>
                                        </p:attrNameLst>
                                      </p:cBhvr>
                                      <p:to>
                                        <p:strVal val="visible"/>
                                      </p:to>
                                    </p:set>
                                    <p:animEffect transition="in" filter="fade">
                                      <p:cBhvr>
                                        <p:cTn id="69" dur="500"/>
                                        <p:tgtEl>
                                          <p:spTgt spid="96285"/>
                                        </p:tgtEl>
                                      </p:cBhvr>
                                    </p:animEffect>
                                  </p:childTnLst>
                                </p:cTn>
                              </p:par>
                              <p:par>
                                <p:cTn id="70" presetID="10" presetClass="entr" presetSubtype="0" fill="hold" nodeType="withEffect">
                                  <p:stCondLst>
                                    <p:cond delay="0"/>
                                  </p:stCondLst>
                                  <p:childTnLst>
                                    <p:set>
                                      <p:cBhvr>
                                        <p:cTn id="71" dur="1" fill="hold">
                                          <p:stCondLst>
                                            <p:cond delay="0"/>
                                          </p:stCondLst>
                                        </p:cTn>
                                        <p:tgtEl>
                                          <p:spTgt spid="96284"/>
                                        </p:tgtEl>
                                        <p:attrNameLst>
                                          <p:attrName>style.visibility</p:attrName>
                                        </p:attrNameLst>
                                      </p:cBhvr>
                                      <p:to>
                                        <p:strVal val="visible"/>
                                      </p:to>
                                    </p:set>
                                    <p:animEffect transition="in" filter="fade">
                                      <p:cBhvr>
                                        <p:cTn id="72" dur="500"/>
                                        <p:tgtEl>
                                          <p:spTgt spid="96284"/>
                                        </p:tgtEl>
                                      </p:cBhvr>
                                    </p:animEffect>
                                  </p:childTnLst>
                                </p:cTn>
                              </p:par>
                              <p:par>
                                <p:cTn id="73" presetID="10" presetClass="entr" presetSubtype="0" fill="hold" nodeType="withEffect">
                                  <p:stCondLst>
                                    <p:cond delay="0"/>
                                  </p:stCondLst>
                                  <p:childTnLst>
                                    <p:set>
                                      <p:cBhvr>
                                        <p:cTn id="74" dur="1" fill="hold">
                                          <p:stCondLst>
                                            <p:cond delay="0"/>
                                          </p:stCondLst>
                                        </p:cTn>
                                        <p:tgtEl>
                                          <p:spTgt spid="96287"/>
                                        </p:tgtEl>
                                        <p:attrNameLst>
                                          <p:attrName>style.visibility</p:attrName>
                                        </p:attrNameLst>
                                      </p:cBhvr>
                                      <p:to>
                                        <p:strVal val="visible"/>
                                      </p:to>
                                    </p:set>
                                    <p:animEffect transition="in" filter="fade">
                                      <p:cBhvr>
                                        <p:cTn id="75" dur="500"/>
                                        <p:tgtEl>
                                          <p:spTgt spid="96287"/>
                                        </p:tgtEl>
                                      </p:cBhvr>
                                    </p:animEffect>
                                  </p:childTnLst>
                                </p:cTn>
                              </p:par>
                              <p:par>
                                <p:cTn id="76" presetID="10" presetClass="entr" presetSubtype="0" fill="hold" nodeType="withEffect">
                                  <p:stCondLst>
                                    <p:cond delay="0"/>
                                  </p:stCondLst>
                                  <p:childTnLst>
                                    <p:set>
                                      <p:cBhvr>
                                        <p:cTn id="77" dur="1" fill="hold">
                                          <p:stCondLst>
                                            <p:cond delay="0"/>
                                          </p:stCondLst>
                                        </p:cTn>
                                        <p:tgtEl>
                                          <p:spTgt spid="96286"/>
                                        </p:tgtEl>
                                        <p:attrNameLst>
                                          <p:attrName>style.visibility</p:attrName>
                                        </p:attrNameLst>
                                      </p:cBhvr>
                                      <p:to>
                                        <p:strVal val="visible"/>
                                      </p:to>
                                    </p:set>
                                    <p:animEffect transition="in" filter="fade">
                                      <p:cBhvr>
                                        <p:cTn id="78" dur="500"/>
                                        <p:tgtEl>
                                          <p:spTgt spid="96286"/>
                                        </p:tgtEl>
                                      </p:cBhvr>
                                    </p:animEffect>
                                  </p:childTnLst>
                                </p:cTn>
                              </p:par>
                              <p:par>
                                <p:cTn id="79" presetID="10" presetClass="entr" presetSubtype="0" fill="hold" nodeType="withEffect">
                                  <p:stCondLst>
                                    <p:cond delay="0"/>
                                  </p:stCondLst>
                                  <p:childTnLst>
                                    <p:set>
                                      <p:cBhvr>
                                        <p:cTn id="80" dur="1" fill="hold">
                                          <p:stCondLst>
                                            <p:cond delay="0"/>
                                          </p:stCondLst>
                                        </p:cTn>
                                        <p:tgtEl>
                                          <p:spTgt spid="96292"/>
                                        </p:tgtEl>
                                        <p:attrNameLst>
                                          <p:attrName>style.visibility</p:attrName>
                                        </p:attrNameLst>
                                      </p:cBhvr>
                                      <p:to>
                                        <p:strVal val="visible"/>
                                      </p:to>
                                    </p:set>
                                    <p:animEffect transition="in" filter="fade">
                                      <p:cBhvr>
                                        <p:cTn id="81" dur="500"/>
                                        <p:tgtEl>
                                          <p:spTgt spid="96292"/>
                                        </p:tgtEl>
                                      </p:cBhvr>
                                    </p:animEffect>
                                  </p:childTnLst>
                                </p:cTn>
                              </p:par>
                              <p:par>
                                <p:cTn id="82" presetID="10" presetClass="entr" presetSubtype="0" fill="hold" nodeType="withEffect">
                                  <p:stCondLst>
                                    <p:cond delay="0"/>
                                  </p:stCondLst>
                                  <p:childTnLst>
                                    <p:set>
                                      <p:cBhvr>
                                        <p:cTn id="83" dur="1" fill="hold">
                                          <p:stCondLst>
                                            <p:cond delay="0"/>
                                          </p:stCondLst>
                                        </p:cTn>
                                        <p:tgtEl>
                                          <p:spTgt spid="96293"/>
                                        </p:tgtEl>
                                        <p:attrNameLst>
                                          <p:attrName>style.visibility</p:attrName>
                                        </p:attrNameLst>
                                      </p:cBhvr>
                                      <p:to>
                                        <p:strVal val="visible"/>
                                      </p:to>
                                    </p:set>
                                    <p:animEffect transition="in" filter="fade">
                                      <p:cBhvr>
                                        <p:cTn id="84" dur="500"/>
                                        <p:tgtEl>
                                          <p:spTgt spid="96293"/>
                                        </p:tgtEl>
                                      </p:cBhvr>
                                    </p:animEffect>
                                  </p:childTnLst>
                                </p:cTn>
                              </p:par>
                              <p:par>
                                <p:cTn id="85" presetID="10" presetClass="entr" presetSubtype="0" fill="hold" nodeType="withEffect">
                                  <p:stCondLst>
                                    <p:cond delay="0"/>
                                  </p:stCondLst>
                                  <p:childTnLst>
                                    <p:set>
                                      <p:cBhvr>
                                        <p:cTn id="86" dur="1" fill="hold">
                                          <p:stCondLst>
                                            <p:cond delay="0"/>
                                          </p:stCondLst>
                                        </p:cTn>
                                        <p:tgtEl>
                                          <p:spTgt spid="96294"/>
                                        </p:tgtEl>
                                        <p:attrNameLst>
                                          <p:attrName>style.visibility</p:attrName>
                                        </p:attrNameLst>
                                      </p:cBhvr>
                                      <p:to>
                                        <p:strVal val="visible"/>
                                      </p:to>
                                    </p:set>
                                    <p:animEffect transition="in" filter="fade">
                                      <p:cBhvr>
                                        <p:cTn id="87" dur="500"/>
                                        <p:tgtEl>
                                          <p:spTgt spid="96294"/>
                                        </p:tgtEl>
                                      </p:cBhvr>
                                    </p:animEffect>
                                  </p:childTnLst>
                                </p:cTn>
                              </p:par>
                              <p:par>
                                <p:cTn id="88" presetID="10" presetClass="entr" presetSubtype="0" fill="hold" nodeType="withEffect">
                                  <p:stCondLst>
                                    <p:cond delay="0"/>
                                  </p:stCondLst>
                                  <p:childTnLst>
                                    <p:set>
                                      <p:cBhvr>
                                        <p:cTn id="89" dur="1" fill="hold">
                                          <p:stCondLst>
                                            <p:cond delay="0"/>
                                          </p:stCondLst>
                                        </p:cTn>
                                        <p:tgtEl>
                                          <p:spTgt spid="96295"/>
                                        </p:tgtEl>
                                        <p:attrNameLst>
                                          <p:attrName>style.visibility</p:attrName>
                                        </p:attrNameLst>
                                      </p:cBhvr>
                                      <p:to>
                                        <p:strVal val="visible"/>
                                      </p:to>
                                    </p:set>
                                    <p:animEffect transition="in" filter="fade">
                                      <p:cBhvr>
                                        <p:cTn id="90" dur="500"/>
                                        <p:tgtEl>
                                          <p:spTgt spid="96295"/>
                                        </p:tgtEl>
                                      </p:cBhvr>
                                    </p:animEffect>
                                  </p:childTnLst>
                                </p:cTn>
                              </p:par>
                              <p:par>
                                <p:cTn id="91" presetID="10" presetClass="entr" presetSubtype="0" fill="hold" nodeType="withEffect">
                                  <p:stCondLst>
                                    <p:cond delay="0"/>
                                  </p:stCondLst>
                                  <p:childTnLst>
                                    <p:set>
                                      <p:cBhvr>
                                        <p:cTn id="92" dur="1" fill="hold">
                                          <p:stCondLst>
                                            <p:cond delay="0"/>
                                          </p:stCondLst>
                                        </p:cTn>
                                        <p:tgtEl>
                                          <p:spTgt spid="96291"/>
                                        </p:tgtEl>
                                        <p:attrNameLst>
                                          <p:attrName>style.visibility</p:attrName>
                                        </p:attrNameLst>
                                      </p:cBhvr>
                                      <p:to>
                                        <p:strVal val="visible"/>
                                      </p:to>
                                    </p:set>
                                    <p:animEffect transition="in" filter="fade">
                                      <p:cBhvr>
                                        <p:cTn id="93" dur="500"/>
                                        <p:tgtEl>
                                          <p:spTgt spid="96291"/>
                                        </p:tgtEl>
                                      </p:cBhvr>
                                    </p:animEffect>
                                  </p:childTnLst>
                                </p:cTn>
                              </p:par>
                              <p:par>
                                <p:cTn id="94" presetID="10" presetClass="entr" presetSubtype="0" fill="hold" nodeType="withEffect">
                                  <p:stCondLst>
                                    <p:cond delay="0"/>
                                  </p:stCondLst>
                                  <p:childTnLst>
                                    <p:set>
                                      <p:cBhvr>
                                        <p:cTn id="95" dur="1" fill="hold">
                                          <p:stCondLst>
                                            <p:cond delay="0"/>
                                          </p:stCondLst>
                                        </p:cTn>
                                        <p:tgtEl>
                                          <p:spTgt spid="96290"/>
                                        </p:tgtEl>
                                        <p:attrNameLst>
                                          <p:attrName>style.visibility</p:attrName>
                                        </p:attrNameLst>
                                      </p:cBhvr>
                                      <p:to>
                                        <p:strVal val="visible"/>
                                      </p:to>
                                    </p:set>
                                    <p:animEffect transition="in" filter="fade">
                                      <p:cBhvr>
                                        <p:cTn id="96" dur="500"/>
                                        <p:tgtEl>
                                          <p:spTgt spid="96290"/>
                                        </p:tgtEl>
                                      </p:cBhvr>
                                    </p:animEffect>
                                  </p:childTnLst>
                                </p:cTn>
                              </p:par>
                              <p:par>
                                <p:cTn id="97" presetID="10" presetClass="entr" presetSubtype="0" fill="hold" nodeType="withEffect">
                                  <p:stCondLst>
                                    <p:cond delay="0"/>
                                  </p:stCondLst>
                                  <p:childTnLst>
                                    <p:set>
                                      <p:cBhvr>
                                        <p:cTn id="98" dur="1" fill="hold">
                                          <p:stCondLst>
                                            <p:cond delay="0"/>
                                          </p:stCondLst>
                                        </p:cTn>
                                        <p:tgtEl>
                                          <p:spTgt spid="96289"/>
                                        </p:tgtEl>
                                        <p:attrNameLst>
                                          <p:attrName>style.visibility</p:attrName>
                                        </p:attrNameLst>
                                      </p:cBhvr>
                                      <p:to>
                                        <p:strVal val="visible"/>
                                      </p:to>
                                    </p:set>
                                    <p:animEffect transition="in" filter="fade">
                                      <p:cBhvr>
                                        <p:cTn id="99" dur="500"/>
                                        <p:tgtEl>
                                          <p:spTgt spid="96289"/>
                                        </p:tgtEl>
                                      </p:cBhvr>
                                    </p:animEffect>
                                  </p:childTnLst>
                                </p:cTn>
                              </p:par>
                              <p:par>
                                <p:cTn id="100" presetID="10" presetClass="entr" presetSubtype="0" fill="hold" nodeType="withEffect">
                                  <p:stCondLst>
                                    <p:cond delay="0"/>
                                  </p:stCondLst>
                                  <p:childTnLst>
                                    <p:set>
                                      <p:cBhvr>
                                        <p:cTn id="101" dur="1" fill="hold">
                                          <p:stCondLst>
                                            <p:cond delay="0"/>
                                          </p:stCondLst>
                                        </p:cTn>
                                        <p:tgtEl>
                                          <p:spTgt spid="96288"/>
                                        </p:tgtEl>
                                        <p:attrNameLst>
                                          <p:attrName>style.visibility</p:attrName>
                                        </p:attrNameLst>
                                      </p:cBhvr>
                                      <p:to>
                                        <p:strVal val="visible"/>
                                      </p:to>
                                    </p:set>
                                    <p:animEffect transition="in" filter="fade">
                                      <p:cBhvr>
                                        <p:cTn id="102" dur="500"/>
                                        <p:tgtEl>
                                          <p:spTgt spid="96288"/>
                                        </p:tgtEl>
                                      </p:cBhvr>
                                    </p:animEffect>
                                  </p:childTnLst>
                                </p:cTn>
                              </p:par>
                              <p:par>
                                <p:cTn id="103" presetID="10" presetClass="entr" presetSubtype="0" fill="hold" nodeType="withEffect">
                                  <p:stCondLst>
                                    <p:cond delay="0"/>
                                  </p:stCondLst>
                                  <p:childTnLst>
                                    <p:set>
                                      <p:cBhvr>
                                        <p:cTn id="104" dur="1" fill="hold">
                                          <p:stCondLst>
                                            <p:cond delay="0"/>
                                          </p:stCondLst>
                                        </p:cTn>
                                        <p:tgtEl>
                                          <p:spTgt spid="96312"/>
                                        </p:tgtEl>
                                        <p:attrNameLst>
                                          <p:attrName>style.visibility</p:attrName>
                                        </p:attrNameLst>
                                      </p:cBhvr>
                                      <p:to>
                                        <p:strVal val="visible"/>
                                      </p:to>
                                    </p:set>
                                    <p:animEffect transition="in" filter="fade">
                                      <p:cBhvr>
                                        <p:cTn id="105" dur="500"/>
                                        <p:tgtEl>
                                          <p:spTgt spid="96312"/>
                                        </p:tgtEl>
                                      </p:cBhvr>
                                    </p:animEffect>
                                  </p:childTnLst>
                                </p:cTn>
                              </p:par>
                              <p:par>
                                <p:cTn id="106" presetID="10" presetClass="entr" presetSubtype="0" fill="hold" nodeType="withEffect">
                                  <p:stCondLst>
                                    <p:cond delay="0"/>
                                  </p:stCondLst>
                                  <p:childTnLst>
                                    <p:set>
                                      <p:cBhvr>
                                        <p:cTn id="107" dur="1" fill="hold">
                                          <p:stCondLst>
                                            <p:cond delay="0"/>
                                          </p:stCondLst>
                                        </p:cTn>
                                        <p:tgtEl>
                                          <p:spTgt spid="96313"/>
                                        </p:tgtEl>
                                        <p:attrNameLst>
                                          <p:attrName>style.visibility</p:attrName>
                                        </p:attrNameLst>
                                      </p:cBhvr>
                                      <p:to>
                                        <p:strVal val="visible"/>
                                      </p:to>
                                    </p:set>
                                    <p:animEffect transition="in" filter="fade">
                                      <p:cBhvr>
                                        <p:cTn id="108" dur="500"/>
                                        <p:tgtEl>
                                          <p:spTgt spid="96313"/>
                                        </p:tgtEl>
                                      </p:cBhvr>
                                    </p:animEffect>
                                  </p:childTnLst>
                                </p:cTn>
                              </p:par>
                              <p:par>
                                <p:cTn id="109" presetID="10" presetClass="entr" presetSubtype="0" fill="hold" nodeType="withEffect">
                                  <p:stCondLst>
                                    <p:cond delay="0"/>
                                  </p:stCondLst>
                                  <p:childTnLst>
                                    <p:set>
                                      <p:cBhvr>
                                        <p:cTn id="110" dur="1" fill="hold">
                                          <p:stCondLst>
                                            <p:cond delay="0"/>
                                          </p:stCondLst>
                                        </p:cTn>
                                        <p:tgtEl>
                                          <p:spTgt spid="96310"/>
                                        </p:tgtEl>
                                        <p:attrNameLst>
                                          <p:attrName>style.visibility</p:attrName>
                                        </p:attrNameLst>
                                      </p:cBhvr>
                                      <p:to>
                                        <p:strVal val="visible"/>
                                      </p:to>
                                    </p:set>
                                    <p:animEffect transition="in" filter="fade">
                                      <p:cBhvr>
                                        <p:cTn id="111" dur="500"/>
                                        <p:tgtEl>
                                          <p:spTgt spid="96310"/>
                                        </p:tgtEl>
                                      </p:cBhvr>
                                    </p:animEffect>
                                  </p:childTnLst>
                                </p:cTn>
                              </p:par>
                              <p:par>
                                <p:cTn id="112" presetID="10" presetClass="entr" presetSubtype="0" fill="hold" nodeType="withEffect">
                                  <p:stCondLst>
                                    <p:cond delay="0"/>
                                  </p:stCondLst>
                                  <p:childTnLst>
                                    <p:set>
                                      <p:cBhvr>
                                        <p:cTn id="113" dur="1" fill="hold">
                                          <p:stCondLst>
                                            <p:cond delay="0"/>
                                          </p:stCondLst>
                                        </p:cTn>
                                        <p:tgtEl>
                                          <p:spTgt spid="96311"/>
                                        </p:tgtEl>
                                        <p:attrNameLst>
                                          <p:attrName>style.visibility</p:attrName>
                                        </p:attrNameLst>
                                      </p:cBhvr>
                                      <p:to>
                                        <p:strVal val="visible"/>
                                      </p:to>
                                    </p:set>
                                    <p:animEffect transition="in" filter="fade">
                                      <p:cBhvr>
                                        <p:cTn id="114" dur="500"/>
                                        <p:tgtEl>
                                          <p:spTgt spid="96311"/>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0" presetClass="entr" presetSubtype="0" fill="hold" nodeType="clickEffect">
                                  <p:stCondLst>
                                    <p:cond delay="0"/>
                                  </p:stCondLst>
                                  <p:childTnLst>
                                    <p:set>
                                      <p:cBhvr>
                                        <p:cTn id="118" dur="1" fill="hold">
                                          <p:stCondLst>
                                            <p:cond delay="0"/>
                                          </p:stCondLst>
                                        </p:cTn>
                                        <p:tgtEl>
                                          <p:spTgt spid="96297"/>
                                        </p:tgtEl>
                                        <p:attrNameLst>
                                          <p:attrName>style.visibility</p:attrName>
                                        </p:attrNameLst>
                                      </p:cBhvr>
                                      <p:to>
                                        <p:strVal val="visible"/>
                                      </p:to>
                                    </p:set>
                                    <p:animEffect transition="in" filter="fade">
                                      <p:cBhvr>
                                        <p:cTn id="119" dur="500"/>
                                        <p:tgtEl>
                                          <p:spTgt spid="96297"/>
                                        </p:tgtEl>
                                      </p:cBhvr>
                                    </p:animEffect>
                                  </p:childTnLst>
                                </p:cTn>
                              </p:par>
                              <p:par>
                                <p:cTn id="120" presetID="10" presetClass="entr" presetSubtype="0" fill="hold" nodeType="withEffect">
                                  <p:stCondLst>
                                    <p:cond delay="0"/>
                                  </p:stCondLst>
                                  <p:childTnLst>
                                    <p:set>
                                      <p:cBhvr>
                                        <p:cTn id="121" dur="1" fill="hold">
                                          <p:stCondLst>
                                            <p:cond delay="0"/>
                                          </p:stCondLst>
                                        </p:cTn>
                                        <p:tgtEl>
                                          <p:spTgt spid="96296"/>
                                        </p:tgtEl>
                                        <p:attrNameLst>
                                          <p:attrName>style.visibility</p:attrName>
                                        </p:attrNameLst>
                                      </p:cBhvr>
                                      <p:to>
                                        <p:strVal val="visible"/>
                                      </p:to>
                                    </p:set>
                                    <p:animEffect transition="in" filter="fade">
                                      <p:cBhvr>
                                        <p:cTn id="122" dur="500"/>
                                        <p:tgtEl>
                                          <p:spTgt spid="96296"/>
                                        </p:tgtEl>
                                      </p:cBhvr>
                                    </p:animEffect>
                                  </p:childTnLst>
                                </p:cTn>
                              </p:par>
                              <p:par>
                                <p:cTn id="123" presetID="10" presetClass="entr" presetSubtype="0" fill="hold" nodeType="withEffect">
                                  <p:stCondLst>
                                    <p:cond delay="0"/>
                                  </p:stCondLst>
                                  <p:childTnLst>
                                    <p:set>
                                      <p:cBhvr>
                                        <p:cTn id="124" dur="1" fill="hold">
                                          <p:stCondLst>
                                            <p:cond delay="0"/>
                                          </p:stCondLst>
                                        </p:cTn>
                                        <p:tgtEl>
                                          <p:spTgt spid="96298"/>
                                        </p:tgtEl>
                                        <p:attrNameLst>
                                          <p:attrName>style.visibility</p:attrName>
                                        </p:attrNameLst>
                                      </p:cBhvr>
                                      <p:to>
                                        <p:strVal val="visible"/>
                                      </p:to>
                                    </p:set>
                                    <p:animEffect transition="in" filter="fade">
                                      <p:cBhvr>
                                        <p:cTn id="125" dur="500"/>
                                        <p:tgtEl>
                                          <p:spTgt spid="96298"/>
                                        </p:tgtEl>
                                      </p:cBhvr>
                                    </p:animEffect>
                                  </p:childTnLst>
                                </p:cTn>
                              </p:par>
                              <p:par>
                                <p:cTn id="126" presetID="10" presetClass="entr" presetSubtype="0" fill="hold" nodeType="withEffect">
                                  <p:stCondLst>
                                    <p:cond delay="0"/>
                                  </p:stCondLst>
                                  <p:childTnLst>
                                    <p:set>
                                      <p:cBhvr>
                                        <p:cTn id="127" dur="1" fill="hold">
                                          <p:stCondLst>
                                            <p:cond delay="0"/>
                                          </p:stCondLst>
                                        </p:cTn>
                                        <p:tgtEl>
                                          <p:spTgt spid="96299"/>
                                        </p:tgtEl>
                                        <p:attrNameLst>
                                          <p:attrName>style.visibility</p:attrName>
                                        </p:attrNameLst>
                                      </p:cBhvr>
                                      <p:to>
                                        <p:strVal val="visible"/>
                                      </p:to>
                                    </p:set>
                                    <p:animEffect transition="in" filter="fade">
                                      <p:cBhvr>
                                        <p:cTn id="128" dur="500"/>
                                        <p:tgtEl>
                                          <p:spTgt spid="96299"/>
                                        </p:tgtEl>
                                      </p:cBhvr>
                                    </p:animEffect>
                                  </p:childTnLst>
                                </p:cTn>
                              </p:par>
                              <p:par>
                                <p:cTn id="129" presetID="10" presetClass="entr" presetSubtype="0" fill="hold" nodeType="withEffect">
                                  <p:stCondLst>
                                    <p:cond delay="0"/>
                                  </p:stCondLst>
                                  <p:childTnLst>
                                    <p:set>
                                      <p:cBhvr>
                                        <p:cTn id="130" dur="1" fill="hold">
                                          <p:stCondLst>
                                            <p:cond delay="0"/>
                                          </p:stCondLst>
                                        </p:cTn>
                                        <p:tgtEl>
                                          <p:spTgt spid="96300"/>
                                        </p:tgtEl>
                                        <p:attrNameLst>
                                          <p:attrName>style.visibility</p:attrName>
                                        </p:attrNameLst>
                                      </p:cBhvr>
                                      <p:to>
                                        <p:strVal val="visible"/>
                                      </p:to>
                                    </p:set>
                                    <p:animEffect transition="in" filter="fade">
                                      <p:cBhvr>
                                        <p:cTn id="131" dur="500"/>
                                        <p:tgtEl>
                                          <p:spTgt spid="96300"/>
                                        </p:tgtEl>
                                      </p:cBhvr>
                                    </p:animEffect>
                                  </p:childTnLst>
                                </p:cTn>
                              </p:par>
                              <p:par>
                                <p:cTn id="132" presetID="10" presetClass="entr" presetSubtype="0" fill="hold" nodeType="withEffect">
                                  <p:stCondLst>
                                    <p:cond delay="0"/>
                                  </p:stCondLst>
                                  <p:childTnLst>
                                    <p:set>
                                      <p:cBhvr>
                                        <p:cTn id="133" dur="1" fill="hold">
                                          <p:stCondLst>
                                            <p:cond delay="0"/>
                                          </p:stCondLst>
                                        </p:cTn>
                                        <p:tgtEl>
                                          <p:spTgt spid="96301"/>
                                        </p:tgtEl>
                                        <p:attrNameLst>
                                          <p:attrName>style.visibility</p:attrName>
                                        </p:attrNameLst>
                                      </p:cBhvr>
                                      <p:to>
                                        <p:strVal val="visible"/>
                                      </p:to>
                                    </p:set>
                                    <p:animEffect transition="in" filter="fade">
                                      <p:cBhvr>
                                        <p:cTn id="134" dur="500"/>
                                        <p:tgtEl>
                                          <p:spTgt spid="96301"/>
                                        </p:tgtEl>
                                      </p:cBhvr>
                                    </p:animEffect>
                                  </p:childTnLst>
                                </p:cTn>
                              </p:par>
                              <p:par>
                                <p:cTn id="135" presetID="10" presetClass="entr" presetSubtype="0" fill="hold" nodeType="withEffect">
                                  <p:stCondLst>
                                    <p:cond delay="0"/>
                                  </p:stCondLst>
                                  <p:childTnLst>
                                    <p:set>
                                      <p:cBhvr>
                                        <p:cTn id="136" dur="1" fill="hold">
                                          <p:stCondLst>
                                            <p:cond delay="0"/>
                                          </p:stCondLst>
                                        </p:cTn>
                                        <p:tgtEl>
                                          <p:spTgt spid="96302"/>
                                        </p:tgtEl>
                                        <p:attrNameLst>
                                          <p:attrName>style.visibility</p:attrName>
                                        </p:attrNameLst>
                                      </p:cBhvr>
                                      <p:to>
                                        <p:strVal val="visible"/>
                                      </p:to>
                                    </p:set>
                                    <p:animEffect transition="in" filter="fade">
                                      <p:cBhvr>
                                        <p:cTn id="137" dur="500"/>
                                        <p:tgtEl>
                                          <p:spTgt spid="96302"/>
                                        </p:tgtEl>
                                      </p:cBhvr>
                                    </p:animEffect>
                                  </p:childTnLst>
                                </p:cTn>
                              </p:par>
                              <p:par>
                                <p:cTn id="138" presetID="10" presetClass="entr" presetSubtype="0" fill="hold" nodeType="withEffect">
                                  <p:stCondLst>
                                    <p:cond delay="0"/>
                                  </p:stCondLst>
                                  <p:childTnLst>
                                    <p:set>
                                      <p:cBhvr>
                                        <p:cTn id="139" dur="1" fill="hold">
                                          <p:stCondLst>
                                            <p:cond delay="0"/>
                                          </p:stCondLst>
                                        </p:cTn>
                                        <p:tgtEl>
                                          <p:spTgt spid="96303"/>
                                        </p:tgtEl>
                                        <p:attrNameLst>
                                          <p:attrName>style.visibility</p:attrName>
                                        </p:attrNameLst>
                                      </p:cBhvr>
                                      <p:to>
                                        <p:strVal val="visible"/>
                                      </p:to>
                                    </p:set>
                                    <p:animEffect transition="in" filter="fade">
                                      <p:cBhvr>
                                        <p:cTn id="140" dur="500"/>
                                        <p:tgtEl>
                                          <p:spTgt spid="96303"/>
                                        </p:tgtEl>
                                      </p:cBhvr>
                                    </p:animEffect>
                                  </p:childTnLst>
                                </p:cTn>
                              </p:par>
                              <p:par>
                                <p:cTn id="141" presetID="10" presetClass="entr" presetSubtype="0" fill="hold" nodeType="withEffect">
                                  <p:stCondLst>
                                    <p:cond delay="0"/>
                                  </p:stCondLst>
                                  <p:childTnLst>
                                    <p:set>
                                      <p:cBhvr>
                                        <p:cTn id="142" dur="1" fill="hold">
                                          <p:stCondLst>
                                            <p:cond delay="0"/>
                                          </p:stCondLst>
                                        </p:cTn>
                                        <p:tgtEl>
                                          <p:spTgt spid="96304"/>
                                        </p:tgtEl>
                                        <p:attrNameLst>
                                          <p:attrName>style.visibility</p:attrName>
                                        </p:attrNameLst>
                                      </p:cBhvr>
                                      <p:to>
                                        <p:strVal val="visible"/>
                                      </p:to>
                                    </p:set>
                                    <p:animEffect transition="in" filter="fade">
                                      <p:cBhvr>
                                        <p:cTn id="143" dur="500"/>
                                        <p:tgtEl>
                                          <p:spTgt spid="96304"/>
                                        </p:tgtEl>
                                      </p:cBhvr>
                                    </p:animEffect>
                                  </p:childTnLst>
                                </p:cTn>
                              </p:par>
                              <p:par>
                                <p:cTn id="144" presetID="10" presetClass="entr" presetSubtype="0" fill="hold" nodeType="withEffect">
                                  <p:stCondLst>
                                    <p:cond delay="0"/>
                                  </p:stCondLst>
                                  <p:childTnLst>
                                    <p:set>
                                      <p:cBhvr>
                                        <p:cTn id="145" dur="1" fill="hold">
                                          <p:stCondLst>
                                            <p:cond delay="0"/>
                                          </p:stCondLst>
                                        </p:cTn>
                                        <p:tgtEl>
                                          <p:spTgt spid="96305"/>
                                        </p:tgtEl>
                                        <p:attrNameLst>
                                          <p:attrName>style.visibility</p:attrName>
                                        </p:attrNameLst>
                                      </p:cBhvr>
                                      <p:to>
                                        <p:strVal val="visible"/>
                                      </p:to>
                                    </p:set>
                                    <p:animEffect transition="in" filter="fade">
                                      <p:cBhvr>
                                        <p:cTn id="146" dur="500"/>
                                        <p:tgtEl>
                                          <p:spTgt spid="96305"/>
                                        </p:tgtEl>
                                      </p:cBhvr>
                                    </p:animEffect>
                                  </p:childTnLst>
                                </p:cTn>
                              </p:par>
                              <p:par>
                                <p:cTn id="147" presetID="10" presetClass="entr" presetSubtype="0" fill="hold" nodeType="withEffect">
                                  <p:stCondLst>
                                    <p:cond delay="0"/>
                                  </p:stCondLst>
                                  <p:childTnLst>
                                    <p:set>
                                      <p:cBhvr>
                                        <p:cTn id="148" dur="1" fill="hold">
                                          <p:stCondLst>
                                            <p:cond delay="0"/>
                                          </p:stCondLst>
                                        </p:cTn>
                                        <p:tgtEl>
                                          <p:spTgt spid="96314"/>
                                        </p:tgtEl>
                                        <p:attrNameLst>
                                          <p:attrName>style.visibility</p:attrName>
                                        </p:attrNameLst>
                                      </p:cBhvr>
                                      <p:to>
                                        <p:strVal val="visible"/>
                                      </p:to>
                                    </p:set>
                                    <p:animEffect transition="in" filter="fade">
                                      <p:cBhvr>
                                        <p:cTn id="149" dur="500"/>
                                        <p:tgtEl>
                                          <p:spTgt spid="96314"/>
                                        </p:tgtEl>
                                      </p:cBhvr>
                                    </p:animEffect>
                                  </p:childTnLst>
                                </p:cTn>
                              </p:par>
                              <p:par>
                                <p:cTn id="150" presetID="10" presetClass="entr" presetSubtype="0" fill="hold" nodeType="withEffect">
                                  <p:stCondLst>
                                    <p:cond delay="0"/>
                                  </p:stCondLst>
                                  <p:childTnLst>
                                    <p:set>
                                      <p:cBhvr>
                                        <p:cTn id="151" dur="1" fill="hold">
                                          <p:stCondLst>
                                            <p:cond delay="0"/>
                                          </p:stCondLst>
                                        </p:cTn>
                                        <p:tgtEl>
                                          <p:spTgt spid="96315"/>
                                        </p:tgtEl>
                                        <p:attrNameLst>
                                          <p:attrName>style.visibility</p:attrName>
                                        </p:attrNameLst>
                                      </p:cBhvr>
                                      <p:to>
                                        <p:strVal val="visible"/>
                                      </p:to>
                                    </p:set>
                                    <p:animEffect transition="in" filter="fade">
                                      <p:cBhvr>
                                        <p:cTn id="152" dur="500"/>
                                        <p:tgtEl>
                                          <p:spTgt spid="96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0" grpId="0"/>
      <p:bldP spid="96261" grpId="0" animBg="1"/>
      <p:bldP spid="96262" grpId="0"/>
      <p:bldP spid="96263" grpId="0" animBg="1"/>
      <p:bldP spid="96264" grpId="0"/>
      <p:bldP spid="96265" grpId="0" animBg="1"/>
      <p:bldP spid="96266" grpId="0"/>
      <p:bldP spid="96267" grpId="0" animBg="1"/>
      <p:bldP spid="96284" grpId="0"/>
      <p:bldP spid="96285" grpId="0" animBg="1"/>
      <p:bldP spid="96286" grpId="0"/>
      <p:bldP spid="96287" grpId="0" animBg="1"/>
      <p:bldP spid="96296" grpId="0"/>
      <p:bldP spid="96297" grpId="0" animBg="1"/>
      <p:bldP spid="96306" grpId="0"/>
      <p:bldP spid="96307" grpId="0"/>
      <p:bldP spid="96308" grpId="0"/>
      <p:bldP spid="96309" grpId="0"/>
      <p:bldP spid="96310" grpId="0" animBg="1"/>
      <p:bldP spid="96311" grpId="0"/>
      <p:bldP spid="96312" grpId="0" animBg="1"/>
      <p:bldP spid="96313" grpId="0"/>
      <p:bldP spid="96314" grpId="0" animBg="1"/>
      <p:bldP spid="9631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5">
            <a:extLst>
              <a:ext uri="{FF2B5EF4-FFF2-40B4-BE49-F238E27FC236}">
                <a16:creationId xmlns:a16="http://schemas.microsoft.com/office/drawing/2014/main" id="{32335CFC-9AAA-1775-AF76-E9CEC29B747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ED70CD3F-1356-4F1E-BF61-76979D7936E4}" type="slidenum">
              <a:rPr lang="en-US" altLang="en-US" sz="1200" smtClean="0">
                <a:latin typeface="Garamond" panose="02020404030301010803" pitchFamily="18" charset="0"/>
              </a:rPr>
              <a:pPr>
                <a:spcBef>
                  <a:spcPct val="0"/>
                </a:spcBef>
                <a:buClrTx/>
                <a:buSzTx/>
                <a:buFontTx/>
                <a:buNone/>
              </a:pPr>
              <a:t>43</a:t>
            </a:fld>
            <a:endParaRPr lang="en-US" altLang="en-US" sz="1200">
              <a:latin typeface="Garamond" panose="02020404030301010803" pitchFamily="18" charset="0"/>
            </a:endParaRPr>
          </a:p>
        </p:txBody>
      </p:sp>
      <p:sp>
        <p:nvSpPr>
          <p:cNvPr id="90115" name="Rectangle 2">
            <a:extLst>
              <a:ext uri="{FF2B5EF4-FFF2-40B4-BE49-F238E27FC236}">
                <a16:creationId xmlns:a16="http://schemas.microsoft.com/office/drawing/2014/main" id="{FCDD711E-37A9-EA47-54D3-5C0F8D9051F8}"/>
              </a:ext>
            </a:extLst>
          </p:cNvPr>
          <p:cNvSpPr>
            <a:spLocks noGrp="1" noChangeArrowheads="1"/>
          </p:cNvSpPr>
          <p:nvPr>
            <p:ph type="title"/>
          </p:nvPr>
        </p:nvSpPr>
        <p:spPr/>
        <p:txBody>
          <a:bodyPr/>
          <a:lstStyle/>
          <a:p>
            <a:pPr eaLnBrk="1" hangingPunct="1"/>
            <a:r>
              <a:rPr lang="en-US" altLang="en-US" sz="3200"/>
              <a:t>Example: Sorter(8) with explicit comparators</a:t>
            </a:r>
          </a:p>
        </p:txBody>
      </p:sp>
      <p:sp>
        <p:nvSpPr>
          <p:cNvPr id="90116" name="Line 11">
            <a:extLst>
              <a:ext uri="{FF2B5EF4-FFF2-40B4-BE49-F238E27FC236}">
                <a16:creationId xmlns:a16="http://schemas.microsoft.com/office/drawing/2014/main" id="{8C9E26BF-E81B-A2A2-73AF-C4DBB053AC32}"/>
              </a:ext>
            </a:extLst>
          </p:cNvPr>
          <p:cNvSpPr>
            <a:spLocks noChangeShapeType="1"/>
          </p:cNvSpPr>
          <p:nvPr/>
        </p:nvSpPr>
        <p:spPr bwMode="auto">
          <a:xfrm>
            <a:off x="1447800" y="1524000"/>
            <a:ext cx="6629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90117" name="Line 12">
            <a:extLst>
              <a:ext uri="{FF2B5EF4-FFF2-40B4-BE49-F238E27FC236}">
                <a16:creationId xmlns:a16="http://schemas.microsoft.com/office/drawing/2014/main" id="{B081A312-6714-9FF1-1B86-4B5316B50C4D}"/>
              </a:ext>
            </a:extLst>
          </p:cNvPr>
          <p:cNvSpPr>
            <a:spLocks noChangeShapeType="1"/>
          </p:cNvSpPr>
          <p:nvPr/>
        </p:nvSpPr>
        <p:spPr bwMode="auto">
          <a:xfrm>
            <a:off x="1447800" y="18288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90118" name="Line 13">
            <a:extLst>
              <a:ext uri="{FF2B5EF4-FFF2-40B4-BE49-F238E27FC236}">
                <a16:creationId xmlns:a16="http://schemas.microsoft.com/office/drawing/2014/main" id="{791D6F7E-82F3-8F63-3F7F-312C855C3E1B}"/>
              </a:ext>
            </a:extLst>
          </p:cNvPr>
          <p:cNvSpPr>
            <a:spLocks noChangeShapeType="1"/>
          </p:cNvSpPr>
          <p:nvPr/>
        </p:nvSpPr>
        <p:spPr bwMode="auto">
          <a:xfrm>
            <a:off x="1447800" y="26670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90119" name="Line 14">
            <a:extLst>
              <a:ext uri="{FF2B5EF4-FFF2-40B4-BE49-F238E27FC236}">
                <a16:creationId xmlns:a16="http://schemas.microsoft.com/office/drawing/2014/main" id="{70810321-45EB-1EBC-187E-126B48C6F246}"/>
              </a:ext>
            </a:extLst>
          </p:cNvPr>
          <p:cNvSpPr>
            <a:spLocks noChangeShapeType="1"/>
          </p:cNvSpPr>
          <p:nvPr/>
        </p:nvSpPr>
        <p:spPr bwMode="auto">
          <a:xfrm>
            <a:off x="1447800" y="29718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90120" name="Line 15">
            <a:extLst>
              <a:ext uri="{FF2B5EF4-FFF2-40B4-BE49-F238E27FC236}">
                <a16:creationId xmlns:a16="http://schemas.microsoft.com/office/drawing/2014/main" id="{3ECD00C2-17A0-1BD4-3619-4DDC898F1347}"/>
              </a:ext>
            </a:extLst>
          </p:cNvPr>
          <p:cNvSpPr>
            <a:spLocks noChangeShapeType="1"/>
          </p:cNvSpPr>
          <p:nvPr/>
        </p:nvSpPr>
        <p:spPr bwMode="auto">
          <a:xfrm>
            <a:off x="1447800" y="38100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90121" name="Line 16">
            <a:extLst>
              <a:ext uri="{FF2B5EF4-FFF2-40B4-BE49-F238E27FC236}">
                <a16:creationId xmlns:a16="http://schemas.microsoft.com/office/drawing/2014/main" id="{57FD2C59-D287-4022-3ABE-AA93295DD9C0}"/>
              </a:ext>
            </a:extLst>
          </p:cNvPr>
          <p:cNvSpPr>
            <a:spLocks noChangeShapeType="1"/>
          </p:cNvSpPr>
          <p:nvPr/>
        </p:nvSpPr>
        <p:spPr bwMode="auto">
          <a:xfrm>
            <a:off x="1447800" y="41148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90122" name="Line 17">
            <a:extLst>
              <a:ext uri="{FF2B5EF4-FFF2-40B4-BE49-F238E27FC236}">
                <a16:creationId xmlns:a16="http://schemas.microsoft.com/office/drawing/2014/main" id="{8D28C732-A717-8784-6356-BA3489F3D2A3}"/>
              </a:ext>
            </a:extLst>
          </p:cNvPr>
          <p:cNvSpPr>
            <a:spLocks noChangeShapeType="1"/>
          </p:cNvSpPr>
          <p:nvPr/>
        </p:nvSpPr>
        <p:spPr bwMode="auto">
          <a:xfrm>
            <a:off x="1447800" y="49530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90123" name="Line 18">
            <a:extLst>
              <a:ext uri="{FF2B5EF4-FFF2-40B4-BE49-F238E27FC236}">
                <a16:creationId xmlns:a16="http://schemas.microsoft.com/office/drawing/2014/main" id="{551BEC03-06C8-864B-9500-0EF6CB732CD4}"/>
              </a:ext>
            </a:extLst>
          </p:cNvPr>
          <p:cNvSpPr>
            <a:spLocks noChangeShapeType="1"/>
          </p:cNvSpPr>
          <p:nvPr/>
        </p:nvSpPr>
        <p:spPr bwMode="auto">
          <a:xfrm>
            <a:off x="1447800" y="52578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90124" name="Line 59">
            <a:extLst>
              <a:ext uri="{FF2B5EF4-FFF2-40B4-BE49-F238E27FC236}">
                <a16:creationId xmlns:a16="http://schemas.microsoft.com/office/drawing/2014/main" id="{073B386D-2E01-1407-A994-4C7D9FFD80C2}"/>
              </a:ext>
            </a:extLst>
          </p:cNvPr>
          <p:cNvSpPr>
            <a:spLocks noChangeShapeType="1"/>
          </p:cNvSpPr>
          <p:nvPr/>
        </p:nvSpPr>
        <p:spPr bwMode="auto">
          <a:xfrm>
            <a:off x="1447800" y="1828800"/>
            <a:ext cx="6629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90125" name="Line 60">
            <a:extLst>
              <a:ext uri="{FF2B5EF4-FFF2-40B4-BE49-F238E27FC236}">
                <a16:creationId xmlns:a16="http://schemas.microsoft.com/office/drawing/2014/main" id="{8B8B302B-5D84-E258-8246-596FC8885F01}"/>
              </a:ext>
            </a:extLst>
          </p:cNvPr>
          <p:cNvSpPr>
            <a:spLocks noChangeShapeType="1"/>
          </p:cNvSpPr>
          <p:nvPr/>
        </p:nvSpPr>
        <p:spPr bwMode="auto">
          <a:xfrm>
            <a:off x="1447800" y="2667000"/>
            <a:ext cx="6629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90126" name="Line 61">
            <a:extLst>
              <a:ext uri="{FF2B5EF4-FFF2-40B4-BE49-F238E27FC236}">
                <a16:creationId xmlns:a16="http://schemas.microsoft.com/office/drawing/2014/main" id="{C8FE2555-7391-19C5-2831-8C2B35770960}"/>
              </a:ext>
            </a:extLst>
          </p:cNvPr>
          <p:cNvSpPr>
            <a:spLocks noChangeShapeType="1"/>
          </p:cNvSpPr>
          <p:nvPr/>
        </p:nvSpPr>
        <p:spPr bwMode="auto">
          <a:xfrm>
            <a:off x="1447800" y="2971800"/>
            <a:ext cx="6629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90127" name="Line 62">
            <a:extLst>
              <a:ext uri="{FF2B5EF4-FFF2-40B4-BE49-F238E27FC236}">
                <a16:creationId xmlns:a16="http://schemas.microsoft.com/office/drawing/2014/main" id="{FB5B1B58-71D2-318F-A52E-A10ED40CBC8D}"/>
              </a:ext>
            </a:extLst>
          </p:cNvPr>
          <p:cNvSpPr>
            <a:spLocks noChangeShapeType="1"/>
          </p:cNvSpPr>
          <p:nvPr/>
        </p:nvSpPr>
        <p:spPr bwMode="auto">
          <a:xfrm>
            <a:off x="1447800" y="3810000"/>
            <a:ext cx="6629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90128" name="Line 63">
            <a:extLst>
              <a:ext uri="{FF2B5EF4-FFF2-40B4-BE49-F238E27FC236}">
                <a16:creationId xmlns:a16="http://schemas.microsoft.com/office/drawing/2014/main" id="{015F9832-369B-B0B2-214A-C169F24340FE}"/>
              </a:ext>
            </a:extLst>
          </p:cNvPr>
          <p:cNvSpPr>
            <a:spLocks noChangeShapeType="1"/>
          </p:cNvSpPr>
          <p:nvPr/>
        </p:nvSpPr>
        <p:spPr bwMode="auto">
          <a:xfrm>
            <a:off x="1447800" y="4114800"/>
            <a:ext cx="6629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90129" name="Line 64">
            <a:extLst>
              <a:ext uri="{FF2B5EF4-FFF2-40B4-BE49-F238E27FC236}">
                <a16:creationId xmlns:a16="http://schemas.microsoft.com/office/drawing/2014/main" id="{F665C0BC-543A-240A-51B7-0C8681F08B4D}"/>
              </a:ext>
            </a:extLst>
          </p:cNvPr>
          <p:cNvSpPr>
            <a:spLocks noChangeShapeType="1"/>
          </p:cNvSpPr>
          <p:nvPr/>
        </p:nvSpPr>
        <p:spPr bwMode="auto">
          <a:xfrm>
            <a:off x="1447800" y="4953000"/>
            <a:ext cx="6629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90130" name="Line 65">
            <a:extLst>
              <a:ext uri="{FF2B5EF4-FFF2-40B4-BE49-F238E27FC236}">
                <a16:creationId xmlns:a16="http://schemas.microsoft.com/office/drawing/2014/main" id="{CFB4EED6-B55B-6DDB-2E4B-4F6DE7BA3CB4}"/>
              </a:ext>
            </a:extLst>
          </p:cNvPr>
          <p:cNvSpPr>
            <a:spLocks noChangeShapeType="1"/>
          </p:cNvSpPr>
          <p:nvPr/>
        </p:nvSpPr>
        <p:spPr bwMode="auto">
          <a:xfrm>
            <a:off x="1447800" y="5257800"/>
            <a:ext cx="6629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98323" name="Line 66">
            <a:extLst>
              <a:ext uri="{FF2B5EF4-FFF2-40B4-BE49-F238E27FC236}">
                <a16:creationId xmlns:a16="http://schemas.microsoft.com/office/drawing/2014/main" id="{ABD45908-E641-AC84-7A06-82BB088C6C6F}"/>
              </a:ext>
            </a:extLst>
          </p:cNvPr>
          <p:cNvSpPr>
            <a:spLocks noChangeShapeType="1"/>
          </p:cNvSpPr>
          <p:nvPr/>
        </p:nvSpPr>
        <p:spPr bwMode="auto">
          <a:xfrm>
            <a:off x="1828800" y="1524000"/>
            <a:ext cx="0" cy="30480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98324" name="Line 67">
            <a:extLst>
              <a:ext uri="{FF2B5EF4-FFF2-40B4-BE49-F238E27FC236}">
                <a16:creationId xmlns:a16="http://schemas.microsoft.com/office/drawing/2014/main" id="{DFE659CE-DDA3-E125-0D96-3AEDEBC0B4BD}"/>
              </a:ext>
            </a:extLst>
          </p:cNvPr>
          <p:cNvSpPr>
            <a:spLocks noChangeShapeType="1"/>
          </p:cNvSpPr>
          <p:nvPr/>
        </p:nvSpPr>
        <p:spPr bwMode="auto">
          <a:xfrm>
            <a:off x="1828800" y="2667000"/>
            <a:ext cx="0" cy="30480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98325" name="Line 68">
            <a:extLst>
              <a:ext uri="{FF2B5EF4-FFF2-40B4-BE49-F238E27FC236}">
                <a16:creationId xmlns:a16="http://schemas.microsoft.com/office/drawing/2014/main" id="{8D539D2C-6CC4-B93F-D995-0042770E5623}"/>
              </a:ext>
            </a:extLst>
          </p:cNvPr>
          <p:cNvSpPr>
            <a:spLocks noChangeShapeType="1"/>
          </p:cNvSpPr>
          <p:nvPr/>
        </p:nvSpPr>
        <p:spPr bwMode="auto">
          <a:xfrm>
            <a:off x="1828800" y="3810000"/>
            <a:ext cx="0" cy="30480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98326" name="Line 69">
            <a:extLst>
              <a:ext uri="{FF2B5EF4-FFF2-40B4-BE49-F238E27FC236}">
                <a16:creationId xmlns:a16="http://schemas.microsoft.com/office/drawing/2014/main" id="{57D9AA6D-D288-EDAC-4BFB-22ED7F053A3F}"/>
              </a:ext>
            </a:extLst>
          </p:cNvPr>
          <p:cNvSpPr>
            <a:spLocks noChangeShapeType="1"/>
          </p:cNvSpPr>
          <p:nvPr/>
        </p:nvSpPr>
        <p:spPr bwMode="auto">
          <a:xfrm>
            <a:off x="1828800" y="4953000"/>
            <a:ext cx="0" cy="30480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98327" name="Line 70">
            <a:extLst>
              <a:ext uri="{FF2B5EF4-FFF2-40B4-BE49-F238E27FC236}">
                <a16:creationId xmlns:a16="http://schemas.microsoft.com/office/drawing/2014/main" id="{BF17E106-F324-DCDC-0E66-082EDBACAB0E}"/>
              </a:ext>
            </a:extLst>
          </p:cNvPr>
          <p:cNvSpPr>
            <a:spLocks noChangeShapeType="1"/>
          </p:cNvSpPr>
          <p:nvPr/>
        </p:nvSpPr>
        <p:spPr bwMode="auto">
          <a:xfrm>
            <a:off x="3200400" y="3810000"/>
            <a:ext cx="0" cy="144780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98328" name="Line 71">
            <a:extLst>
              <a:ext uri="{FF2B5EF4-FFF2-40B4-BE49-F238E27FC236}">
                <a16:creationId xmlns:a16="http://schemas.microsoft.com/office/drawing/2014/main" id="{324ECEA0-DCEA-0A03-A526-B67BD3552859}"/>
              </a:ext>
            </a:extLst>
          </p:cNvPr>
          <p:cNvSpPr>
            <a:spLocks noChangeShapeType="1"/>
          </p:cNvSpPr>
          <p:nvPr/>
        </p:nvSpPr>
        <p:spPr bwMode="auto">
          <a:xfrm>
            <a:off x="3200400" y="1524000"/>
            <a:ext cx="0" cy="144780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98329" name="Line 72">
            <a:extLst>
              <a:ext uri="{FF2B5EF4-FFF2-40B4-BE49-F238E27FC236}">
                <a16:creationId xmlns:a16="http://schemas.microsoft.com/office/drawing/2014/main" id="{0EF546F1-65B1-B318-C4EE-EAE3B9923D86}"/>
              </a:ext>
            </a:extLst>
          </p:cNvPr>
          <p:cNvSpPr>
            <a:spLocks noChangeShapeType="1"/>
          </p:cNvSpPr>
          <p:nvPr/>
        </p:nvSpPr>
        <p:spPr bwMode="auto">
          <a:xfrm>
            <a:off x="3505200" y="1828800"/>
            <a:ext cx="0" cy="83820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98330" name="Line 73">
            <a:extLst>
              <a:ext uri="{FF2B5EF4-FFF2-40B4-BE49-F238E27FC236}">
                <a16:creationId xmlns:a16="http://schemas.microsoft.com/office/drawing/2014/main" id="{8F9ADC50-CC7C-0DA0-157B-0D6695073E32}"/>
              </a:ext>
            </a:extLst>
          </p:cNvPr>
          <p:cNvSpPr>
            <a:spLocks noChangeShapeType="1"/>
          </p:cNvSpPr>
          <p:nvPr/>
        </p:nvSpPr>
        <p:spPr bwMode="auto">
          <a:xfrm>
            <a:off x="3505200" y="4114800"/>
            <a:ext cx="0" cy="83820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98331" name="Line 74">
            <a:extLst>
              <a:ext uri="{FF2B5EF4-FFF2-40B4-BE49-F238E27FC236}">
                <a16:creationId xmlns:a16="http://schemas.microsoft.com/office/drawing/2014/main" id="{EBEE34E3-EA1D-C0E4-6B1E-A510280DCB1B}"/>
              </a:ext>
            </a:extLst>
          </p:cNvPr>
          <p:cNvSpPr>
            <a:spLocks noChangeShapeType="1"/>
          </p:cNvSpPr>
          <p:nvPr/>
        </p:nvSpPr>
        <p:spPr bwMode="auto">
          <a:xfrm>
            <a:off x="4038600" y="1524000"/>
            <a:ext cx="0" cy="30480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98332" name="Line 75">
            <a:extLst>
              <a:ext uri="{FF2B5EF4-FFF2-40B4-BE49-F238E27FC236}">
                <a16:creationId xmlns:a16="http://schemas.microsoft.com/office/drawing/2014/main" id="{063DA1BE-7A33-DC86-ED9A-F2ECD082BD92}"/>
              </a:ext>
            </a:extLst>
          </p:cNvPr>
          <p:cNvSpPr>
            <a:spLocks noChangeShapeType="1"/>
          </p:cNvSpPr>
          <p:nvPr/>
        </p:nvSpPr>
        <p:spPr bwMode="auto">
          <a:xfrm>
            <a:off x="4038600" y="2667000"/>
            <a:ext cx="0" cy="30480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98333" name="Line 76">
            <a:extLst>
              <a:ext uri="{FF2B5EF4-FFF2-40B4-BE49-F238E27FC236}">
                <a16:creationId xmlns:a16="http://schemas.microsoft.com/office/drawing/2014/main" id="{7DE91A13-66F6-764A-80DE-2BE53A149F8B}"/>
              </a:ext>
            </a:extLst>
          </p:cNvPr>
          <p:cNvSpPr>
            <a:spLocks noChangeShapeType="1"/>
          </p:cNvSpPr>
          <p:nvPr/>
        </p:nvSpPr>
        <p:spPr bwMode="auto">
          <a:xfrm>
            <a:off x="4038600" y="3810000"/>
            <a:ext cx="0" cy="30480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98334" name="Line 77">
            <a:extLst>
              <a:ext uri="{FF2B5EF4-FFF2-40B4-BE49-F238E27FC236}">
                <a16:creationId xmlns:a16="http://schemas.microsoft.com/office/drawing/2014/main" id="{441EA5F2-810F-1B96-E2BF-3436194D80CD}"/>
              </a:ext>
            </a:extLst>
          </p:cNvPr>
          <p:cNvSpPr>
            <a:spLocks noChangeShapeType="1"/>
          </p:cNvSpPr>
          <p:nvPr/>
        </p:nvSpPr>
        <p:spPr bwMode="auto">
          <a:xfrm>
            <a:off x="4038600" y="4953000"/>
            <a:ext cx="0" cy="30480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98335" name="Line 78">
            <a:extLst>
              <a:ext uri="{FF2B5EF4-FFF2-40B4-BE49-F238E27FC236}">
                <a16:creationId xmlns:a16="http://schemas.microsoft.com/office/drawing/2014/main" id="{ED2950E3-CD10-A698-9A9A-DF0B2D77C311}"/>
              </a:ext>
            </a:extLst>
          </p:cNvPr>
          <p:cNvSpPr>
            <a:spLocks noChangeShapeType="1"/>
          </p:cNvSpPr>
          <p:nvPr/>
        </p:nvSpPr>
        <p:spPr bwMode="auto">
          <a:xfrm>
            <a:off x="5181600" y="1524000"/>
            <a:ext cx="0" cy="373380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98336" name="Line 79">
            <a:extLst>
              <a:ext uri="{FF2B5EF4-FFF2-40B4-BE49-F238E27FC236}">
                <a16:creationId xmlns:a16="http://schemas.microsoft.com/office/drawing/2014/main" id="{E55EC1C5-DA66-A0F4-907A-4D7FC5AE0860}"/>
              </a:ext>
            </a:extLst>
          </p:cNvPr>
          <p:cNvSpPr>
            <a:spLocks noChangeShapeType="1"/>
          </p:cNvSpPr>
          <p:nvPr/>
        </p:nvSpPr>
        <p:spPr bwMode="auto">
          <a:xfrm>
            <a:off x="5486400" y="1828800"/>
            <a:ext cx="0" cy="312420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98337" name="Line 80">
            <a:extLst>
              <a:ext uri="{FF2B5EF4-FFF2-40B4-BE49-F238E27FC236}">
                <a16:creationId xmlns:a16="http://schemas.microsoft.com/office/drawing/2014/main" id="{B9778306-3B0D-3F94-20E6-9EF000A5036F}"/>
              </a:ext>
            </a:extLst>
          </p:cNvPr>
          <p:cNvSpPr>
            <a:spLocks noChangeShapeType="1"/>
          </p:cNvSpPr>
          <p:nvPr/>
        </p:nvSpPr>
        <p:spPr bwMode="auto">
          <a:xfrm>
            <a:off x="5791200" y="2667000"/>
            <a:ext cx="0" cy="144780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98338" name="Line 81">
            <a:extLst>
              <a:ext uri="{FF2B5EF4-FFF2-40B4-BE49-F238E27FC236}">
                <a16:creationId xmlns:a16="http://schemas.microsoft.com/office/drawing/2014/main" id="{1A2FE357-6167-842D-A122-7B1D04098F32}"/>
              </a:ext>
            </a:extLst>
          </p:cNvPr>
          <p:cNvSpPr>
            <a:spLocks noChangeShapeType="1"/>
          </p:cNvSpPr>
          <p:nvPr/>
        </p:nvSpPr>
        <p:spPr bwMode="auto">
          <a:xfrm>
            <a:off x="6096000" y="2971800"/>
            <a:ext cx="0" cy="83820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98339" name="Line 82">
            <a:extLst>
              <a:ext uri="{FF2B5EF4-FFF2-40B4-BE49-F238E27FC236}">
                <a16:creationId xmlns:a16="http://schemas.microsoft.com/office/drawing/2014/main" id="{1B8E80E0-C38D-1676-1F44-01411BFD6BBB}"/>
              </a:ext>
            </a:extLst>
          </p:cNvPr>
          <p:cNvSpPr>
            <a:spLocks noChangeShapeType="1"/>
          </p:cNvSpPr>
          <p:nvPr/>
        </p:nvSpPr>
        <p:spPr bwMode="auto">
          <a:xfrm>
            <a:off x="6400800" y="1524000"/>
            <a:ext cx="0" cy="114300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98340" name="Line 83">
            <a:extLst>
              <a:ext uri="{FF2B5EF4-FFF2-40B4-BE49-F238E27FC236}">
                <a16:creationId xmlns:a16="http://schemas.microsoft.com/office/drawing/2014/main" id="{AE8E19BD-3AF5-C69C-B509-CF44D9742186}"/>
              </a:ext>
            </a:extLst>
          </p:cNvPr>
          <p:cNvSpPr>
            <a:spLocks noChangeShapeType="1"/>
          </p:cNvSpPr>
          <p:nvPr/>
        </p:nvSpPr>
        <p:spPr bwMode="auto">
          <a:xfrm>
            <a:off x="6705600" y="1828800"/>
            <a:ext cx="0" cy="114300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98341" name="Line 84">
            <a:extLst>
              <a:ext uri="{FF2B5EF4-FFF2-40B4-BE49-F238E27FC236}">
                <a16:creationId xmlns:a16="http://schemas.microsoft.com/office/drawing/2014/main" id="{97D7AA62-CFF4-BECE-B28C-9400C8829241}"/>
              </a:ext>
            </a:extLst>
          </p:cNvPr>
          <p:cNvSpPr>
            <a:spLocks noChangeShapeType="1"/>
          </p:cNvSpPr>
          <p:nvPr/>
        </p:nvSpPr>
        <p:spPr bwMode="auto">
          <a:xfrm>
            <a:off x="6400800" y="3810000"/>
            <a:ext cx="0" cy="114300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98342" name="Line 85">
            <a:extLst>
              <a:ext uri="{FF2B5EF4-FFF2-40B4-BE49-F238E27FC236}">
                <a16:creationId xmlns:a16="http://schemas.microsoft.com/office/drawing/2014/main" id="{780D300C-82B2-1941-90FE-8872C295518D}"/>
              </a:ext>
            </a:extLst>
          </p:cNvPr>
          <p:cNvSpPr>
            <a:spLocks noChangeShapeType="1"/>
          </p:cNvSpPr>
          <p:nvPr/>
        </p:nvSpPr>
        <p:spPr bwMode="auto">
          <a:xfrm>
            <a:off x="6705600" y="4114800"/>
            <a:ext cx="0" cy="114300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98343" name="Line 86">
            <a:extLst>
              <a:ext uri="{FF2B5EF4-FFF2-40B4-BE49-F238E27FC236}">
                <a16:creationId xmlns:a16="http://schemas.microsoft.com/office/drawing/2014/main" id="{1159CD92-77DD-1E9A-1D22-8F969C15D9E2}"/>
              </a:ext>
            </a:extLst>
          </p:cNvPr>
          <p:cNvSpPr>
            <a:spLocks noChangeShapeType="1"/>
          </p:cNvSpPr>
          <p:nvPr/>
        </p:nvSpPr>
        <p:spPr bwMode="auto">
          <a:xfrm>
            <a:off x="7010400" y="1524000"/>
            <a:ext cx="0" cy="30480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98344" name="Line 87">
            <a:extLst>
              <a:ext uri="{FF2B5EF4-FFF2-40B4-BE49-F238E27FC236}">
                <a16:creationId xmlns:a16="http://schemas.microsoft.com/office/drawing/2014/main" id="{ADDB37C0-11A7-771C-48AF-2CA28ABC8AEC}"/>
              </a:ext>
            </a:extLst>
          </p:cNvPr>
          <p:cNvSpPr>
            <a:spLocks noChangeShapeType="1"/>
          </p:cNvSpPr>
          <p:nvPr/>
        </p:nvSpPr>
        <p:spPr bwMode="auto">
          <a:xfrm>
            <a:off x="7010400" y="2667000"/>
            <a:ext cx="0" cy="30480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98345" name="Line 88">
            <a:extLst>
              <a:ext uri="{FF2B5EF4-FFF2-40B4-BE49-F238E27FC236}">
                <a16:creationId xmlns:a16="http://schemas.microsoft.com/office/drawing/2014/main" id="{CD6BA36F-FF84-D906-34CF-66BD8EB1F940}"/>
              </a:ext>
            </a:extLst>
          </p:cNvPr>
          <p:cNvSpPr>
            <a:spLocks noChangeShapeType="1"/>
          </p:cNvSpPr>
          <p:nvPr/>
        </p:nvSpPr>
        <p:spPr bwMode="auto">
          <a:xfrm>
            <a:off x="7010400" y="3810000"/>
            <a:ext cx="0" cy="30480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98346" name="Line 89">
            <a:extLst>
              <a:ext uri="{FF2B5EF4-FFF2-40B4-BE49-F238E27FC236}">
                <a16:creationId xmlns:a16="http://schemas.microsoft.com/office/drawing/2014/main" id="{27DC17AE-0CB3-E0A9-B453-7BEC3B11EB4F}"/>
              </a:ext>
            </a:extLst>
          </p:cNvPr>
          <p:cNvSpPr>
            <a:spLocks noChangeShapeType="1"/>
          </p:cNvSpPr>
          <p:nvPr/>
        </p:nvSpPr>
        <p:spPr bwMode="auto">
          <a:xfrm>
            <a:off x="7010400" y="4953000"/>
            <a:ext cx="0" cy="30480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98347" name="Rectangle 90">
            <a:extLst>
              <a:ext uri="{FF2B5EF4-FFF2-40B4-BE49-F238E27FC236}">
                <a16:creationId xmlns:a16="http://schemas.microsoft.com/office/drawing/2014/main" id="{A8637BC0-764A-0E11-1F7A-9B63D8C81A87}"/>
              </a:ext>
            </a:extLst>
          </p:cNvPr>
          <p:cNvSpPr>
            <a:spLocks noChangeArrowheads="1"/>
          </p:cNvSpPr>
          <p:nvPr/>
        </p:nvSpPr>
        <p:spPr bwMode="auto">
          <a:xfrm>
            <a:off x="1676400" y="1371600"/>
            <a:ext cx="381000" cy="609600"/>
          </a:xfrm>
          <a:prstGeom prst="rect">
            <a:avLst/>
          </a:prstGeom>
          <a:noFill/>
          <a:ln w="9525" algn="ctr">
            <a:solidFill>
              <a:srgbClr val="B4B4B4"/>
            </a:solidFill>
            <a:prstDash val="sysDot"/>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98348" name="Rectangle 91">
            <a:extLst>
              <a:ext uri="{FF2B5EF4-FFF2-40B4-BE49-F238E27FC236}">
                <a16:creationId xmlns:a16="http://schemas.microsoft.com/office/drawing/2014/main" id="{3D4059EC-0E32-AE22-79ED-F502EE1375CB}"/>
              </a:ext>
            </a:extLst>
          </p:cNvPr>
          <p:cNvSpPr>
            <a:spLocks noChangeArrowheads="1"/>
          </p:cNvSpPr>
          <p:nvPr/>
        </p:nvSpPr>
        <p:spPr bwMode="auto">
          <a:xfrm>
            <a:off x="1676400" y="2514600"/>
            <a:ext cx="381000" cy="609600"/>
          </a:xfrm>
          <a:prstGeom prst="rect">
            <a:avLst/>
          </a:prstGeom>
          <a:noFill/>
          <a:ln w="9525" algn="ctr">
            <a:solidFill>
              <a:srgbClr val="B4B4B4"/>
            </a:solidFill>
            <a:prstDash val="sysDot"/>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98349" name="Rectangle 92">
            <a:extLst>
              <a:ext uri="{FF2B5EF4-FFF2-40B4-BE49-F238E27FC236}">
                <a16:creationId xmlns:a16="http://schemas.microsoft.com/office/drawing/2014/main" id="{F96F1101-A298-3369-B21C-2E8BC6FDB4FF}"/>
              </a:ext>
            </a:extLst>
          </p:cNvPr>
          <p:cNvSpPr>
            <a:spLocks noChangeArrowheads="1"/>
          </p:cNvSpPr>
          <p:nvPr/>
        </p:nvSpPr>
        <p:spPr bwMode="auto">
          <a:xfrm>
            <a:off x="1676400" y="3657600"/>
            <a:ext cx="381000" cy="609600"/>
          </a:xfrm>
          <a:prstGeom prst="rect">
            <a:avLst/>
          </a:prstGeom>
          <a:noFill/>
          <a:ln w="9525" algn="ctr">
            <a:solidFill>
              <a:srgbClr val="B4B4B4"/>
            </a:solidFill>
            <a:prstDash val="sysDot"/>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98350" name="Rectangle 93">
            <a:extLst>
              <a:ext uri="{FF2B5EF4-FFF2-40B4-BE49-F238E27FC236}">
                <a16:creationId xmlns:a16="http://schemas.microsoft.com/office/drawing/2014/main" id="{67E182F8-DB14-63A8-8323-272A96B986E2}"/>
              </a:ext>
            </a:extLst>
          </p:cNvPr>
          <p:cNvSpPr>
            <a:spLocks noChangeArrowheads="1"/>
          </p:cNvSpPr>
          <p:nvPr/>
        </p:nvSpPr>
        <p:spPr bwMode="auto">
          <a:xfrm>
            <a:off x="1676400" y="4800600"/>
            <a:ext cx="381000" cy="609600"/>
          </a:xfrm>
          <a:prstGeom prst="rect">
            <a:avLst/>
          </a:prstGeom>
          <a:noFill/>
          <a:ln w="9525" algn="ctr">
            <a:solidFill>
              <a:srgbClr val="B4B4B4"/>
            </a:solidFill>
            <a:prstDash val="sysDot"/>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98351" name="Rectangle 94">
            <a:extLst>
              <a:ext uri="{FF2B5EF4-FFF2-40B4-BE49-F238E27FC236}">
                <a16:creationId xmlns:a16="http://schemas.microsoft.com/office/drawing/2014/main" id="{A530303A-5713-A568-7C80-089F0CF0408D}"/>
              </a:ext>
            </a:extLst>
          </p:cNvPr>
          <p:cNvSpPr>
            <a:spLocks noChangeArrowheads="1"/>
          </p:cNvSpPr>
          <p:nvPr/>
        </p:nvSpPr>
        <p:spPr bwMode="auto">
          <a:xfrm>
            <a:off x="3048000" y="3657600"/>
            <a:ext cx="1219200" cy="1752600"/>
          </a:xfrm>
          <a:prstGeom prst="rect">
            <a:avLst/>
          </a:prstGeom>
          <a:noFill/>
          <a:ln w="9525" algn="ctr">
            <a:solidFill>
              <a:srgbClr val="B4B4B4"/>
            </a:solidFill>
            <a:prstDash val="sysDot"/>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98352" name="Rectangle 95">
            <a:extLst>
              <a:ext uri="{FF2B5EF4-FFF2-40B4-BE49-F238E27FC236}">
                <a16:creationId xmlns:a16="http://schemas.microsoft.com/office/drawing/2014/main" id="{7A7A14C2-C219-56C9-69B4-344DE6956F86}"/>
              </a:ext>
            </a:extLst>
          </p:cNvPr>
          <p:cNvSpPr>
            <a:spLocks noChangeArrowheads="1"/>
          </p:cNvSpPr>
          <p:nvPr/>
        </p:nvSpPr>
        <p:spPr bwMode="auto">
          <a:xfrm>
            <a:off x="3048000" y="1371600"/>
            <a:ext cx="1219200" cy="1752600"/>
          </a:xfrm>
          <a:prstGeom prst="rect">
            <a:avLst/>
          </a:prstGeom>
          <a:noFill/>
          <a:ln w="9525" algn="ctr">
            <a:solidFill>
              <a:srgbClr val="B4B4B4"/>
            </a:solidFill>
            <a:prstDash val="sysDot"/>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98353" name="Rectangle 96">
            <a:extLst>
              <a:ext uri="{FF2B5EF4-FFF2-40B4-BE49-F238E27FC236}">
                <a16:creationId xmlns:a16="http://schemas.microsoft.com/office/drawing/2014/main" id="{36F4D04C-C810-3239-0A7D-0159AE6E5E7E}"/>
              </a:ext>
            </a:extLst>
          </p:cNvPr>
          <p:cNvSpPr>
            <a:spLocks noChangeArrowheads="1"/>
          </p:cNvSpPr>
          <p:nvPr/>
        </p:nvSpPr>
        <p:spPr bwMode="auto">
          <a:xfrm>
            <a:off x="5029200" y="1371600"/>
            <a:ext cx="2209800" cy="4038600"/>
          </a:xfrm>
          <a:prstGeom prst="rect">
            <a:avLst/>
          </a:prstGeom>
          <a:noFill/>
          <a:ln w="9525" algn="ctr">
            <a:solidFill>
              <a:srgbClr val="B4B4B4"/>
            </a:solidFill>
            <a:prstDash val="sysDot"/>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98354" name="Text Box 97">
            <a:extLst>
              <a:ext uri="{FF2B5EF4-FFF2-40B4-BE49-F238E27FC236}">
                <a16:creationId xmlns:a16="http://schemas.microsoft.com/office/drawing/2014/main" id="{2B452354-8A8C-2DBF-7B67-E6DB0431D8BA}"/>
              </a:ext>
            </a:extLst>
          </p:cNvPr>
          <p:cNvSpPr txBox="1">
            <a:spLocks noChangeArrowheads="1"/>
          </p:cNvSpPr>
          <p:nvPr/>
        </p:nvSpPr>
        <p:spPr bwMode="auto">
          <a:xfrm>
            <a:off x="152400" y="4343400"/>
            <a:ext cx="20002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solidFill>
                  <a:srgbClr val="B4B4B4"/>
                </a:solidFill>
              </a:rPr>
              <a:t>Sorter(2)=Merger(2)</a:t>
            </a:r>
          </a:p>
        </p:txBody>
      </p:sp>
      <p:sp>
        <p:nvSpPr>
          <p:cNvPr id="98355" name="Text Box 98">
            <a:extLst>
              <a:ext uri="{FF2B5EF4-FFF2-40B4-BE49-F238E27FC236}">
                <a16:creationId xmlns:a16="http://schemas.microsoft.com/office/drawing/2014/main" id="{8FA9FD85-A481-5172-8E2D-AA62AE963196}"/>
              </a:ext>
            </a:extLst>
          </p:cNvPr>
          <p:cNvSpPr txBox="1">
            <a:spLocks noChangeArrowheads="1"/>
          </p:cNvSpPr>
          <p:nvPr/>
        </p:nvSpPr>
        <p:spPr bwMode="auto">
          <a:xfrm>
            <a:off x="133350" y="2133600"/>
            <a:ext cx="20002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solidFill>
                  <a:srgbClr val="B4B4B4"/>
                </a:solidFill>
              </a:rPr>
              <a:t>Sorter(2)=Merger(2)</a:t>
            </a:r>
          </a:p>
        </p:txBody>
      </p:sp>
      <p:sp>
        <p:nvSpPr>
          <p:cNvPr id="98356" name="Line 99">
            <a:extLst>
              <a:ext uri="{FF2B5EF4-FFF2-40B4-BE49-F238E27FC236}">
                <a16:creationId xmlns:a16="http://schemas.microsoft.com/office/drawing/2014/main" id="{3A374ADE-1417-9BE4-C636-FA170B701D93}"/>
              </a:ext>
            </a:extLst>
          </p:cNvPr>
          <p:cNvSpPr>
            <a:spLocks noChangeShapeType="1"/>
          </p:cNvSpPr>
          <p:nvPr/>
        </p:nvSpPr>
        <p:spPr bwMode="auto">
          <a:xfrm flipV="1">
            <a:off x="762000" y="1752600"/>
            <a:ext cx="838200" cy="381000"/>
          </a:xfrm>
          <a:prstGeom prst="line">
            <a:avLst/>
          </a:prstGeom>
          <a:noFill/>
          <a:ln w="9525">
            <a:solidFill>
              <a:srgbClr val="B4B4B4"/>
            </a:solidFill>
            <a:prstDash val="sysDot"/>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98357" name="Line 100">
            <a:extLst>
              <a:ext uri="{FF2B5EF4-FFF2-40B4-BE49-F238E27FC236}">
                <a16:creationId xmlns:a16="http://schemas.microsoft.com/office/drawing/2014/main" id="{A4C4822D-98C4-38BF-5E90-D4B907C9780C}"/>
              </a:ext>
            </a:extLst>
          </p:cNvPr>
          <p:cNvSpPr>
            <a:spLocks noChangeShapeType="1"/>
          </p:cNvSpPr>
          <p:nvPr/>
        </p:nvSpPr>
        <p:spPr bwMode="auto">
          <a:xfrm>
            <a:off x="762000" y="2514600"/>
            <a:ext cx="838200" cy="228600"/>
          </a:xfrm>
          <a:prstGeom prst="line">
            <a:avLst/>
          </a:prstGeom>
          <a:noFill/>
          <a:ln w="9525">
            <a:solidFill>
              <a:srgbClr val="B4B4B4"/>
            </a:solidFill>
            <a:prstDash val="sysDot"/>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98358" name="Line 101">
            <a:extLst>
              <a:ext uri="{FF2B5EF4-FFF2-40B4-BE49-F238E27FC236}">
                <a16:creationId xmlns:a16="http://schemas.microsoft.com/office/drawing/2014/main" id="{ED5FC800-B3CD-D7C3-E7CA-775D86A38816}"/>
              </a:ext>
            </a:extLst>
          </p:cNvPr>
          <p:cNvSpPr>
            <a:spLocks noChangeShapeType="1"/>
          </p:cNvSpPr>
          <p:nvPr/>
        </p:nvSpPr>
        <p:spPr bwMode="auto">
          <a:xfrm flipV="1">
            <a:off x="762000" y="3962400"/>
            <a:ext cx="838200" cy="457200"/>
          </a:xfrm>
          <a:prstGeom prst="line">
            <a:avLst/>
          </a:prstGeom>
          <a:noFill/>
          <a:ln w="9525">
            <a:solidFill>
              <a:srgbClr val="B4B4B4"/>
            </a:solidFill>
            <a:prstDash val="sysDot"/>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98359" name="Line 102">
            <a:extLst>
              <a:ext uri="{FF2B5EF4-FFF2-40B4-BE49-F238E27FC236}">
                <a16:creationId xmlns:a16="http://schemas.microsoft.com/office/drawing/2014/main" id="{B99159C0-6EA6-321B-945F-EA58B3A280B3}"/>
              </a:ext>
            </a:extLst>
          </p:cNvPr>
          <p:cNvSpPr>
            <a:spLocks noChangeShapeType="1"/>
          </p:cNvSpPr>
          <p:nvPr/>
        </p:nvSpPr>
        <p:spPr bwMode="auto">
          <a:xfrm>
            <a:off x="762000" y="4724400"/>
            <a:ext cx="914400" cy="381000"/>
          </a:xfrm>
          <a:prstGeom prst="line">
            <a:avLst/>
          </a:prstGeom>
          <a:noFill/>
          <a:ln w="9525">
            <a:solidFill>
              <a:srgbClr val="B4B4B4"/>
            </a:solidFill>
            <a:prstDash val="sysDot"/>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98360" name="Text Box 104">
            <a:extLst>
              <a:ext uri="{FF2B5EF4-FFF2-40B4-BE49-F238E27FC236}">
                <a16:creationId xmlns:a16="http://schemas.microsoft.com/office/drawing/2014/main" id="{57AB5D12-0475-7372-5962-4934AA0D8063}"/>
              </a:ext>
            </a:extLst>
          </p:cNvPr>
          <p:cNvSpPr txBox="1">
            <a:spLocks noChangeArrowheads="1"/>
          </p:cNvSpPr>
          <p:nvPr/>
        </p:nvSpPr>
        <p:spPr bwMode="auto">
          <a:xfrm>
            <a:off x="3127375" y="5410200"/>
            <a:ext cx="10779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solidFill>
                  <a:srgbClr val="B4B4B4"/>
                </a:solidFill>
              </a:rPr>
              <a:t>Merger(4)</a:t>
            </a:r>
          </a:p>
        </p:txBody>
      </p:sp>
      <p:sp>
        <p:nvSpPr>
          <p:cNvPr id="98361" name="Text Box 105">
            <a:extLst>
              <a:ext uri="{FF2B5EF4-FFF2-40B4-BE49-F238E27FC236}">
                <a16:creationId xmlns:a16="http://schemas.microsoft.com/office/drawing/2014/main" id="{EFD67EBA-70D1-ECC2-20E5-61C5D68E9F1E}"/>
              </a:ext>
            </a:extLst>
          </p:cNvPr>
          <p:cNvSpPr txBox="1">
            <a:spLocks noChangeArrowheads="1"/>
          </p:cNvSpPr>
          <p:nvPr/>
        </p:nvSpPr>
        <p:spPr bwMode="auto">
          <a:xfrm>
            <a:off x="3124200" y="1066800"/>
            <a:ext cx="10779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solidFill>
                  <a:srgbClr val="B4B4B4"/>
                </a:solidFill>
              </a:rPr>
              <a:t>Merger(4)</a:t>
            </a:r>
          </a:p>
        </p:txBody>
      </p:sp>
      <p:sp>
        <p:nvSpPr>
          <p:cNvPr id="98362" name="Text Box 106">
            <a:extLst>
              <a:ext uri="{FF2B5EF4-FFF2-40B4-BE49-F238E27FC236}">
                <a16:creationId xmlns:a16="http://schemas.microsoft.com/office/drawing/2014/main" id="{7387FE7D-F05E-6545-EEB5-3E38962E6163}"/>
              </a:ext>
            </a:extLst>
          </p:cNvPr>
          <p:cNvSpPr txBox="1">
            <a:spLocks noChangeArrowheads="1"/>
          </p:cNvSpPr>
          <p:nvPr/>
        </p:nvSpPr>
        <p:spPr bwMode="auto">
          <a:xfrm>
            <a:off x="5551488" y="1066800"/>
            <a:ext cx="1077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solidFill>
                  <a:srgbClr val="B4B4B4"/>
                </a:solidFill>
              </a:rPr>
              <a:t>Merger(8)</a:t>
            </a:r>
          </a:p>
        </p:txBody>
      </p:sp>
      <p:sp>
        <p:nvSpPr>
          <p:cNvPr id="98363" name="Rectangle 107">
            <a:extLst>
              <a:ext uri="{FF2B5EF4-FFF2-40B4-BE49-F238E27FC236}">
                <a16:creationId xmlns:a16="http://schemas.microsoft.com/office/drawing/2014/main" id="{EEE888A1-190F-6FE7-58D4-A006FFADA1B9}"/>
              </a:ext>
            </a:extLst>
          </p:cNvPr>
          <p:cNvSpPr>
            <a:spLocks noChangeArrowheads="1"/>
          </p:cNvSpPr>
          <p:nvPr/>
        </p:nvSpPr>
        <p:spPr bwMode="auto">
          <a:xfrm>
            <a:off x="1600200" y="1143000"/>
            <a:ext cx="2743200" cy="2057400"/>
          </a:xfrm>
          <a:prstGeom prst="rect">
            <a:avLst/>
          </a:prstGeom>
          <a:noFill/>
          <a:ln w="9525" algn="ctr">
            <a:solidFill>
              <a:srgbClr val="B4B4B4"/>
            </a:solidFill>
            <a:prstDash val="sysDot"/>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98364" name="Rectangle 108">
            <a:extLst>
              <a:ext uri="{FF2B5EF4-FFF2-40B4-BE49-F238E27FC236}">
                <a16:creationId xmlns:a16="http://schemas.microsoft.com/office/drawing/2014/main" id="{C8432ED4-46A1-D461-6B26-04A14A9FAB41}"/>
              </a:ext>
            </a:extLst>
          </p:cNvPr>
          <p:cNvSpPr>
            <a:spLocks noChangeArrowheads="1"/>
          </p:cNvSpPr>
          <p:nvPr/>
        </p:nvSpPr>
        <p:spPr bwMode="auto">
          <a:xfrm>
            <a:off x="1600200" y="3581400"/>
            <a:ext cx="2743200" cy="2209800"/>
          </a:xfrm>
          <a:prstGeom prst="rect">
            <a:avLst/>
          </a:prstGeom>
          <a:noFill/>
          <a:ln w="9525" algn="ctr">
            <a:solidFill>
              <a:srgbClr val="B4B4B4"/>
            </a:solidFill>
            <a:prstDash val="sysDot"/>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98365" name="Text Box 109">
            <a:extLst>
              <a:ext uri="{FF2B5EF4-FFF2-40B4-BE49-F238E27FC236}">
                <a16:creationId xmlns:a16="http://schemas.microsoft.com/office/drawing/2014/main" id="{7FB686E2-FE0B-FE41-BFA5-0159B9F76698}"/>
              </a:ext>
            </a:extLst>
          </p:cNvPr>
          <p:cNvSpPr txBox="1">
            <a:spLocks noChangeArrowheads="1"/>
          </p:cNvSpPr>
          <p:nvPr/>
        </p:nvSpPr>
        <p:spPr bwMode="auto">
          <a:xfrm>
            <a:off x="2562225" y="5759450"/>
            <a:ext cx="9874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solidFill>
                  <a:srgbClr val="B4B4B4"/>
                </a:solidFill>
              </a:rPr>
              <a:t>Sorter(4)</a:t>
            </a:r>
          </a:p>
        </p:txBody>
      </p:sp>
      <p:sp>
        <p:nvSpPr>
          <p:cNvPr id="98366" name="Text Box 110">
            <a:extLst>
              <a:ext uri="{FF2B5EF4-FFF2-40B4-BE49-F238E27FC236}">
                <a16:creationId xmlns:a16="http://schemas.microsoft.com/office/drawing/2014/main" id="{83525A2F-89C6-6C5D-A9B7-AEDCBDB848D6}"/>
              </a:ext>
            </a:extLst>
          </p:cNvPr>
          <p:cNvSpPr txBox="1">
            <a:spLocks noChangeArrowheads="1"/>
          </p:cNvSpPr>
          <p:nvPr/>
        </p:nvSpPr>
        <p:spPr bwMode="auto">
          <a:xfrm>
            <a:off x="2438400" y="806450"/>
            <a:ext cx="9874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solidFill>
                  <a:srgbClr val="B4B4B4"/>
                </a:solidFill>
              </a:rPr>
              <a:t>Sorter(4)</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8347"/>
                                        </p:tgtEl>
                                        <p:attrNameLst>
                                          <p:attrName>style.visibility</p:attrName>
                                        </p:attrNameLst>
                                      </p:cBhvr>
                                      <p:to>
                                        <p:strVal val="visible"/>
                                      </p:to>
                                    </p:set>
                                    <p:animEffect transition="in" filter="fade">
                                      <p:cBhvr>
                                        <p:cTn id="7" dur="500"/>
                                        <p:tgtEl>
                                          <p:spTgt spid="98347"/>
                                        </p:tgtEl>
                                      </p:cBhvr>
                                    </p:animEffect>
                                  </p:childTnLst>
                                </p:cTn>
                              </p:par>
                              <p:par>
                                <p:cTn id="8" presetID="10" presetClass="entr" presetSubtype="0" fill="hold" nodeType="withEffect">
                                  <p:stCondLst>
                                    <p:cond delay="0"/>
                                  </p:stCondLst>
                                  <p:childTnLst>
                                    <p:set>
                                      <p:cBhvr>
                                        <p:cTn id="9" dur="1" fill="hold">
                                          <p:stCondLst>
                                            <p:cond delay="0"/>
                                          </p:stCondLst>
                                        </p:cTn>
                                        <p:tgtEl>
                                          <p:spTgt spid="98323"/>
                                        </p:tgtEl>
                                        <p:attrNameLst>
                                          <p:attrName>style.visibility</p:attrName>
                                        </p:attrNameLst>
                                      </p:cBhvr>
                                      <p:to>
                                        <p:strVal val="visible"/>
                                      </p:to>
                                    </p:set>
                                    <p:animEffect transition="in" filter="fade">
                                      <p:cBhvr>
                                        <p:cTn id="10" dur="500"/>
                                        <p:tgtEl>
                                          <p:spTgt spid="98323"/>
                                        </p:tgtEl>
                                      </p:cBhvr>
                                    </p:animEffect>
                                  </p:childTnLst>
                                </p:cTn>
                              </p:par>
                              <p:par>
                                <p:cTn id="11" presetID="10" presetClass="entr" presetSubtype="0" fill="hold" nodeType="withEffect">
                                  <p:stCondLst>
                                    <p:cond delay="0"/>
                                  </p:stCondLst>
                                  <p:childTnLst>
                                    <p:set>
                                      <p:cBhvr>
                                        <p:cTn id="12" dur="1" fill="hold">
                                          <p:stCondLst>
                                            <p:cond delay="0"/>
                                          </p:stCondLst>
                                        </p:cTn>
                                        <p:tgtEl>
                                          <p:spTgt spid="98324"/>
                                        </p:tgtEl>
                                        <p:attrNameLst>
                                          <p:attrName>style.visibility</p:attrName>
                                        </p:attrNameLst>
                                      </p:cBhvr>
                                      <p:to>
                                        <p:strVal val="visible"/>
                                      </p:to>
                                    </p:set>
                                    <p:animEffect transition="in" filter="fade">
                                      <p:cBhvr>
                                        <p:cTn id="13" dur="500"/>
                                        <p:tgtEl>
                                          <p:spTgt spid="98324"/>
                                        </p:tgtEl>
                                      </p:cBhvr>
                                    </p:animEffect>
                                  </p:childTnLst>
                                </p:cTn>
                              </p:par>
                              <p:par>
                                <p:cTn id="14" presetID="10" presetClass="entr" presetSubtype="0" fill="hold" nodeType="withEffect">
                                  <p:stCondLst>
                                    <p:cond delay="0"/>
                                  </p:stCondLst>
                                  <p:childTnLst>
                                    <p:set>
                                      <p:cBhvr>
                                        <p:cTn id="15" dur="1" fill="hold">
                                          <p:stCondLst>
                                            <p:cond delay="0"/>
                                          </p:stCondLst>
                                        </p:cTn>
                                        <p:tgtEl>
                                          <p:spTgt spid="98355"/>
                                        </p:tgtEl>
                                        <p:attrNameLst>
                                          <p:attrName>style.visibility</p:attrName>
                                        </p:attrNameLst>
                                      </p:cBhvr>
                                      <p:to>
                                        <p:strVal val="visible"/>
                                      </p:to>
                                    </p:set>
                                    <p:animEffect transition="in" filter="fade">
                                      <p:cBhvr>
                                        <p:cTn id="16" dur="500"/>
                                        <p:tgtEl>
                                          <p:spTgt spid="98355"/>
                                        </p:tgtEl>
                                      </p:cBhvr>
                                    </p:animEffect>
                                  </p:childTnLst>
                                </p:cTn>
                              </p:par>
                              <p:par>
                                <p:cTn id="17" presetID="10" presetClass="entr" presetSubtype="0" fill="hold" nodeType="withEffect">
                                  <p:stCondLst>
                                    <p:cond delay="0"/>
                                  </p:stCondLst>
                                  <p:childTnLst>
                                    <p:set>
                                      <p:cBhvr>
                                        <p:cTn id="18" dur="1" fill="hold">
                                          <p:stCondLst>
                                            <p:cond delay="0"/>
                                          </p:stCondLst>
                                        </p:cTn>
                                        <p:tgtEl>
                                          <p:spTgt spid="98348"/>
                                        </p:tgtEl>
                                        <p:attrNameLst>
                                          <p:attrName>style.visibility</p:attrName>
                                        </p:attrNameLst>
                                      </p:cBhvr>
                                      <p:to>
                                        <p:strVal val="visible"/>
                                      </p:to>
                                    </p:set>
                                    <p:animEffect transition="in" filter="fade">
                                      <p:cBhvr>
                                        <p:cTn id="19" dur="500"/>
                                        <p:tgtEl>
                                          <p:spTgt spid="98348"/>
                                        </p:tgtEl>
                                      </p:cBhvr>
                                    </p:animEffect>
                                  </p:childTnLst>
                                </p:cTn>
                              </p:par>
                              <p:par>
                                <p:cTn id="20" presetID="10" presetClass="entr" presetSubtype="0" fill="hold" nodeType="withEffect">
                                  <p:stCondLst>
                                    <p:cond delay="0"/>
                                  </p:stCondLst>
                                  <p:childTnLst>
                                    <p:set>
                                      <p:cBhvr>
                                        <p:cTn id="21" dur="1" fill="hold">
                                          <p:stCondLst>
                                            <p:cond delay="0"/>
                                          </p:stCondLst>
                                        </p:cTn>
                                        <p:tgtEl>
                                          <p:spTgt spid="98325"/>
                                        </p:tgtEl>
                                        <p:attrNameLst>
                                          <p:attrName>style.visibility</p:attrName>
                                        </p:attrNameLst>
                                      </p:cBhvr>
                                      <p:to>
                                        <p:strVal val="visible"/>
                                      </p:to>
                                    </p:set>
                                    <p:animEffect transition="in" filter="fade">
                                      <p:cBhvr>
                                        <p:cTn id="22" dur="500"/>
                                        <p:tgtEl>
                                          <p:spTgt spid="98325"/>
                                        </p:tgtEl>
                                      </p:cBhvr>
                                    </p:animEffect>
                                  </p:childTnLst>
                                </p:cTn>
                              </p:par>
                              <p:par>
                                <p:cTn id="23" presetID="10" presetClass="entr" presetSubtype="0" fill="hold" nodeType="withEffect">
                                  <p:stCondLst>
                                    <p:cond delay="0"/>
                                  </p:stCondLst>
                                  <p:childTnLst>
                                    <p:set>
                                      <p:cBhvr>
                                        <p:cTn id="24" dur="1" fill="hold">
                                          <p:stCondLst>
                                            <p:cond delay="0"/>
                                          </p:stCondLst>
                                        </p:cTn>
                                        <p:tgtEl>
                                          <p:spTgt spid="98349"/>
                                        </p:tgtEl>
                                        <p:attrNameLst>
                                          <p:attrName>style.visibility</p:attrName>
                                        </p:attrNameLst>
                                      </p:cBhvr>
                                      <p:to>
                                        <p:strVal val="visible"/>
                                      </p:to>
                                    </p:set>
                                    <p:animEffect transition="in" filter="fade">
                                      <p:cBhvr>
                                        <p:cTn id="25" dur="500"/>
                                        <p:tgtEl>
                                          <p:spTgt spid="98349"/>
                                        </p:tgtEl>
                                      </p:cBhvr>
                                    </p:animEffect>
                                  </p:childTnLst>
                                </p:cTn>
                              </p:par>
                              <p:par>
                                <p:cTn id="26" presetID="10" presetClass="entr" presetSubtype="0" fill="hold" nodeType="withEffect">
                                  <p:stCondLst>
                                    <p:cond delay="0"/>
                                  </p:stCondLst>
                                  <p:childTnLst>
                                    <p:set>
                                      <p:cBhvr>
                                        <p:cTn id="27" dur="1" fill="hold">
                                          <p:stCondLst>
                                            <p:cond delay="0"/>
                                          </p:stCondLst>
                                        </p:cTn>
                                        <p:tgtEl>
                                          <p:spTgt spid="98326"/>
                                        </p:tgtEl>
                                        <p:attrNameLst>
                                          <p:attrName>style.visibility</p:attrName>
                                        </p:attrNameLst>
                                      </p:cBhvr>
                                      <p:to>
                                        <p:strVal val="visible"/>
                                      </p:to>
                                    </p:set>
                                    <p:animEffect transition="in" filter="fade">
                                      <p:cBhvr>
                                        <p:cTn id="28" dur="500"/>
                                        <p:tgtEl>
                                          <p:spTgt spid="98326"/>
                                        </p:tgtEl>
                                      </p:cBhvr>
                                    </p:animEffect>
                                  </p:childTnLst>
                                </p:cTn>
                              </p:par>
                              <p:par>
                                <p:cTn id="29" presetID="10" presetClass="entr" presetSubtype="0" fill="hold" nodeType="withEffect">
                                  <p:stCondLst>
                                    <p:cond delay="0"/>
                                  </p:stCondLst>
                                  <p:childTnLst>
                                    <p:set>
                                      <p:cBhvr>
                                        <p:cTn id="30" dur="1" fill="hold">
                                          <p:stCondLst>
                                            <p:cond delay="0"/>
                                          </p:stCondLst>
                                        </p:cTn>
                                        <p:tgtEl>
                                          <p:spTgt spid="98350"/>
                                        </p:tgtEl>
                                        <p:attrNameLst>
                                          <p:attrName>style.visibility</p:attrName>
                                        </p:attrNameLst>
                                      </p:cBhvr>
                                      <p:to>
                                        <p:strVal val="visible"/>
                                      </p:to>
                                    </p:set>
                                    <p:animEffect transition="in" filter="fade">
                                      <p:cBhvr>
                                        <p:cTn id="31" dur="500"/>
                                        <p:tgtEl>
                                          <p:spTgt spid="98350"/>
                                        </p:tgtEl>
                                      </p:cBhvr>
                                    </p:animEffect>
                                  </p:childTnLst>
                                </p:cTn>
                              </p:par>
                              <p:par>
                                <p:cTn id="32" presetID="10" presetClass="entr" presetSubtype="0" fill="hold" nodeType="withEffect">
                                  <p:stCondLst>
                                    <p:cond delay="0"/>
                                  </p:stCondLst>
                                  <p:childTnLst>
                                    <p:set>
                                      <p:cBhvr>
                                        <p:cTn id="33" dur="1" fill="hold">
                                          <p:stCondLst>
                                            <p:cond delay="0"/>
                                          </p:stCondLst>
                                        </p:cTn>
                                        <p:tgtEl>
                                          <p:spTgt spid="98359"/>
                                        </p:tgtEl>
                                        <p:attrNameLst>
                                          <p:attrName>style.visibility</p:attrName>
                                        </p:attrNameLst>
                                      </p:cBhvr>
                                      <p:to>
                                        <p:strVal val="visible"/>
                                      </p:to>
                                    </p:set>
                                    <p:animEffect transition="in" filter="fade">
                                      <p:cBhvr>
                                        <p:cTn id="34" dur="500"/>
                                        <p:tgtEl>
                                          <p:spTgt spid="98359"/>
                                        </p:tgtEl>
                                      </p:cBhvr>
                                    </p:animEffect>
                                  </p:childTnLst>
                                </p:cTn>
                              </p:par>
                              <p:par>
                                <p:cTn id="35" presetID="10" presetClass="entr" presetSubtype="0" fill="hold" nodeType="withEffect">
                                  <p:stCondLst>
                                    <p:cond delay="0"/>
                                  </p:stCondLst>
                                  <p:childTnLst>
                                    <p:set>
                                      <p:cBhvr>
                                        <p:cTn id="36" dur="1" fill="hold">
                                          <p:stCondLst>
                                            <p:cond delay="0"/>
                                          </p:stCondLst>
                                        </p:cTn>
                                        <p:tgtEl>
                                          <p:spTgt spid="98358"/>
                                        </p:tgtEl>
                                        <p:attrNameLst>
                                          <p:attrName>style.visibility</p:attrName>
                                        </p:attrNameLst>
                                      </p:cBhvr>
                                      <p:to>
                                        <p:strVal val="visible"/>
                                      </p:to>
                                    </p:set>
                                    <p:animEffect transition="in" filter="fade">
                                      <p:cBhvr>
                                        <p:cTn id="37" dur="500"/>
                                        <p:tgtEl>
                                          <p:spTgt spid="98358"/>
                                        </p:tgtEl>
                                      </p:cBhvr>
                                    </p:animEffect>
                                  </p:childTnLst>
                                </p:cTn>
                              </p:par>
                              <p:par>
                                <p:cTn id="38" presetID="10" presetClass="entr" presetSubtype="0" fill="hold" nodeType="withEffect">
                                  <p:stCondLst>
                                    <p:cond delay="0"/>
                                  </p:stCondLst>
                                  <p:childTnLst>
                                    <p:set>
                                      <p:cBhvr>
                                        <p:cTn id="39" dur="1" fill="hold">
                                          <p:stCondLst>
                                            <p:cond delay="0"/>
                                          </p:stCondLst>
                                        </p:cTn>
                                        <p:tgtEl>
                                          <p:spTgt spid="98354"/>
                                        </p:tgtEl>
                                        <p:attrNameLst>
                                          <p:attrName>style.visibility</p:attrName>
                                        </p:attrNameLst>
                                      </p:cBhvr>
                                      <p:to>
                                        <p:strVal val="visible"/>
                                      </p:to>
                                    </p:set>
                                    <p:animEffect transition="in" filter="fade">
                                      <p:cBhvr>
                                        <p:cTn id="40" dur="500"/>
                                        <p:tgtEl>
                                          <p:spTgt spid="98354"/>
                                        </p:tgtEl>
                                      </p:cBhvr>
                                    </p:animEffect>
                                  </p:childTnLst>
                                </p:cTn>
                              </p:par>
                              <p:par>
                                <p:cTn id="41" presetID="10" presetClass="entr" presetSubtype="0" fill="hold" nodeType="withEffect">
                                  <p:stCondLst>
                                    <p:cond delay="0"/>
                                  </p:stCondLst>
                                  <p:childTnLst>
                                    <p:set>
                                      <p:cBhvr>
                                        <p:cTn id="42" dur="1" fill="hold">
                                          <p:stCondLst>
                                            <p:cond delay="0"/>
                                          </p:stCondLst>
                                        </p:cTn>
                                        <p:tgtEl>
                                          <p:spTgt spid="98357"/>
                                        </p:tgtEl>
                                        <p:attrNameLst>
                                          <p:attrName>style.visibility</p:attrName>
                                        </p:attrNameLst>
                                      </p:cBhvr>
                                      <p:to>
                                        <p:strVal val="visible"/>
                                      </p:to>
                                    </p:set>
                                    <p:animEffect transition="in" filter="fade">
                                      <p:cBhvr>
                                        <p:cTn id="43" dur="500"/>
                                        <p:tgtEl>
                                          <p:spTgt spid="98357"/>
                                        </p:tgtEl>
                                      </p:cBhvr>
                                    </p:animEffect>
                                  </p:childTnLst>
                                </p:cTn>
                              </p:par>
                              <p:par>
                                <p:cTn id="44" presetID="10" presetClass="entr" presetSubtype="0" fill="hold" nodeType="withEffect">
                                  <p:stCondLst>
                                    <p:cond delay="0"/>
                                  </p:stCondLst>
                                  <p:childTnLst>
                                    <p:set>
                                      <p:cBhvr>
                                        <p:cTn id="45" dur="1" fill="hold">
                                          <p:stCondLst>
                                            <p:cond delay="0"/>
                                          </p:stCondLst>
                                        </p:cTn>
                                        <p:tgtEl>
                                          <p:spTgt spid="98356"/>
                                        </p:tgtEl>
                                        <p:attrNameLst>
                                          <p:attrName>style.visibility</p:attrName>
                                        </p:attrNameLst>
                                      </p:cBhvr>
                                      <p:to>
                                        <p:strVal val="visible"/>
                                      </p:to>
                                    </p:set>
                                    <p:animEffect transition="in" filter="fade">
                                      <p:cBhvr>
                                        <p:cTn id="46" dur="500"/>
                                        <p:tgtEl>
                                          <p:spTgt spid="98356"/>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0" presetClass="entr" presetSubtype="0" fill="hold" nodeType="clickEffect">
                                  <p:stCondLst>
                                    <p:cond delay="0"/>
                                  </p:stCondLst>
                                  <p:childTnLst>
                                    <p:set>
                                      <p:cBhvr>
                                        <p:cTn id="50" dur="1" fill="hold">
                                          <p:stCondLst>
                                            <p:cond delay="0"/>
                                          </p:stCondLst>
                                        </p:cTn>
                                        <p:tgtEl>
                                          <p:spTgt spid="98361"/>
                                        </p:tgtEl>
                                        <p:attrNameLst>
                                          <p:attrName>style.visibility</p:attrName>
                                        </p:attrNameLst>
                                      </p:cBhvr>
                                      <p:to>
                                        <p:strVal val="visible"/>
                                      </p:to>
                                    </p:set>
                                    <p:animEffect transition="in" filter="fade">
                                      <p:cBhvr>
                                        <p:cTn id="51" dur="500"/>
                                        <p:tgtEl>
                                          <p:spTgt spid="98361"/>
                                        </p:tgtEl>
                                      </p:cBhvr>
                                    </p:animEffect>
                                  </p:childTnLst>
                                </p:cTn>
                              </p:par>
                              <p:par>
                                <p:cTn id="52" presetID="10" presetClass="entr" presetSubtype="0" fill="hold" nodeType="withEffect">
                                  <p:stCondLst>
                                    <p:cond delay="0"/>
                                  </p:stCondLst>
                                  <p:childTnLst>
                                    <p:set>
                                      <p:cBhvr>
                                        <p:cTn id="53" dur="1" fill="hold">
                                          <p:stCondLst>
                                            <p:cond delay="0"/>
                                          </p:stCondLst>
                                        </p:cTn>
                                        <p:tgtEl>
                                          <p:spTgt spid="98352"/>
                                        </p:tgtEl>
                                        <p:attrNameLst>
                                          <p:attrName>style.visibility</p:attrName>
                                        </p:attrNameLst>
                                      </p:cBhvr>
                                      <p:to>
                                        <p:strVal val="visible"/>
                                      </p:to>
                                    </p:set>
                                    <p:animEffect transition="in" filter="fade">
                                      <p:cBhvr>
                                        <p:cTn id="54" dur="500"/>
                                        <p:tgtEl>
                                          <p:spTgt spid="98352"/>
                                        </p:tgtEl>
                                      </p:cBhvr>
                                    </p:animEffect>
                                  </p:childTnLst>
                                </p:cTn>
                              </p:par>
                              <p:par>
                                <p:cTn id="55" presetID="10" presetClass="entr" presetSubtype="0" fill="hold" nodeType="withEffect">
                                  <p:stCondLst>
                                    <p:cond delay="0"/>
                                  </p:stCondLst>
                                  <p:childTnLst>
                                    <p:set>
                                      <p:cBhvr>
                                        <p:cTn id="56" dur="1" fill="hold">
                                          <p:stCondLst>
                                            <p:cond delay="0"/>
                                          </p:stCondLst>
                                        </p:cTn>
                                        <p:tgtEl>
                                          <p:spTgt spid="98351"/>
                                        </p:tgtEl>
                                        <p:attrNameLst>
                                          <p:attrName>style.visibility</p:attrName>
                                        </p:attrNameLst>
                                      </p:cBhvr>
                                      <p:to>
                                        <p:strVal val="visible"/>
                                      </p:to>
                                    </p:set>
                                    <p:animEffect transition="in" filter="fade">
                                      <p:cBhvr>
                                        <p:cTn id="57" dur="500"/>
                                        <p:tgtEl>
                                          <p:spTgt spid="98351"/>
                                        </p:tgtEl>
                                      </p:cBhvr>
                                    </p:animEffect>
                                  </p:childTnLst>
                                </p:cTn>
                              </p:par>
                              <p:par>
                                <p:cTn id="58" presetID="10" presetClass="entr" presetSubtype="0" fill="hold" nodeType="withEffect">
                                  <p:stCondLst>
                                    <p:cond delay="0"/>
                                  </p:stCondLst>
                                  <p:childTnLst>
                                    <p:set>
                                      <p:cBhvr>
                                        <p:cTn id="59" dur="1" fill="hold">
                                          <p:stCondLst>
                                            <p:cond delay="0"/>
                                          </p:stCondLst>
                                        </p:cTn>
                                        <p:tgtEl>
                                          <p:spTgt spid="98360"/>
                                        </p:tgtEl>
                                        <p:attrNameLst>
                                          <p:attrName>style.visibility</p:attrName>
                                        </p:attrNameLst>
                                      </p:cBhvr>
                                      <p:to>
                                        <p:strVal val="visible"/>
                                      </p:to>
                                    </p:set>
                                    <p:animEffect transition="in" filter="fade">
                                      <p:cBhvr>
                                        <p:cTn id="60" dur="500"/>
                                        <p:tgtEl>
                                          <p:spTgt spid="98360"/>
                                        </p:tgtEl>
                                      </p:cBhvr>
                                    </p:animEffect>
                                  </p:childTnLst>
                                </p:cTn>
                              </p:par>
                              <p:par>
                                <p:cTn id="61" presetID="10" presetClass="entr" presetSubtype="0" fill="hold" nodeType="withEffect">
                                  <p:stCondLst>
                                    <p:cond delay="0"/>
                                  </p:stCondLst>
                                  <p:childTnLst>
                                    <p:set>
                                      <p:cBhvr>
                                        <p:cTn id="62" dur="1" fill="hold">
                                          <p:stCondLst>
                                            <p:cond delay="0"/>
                                          </p:stCondLst>
                                        </p:cTn>
                                        <p:tgtEl>
                                          <p:spTgt spid="98365"/>
                                        </p:tgtEl>
                                        <p:attrNameLst>
                                          <p:attrName>style.visibility</p:attrName>
                                        </p:attrNameLst>
                                      </p:cBhvr>
                                      <p:to>
                                        <p:strVal val="visible"/>
                                      </p:to>
                                    </p:set>
                                    <p:animEffect transition="in" filter="fade">
                                      <p:cBhvr>
                                        <p:cTn id="63" dur="500"/>
                                        <p:tgtEl>
                                          <p:spTgt spid="98365"/>
                                        </p:tgtEl>
                                      </p:cBhvr>
                                    </p:animEffect>
                                  </p:childTnLst>
                                </p:cTn>
                              </p:par>
                              <p:par>
                                <p:cTn id="64" presetID="10" presetClass="entr" presetSubtype="0" fill="hold" nodeType="withEffect">
                                  <p:stCondLst>
                                    <p:cond delay="0"/>
                                  </p:stCondLst>
                                  <p:childTnLst>
                                    <p:set>
                                      <p:cBhvr>
                                        <p:cTn id="65" dur="1" fill="hold">
                                          <p:stCondLst>
                                            <p:cond delay="0"/>
                                          </p:stCondLst>
                                        </p:cTn>
                                        <p:tgtEl>
                                          <p:spTgt spid="98364"/>
                                        </p:tgtEl>
                                        <p:attrNameLst>
                                          <p:attrName>style.visibility</p:attrName>
                                        </p:attrNameLst>
                                      </p:cBhvr>
                                      <p:to>
                                        <p:strVal val="visible"/>
                                      </p:to>
                                    </p:set>
                                    <p:animEffect transition="in" filter="fade">
                                      <p:cBhvr>
                                        <p:cTn id="66" dur="500"/>
                                        <p:tgtEl>
                                          <p:spTgt spid="98364"/>
                                        </p:tgtEl>
                                      </p:cBhvr>
                                    </p:animEffect>
                                  </p:childTnLst>
                                </p:cTn>
                              </p:par>
                              <p:par>
                                <p:cTn id="67" presetID="10" presetClass="entr" presetSubtype="0" fill="hold" nodeType="withEffect">
                                  <p:stCondLst>
                                    <p:cond delay="0"/>
                                  </p:stCondLst>
                                  <p:childTnLst>
                                    <p:set>
                                      <p:cBhvr>
                                        <p:cTn id="68" dur="1" fill="hold">
                                          <p:stCondLst>
                                            <p:cond delay="0"/>
                                          </p:stCondLst>
                                        </p:cTn>
                                        <p:tgtEl>
                                          <p:spTgt spid="98366"/>
                                        </p:tgtEl>
                                        <p:attrNameLst>
                                          <p:attrName>style.visibility</p:attrName>
                                        </p:attrNameLst>
                                      </p:cBhvr>
                                      <p:to>
                                        <p:strVal val="visible"/>
                                      </p:to>
                                    </p:set>
                                    <p:animEffect transition="in" filter="fade">
                                      <p:cBhvr>
                                        <p:cTn id="69" dur="500"/>
                                        <p:tgtEl>
                                          <p:spTgt spid="98366"/>
                                        </p:tgtEl>
                                      </p:cBhvr>
                                    </p:animEffect>
                                  </p:childTnLst>
                                </p:cTn>
                              </p:par>
                              <p:par>
                                <p:cTn id="70" presetID="10" presetClass="entr" presetSubtype="0" fill="hold" nodeType="withEffect">
                                  <p:stCondLst>
                                    <p:cond delay="0"/>
                                  </p:stCondLst>
                                  <p:childTnLst>
                                    <p:set>
                                      <p:cBhvr>
                                        <p:cTn id="71" dur="1" fill="hold">
                                          <p:stCondLst>
                                            <p:cond delay="0"/>
                                          </p:stCondLst>
                                        </p:cTn>
                                        <p:tgtEl>
                                          <p:spTgt spid="98363"/>
                                        </p:tgtEl>
                                        <p:attrNameLst>
                                          <p:attrName>style.visibility</p:attrName>
                                        </p:attrNameLst>
                                      </p:cBhvr>
                                      <p:to>
                                        <p:strVal val="visible"/>
                                      </p:to>
                                    </p:set>
                                    <p:animEffect transition="in" filter="fade">
                                      <p:cBhvr>
                                        <p:cTn id="72" dur="500"/>
                                        <p:tgtEl>
                                          <p:spTgt spid="98363"/>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0" presetClass="entr" presetSubtype="0" fill="hold" nodeType="clickEffect">
                                  <p:stCondLst>
                                    <p:cond delay="0"/>
                                  </p:stCondLst>
                                  <p:childTnLst>
                                    <p:set>
                                      <p:cBhvr>
                                        <p:cTn id="76" dur="1" fill="hold">
                                          <p:stCondLst>
                                            <p:cond delay="0"/>
                                          </p:stCondLst>
                                        </p:cTn>
                                        <p:tgtEl>
                                          <p:spTgt spid="98328"/>
                                        </p:tgtEl>
                                        <p:attrNameLst>
                                          <p:attrName>style.visibility</p:attrName>
                                        </p:attrNameLst>
                                      </p:cBhvr>
                                      <p:to>
                                        <p:strVal val="visible"/>
                                      </p:to>
                                    </p:set>
                                    <p:animEffect transition="in" filter="fade">
                                      <p:cBhvr>
                                        <p:cTn id="77" dur="500"/>
                                        <p:tgtEl>
                                          <p:spTgt spid="98328"/>
                                        </p:tgtEl>
                                      </p:cBhvr>
                                    </p:animEffect>
                                  </p:childTnLst>
                                </p:cTn>
                              </p:par>
                              <p:par>
                                <p:cTn id="78" presetID="10" presetClass="entr" presetSubtype="0" fill="hold" nodeType="withEffect">
                                  <p:stCondLst>
                                    <p:cond delay="0"/>
                                  </p:stCondLst>
                                  <p:childTnLst>
                                    <p:set>
                                      <p:cBhvr>
                                        <p:cTn id="79" dur="1" fill="hold">
                                          <p:stCondLst>
                                            <p:cond delay="0"/>
                                          </p:stCondLst>
                                        </p:cTn>
                                        <p:tgtEl>
                                          <p:spTgt spid="98329"/>
                                        </p:tgtEl>
                                        <p:attrNameLst>
                                          <p:attrName>style.visibility</p:attrName>
                                        </p:attrNameLst>
                                      </p:cBhvr>
                                      <p:to>
                                        <p:strVal val="visible"/>
                                      </p:to>
                                    </p:set>
                                    <p:animEffect transition="in" filter="fade">
                                      <p:cBhvr>
                                        <p:cTn id="80" dur="500"/>
                                        <p:tgtEl>
                                          <p:spTgt spid="98329"/>
                                        </p:tgtEl>
                                      </p:cBhvr>
                                    </p:animEffect>
                                  </p:childTnLst>
                                </p:cTn>
                              </p:par>
                              <p:par>
                                <p:cTn id="81" presetID="10" presetClass="entr" presetSubtype="0" fill="hold" nodeType="withEffect">
                                  <p:stCondLst>
                                    <p:cond delay="0"/>
                                  </p:stCondLst>
                                  <p:childTnLst>
                                    <p:set>
                                      <p:cBhvr>
                                        <p:cTn id="82" dur="1" fill="hold">
                                          <p:stCondLst>
                                            <p:cond delay="0"/>
                                          </p:stCondLst>
                                        </p:cTn>
                                        <p:tgtEl>
                                          <p:spTgt spid="98327"/>
                                        </p:tgtEl>
                                        <p:attrNameLst>
                                          <p:attrName>style.visibility</p:attrName>
                                        </p:attrNameLst>
                                      </p:cBhvr>
                                      <p:to>
                                        <p:strVal val="visible"/>
                                      </p:to>
                                    </p:set>
                                    <p:animEffect transition="in" filter="fade">
                                      <p:cBhvr>
                                        <p:cTn id="83" dur="500"/>
                                        <p:tgtEl>
                                          <p:spTgt spid="98327"/>
                                        </p:tgtEl>
                                      </p:cBhvr>
                                    </p:animEffect>
                                  </p:childTnLst>
                                </p:cTn>
                              </p:par>
                              <p:par>
                                <p:cTn id="84" presetID="10" presetClass="entr" presetSubtype="0" fill="hold" nodeType="withEffect">
                                  <p:stCondLst>
                                    <p:cond delay="0"/>
                                  </p:stCondLst>
                                  <p:childTnLst>
                                    <p:set>
                                      <p:cBhvr>
                                        <p:cTn id="85" dur="1" fill="hold">
                                          <p:stCondLst>
                                            <p:cond delay="0"/>
                                          </p:stCondLst>
                                        </p:cTn>
                                        <p:tgtEl>
                                          <p:spTgt spid="98330"/>
                                        </p:tgtEl>
                                        <p:attrNameLst>
                                          <p:attrName>style.visibility</p:attrName>
                                        </p:attrNameLst>
                                      </p:cBhvr>
                                      <p:to>
                                        <p:strVal val="visible"/>
                                      </p:to>
                                    </p:set>
                                    <p:animEffect transition="in" filter="fade">
                                      <p:cBhvr>
                                        <p:cTn id="86" dur="500"/>
                                        <p:tgtEl>
                                          <p:spTgt spid="98330"/>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10" presetClass="entr" presetSubtype="0" fill="hold" nodeType="clickEffect">
                                  <p:stCondLst>
                                    <p:cond delay="0"/>
                                  </p:stCondLst>
                                  <p:childTnLst>
                                    <p:set>
                                      <p:cBhvr>
                                        <p:cTn id="90" dur="1" fill="hold">
                                          <p:stCondLst>
                                            <p:cond delay="0"/>
                                          </p:stCondLst>
                                        </p:cTn>
                                        <p:tgtEl>
                                          <p:spTgt spid="98332"/>
                                        </p:tgtEl>
                                        <p:attrNameLst>
                                          <p:attrName>style.visibility</p:attrName>
                                        </p:attrNameLst>
                                      </p:cBhvr>
                                      <p:to>
                                        <p:strVal val="visible"/>
                                      </p:to>
                                    </p:set>
                                    <p:animEffect transition="in" filter="fade">
                                      <p:cBhvr>
                                        <p:cTn id="91" dur="500"/>
                                        <p:tgtEl>
                                          <p:spTgt spid="98332"/>
                                        </p:tgtEl>
                                      </p:cBhvr>
                                    </p:animEffect>
                                  </p:childTnLst>
                                </p:cTn>
                              </p:par>
                              <p:par>
                                <p:cTn id="92" presetID="10" presetClass="entr" presetSubtype="0" fill="hold" nodeType="withEffect">
                                  <p:stCondLst>
                                    <p:cond delay="0"/>
                                  </p:stCondLst>
                                  <p:childTnLst>
                                    <p:set>
                                      <p:cBhvr>
                                        <p:cTn id="93" dur="1" fill="hold">
                                          <p:stCondLst>
                                            <p:cond delay="0"/>
                                          </p:stCondLst>
                                        </p:cTn>
                                        <p:tgtEl>
                                          <p:spTgt spid="98333"/>
                                        </p:tgtEl>
                                        <p:attrNameLst>
                                          <p:attrName>style.visibility</p:attrName>
                                        </p:attrNameLst>
                                      </p:cBhvr>
                                      <p:to>
                                        <p:strVal val="visible"/>
                                      </p:to>
                                    </p:set>
                                    <p:animEffect transition="in" filter="fade">
                                      <p:cBhvr>
                                        <p:cTn id="94" dur="500"/>
                                        <p:tgtEl>
                                          <p:spTgt spid="98333"/>
                                        </p:tgtEl>
                                      </p:cBhvr>
                                    </p:animEffect>
                                  </p:childTnLst>
                                </p:cTn>
                              </p:par>
                              <p:par>
                                <p:cTn id="95" presetID="10" presetClass="entr" presetSubtype="0" fill="hold" nodeType="withEffect">
                                  <p:stCondLst>
                                    <p:cond delay="0"/>
                                  </p:stCondLst>
                                  <p:childTnLst>
                                    <p:set>
                                      <p:cBhvr>
                                        <p:cTn id="96" dur="1" fill="hold">
                                          <p:stCondLst>
                                            <p:cond delay="0"/>
                                          </p:stCondLst>
                                        </p:cTn>
                                        <p:tgtEl>
                                          <p:spTgt spid="98334"/>
                                        </p:tgtEl>
                                        <p:attrNameLst>
                                          <p:attrName>style.visibility</p:attrName>
                                        </p:attrNameLst>
                                      </p:cBhvr>
                                      <p:to>
                                        <p:strVal val="visible"/>
                                      </p:to>
                                    </p:set>
                                    <p:animEffect transition="in" filter="fade">
                                      <p:cBhvr>
                                        <p:cTn id="97" dur="500"/>
                                        <p:tgtEl>
                                          <p:spTgt spid="98334"/>
                                        </p:tgtEl>
                                      </p:cBhvr>
                                    </p:animEffect>
                                  </p:childTnLst>
                                </p:cTn>
                              </p:par>
                              <p:par>
                                <p:cTn id="98" presetID="10" presetClass="entr" presetSubtype="0" fill="hold" nodeType="withEffect">
                                  <p:stCondLst>
                                    <p:cond delay="0"/>
                                  </p:stCondLst>
                                  <p:childTnLst>
                                    <p:set>
                                      <p:cBhvr>
                                        <p:cTn id="99" dur="1" fill="hold">
                                          <p:stCondLst>
                                            <p:cond delay="0"/>
                                          </p:stCondLst>
                                        </p:cTn>
                                        <p:tgtEl>
                                          <p:spTgt spid="98331"/>
                                        </p:tgtEl>
                                        <p:attrNameLst>
                                          <p:attrName>style.visibility</p:attrName>
                                        </p:attrNameLst>
                                      </p:cBhvr>
                                      <p:to>
                                        <p:strVal val="visible"/>
                                      </p:to>
                                    </p:set>
                                    <p:animEffect transition="in" filter="fade">
                                      <p:cBhvr>
                                        <p:cTn id="100" dur="500"/>
                                        <p:tgtEl>
                                          <p:spTgt spid="98331"/>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0" presetClass="entr" presetSubtype="0" fill="hold" nodeType="clickEffect">
                                  <p:stCondLst>
                                    <p:cond delay="0"/>
                                  </p:stCondLst>
                                  <p:childTnLst>
                                    <p:set>
                                      <p:cBhvr>
                                        <p:cTn id="104" dur="1" fill="hold">
                                          <p:stCondLst>
                                            <p:cond delay="0"/>
                                          </p:stCondLst>
                                        </p:cTn>
                                        <p:tgtEl>
                                          <p:spTgt spid="98362"/>
                                        </p:tgtEl>
                                        <p:attrNameLst>
                                          <p:attrName>style.visibility</p:attrName>
                                        </p:attrNameLst>
                                      </p:cBhvr>
                                      <p:to>
                                        <p:strVal val="visible"/>
                                      </p:to>
                                    </p:set>
                                    <p:animEffect transition="in" filter="fade">
                                      <p:cBhvr>
                                        <p:cTn id="105" dur="500"/>
                                        <p:tgtEl>
                                          <p:spTgt spid="98362"/>
                                        </p:tgtEl>
                                      </p:cBhvr>
                                    </p:animEffect>
                                  </p:childTnLst>
                                </p:cTn>
                              </p:par>
                              <p:par>
                                <p:cTn id="106" presetID="10" presetClass="entr" presetSubtype="0" fill="hold" nodeType="withEffect">
                                  <p:stCondLst>
                                    <p:cond delay="0"/>
                                  </p:stCondLst>
                                  <p:childTnLst>
                                    <p:set>
                                      <p:cBhvr>
                                        <p:cTn id="107" dur="1" fill="hold">
                                          <p:stCondLst>
                                            <p:cond delay="0"/>
                                          </p:stCondLst>
                                        </p:cTn>
                                        <p:tgtEl>
                                          <p:spTgt spid="98353"/>
                                        </p:tgtEl>
                                        <p:attrNameLst>
                                          <p:attrName>style.visibility</p:attrName>
                                        </p:attrNameLst>
                                      </p:cBhvr>
                                      <p:to>
                                        <p:strVal val="visible"/>
                                      </p:to>
                                    </p:set>
                                    <p:animEffect transition="in" filter="fade">
                                      <p:cBhvr>
                                        <p:cTn id="108" dur="500"/>
                                        <p:tgtEl>
                                          <p:spTgt spid="98353"/>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10" presetClass="entr" presetSubtype="0" fill="hold" nodeType="clickEffect">
                                  <p:stCondLst>
                                    <p:cond delay="0"/>
                                  </p:stCondLst>
                                  <p:childTnLst>
                                    <p:set>
                                      <p:cBhvr>
                                        <p:cTn id="112" dur="1" fill="hold">
                                          <p:stCondLst>
                                            <p:cond delay="0"/>
                                          </p:stCondLst>
                                        </p:cTn>
                                        <p:tgtEl>
                                          <p:spTgt spid="98335"/>
                                        </p:tgtEl>
                                        <p:attrNameLst>
                                          <p:attrName>style.visibility</p:attrName>
                                        </p:attrNameLst>
                                      </p:cBhvr>
                                      <p:to>
                                        <p:strVal val="visible"/>
                                      </p:to>
                                    </p:set>
                                    <p:animEffect transition="in" filter="fade">
                                      <p:cBhvr>
                                        <p:cTn id="113" dur="500"/>
                                        <p:tgtEl>
                                          <p:spTgt spid="98335"/>
                                        </p:tgtEl>
                                      </p:cBhvr>
                                    </p:animEffect>
                                  </p:childTnLst>
                                </p:cTn>
                              </p:par>
                              <p:par>
                                <p:cTn id="114" presetID="10" presetClass="entr" presetSubtype="0" fill="hold" nodeType="withEffect">
                                  <p:stCondLst>
                                    <p:cond delay="0"/>
                                  </p:stCondLst>
                                  <p:childTnLst>
                                    <p:set>
                                      <p:cBhvr>
                                        <p:cTn id="115" dur="1" fill="hold">
                                          <p:stCondLst>
                                            <p:cond delay="0"/>
                                          </p:stCondLst>
                                        </p:cTn>
                                        <p:tgtEl>
                                          <p:spTgt spid="98336"/>
                                        </p:tgtEl>
                                        <p:attrNameLst>
                                          <p:attrName>style.visibility</p:attrName>
                                        </p:attrNameLst>
                                      </p:cBhvr>
                                      <p:to>
                                        <p:strVal val="visible"/>
                                      </p:to>
                                    </p:set>
                                    <p:animEffect transition="in" filter="fade">
                                      <p:cBhvr>
                                        <p:cTn id="116" dur="500"/>
                                        <p:tgtEl>
                                          <p:spTgt spid="98336"/>
                                        </p:tgtEl>
                                      </p:cBhvr>
                                    </p:animEffect>
                                  </p:childTnLst>
                                </p:cTn>
                              </p:par>
                              <p:par>
                                <p:cTn id="117" presetID="10" presetClass="entr" presetSubtype="0" fill="hold" nodeType="withEffect">
                                  <p:stCondLst>
                                    <p:cond delay="0"/>
                                  </p:stCondLst>
                                  <p:childTnLst>
                                    <p:set>
                                      <p:cBhvr>
                                        <p:cTn id="118" dur="1" fill="hold">
                                          <p:stCondLst>
                                            <p:cond delay="0"/>
                                          </p:stCondLst>
                                        </p:cTn>
                                        <p:tgtEl>
                                          <p:spTgt spid="98337"/>
                                        </p:tgtEl>
                                        <p:attrNameLst>
                                          <p:attrName>style.visibility</p:attrName>
                                        </p:attrNameLst>
                                      </p:cBhvr>
                                      <p:to>
                                        <p:strVal val="visible"/>
                                      </p:to>
                                    </p:set>
                                    <p:animEffect transition="in" filter="fade">
                                      <p:cBhvr>
                                        <p:cTn id="119" dur="500"/>
                                        <p:tgtEl>
                                          <p:spTgt spid="98337"/>
                                        </p:tgtEl>
                                      </p:cBhvr>
                                    </p:animEffect>
                                  </p:childTnLst>
                                </p:cTn>
                              </p:par>
                              <p:par>
                                <p:cTn id="120" presetID="10" presetClass="entr" presetSubtype="0" fill="hold" nodeType="withEffect">
                                  <p:stCondLst>
                                    <p:cond delay="0"/>
                                  </p:stCondLst>
                                  <p:childTnLst>
                                    <p:set>
                                      <p:cBhvr>
                                        <p:cTn id="121" dur="1" fill="hold">
                                          <p:stCondLst>
                                            <p:cond delay="0"/>
                                          </p:stCondLst>
                                        </p:cTn>
                                        <p:tgtEl>
                                          <p:spTgt spid="98338"/>
                                        </p:tgtEl>
                                        <p:attrNameLst>
                                          <p:attrName>style.visibility</p:attrName>
                                        </p:attrNameLst>
                                      </p:cBhvr>
                                      <p:to>
                                        <p:strVal val="visible"/>
                                      </p:to>
                                    </p:set>
                                    <p:animEffect transition="in" filter="fade">
                                      <p:cBhvr>
                                        <p:cTn id="122" dur="500"/>
                                        <p:tgtEl>
                                          <p:spTgt spid="98338"/>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0" presetClass="entr" presetSubtype="0" fill="hold" nodeType="clickEffect">
                                  <p:stCondLst>
                                    <p:cond delay="0"/>
                                  </p:stCondLst>
                                  <p:childTnLst>
                                    <p:set>
                                      <p:cBhvr>
                                        <p:cTn id="126" dur="1" fill="hold">
                                          <p:stCondLst>
                                            <p:cond delay="0"/>
                                          </p:stCondLst>
                                        </p:cTn>
                                        <p:tgtEl>
                                          <p:spTgt spid="98339"/>
                                        </p:tgtEl>
                                        <p:attrNameLst>
                                          <p:attrName>style.visibility</p:attrName>
                                        </p:attrNameLst>
                                      </p:cBhvr>
                                      <p:to>
                                        <p:strVal val="visible"/>
                                      </p:to>
                                    </p:set>
                                    <p:animEffect transition="in" filter="fade">
                                      <p:cBhvr>
                                        <p:cTn id="127" dur="500"/>
                                        <p:tgtEl>
                                          <p:spTgt spid="98339"/>
                                        </p:tgtEl>
                                      </p:cBhvr>
                                    </p:animEffect>
                                  </p:childTnLst>
                                </p:cTn>
                              </p:par>
                              <p:par>
                                <p:cTn id="128" presetID="10" presetClass="entr" presetSubtype="0" fill="hold" nodeType="withEffect">
                                  <p:stCondLst>
                                    <p:cond delay="0"/>
                                  </p:stCondLst>
                                  <p:childTnLst>
                                    <p:set>
                                      <p:cBhvr>
                                        <p:cTn id="129" dur="1" fill="hold">
                                          <p:stCondLst>
                                            <p:cond delay="0"/>
                                          </p:stCondLst>
                                        </p:cTn>
                                        <p:tgtEl>
                                          <p:spTgt spid="98340"/>
                                        </p:tgtEl>
                                        <p:attrNameLst>
                                          <p:attrName>style.visibility</p:attrName>
                                        </p:attrNameLst>
                                      </p:cBhvr>
                                      <p:to>
                                        <p:strVal val="visible"/>
                                      </p:to>
                                    </p:set>
                                    <p:animEffect transition="in" filter="fade">
                                      <p:cBhvr>
                                        <p:cTn id="130" dur="500"/>
                                        <p:tgtEl>
                                          <p:spTgt spid="98340"/>
                                        </p:tgtEl>
                                      </p:cBhvr>
                                    </p:animEffect>
                                  </p:childTnLst>
                                </p:cTn>
                              </p:par>
                              <p:par>
                                <p:cTn id="131" presetID="10" presetClass="entr" presetSubtype="0" fill="hold" nodeType="withEffect">
                                  <p:stCondLst>
                                    <p:cond delay="0"/>
                                  </p:stCondLst>
                                  <p:childTnLst>
                                    <p:set>
                                      <p:cBhvr>
                                        <p:cTn id="132" dur="1" fill="hold">
                                          <p:stCondLst>
                                            <p:cond delay="0"/>
                                          </p:stCondLst>
                                        </p:cTn>
                                        <p:tgtEl>
                                          <p:spTgt spid="98341"/>
                                        </p:tgtEl>
                                        <p:attrNameLst>
                                          <p:attrName>style.visibility</p:attrName>
                                        </p:attrNameLst>
                                      </p:cBhvr>
                                      <p:to>
                                        <p:strVal val="visible"/>
                                      </p:to>
                                    </p:set>
                                    <p:animEffect transition="in" filter="fade">
                                      <p:cBhvr>
                                        <p:cTn id="133" dur="500"/>
                                        <p:tgtEl>
                                          <p:spTgt spid="98341"/>
                                        </p:tgtEl>
                                      </p:cBhvr>
                                    </p:animEffect>
                                  </p:childTnLst>
                                </p:cTn>
                              </p:par>
                              <p:par>
                                <p:cTn id="134" presetID="10" presetClass="entr" presetSubtype="0" fill="hold" nodeType="withEffect">
                                  <p:stCondLst>
                                    <p:cond delay="0"/>
                                  </p:stCondLst>
                                  <p:childTnLst>
                                    <p:set>
                                      <p:cBhvr>
                                        <p:cTn id="135" dur="1" fill="hold">
                                          <p:stCondLst>
                                            <p:cond delay="0"/>
                                          </p:stCondLst>
                                        </p:cTn>
                                        <p:tgtEl>
                                          <p:spTgt spid="98342"/>
                                        </p:tgtEl>
                                        <p:attrNameLst>
                                          <p:attrName>style.visibility</p:attrName>
                                        </p:attrNameLst>
                                      </p:cBhvr>
                                      <p:to>
                                        <p:strVal val="visible"/>
                                      </p:to>
                                    </p:set>
                                    <p:animEffect transition="in" filter="fade">
                                      <p:cBhvr>
                                        <p:cTn id="136" dur="500"/>
                                        <p:tgtEl>
                                          <p:spTgt spid="98342"/>
                                        </p:tgtEl>
                                      </p:cBhvr>
                                    </p:animEffec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10" presetClass="entr" presetSubtype="0" fill="hold" nodeType="clickEffect">
                                  <p:stCondLst>
                                    <p:cond delay="0"/>
                                  </p:stCondLst>
                                  <p:childTnLst>
                                    <p:set>
                                      <p:cBhvr>
                                        <p:cTn id="140" dur="1" fill="hold">
                                          <p:stCondLst>
                                            <p:cond delay="0"/>
                                          </p:stCondLst>
                                        </p:cTn>
                                        <p:tgtEl>
                                          <p:spTgt spid="98343"/>
                                        </p:tgtEl>
                                        <p:attrNameLst>
                                          <p:attrName>style.visibility</p:attrName>
                                        </p:attrNameLst>
                                      </p:cBhvr>
                                      <p:to>
                                        <p:strVal val="visible"/>
                                      </p:to>
                                    </p:set>
                                    <p:animEffect transition="in" filter="fade">
                                      <p:cBhvr>
                                        <p:cTn id="141" dur="500"/>
                                        <p:tgtEl>
                                          <p:spTgt spid="98343"/>
                                        </p:tgtEl>
                                      </p:cBhvr>
                                    </p:animEffect>
                                  </p:childTnLst>
                                </p:cTn>
                              </p:par>
                              <p:par>
                                <p:cTn id="142" presetID="10" presetClass="entr" presetSubtype="0" fill="hold" nodeType="withEffect">
                                  <p:stCondLst>
                                    <p:cond delay="0"/>
                                  </p:stCondLst>
                                  <p:childTnLst>
                                    <p:set>
                                      <p:cBhvr>
                                        <p:cTn id="143" dur="1" fill="hold">
                                          <p:stCondLst>
                                            <p:cond delay="0"/>
                                          </p:stCondLst>
                                        </p:cTn>
                                        <p:tgtEl>
                                          <p:spTgt spid="98344"/>
                                        </p:tgtEl>
                                        <p:attrNameLst>
                                          <p:attrName>style.visibility</p:attrName>
                                        </p:attrNameLst>
                                      </p:cBhvr>
                                      <p:to>
                                        <p:strVal val="visible"/>
                                      </p:to>
                                    </p:set>
                                    <p:animEffect transition="in" filter="fade">
                                      <p:cBhvr>
                                        <p:cTn id="144" dur="500"/>
                                        <p:tgtEl>
                                          <p:spTgt spid="98344"/>
                                        </p:tgtEl>
                                      </p:cBhvr>
                                    </p:animEffect>
                                  </p:childTnLst>
                                </p:cTn>
                              </p:par>
                              <p:par>
                                <p:cTn id="145" presetID="10" presetClass="entr" presetSubtype="0" fill="hold" nodeType="withEffect">
                                  <p:stCondLst>
                                    <p:cond delay="0"/>
                                  </p:stCondLst>
                                  <p:childTnLst>
                                    <p:set>
                                      <p:cBhvr>
                                        <p:cTn id="146" dur="1" fill="hold">
                                          <p:stCondLst>
                                            <p:cond delay="0"/>
                                          </p:stCondLst>
                                        </p:cTn>
                                        <p:tgtEl>
                                          <p:spTgt spid="98345"/>
                                        </p:tgtEl>
                                        <p:attrNameLst>
                                          <p:attrName>style.visibility</p:attrName>
                                        </p:attrNameLst>
                                      </p:cBhvr>
                                      <p:to>
                                        <p:strVal val="visible"/>
                                      </p:to>
                                    </p:set>
                                    <p:animEffect transition="in" filter="fade">
                                      <p:cBhvr>
                                        <p:cTn id="147" dur="500"/>
                                        <p:tgtEl>
                                          <p:spTgt spid="98345"/>
                                        </p:tgtEl>
                                      </p:cBhvr>
                                    </p:animEffect>
                                  </p:childTnLst>
                                </p:cTn>
                              </p:par>
                              <p:par>
                                <p:cTn id="148" presetID="10" presetClass="entr" presetSubtype="0" fill="hold" nodeType="withEffect">
                                  <p:stCondLst>
                                    <p:cond delay="0"/>
                                  </p:stCondLst>
                                  <p:childTnLst>
                                    <p:set>
                                      <p:cBhvr>
                                        <p:cTn id="149" dur="1" fill="hold">
                                          <p:stCondLst>
                                            <p:cond delay="0"/>
                                          </p:stCondLst>
                                        </p:cTn>
                                        <p:tgtEl>
                                          <p:spTgt spid="98346"/>
                                        </p:tgtEl>
                                        <p:attrNameLst>
                                          <p:attrName>style.visibility</p:attrName>
                                        </p:attrNameLst>
                                      </p:cBhvr>
                                      <p:to>
                                        <p:strVal val="visible"/>
                                      </p:to>
                                    </p:set>
                                    <p:animEffect transition="in" filter="fade">
                                      <p:cBhvr>
                                        <p:cTn id="150" dur="500"/>
                                        <p:tgtEl>
                                          <p:spTgt spid="98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47" grpId="0" animBg="1"/>
      <p:bldP spid="98348" grpId="0" animBg="1"/>
      <p:bldP spid="98349" grpId="0" animBg="1"/>
      <p:bldP spid="98350" grpId="0" animBg="1"/>
      <p:bldP spid="98351" grpId="0" animBg="1"/>
      <p:bldP spid="98352" grpId="0" animBg="1"/>
      <p:bldP spid="98353" grpId="0" animBg="1"/>
      <p:bldP spid="98354" grpId="0"/>
      <p:bldP spid="98355" grpId="0"/>
      <p:bldP spid="98360" grpId="0"/>
      <p:bldP spid="98361" grpId="0"/>
      <p:bldP spid="98362" grpId="0"/>
      <p:bldP spid="98363" grpId="0" animBg="1"/>
      <p:bldP spid="98364" grpId="0" animBg="1"/>
      <p:bldP spid="98365" grpId="0"/>
      <p:bldP spid="9836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5">
            <a:extLst>
              <a:ext uri="{FF2B5EF4-FFF2-40B4-BE49-F238E27FC236}">
                <a16:creationId xmlns:a16="http://schemas.microsoft.com/office/drawing/2014/main" id="{732D8F9E-1373-42CC-55E3-925FD57DC9C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BD0BF655-F4C7-40B5-B31D-85D6464A6B84}" type="slidenum">
              <a:rPr lang="en-US" altLang="en-US" sz="1200" smtClean="0">
                <a:latin typeface="Garamond" panose="02020404030301010803" pitchFamily="18" charset="0"/>
              </a:rPr>
              <a:pPr>
                <a:spcBef>
                  <a:spcPct val="0"/>
                </a:spcBef>
                <a:buClrTx/>
                <a:buSzTx/>
                <a:buFontTx/>
                <a:buNone/>
              </a:pPr>
              <a:t>44</a:t>
            </a:fld>
            <a:endParaRPr lang="en-US" altLang="en-US" sz="1200">
              <a:latin typeface="Garamond" panose="02020404030301010803" pitchFamily="18" charset="0"/>
            </a:endParaRPr>
          </a:p>
        </p:txBody>
      </p:sp>
      <p:sp>
        <p:nvSpPr>
          <p:cNvPr id="92163" name="Rectangle 2">
            <a:extLst>
              <a:ext uri="{FF2B5EF4-FFF2-40B4-BE49-F238E27FC236}">
                <a16:creationId xmlns:a16="http://schemas.microsoft.com/office/drawing/2014/main" id="{BBB12D16-0706-4DD9-E7A6-9047FD39AA14}"/>
              </a:ext>
            </a:extLst>
          </p:cNvPr>
          <p:cNvSpPr>
            <a:spLocks noGrp="1" noChangeArrowheads="1"/>
          </p:cNvSpPr>
          <p:nvPr>
            <p:ph type="title"/>
          </p:nvPr>
        </p:nvSpPr>
        <p:spPr/>
        <p:txBody>
          <a:bodyPr/>
          <a:lstStyle/>
          <a:p>
            <a:pPr eaLnBrk="1" hangingPunct="1"/>
            <a:r>
              <a:rPr lang="en-US" altLang="en-US" sz="3200"/>
              <a:t>Running time of Sorter(n)</a:t>
            </a:r>
          </a:p>
        </p:txBody>
      </p:sp>
      <p:sp>
        <p:nvSpPr>
          <p:cNvPr id="100356" name="Rectangle 3">
            <a:extLst>
              <a:ext uri="{FF2B5EF4-FFF2-40B4-BE49-F238E27FC236}">
                <a16:creationId xmlns:a16="http://schemas.microsoft.com/office/drawing/2014/main" id="{E6518D75-4634-C52F-C39A-0CE44AD04E02}"/>
              </a:ext>
            </a:extLst>
          </p:cNvPr>
          <p:cNvSpPr>
            <a:spLocks noGrp="1" noChangeArrowheads="1"/>
          </p:cNvSpPr>
          <p:nvPr>
            <p:ph type="body" idx="1"/>
          </p:nvPr>
        </p:nvSpPr>
        <p:spPr>
          <a:xfrm>
            <a:off x="457200" y="1066800"/>
            <a:ext cx="8229600" cy="4530725"/>
          </a:xfrm>
        </p:spPr>
        <p:txBody>
          <a:bodyPr/>
          <a:lstStyle/>
          <a:p>
            <a:pPr eaLnBrk="1" hangingPunct="1"/>
            <a:r>
              <a:rPr lang="en-US" altLang="en-US" sz="2400"/>
              <a:t>Note that:</a:t>
            </a:r>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r>
              <a:rPr lang="en-US" altLang="en-US" sz="2400"/>
              <a:t>The two Sorter(n/2) will run in parallel, however Merger(n) adds to the total running time.</a:t>
            </a:r>
          </a:p>
          <a:p>
            <a:pPr eaLnBrk="1" hangingPunct="1"/>
            <a:endParaRPr lang="en-US" altLang="en-US" sz="800"/>
          </a:p>
          <a:p>
            <a:pPr eaLnBrk="1" hangingPunct="1"/>
            <a:r>
              <a:rPr lang="en-US" altLang="en-US" sz="2400"/>
              <a:t>Hence: D</a:t>
            </a:r>
            <a:r>
              <a:rPr lang="en-US" altLang="en-US" sz="2400" baseline="-25000"/>
              <a:t>S</a:t>
            </a:r>
            <a:r>
              <a:rPr lang="en-US" altLang="en-US" sz="2400"/>
              <a:t>(n) = D</a:t>
            </a:r>
            <a:r>
              <a:rPr lang="en-US" altLang="en-US" sz="2400" baseline="-25000"/>
              <a:t>S</a:t>
            </a:r>
            <a:r>
              <a:rPr lang="en-US" altLang="en-US" sz="2400"/>
              <a:t>(n/2) + D</a:t>
            </a:r>
            <a:r>
              <a:rPr lang="en-US" altLang="en-US" sz="2400" baseline="-25000"/>
              <a:t>Merger</a:t>
            </a:r>
            <a:r>
              <a:rPr lang="en-US" altLang="en-US" sz="2400"/>
              <a:t>(n) = D</a:t>
            </a:r>
            <a:r>
              <a:rPr lang="en-US" altLang="en-US" sz="2400" baseline="-25000"/>
              <a:t>S</a:t>
            </a:r>
            <a:r>
              <a:rPr lang="en-US" altLang="en-US" sz="2400"/>
              <a:t>(n/2) + lg n</a:t>
            </a:r>
          </a:p>
          <a:p>
            <a:pPr eaLnBrk="1" hangingPunct="1"/>
            <a:endParaRPr lang="en-US" altLang="en-US" sz="800"/>
          </a:p>
          <a:p>
            <a:pPr eaLnBrk="1" hangingPunct="1"/>
            <a:r>
              <a:rPr lang="en-US" altLang="en-US" sz="2400"/>
              <a:t>D</a:t>
            </a:r>
            <a:r>
              <a:rPr lang="en-US" altLang="en-US" sz="2400" baseline="-25000"/>
              <a:t>S</a:t>
            </a:r>
            <a:r>
              <a:rPr lang="en-US" altLang="en-US" sz="2400"/>
              <a:t>(n) = </a:t>
            </a:r>
            <a:r>
              <a:rPr lang="en-US" altLang="en-US" sz="2400" i="1"/>
              <a:t>O</a:t>
            </a:r>
            <a:r>
              <a:rPr lang="en-US" altLang="en-US" sz="2400"/>
              <a:t>(lg n lg n) [ in RAM model we had </a:t>
            </a:r>
            <a:r>
              <a:rPr lang="en-US" altLang="en-US" sz="2400" i="1"/>
              <a:t>O</a:t>
            </a:r>
            <a:r>
              <a:rPr lang="en-US" altLang="en-US" sz="2400"/>
              <a:t>(n lgn) ]</a:t>
            </a:r>
          </a:p>
        </p:txBody>
      </p:sp>
      <p:sp>
        <p:nvSpPr>
          <p:cNvPr id="92165" name="Rectangle 4">
            <a:extLst>
              <a:ext uri="{FF2B5EF4-FFF2-40B4-BE49-F238E27FC236}">
                <a16:creationId xmlns:a16="http://schemas.microsoft.com/office/drawing/2014/main" id="{B291E049-D5B5-D8A4-27E0-646C09A87F35}"/>
              </a:ext>
            </a:extLst>
          </p:cNvPr>
          <p:cNvSpPr>
            <a:spLocks noChangeArrowheads="1"/>
          </p:cNvSpPr>
          <p:nvPr/>
        </p:nvSpPr>
        <p:spPr bwMode="auto">
          <a:xfrm>
            <a:off x="3048000" y="1600200"/>
            <a:ext cx="3810000" cy="1981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92166" name="Rectangle 5">
            <a:extLst>
              <a:ext uri="{FF2B5EF4-FFF2-40B4-BE49-F238E27FC236}">
                <a16:creationId xmlns:a16="http://schemas.microsoft.com/office/drawing/2014/main" id="{BAE6EEB8-7DE0-2026-4BF0-6F7A0B7C1393}"/>
              </a:ext>
            </a:extLst>
          </p:cNvPr>
          <p:cNvSpPr>
            <a:spLocks noChangeArrowheads="1"/>
          </p:cNvSpPr>
          <p:nvPr/>
        </p:nvSpPr>
        <p:spPr bwMode="auto">
          <a:xfrm>
            <a:off x="3200400" y="1752600"/>
            <a:ext cx="1524000" cy="7620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92167" name="Rectangle 6">
            <a:extLst>
              <a:ext uri="{FF2B5EF4-FFF2-40B4-BE49-F238E27FC236}">
                <a16:creationId xmlns:a16="http://schemas.microsoft.com/office/drawing/2014/main" id="{CB20B8B5-44E7-6921-AF5A-3958D98AA9D3}"/>
              </a:ext>
            </a:extLst>
          </p:cNvPr>
          <p:cNvSpPr>
            <a:spLocks noChangeArrowheads="1"/>
          </p:cNvSpPr>
          <p:nvPr/>
        </p:nvSpPr>
        <p:spPr bwMode="auto">
          <a:xfrm>
            <a:off x="3200400" y="2667000"/>
            <a:ext cx="1524000" cy="7620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92168" name="Rectangle 7">
            <a:extLst>
              <a:ext uri="{FF2B5EF4-FFF2-40B4-BE49-F238E27FC236}">
                <a16:creationId xmlns:a16="http://schemas.microsoft.com/office/drawing/2014/main" id="{C73027CB-78B8-3939-9918-A067FA61691F}"/>
              </a:ext>
            </a:extLst>
          </p:cNvPr>
          <p:cNvSpPr>
            <a:spLocks noChangeArrowheads="1"/>
          </p:cNvSpPr>
          <p:nvPr/>
        </p:nvSpPr>
        <p:spPr bwMode="auto">
          <a:xfrm>
            <a:off x="5029200" y="1752600"/>
            <a:ext cx="1524000" cy="1676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92169" name="Text Box 8">
            <a:extLst>
              <a:ext uri="{FF2B5EF4-FFF2-40B4-BE49-F238E27FC236}">
                <a16:creationId xmlns:a16="http://schemas.microsoft.com/office/drawing/2014/main" id="{8CD59185-F67F-63DC-B560-B0C0DF4258EB}"/>
              </a:ext>
            </a:extLst>
          </p:cNvPr>
          <p:cNvSpPr txBox="1">
            <a:spLocks noChangeArrowheads="1"/>
          </p:cNvSpPr>
          <p:nvPr/>
        </p:nvSpPr>
        <p:spPr bwMode="auto">
          <a:xfrm>
            <a:off x="4419600" y="1187450"/>
            <a:ext cx="9874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Sorter(n)</a:t>
            </a:r>
            <a:endParaRPr lang="en-US" altLang="en-US" sz="1600">
              <a:solidFill>
                <a:srgbClr val="B4B4B4"/>
              </a:solidFill>
            </a:endParaRPr>
          </a:p>
        </p:txBody>
      </p:sp>
      <p:sp>
        <p:nvSpPr>
          <p:cNvPr id="92170" name="Text Box 9">
            <a:extLst>
              <a:ext uri="{FF2B5EF4-FFF2-40B4-BE49-F238E27FC236}">
                <a16:creationId xmlns:a16="http://schemas.microsoft.com/office/drawing/2014/main" id="{70683536-0DBE-700E-3CC7-5A6B0D820CB5}"/>
              </a:ext>
            </a:extLst>
          </p:cNvPr>
          <p:cNvSpPr txBox="1">
            <a:spLocks noChangeArrowheads="1"/>
          </p:cNvSpPr>
          <p:nvPr/>
        </p:nvSpPr>
        <p:spPr bwMode="auto">
          <a:xfrm>
            <a:off x="3414713" y="1949450"/>
            <a:ext cx="11572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Sorter(n/2)</a:t>
            </a:r>
            <a:endParaRPr lang="en-US" altLang="en-US" sz="1600">
              <a:solidFill>
                <a:srgbClr val="B4B4B4"/>
              </a:solidFill>
            </a:endParaRPr>
          </a:p>
        </p:txBody>
      </p:sp>
      <p:sp>
        <p:nvSpPr>
          <p:cNvPr id="92171" name="Text Box 10">
            <a:extLst>
              <a:ext uri="{FF2B5EF4-FFF2-40B4-BE49-F238E27FC236}">
                <a16:creationId xmlns:a16="http://schemas.microsoft.com/office/drawing/2014/main" id="{B5CF883A-64B1-99F1-3D4D-D4246B4A795E}"/>
              </a:ext>
            </a:extLst>
          </p:cNvPr>
          <p:cNvSpPr txBox="1">
            <a:spLocks noChangeArrowheads="1"/>
          </p:cNvSpPr>
          <p:nvPr/>
        </p:nvSpPr>
        <p:spPr bwMode="auto">
          <a:xfrm>
            <a:off x="3429000" y="2863850"/>
            <a:ext cx="11572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Sorter(n/2)</a:t>
            </a:r>
            <a:endParaRPr lang="en-US" altLang="en-US" sz="1600">
              <a:solidFill>
                <a:srgbClr val="B4B4B4"/>
              </a:solidFill>
            </a:endParaRPr>
          </a:p>
        </p:txBody>
      </p:sp>
      <p:sp>
        <p:nvSpPr>
          <p:cNvPr id="92172" name="Text Box 11">
            <a:extLst>
              <a:ext uri="{FF2B5EF4-FFF2-40B4-BE49-F238E27FC236}">
                <a16:creationId xmlns:a16="http://schemas.microsoft.com/office/drawing/2014/main" id="{B007A3F8-EC50-AC05-598A-EFC58F9CE209}"/>
              </a:ext>
            </a:extLst>
          </p:cNvPr>
          <p:cNvSpPr txBox="1">
            <a:spLocks noChangeArrowheads="1"/>
          </p:cNvSpPr>
          <p:nvPr/>
        </p:nvSpPr>
        <p:spPr bwMode="auto">
          <a:xfrm>
            <a:off x="5303838" y="2438400"/>
            <a:ext cx="1077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Merger(n)</a:t>
            </a:r>
            <a:endParaRPr lang="en-US" altLang="en-US" sz="1600">
              <a:solidFill>
                <a:srgbClr val="B4B4B4"/>
              </a:solidFill>
            </a:endParaRPr>
          </a:p>
        </p:txBody>
      </p:sp>
      <p:sp>
        <p:nvSpPr>
          <p:cNvPr id="92173" name="Line 12">
            <a:extLst>
              <a:ext uri="{FF2B5EF4-FFF2-40B4-BE49-F238E27FC236}">
                <a16:creationId xmlns:a16="http://schemas.microsoft.com/office/drawing/2014/main" id="{CCFF074C-45AC-48EE-2A70-782C78EF0B7C}"/>
              </a:ext>
            </a:extLst>
          </p:cNvPr>
          <p:cNvSpPr>
            <a:spLocks noChangeShapeType="1"/>
          </p:cNvSpPr>
          <p:nvPr/>
        </p:nvSpPr>
        <p:spPr bwMode="auto">
          <a:xfrm>
            <a:off x="2590800" y="19050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92174" name="Line 13">
            <a:extLst>
              <a:ext uri="{FF2B5EF4-FFF2-40B4-BE49-F238E27FC236}">
                <a16:creationId xmlns:a16="http://schemas.microsoft.com/office/drawing/2014/main" id="{453327B9-0FA2-D8B9-4EEF-7E2A957C6EA2}"/>
              </a:ext>
            </a:extLst>
          </p:cNvPr>
          <p:cNvSpPr>
            <a:spLocks noChangeShapeType="1"/>
          </p:cNvSpPr>
          <p:nvPr/>
        </p:nvSpPr>
        <p:spPr bwMode="auto">
          <a:xfrm>
            <a:off x="2590800" y="23622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92175" name="Line 14">
            <a:extLst>
              <a:ext uri="{FF2B5EF4-FFF2-40B4-BE49-F238E27FC236}">
                <a16:creationId xmlns:a16="http://schemas.microsoft.com/office/drawing/2014/main" id="{4EFFBF02-49DC-29E5-C65E-E309708379D4}"/>
              </a:ext>
            </a:extLst>
          </p:cNvPr>
          <p:cNvSpPr>
            <a:spLocks noChangeShapeType="1"/>
          </p:cNvSpPr>
          <p:nvPr/>
        </p:nvSpPr>
        <p:spPr bwMode="auto">
          <a:xfrm>
            <a:off x="2590800" y="28194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92176" name="Line 15">
            <a:extLst>
              <a:ext uri="{FF2B5EF4-FFF2-40B4-BE49-F238E27FC236}">
                <a16:creationId xmlns:a16="http://schemas.microsoft.com/office/drawing/2014/main" id="{0F0D51B7-ED9F-DD9E-C7CA-D5A31E51FA24}"/>
              </a:ext>
            </a:extLst>
          </p:cNvPr>
          <p:cNvSpPr>
            <a:spLocks noChangeShapeType="1"/>
          </p:cNvSpPr>
          <p:nvPr/>
        </p:nvSpPr>
        <p:spPr bwMode="auto">
          <a:xfrm>
            <a:off x="2590800" y="32766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92177" name="Line 16">
            <a:extLst>
              <a:ext uri="{FF2B5EF4-FFF2-40B4-BE49-F238E27FC236}">
                <a16:creationId xmlns:a16="http://schemas.microsoft.com/office/drawing/2014/main" id="{D192D1B8-54CD-02A9-8732-735473DB683B}"/>
              </a:ext>
            </a:extLst>
          </p:cNvPr>
          <p:cNvSpPr>
            <a:spLocks noChangeShapeType="1"/>
          </p:cNvSpPr>
          <p:nvPr/>
        </p:nvSpPr>
        <p:spPr bwMode="auto">
          <a:xfrm>
            <a:off x="4724400" y="1905000"/>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92178" name="Line 17">
            <a:extLst>
              <a:ext uri="{FF2B5EF4-FFF2-40B4-BE49-F238E27FC236}">
                <a16:creationId xmlns:a16="http://schemas.microsoft.com/office/drawing/2014/main" id="{DE9FFF0B-31CE-8732-39E0-9B03E5716A29}"/>
              </a:ext>
            </a:extLst>
          </p:cNvPr>
          <p:cNvSpPr>
            <a:spLocks noChangeShapeType="1"/>
          </p:cNvSpPr>
          <p:nvPr/>
        </p:nvSpPr>
        <p:spPr bwMode="auto">
          <a:xfrm>
            <a:off x="4724400" y="2362200"/>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92179" name="Line 18">
            <a:extLst>
              <a:ext uri="{FF2B5EF4-FFF2-40B4-BE49-F238E27FC236}">
                <a16:creationId xmlns:a16="http://schemas.microsoft.com/office/drawing/2014/main" id="{41B7DDD0-F774-7900-DD70-1F0A474F0F20}"/>
              </a:ext>
            </a:extLst>
          </p:cNvPr>
          <p:cNvSpPr>
            <a:spLocks noChangeShapeType="1"/>
          </p:cNvSpPr>
          <p:nvPr/>
        </p:nvSpPr>
        <p:spPr bwMode="auto">
          <a:xfrm>
            <a:off x="4724400" y="2819400"/>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92180" name="Line 19">
            <a:extLst>
              <a:ext uri="{FF2B5EF4-FFF2-40B4-BE49-F238E27FC236}">
                <a16:creationId xmlns:a16="http://schemas.microsoft.com/office/drawing/2014/main" id="{5935D6A6-3A3A-7918-FD5E-50C20477FE22}"/>
              </a:ext>
            </a:extLst>
          </p:cNvPr>
          <p:cNvSpPr>
            <a:spLocks noChangeShapeType="1"/>
          </p:cNvSpPr>
          <p:nvPr/>
        </p:nvSpPr>
        <p:spPr bwMode="auto">
          <a:xfrm>
            <a:off x="4724400" y="3276600"/>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92181" name="Line 20">
            <a:extLst>
              <a:ext uri="{FF2B5EF4-FFF2-40B4-BE49-F238E27FC236}">
                <a16:creationId xmlns:a16="http://schemas.microsoft.com/office/drawing/2014/main" id="{90505C83-66AC-710C-ADE8-14EB2FBFAE04}"/>
              </a:ext>
            </a:extLst>
          </p:cNvPr>
          <p:cNvSpPr>
            <a:spLocks noChangeShapeType="1"/>
          </p:cNvSpPr>
          <p:nvPr/>
        </p:nvSpPr>
        <p:spPr bwMode="auto">
          <a:xfrm>
            <a:off x="6553200" y="19050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92182" name="Line 21">
            <a:extLst>
              <a:ext uri="{FF2B5EF4-FFF2-40B4-BE49-F238E27FC236}">
                <a16:creationId xmlns:a16="http://schemas.microsoft.com/office/drawing/2014/main" id="{753BDA19-9DA4-0EC9-50E9-E424E85F1A85}"/>
              </a:ext>
            </a:extLst>
          </p:cNvPr>
          <p:cNvSpPr>
            <a:spLocks noChangeShapeType="1"/>
          </p:cNvSpPr>
          <p:nvPr/>
        </p:nvSpPr>
        <p:spPr bwMode="auto">
          <a:xfrm>
            <a:off x="6553200" y="32766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92183" name="Line 22">
            <a:extLst>
              <a:ext uri="{FF2B5EF4-FFF2-40B4-BE49-F238E27FC236}">
                <a16:creationId xmlns:a16="http://schemas.microsoft.com/office/drawing/2014/main" id="{A511E2EC-B77E-321B-C76D-7C68227A5DD2}"/>
              </a:ext>
            </a:extLst>
          </p:cNvPr>
          <p:cNvSpPr>
            <a:spLocks noChangeShapeType="1"/>
          </p:cNvSpPr>
          <p:nvPr/>
        </p:nvSpPr>
        <p:spPr bwMode="auto">
          <a:xfrm>
            <a:off x="2819400" y="1981200"/>
            <a:ext cx="0" cy="3048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92184" name="Line 23">
            <a:extLst>
              <a:ext uri="{FF2B5EF4-FFF2-40B4-BE49-F238E27FC236}">
                <a16:creationId xmlns:a16="http://schemas.microsoft.com/office/drawing/2014/main" id="{BEFEBCD1-B77C-9494-0EFE-E45EECC8AA61}"/>
              </a:ext>
            </a:extLst>
          </p:cNvPr>
          <p:cNvSpPr>
            <a:spLocks noChangeShapeType="1"/>
          </p:cNvSpPr>
          <p:nvPr/>
        </p:nvSpPr>
        <p:spPr bwMode="auto">
          <a:xfrm>
            <a:off x="2819400" y="2895600"/>
            <a:ext cx="0" cy="3048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92185" name="Line 24">
            <a:extLst>
              <a:ext uri="{FF2B5EF4-FFF2-40B4-BE49-F238E27FC236}">
                <a16:creationId xmlns:a16="http://schemas.microsoft.com/office/drawing/2014/main" id="{6E600F91-0A26-C0A4-5D31-4E6BDCB4A89E}"/>
              </a:ext>
            </a:extLst>
          </p:cNvPr>
          <p:cNvSpPr>
            <a:spLocks noChangeShapeType="1"/>
          </p:cNvSpPr>
          <p:nvPr/>
        </p:nvSpPr>
        <p:spPr bwMode="auto">
          <a:xfrm>
            <a:off x="4876800" y="1981200"/>
            <a:ext cx="0" cy="3048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92186" name="Line 25">
            <a:extLst>
              <a:ext uri="{FF2B5EF4-FFF2-40B4-BE49-F238E27FC236}">
                <a16:creationId xmlns:a16="http://schemas.microsoft.com/office/drawing/2014/main" id="{ED383A9A-857F-C9E4-CAB5-C0FE2D289C96}"/>
              </a:ext>
            </a:extLst>
          </p:cNvPr>
          <p:cNvSpPr>
            <a:spLocks noChangeShapeType="1"/>
          </p:cNvSpPr>
          <p:nvPr/>
        </p:nvSpPr>
        <p:spPr bwMode="auto">
          <a:xfrm>
            <a:off x="4876800" y="2895600"/>
            <a:ext cx="0" cy="3048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92187" name="Line 26">
            <a:extLst>
              <a:ext uri="{FF2B5EF4-FFF2-40B4-BE49-F238E27FC236}">
                <a16:creationId xmlns:a16="http://schemas.microsoft.com/office/drawing/2014/main" id="{0126EE6C-6CBB-AB9E-15B9-09F7EADB8352}"/>
              </a:ext>
            </a:extLst>
          </p:cNvPr>
          <p:cNvSpPr>
            <a:spLocks noChangeShapeType="1"/>
          </p:cNvSpPr>
          <p:nvPr/>
        </p:nvSpPr>
        <p:spPr bwMode="auto">
          <a:xfrm>
            <a:off x="7162800" y="2057400"/>
            <a:ext cx="0" cy="11430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00356">
                                            <p:txEl>
                                              <p:pRg st="6" end="6"/>
                                            </p:txEl>
                                          </p:spTgt>
                                        </p:tgtEl>
                                        <p:attrNameLst>
                                          <p:attrName>style.visibility</p:attrName>
                                        </p:attrNameLst>
                                      </p:cBhvr>
                                      <p:to>
                                        <p:strVal val="visible"/>
                                      </p:to>
                                    </p:set>
                                    <p:animEffect transition="in" filter="fade">
                                      <p:cBhvr>
                                        <p:cTn id="7" dur="500"/>
                                        <p:tgtEl>
                                          <p:spTgt spid="100356">
                                            <p:txEl>
                                              <p:pRg st="6" end="6"/>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00356">
                                            <p:txEl>
                                              <p:pRg st="8" end="8"/>
                                            </p:txEl>
                                          </p:spTgt>
                                        </p:tgtEl>
                                        <p:attrNameLst>
                                          <p:attrName>style.visibility</p:attrName>
                                        </p:attrNameLst>
                                      </p:cBhvr>
                                      <p:to>
                                        <p:strVal val="visible"/>
                                      </p:to>
                                    </p:set>
                                    <p:animEffect transition="in" filter="fade">
                                      <p:cBhvr>
                                        <p:cTn id="12" dur="500"/>
                                        <p:tgtEl>
                                          <p:spTgt spid="100356">
                                            <p:txEl>
                                              <p:pRg st="8" end="8"/>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00356">
                                            <p:txEl>
                                              <p:pRg st="10" end="10"/>
                                            </p:txEl>
                                          </p:spTgt>
                                        </p:tgtEl>
                                        <p:attrNameLst>
                                          <p:attrName>style.visibility</p:attrName>
                                        </p:attrNameLst>
                                      </p:cBhvr>
                                      <p:to>
                                        <p:strVal val="visible"/>
                                      </p:to>
                                    </p:set>
                                    <p:animEffect transition="in" filter="fade">
                                      <p:cBhvr>
                                        <p:cTn id="17" dur="500"/>
                                        <p:tgtEl>
                                          <p:spTgt spid="10035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a:extLst>
              <a:ext uri="{FF2B5EF4-FFF2-40B4-BE49-F238E27FC236}">
                <a16:creationId xmlns:a16="http://schemas.microsoft.com/office/drawing/2014/main" id="{0CFBF34C-D997-247F-13F9-BE40ED6007C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25B3D198-FF3F-4371-9F3B-EE58AC27AADC}" type="slidenum">
              <a:rPr lang="en-US" altLang="en-US" sz="1200" smtClean="0">
                <a:latin typeface="Garamond" panose="02020404030301010803" pitchFamily="18" charset="0"/>
              </a:rPr>
              <a:pPr>
                <a:spcBef>
                  <a:spcPct val="0"/>
                </a:spcBef>
                <a:buClrTx/>
                <a:buSzTx/>
                <a:buFontTx/>
                <a:buNone/>
              </a:pPr>
              <a:t>5</a:t>
            </a:fld>
            <a:endParaRPr lang="en-US" altLang="en-US" sz="1200">
              <a:latin typeface="Garamond" panose="02020404030301010803" pitchFamily="18" charset="0"/>
            </a:endParaRPr>
          </a:p>
        </p:txBody>
      </p:sp>
      <p:sp>
        <p:nvSpPr>
          <p:cNvPr id="12291" name="Rectangle 2">
            <a:extLst>
              <a:ext uri="{FF2B5EF4-FFF2-40B4-BE49-F238E27FC236}">
                <a16:creationId xmlns:a16="http://schemas.microsoft.com/office/drawing/2014/main" id="{385112C4-7AFA-30EB-66C5-DD2DD57A2532}"/>
              </a:ext>
            </a:extLst>
          </p:cNvPr>
          <p:cNvSpPr>
            <a:spLocks noGrp="1" noChangeArrowheads="1"/>
          </p:cNvSpPr>
          <p:nvPr>
            <p:ph type="title"/>
          </p:nvPr>
        </p:nvSpPr>
        <p:spPr/>
        <p:txBody>
          <a:bodyPr/>
          <a:lstStyle/>
          <a:p>
            <a:pPr eaLnBrk="1" hangingPunct="1"/>
            <a:r>
              <a:rPr lang="en-US" altLang="en-US" sz="3200"/>
              <a:t>Comparators</a:t>
            </a:r>
          </a:p>
        </p:txBody>
      </p:sp>
      <p:sp>
        <p:nvSpPr>
          <p:cNvPr id="12292" name="Rectangle 3">
            <a:extLst>
              <a:ext uri="{FF2B5EF4-FFF2-40B4-BE49-F238E27FC236}">
                <a16:creationId xmlns:a16="http://schemas.microsoft.com/office/drawing/2014/main" id="{9595BC7C-A79B-A891-D1B7-F228CF424037}"/>
              </a:ext>
            </a:extLst>
          </p:cNvPr>
          <p:cNvSpPr>
            <a:spLocks noGrp="1" noChangeArrowheads="1"/>
          </p:cNvSpPr>
          <p:nvPr>
            <p:ph type="body" idx="1"/>
          </p:nvPr>
        </p:nvSpPr>
        <p:spPr>
          <a:xfrm>
            <a:off x="457200" y="1184275"/>
            <a:ext cx="8229600" cy="4530725"/>
          </a:xfrm>
          <a:noFill/>
        </p:spPr>
        <p:txBody>
          <a:bodyPr/>
          <a:lstStyle/>
          <a:p>
            <a:pPr eaLnBrk="1" hangingPunct="1"/>
            <a:r>
              <a:rPr lang="en-US" altLang="en-US" sz="2400">
                <a:latin typeface="Arial Unicode MS" pitchFamily="34" charset="-128"/>
                <a:ea typeface="Arial Unicode MS" pitchFamily="34" charset="-128"/>
              </a:rPr>
              <a:t>Sorting networks are based on comparison networks.</a:t>
            </a:r>
          </a:p>
          <a:p>
            <a:pPr eaLnBrk="1" hangingPunct="1"/>
            <a:endParaRPr lang="en-US" altLang="en-US" sz="800">
              <a:latin typeface="Arial Unicode MS" pitchFamily="34" charset="-128"/>
              <a:ea typeface="Arial Unicode MS" pitchFamily="34" charset="-128"/>
            </a:endParaRPr>
          </a:p>
          <a:p>
            <a:pPr eaLnBrk="1" hangingPunct="1"/>
            <a:r>
              <a:rPr lang="en-US" altLang="en-US" sz="2400">
                <a:latin typeface="Arial Unicode MS" pitchFamily="34" charset="-128"/>
                <a:ea typeface="Arial Unicode MS" pitchFamily="34" charset="-128"/>
              </a:rPr>
              <a:t>Comparison networks are based on comparators.</a:t>
            </a:r>
          </a:p>
          <a:p>
            <a:pPr eaLnBrk="1" hangingPunct="1"/>
            <a:endParaRPr lang="en-US" altLang="en-US" sz="800">
              <a:latin typeface="Arial Unicode MS" pitchFamily="34" charset="-128"/>
              <a:ea typeface="Arial Unicode MS" pitchFamily="34" charset="-128"/>
            </a:endParaRPr>
          </a:p>
          <a:p>
            <a:pPr eaLnBrk="1" hangingPunct="1"/>
            <a:r>
              <a:rPr lang="en-US" altLang="en-US" sz="2400">
                <a:latin typeface="Arial Unicode MS" pitchFamily="34" charset="-128"/>
                <a:ea typeface="Arial Unicode MS" pitchFamily="34" charset="-128"/>
              </a:rPr>
              <a:t>And </a:t>
            </a:r>
            <a:r>
              <a:rPr lang="en-US" altLang="en-US" sz="2400" b="1">
                <a:latin typeface="Arial Unicode MS" pitchFamily="34" charset="-128"/>
                <a:ea typeface="Arial Unicode MS" pitchFamily="34" charset="-128"/>
              </a:rPr>
              <a:t>a comparator </a:t>
            </a:r>
            <a:r>
              <a:rPr lang="en-US" altLang="en-US" sz="2400">
                <a:latin typeface="Arial Unicode MS" pitchFamily="34" charset="-128"/>
                <a:ea typeface="Arial Unicode MS" pitchFamily="34" charset="-128"/>
              </a:rPr>
              <a:t>is:</a:t>
            </a:r>
          </a:p>
          <a:p>
            <a:pPr eaLnBrk="1" hangingPunct="1"/>
            <a:endParaRPr lang="en-US" altLang="en-US" sz="2400">
              <a:latin typeface="Arial Unicode MS" pitchFamily="34" charset="-128"/>
              <a:ea typeface="Arial Unicode MS" pitchFamily="34" charset="-128"/>
            </a:endParaRPr>
          </a:p>
          <a:p>
            <a:pPr eaLnBrk="1" hangingPunct="1"/>
            <a:endParaRPr lang="en-US" altLang="en-US" sz="2400">
              <a:latin typeface="Arial Unicode MS" pitchFamily="34" charset="-128"/>
              <a:ea typeface="Arial Unicode MS" pitchFamily="34" charset="-128"/>
            </a:endParaRPr>
          </a:p>
          <a:p>
            <a:pPr eaLnBrk="1" hangingPunct="1"/>
            <a:endParaRPr lang="en-US" altLang="en-US" sz="2400">
              <a:latin typeface="Arial Unicode MS" pitchFamily="34" charset="-128"/>
              <a:ea typeface="Arial Unicode MS" pitchFamily="34" charset="-128"/>
            </a:endParaRPr>
          </a:p>
          <a:p>
            <a:pPr eaLnBrk="1" hangingPunct="1"/>
            <a:endParaRPr lang="en-US" altLang="en-US" sz="800">
              <a:latin typeface="Arial Unicode MS" pitchFamily="34" charset="-128"/>
              <a:ea typeface="Arial Unicode MS" pitchFamily="34" charset="-128"/>
            </a:endParaRPr>
          </a:p>
          <a:p>
            <a:pPr eaLnBrk="1" hangingPunct="1"/>
            <a:endParaRPr lang="en-US" altLang="en-US" sz="2400">
              <a:latin typeface="Arial Unicode MS" pitchFamily="34" charset="-128"/>
              <a:ea typeface="Arial Unicode MS" pitchFamily="34" charset="-128"/>
            </a:endParaRPr>
          </a:p>
          <a:p>
            <a:pPr eaLnBrk="1" hangingPunct="1"/>
            <a:r>
              <a:rPr lang="en-US" altLang="en-US" sz="2400">
                <a:latin typeface="Arial Unicode MS" pitchFamily="34" charset="-128"/>
                <a:ea typeface="Arial Unicode MS" pitchFamily="34" charset="-128"/>
              </a:rPr>
              <a:t>When the two inputs i</a:t>
            </a:r>
            <a:r>
              <a:rPr lang="en-US" altLang="en-US" sz="2400" baseline="-25000">
                <a:latin typeface="Arial Unicode MS" pitchFamily="34" charset="-128"/>
                <a:ea typeface="Arial Unicode MS" pitchFamily="34" charset="-128"/>
              </a:rPr>
              <a:t>1</a:t>
            </a:r>
            <a:r>
              <a:rPr lang="en-US" altLang="en-US" sz="2400">
                <a:latin typeface="Arial Unicode MS" pitchFamily="34" charset="-128"/>
                <a:ea typeface="Arial Unicode MS" pitchFamily="34" charset="-128"/>
              </a:rPr>
              <a:t> and i</a:t>
            </a:r>
            <a:r>
              <a:rPr lang="en-US" altLang="en-US" sz="2400" baseline="-25000">
                <a:latin typeface="Arial Unicode MS" pitchFamily="34" charset="-128"/>
                <a:ea typeface="Arial Unicode MS" pitchFamily="34" charset="-128"/>
              </a:rPr>
              <a:t>2</a:t>
            </a:r>
            <a:r>
              <a:rPr lang="en-US" altLang="en-US" sz="2400">
                <a:latin typeface="Arial Unicode MS" pitchFamily="34" charset="-128"/>
                <a:ea typeface="Arial Unicode MS" pitchFamily="34" charset="-128"/>
              </a:rPr>
              <a:t> are applied to a comparator at time t, the two outputs o</a:t>
            </a:r>
            <a:r>
              <a:rPr lang="en-US" altLang="en-US" sz="2400" baseline="-25000">
                <a:latin typeface="Arial Unicode MS" pitchFamily="34" charset="-128"/>
                <a:ea typeface="Arial Unicode MS" pitchFamily="34" charset="-128"/>
              </a:rPr>
              <a:t>1</a:t>
            </a:r>
            <a:r>
              <a:rPr lang="en-US" altLang="en-US" sz="2400">
                <a:latin typeface="Arial Unicode MS" pitchFamily="34" charset="-128"/>
                <a:ea typeface="Arial Unicode MS" pitchFamily="34" charset="-128"/>
              </a:rPr>
              <a:t> and o</a:t>
            </a:r>
            <a:r>
              <a:rPr lang="en-US" altLang="en-US" sz="2400" baseline="-25000">
                <a:latin typeface="Arial Unicode MS" pitchFamily="34" charset="-128"/>
                <a:ea typeface="Arial Unicode MS" pitchFamily="34" charset="-128"/>
              </a:rPr>
              <a:t>2</a:t>
            </a:r>
            <a:r>
              <a:rPr lang="en-US" altLang="en-US" sz="2400">
                <a:latin typeface="Arial Unicode MS" pitchFamily="34" charset="-128"/>
                <a:ea typeface="Arial Unicode MS" pitchFamily="34" charset="-128"/>
              </a:rPr>
              <a:t> are assigned to the values min(i</a:t>
            </a:r>
            <a:r>
              <a:rPr lang="en-US" altLang="en-US" sz="2400" baseline="-25000">
                <a:latin typeface="Arial Unicode MS" pitchFamily="34" charset="-128"/>
                <a:ea typeface="Arial Unicode MS" pitchFamily="34" charset="-128"/>
              </a:rPr>
              <a:t>1</a:t>
            </a:r>
            <a:r>
              <a:rPr lang="en-US" altLang="en-US" sz="2400">
                <a:latin typeface="Arial Unicode MS" pitchFamily="34" charset="-128"/>
                <a:ea typeface="Arial Unicode MS" pitchFamily="34" charset="-128"/>
              </a:rPr>
              <a:t>,i</a:t>
            </a:r>
            <a:r>
              <a:rPr lang="en-US" altLang="en-US" sz="2400" baseline="-25000">
                <a:latin typeface="Arial Unicode MS" pitchFamily="34" charset="-128"/>
                <a:ea typeface="Arial Unicode MS" pitchFamily="34" charset="-128"/>
              </a:rPr>
              <a:t>2</a:t>
            </a:r>
            <a:r>
              <a:rPr lang="en-US" altLang="en-US" sz="2400">
                <a:latin typeface="Arial Unicode MS" pitchFamily="34" charset="-128"/>
                <a:ea typeface="Arial Unicode MS" pitchFamily="34" charset="-128"/>
              </a:rPr>
              <a:t>) and max(i</a:t>
            </a:r>
            <a:r>
              <a:rPr lang="en-US" altLang="en-US" sz="2400" baseline="-25000">
                <a:latin typeface="Arial Unicode MS" pitchFamily="34" charset="-128"/>
                <a:ea typeface="Arial Unicode MS" pitchFamily="34" charset="-128"/>
              </a:rPr>
              <a:t>1</a:t>
            </a:r>
            <a:r>
              <a:rPr lang="en-US" altLang="en-US" sz="2400">
                <a:latin typeface="Arial Unicode MS" pitchFamily="34" charset="-128"/>
                <a:ea typeface="Arial Unicode MS" pitchFamily="34" charset="-128"/>
              </a:rPr>
              <a:t>,i</a:t>
            </a:r>
            <a:r>
              <a:rPr lang="en-US" altLang="en-US" sz="2400" baseline="-25000">
                <a:latin typeface="Arial Unicode MS" pitchFamily="34" charset="-128"/>
                <a:ea typeface="Arial Unicode MS" pitchFamily="34" charset="-128"/>
              </a:rPr>
              <a:t>2</a:t>
            </a:r>
            <a:r>
              <a:rPr lang="en-US" altLang="en-US" sz="2400">
                <a:latin typeface="Arial Unicode MS" pitchFamily="34" charset="-128"/>
                <a:ea typeface="Arial Unicode MS" pitchFamily="34" charset="-128"/>
              </a:rPr>
              <a:t>), respectively, at time t+1.</a:t>
            </a:r>
          </a:p>
        </p:txBody>
      </p:sp>
      <p:grpSp>
        <p:nvGrpSpPr>
          <p:cNvPr id="12293" name="Group 39">
            <a:extLst>
              <a:ext uri="{FF2B5EF4-FFF2-40B4-BE49-F238E27FC236}">
                <a16:creationId xmlns:a16="http://schemas.microsoft.com/office/drawing/2014/main" id="{A9C981F0-9F31-8BF5-0E67-5C07ECE2032F}"/>
              </a:ext>
            </a:extLst>
          </p:cNvPr>
          <p:cNvGrpSpPr>
            <a:grpSpLocks/>
          </p:cNvGrpSpPr>
          <p:nvPr/>
        </p:nvGrpSpPr>
        <p:grpSpPr bwMode="auto">
          <a:xfrm>
            <a:off x="2803525" y="3200400"/>
            <a:ext cx="2362200" cy="990600"/>
            <a:chOff x="2160" y="2016"/>
            <a:chExt cx="1488" cy="624"/>
          </a:xfrm>
        </p:grpSpPr>
        <p:sp>
          <p:nvSpPr>
            <p:cNvPr id="12306" name="Text Box 37">
              <a:extLst>
                <a:ext uri="{FF2B5EF4-FFF2-40B4-BE49-F238E27FC236}">
                  <a16:creationId xmlns:a16="http://schemas.microsoft.com/office/drawing/2014/main" id="{8FF3B127-5FFC-B853-6585-575E665EE265}"/>
                </a:ext>
              </a:extLst>
            </p:cNvPr>
            <p:cNvSpPr txBox="1">
              <a:spLocks noChangeArrowheads="1"/>
            </p:cNvSpPr>
            <p:nvPr/>
          </p:nvSpPr>
          <p:spPr bwMode="auto">
            <a:xfrm>
              <a:off x="2360" y="2184"/>
              <a:ext cx="10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t>comparator</a:t>
              </a:r>
            </a:p>
          </p:txBody>
        </p:sp>
        <p:sp>
          <p:nvSpPr>
            <p:cNvPr id="12307" name="Rectangle 38">
              <a:extLst>
                <a:ext uri="{FF2B5EF4-FFF2-40B4-BE49-F238E27FC236}">
                  <a16:creationId xmlns:a16="http://schemas.microsoft.com/office/drawing/2014/main" id="{0B7DD555-B78D-31C9-B877-4ECAB9DE0473}"/>
                </a:ext>
              </a:extLst>
            </p:cNvPr>
            <p:cNvSpPr>
              <a:spLocks noChangeArrowheads="1"/>
            </p:cNvSpPr>
            <p:nvPr/>
          </p:nvSpPr>
          <p:spPr bwMode="auto">
            <a:xfrm>
              <a:off x="2160" y="2016"/>
              <a:ext cx="1488" cy="624"/>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grpSp>
      <p:sp>
        <p:nvSpPr>
          <p:cNvPr id="12294" name="Line 40">
            <a:extLst>
              <a:ext uri="{FF2B5EF4-FFF2-40B4-BE49-F238E27FC236}">
                <a16:creationId xmlns:a16="http://schemas.microsoft.com/office/drawing/2014/main" id="{AF9B47F0-78E7-DF40-298C-DD63BB1D7CA9}"/>
              </a:ext>
            </a:extLst>
          </p:cNvPr>
          <p:cNvSpPr>
            <a:spLocks noChangeShapeType="1"/>
          </p:cNvSpPr>
          <p:nvPr/>
        </p:nvSpPr>
        <p:spPr bwMode="auto">
          <a:xfrm>
            <a:off x="1812925" y="34290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2295" name="Line 41">
            <a:extLst>
              <a:ext uri="{FF2B5EF4-FFF2-40B4-BE49-F238E27FC236}">
                <a16:creationId xmlns:a16="http://schemas.microsoft.com/office/drawing/2014/main" id="{A89EC82E-542E-20D6-7C82-26E36B9C2350}"/>
              </a:ext>
            </a:extLst>
          </p:cNvPr>
          <p:cNvSpPr>
            <a:spLocks noChangeShapeType="1"/>
          </p:cNvSpPr>
          <p:nvPr/>
        </p:nvSpPr>
        <p:spPr bwMode="auto">
          <a:xfrm>
            <a:off x="1812925" y="38862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2296" name="Line 42">
            <a:extLst>
              <a:ext uri="{FF2B5EF4-FFF2-40B4-BE49-F238E27FC236}">
                <a16:creationId xmlns:a16="http://schemas.microsoft.com/office/drawing/2014/main" id="{132DB989-0AF9-F5DC-EA85-9E147788CE6E}"/>
              </a:ext>
            </a:extLst>
          </p:cNvPr>
          <p:cNvSpPr>
            <a:spLocks noChangeShapeType="1"/>
          </p:cNvSpPr>
          <p:nvPr/>
        </p:nvSpPr>
        <p:spPr bwMode="auto">
          <a:xfrm>
            <a:off x="5165725" y="34290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2297" name="Line 43">
            <a:extLst>
              <a:ext uri="{FF2B5EF4-FFF2-40B4-BE49-F238E27FC236}">
                <a16:creationId xmlns:a16="http://schemas.microsoft.com/office/drawing/2014/main" id="{BCA08001-01CD-9DF3-3A84-6F33E3E8B887}"/>
              </a:ext>
            </a:extLst>
          </p:cNvPr>
          <p:cNvSpPr>
            <a:spLocks noChangeShapeType="1"/>
          </p:cNvSpPr>
          <p:nvPr/>
        </p:nvSpPr>
        <p:spPr bwMode="auto">
          <a:xfrm>
            <a:off x="5165725" y="38862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2298" name="Text Box 44">
            <a:extLst>
              <a:ext uri="{FF2B5EF4-FFF2-40B4-BE49-F238E27FC236}">
                <a16:creationId xmlns:a16="http://schemas.microsoft.com/office/drawing/2014/main" id="{400BDF32-5F74-C713-C241-E4CE895461B9}"/>
              </a:ext>
            </a:extLst>
          </p:cNvPr>
          <p:cNvSpPr txBox="1">
            <a:spLocks noChangeArrowheads="1"/>
          </p:cNvSpPr>
          <p:nvPr/>
        </p:nvSpPr>
        <p:spPr bwMode="auto">
          <a:xfrm>
            <a:off x="1463675" y="3200400"/>
            <a:ext cx="365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t>i</a:t>
            </a:r>
            <a:r>
              <a:rPr lang="en-US" altLang="en-US" sz="2400" baseline="-25000"/>
              <a:t>1</a:t>
            </a:r>
          </a:p>
        </p:txBody>
      </p:sp>
      <p:sp>
        <p:nvSpPr>
          <p:cNvPr id="12299" name="Text Box 45">
            <a:extLst>
              <a:ext uri="{FF2B5EF4-FFF2-40B4-BE49-F238E27FC236}">
                <a16:creationId xmlns:a16="http://schemas.microsoft.com/office/drawing/2014/main" id="{FB7372A1-D823-5D60-55DC-FCF6ED527564}"/>
              </a:ext>
            </a:extLst>
          </p:cNvPr>
          <p:cNvSpPr txBox="1">
            <a:spLocks noChangeArrowheads="1"/>
          </p:cNvSpPr>
          <p:nvPr/>
        </p:nvSpPr>
        <p:spPr bwMode="auto">
          <a:xfrm>
            <a:off x="1447800" y="3581400"/>
            <a:ext cx="365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t>i</a:t>
            </a:r>
            <a:r>
              <a:rPr lang="en-US" altLang="en-US" sz="2400" baseline="-25000"/>
              <a:t>2</a:t>
            </a:r>
          </a:p>
        </p:txBody>
      </p:sp>
      <p:sp>
        <p:nvSpPr>
          <p:cNvPr id="12300" name="Text Box 46">
            <a:extLst>
              <a:ext uri="{FF2B5EF4-FFF2-40B4-BE49-F238E27FC236}">
                <a16:creationId xmlns:a16="http://schemas.microsoft.com/office/drawing/2014/main" id="{199F4C07-8861-8AE1-04D3-DC812F7CF9D9}"/>
              </a:ext>
            </a:extLst>
          </p:cNvPr>
          <p:cNvSpPr txBox="1">
            <a:spLocks noChangeArrowheads="1"/>
          </p:cNvSpPr>
          <p:nvPr/>
        </p:nvSpPr>
        <p:spPr bwMode="auto">
          <a:xfrm>
            <a:off x="6207125" y="3124200"/>
            <a:ext cx="1785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t>o</a:t>
            </a:r>
            <a:r>
              <a:rPr lang="en-US" altLang="en-US" sz="2400" baseline="-25000"/>
              <a:t>1</a:t>
            </a:r>
            <a:r>
              <a:rPr lang="en-US" altLang="en-US" sz="2400"/>
              <a:t>=min(i</a:t>
            </a:r>
            <a:r>
              <a:rPr lang="en-US" altLang="en-US" sz="2400" baseline="-25000"/>
              <a:t>1</a:t>
            </a:r>
            <a:r>
              <a:rPr lang="en-US" altLang="en-US" sz="2400"/>
              <a:t>,i</a:t>
            </a:r>
            <a:r>
              <a:rPr lang="en-US" altLang="en-US" sz="2400" baseline="-25000"/>
              <a:t>2</a:t>
            </a:r>
            <a:r>
              <a:rPr lang="en-US" altLang="en-US" sz="2400"/>
              <a:t>)</a:t>
            </a:r>
            <a:endParaRPr lang="en-US" altLang="en-US" sz="2400" baseline="-25000"/>
          </a:p>
        </p:txBody>
      </p:sp>
      <p:sp>
        <p:nvSpPr>
          <p:cNvPr id="12301" name="Text Box 49">
            <a:extLst>
              <a:ext uri="{FF2B5EF4-FFF2-40B4-BE49-F238E27FC236}">
                <a16:creationId xmlns:a16="http://schemas.microsoft.com/office/drawing/2014/main" id="{A30527B2-8ED7-7F36-5FB5-BCDB9EE0144C}"/>
              </a:ext>
            </a:extLst>
          </p:cNvPr>
          <p:cNvSpPr txBox="1">
            <a:spLocks noChangeArrowheads="1"/>
          </p:cNvSpPr>
          <p:nvPr/>
        </p:nvSpPr>
        <p:spPr bwMode="auto">
          <a:xfrm>
            <a:off x="6207125" y="3657600"/>
            <a:ext cx="1870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t>o</a:t>
            </a:r>
            <a:r>
              <a:rPr lang="en-US" altLang="en-US" sz="2400" baseline="-25000"/>
              <a:t>2</a:t>
            </a:r>
            <a:r>
              <a:rPr lang="en-US" altLang="en-US" sz="2400"/>
              <a:t>=max(i</a:t>
            </a:r>
            <a:r>
              <a:rPr lang="en-US" altLang="en-US" sz="2400" baseline="-25000"/>
              <a:t>1</a:t>
            </a:r>
            <a:r>
              <a:rPr lang="en-US" altLang="en-US" sz="2400"/>
              <a:t>,i</a:t>
            </a:r>
            <a:r>
              <a:rPr lang="en-US" altLang="en-US" sz="2400" baseline="-25000"/>
              <a:t>2</a:t>
            </a:r>
            <a:r>
              <a:rPr lang="en-US" altLang="en-US" sz="2400"/>
              <a:t>)</a:t>
            </a:r>
            <a:endParaRPr lang="en-US" altLang="en-US" sz="2400" baseline="-25000"/>
          </a:p>
        </p:txBody>
      </p:sp>
      <p:sp>
        <p:nvSpPr>
          <p:cNvPr id="12302" name="Line 51">
            <a:extLst>
              <a:ext uri="{FF2B5EF4-FFF2-40B4-BE49-F238E27FC236}">
                <a16:creationId xmlns:a16="http://schemas.microsoft.com/office/drawing/2014/main" id="{8A0EACE8-4B38-65EC-E76F-53C500A340FB}"/>
              </a:ext>
            </a:extLst>
          </p:cNvPr>
          <p:cNvSpPr>
            <a:spLocks noChangeShapeType="1"/>
          </p:cNvSpPr>
          <p:nvPr/>
        </p:nvSpPr>
        <p:spPr bwMode="auto">
          <a:xfrm>
            <a:off x="2057400" y="3429000"/>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12303" name="Line 52">
            <a:extLst>
              <a:ext uri="{FF2B5EF4-FFF2-40B4-BE49-F238E27FC236}">
                <a16:creationId xmlns:a16="http://schemas.microsoft.com/office/drawing/2014/main" id="{0FA13F4E-A81F-F508-4F08-BFA388605674}"/>
              </a:ext>
            </a:extLst>
          </p:cNvPr>
          <p:cNvSpPr>
            <a:spLocks noChangeShapeType="1"/>
          </p:cNvSpPr>
          <p:nvPr/>
        </p:nvSpPr>
        <p:spPr bwMode="auto">
          <a:xfrm>
            <a:off x="2057400" y="3886200"/>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12304" name="Line 53">
            <a:extLst>
              <a:ext uri="{FF2B5EF4-FFF2-40B4-BE49-F238E27FC236}">
                <a16:creationId xmlns:a16="http://schemas.microsoft.com/office/drawing/2014/main" id="{FBD82B7D-4341-61FC-4AC4-D548C8D282A6}"/>
              </a:ext>
            </a:extLst>
          </p:cNvPr>
          <p:cNvSpPr>
            <a:spLocks noChangeShapeType="1"/>
          </p:cNvSpPr>
          <p:nvPr/>
        </p:nvSpPr>
        <p:spPr bwMode="auto">
          <a:xfrm>
            <a:off x="5638800" y="3429000"/>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12305" name="Line 54">
            <a:extLst>
              <a:ext uri="{FF2B5EF4-FFF2-40B4-BE49-F238E27FC236}">
                <a16:creationId xmlns:a16="http://schemas.microsoft.com/office/drawing/2014/main" id="{106A5CB4-A4C9-2588-A4B6-38C2AE0C30E3}"/>
              </a:ext>
            </a:extLst>
          </p:cNvPr>
          <p:cNvSpPr>
            <a:spLocks noChangeShapeType="1"/>
          </p:cNvSpPr>
          <p:nvPr/>
        </p:nvSpPr>
        <p:spPr bwMode="auto">
          <a:xfrm>
            <a:off x="5638800" y="3886200"/>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2292">
                                            <p:txEl>
                                              <p:pRg st="2" end="2"/>
                                            </p:txEl>
                                          </p:spTgt>
                                        </p:tgtEl>
                                        <p:attrNameLst>
                                          <p:attrName>style.visibility</p:attrName>
                                        </p:attrNameLst>
                                      </p:cBhvr>
                                      <p:to>
                                        <p:strVal val="visible"/>
                                      </p:to>
                                    </p:set>
                                    <p:animEffect transition="in" filter="fade">
                                      <p:cBhvr>
                                        <p:cTn id="7" dur="500"/>
                                        <p:tgtEl>
                                          <p:spTgt spid="12292">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2292">
                                            <p:txEl>
                                              <p:pRg st="4" end="4"/>
                                            </p:txEl>
                                          </p:spTgt>
                                        </p:tgtEl>
                                        <p:attrNameLst>
                                          <p:attrName>style.visibility</p:attrName>
                                        </p:attrNameLst>
                                      </p:cBhvr>
                                      <p:to>
                                        <p:strVal val="visible"/>
                                      </p:to>
                                    </p:set>
                                    <p:animEffect transition="in" filter="fade">
                                      <p:cBhvr>
                                        <p:cTn id="12" dur="500"/>
                                        <p:tgtEl>
                                          <p:spTgt spid="12292">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2293"/>
                                        </p:tgtEl>
                                        <p:attrNameLst>
                                          <p:attrName>style.visibility</p:attrName>
                                        </p:attrNameLst>
                                      </p:cBhvr>
                                      <p:to>
                                        <p:strVal val="visible"/>
                                      </p:to>
                                    </p:set>
                                    <p:animEffect transition="in" filter="fade">
                                      <p:cBhvr>
                                        <p:cTn id="15" dur="500"/>
                                        <p:tgtEl>
                                          <p:spTgt spid="12293"/>
                                        </p:tgtEl>
                                      </p:cBhvr>
                                    </p:animEffect>
                                  </p:childTnLst>
                                </p:cTn>
                              </p:par>
                              <p:par>
                                <p:cTn id="16" presetID="10" presetClass="entr" presetSubtype="0" fill="hold" nodeType="withEffect">
                                  <p:stCondLst>
                                    <p:cond delay="0"/>
                                  </p:stCondLst>
                                  <p:childTnLst>
                                    <p:set>
                                      <p:cBhvr>
                                        <p:cTn id="17" dur="1" fill="hold">
                                          <p:stCondLst>
                                            <p:cond delay="0"/>
                                          </p:stCondLst>
                                        </p:cTn>
                                        <p:tgtEl>
                                          <p:spTgt spid="12294"/>
                                        </p:tgtEl>
                                        <p:attrNameLst>
                                          <p:attrName>style.visibility</p:attrName>
                                        </p:attrNameLst>
                                      </p:cBhvr>
                                      <p:to>
                                        <p:strVal val="visible"/>
                                      </p:to>
                                    </p:set>
                                    <p:animEffect transition="in" filter="fade">
                                      <p:cBhvr>
                                        <p:cTn id="18" dur="500"/>
                                        <p:tgtEl>
                                          <p:spTgt spid="12294"/>
                                        </p:tgtEl>
                                      </p:cBhvr>
                                    </p:animEffect>
                                  </p:childTnLst>
                                </p:cTn>
                              </p:par>
                              <p:par>
                                <p:cTn id="19" presetID="10" presetClass="entr" presetSubtype="0" fill="hold" nodeType="withEffect">
                                  <p:stCondLst>
                                    <p:cond delay="0"/>
                                  </p:stCondLst>
                                  <p:childTnLst>
                                    <p:set>
                                      <p:cBhvr>
                                        <p:cTn id="20" dur="1" fill="hold">
                                          <p:stCondLst>
                                            <p:cond delay="0"/>
                                          </p:stCondLst>
                                        </p:cTn>
                                        <p:tgtEl>
                                          <p:spTgt spid="12295"/>
                                        </p:tgtEl>
                                        <p:attrNameLst>
                                          <p:attrName>style.visibility</p:attrName>
                                        </p:attrNameLst>
                                      </p:cBhvr>
                                      <p:to>
                                        <p:strVal val="visible"/>
                                      </p:to>
                                    </p:set>
                                    <p:animEffect transition="in" filter="fade">
                                      <p:cBhvr>
                                        <p:cTn id="21" dur="500"/>
                                        <p:tgtEl>
                                          <p:spTgt spid="12295"/>
                                        </p:tgtEl>
                                      </p:cBhvr>
                                    </p:animEffect>
                                  </p:childTnLst>
                                </p:cTn>
                              </p:par>
                              <p:par>
                                <p:cTn id="22" presetID="10" presetClass="entr" presetSubtype="0" fill="hold" nodeType="withEffect">
                                  <p:stCondLst>
                                    <p:cond delay="0"/>
                                  </p:stCondLst>
                                  <p:childTnLst>
                                    <p:set>
                                      <p:cBhvr>
                                        <p:cTn id="23" dur="1" fill="hold">
                                          <p:stCondLst>
                                            <p:cond delay="0"/>
                                          </p:stCondLst>
                                        </p:cTn>
                                        <p:tgtEl>
                                          <p:spTgt spid="12296"/>
                                        </p:tgtEl>
                                        <p:attrNameLst>
                                          <p:attrName>style.visibility</p:attrName>
                                        </p:attrNameLst>
                                      </p:cBhvr>
                                      <p:to>
                                        <p:strVal val="visible"/>
                                      </p:to>
                                    </p:set>
                                    <p:animEffect transition="in" filter="fade">
                                      <p:cBhvr>
                                        <p:cTn id="24" dur="500"/>
                                        <p:tgtEl>
                                          <p:spTgt spid="12296"/>
                                        </p:tgtEl>
                                      </p:cBhvr>
                                    </p:animEffect>
                                  </p:childTnLst>
                                </p:cTn>
                              </p:par>
                              <p:par>
                                <p:cTn id="25" presetID="10" presetClass="entr" presetSubtype="0" fill="hold" nodeType="withEffect">
                                  <p:stCondLst>
                                    <p:cond delay="0"/>
                                  </p:stCondLst>
                                  <p:childTnLst>
                                    <p:set>
                                      <p:cBhvr>
                                        <p:cTn id="26" dur="1" fill="hold">
                                          <p:stCondLst>
                                            <p:cond delay="0"/>
                                          </p:stCondLst>
                                        </p:cTn>
                                        <p:tgtEl>
                                          <p:spTgt spid="12297"/>
                                        </p:tgtEl>
                                        <p:attrNameLst>
                                          <p:attrName>style.visibility</p:attrName>
                                        </p:attrNameLst>
                                      </p:cBhvr>
                                      <p:to>
                                        <p:strVal val="visible"/>
                                      </p:to>
                                    </p:set>
                                    <p:animEffect transition="in" filter="fade">
                                      <p:cBhvr>
                                        <p:cTn id="27" dur="500"/>
                                        <p:tgtEl>
                                          <p:spTgt spid="12297"/>
                                        </p:tgtEl>
                                      </p:cBhvr>
                                    </p:animEffect>
                                  </p:childTnLst>
                                </p:cTn>
                              </p:par>
                              <p:par>
                                <p:cTn id="28" presetID="10" presetClass="entr" presetSubtype="0" fill="hold" nodeType="withEffect">
                                  <p:stCondLst>
                                    <p:cond delay="0"/>
                                  </p:stCondLst>
                                  <p:childTnLst>
                                    <p:set>
                                      <p:cBhvr>
                                        <p:cTn id="29" dur="1" fill="hold">
                                          <p:stCondLst>
                                            <p:cond delay="0"/>
                                          </p:stCondLst>
                                        </p:cTn>
                                        <p:tgtEl>
                                          <p:spTgt spid="12298"/>
                                        </p:tgtEl>
                                        <p:attrNameLst>
                                          <p:attrName>style.visibility</p:attrName>
                                        </p:attrNameLst>
                                      </p:cBhvr>
                                      <p:to>
                                        <p:strVal val="visible"/>
                                      </p:to>
                                    </p:set>
                                    <p:animEffect transition="in" filter="fade">
                                      <p:cBhvr>
                                        <p:cTn id="30" dur="500"/>
                                        <p:tgtEl>
                                          <p:spTgt spid="12298"/>
                                        </p:tgtEl>
                                      </p:cBhvr>
                                    </p:animEffect>
                                  </p:childTnLst>
                                </p:cTn>
                              </p:par>
                              <p:par>
                                <p:cTn id="31" presetID="10" presetClass="entr" presetSubtype="0" fill="hold" nodeType="withEffect">
                                  <p:stCondLst>
                                    <p:cond delay="0"/>
                                  </p:stCondLst>
                                  <p:childTnLst>
                                    <p:set>
                                      <p:cBhvr>
                                        <p:cTn id="32" dur="1" fill="hold">
                                          <p:stCondLst>
                                            <p:cond delay="0"/>
                                          </p:stCondLst>
                                        </p:cTn>
                                        <p:tgtEl>
                                          <p:spTgt spid="12299"/>
                                        </p:tgtEl>
                                        <p:attrNameLst>
                                          <p:attrName>style.visibility</p:attrName>
                                        </p:attrNameLst>
                                      </p:cBhvr>
                                      <p:to>
                                        <p:strVal val="visible"/>
                                      </p:to>
                                    </p:set>
                                    <p:animEffect transition="in" filter="fade">
                                      <p:cBhvr>
                                        <p:cTn id="33" dur="500"/>
                                        <p:tgtEl>
                                          <p:spTgt spid="12299"/>
                                        </p:tgtEl>
                                      </p:cBhvr>
                                    </p:animEffect>
                                  </p:childTnLst>
                                </p:cTn>
                              </p:par>
                              <p:par>
                                <p:cTn id="34" presetID="10" presetClass="entr" presetSubtype="0" fill="hold" nodeType="withEffect">
                                  <p:stCondLst>
                                    <p:cond delay="0"/>
                                  </p:stCondLst>
                                  <p:childTnLst>
                                    <p:set>
                                      <p:cBhvr>
                                        <p:cTn id="35" dur="1" fill="hold">
                                          <p:stCondLst>
                                            <p:cond delay="0"/>
                                          </p:stCondLst>
                                        </p:cTn>
                                        <p:tgtEl>
                                          <p:spTgt spid="12300"/>
                                        </p:tgtEl>
                                        <p:attrNameLst>
                                          <p:attrName>style.visibility</p:attrName>
                                        </p:attrNameLst>
                                      </p:cBhvr>
                                      <p:to>
                                        <p:strVal val="visible"/>
                                      </p:to>
                                    </p:set>
                                    <p:animEffect transition="in" filter="fade">
                                      <p:cBhvr>
                                        <p:cTn id="36" dur="500"/>
                                        <p:tgtEl>
                                          <p:spTgt spid="12300"/>
                                        </p:tgtEl>
                                      </p:cBhvr>
                                    </p:animEffect>
                                  </p:childTnLst>
                                </p:cTn>
                              </p:par>
                              <p:par>
                                <p:cTn id="37" presetID="10" presetClass="entr" presetSubtype="0" fill="hold" nodeType="withEffect">
                                  <p:stCondLst>
                                    <p:cond delay="0"/>
                                  </p:stCondLst>
                                  <p:childTnLst>
                                    <p:set>
                                      <p:cBhvr>
                                        <p:cTn id="38" dur="1" fill="hold">
                                          <p:stCondLst>
                                            <p:cond delay="0"/>
                                          </p:stCondLst>
                                        </p:cTn>
                                        <p:tgtEl>
                                          <p:spTgt spid="12301"/>
                                        </p:tgtEl>
                                        <p:attrNameLst>
                                          <p:attrName>style.visibility</p:attrName>
                                        </p:attrNameLst>
                                      </p:cBhvr>
                                      <p:to>
                                        <p:strVal val="visible"/>
                                      </p:to>
                                    </p:set>
                                    <p:animEffect transition="in" filter="fade">
                                      <p:cBhvr>
                                        <p:cTn id="39" dur="500"/>
                                        <p:tgtEl>
                                          <p:spTgt spid="12301"/>
                                        </p:tgtEl>
                                      </p:cBhvr>
                                    </p:animEffect>
                                  </p:childTnLst>
                                </p:cTn>
                              </p:par>
                              <p:par>
                                <p:cTn id="40" presetID="10" presetClass="entr" presetSubtype="0" fill="hold" nodeType="withEffect">
                                  <p:stCondLst>
                                    <p:cond delay="0"/>
                                  </p:stCondLst>
                                  <p:childTnLst>
                                    <p:set>
                                      <p:cBhvr>
                                        <p:cTn id="41" dur="1" fill="hold">
                                          <p:stCondLst>
                                            <p:cond delay="0"/>
                                          </p:stCondLst>
                                        </p:cTn>
                                        <p:tgtEl>
                                          <p:spTgt spid="12302"/>
                                        </p:tgtEl>
                                        <p:attrNameLst>
                                          <p:attrName>style.visibility</p:attrName>
                                        </p:attrNameLst>
                                      </p:cBhvr>
                                      <p:to>
                                        <p:strVal val="visible"/>
                                      </p:to>
                                    </p:set>
                                    <p:animEffect transition="in" filter="fade">
                                      <p:cBhvr>
                                        <p:cTn id="42" dur="500"/>
                                        <p:tgtEl>
                                          <p:spTgt spid="12302"/>
                                        </p:tgtEl>
                                      </p:cBhvr>
                                    </p:animEffect>
                                  </p:childTnLst>
                                </p:cTn>
                              </p:par>
                              <p:par>
                                <p:cTn id="43" presetID="10" presetClass="entr" presetSubtype="0" fill="hold" nodeType="withEffect">
                                  <p:stCondLst>
                                    <p:cond delay="0"/>
                                  </p:stCondLst>
                                  <p:childTnLst>
                                    <p:set>
                                      <p:cBhvr>
                                        <p:cTn id="44" dur="1" fill="hold">
                                          <p:stCondLst>
                                            <p:cond delay="0"/>
                                          </p:stCondLst>
                                        </p:cTn>
                                        <p:tgtEl>
                                          <p:spTgt spid="12303"/>
                                        </p:tgtEl>
                                        <p:attrNameLst>
                                          <p:attrName>style.visibility</p:attrName>
                                        </p:attrNameLst>
                                      </p:cBhvr>
                                      <p:to>
                                        <p:strVal val="visible"/>
                                      </p:to>
                                    </p:set>
                                    <p:animEffect transition="in" filter="fade">
                                      <p:cBhvr>
                                        <p:cTn id="45" dur="500"/>
                                        <p:tgtEl>
                                          <p:spTgt spid="12303"/>
                                        </p:tgtEl>
                                      </p:cBhvr>
                                    </p:animEffect>
                                  </p:childTnLst>
                                </p:cTn>
                              </p:par>
                              <p:par>
                                <p:cTn id="46" presetID="10" presetClass="entr" presetSubtype="0" fill="hold" nodeType="withEffect">
                                  <p:stCondLst>
                                    <p:cond delay="0"/>
                                  </p:stCondLst>
                                  <p:childTnLst>
                                    <p:set>
                                      <p:cBhvr>
                                        <p:cTn id="47" dur="1" fill="hold">
                                          <p:stCondLst>
                                            <p:cond delay="0"/>
                                          </p:stCondLst>
                                        </p:cTn>
                                        <p:tgtEl>
                                          <p:spTgt spid="12304"/>
                                        </p:tgtEl>
                                        <p:attrNameLst>
                                          <p:attrName>style.visibility</p:attrName>
                                        </p:attrNameLst>
                                      </p:cBhvr>
                                      <p:to>
                                        <p:strVal val="visible"/>
                                      </p:to>
                                    </p:set>
                                    <p:animEffect transition="in" filter="fade">
                                      <p:cBhvr>
                                        <p:cTn id="48" dur="500"/>
                                        <p:tgtEl>
                                          <p:spTgt spid="12304"/>
                                        </p:tgtEl>
                                      </p:cBhvr>
                                    </p:animEffect>
                                  </p:childTnLst>
                                </p:cTn>
                              </p:par>
                              <p:par>
                                <p:cTn id="49" presetID="10" presetClass="entr" presetSubtype="0" fill="hold" nodeType="withEffect">
                                  <p:stCondLst>
                                    <p:cond delay="0"/>
                                  </p:stCondLst>
                                  <p:childTnLst>
                                    <p:set>
                                      <p:cBhvr>
                                        <p:cTn id="50" dur="1" fill="hold">
                                          <p:stCondLst>
                                            <p:cond delay="0"/>
                                          </p:stCondLst>
                                        </p:cTn>
                                        <p:tgtEl>
                                          <p:spTgt spid="12305"/>
                                        </p:tgtEl>
                                        <p:attrNameLst>
                                          <p:attrName>style.visibility</p:attrName>
                                        </p:attrNameLst>
                                      </p:cBhvr>
                                      <p:to>
                                        <p:strVal val="visible"/>
                                      </p:to>
                                    </p:set>
                                    <p:animEffect transition="in" filter="fade">
                                      <p:cBhvr>
                                        <p:cTn id="51" dur="500"/>
                                        <p:tgtEl>
                                          <p:spTgt spid="12305"/>
                                        </p:tgtEl>
                                      </p:cBhvr>
                                    </p:animEffect>
                                  </p:childTnLst>
                                </p:cTn>
                              </p:par>
                              <p:par>
                                <p:cTn id="52" presetID="10" presetClass="entr" presetSubtype="0" fill="hold" nodeType="withEffect">
                                  <p:stCondLst>
                                    <p:cond delay="0"/>
                                  </p:stCondLst>
                                  <p:childTnLst>
                                    <p:set>
                                      <p:cBhvr>
                                        <p:cTn id="53" dur="1" fill="hold">
                                          <p:stCondLst>
                                            <p:cond delay="0"/>
                                          </p:stCondLst>
                                        </p:cTn>
                                        <p:tgtEl>
                                          <p:spTgt spid="12292">
                                            <p:txEl>
                                              <p:pRg st="10" end="10"/>
                                            </p:txEl>
                                          </p:spTgt>
                                        </p:tgtEl>
                                        <p:attrNameLst>
                                          <p:attrName>style.visibility</p:attrName>
                                        </p:attrNameLst>
                                      </p:cBhvr>
                                      <p:to>
                                        <p:strVal val="visible"/>
                                      </p:to>
                                    </p:set>
                                    <p:animEffect transition="in" filter="fade">
                                      <p:cBhvr>
                                        <p:cTn id="54" dur="500"/>
                                        <p:tgtEl>
                                          <p:spTgt spid="1229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8" grpId="0"/>
      <p:bldP spid="12299" grpId="0"/>
      <p:bldP spid="12300" grpId="0"/>
      <p:bldP spid="1230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a:extLst>
              <a:ext uri="{FF2B5EF4-FFF2-40B4-BE49-F238E27FC236}">
                <a16:creationId xmlns:a16="http://schemas.microsoft.com/office/drawing/2014/main" id="{60D19035-1B7C-FF7E-D0DC-312761BC76B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E8E1D676-B6AC-42B9-9CAA-EA2785C9BD23}" type="slidenum">
              <a:rPr lang="en-US" altLang="en-US" sz="1200" smtClean="0">
                <a:latin typeface="Garamond" panose="02020404030301010803" pitchFamily="18" charset="0"/>
              </a:rPr>
              <a:pPr>
                <a:spcBef>
                  <a:spcPct val="0"/>
                </a:spcBef>
                <a:buClrTx/>
                <a:buSzTx/>
                <a:buFontTx/>
                <a:buNone/>
              </a:pPr>
              <a:t>6</a:t>
            </a:fld>
            <a:endParaRPr lang="en-US" altLang="en-US" sz="1200">
              <a:latin typeface="Garamond" panose="02020404030301010803" pitchFamily="18" charset="0"/>
            </a:endParaRPr>
          </a:p>
        </p:txBody>
      </p:sp>
      <p:sp>
        <p:nvSpPr>
          <p:cNvPr id="14339" name="Rectangle 2">
            <a:extLst>
              <a:ext uri="{FF2B5EF4-FFF2-40B4-BE49-F238E27FC236}">
                <a16:creationId xmlns:a16="http://schemas.microsoft.com/office/drawing/2014/main" id="{E75979C9-F379-ABB7-C32E-3E378D7A4DA6}"/>
              </a:ext>
            </a:extLst>
          </p:cNvPr>
          <p:cNvSpPr>
            <a:spLocks noGrp="1" noChangeArrowheads="1"/>
          </p:cNvSpPr>
          <p:nvPr>
            <p:ph type="title"/>
          </p:nvPr>
        </p:nvSpPr>
        <p:spPr/>
        <p:txBody>
          <a:bodyPr/>
          <a:lstStyle/>
          <a:p>
            <a:pPr eaLnBrk="1" hangingPunct="1"/>
            <a:r>
              <a:rPr lang="en-US" altLang="en-US" sz="3200"/>
              <a:t>Comparison networks</a:t>
            </a:r>
          </a:p>
        </p:txBody>
      </p:sp>
      <p:sp>
        <p:nvSpPr>
          <p:cNvPr id="14340" name="Rectangle 3">
            <a:extLst>
              <a:ext uri="{FF2B5EF4-FFF2-40B4-BE49-F238E27FC236}">
                <a16:creationId xmlns:a16="http://schemas.microsoft.com/office/drawing/2014/main" id="{715DCE76-5CD5-FD3C-5598-242E016585CB}"/>
              </a:ext>
            </a:extLst>
          </p:cNvPr>
          <p:cNvSpPr>
            <a:spLocks noGrp="1" noChangeArrowheads="1"/>
          </p:cNvSpPr>
          <p:nvPr>
            <p:ph type="body" idx="1"/>
          </p:nvPr>
        </p:nvSpPr>
        <p:spPr>
          <a:xfrm>
            <a:off x="457200" y="1184275"/>
            <a:ext cx="8229600" cy="4530725"/>
          </a:xfrm>
          <a:noFill/>
        </p:spPr>
        <p:txBody>
          <a:bodyPr/>
          <a:lstStyle/>
          <a:p>
            <a:pPr eaLnBrk="1" hangingPunct="1"/>
            <a:r>
              <a:rPr lang="en-US" altLang="en-US" sz="2400">
                <a:latin typeface="Arial Unicode MS" pitchFamily="34" charset="-128"/>
                <a:ea typeface="Arial Unicode MS" pitchFamily="34" charset="-128"/>
              </a:rPr>
              <a:t>We will use the following notation for comparators.</a:t>
            </a:r>
          </a:p>
          <a:p>
            <a:pPr eaLnBrk="1" hangingPunct="1"/>
            <a:endParaRPr lang="en-US" altLang="en-US" sz="2400">
              <a:latin typeface="Arial Unicode MS" pitchFamily="34" charset="-128"/>
              <a:ea typeface="Arial Unicode MS" pitchFamily="34" charset="-128"/>
            </a:endParaRPr>
          </a:p>
          <a:p>
            <a:pPr eaLnBrk="1" hangingPunct="1"/>
            <a:endParaRPr lang="en-US" altLang="en-US" sz="2400">
              <a:latin typeface="Arial Unicode MS" pitchFamily="34" charset="-128"/>
              <a:ea typeface="Arial Unicode MS" pitchFamily="34" charset="-128"/>
            </a:endParaRPr>
          </a:p>
          <a:p>
            <a:pPr eaLnBrk="1" hangingPunct="1"/>
            <a:endParaRPr lang="en-US" altLang="en-US" sz="2400">
              <a:latin typeface="Arial Unicode MS" pitchFamily="34" charset="-128"/>
              <a:ea typeface="Arial Unicode MS" pitchFamily="34" charset="-128"/>
            </a:endParaRPr>
          </a:p>
          <a:p>
            <a:pPr eaLnBrk="1" hangingPunct="1"/>
            <a:endParaRPr lang="en-US" altLang="en-US" sz="800">
              <a:latin typeface="Arial Unicode MS" pitchFamily="34" charset="-128"/>
              <a:ea typeface="Arial Unicode MS" pitchFamily="34" charset="-128"/>
            </a:endParaRPr>
          </a:p>
          <a:p>
            <a:pPr eaLnBrk="1" hangingPunct="1"/>
            <a:r>
              <a:rPr lang="en-US" altLang="en-US" sz="2400">
                <a:latin typeface="Arial Unicode MS" pitchFamily="34" charset="-128"/>
                <a:ea typeface="Arial Unicode MS" pitchFamily="34" charset="-128"/>
              </a:rPr>
              <a:t>A comparison network is a set of interconnected comparators.</a:t>
            </a:r>
          </a:p>
          <a:p>
            <a:pPr eaLnBrk="1" hangingPunct="1"/>
            <a:endParaRPr lang="en-US" altLang="en-US" sz="2400">
              <a:latin typeface="Arial Unicode MS" pitchFamily="34" charset="-128"/>
              <a:ea typeface="Arial Unicode MS" pitchFamily="34" charset="-128"/>
            </a:endParaRPr>
          </a:p>
          <a:p>
            <a:pPr eaLnBrk="1" hangingPunct="1"/>
            <a:endParaRPr lang="en-US" altLang="en-US" sz="2400">
              <a:latin typeface="Arial Unicode MS" pitchFamily="34" charset="-128"/>
              <a:ea typeface="Arial Unicode MS" pitchFamily="34" charset="-128"/>
            </a:endParaRPr>
          </a:p>
          <a:p>
            <a:pPr eaLnBrk="1" hangingPunct="1"/>
            <a:endParaRPr lang="en-US" altLang="en-US" sz="2400">
              <a:latin typeface="Arial Unicode MS" pitchFamily="34" charset="-128"/>
              <a:ea typeface="Arial Unicode MS" pitchFamily="34" charset="-128"/>
            </a:endParaRPr>
          </a:p>
          <a:p>
            <a:pPr eaLnBrk="1" hangingPunct="1"/>
            <a:endParaRPr lang="en-US" altLang="en-US" sz="2400">
              <a:latin typeface="Arial Unicode MS" pitchFamily="34" charset="-128"/>
              <a:ea typeface="Arial Unicode MS" pitchFamily="34" charset="-128"/>
            </a:endParaRPr>
          </a:p>
          <a:p>
            <a:pPr eaLnBrk="1" hangingPunct="1"/>
            <a:endParaRPr lang="en-US" altLang="en-US" sz="2400">
              <a:latin typeface="Arial Unicode MS" pitchFamily="34" charset="-128"/>
              <a:ea typeface="Arial Unicode MS" pitchFamily="34" charset="-128"/>
            </a:endParaRPr>
          </a:p>
        </p:txBody>
      </p:sp>
      <p:sp>
        <p:nvSpPr>
          <p:cNvPr id="14341" name="Line 18">
            <a:extLst>
              <a:ext uri="{FF2B5EF4-FFF2-40B4-BE49-F238E27FC236}">
                <a16:creationId xmlns:a16="http://schemas.microsoft.com/office/drawing/2014/main" id="{36DAAE2E-E9A1-3220-82D1-8FC0864B9E6C}"/>
              </a:ext>
            </a:extLst>
          </p:cNvPr>
          <p:cNvSpPr>
            <a:spLocks noChangeShapeType="1"/>
          </p:cNvSpPr>
          <p:nvPr/>
        </p:nvSpPr>
        <p:spPr bwMode="auto">
          <a:xfrm>
            <a:off x="2895600" y="1981200"/>
            <a:ext cx="1600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4342" name="Line 19">
            <a:extLst>
              <a:ext uri="{FF2B5EF4-FFF2-40B4-BE49-F238E27FC236}">
                <a16:creationId xmlns:a16="http://schemas.microsoft.com/office/drawing/2014/main" id="{297F0145-F601-0C86-42D0-8E18E25EBFA5}"/>
              </a:ext>
            </a:extLst>
          </p:cNvPr>
          <p:cNvSpPr>
            <a:spLocks noChangeShapeType="1"/>
          </p:cNvSpPr>
          <p:nvPr/>
        </p:nvSpPr>
        <p:spPr bwMode="auto">
          <a:xfrm>
            <a:off x="2895600" y="2438400"/>
            <a:ext cx="1600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4343" name="Text Box 20">
            <a:extLst>
              <a:ext uri="{FF2B5EF4-FFF2-40B4-BE49-F238E27FC236}">
                <a16:creationId xmlns:a16="http://schemas.microsoft.com/office/drawing/2014/main" id="{939605EA-3E6F-F633-8FE1-AA627B807096}"/>
              </a:ext>
            </a:extLst>
          </p:cNvPr>
          <p:cNvSpPr txBox="1">
            <a:spLocks noChangeArrowheads="1"/>
          </p:cNvSpPr>
          <p:nvPr/>
        </p:nvSpPr>
        <p:spPr bwMode="auto">
          <a:xfrm>
            <a:off x="2530475" y="1752600"/>
            <a:ext cx="365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t>i</a:t>
            </a:r>
            <a:r>
              <a:rPr lang="en-US" altLang="en-US" sz="2400" baseline="-25000"/>
              <a:t>1</a:t>
            </a:r>
          </a:p>
        </p:txBody>
      </p:sp>
      <p:sp>
        <p:nvSpPr>
          <p:cNvPr id="14344" name="Text Box 21">
            <a:extLst>
              <a:ext uri="{FF2B5EF4-FFF2-40B4-BE49-F238E27FC236}">
                <a16:creationId xmlns:a16="http://schemas.microsoft.com/office/drawing/2014/main" id="{C19BAE80-C474-73DD-FB73-5CC52A5FB13B}"/>
              </a:ext>
            </a:extLst>
          </p:cNvPr>
          <p:cNvSpPr txBox="1">
            <a:spLocks noChangeArrowheads="1"/>
          </p:cNvSpPr>
          <p:nvPr/>
        </p:nvSpPr>
        <p:spPr bwMode="auto">
          <a:xfrm>
            <a:off x="2514600" y="2133600"/>
            <a:ext cx="365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t>i</a:t>
            </a:r>
            <a:r>
              <a:rPr lang="en-US" altLang="en-US" sz="2400" baseline="-25000"/>
              <a:t>2</a:t>
            </a:r>
          </a:p>
        </p:txBody>
      </p:sp>
      <p:sp>
        <p:nvSpPr>
          <p:cNvPr id="14345" name="Text Box 22">
            <a:extLst>
              <a:ext uri="{FF2B5EF4-FFF2-40B4-BE49-F238E27FC236}">
                <a16:creationId xmlns:a16="http://schemas.microsoft.com/office/drawing/2014/main" id="{E76ED95E-76C5-A79F-FC33-FBF0CBF286DA}"/>
              </a:ext>
            </a:extLst>
          </p:cNvPr>
          <p:cNvSpPr txBox="1">
            <a:spLocks noChangeArrowheads="1"/>
          </p:cNvSpPr>
          <p:nvPr/>
        </p:nvSpPr>
        <p:spPr bwMode="auto">
          <a:xfrm>
            <a:off x="4495800" y="1752600"/>
            <a:ext cx="1785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t>o</a:t>
            </a:r>
            <a:r>
              <a:rPr lang="en-US" altLang="en-US" sz="2400" baseline="-25000"/>
              <a:t>1</a:t>
            </a:r>
            <a:r>
              <a:rPr lang="en-US" altLang="en-US" sz="2400"/>
              <a:t>=min(i</a:t>
            </a:r>
            <a:r>
              <a:rPr lang="en-US" altLang="en-US" sz="2400" baseline="-25000"/>
              <a:t>1</a:t>
            </a:r>
            <a:r>
              <a:rPr lang="en-US" altLang="en-US" sz="2400"/>
              <a:t>,i</a:t>
            </a:r>
            <a:r>
              <a:rPr lang="en-US" altLang="en-US" sz="2400" baseline="-25000"/>
              <a:t>2</a:t>
            </a:r>
            <a:r>
              <a:rPr lang="en-US" altLang="en-US" sz="2400"/>
              <a:t>)</a:t>
            </a:r>
            <a:endParaRPr lang="en-US" altLang="en-US" sz="2400" baseline="-25000"/>
          </a:p>
        </p:txBody>
      </p:sp>
      <p:sp>
        <p:nvSpPr>
          <p:cNvPr id="14346" name="Text Box 23">
            <a:extLst>
              <a:ext uri="{FF2B5EF4-FFF2-40B4-BE49-F238E27FC236}">
                <a16:creationId xmlns:a16="http://schemas.microsoft.com/office/drawing/2014/main" id="{966D2CBB-5382-6315-43B6-7CD8B04B66E8}"/>
              </a:ext>
            </a:extLst>
          </p:cNvPr>
          <p:cNvSpPr txBox="1">
            <a:spLocks noChangeArrowheads="1"/>
          </p:cNvSpPr>
          <p:nvPr/>
        </p:nvSpPr>
        <p:spPr bwMode="auto">
          <a:xfrm>
            <a:off x="4495800" y="2209800"/>
            <a:ext cx="1870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t>o</a:t>
            </a:r>
            <a:r>
              <a:rPr lang="en-US" altLang="en-US" sz="2400" baseline="-25000"/>
              <a:t>2</a:t>
            </a:r>
            <a:r>
              <a:rPr lang="en-US" altLang="en-US" sz="2400"/>
              <a:t>=max(i</a:t>
            </a:r>
            <a:r>
              <a:rPr lang="en-US" altLang="en-US" sz="2400" baseline="-25000"/>
              <a:t>1</a:t>
            </a:r>
            <a:r>
              <a:rPr lang="en-US" altLang="en-US" sz="2400"/>
              <a:t>,i</a:t>
            </a:r>
            <a:r>
              <a:rPr lang="en-US" altLang="en-US" sz="2400" baseline="-25000"/>
              <a:t>2</a:t>
            </a:r>
            <a:r>
              <a:rPr lang="en-US" altLang="en-US" sz="2400"/>
              <a:t>)</a:t>
            </a:r>
            <a:endParaRPr lang="en-US" altLang="en-US" sz="2400" baseline="-25000"/>
          </a:p>
        </p:txBody>
      </p:sp>
      <p:sp>
        <p:nvSpPr>
          <p:cNvPr id="14347" name="Line 24">
            <a:extLst>
              <a:ext uri="{FF2B5EF4-FFF2-40B4-BE49-F238E27FC236}">
                <a16:creationId xmlns:a16="http://schemas.microsoft.com/office/drawing/2014/main" id="{94CE8D42-3058-E09B-B5E3-D3158B9D7165}"/>
              </a:ext>
            </a:extLst>
          </p:cNvPr>
          <p:cNvSpPr>
            <a:spLocks noChangeShapeType="1"/>
          </p:cNvSpPr>
          <p:nvPr/>
        </p:nvSpPr>
        <p:spPr bwMode="auto">
          <a:xfrm>
            <a:off x="3657600" y="1981200"/>
            <a:ext cx="0" cy="45720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14348" name="Line 25">
            <a:extLst>
              <a:ext uri="{FF2B5EF4-FFF2-40B4-BE49-F238E27FC236}">
                <a16:creationId xmlns:a16="http://schemas.microsoft.com/office/drawing/2014/main" id="{D86BE6F1-3813-1AE5-A1CC-0C3DA3F74128}"/>
              </a:ext>
            </a:extLst>
          </p:cNvPr>
          <p:cNvSpPr>
            <a:spLocks noChangeShapeType="1"/>
          </p:cNvSpPr>
          <p:nvPr/>
        </p:nvSpPr>
        <p:spPr bwMode="auto">
          <a:xfrm>
            <a:off x="3181350" y="4419600"/>
            <a:ext cx="2286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4349" name="Line 26">
            <a:extLst>
              <a:ext uri="{FF2B5EF4-FFF2-40B4-BE49-F238E27FC236}">
                <a16:creationId xmlns:a16="http://schemas.microsoft.com/office/drawing/2014/main" id="{4CAA63A6-2852-35A8-E93D-1B53AAC44915}"/>
              </a:ext>
            </a:extLst>
          </p:cNvPr>
          <p:cNvSpPr>
            <a:spLocks noChangeShapeType="1"/>
          </p:cNvSpPr>
          <p:nvPr/>
        </p:nvSpPr>
        <p:spPr bwMode="auto">
          <a:xfrm>
            <a:off x="3181350" y="4876800"/>
            <a:ext cx="2286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4350" name="Line 27">
            <a:extLst>
              <a:ext uri="{FF2B5EF4-FFF2-40B4-BE49-F238E27FC236}">
                <a16:creationId xmlns:a16="http://schemas.microsoft.com/office/drawing/2014/main" id="{F9507BDC-B100-F2B7-D76B-308F8995B721}"/>
              </a:ext>
            </a:extLst>
          </p:cNvPr>
          <p:cNvSpPr>
            <a:spLocks noChangeShapeType="1"/>
          </p:cNvSpPr>
          <p:nvPr/>
        </p:nvSpPr>
        <p:spPr bwMode="auto">
          <a:xfrm>
            <a:off x="3181350" y="5334000"/>
            <a:ext cx="2286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4351" name="Line 28">
            <a:extLst>
              <a:ext uri="{FF2B5EF4-FFF2-40B4-BE49-F238E27FC236}">
                <a16:creationId xmlns:a16="http://schemas.microsoft.com/office/drawing/2014/main" id="{378948BD-101E-926C-263F-6128C7B322FD}"/>
              </a:ext>
            </a:extLst>
          </p:cNvPr>
          <p:cNvSpPr>
            <a:spLocks noChangeShapeType="1"/>
          </p:cNvSpPr>
          <p:nvPr/>
        </p:nvSpPr>
        <p:spPr bwMode="auto">
          <a:xfrm>
            <a:off x="3790950" y="4419600"/>
            <a:ext cx="0" cy="45720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14352" name="Line 29">
            <a:extLst>
              <a:ext uri="{FF2B5EF4-FFF2-40B4-BE49-F238E27FC236}">
                <a16:creationId xmlns:a16="http://schemas.microsoft.com/office/drawing/2014/main" id="{0BF3E41F-B739-795A-32B8-D072B1854D01}"/>
              </a:ext>
            </a:extLst>
          </p:cNvPr>
          <p:cNvSpPr>
            <a:spLocks noChangeShapeType="1"/>
          </p:cNvSpPr>
          <p:nvPr/>
        </p:nvSpPr>
        <p:spPr bwMode="auto">
          <a:xfrm>
            <a:off x="4171950" y="4419600"/>
            <a:ext cx="0" cy="91440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14353" name="Line 30">
            <a:extLst>
              <a:ext uri="{FF2B5EF4-FFF2-40B4-BE49-F238E27FC236}">
                <a16:creationId xmlns:a16="http://schemas.microsoft.com/office/drawing/2014/main" id="{39681813-F137-DFC9-F5A1-A465A0856350}"/>
              </a:ext>
            </a:extLst>
          </p:cNvPr>
          <p:cNvSpPr>
            <a:spLocks noChangeShapeType="1"/>
          </p:cNvSpPr>
          <p:nvPr/>
        </p:nvSpPr>
        <p:spPr bwMode="auto">
          <a:xfrm>
            <a:off x="4552950" y="4876800"/>
            <a:ext cx="0" cy="45720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14354" name="Line 31">
            <a:extLst>
              <a:ext uri="{FF2B5EF4-FFF2-40B4-BE49-F238E27FC236}">
                <a16:creationId xmlns:a16="http://schemas.microsoft.com/office/drawing/2014/main" id="{7961BF76-1C16-C436-8D62-12F89E91034F}"/>
              </a:ext>
            </a:extLst>
          </p:cNvPr>
          <p:cNvSpPr>
            <a:spLocks noChangeShapeType="1"/>
          </p:cNvSpPr>
          <p:nvPr/>
        </p:nvSpPr>
        <p:spPr bwMode="auto">
          <a:xfrm>
            <a:off x="5010150" y="4419600"/>
            <a:ext cx="0" cy="91440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14355" name="Text Box 32">
            <a:extLst>
              <a:ext uri="{FF2B5EF4-FFF2-40B4-BE49-F238E27FC236}">
                <a16:creationId xmlns:a16="http://schemas.microsoft.com/office/drawing/2014/main" id="{B36EB425-605B-57EA-1CBF-9C64AEDD7239}"/>
              </a:ext>
            </a:extLst>
          </p:cNvPr>
          <p:cNvSpPr txBox="1">
            <a:spLocks noChangeArrowheads="1"/>
          </p:cNvSpPr>
          <p:nvPr/>
        </p:nvSpPr>
        <p:spPr bwMode="auto">
          <a:xfrm>
            <a:off x="2816225" y="4191000"/>
            <a:ext cx="365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t>i</a:t>
            </a:r>
            <a:r>
              <a:rPr lang="en-US" altLang="en-US" sz="2400" baseline="-25000"/>
              <a:t>1</a:t>
            </a:r>
          </a:p>
        </p:txBody>
      </p:sp>
      <p:sp>
        <p:nvSpPr>
          <p:cNvPr id="14356" name="Text Box 33">
            <a:extLst>
              <a:ext uri="{FF2B5EF4-FFF2-40B4-BE49-F238E27FC236}">
                <a16:creationId xmlns:a16="http://schemas.microsoft.com/office/drawing/2014/main" id="{7E792B2C-E2E7-9664-C7F7-AA43F2D3B118}"/>
              </a:ext>
            </a:extLst>
          </p:cNvPr>
          <p:cNvSpPr txBox="1">
            <a:spLocks noChangeArrowheads="1"/>
          </p:cNvSpPr>
          <p:nvPr/>
        </p:nvSpPr>
        <p:spPr bwMode="auto">
          <a:xfrm>
            <a:off x="2816225" y="4572000"/>
            <a:ext cx="365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t>i</a:t>
            </a:r>
            <a:r>
              <a:rPr lang="en-US" altLang="en-US" sz="2400" baseline="-25000"/>
              <a:t>2</a:t>
            </a:r>
          </a:p>
        </p:txBody>
      </p:sp>
      <p:sp>
        <p:nvSpPr>
          <p:cNvPr id="14357" name="Text Box 34">
            <a:extLst>
              <a:ext uri="{FF2B5EF4-FFF2-40B4-BE49-F238E27FC236}">
                <a16:creationId xmlns:a16="http://schemas.microsoft.com/office/drawing/2014/main" id="{AA8B5E31-3D55-9C2B-DBD5-7727E0A76B10}"/>
              </a:ext>
            </a:extLst>
          </p:cNvPr>
          <p:cNvSpPr txBox="1">
            <a:spLocks noChangeArrowheads="1"/>
          </p:cNvSpPr>
          <p:nvPr/>
        </p:nvSpPr>
        <p:spPr bwMode="auto">
          <a:xfrm>
            <a:off x="5476875" y="4114800"/>
            <a:ext cx="466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t>o</a:t>
            </a:r>
            <a:r>
              <a:rPr lang="en-US" altLang="en-US" sz="2400" baseline="-25000"/>
              <a:t>1</a:t>
            </a:r>
          </a:p>
        </p:txBody>
      </p:sp>
      <p:sp>
        <p:nvSpPr>
          <p:cNvPr id="14358" name="Text Box 35">
            <a:extLst>
              <a:ext uri="{FF2B5EF4-FFF2-40B4-BE49-F238E27FC236}">
                <a16:creationId xmlns:a16="http://schemas.microsoft.com/office/drawing/2014/main" id="{878EF1D4-6103-C479-6E9B-5FFC02AAFD98}"/>
              </a:ext>
            </a:extLst>
          </p:cNvPr>
          <p:cNvSpPr txBox="1">
            <a:spLocks noChangeArrowheads="1"/>
          </p:cNvSpPr>
          <p:nvPr/>
        </p:nvSpPr>
        <p:spPr bwMode="auto">
          <a:xfrm>
            <a:off x="5467350" y="4572000"/>
            <a:ext cx="466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t>o</a:t>
            </a:r>
            <a:r>
              <a:rPr lang="en-US" altLang="en-US" sz="2400" baseline="-25000"/>
              <a:t>2</a:t>
            </a:r>
          </a:p>
        </p:txBody>
      </p:sp>
      <p:sp>
        <p:nvSpPr>
          <p:cNvPr id="14359" name="Text Box 36">
            <a:extLst>
              <a:ext uri="{FF2B5EF4-FFF2-40B4-BE49-F238E27FC236}">
                <a16:creationId xmlns:a16="http://schemas.microsoft.com/office/drawing/2014/main" id="{1A3CFBBF-1FFE-452F-37C7-2AA52D308656}"/>
              </a:ext>
            </a:extLst>
          </p:cNvPr>
          <p:cNvSpPr txBox="1">
            <a:spLocks noChangeArrowheads="1"/>
          </p:cNvSpPr>
          <p:nvPr/>
        </p:nvSpPr>
        <p:spPr bwMode="auto">
          <a:xfrm>
            <a:off x="5467350" y="5029200"/>
            <a:ext cx="466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t>o</a:t>
            </a:r>
            <a:r>
              <a:rPr lang="en-US" altLang="en-US" sz="2400" baseline="-25000"/>
              <a:t>3</a:t>
            </a:r>
          </a:p>
        </p:txBody>
      </p:sp>
      <p:sp>
        <p:nvSpPr>
          <p:cNvPr id="14360" name="Text Box 37">
            <a:extLst>
              <a:ext uri="{FF2B5EF4-FFF2-40B4-BE49-F238E27FC236}">
                <a16:creationId xmlns:a16="http://schemas.microsoft.com/office/drawing/2014/main" id="{F1326119-4DC5-1AEC-F8AB-6FE44C424DE5}"/>
              </a:ext>
            </a:extLst>
          </p:cNvPr>
          <p:cNvSpPr txBox="1">
            <a:spLocks noChangeArrowheads="1"/>
          </p:cNvSpPr>
          <p:nvPr/>
        </p:nvSpPr>
        <p:spPr bwMode="auto">
          <a:xfrm>
            <a:off x="2816225" y="5105400"/>
            <a:ext cx="365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t>i</a:t>
            </a:r>
            <a:r>
              <a:rPr lang="en-US" altLang="en-US" sz="2400" baseline="-25000"/>
              <a:t>3</a:t>
            </a:r>
          </a:p>
        </p:txBody>
      </p:sp>
      <p:sp>
        <p:nvSpPr>
          <p:cNvPr id="14361" name="AutoShape 38">
            <a:extLst>
              <a:ext uri="{FF2B5EF4-FFF2-40B4-BE49-F238E27FC236}">
                <a16:creationId xmlns:a16="http://schemas.microsoft.com/office/drawing/2014/main" id="{380AFA57-2A9B-A3A6-9921-502DDFF813B1}"/>
              </a:ext>
            </a:extLst>
          </p:cNvPr>
          <p:cNvSpPr>
            <a:spLocks/>
          </p:cNvSpPr>
          <p:nvPr/>
        </p:nvSpPr>
        <p:spPr bwMode="auto">
          <a:xfrm>
            <a:off x="2514600" y="4267200"/>
            <a:ext cx="152400" cy="1295400"/>
          </a:xfrm>
          <a:prstGeom prst="leftBrace">
            <a:avLst>
              <a:gd name="adj1" fmla="val 708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14362" name="AutoShape 39">
            <a:extLst>
              <a:ext uri="{FF2B5EF4-FFF2-40B4-BE49-F238E27FC236}">
                <a16:creationId xmlns:a16="http://schemas.microsoft.com/office/drawing/2014/main" id="{466E173F-507E-06FF-A247-A3F1639BC27D}"/>
              </a:ext>
            </a:extLst>
          </p:cNvPr>
          <p:cNvSpPr>
            <a:spLocks/>
          </p:cNvSpPr>
          <p:nvPr/>
        </p:nvSpPr>
        <p:spPr bwMode="auto">
          <a:xfrm flipH="1">
            <a:off x="5943600" y="4267200"/>
            <a:ext cx="152400" cy="1295400"/>
          </a:xfrm>
          <a:prstGeom prst="leftBrace">
            <a:avLst>
              <a:gd name="adj1" fmla="val 708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14363" name="Text Box 40">
            <a:extLst>
              <a:ext uri="{FF2B5EF4-FFF2-40B4-BE49-F238E27FC236}">
                <a16:creationId xmlns:a16="http://schemas.microsoft.com/office/drawing/2014/main" id="{30B008FA-CA32-3B91-B6C1-631164FF81DC}"/>
              </a:ext>
            </a:extLst>
          </p:cNvPr>
          <p:cNvSpPr txBox="1">
            <a:spLocks noChangeArrowheads="1"/>
          </p:cNvSpPr>
          <p:nvPr/>
        </p:nvSpPr>
        <p:spPr bwMode="auto">
          <a:xfrm>
            <a:off x="1439863" y="4648200"/>
            <a:ext cx="998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t>inputs</a:t>
            </a:r>
          </a:p>
        </p:txBody>
      </p:sp>
      <p:sp>
        <p:nvSpPr>
          <p:cNvPr id="14364" name="Text Box 41">
            <a:extLst>
              <a:ext uri="{FF2B5EF4-FFF2-40B4-BE49-F238E27FC236}">
                <a16:creationId xmlns:a16="http://schemas.microsoft.com/office/drawing/2014/main" id="{A85CD971-A534-B123-64EE-B402126F9D64}"/>
              </a:ext>
            </a:extLst>
          </p:cNvPr>
          <p:cNvSpPr txBox="1">
            <a:spLocks noChangeArrowheads="1"/>
          </p:cNvSpPr>
          <p:nvPr/>
        </p:nvSpPr>
        <p:spPr bwMode="auto">
          <a:xfrm>
            <a:off x="6130925" y="4648200"/>
            <a:ext cx="1184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t>outputs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4340">
                                            <p:txEl>
                                              <p:pRg st="5" end="5"/>
                                            </p:txEl>
                                          </p:spTgt>
                                        </p:tgtEl>
                                        <p:attrNameLst>
                                          <p:attrName>style.visibility</p:attrName>
                                        </p:attrNameLst>
                                      </p:cBhvr>
                                      <p:to>
                                        <p:strVal val="visible"/>
                                      </p:to>
                                    </p:set>
                                    <p:animEffect transition="in" filter="fade">
                                      <p:cBhvr>
                                        <p:cTn id="7" dur="500"/>
                                        <p:tgtEl>
                                          <p:spTgt spid="14340">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4348"/>
                                        </p:tgtEl>
                                        <p:attrNameLst>
                                          <p:attrName>style.visibility</p:attrName>
                                        </p:attrNameLst>
                                      </p:cBhvr>
                                      <p:to>
                                        <p:strVal val="visible"/>
                                      </p:to>
                                    </p:set>
                                    <p:animEffect transition="in" filter="fade">
                                      <p:cBhvr>
                                        <p:cTn id="10" dur="500"/>
                                        <p:tgtEl>
                                          <p:spTgt spid="14348"/>
                                        </p:tgtEl>
                                      </p:cBhvr>
                                    </p:animEffect>
                                  </p:childTnLst>
                                </p:cTn>
                              </p:par>
                              <p:par>
                                <p:cTn id="11" presetID="10" presetClass="entr" presetSubtype="0" fill="hold" nodeType="withEffect">
                                  <p:stCondLst>
                                    <p:cond delay="0"/>
                                  </p:stCondLst>
                                  <p:childTnLst>
                                    <p:set>
                                      <p:cBhvr>
                                        <p:cTn id="12" dur="1" fill="hold">
                                          <p:stCondLst>
                                            <p:cond delay="0"/>
                                          </p:stCondLst>
                                        </p:cTn>
                                        <p:tgtEl>
                                          <p:spTgt spid="14349"/>
                                        </p:tgtEl>
                                        <p:attrNameLst>
                                          <p:attrName>style.visibility</p:attrName>
                                        </p:attrNameLst>
                                      </p:cBhvr>
                                      <p:to>
                                        <p:strVal val="visible"/>
                                      </p:to>
                                    </p:set>
                                    <p:animEffect transition="in" filter="fade">
                                      <p:cBhvr>
                                        <p:cTn id="13" dur="500"/>
                                        <p:tgtEl>
                                          <p:spTgt spid="14349"/>
                                        </p:tgtEl>
                                      </p:cBhvr>
                                    </p:animEffect>
                                  </p:childTnLst>
                                </p:cTn>
                              </p:par>
                              <p:par>
                                <p:cTn id="14" presetID="10" presetClass="entr" presetSubtype="0" fill="hold" nodeType="withEffect">
                                  <p:stCondLst>
                                    <p:cond delay="0"/>
                                  </p:stCondLst>
                                  <p:childTnLst>
                                    <p:set>
                                      <p:cBhvr>
                                        <p:cTn id="15" dur="1" fill="hold">
                                          <p:stCondLst>
                                            <p:cond delay="0"/>
                                          </p:stCondLst>
                                        </p:cTn>
                                        <p:tgtEl>
                                          <p:spTgt spid="14350"/>
                                        </p:tgtEl>
                                        <p:attrNameLst>
                                          <p:attrName>style.visibility</p:attrName>
                                        </p:attrNameLst>
                                      </p:cBhvr>
                                      <p:to>
                                        <p:strVal val="visible"/>
                                      </p:to>
                                    </p:set>
                                    <p:animEffect transition="in" filter="fade">
                                      <p:cBhvr>
                                        <p:cTn id="16" dur="500"/>
                                        <p:tgtEl>
                                          <p:spTgt spid="14350"/>
                                        </p:tgtEl>
                                      </p:cBhvr>
                                    </p:animEffect>
                                  </p:childTnLst>
                                </p:cTn>
                              </p:par>
                              <p:par>
                                <p:cTn id="17" presetID="10" presetClass="entr" presetSubtype="0" fill="hold" nodeType="withEffect">
                                  <p:stCondLst>
                                    <p:cond delay="0"/>
                                  </p:stCondLst>
                                  <p:childTnLst>
                                    <p:set>
                                      <p:cBhvr>
                                        <p:cTn id="18" dur="1" fill="hold">
                                          <p:stCondLst>
                                            <p:cond delay="0"/>
                                          </p:stCondLst>
                                        </p:cTn>
                                        <p:tgtEl>
                                          <p:spTgt spid="14351"/>
                                        </p:tgtEl>
                                        <p:attrNameLst>
                                          <p:attrName>style.visibility</p:attrName>
                                        </p:attrNameLst>
                                      </p:cBhvr>
                                      <p:to>
                                        <p:strVal val="visible"/>
                                      </p:to>
                                    </p:set>
                                    <p:animEffect transition="in" filter="fade">
                                      <p:cBhvr>
                                        <p:cTn id="19" dur="500"/>
                                        <p:tgtEl>
                                          <p:spTgt spid="14351"/>
                                        </p:tgtEl>
                                      </p:cBhvr>
                                    </p:animEffect>
                                  </p:childTnLst>
                                </p:cTn>
                              </p:par>
                              <p:par>
                                <p:cTn id="20" presetID="10" presetClass="entr" presetSubtype="0" fill="hold" nodeType="withEffect">
                                  <p:stCondLst>
                                    <p:cond delay="0"/>
                                  </p:stCondLst>
                                  <p:childTnLst>
                                    <p:set>
                                      <p:cBhvr>
                                        <p:cTn id="21" dur="1" fill="hold">
                                          <p:stCondLst>
                                            <p:cond delay="0"/>
                                          </p:stCondLst>
                                        </p:cTn>
                                        <p:tgtEl>
                                          <p:spTgt spid="14352"/>
                                        </p:tgtEl>
                                        <p:attrNameLst>
                                          <p:attrName>style.visibility</p:attrName>
                                        </p:attrNameLst>
                                      </p:cBhvr>
                                      <p:to>
                                        <p:strVal val="visible"/>
                                      </p:to>
                                    </p:set>
                                    <p:animEffect transition="in" filter="fade">
                                      <p:cBhvr>
                                        <p:cTn id="22" dur="500"/>
                                        <p:tgtEl>
                                          <p:spTgt spid="14352"/>
                                        </p:tgtEl>
                                      </p:cBhvr>
                                    </p:animEffect>
                                  </p:childTnLst>
                                </p:cTn>
                              </p:par>
                              <p:par>
                                <p:cTn id="23" presetID="10" presetClass="entr" presetSubtype="0" fill="hold" nodeType="withEffect">
                                  <p:stCondLst>
                                    <p:cond delay="0"/>
                                  </p:stCondLst>
                                  <p:childTnLst>
                                    <p:set>
                                      <p:cBhvr>
                                        <p:cTn id="24" dur="1" fill="hold">
                                          <p:stCondLst>
                                            <p:cond delay="0"/>
                                          </p:stCondLst>
                                        </p:cTn>
                                        <p:tgtEl>
                                          <p:spTgt spid="14353"/>
                                        </p:tgtEl>
                                        <p:attrNameLst>
                                          <p:attrName>style.visibility</p:attrName>
                                        </p:attrNameLst>
                                      </p:cBhvr>
                                      <p:to>
                                        <p:strVal val="visible"/>
                                      </p:to>
                                    </p:set>
                                    <p:animEffect transition="in" filter="fade">
                                      <p:cBhvr>
                                        <p:cTn id="25" dur="500"/>
                                        <p:tgtEl>
                                          <p:spTgt spid="14353"/>
                                        </p:tgtEl>
                                      </p:cBhvr>
                                    </p:animEffect>
                                  </p:childTnLst>
                                </p:cTn>
                              </p:par>
                              <p:par>
                                <p:cTn id="26" presetID="10" presetClass="entr" presetSubtype="0" fill="hold" nodeType="withEffect">
                                  <p:stCondLst>
                                    <p:cond delay="0"/>
                                  </p:stCondLst>
                                  <p:childTnLst>
                                    <p:set>
                                      <p:cBhvr>
                                        <p:cTn id="27" dur="1" fill="hold">
                                          <p:stCondLst>
                                            <p:cond delay="0"/>
                                          </p:stCondLst>
                                        </p:cTn>
                                        <p:tgtEl>
                                          <p:spTgt spid="14354"/>
                                        </p:tgtEl>
                                        <p:attrNameLst>
                                          <p:attrName>style.visibility</p:attrName>
                                        </p:attrNameLst>
                                      </p:cBhvr>
                                      <p:to>
                                        <p:strVal val="visible"/>
                                      </p:to>
                                    </p:set>
                                    <p:animEffect transition="in" filter="fade">
                                      <p:cBhvr>
                                        <p:cTn id="28" dur="500"/>
                                        <p:tgtEl>
                                          <p:spTgt spid="14354"/>
                                        </p:tgtEl>
                                      </p:cBhvr>
                                    </p:animEffect>
                                  </p:childTnLst>
                                </p:cTn>
                              </p:par>
                              <p:par>
                                <p:cTn id="29" presetID="10" presetClass="entr" presetSubtype="0" fill="hold" nodeType="withEffect">
                                  <p:stCondLst>
                                    <p:cond delay="0"/>
                                  </p:stCondLst>
                                  <p:childTnLst>
                                    <p:set>
                                      <p:cBhvr>
                                        <p:cTn id="30" dur="1" fill="hold">
                                          <p:stCondLst>
                                            <p:cond delay="0"/>
                                          </p:stCondLst>
                                        </p:cTn>
                                        <p:tgtEl>
                                          <p:spTgt spid="14355"/>
                                        </p:tgtEl>
                                        <p:attrNameLst>
                                          <p:attrName>style.visibility</p:attrName>
                                        </p:attrNameLst>
                                      </p:cBhvr>
                                      <p:to>
                                        <p:strVal val="visible"/>
                                      </p:to>
                                    </p:set>
                                    <p:animEffect transition="in" filter="fade">
                                      <p:cBhvr>
                                        <p:cTn id="31" dur="500"/>
                                        <p:tgtEl>
                                          <p:spTgt spid="14355"/>
                                        </p:tgtEl>
                                      </p:cBhvr>
                                    </p:animEffect>
                                  </p:childTnLst>
                                </p:cTn>
                              </p:par>
                              <p:par>
                                <p:cTn id="32" presetID="10" presetClass="entr" presetSubtype="0" fill="hold" nodeType="withEffect">
                                  <p:stCondLst>
                                    <p:cond delay="0"/>
                                  </p:stCondLst>
                                  <p:childTnLst>
                                    <p:set>
                                      <p:cBhvr>
                                        <p:cTn id="33" dur="1" fill="hold">
                                          <p:stCondLst>
                                            <p:cond delay="0"/>
                                          </p:stCondLst>
                                        </p:cTn>
                                        <p:tgtEl>
                                          <p:spTgt spid="14356"/>
                                        </p:tgtEl>
                                        <p:attrNameLst>
                                          <p:attrName>style.visibility</p:attrName>
                                        </p:attrNameLst>
                                      </p:cBhvr>
                                      <p:to>
                                        <p:strVal val="visible"/>
                                      </p:to>
                                    </p:set>
                                    <p:animEffect transition="in" filter="fade">
                                      <p:cBhvr>
                                        <p:cTn id="34" dur="500"/>
                                        <p:tgtEl>
                                          <p:spTgt spid="14356"/>
                                        </p:tgtEl>
                                      </p:cBhvr>
                                    </p:animEffect>
                                  </p:childTnLst>
                                </p:cTn>
                              </p:par>
                              <p:par>
                                <p:cTn id="35" presetID="10" presetClass="entr" presetSubtype="0" fill="hold" nodeType="withEffect">
                                  <p:stCondLst>
                                    <p:cond delay="0"/>
                                  </p:stCondLst>
                                  <p:childTnLst>
                                    <p:set>
                                      <p:cBhvr>
                                        <p:cTn id="36" dur="1" fill="hold">
                                          <p:stCondLst>
                                            <p:cond delay="0"/>
                                          </p:stCondLst>
                                        </p:cTn>
                                        <p:tgtEl>
                                          <p:spTgt spid="14357"/>
                                        </p:tgtEl>
                                        <p:attrNameLst>
                                          <p:attrName>style.visibility</p:attrName>
                                        </p:attrNameLst>
                                      </p:cBhvr>
                                      <p:to>
                                        <p:strVal val="visible"/>
                                      </p:to>
                                    </p:set>
                                    <p:animEffect transition="in" filter="fade">
                                      <p:cBhvr>
                                        <p:cTn id="37" dur="500"/>
                                        <p:tgtEl>
                                          <p:spTgt spid="14357"/>
                                        </p:tgtEl>
                                      </p:cBhvr>
                                    </p:animEffect>
                                  </p:childTnLst>
                                </p:cTn>
                              </p:par>
                              <p:par>
                                <p:cTn id="38" presetID="10" presetClass="entr" presetSubtype="0" fill="hold" nodeType="withEffect">
                                  <p:stCondLst>
                                    <p:cond delay="0"/>
                                  </p:stCondLst>
                                  <p:childTnLst>
                                    <p:set>
                                      <p:cBhvr>
                                        <p:cTn id="39" dur="1" fill="hold">
                                          <p:stCondLst>
                                            <p:cond delay="0"/>
                                          </p:stCondLst>
                                        </p:cTn>
                                        <p:tgtEl>
                                          <p:spTgt spid="14358"/>
                                        </p:tgtEl>
                                        <p:attrNameLst>
                                          <p:attrName>style.visibility</p:attrName>
                                        </p:attrNameLst>
                                      </p:cBhvr>
                                      <p:to>
                                        <p:strVal val="visible"/>
                                      </p:to>
                                    </p:set>
                                    <p:animEffect transition="in" filter="fade">
                                      <p:cBhvr>
                                        <p:cTn id="40" dur="500"/>
                                        <p:tgtEl>
                                          <p:spTgt spid="14358"/>
                                        </p:tgtEl>
                                      </p:cBhvr>
                                    </p:animEffect>
                                  </p:childTnLst>
                                </p:cTn>
                              </p:par>
                              <p:par>
                                <p:cTn id="41" presetID="10" presetClass="entr" presetSubtype="0" fill="hold" nodeType="withEffect">
                                  <p:stCondLst>
                                    <p:cond delay="0"/>
                                  </p:stCondLst>
                                  <p:childTnLst>
                                    <p:set>
                                      <p:cBhvr>
                                        <p:cTn id="42" dur="1" fill="hold">
                                          <p:stCondLst>
                                            <p:cond delay="0"/>
                                          </p:stCondLst>
                                        </p:cTn>
                                        <p:tgtEl>
                                          <p:spTgt spid="14359"/>
                                        </p:tgtEl>
                                        <p:attrNameLst>
                                          <p:attrName>style.visibility</p:attrName>
                                        </p:attrNameLst>
                                      </p:cBhvr>
                                      <p:to>
                                        <p:strVal val="visible"/>
                                      </p:to>
                                    </p:set>
                                    <p:animEffect transition="in" filter="fade">
                                      <p:cBhvr>
                                        <p:cTn id="43" dur="500"/>
                                        <p:tgtEl>
                                          <p:spTgt spid="14359"/>
                                        </p:tgtEl>
                                      </p:cBhvr>
                                    </p:animEffect>
                                  </p:childTnLst>
                                </p:cTn>
                              </p:par>
                              <p:par>
                                <p:cTn id="44" presetID="10" presetClass="entr" presetSubtype="0" fill="hold" nodeType="withEffect">
                                  <p:stCondLst>
                                    <p:cond delay="0"/>
                                  </p:stCondLst>
                                  <p:childTnLst>
                                    <p:set>
                                      <p:cBhvr>
                                        <p:cTn id="45" dur="1" fill="hold">
                                          <p:stCondLst>
                                            <p:cond delay="0"/>
                                          </p:stCondLst>
                                        </p:cTn>
                                        <p:tgtEl>
                                          <p:spTgt spid="14360"/>
                                        </p:tgtEl>
                                        <p:attrNameLst>
                                          <p:attrName>style.visibility</p:attrName>
                                        </p:attrNameLst>
                                      </p:cBhvr>
                                      <p:to>
                                        <p:strVal val="visible"/>
                                      </p:to>
                                    </p:set>
                                    <p:animEffect transition="in" filter="fade">
                                      <p:cBhvr>
                                        <p:cTn id="46" dur="500"/>
                                        <p:tgtEl>
                                          <p:spTgt spid="14360"/>
                                        </p:tgtEl>
                                      </p:cBhvr>
                                    </p:animEffect>
                                  </p:childTnLst>
                                </p:cTn>
                              </p:par>
                              <p:par>
                                <p:cTn id="47" presetID="10" presetClass="entr" presetSubtype="0" fill="hold" nodeType="withEffect">
                                  <p:stCondLst>
                                    <p:cond delay="0"/>
                                  </p:stCondLst>
                                  <p:childTnLst>
                                    <p:set>
                                      <p:cBhvr>
                                        <p:cTn id="48" dur="1" fill="hold">
                                          <p:stCondLst>
                                            <p:cond delay="0"/>
                                          </p:stCondLst>
                                        </p:cTn>
                                        <p:tgtEl>
                                          <p:spTgt spid="14361"/>
                                        </p:tgtEl>
                                        <p:attrNameLst>
                                          <p:attrName>style.visibility</p:attrName>
                                        </p:attrNameLst>
                                      </p:cBhvr>
                                      <p:to>
                                        <p:strVal val="visible"/>
                                      </p:to>
                                    </p:set>
                                    <p:animEffect transition="in" filter="fade">
                                      <p:cBhvr>
                                        <p:cTn id="49" dur="500"/>
                                        <p:tgtEl>
                                          <p:spTgt spid="14361"/>
                                        </p:tgtEl>
                                      </p:cBhvr>
                                    </p:animEffect>
                                  </p:childTnLst>
                                </p:cTn>
                              </p:par>
                              <p:par>
                                <p:cTn id="50" presetID="10" presetClass="entr" presetSubtype="0" fill="hold" nodeType="withEffect">
                                  <p:stCondLst>
                                    <p:cond delay="0"/>
                                  </p:stCondLst>
                                  <p:childTnLst>
                                    <p:set>
                                      <p:cBhvr>
                                        <p:cTn id="51" dur="1" fill="hold">
                                          <p:stCondLst>
                                            <p:cond delay="0"/>
                                          </p:stCondLst>
                                        </p:cTn>
                                        <p:tgtEl>
                                          <p:spTgt spid="14362"/>
                                        </p:tgtEl>
                                        <p:attrNameLst>
                                          <p:attrName>style.visibility</p:attrName>
                                        </p:attrNameLst>
                                      </p:cBhvr>
                                      <p:to>
                                        <p:strVal val="visible"/>
                                      </p:to>
                                    </p:set>
                                    <p:animEffect transition="in" filter="fade">
                                      <p:cBhvr>
                                        <p:cTn id="52" dur="500"/>
                                        <p:tgtEl>
                                          <p:spTgt spid="14362"/>
                                        </p:tgtEl>
                                      </p:cBhvr>
                                    </p:animEffect>
                                  </p:childTnLst>
                                </p:cTn>
                              </p:par>
                              <p:par>
                                <p:cTn id="53" presetID="10" presetClass="entr" presetSubtype="0" fill="hold" nodeType="withEffect">
                                  <p:stCondLst>
                                    <p:cond delay="0"/>
                                  </p:stCondLst>
                                  <p:childTnLst>
                                    <p:set>
                                      <p:cBhvr>
                                        <p:cTn id="54" dur="1" fill="hold">
                                          <p:stCondLst>
                                            <p:cond delay="0"/>
                                          </p:stCondLst>
                                        </p:cTn>
                                        <p:tgtEl>
                                          <p:spTgt spid="14363"/>
                                        </p:tgtEl>
                                        <p:attrNameLst>
                                          <p:attrName>style.visibility</p:attrName>
                                        </p:attrNameLst>
                                      </p:cBhvr>
                                      <p:to>
                                        <p:strVal val="visible"/>
                                      </p:to>
                                    </p:set>
                                    <p:animEffect transition="in" filter="fade">
                                      <p:cBhvr>
                                        <p:cTn id="55" dur="500"/>
                                        <p:tgtEl>
                                          <p:spTgt spid="14363"/>
                                        </p:tgtEl>
                                      </p:cBhvr>
                                    </p:animEffect>
                                  </p:childTnLst>
                                </p:cTn>
                              </p:par>
                              <p:par>
                                <p:cTn id="56" presetID="10" presetClass="entr" presetSubtype="0" fill="hold" nodeType="withEffect">
                                  <p:stCondLst>
                                    <p:cond delay="0"/>
                                  </p:stCondLst>
                                  <p:childTnLst>
                                    <p:set>
                                      <p:cBhvr>
                                        <p:cTn id="57" dur="1" fill="hold">
                                          <p:stCondLst>
                                            <p:cond delay="0"/>
                                          </p:stCondLst>
                                        </p:cTn>
                                        <p:tgtEl>
                                          <p:spTgt spid="14364"/>
                                        </p:tgtEl>
                                        <p:attrNameLst>
                                          <p:attrName>style.visibility</p:attrName>
                                        </p:attrNameLst>
                                      </p:cBhvr>
                                      <p:to>
                                        <p:strVal val="visible"/>
                                      </p:to>
                                    </p:set>
                                    <p:animEffect transition="in" filter="fade">
                                      <p:cBhvr>
                                        <p:cTn id="58" dur="500"/>
                                        <p:tgtEl>
                                          <p:spTgt spid="14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55" grpId="0"/>
      <p:bldP spid="14356" grpId="0"/>
      <p:bldP spid="14357" grpId="0"/>
      <p:bldP spid="14358" grpId="0"/>
      <p:bldP spid="14359" grpId="0"/>
      <p:bldP spid="14360" grpId="0"/>
      <p:bldP spid="14361" grpId="0" animBg="1"/>
      <p:bldP spid="14362" grpId="0" animBg="1"/>
      <p:bldP spid="14363" grpId="0"/>
      <p:bldP spid="1436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a:extLst>
              <a:ext uri="{FF2B5EF4-FFF2-40B4-BE49-F238E27FC236}">
                <a16:creationId xmlns:a16="http://schemas.microsoft.com/office/drawing/2014/main" id="{2711816A-6F8B-62A9-6D37-A1D30BAF5B8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7553219C-F8F8-4F07-8D67-EE8CBCE5F04E}" type="slidenum">
              <a:rPr lang="en-US" altLang="en-US" sz="1200" smtClean="0">
                <a:latin typeface="Garamond" panose="02020404030301010803" pitchFamily="18" charset="0"/>
              </a:rPr>
              <a:pPr>
                <a:spcBef>
                  <a:spcPct val="0"/>
                </a:spcBef>
                <a:buClrTx/>
                <a:buSzTx/>
                <a:buFontTx/>
                <a:buNone/>
              </a:pPr>
              <a:t>7</a:t>
            </a:fld>
            <a:endParaRPr lang="en-US" altLang="en-US" sz="1200">
              <a:latin typeface="Garamond" panose="02020404030301010803" pitchFamily="18" charset="0"/>
            </a:endParaRPr>
          </a:p>
        </p:txBody>
      </p:sp>
      <p:sp>
        <p:nvSpPr>
          <p:cNvPr id="16387" name="Rectangle 2">
            <a:extLst>
              <a:ext uri="{FF2B5EF4-FFF2-40B4-BE49-F238E27FC236}">
                <a16:creationId xmlns:a16="http://schemas.microsoft.com/office/drawing/2014/main" id="{DB5D5AB8-1FCD-8929-2280-D525E2EFCD0B}"/>
              </a:ext>
            </a:extLst>
          </p:cNvPr>
          <p:cNvSpPr>
            <a:spLocks noGrp="1" noChangeArrowheads="1"/>
          </p:cNvSpPr>
          <p:nvPr>
            <p:ph type="title"/>
          </p:nvPr>
        </p:nvSpPr>
        <p:spPr/>
        <p:txBody>
          <a:bodyPr/>
          <a:lstStyle/>
          <a:p>
            <a:pPr eaLnBrk="1" hangingPunct="1"/>
            <a:r>
              <a:rPr lang="en-US" altLang="en-US" sz="3200"/>
              <a:t>Sorting networks</a:t>
            </a:r>
          </a:p>
        </p:txBody>
      </p:sp>
      <p:sp>
        <p:nvSpPr>
          <p:cNvPr id="16388" name="Rectangle 3">
            <a:extLst>
              <a:ext uri="{FF2B5EF4-FFF2-40B4-BE49-F238E27FC236}">
                <a16:creationId xmlns:a16="http://schemas.microsoft.com/office/drawing/2014/main" id="{6B12D1B1-3DE7-9C8F-8D94-EAE285E80638}"/>
              </a:ext>
            </a:extLst>
          </p:cNvPr>
          <p:cNvSpPr>
            <a:spLocks noGrp="1" noChangeArrowheads="1"/>
          </p:cNvSpPr>
          <p:nvPr>
            <p:ph type="body" idx="1"/>
          </p:nvPr>
        </p:nvSpPr>
        <p:spPr>
          <a:xfrm>
            <a:off x="457200" y="1489075"/>
            <a:ext cx="8229600" cy="4530725"/>
          </a:xfrm>
          <a:noFill/>
        </p:spPr>
        <p:txBody>
          <a:bodyPr/>
          <a:lstStyle/>
          <a:p>
            <a:pPr eaLnBrk="1" hangingPunct="1"/>
            <a:r>
              <a:rPr lang="en-US" altLang="en-US" sz="2400">
                <a:latin typeface="Arial Unicode MS" pitchFamily="34" charset="-128"/>
                <a:ea typeface="Arial Unicode MS" pitchFamily="34" charset="-128"/>
              </a:rPr>
              <a:t>A sorting network is a comparison network with inputs i</a:t>
            </a:r>
            <a:r>
              <a:rPr lang="en-US" altLang="en-US" sz="2400" baseline="-25000">
                <a:latin typeface="Arial Unicode MS" pitchFamily="34" charset="-128"/>
                <a:ea typeface="Arial Unicode MS" pitchFamily="34" charset="-128"/>
              </a:rPr>
              <a:t>1</a:t>
            </a:r>
            <a:r>
              <a:rPr lang="en-US" altLang="en-US" sz="2400">
                <a:latin typeface="Arial Unicode MS" pitchFamily="34" charset="-128"/>
                <a:ea typeface="Arial Unicode MS" pitchFamily="34" charset="-128"/>
              </a:rPr>
              <a:t>, i</a:t>
            </a:r>
            <a:r>
              <a:rPr lang="en-US" altLang="en-US" sz="2400" baseline="-25000">
                <a:latin typeface="Arial Unicode MS" pitchFamily="34" charset="-128"/>
                <a:ea typeface="Arial Unicode MS" pitchFamily="34" charset="-128"/>
              </a:rPr>
              <a:t>2</a:t>
            </a:r>
            <a:r>
              <a:rPr lang="en-US" altLang="en-US" sz="2400">
                <a:latin typeface="Arial Unicode MS" pitchFamily="34" charset="-128"/>
                <a:ea typeface="Arial Unicode MS" pitchFamily="34" charset="-128"/>
              </a:rPr>
              <a:t>, …, i</a:t>
            </a:r>
            <a:r>
              <a:rPr lang="en-US" altLang="en-US" sz="2400" baseline="-25000">
                <a:latin typeface="Arial Unicode MS" pitchFamily="34" charset="-128"/>
                <a:ea typeface="Arial Unicode MS" pitchFamily="34" charset="-128"/>
              </a:rPr>
              <a:t>n</a:t>
            </a:r>
            <a:r>
              <a:rPr lang="en-US" altLang="en-US" sz="2400">
                <a:latin typeface="Arial Unicode MS" pitchFamily="34" charset="-128"/>
                <a:ea typeface="Arial Unicode MS" pitchFamily="34" charset="-128"/>
              </a:rPr>
              <a:t> and outputs o</a:t>
            </a:r>
            <a:r>
              <a:rPr lang="en-US" altLang="en-US" sz="2400" baseline="-25000">
                <a:latin typeface="Arial Unicode MS" pitchFamily="34" charset="-128"/>
                <a:ea typeface="Arial Unicode MS" pitchFamily="34" charset="-128"/>
              </a:rPr>
              <a:t>1</a:t>
            </a:r>
            <a:r>
              <a:rPr lang="en-US" altLang="en-US" sz="2400">
                <a:latin typeface="Arial Unicode MS" pitchFamily="34" charset="-128"/>
                <a:ea typeface="Arial Unicode MS" pitchFamily="34" charset="-128"/>
              </a:rPr>
              <a:t>, o</a:t>
            </a:r>
            <a:r>
              <a:rPr lang="en-US" altLang="en-US" sz="2400" baseline="-25000">
                <a:latin typeface="Arial Unicode MS" pitchFamily="34" charset="-128"/>
                <a:ea typeface="Arial Unicode MS" pitchFamily="34" charset="-128"/>
              </a:rPr>
              <a:t>2</a:t>
            </a:r>
            <a:r>
              <a:rPr lang="en-US" altLang="en-US" sz="2400">
                <a:latin typeface="Arial Unicode MS" pitchFamily="34" charset="-128"/>
                <a:ea typeface="Arial Unicode MS" pitchFamily="34" charset="-128"/>
              </a:rPr>
              <a:t>, …, o</a:t>
            </a:r>
            <a:r>
              <a:rPr lang="en-US" altLang="en-US" sz="2400" baseline="-25000">
                <a:latin typeface="Arial Unicode MS" pitchFamily="34" charset="-128"/>
                <a:ea typeface="Arial Unicode MS" pitchFamily="34" charset="-128"/>
              </a:rPr>
              <a:t>n</a:t>
            </a:r>
            <a:r>
              <a:rPr lang="en-US" altLang="en-US" sz="2400">
                <a:latin typeface="Arial Unicode MS" pitchFamily="34" charset="-128"/>
                <a:ea typeface="Arial Unicode MS" pitchFamily="34" charset="-128"/>
              </a:rPr>
              <a:t> such that the outputs are monotonically increasing (i.e. o</a:t>
            </a:r>
            <a:r>
              <a:rPr lang="en-US" altLang="en-US" sz="2400" baseline="-25000">
                <a:latin typeface="Arial Unicode MS" pitchFamily="34" charset="-128"/>
                <a:ea typeface="Arial Unicode MS" pitchFamily="34" charset="-128"/>
              </a:rPr>
              <a:t>1</a:t>
            </a:r>
            <a:r>
              <a:rPr lang="en-US" altLang="en-US" sz="2400">
                <a:latin typeface="Arial Unicode MS" pitchFamily="34" charset="-128"/>
                <a:ea typeface="Arial Unicode MS" pitchFamily="34" charset="-128"/>
              </a:rPr>
              <a:t> ≤ o</a:t>
            </a:r>
            <a:r>
              <a:rPr lang="en-US" altLang="en-US" sz="2400" baseline="-25000">
                <a:latin typeface="Arial Unicode MS" pitchFamily="34" charset="-128"/>
                <a:ea typeface="Arial Unicode MS" pitchFamily="34" charset="-128"/>
              </a:rPr>
              <a:t>2</a:t>
            </a:r>
            <a:r>
              <a:rPr lang="en-US" altLang="en-US" sz="2400">
                <a:latin typeface="Arial Unicode MS" pitchFamily="34" charset="-128"/>
                <a:ea typeface="Arial Unicode MS" pitchFamily="34" charset="-128"/>
              </a:rPr>
              <a:t> ≤ … ≤ o</a:t>
            </a:r>
            <a:r>
              <a:rPr lang="en-US" altLang="en-US" sz="2400" baseline="-25000">
                <a:latin typeface="Arial Unicode MS" pitchFamily="34" charset="-128"/>
                <a:ea typeface="Arial Unicode MS" pitchFamily="34" charset="-128"/>
              </a:rPr>
              <a:t>n</a:t>
            </a:r>
            <a:r>
              <a:rPr lang="en-US" altLang="en-US" sz="2400">
                <a:latin typeface="Arial Unicode MS" pitchFamily="34" charset="-128"/>
                <a:ea typeface="Arial Unicode MS" pitchFamily="34" charset="-128"/>
              </a:rPr>
              <a:t>)</a:t>
            </a:r>
          </a:p>
          <a:p>
            <a:pPr eaLnBrk="1" hangingPunct="1"/>
            <a:endParaRPr lang="en-US" altLang="en-US" sz="2400">
              <a:latin typeface="Arial Unicode MS" pitchFamily="34" charset="-128"/>
              <a:ea typeface="Arial Unicode MS" pitchFamily="34" charset="-128"/>
            </a:endParaRPr>
          </a:p>
          <a:p>
            <a:pPr eaLnBrk="1" hangingPunct="1"/>
            <a:endParaRPr lang="en-US" altLang="en-US" sz="2400">
              <a:latin typeface="Arial Unicode MS" pitchFamily="34" charset="-128"/>
              <a:ea typeface="Arial Unicode MS" pitchFamily="34" charset="-128"/>
            </a:endParaRPr>
          </a:p>
          <a:p>
            <a:pPr eaLnBrk="1" hangingPunct="1"/>
            <a:endParaRPr lang="en-US" altLang="en-US" sz="2400">
              <a:latin typeface="Arial Unicode MS" pitchFamily="34" charset="-128"/>
              <a:ea typeface="Arial Unicode MS" pitchFamily="34" charset="-128"/>
            </a:endParaRPr>
          </a:p>
          <a:p>
            <a:pPr eaLnBrk="1" hangingPunct="1"/>
            <a:endParaRPr lang="en-US" altLang="en-US" sz="2400">
              <a:latin typeface="Arial Unicode MS" pitchFamily="34" charset="-128"/>
              <a:ea typeface="Arial Unicode MS" pitchFamily="34" charset="-128"/>
            </a:endParaRPr>
          </a:p>
          <a:p>
            <a:pPr eaLnBrk="1" hangingPunct="1"/>
            <a:endParaRPr lang="en-US" altLang="en-US" sz="2400">
              <a:latin typeface="Arial Unicode MS" pitchFamily="34" charset="-128"/>
              <a:ea typeface="Arial Unicode MS" pitchFamily="34" charset="-128"/>
            </a:endParaRPr>
          </a:p>
          <a:p>
            <a:pPr eaLnBrk="1" hangingPunct="1"/>
            <a:endParaRPr lang="en-US" altLang="en-US" sz="2400">
              <a:latin typeface="Arial Unicode MS" pitchFamily="34" charset="-128"/>
              <a:ea typeface="Arial Unicode MS" pitchFamily="34" charset="-128"/>
            </a:endParaRPr>
          </a:p>
          <a:p>
            <a:pPr eaLnBrk="1" hangingPunct="1"/>
            <a:endParaRPr lang="en-US" altLang="en-US" sz="800">
              <a:latin typeface="Arial Unicode MS" pitchFamily="34" charset="-128"/>
              <a:ea typeface="Arial Unicode MS" pitchFamily="34" charset="-128"/>
            </a:endParaRPr>
          </a:p>
          <a:p>
            <a:pPr eaLnBrk="1" hangingPunct="1"/>
            <a:r>
              <a:rPr lang="en-US" altLang="en-US" sz="2400">
                <a:latin typeface="Arial Unicode MS" pitchFamily="34" charset="-128"/>
                <a:ea typeface="Arial Unicode MS" pitchFamily="34" charset="-128"/>
              </a:rPr>
              <a:t>How should we connect the comparators to guarantee that the outputs appear in sorted order?</a:t>
            </a:r>
          </a:p>
        </p:txBody>
      </p:sp>
      <p:grpSp>
        <p:nvGrpSpPr>
          <p:cNvPr id="16389" name="Group 63">
            <a:extLst>
              <a:ext uri="{FF2B5EF4-FFF2-40B4-BE49-F238E27FC236}">
                <a16:creationId xmlns:a16="http://schemas.microsoft.com/office/drawing/2014/main" id="{3B0F331E-D6CD-ADAE-B7E4-149138E99335}"/>
              </a:ext>
            </a:extLst>
          </p:cNvPr>
          <p:cNvGrpSpPr>
            <a:grpSpLocks/>
          </p:cNvGrpSpPr>
          <p:nvPr/>
        </p:nvGrpSpPr>
        <p:grpSpPr bwMode="auto">
          <a:xfrm>
            <a:off x="2816225" y="2895600"/>
            <a:ext cx="3127375" cy="2286000"/>
            <a:chOff x="1774" y="1824"/>
            <a:chExt cx="1970" cy="1440"/>
          </a:xfrm>
        </p:grpSpPr>
        <p:sp>
          <p:nvSpPr>
            <p:cNvPr id="16390" name="Line 19">
              <a:extLst>
                <a:ext uri="{FF2B5EF4-FFF2-40B4-BE49-F238E27FC236}">
                  <a16:creationId xmlns:a16="http://schemas.microsoft.com/office/drawing/2014/main" id="{A6333B76-A5B6-CBD3-A156-FB9EA228D04D}"/>
                </a:ext>
              </a:extLst>
            </p:cNvPr>
            <p:cNvSpPr>
              <a:spLocks noChangeShapeType="1"/>
            </p:cNvSpPr>
            <p:nvPr/>
          </p:nvSpPr>
          <p:spPr bwMode="auto">
            <a:xfrm>
              <a:off x="2004" y="2016"/>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6391" name="Line 20">
              <a:extLst>
                <a:ext uri="{FF2B5EF4-FFF2-40B4-BE49-F238E27FC236}">
                  <a16:creationId xmlns:a16="http://schemas.microsoft.com/office/drawing/2014/main" id="{53600FB4-C548-B9B4-0649-D581A619C981}"/>
                </a:ext>
              </a:extLst>
            </p:cNvPr>
            <p:cNvSpPr>
              <a:spLocks noChangeShapeType="1"/>
            </p:cNvSpPr>
            <p:nvPr/>
          </p:nvSpPr>
          <p:spPr bwMode="auto">
            <a:xfrm>
              <a:off x="2004" y="2448"/>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6392" name="Line 21">
              <a:extLst>
                <a:ext uri="{FF2B5EF4-FFF2-40B4-BE49-F238E27FC236}">
                  <a16:creationId xmlns:a16="http://schemas.microsoft.com/office/drawing/2014/main" id="{25F9E9CA-58A4-5398-0571-4E1D636FC711}"/>
                </a:ext>
              </a:extLst>
            </p:cNvPr>
            <p:cNvSpPr>
              <a:spLocks noChangeShapeType="1"/>
            </p:cNvSpPr>
            <p:nvPr/>
          </p:nvSpPr>
          <p:spPr bwMode="auto">
            <a:xfrm>
              <a:off x="2004" y="312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6393" name="Text Box 26">
              <a:extLst>
                <a:ext uri="{FF2B5EF4-FFF2-40B4-BE49-F238E27FC236}">
                  <a16:creationId xmlns:a16="http://schemas.microsoft.com/office/drawing/2014/main" id="{A8F67889-2795-5922-626A-D65C671D1BDC}"/>
                </a:ext>
              </a:extLst>
            </p:cNvPr>
            <p:cNvSpPr txBox="1">
              <a:spLocks noChangeArrowheads="1"/>
            </p:cNvSpPr>
            <p:nvPr/>
          </p:nvSpPr>
          <p:spPr bwMode="auto">
            <a:xfrm>
              <a:off x="1774" y="1872"/>
              <a:ext cx="2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t>i</a:t>
              </a:r>
              <a:r>
                <a:rPr lang="en-US" altLang="en-US" sz="2400" baseline="-25000"/>
                <a:t>1</a:t>
              </a:r>
            </a:p>
          </p:txBody>
        </p:sp>
        <p:sp>
          <p:nvSpPr>
            <p:cNvPr id="16394" name="Text Box 27">
              <a:extLst>
                <a:ext uri="{FF2B5EF4-FFF2-40B4-BE49-F238E27FC236}">
                  <a16:creationId xmlns:a16="http://schemas.microsoft.com/office/drawing/2014/main" id="{6D0BC473-7BBD-49B5-5009-F2D310150E29}"/>
                </a:ext>
              </a:extLst>
            </p:cNvPr>
            <p:cNvSpPr txBox="1">
              <a:spLocks noChangeArrowheads="1"/>
            </p:cNvSpPr>
            <p:nvPr/>
          </p:nvSpPr>
          <p:spPr bwMode="auto">
            <a:xfrm>
              <a:off x="1774" y="2256"/>
              <a:ext cx="2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t>i</a:t>
              </a:r>
              <a:r>
                <a:rPr lang="en-US" altLang="en-US" sz="2400" baseline="-25000"/>
                <a:t>2</a:t>
              </a:r>
            </a:p>
          </p:txBody>
        </p:sp>
        <p:sp>
          <p:nvSpPr>
            <p:cNvPr id="16395" name="Text Box 28">
              <a:extLst>
                <a:ext uri="{FF2B5EF4-FFF2-40B4-BE49-F238E27FC236}">
                  <a16:creationId xmlns:a16="http://schemas.microsoft.com/office/drawing/2014/main" id="{C39D506A-4725-CFBB-E1DC-3C9AFE314A0B}"/>
                </a:ext>
              </a:extLst>
            </p:cNvPr>
            <p:cNvSpPr txBox="1">
              <a:spLocks noChangeArrowheads="1"/>
            </p:cNvSpPr>
            <p:nvPr/>
          </p:nvSpPr>
          <p:spPr bwMode="auto">
            <a:xfrm>
              <a:off x="3450" y="1824"/>
              <a:ext cx="29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t>o</a:t>
              </a:r>
              <a:r>
                <a:rPr lang="en-US" altLang="en-US" sz="2400" baseline="-25000"/>
                <a:t>1</a:t>
              </a:r>
            </a:p>
          </p:txBody>
        </p:sp>
        <p:sp>
          <p:nvSpPr>
            <p:cNvPr id="16396" name="Text Box 29">
              <a:extLst>
                <a:ext uri="{FF2B5EF4-FFF2-40B4-BE49-F238E27FC236}">
                  <a16:creationId xmlns:a16="http://schemas.microsoft.com/office/drawing/2014/main" id="{34A20BF9-66E4-9A0F-8B71-85E3E5A1D098}"/>
                </a:ext>
              </a:extLst>
            </p:cNvPr>
            <p:cNvSpPr txBox="1">
              <a:spLocks noChangeArrowheads="1"/>
            </p:cNvSpPr>
            <p:nvPr/>
          </p:nvSpPr>
          <p:spPr bwMode="auto">
            <a:xfrm>
              <a:off x="3444" y="2256"/>
              <a:ext cx="29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t>o</a:t>
              </a:r>
              <a:r>
                <a:rPr lang="en-US" altLang="en-US" sz="2400" baseline="-25000"/>
                <a:t>2</a:t>
              </a:r>
            </a:p>
          </p:txBody>
        </p:sp>
        <p:sp>
          <p:nvSpPr>
            <p:cNvPr id="16397" name="Text Box 30">
              <a:extLst>
                <a:ext uri="{FF2B5EF4-FFF2-40B4-BE49-F238E27FC236}">
                  <a16:creationId xmlns:a16="http://schemas.microsoft.com/office/drawing/2014/main" id="{5816FAFC-E076-8411-CEEA-76C3EED22D38}"/>
                </a:ext>
              </a:extLst>
            </p:cNvPr>
            <p:cNvSpPr txBox="1">
              <a:spLocks noChangeArrowheads="1"/>
            </p:cNvSpPr>
            <p:nvPr/>
          </p:nvSpPr>
          <p:spPr bwMode="auto">
            <a:xfrm>
              <a:off x="3444" y="2976"/>
              <a:ext cx="29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t>o</a:t>
              </a:r>
              <a:r>
                <a:rPr lang="en-US" altLang="en-US" sz="2400" baseline="-25000"/>
                <a:t>n</a:t>
              </a:r>
            </a:p>
          </p:txBody>
        </p:sp>
        <p:sp>
          <p:nvSpPr>
            <p:cNvPr id="16398" name="Text Box 31">
              <a:extLst>
                <a:ext uri="{FF2B5EF4-FFF2-40B4-BE49-F238E27FC236}">
                  <a16:creationId xmlns:a16="http://schemas.microsoft.com/office/drawing/2014/main" id="{FBE0E03E-B7C7-2830-8D24-AB34DD69D517}"/>
                </a:ext>
              </a:extLst>
            </p:cNvPr>
            <p:cNvSpPr txBox="1">
              <a:spLocks noChangeArrowheads="1"/>
            </p:cNvSpPr>
            <p:nvPr/>
          </p:nvSpPr>
          <p:spPr bwMode="auto">
            <a:xfrm>
              <a:off x="1774" y="2976"/>
              <a:ext cx="2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t>i</a:t>
              </a:r>
              <a:r>
                <a:rPr lang="en-US" altLang="en-US" sz="2400" baseline="-25000"/>
                <a:t>n</a:t>
              </a:r>
            </a:p>
          </p:txBody>
        </p:sp>
        <p:sp>
          <p:nvSpPr>
            <p:cNvPr id="16399" name="Rectangle 37">
              <a:extLst>
                <a:ext uri="{FF2B5EF4-FFF2-40B4-BE49-F238E27FC236}">
                  <a16:creationId xmlns:a16="http://schemas.microsoft.com/office/drawing/2014/main" id="{69236196-3CAB-77E6-0447-3599620F737B}"/>
                </a:ext>
              </a:extLst>
            </p:cNvPr>
            <p:cNvSpPr>
              <a:spLocks noChangeArrowheads="1"/>
            </p:cNvSpPr>
            <p:nvPr/>
          </p:nvSpPr>
          <p:spPr bwMode="auto">
            <a:xfrm>
              <a:off x="2208" y="1872"/>
              <a:ext cx="1056" cy="1392"/>
            </a:xfrm>
            <a:prstGeom prst="rect">
              <a:avLst/>
            </a:prstGeom>
            <a:solidFill>
              <a:schemeClr val="bg1"/>
            </a:solidFill>
            <a:ln w="9525" algn="ctr">
              <a:solidFill>
                <a:schemeClr val="tx1"/>
              </a:solidFill>
              <a:miter lim="800000"/>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16400" name="Line 38">
              <a:extLst>
                <a:ext uri="{FF2B5EF4-FFF2-40B4-BE49-F238E27FC236}">
                  <a16:creationId xmlns:a16="http://schemas.microsoft.com/office/drawing/2014/main" id="{5B44DBCB-1FF6-169A-4DB0-77E3E5B2324D}"/>
                </a:ext>
              </a:extLst>
            </p:cNvPr>
            <p:cNvSpPr>
              <a:spLocks noChangeShapeType="1"/>
            </p:cNvSpPr>
            <p:nvPr/>
          </p:nvSpPr>
          <p:spPr bwMode="auto">
            <a:xfrm>
              <a:off x="2400" y="2064"/>
              <a:ext cx="0" cy="24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6401" name="Line 39">
              <a:extLst>
                <a:ext uri="{FF2B5EF4-FFF2-40B4-BE49-F238E27FC236}">
                  <a16:creationId xmlns:a16="http://schemas.microsoft.com/office/drawing/2014/main" id="{D530C64D-3D2D-C767-6C1A-8DDB0023A026}"/>
                </a:ext>
              </a:extLst>
            </p:cNvPr>
            <p:cNvSpPr>
              <a:spLocks noChangeShapeType="1"/>
            </p:cNvSpPr>
            <p:nvPr/>
          </p:nvSpPr>
          <p:spPr bwMode="auto">
            <a:xfrm>
              <a:off x="2496" y="2160"/>
              <a:ext cx="0" cy="24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6402" name="Line 40">
              <a:extLst>
                <a:ext uri="{FF2B5EF4-FFF2-40B4-BE49-F238E27FC236}">
                  <a16:creationId xmlns:a16="http://schemas.microsoft.com/office/drawing/2014/main" id="{B7EAF77F-B4FC-AB59-860C-B58E6FE4C2C5}"/>
                </a:ext>
              </a:extLst>
            </p:cNvPr>
            <p:cNvSpPr>
              <a:spLocks noChangeShapeType="1"/>
            </p:cNvSpPr>
            <p:nvPr/>
          </p:nvSpPr>
          <p:spPr bwMode="auto">
            <a:xfrm>
              <a:off x="2400" y="2496"/>
              <a:ext cx="0" cy="24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6403" name="Line 41">
              <a:extLst>
                <a:ext uri="{FF2B5EF4-FFF2-40B4-BE49-F238E27FC236}">
                  <a16:creationId xmlns:a16="http://schemas.microsoft.com/office/drawing/2014/main" id="{50F97E7B-BAA1-E165-B884-0ECDBEC04506}"/>
                </a:ext>
              </a:extLst>
            </p:cNvPr>
            <p:cNvSpPr>
              <a:spLocks noChangeShapeType="1"/>
            </p:cNvSpPr>
            <p:nvPr/>
          </p:nvSpPr>
          <p:spPr bwMode="auto">
            <a:xfrm>
              <a:off x="2400" y="2880"/>
              <a:ext cx="0" cy="24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6404" name="Line 42">
              <a:extLst>
                <a:ext uri="{FF2B5EF4-FFF2-40B4-BE49-F238E27FC236}">
                  <a16:creationId xmlns:a16="http://schemas.microsoft.com/office/drawing/2014/main" id="{3C3EEECD-EDCA-247A-1CA3-E703B1A4785D}"/>
                </a:ext>
              </a:extLst>
            </p:cNvPr>
            <p:cNvSpPr>
              <a:spLocks noChangeShapeType="1"/>
            </p:cNvSpPr>
            <p:nvPr/>
          </p:nvSpPr>
          <p:spPr bwMode="auto">
            <a:xfrm>
              <a:off x="2880" y="2016"/>
              <a:ext cx="0" cy="24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6405" name="Line 43">
              <a:extLst>
                <a:ext uri="{FF2B5EF4-FFF2-40B4-BE49-F238E27FC236}">
                  <a16:creationId xmlns:a16="http://schemas.microsoft.com/office/drawing/2014/main" id="{9FEB177D-682E-3698-07D7-2CD1BB3D97C9}"/>
                </a:ext>
              </a:extLst>
            </p:cNvPr>
            <p:cNvSpPr>
              <a:spLocks noChangeShapeType="1"/>
            </p:cNvSpPr>
            <p:nvPr/>
          </p:nvSpPr>
          <p:spPr bwMode="auto">
            <a:xfrm>
              <a:off x="2496" y="2976"/>
              <a:ext cx="0" cy="24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6406" name="Line 44">
              <a:extLst>
                <a:ext uri="{FF2B5EF4-FFF2-40B4-BE49-F238E27FC236}">
                  <a16:creationId xmlns:a16="http://schemas.microsoft.com/office/drawing/2014/main" id="{4D6B54AD-019A-E8AD-B75B-F1AC7352C35A}"/>
                </a:ext>
              </a:extLst>
            </p:cNvPr>
            <p:cNvSpPr>
              <a:spLocks noChangeShapeType="1"/>
            </p:cNvSpPr>
            <p:nvPr/>
          </p:nvSpPr>
          <p:spPr bwMode="auto">
            <a:xfrm>
              <a:off x="3024" y="2496"/>
              <a:ext cx="0" cy="24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6407" name="Line 45">
              <a:extLst>
                <a:ext uri="{FF2B5EF4-FFF2-40B4-BE49-F238E27FC236}">
                  <a16:creationId xmlns:a16="http://schemas.microsoft.com/office/drawing/2014/main" id="{14F87545-456E-65D2-E02E-D7FEFCAFA581}"/>
                </a:ext>
              </a:extLst>
            </p:cNvPr>
            <p:cNvSpPr>
              <a:spLocks noChangeShapeType="1"/>
            </p:cNvSpPr>
            <p:nvPr/>
          </p:nvSpPr>
          <p:spPr bwMode="auto">
            <a:xfrm>
              <a:off x="2784" y="2784"/>
              <a:ext cx="0" cy="24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6408" name="Line 46">
              <a:extLst>
                <a:ext uri="{FF2B5EF4-FFF2-40B4-BE49-F238E27FC236}">
                  <a16:creationId xmlns:a16="http://schemas.microsoft.com/office/drawing/2014/main" id="{DFEE5B2C-561F-48B0-3D15-3F2B5AB27CF1}"/>
                </a:ext>
              </a:extLst>
            </p:cNvPr>
            <p:cNvSpPr>
              <a:spLocks noChangeShapeType="1"/>
            </p:cNvSpPr>
            <p:nvPr/>
          </p:nvSpPr>
          <p:spPr bwMode="auto">
            <a:xfrm>
              <a:off x="3120" y="2592"/>
              <a:ext cx="0" cy="24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6409" name="Line 47">
              <a:extLst>
                <a:ext uri="{FF2B5EF4-FFF2-40B4-BE49-F238E27FC236}">
                  <a16:creationId xmlns:a16="http://schemas.microsoft.com/office/drawing/2014/main" id="{D1B07942-9436-EB5F-1EA5-9B080D1D60DA}"/>
                </a:ext>
              </a:extLst>
            </p:cNvPr>
            <p:cNvSpPr>
              <a:spLocks noChangeShapeType="1"/>
            </p:cNvSpPr>
            <p:nvPr/>
          </p:nvSpPr>
          <p:spPr bwMode="auto">
            <a:xfrm>
              <a:off x="2928" y="2928"/>
              <a:ext cx="0" cy="24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6410" name="Line 48">
              <a:extLst>
                <a:ext uri="{FF2B5EF4-FFF2-40B4-BE49-F238E27FC236}">
                  <a16:creationId xmlns:a16="http://schemas.microsoft.com/office/drawing/2014/main" id="{3BA4410C-1A1B-EC31-6D1A-FD3DEC097FE3}"/>
                </a:ext>
              </a:extLst>
            </p:cNvPr>
            <p:cNvSpPr>
              <a:spLocks noChangeShapeType="1"/>
            </p:cNvSpPr>
            <p:nvPr/>
          </p:nvSpPr>
          <p:spPr bwMode="auto">
            <a:xfrm>
              <a:off x="3216" y="2688"/>
              <a:ext cx="0" cy="24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6411" name="Line 49">
              <a:extLst>
                <a:ext uri="{FF2B5EF4-FFF2-40B4-BE49-F238E27FC236}">
                  <a16:creationId xmlns:a16="http://schemas.microsoft.com/office/drawing/2014/main" id="{99ED5880-DE6C-4A63-3026-B2E9B759F967}"/>
                </a:ext>
              </a:extLst>
            </p:cNvPr>
            <p:cNvSpPr>
              <a:spLocks noChangeShapeType="1"/>
            </p:cNvSpPr>
            <p:nvPr/>
          </p:nvSpPr>
          <p:spPr bwMode="auto">
            <a:xfrm>
              <a:off x="3072" y="2016"/>
              <a:ext cx="0" cy="24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6412" name="Line 50">
              <a:extLst>
                <a:ext uri="{FF2B5EF4-FFF2-40B4-BE49-F238E27FC236}">
                  <a16:creationId xmlns:a16="http://schemas.microsoft.com/office/drawing/2014/main" id="{3C4764BA-47FA-8B68-89AE-B70962F13668}"/>
                </a:ext>
              </a:extLst>
            </p:cNvPr>
            <p:cNvSpPr>
              <a:spLocks noChangeShapeType="1"/>
            </p:cNvSpPr>
            <p:nvPr/>
          </p:nvSpPr>
          <p:spPr bwMode="auto">
            <a:xfrm>
              <a:off x="2880" y="2400"/>
              <a:ext cx="0" cy="24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6413" name="Line 51">
              <a:extLst>
                <a:ext uri="{FF2B5EF4-FFF2-40B4-BE49-F238E27FC236}">
                  <a16:creationId xmlns:a16="http://schemas.microsoft.com/office/drawing/2014/main" id="{6AD7FE08-C8E4-7FCC-DA59-7DC48356C351}"/>
                </a:ext>
              </a:extLst>
            </p:cNvPr>
            <p:cNvSpPr>
              <a:spLocks noChangeShapeType="1"/>
            </p:cNvSpPr>
            <p:nvPr/>
          </p:nvSpPr>
          <p:spPr bwMode="auto">
            <a:xfrm>
              <a:off x="2016" y="2592"/>
              <a:ext cx="0" cy="43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6414" name="Line 52">
              <a:extLst>
                <a:ext uri="{FF2B5EF4-FFF2-40B4-BE49-F238E27FC236}">
                  <a16:creationId xmlns:a16="http://schemas.microsoft.com/office/drawing/2014/main" id="{70166162-A7D0-83D4-8788-54332BA22503}"/>
                </a:ext>
              </a:extLst>
            </p:cNvPr>
            <p:cNvSpPr>
              <a:spLocks noChangeShapeType="1"/>
            </p:cNvSpPr>
            <p:nvPr/>
          </p:nvSpPr>
          <p:spPr bwMode="auto">
            <a:xfrm>
              <a:off x="3408" y="2592"/>
              <a:ext cx="0" cy="43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6415" name="Text Box 54">
              <a:extLst>
                <a:ext uri="{FF2B5EF4-FFF2-40B4-BE49-F238E27FC236}">
                  <a16:creationId xmlns:a16="http://schemas.microsoft.com/office/drawing/2014/main" id="{4FB617CC-FAEF-69F6-BDF3-0665B0BE16D2}"/>
                </a:ext>
              </a:extLst>
            </p:cNvPr>
            <p:cNvSpPr txBox="1">
              <a:spLocks noChangeArrowheads="1"/>
            </p:cNvSpPr>
            <p:nvPr/>
          </p:nvSpPr>
          <p:spPr bwMode="auto">
            <a:xfrm>
              <a:off x="2468" y="2150"/>
              <a:ext cx="472" cy="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8000"/>
                <a:t>?</a:t>
              </a:r>
            </a:p>
          </p:txBody>
        </p:sp>
        <p:sp>
          <p:nvSpPr>
            <p:cNvPr id="16416" name="Text Box 56">
              <a:extLst>
                <a:ext uri="{FF2B5EF4-FFF2-40B4-BE49-F238E27FC236}">
                  <a16:creationId xmlns:a16="http://schemas.microsoft.com/office/drawing/2014/main" id="{D292637E-72D9-6789-A79A-4BEA375E4A52}"/>
                </a:ext>
              </a:extLst>
            </p:cNvPr>
            <p:cNvSpPr txBox="1">
              <a:spLocks noChangeArrowheads="1"/>
            </p:cNvSpPr>
            <p:nvPr/>
          </p:nvSpPr>
          <p:spPr bwMode="auto">
            <a:xfrm>
              <a:off x="3456" y="2050"/>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rgbClr val="00B0F0"/>
                  </a:solidFill>
                </a:rPr>
                <a:t>≤</a:t>
              </a:r>
            </a:p>
          </p:txBody>
        </p:sp>
        <p:sp>
          <p:nvSpPr>
            <p:cNvPr id="16417" name="Text Box 60">
              <a:extLst>
                <a:ext uri="{FF2B5EF4-FFF2-40B4-BE49-F238E27FC236}">
                  <a16:creationId xmlns:a16="http://schemas.microsoft.com/office/drawing/2014/main" id="{427DE790-69E0-3980-5C73-5223C2621CED}"/>
                </a:ext>
              </a:extLst>
            </p:cNvPr>
            <p:cNvSpPr txBox="1">
              <a:spLocks noChangeArrowheads="1"/>
            </p:cNvSpPr>
            <p:nvPr/>
          </p:nvSpPr>
          <p:spPr bwMode="auto">
            <a:xfrm>
              <a:off x="3456" y="2448"/>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rgbClr val="00B0F0"/>
                  </a:solidFill>
                </a:rPr>
                <a:t>≤</a:t>
              </a:r>
            </a:p>
          </p:txBody>
        </p:sp>
        <p:sp>
          <p:nvSpPr>
            <p:cNvPr id="16418" name="Text Box 61">
              <a:extLst>
                <a:ext uri="{FF2B5EF4-FFF2-40B4-BE49-F238E27FC236}">
                  <a16:creationId xmlns:a16="http://schemas.microsoft.com/office/drawing/2014/main" id="{F6933810-B774-C0C9-8A81-EC0F3BBFCB52}"/>
                </a:ext>
              </a:extLst>
            </p:cNvPr>
            <p:cNvSpPr txBox="1">
              <a:spLocks noChangeArrowheads="1"/>
            </p:cNvSpPr>
            <p:nvPr/>
          </p:nvSpPr>
          <p:spPr bwMode="auto">
            <a:xfrm>
              <a:off x="3456" y="2832"/>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rgbClr val="00B0F0"/>
                  </a:solidFill>
                </a:rPr>
                <a:t>≤</a:t>
              </a:r>
            </a:p>
          </p:txBody>
        </p:sp>
        <p:sp>
          <p:nvSpPr>
            <p:cNvPr id="16419" name="Line 62">
              <a:extLst>
                <a:ext uri="{FF2B5EF4-FFF2-40B4-BE49-F238E27FC236}">
                  <a16:creationId xmlns:a16="http://schemas.microsoft.com/office/drawing/2014/main" id="{7907CE70-78F8-D767-92BA-35112F289551}"/>
                </a:ext>
              </a:extLst>
            </p:cNvPr>
            <p:cNvSpPr>
              <a:spLocks noChangeShapeType="1"/>
            </p:cNvSpPr>
            <p:nvPr/>
          </p:nvSpPr>
          <p:spPr bwMode="auto">
            <a:xfrm>
              <a:off x="3552" y="2688"/>
              <a:ext cx="0" cy="192"/>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6388">
                                            <p:txEl>
                                              <p:pRg st="8" end="8"/>
                                            </p:txEl>
                                          </p:spTgt>
                                        </p:tgtEl>
                                        <p:attrNameLst>
                                          <p:attrName>style.visibility</p:attrName>
                                        </p:attrNameLst>
                                      </p:cBhvr>
                                      <p:to>
                                        <p:strVal val="visible"/>
                                      </p:to>
                                    </p:set>
                                    <p:animEffect transition="in" filter="fade">
                                      <p:cBhvr>
                                        <p:cTn id="7" dur="500"/>
                                        <p:tgtEl>
                                          <p:spTgt spid="1638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a:extLst>
              <a:ext uri="{FF2B5EF4-FFF2-40B4-BE49-F238E27FC236}">
                <a16:creationId xmlns:a16="http://schemas.microsoft.com/office/drawing/2014/main" id="{9DD1C90C-A6E9-955F-D4E8-CE6CDD1617D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0C88B099-F079-41A8-A2A3-5CFC1E7BFF9C}" type="slidenum">
              <a:rPr lang="en-US" altLang="en-US" sz="1200" smtClean="0">
                <a:latin typeface="Garamond" panose="02020404030301010803" pitchFamily="18" charset="0"/>
              </a:rPr>
              <a:pPr>
                <a:spcBef>
                  <a:spcPct val="0"/>
                </a:spcBef>
                <a:buClrTx/>
                <a:buSzTx/>
                <a:buFontTx/>
                <a:buNone/>
              </a:pPr>
              <a:t>8</a:t>
            </a:fld>
            <a:endParaRPr lang="en-US" altLang="en-US" sz="1200">
              <a:latin typeface="Garamond" panose="02020404030301010803" pitchFamily="18" charset="0"/>
            </a:endParaRPr>
          </a:p>
        </p:txBody>
      </p:sp>
      <p:sp>
        <p:nvSpPr>
          <p:cNvPr id="18435" name="Rectangle 2">
            <a:extLst>
              <a:ext uri="{FF2B5EF4-FFF2-40B4-BE49-F238E27FC236}">
                <a16:creationId xmlns:a16="http://schemas.microsoft.com/office/drawing/2014/main" id="{4481A8A4-4B1A-2143-8D30-0B9009E4FE81}"/>
              </a:ext>
            </a:extLst>
          </p:cNvPr>
          <p:cNvSpPr>
            <a:spLocks noGrp="1" noChangeArrowheads="1"/>
          </p:cNvSpPr>
          <p:nvPr>
            <p:ph type="title"/>
          </p:nvPr>
        </p:nvSpPr>
        <p:spPr/>
        <p:txBody>
          <a:bodyPr/>
          <a:lstStyle/>
          <a:p>
            <a:pPr eaLnBrk="1" hangingPunct="1"/>
            <a:r>
              <a:rPr lang="en-US" altLang="en-US" sz="3200"/>
              <a:t>Sorting 4 numbers in RAM model (comparators)</a:t>
            </a:r>
          </a:p>
        </p:txBody>
      </p:sp>
      <p:sp>
        <p:nvSpPr>
          <p:cNvPr id="18436" name="Rectangle 6">
            <a:extLst>
              <a:ext uri="{FF2B5EF4-FFF2-40B4-BE49-F238E27FC236}">
                <a16:creationId xmlns:a16="http://schemas.microsoft.com/office/drawing/2014/main" id="{75CF75B4-81B4-B7FA-A68F-EF8B87B9316C}"/>
              </a:ext>
            </a:extLst>
          </p:cNvPr>
          <p:cNvSpPr>
            <a:spLocks noChangeArrowheads="1"/>
          </p:cNvSpPr>
          <p:nvPr/>
        </p:nvSpPr>
        <p:spPr bwMode="auto">
          <a:xfrm>
            <a:off x="457200" y="1066800"/>
            <a:ext cx="8382000" cy="426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lnSpc>
                <a:spcPct val="90000"/>
              </a:lnSpc>
              <a:buFont typeface="Wingdings" panose="05000000000000000000" pitchFamily="2" charset="2"/>
              <a:buNone/>
            </a:pPr>
            <a:r>
              <a:rPr lang="en-US" altLang="en-US" sz="2000"/>
              <a:t>Sort4 (i</a:t>
            </a:r>
            <a:r>
              <a:rPr lang="en-US" altLang="en-US" sz="2000" baseline="-25000"/>
              <a:t>1</a:t>
            </a:r>
            <a:r>
              <a:rPr lang="en-US" altLang="en-US" sz="2000"/>
              <a:t>, i</a:t>
            </a:r>
            <a:r>
              <a:rPr lang="en-US" altLang="en-US" sz="2000" baseline="-25000"/>
              <a:t>2</a:t>
            </a:r>
            <a:r>
              <a:rPr lang="en-US" altLang="en-US" sz="2000"/>
              <a:t>, i</a:t>
            </a:r>
            <a:r>
              <a:rPr lang="en-US" altLang="en-US" sz="2000" baseline="-25000"/>
              <a:t>3</a:t>
            </a:r>
            <a:r>
              <a:rPr lang="en-US" altLang="en-US" sz="2000"/>
              <a:t>, i</a:t>
            </a:r>
            <a:r>
              <a:rPr lang="en-US" altLang="en-US" sz="2000" baseline="-25000"/>
              <a:t>4</a:t>
            </a:r>
            <a:r>
              <a:rPr lang="en-US" altLang="en-US" sz="2000"/>
              <a:t>) { </a:t>
            </a:r>
            <a:r>
              <a:rPr lang="en-US" altLang="en-US" sz="2000">
                <a:solidFill>
                  <a:srgbClr val="0066FF"/>
                </a:solidFill>
              </a:rPr>
              <a:t>// i</a:t>
            </a:r>
            <a:r>
              <a:rPr lang="en-US" altLang="en-US" sz="2000" baseline="-25000">
                <a:solidFill>
                  <a:srgbClr val="0066FF"/>
                </a:solidFill>
              </a:rPr>
              <a:t>1</a:t>
            </a:r>
            <a:r>
              <a:rPr lang="en-US" altLang="en-US" sz="2000">
                <a:solidFill>
                  <a:srgbClr val="0066FF"/>
                </a:solidFill>
              </a:rPr>
              <a:t>, i</a:t>
            </a:r>
            <a:r>
              <a:rPr lang="en-US" altLang="en-US" sz="2000" baseline="-25000">
                <a:solidFill>
                  <a:srgbClr val="0066FF"/>
                </a:solidFill>
              </a:rPr>
              <a:t>2</a:t>
            </a:r>
            <a:r>
              <a:rPr lang="en-US" altLang="en-US" sz="2000">
                <a:solidFill>
                  <a:srgbClr val="0066FF"/>
                </a:solidFill>
              </a:rPr>
              <a:t>, i</a:t>
            </a:r>
            <a:r>
              <a:rPr lang="en-US" altLang="en-US" sz="2000" baseline="-25000">
                <a:solidFill>
                  <a:srgbClr val="0066FF"/>
                </a:solidFill>
              </a:rPr>
              <a:t>3</a:t>
            </a:r>
            <a:r>
              <a:rPr lang="en-US" altLang="en-US" sz="2000">
                <a:solidFill>
                  <a:srgbClr val="0066FF"/>
                </a:solidFill>
              </a:rPr>
              <a:t>, i</a:t>
            </a:r>
            <a:r>
              <a:rPr lang="en-US" altLang="en-US" sz="2000" baseline="-25000">
                <a:solidFill>
                  <a:srgbClr val="0066FF"/>
                </a:solidFill>
              </a:rPr>
              <a:t>4</a:t>
            </a:r>
            <a:r>
              <a:rPr lang="en-US" altLang="en-US" sz="2000">
                <a:solidFill>
                  <a:srgbClr val="0066FF"/>
                </a:solidFill>
              </a:rPr>
              <a:t> are the numbers to be sorted</a:t>
            </a:r>
            <a:endParaRPr lang="en-US" altLang="en-US" sz="2000">
              <a:solidFill>
                <a:srgbClr val="0066FF"/>
              </a:solidFill>
              <a:latin typeface="Arial Unicode MS" pitchFamily="34" charset="-128"/>
              <a:ea typeface="Arial Unicode MS" pitchFamily="34" charset="-128"/>
              <a:sym typeface="Wingdings" panose="05000000000000000000" pitchFamily="2" charset="2"/>
            </a:endParaRPr>
          </a:p>
          <a:p>
            <a:pPr eaLnBrk="1" hangingPunct="1">
              <a:lnSpc>
                <a:spcPct val="90000"/>
              </a:lnSpc>
              <a:buFont typeface="Wingdings" panose="05000000000000000000" pitchFamily="2" charset="2"/>
              <a:buNone/>
            </a:pPr>
            <a:r>
              <a:rPr lang="en-US" altLang="en-US" sz="2000">
                <a:solidFill>
                  <a:srgbClr val="0066FF"/>
                </a:solidFill>
                <a:sym typeface="Wingdings" panose="05000000000000000000" pitchFamily="2" charset="2"/>
              </a:rPr>
              <a:t>  </a:t>
            </a:r>
            <a:r>
              <a:rPr lang="en-US" altLang="en-US" sz="2000">
                <a:sym typeface="Wingdings" panose="05000000000000000000" pitchFamily="2" charset="2"/>
              </a:rPr>
              <a:t>min</a:t>
            </a:r>
            <a:r>
              <a:rPr lang="en-US" altLang="en-US" sz="2000" baseline="-25000">
                <a:sym typeface="Wingdings" panose="05000000000000000000" pitchFamily="2" charset="2"/>
              </a:rPr>
              <a:t>12</a:t>
            </a:r>
            <a:r>
              <a:rPr lang="en-US" altLang="en-US" sz="2000">
                <a:sym typeface="Wingdings" panose="05000000000000000000" pitchFamily="2" charset="2"/>
              </a:rPr>
              <a:t> = min(i</a:t>
            </a:r>
            <a:r>
              <a:rPr lang="en-US" altLang="en-US" sz="2000" baseline="-25000">
                <a:sym typeface="Wingdings" panose="05000000000000000000" pitchFamily="2" charset="2"/>
              </a:rPr>
              <a:t>1</a:t>
            </a:r>
            <a:r>
              <a:rPr lang="en-US" altLang="en-US" sz="2000">
                <a:sym typeface="Wingdings" panose="05000000000000000000" pitchFamily="2" charset="2"/>
              </a:rPr>
              <a:t>, i</a:t>
            </a:r>
            <a:r>
              <a:rPr lang="en-US" altLang="en-US" sz="2000" baseline="-25000">
                <a:sym typeface="Wingdings" panose="05000000000000000000" pitchFamily="2" charset="2"/>
              </a:rPr>
              <a:t>2</a:t>
            </a:r>
            <a:r>
              <a:rPr lang="en-US" altLang="en-US" sz="2000">
                <a:sym typeface="Wingdings" panose="05000000000000000000" pitchFamily="2" charset="2"/>
              </a:rPr>
              <a:t>);</a:t>
            </a:r>
          </a:p>
          <a:p>
            <a:pPr eaLnBrk="1" hangingPunct="1">
              <a:lnSpc>
                <a:spcPct val="90000"/>
              </a:lnSpc>
              <a:buFont typeface="Wingdings" panose="05000000000000000000" pitchFamily="2" charset="2"/>
              <a:buNone/>
            </a:pPr>
            <a:r>
              <a:rPr lang="en-US" altLang="en-US" sz="2000">
                <a:sym typeface="Wingdings" panose="05000000000000000000" pitchFamily="2" charset="2"/>
              </a:rPr>
              <a:t>  max</a:t>
            </a:r>
            <a:r>
              <a:rPr lang="en-US" altLang="en-US" sz="2000" baseline="-25000">
                <a:sym typeface="Wingdings" panose="05000000000000000000" pitchFamily="2" charset="2"/>
              </a:rPr>
              <a:t>12</a:t>
            </a:r>
            <a:r>
              <a:rPr lang="en-US" altLang="en-US" sz="2000">
                <a:sym typeface="Wingdings" panose="05000000000000000000" pitchFamily="2" charset="2"/>
              </a:rPr>
              <a:t> = max (i</a:t>
            </a:r>
            <a:r>
              <a:rPr lang="en-US" altLang="en-US" sz="2000" baseline="-25000">
                <a:sym typeface="Wingdings" panose="05000000000000000000" pitchFamily="2" charset="2"/>
              </a:rPr>
              <a:t>1</a:t>
            </a:r>
            <a:r>
              <a:rPr lang="en-US" altLang="en-US" sz="2000">
                <a:sym typeface="Wingdings" panose="05000000000000000000" pitchFamily="2" charset="2"/>
              </a:rPr>
              <a:t>, i</a:t>
            </a:r>
            <a:r>
              <a:rPr lang="en-US" altLang="en-US" sz="2000" baseline="-25000">
                <a:sym typeface="Wingdings" panose="05000000000000000000" pitchFamily="2" charset="2"/>
              </a:rPr>
              <a:t>2</a:t>
            </a:r>
            <a:r>
              <a:rPr lang="en-US" altLang="en-US" sz="2000">
                <a:sym typeface="Wingdings" panose="05000000000000000000" pitchFamily="2" charset="2"/>
              </a:rPr>
              <a:t>);</a:t>
            </a:r>
          </a:p>
          <a:p>
            <a:pPr eaLnBrk="1" hangingPunct="1">
              <a:lnSpc>
                <a:spcPct val="90000"/>
              </a:lnSpc>
              <a:buFont typeface="Wingdings" panose="05000000000000000000" pitchFamily="2" charset="2"/>
              <a:buNone/>
            </a:pPr>
            <a:r>
              <a:rPr lang="en-US" altLang="en-US" sz="2000">
                <a:sym typeface="Wingdings" panose="05000000000000000000" pitchFamily="2" charset="2"/>
              </a:rPr>
              <a:t>  min</a:t>
            </a:r>
            <a:r>
              <a:rPr lang="en-US" altLang="en-US" sz="2000" baseline="-25000">
                <a:sym typeface="Wingdings" panose="05000000000000000000" pitchFamily="2" charset="2"/>
              </a:rPr>
              <a:t>34</a:t>
            </a:r>
            <a:r>
              <a:rPr lang="en-US" altLang="en-US" sz="2000">
                <a:sym typeface="Wingdings" panose="05000000000000000000" pitchFamily="2" charset="2"/>
              </a:rPr>
              <a:t> = min (i</a:t>
            </a:r>
            <a:r>
              <a:rPr lang="en-US" altLang="en-US" sz="2000" baseline="-25000">
                <a:sym typeface="Wingdings" panose="05000000000000000000" pitchFamily="2" charset="2"/>
              </a:rPr>
              <a:t>3</a:t>
            </a:r>
            <a:r>
              <a:rPr lang="en-US" altLang="en-US" sz="2000">
                <a:sym typeface="Wingdings" panose="05000000000000000000" pitchFamily="2" charset="2"/>
              </a:rPr>
              <a:t>, i</a:t>
            </a:r>
            <a:r>
              <a:rPr lang="en-US" altLang="en-US" sz="2000" baseline="-25000">
                <a:sym typeface="Wingdings" panose="05000000000000000000" pitchFamily="2" charset="2"/>
              </a:rPr>
              <a:t>4</a:t>
            </a:r>
            <a:r>
              <a:rPr lang="en-US" altLang="en-US" sz="2000">
                <a:sym typeface="Wingdings" panose="05000000000000000000" pitchFamily="2" charset="2"/>
              </a:rPr>
              <a:t>);</a:t>
            </a:r>
          </a:p>
          <a:p>
            <a:pPr eaLnBrk="1" hangingPunct="1">
              <a:lnSpc>
                <a:spcPct val="90000"/>
              </a:lnSpc>
              <a:buFont typeface="Wingdings" panose="05000000000000000000" pitchFamily="2" charset="2"/>
              <a:buNone/>
            </a:pPr>
            <a:r>
              <a:rPr lang="en-US" altLang="en-US" sz="2000">
                <a:sym typeface="Wingdings" panose="05000000000000000000" pitchFamily="2" charset="2"/>
              </a:rPr>
              <a:t>  max</a:t>
            </a:r>
            <a:r>
              <a:rPr lang="en-US" altLang="en-US" sz="2000" baseline="-25000">
                <a:sym typeface="Wingdings" panose="05000000000000000000" pitchFamily="2" charset="2"/>
              </a:rPr>
              <a:t>34</a:t>
            </a:r>
            <a:r>
              <a:rPr lang="en-US" altLang="en-US" sz="2000">
                <a:sym typeface="Wingdings" panose="05000000000000000000" pitchFamily="2" charset="2"/>
              </a:rPr>
              <a:t> = max (i</a:t>
            </a:r>
            <a:r>
              <a:rPr lang="en-US" altLang="en-US" sz="2000" baseline="-25000">
                <a:sym typeface="Wingdings" panose="05000000000000000000" pitchFamily="2" charset="2"/>
              </a:rPr>
              <a:t>3</a:t>
            </a:r>
            <a:r>
              <a:rPr lang="en-US" altLang="en-US" sz="2000">
                <a:sym typeface="Wingdings" panose="05000000000000000000" pitchFamily="2" charset="2"/>
              </a:rPr>
              <a:t>, i</a:t>
            </a:r>
            <a:r>
              <a:rPr lang="en-US" altLang="en-US" sz="2000" baseline="-25000">
                <a:sym typeface="Wingdings" panose="05000000000000000000" pitchFamily="2" charset="2"/>
              </a:rPr>
              <a:t>4</a:t>
            </a:r>
            <a:r>
              <a:rPr lang="en-US" altLang="en-US" sz="2000">
                <a:sym typeface="Wingdings" panose="05000000000000000000" pitchFamily="2" charset="2"/>
              </a:rPr>
              <a:t>);</a:t>
            </a:r>
          </a:p>
          <a:p>
            <a:pPr eaLnBrk="1" hangingPunct="1">
              <a:lnSpc>
                <a:spcPct val="90000"/>
              </a:lnSpc>
              <a:buFont typeface="Wingdings" panose="05000000000000000000" pitchFamily="2" charset="2"/>
              <a:buNone/>
            </a:pPr>
            <a:r>
              <a:rPr lang="en-US" altLang="en-US" sz="2000">
                <a:sym typeface="Wingdings" panose="05000000000000000000" pitchFamily="2" charset="2"/>
              </a:rPr>
              <a:t>  o</a:t>
            </a:r>
            <a:r>
              <a:rPr lang="en-US" altLang="en-US" sz="2000" baseline="-25000">
                <a:sym typeface="Wingdings" panose="05000000000000000000" pitchFamily="2" charset="2"/>
              </a:rPr>
              <a:t>1</a:t>
            </a:r>
            <a:r>
              <a:rPr lang="en-US" altLang="en-US" sz="2000">
                <a:sym typeface="Wingdings" panose="05000000000000000000" pitchFamily="2" charset="2"/>
              </a:rPr>
              <a:t> = min (min</a:t>
            </a:r>
            <a:r>
              <a:rPr lang="en-US" altLang="en-US" sz="2000" baseline="-25000">
                <a:sym typeface="Wingdings" panose="05000000000000000000" pitchFamily="2" charset="2"/>
              </a:rPr>
              <a:t>12</a:t>
            </a:r>
            <a:r>
              <a:rPr lang="en-US" altLang="en-US" sz="2000">
                <a:sym typeface="Wingdings" panose="05000000000000000000" pitchFamily="2" charset="2"/>
              </a:rPr>
              <a:t>, min</a:t>
            </a:r>
            <a:r>
              <a:rPr lang="en-US" altLang="en-US" sz="2000" baseline="-25000">
                <a:sym typeface="Wingdings" panose="05000000000000000000" pitchFamily="2" charset="2"/>
              </a:rPr>
              <a:t>34</a:t>
            </a:r>
            <a:r>
              <a:rPr lang="en-US" altLang="en-US" sz="2000">
                <a:sym typeface="Wingdings" panose="05000000000000000000" pitchFamily="2" charset="2"/>
              </a:rPr>
              <a:t>); </a:t>
            </a:r>
            <a:r>
              <a:rPr lang="en-US" altLang="en-US" sz="2000">
                <a:solidFill>
                  <a:srgbClr val="0066FF"/>
                </a:solidFill>
                <a:sym typeface="Wingdings" panose="05000000000000000000" pitchFamily="2" charset="2"/>
              </a:rPr>
              <a:t>// now we can find the minimum</a:t>
            </a:r>
          </a:p>
          <a:p>
            <a:pPr eaLnBrk="1" hangingPunct="1">
              <a:lnSpc>
                <a:spcPct val="90000"/>
              </a:lnSpc>
              <a:buFont typeface="Wingdings" panose="05000000000000000000" pitchFamily="2" charset="2"/>
              <a:buNone/>
            </a:pPr>
            <a:r>
              <a:rPr lang="en-US" altLang="en-US" sz="2000">
                <a:sym typeface="Wingdings" panose="05000000000000000000" pitchFamily="2" charset="2"/>
              </a:rPr>
              <a:t>  o</a:t>
            </a:r>
            <a:r>
              <a:rPr lang="en-US" altLang="en-US" sz="2000" baseline="-25000">
                <a:sym typeface="Wingdings" panose="05000000000000000000" pitchFamily="2" charset="2"/>
              </a:rPr>
              <a:t>4</a:t>
            </a:r>
            <a:r>
              <a:rPr lang="en-US" altLang="en-US" sz="2000">
                <a:sym typeface="Wingdings" panose="05000000000000000000" pitchFamily="2" charset="2"/>
              </a:rPr>
              <a:t> = max (max</a:t>
            </a:r>
            <a:r>
              <a:rPr lang="en-US" altLang="en-US" sz="2000" baseline="-25000">
                <a:sym typeface="Wingdings" panose="05000000000000000000" pitchFamily="2" charset="2"/>
              </a:rPr>
              <a:t>12</a:t>
            </a:r>
            <a:r>
              <a:rPr lang="en-US" altLang="en-US" sz="2000">
                <a:sym typeface="Wingdings" panose="05000000000000000000" pitchFamily="2" charset="2"/>
              </a:rPr>
              <a:t>, max</a:t>
            </a:r>
            <a:r>
              <a:rPr lang="en-US" altLang="en-US" sz="2000" baseline="-25000">
                <a:sym typeface="Wingdings" panose="05000000000000000000" pitchFamily="2" charset="2"/>
              </a:rPr>
              <a:t>34</a:t>
            </a:r>
            <a:r>
              <a:rPr lang="en-US" altLang="en-US" sz="2000">
                <a:sym typeface="Wingdings" panose="05000000000000000000" pitchFamily="2" charset="2"/>
              </a:rPr>
              <a:t>); </a:t>
            </a:r>
            <a:r>
              <a:rPr lang="en-US" altLang="en-US" sz="2000">
                <a:solidFill>
                  <a:srgbClr val="0066FF"/>
                </a:solidFill>
                <a:sym typeface="Wingdings" panose="05000000000000000000" pitchFamily="2" charset="2"/>
              </a:rPr>
              <a:t>// and the maximum</a:t>
            </a:r>
          </a:p>
          <a:p>
            <a:pPr eaLnBrk="1" hangingPunct="1">
              <a:lnSpc>
                <a:spcPct val="90000"/>
              </a:lnSpc>
              <a:buFont typeface="Wingdings" panose="05000000000000000000" pitchFamily="2" charset="2"/>
              <a:buNone/>
            </a:pPr>
            <a:r>
              <a:rPr lang="en-US" altLang="en-US" sz="2000">
                <a:sym typeface="Wingdings" panose="05000000000000000000" pitchFamily="2" charset="2"/>
              </a:rPr>
              <a:t>  minOfMax = min (max</a:t>
            </a:r>
            <a:r>
              <a:rPr lang="en-US" altLang="en-US" sz="2000" baseline="-25000">
                <a:sym typeface="Wingdings" panose="05000000000000000000" pitchFamily="2" charset="2"/>
              </a:rPr>
              <a:t>12</a:t>
            </a:r>
            <a:r>
              <a:rPr lang="en-US" altLang="en-US" sz="2000">
                <a:sym typeface="Wingdings" panose="05000000000000000000" pitchFamily="2" charset="2"/>
              </a:rPr>
              <a:t>, max</a:t>
            </a:r>
            <a:r>
              <a:rPr lang="en-US" altLang="en-US" sz="2000" baseline="-25000">
                <a:sym typeface="Wingdings" panose="05000000000000000000" pitchFamily="2" charset="2"/>
              </a:rPr>
              <a:t>34</a:t>
            </a:r>
            <a:r>
              <a:rPr lang="en-US" altLang="en-US" sz="2000">
                <a:sym typeface="Wingdings" panose="05000000000000000000" pitchFamily="2" charset="2"/>
              </a:rPr>
              <a:t>); </a:t>
            </a:r>
            <a:r>
              <a:rPr lang="en-US" altLang="en-US" sz="2000">
                <a:solidFill>
                  <a:srgbClr val="0066FF"/>
                </a:solidFill>
                <a:sym typeface="Wingdings" panose="05000000000000000000" pitchFamily="2" charset="2"/>
              </a:rPr>
              <a:t>// minimum of maximums</a:t>
            </a:r>
          </a:p>
          <a:p>
            <a:pPr eaLnBrk="1" hangingPunct="1">
              <a:lnSpc>
                <a:spcPct val="90000"/>
              </a:lnSpc>
              <a:buFont typeface="Wingdings" panose="05000000000000000000" pitchFamily="2" charset="2"/>
              <a:buNone/>
            </a:pPr>
            <a:r>
              <a:rPr lang="en-US" altLang="en-US" sz="2000">
                <a:sym typeface="Wingdings" panose="05000000000000000000" pitchFamily="2" charset="2"/>
              </a:rPr>
              <a:t>  maxOfMin = max (min</a:t>
            </a:r>
            <a:r>
              <a:rPr lang="en-US" altLang="en-US" sz="2000" baseline="-25000">
                <a:sym typeface="Wingdings" panose="05000000000000000000" pitchFamily="2" charset="2"/>
              </a:rPr>
              <a:t>12</a:t>
            </a:r>
            <a:r>
              <a:rPr lang="en-US" altLang="en-US" sz="2000">
                <a:sym typeface="Wingdings" panose="05000000000000000000" pitchFamily="2" charset="2"/>
              </a:rPr>
              <a:t>, min</a:t>
            </a:r>
            <a:r>
              <a:rPr lang="en-US" altLang="en-US" sz="2000" baseline="-25000">
                <a:sym typeface="Wingdings" panose="05000000000000000000" pitchFamily="2" charset="2"/>
              </a:rPr>
              <a:t>34</a:t>
            </a:r>
            <a:r>
              <a:rPr lang="en-US" altLang="en-US" sz="2000">
                <a:sym typeface="Wingdings" panose="05000000000000000000" pitchFamily="2" charset="2"/>
              </a:rPr>
              <a:t>); </a:t>
            </a:r>
            <a:r>
              <a:rPr lang="en-US" altLang="en-US" sz="2000">
                <a:solidFill>
                  <a:srgbClr val="0066FF"/>
                </a:solidFill>
                <a:sym typeface="Wingdings" panose="05000000000000000000" pitchFamily="2" charset="2"/>
              </a:rPr>
              <a:t>// maximum of minimums</a:t>
            </a:r>
          </a:p>
          <a:p>
            <a:pPr eaLnBrk="1" hangingPunct="1">
              <a:lnSpc>
                <a:spcPct val="90000"/>
              </a:lnSpc>
              <a:buFont typeface="Wingdings" panose="05000000000000000000" pitchFamily="2" charset="2"/>
              <a:buNone/>
            </a:pPr>
            <a:r>
              <a:rPr lang="en-US" altLang="en-US" sz="2000">
                <a:sym typeface="Wingdings" panose="05000000000000000000" pitchFamily="2" charset="2"/>
              </a:rPr>
              <a:t>  o</a:t>
            </a:r>
            <a:r>
              <a:rPr lang="en-US" altLang="en-US" sz="2000" baseline="-25000">
                <a:sym typeface="Wingdings" panose="05000000000000000000" pitchFamily="2" charset="2"/>
              </a:rPr>
              <a:t>2</a:t>
            </a:r>
            <a:r>
              <a:rPr lang="en-US" altLang="en-US" sz="2000">
                <a:sym typeface="Wingdings" panose="05000000000000000000" pitchFamily="2" charset="2"/>
              </a:rPr>
              <a:t> = min (minOfMax, maxOfMin); </a:t>
            </a:r>
            <a:r>
              <a:rPr lang="en-US" altLang="en-US" sz="2000">
                <a:solidFill>
                  <a:srgbClr val="0066FF"/>
                </a:solidFill>
                <a:sym typeface="Wingdings" panose="05000000000000000000" pitchFamily="2" charset="2"/>
              </a:rPr>
              <a:t>// now we can find the 2</a:t>
            </a:r>
            <a:r>
              <a:rPr lang="en-US" altLang="en-US" sz="2000" baseline="30000">
                <a:solidFill>
                  <a:srgbClr val="0066FF"/>
                </a:solidFill>
                <a:sym typeface="Wingdings" panose="05000000000000000000" pitchFamily="2" charset="2"/>
              </a:rPr>
              <a:t>nd</a:t>
            </a:r>
            <a:r>
              <a:rPr lang="en-US" altLang="en-US" sz="2000">
                <a:sym typeface="Wingdings" panose="05000000000000000000" pitchFamily="2" charset="2"/>
              </a:rPr>
              <a:t> </a:t>
            </a:r>
          </a:p>
          <a:p>
            <a:pPr eaLnBrk="1" hangingPunct="1">
              <a:lnSpc>
                <a:spcPct val="90000"/>
              </a:lnSpc>
              <a:buFont typeface="Wingdings" panose="05000000000000000000" pitchFamily="2" charset="2"/>
              <a:buNone/>
            </a:pPr>
            <a:r>
              <a:rPr lang="en-US" altLang="en-US" sz="2000">
                <a:sym typeface="Wingdings" panose="05000000000000000000" pitchFamily="2" charset="2"/>
              </a:rPr>
              <a:t>  o</a:t>
            </a:r>
            <a:r>
              <a:rPr lang="en-US" altLang="en-US" sz="2000" baseline="-25000">
                <a:sym typeface="Wingdings" panose="05000000000000000000" pitchFamily="2" charset="2"/>
              </a:rPr>
              <a:t>3</a:t>
            </a:r>
            <a:r>
              <a:rPr lang="en-US" altLang="en-US" sz="2000">
                <a:sym typeface="Wingdings" panose="05000000000000000000" pitchFamily="2" charset="2"/>
              </a:rPr>
              <a:t> = max (minOfMax, maxOfMin); </a:t>
            </a:r>
            <a:r>
              <a:rPr lang="en-US" altLang="en-US" sz="2000">
                <a:solidFill>
                  <a:srgbClr val="0066FF"/>
                </a:solidFill>
                <a:sym typeface="Wingdings" panose="05000000000000000000" pitchFamily="2" charset="2"/>
              </a:rPr>
              <a:t>// and the 3</a:t>
            </a:r>
            <a:r>
              <a:rPr lang="en-US" altLang="en-US" sz="2000" baseline="30000">
                <a:solidFill>
                  <a:srgbClr val="0066FF"/>
                </a:solidFill>
                <a:sym typeface="Wingdings" panose="05000000000000000000" pitchFamily="2" charset="2"/>
              </a:rPr>
              <a:t>rd</a:t>
            </a:r>
            <a:r>
              <a:rPr lang="en-US" altLang="en-US" sz="2000">
                <a:solidFill>
                  <a:srgbClr val="0066FF"/>
                </a:solidFill>
                <a:sym typeface="Wingdings" panose="05000000000000000000" pitchFamily="2" charset="2"/>
              </a:rPr>
              <a:t> output</a:t>
            </a:r>
          </a:p>
          <a:p>
            <a:pPr eaLnBrk="1" hangingPunct="1">
              <a:lnSpc>
                <a:spcPct val="90000"/>
              </a:lnSpc>
              <a:buFont typeface="Wingdings" panose="05000000000000000000" pitchFamily="2" charset="2"/>
              <a:buNone/>
            </a:pPr>
            <a:r>
              <a:rPr lang="en-US" altLang="en-US" sz="2000">
                <a:sym typeface="Wingdings" panose="05000000000000000000" pitchFamily="2" charset="2"/>
              </a:rPr>
              <a:t>}</a:t>
            </a:r>
            <a:r>
              <a:rPr lang="en-US" altLang="en-US" sz="2000">
                <a:solidFill>
                  <a:srgbClr val="0066FF"/>
                </a:solidFill>
                <a:sym typeface="Wingdings" panose="05000000000000000000" pitchFamily="2" charset="2"/>
              </a:rPr>
              <a:t> // 10 steps</a:t>
            </a:r>
            <a:endParaRPr lang="en-US" altLang="en-US" sz="2000">
              <a:sym typeface="Wingdings" panose="05000000000000000000" pitchFamily="2" charset="2"/>
            </a:endParaRPr>
          </a:p>
        </p:txBody>
      </p:sp>
      <p:sp>
        <p:nvSpPr>
          <p:cNvPr id="18437" name="Rectangle 7">
            <a:extLst>
              <a:ext uri="{FF2B5EF4-FFF2-40B4-BE49-F238E27FC236}">
                <a16:creationId xmlns:a16="http://schemas.microsoft.com/office/drawing/2014/main" id="{5D851EFC-73B3-7BC5-0A27-4F47F84F7461}"/>
              </a:ext>
            </a:extLst>
          </p:cNvPr>
          <p:cNvSpPr>
            <a:spLocks noGrp="1" noChangeArrowheads="1"/>
          </p:cNvSpPr>
          <p:nvPr>
            <p:ph type="body" idx="1"/>
          </p:nvPr>
        </p:nvSpPr>
        <p:spPr>
          <a:xfrm>
            <a:off x="457200" y="1336675"/>
            <a:ext cx="8229600" cy="4530725"/>
          </a:xfrm>
          <a:noFill/>
        </p:spPr>
        <p:txBody>
          <a:bodyPr/>
          <a:lstStyle/>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800"/>
          </a:p>
          <a:p>
            <a:pPr eaLnBrk="1" hangingPunct="1"/>
            <a:r>
              <a:rPr lang="en-US" altLang="en-US" sz="2400"/>
              <a:t>Using min and max operators (of comparators), it takes 10 steps to sort 4 numbers using RAM model.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a:extLst>
              <a:ext uri="{FF2B5EF4-FFF2-40B4-BE49-F238E27FC236}">
                <a16:creationId xmlns:a16="http://schemas.microsoft.com/office/drawing/2014/main" id="{AB8A0CAF-19D8-1428-FF1A-2397344DB94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58C4CBCB-1BD9-4A99-93BB-6E3D1F55C3DE}" type="slidenum">
              <a:rPr lang="en-US" altLang="en-US" sz="1200" smtClean="0">
                <a:latin typeface="Garamond" panose="02020404030301010803" pitchFamily="18" charset="0"/>
              </a:rPr>
              <a:pPr>
                <a:spcBef>
                  <a:spcPct val="0"/>
                </a:spcBef>
                <a:buClrTx/>
                <a:buSzTx/>
                <a:buFontTx/>
                <a:buNone/>
              </a:pPr>
              <a:t>9</a:t>
            </a:fld>
            <a:endParaRPr lang="en-US" altLang="en-US" sz="1200">
              <a:latin typeface="Garamond" panose="02020404030301010803" pitchFamily="18" charset="0"/>
            </a:endParaRPr>
          </a:p>
        </p:txBody>
      </p:sp>
      <p:sp>
        <p:nvSpPr>
          <p:cNvPr id="20483" name="Rectangle 2">
            <a:extLst>
              <a:ext uri="{FF2B5EF4-FFF2-40B4-BE49-F238E27FC236}">
                <a16:creationId xmlns:a16="http://schemas.microsoft.com/office/drawing/2014/main" id="{942C6E46-17DB-2302-0C1A-00C504E827BA}"/>
              </a:ext>
            </a:extLst>
          </p:cNvPr>
          <p:cNvSpPr>
            <a:spLocks noGrp="1" noChangeArrowheads="1"/>
          </p:cNvSpPr>
          <p:nvPr>
            <p:ph type="title"/>
          </p:nvPr>
        </p:nvSpPr>
        <p:spPr/>
        <p:txBody>
          <a:bodyPr/>
          <a:lstStyle/>
          <a:p>
            <a:pPr eaLnBrk="1" hangingPunct="1"/>
            <a:r>
              <a:rPr lang="en-US" altLang="en-US" sz="3200"/>
              <a:t>Sorting 4 numbers using a sorting network</a:t>
            </a:r>
          </a:p>
        </p:txBody>
      </p:sp>
      <p:sp>
        <p:nvSpPr>
          <p:cNvPr id="20484" name="Rectangle 3">
            <a:extLst>
              <a:ext uri="{FF2B5EF4-FFF2-40B4-BE49-F238E27FC236}">
                <a16:creationId xmlns:a16="http://schemas.microsoft.com/office/drawing/2014/main" id="{7221778D-C302-E896-7F46-79F1AA739973}"/>
              </a:ext>
            </a:extLst>
          </p:cNvPr>
          <p:cNvSpPr>
            <a:spLocks noGrp="1" noChangeArrowheads="1"/>
          </p:cNvSpPr>
          <p:nvPr>
            <p:ph type="body" idx="1"/>
          </p:nvPr>
        </p:nvSpPr>
        <p:spPr>
          <a:xfrm>
            <a:off x="457200" y="1565275"/>
            <a:ext cx="8229600" cy="4530725"/>
          </a:xfrm>
        </p:spPr>
        <p:txBody>
          <a:bodyPr/>
          <a:lstStyle/>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r>
              <a:rPr lang="en-US" altLang="en-US" sz="2400"/>
              <a:t>Red labels show the time at which the inputs are applied and the values appear on the wires. It is called the “depth of the wire” to which it is attached.</a:t>
            </a:r>
            <a:endParaRPr lang="en-US" altLang="en-US" sz="800"/>
          </a:p>
          <a:p>
            <a:pPr eaLnBrk="1" hangingPunct="1"/>
            <a:r>
              <a:rPr lang="en-US" altLang="en-US" sz="2400"/>
              <a:t>By using a sorting network, it takes 3 steps to produce the sorted output.</a:t>
            </a:r>
            <a:endParaRPr lang="en-US" altLang="en-US" sz="800"/>
          </a:p>
          <a:p>
            <a:pPr eaLnBrk="1" hangingPunct="1"/>
            <a:r>
              <a:rPr lang="en-US" altLang="en-US" sz="2400"/>
              <a:t>How can we design a sorting network for n inputs?</a:t>
            </a:r>
          </a:p>
        </p:txBody>
      </p:sp>
      <p:sp>
        <p:nvSpPr>
          <p:cNvPr id="20485" name="Line 4">
            <a:extLst>
              <a:ext uri="{FF2B5EF4-FFF2-40B4-BE49-F238E27FC236}">
                <a16:creationId xmlns:a16="http://schemas.microsoft.com/office/drawing/2014/main" id="{490A78C9-BCF5-8B8B-3E6E-6FFDF7F28229}"/>
              </a:ext>
            </a:extLst>
          </p:cNvPr>
          <p:cNvSpPr>
            <a:spLocks noChangeShapeType="1"/>
          </p:cNvSpPr>
          <p:nvPr/>
        </p:nvSpPr>
        <p:spPr bwMode="auto">
          <a:xfrm>
            <a:off x="1295400" y="1905000"/>
            <a:ext cx="6172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486" name="Line 8">
            <a:extLst>
              <a:ext uri="{FF2B5EF4-FFF2-40B4-BE49-F238E27FC236}">
                <a16:creationId xmlns:a16="http://schemas.microsoft.com/office/drawing/2014/main" id="{39BAD140-25FD-15C8-7ECE-E08956C98545}"/>
              </a:ext>
            </a:extLst>
          </p:cNvPr>
          <p:cNvSpPr>
            <a:spLocks noChangeShapeType="1"/>
          </p:cNvSpPr>
          <p:nvPr/>
        </p:nvSpPr>
        <p:spPr bwMode="auto">
          <a:xfrm>
            <a:off x="1905000" y="1905000"/>
            <a:ext cx="0" cy="45720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0487" name="Line 9">
            <a:extLst>
              <a:ext uri="{FF2B5EF4-FFF2-40B4-BE49-F238E27FC236}">
                <a16:creationId xmlns:a16="http://schemas.microsoft.com/office/drawing/2014/main" id="{7B981BCA-60C9-6C8B-EF2B-33CD444E619C}"/>
              </a:ext>
            </a:extLst>
          </p:cNvPr>
          <p:cNvSpPr>
            <a:spLocks noChangeShapeType="1"/>
          </p:cNvSpPr>
          <p:nvPr/>
        </p:nvSpPr>
        <p:spPr bwMode="auto">
          <a:xfrm>
            <a:off x="1905000" y="2819400"/>
            <a:ext cx="0" cy="45720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0488" name="Text Box 10">
            <a:extLst>
              <a:ext uri="{FF2B5EF4-FFF2-40B4-BE49-F238E27FC236}">
                <a16:creationId xmlns:a16="http://schemas.microsoft.com/office/drawing/2014/main" id="{2B24E02C-52F9-CBB0-2376-DC5BA5AA1A46}"/>
              </a:ext>
            </a:extLst>
          </p:cNvPr>
          <p:cNvSpPr txBox="1">
            <a:spLocks noChangeArrowheads="1"/>
          </p:cNvSpPr>
          <p:nvPr/>
        </p:nvSpPr>
        <p:spPr bwMode="auto">
          <a:xfrm>
            <a:off x="990600" y="1676400"/>
            <a:ext cx="365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t>i</a:t>
            </a:r>
            <a:r>
              <a:rPr lang="en-US" altLang="en-US" sz="2400" baseline="-25000"/>
              <a:t>1</a:t>
            </a:r>
          </a:p>
        </p:txBody>
      </p:sp>
      <p:sp>
        <p:nvSpPr>
          <p:cNvPr id="20489" name="Text Box 11">
            <a:extLst>
              <a:ext uri="{FF2B5EF4-FFF2-40B4-BE49-F238E27FC236}">
                <a16:creationId xmlns:a16="http://schemas.microsoft.com/office/drawing/2014/main" id="{30B15F2D-413C-1B7B-0F47-F11183E12C8C}"/>
              </a:ext>
            </a:extLst>
          </p:cNvPr>
          <p:cNvSpPr txBox="1">
            <a:spLocks noChangeArrowheads="1"/>
          </p:cNvSpPr>
          <p:nvPr/>
        </p:nvSpPr>
        <p:spPr bwMode="auto">
          <a:xfrm>
            <a:off x="990600" y="2057400"/>
            <a:ext cx="365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t>i</a:t>
            </a:r>
            <a:r>
              <a:rPr lang="en-US" altLang="en-US" sz="2400" baseline="-25000"/>
              <a:t>2</a:t>
            </a:r>
          </a:p>
        </p:txBody>
      </p:sp>
      <p:sp>
        <p:nvSpPr>
          <p:cNvPr id="20490" name="Text Box 15">
            <a:extLst>
              <a:ext uri="{FF2B5EF4-FFF2-40B4-BE49-F238E27FC236}">
                <a16:creationId xmlns:a16="http://schemas.microsoft.com/office/drawing/2014/main" id="{96C81CC6-EDCA-438D-A92D-D3BFD6B71DE1}"/>
              </a:ext>
            </a:extLst>
          </p:cNvPr>
          <p:cNvSpPr txBox="1">
            <a:spLocks noChangeArrowheads="1"/>
          </p:cNvSpPr>
          <p:nvPr/>
        </p:nvSpPr>
        <p:spPr bwMode="auto">
          <a:xfrm>
            <a:off x="990600" y="2590800"/>
            <a:ext cx="365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t>i</a:t>
            </a:r>
            <a:r>
              <a:rPr lang="en-US" altLang="en-US" sz="2400" baseline="-25000"/>
              <a:t>3</a:t>
            </a:r>
          </a:p>
        </p:txBody>
      </p:sp>
      <p:sp>
        <p:nvSpPr>
          <p:cNvPr id="20491" name="Text Box 16">
            <a:extLst>
              <a:ext uri="{FF2B5EF4-FFF2-40B4-BE49-F238E27FC236}">
                <a16:creationId xmlns:a16="http://schemas.microsoft.com/office/drawing/2014/main" id="{6491841A-4F22-0523-D446-58F3AB2A2C3B}"/>
              </a:ext>
            </a:extLst>
          </p:cNvPr>
          <p:cNvSpPr txBox="1">
            <a:spLocks noChangeArrowheads="1"/>
          </p:cNvSpPr>
          <p:nvPr/>
        </p:nvSpPr>
        <p:spPr bwMode="auto">
          <a:xfrm>
            <a:off x="990600" y="2971800"/>
            <a:ext cx="365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t>i</a:t>
            </a:r>
            <a:r>
              <a:rPr lang="en-US" altLang="en-US" sz="2400" baseline="-25000"/>
              <a:t>4</a:t>
            </a:r>
          </a:p>
        </p:txBody>
      </p:sp>
      <p:sp>
        <p:nvSpPr>
          <p:cNvPr id="20492" name="Text Box 18">
            <a:extLst>
              <a:ext uri="{FF2B5EF4-FFF2-40B4-BE49-F238E27FC236}">
                <a16:creationId xmlns:a16="http://schemas.microsoft.com/office/drawing/2014/main" id="{FF68D573-9B5D-332E-E2D3-DFAADA62D09A}"/>
              </a:ext>
            </a:extLst>
          </p:cNvPr>
          <p:cNvSpPr txBox="1">
            <a:spLocks noChangeArrowheads="1"/>
          </p:cNvSpPr>
          <p:nvPr/>
        </p:nvSpPr>
        <p:spPr bwMode="auto">
          <a:xfrm>
            <a:off x="2057400" y="1538288"/>
            <a:ext cx="7207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min</a:t>
            </a:r>
            <a:r>
              <a:rPr lang="en-US" altLang="en-US" sz="1800" baseline="-25000"/>
              <a:t>12</a:t>
            </a:r>
          </a:p>
        </p:txBody>
      </p:sp>
      <p:sp>
        <p:nvSpPr>
          <p:cNvPr id="20493" name="Text Box 19">
            <a:extLst>
              <a:ext uri="{FF2B5EF4-FFF2-40B4-BE49-F238E27FC236}">
                <a16:creationId xmlns:a16="http://schemas.microsoft.com/office/drawing/2014/main" id="{99C78330-0E46-9F64-E128-ECD794E72717}"/>
              </a:ext>
            </a:extLst>
          </p:cNvPr>
          <p:cNvSpPr txBox="1">
            <a:spLocks noChangeArrowheads="1"/>
          </p:cNvSpPr>
          <p:nvPr/>
        </p:nvSpPr>
        <p:spPr bwMode="auto">
          <a:xfrm>
            <a:off x="2057400" y="1981200"/>
            <a:ext cx="7842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max</a:t>
            </a:r>
            <a:r>
              <a:rPr lang="en-US" altLang="en-US" sz="1800" baseline="-25000"/>
              <a:t>12</a:t>
            </a:r>
          </a:p>
        </p:txBody>
      </p:sp>
      <p:sp>
        <p:nvSpPr>
          <p:cNvPr id="20494" name="Text Box 20">
            <a:extLst>
              <a:ext uri="{FF2B5EF4-FFF2-40B4-BE49-F238E27FC236}">
                <a16:creationId xmlns:a16="http://schemas.microsoft.com/office/drawing/2014/main" id="{3EAF6379-B718-9108-772F-821FF398A0C4}"/>
              </a:ext>
            </a:extLst>
          </p:cNvPr>
          <p:cNvSpPr txBox="1">
            <a:spLocks noChangeArrowheads="1"/>
          </p:cNvSpPr>
          <p:nvPr/>
        </p:nvSpPr>
        <p:spPr bwMode="auto">
          <a:xfrm>
            <a:off x="2057400" y="2909888"/>
            <a:ext cx="7842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max</a:t>
            </a:r>
            <a:r>
              <a:rPr lang="en-US" altLang="en-US" sz="1800" baseline="-25000"/>
              <a:t>34</a:t>
            </a:r>
          </a:p>
        </p:txBody>
      </p:sp>
      <p:sp>
        <p:nvSpPr>
          <p:cNvPr id="20495" name="Text Box 21">
            <a:extLst>
              <a:ext uri="{FF2B5EF4-FFF2-40B4-BE49-F238E27FC236}">
                <a16:creationId xmlns:a16="http://schemas.microsoft.com/office/drawing/2014/main" id="{F2491B1F-6616-1232-9A17-BFEBBF253FDD}"/>
              </a:ext>
            </a:extLst>
          </p:cNvPr>
          <p:cNvSpPr txBox="1">
            <a:spLocks noChangeArrowheads="1"/>
          </p:cNvSpPr>
          <p:nvPr/>
        </p:nvSpPr>
        <p:spPr bwMode="auto">
          <a:xfrm>
            <a:off x="2057400" y="2452688"/>
            <a:ext cx="7207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min</a:t>
            </a:r>
            <a:r>
              <a:rPr lang="en-US" altLang="en-US" sz="1800" baseline="-25000"/>
              <a:t>34</a:t>
            </a:r>
          </a:p>
        </p:txBody>
      </p:sp>
      <p:sp>
        <p:nvSpPr>
          <p:cNvPr id="20496" name="Text Box 22">
            <a:extLst>
              <a:ext uri="{FF2B5EF4-FFF2-40B4-BE49-F238E27FC236}">
                <a16:creationId xmlns:a16="http://schemas.microsoft.com/office/drawing/2014/main" id="{3929DDB3-2499-61EB-5C00-B712A87DFFC3}"/>
              </a:ext>
            </a:extLst>
          </p:cNvPr>
          <p:cNvSpPr txBox="1">
            <a:spLocks noChangeArrowheads="1"/>
          </p:cNvSpPr>
          <p:nvPr/>
        </p:nvSpPr>
        <p:spPr bwMode="auto">
          <a:xfrm>
            <a:off x="1295400" y="1600200"/>
            <a:ext cx="46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FF0101"/>
                </a:solidFill>
              </a:rPr>
              <a:t>(0)</a:t>
            </a:r>
            <a:endParaRPr lang="en-US" altLang="en-US" sz="1800" baseline="-25000">
              <a:solidFill>
                <a:srgbClr val="FF0101"/>
              </a:solidFill>
            </a:endParaRPr>
          </a:p>
        </p:txBody>
      </p:sp>
      <p:sp>
        <p:nvSpPr>
          <p:cNvPr id="20497" name="Text Box 23">
            <a:extLst>
              <a:ext uri="{FF2B5EF4-FFF2-40B4-BE49-F238E27FC236}">
                <a16:creationId xmlns:a16="http://schemas.microsoft.com/office/drawing/2014/main" id="{9C14B2F7-50E3-7243-5F34-876871DFF1A4}"/>
              </a:ext>
            </a:extLst>
          </p:cNvPr>
          <p:cNvSpPr txBox="1">
            <a:spLocks noChangeArrowheads="1"/>
          </p:cNvSpPr>
          <p:nvPr/>
        </p:nvSpPr>
        <p:spPr bwMode="auto">
          <a:xfrm>
            <a:off x="1295400" y="2057400"/>
            <a:ext cx="46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FF0101"/>
                </a:solidFill>
              </a:rPr>
              <a:t>(0)</a:t>
            </a:r>
            <a:endParaRPr lang="en-US" altLang="en-US" sz="1800" baseline="-25000">
              <a:solidFill>
                <a:srgbClr val="FF0101"/>
              </a:solidFill>
            </a:endParaRPr>
          </a:p>
        </p:txBody>
      </p:sp>
      <p:sp>
        <p:nvSpPr>
          <p:cNvPr id="20498" name="Text Box 24">
            <a:extLst>
              <a:ext uri="{FF2B5EF4-FFF2-40B4-BE49-F238E27FC236}">
                <a16:creationId xmlns:a16="http://schemas.microsoft.com/office/drawing/2014/main" id="{B6DA76E7-021D-9E26-76AE-683E696382CF}"/>
              </a:ext>
            </a:extLst>
          </p:cNvPr>
          <p:cNvSpPr txBox="1">
            <a:spLocks noChangeArrowheads="1"/>
          </p:cNvSpPr>
          <p:nvPr/>
        </p:nvSpPr>
        <p:spPr bwMode="auto">
          <a:xfrm>
            <a:off x="1295400" y="2514600"/>
            <a:ext cx="46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FF0101"/>
                </a:solidFill>
              </a:rPr>
              <a:t>(0)</a:t>
            </a:r>
            <a:endParaRPr lang="en-US" altLang="en-US" sz="1800" baseline="-25000">
              <a:solidFill>
                <a:srgbClr val="FF0101"/>
              </a:solidFill>
            </a:endParaRPr>
          </a:p>
        </p:txBody>
      </p:sp>
      <p:sp>
        <p:nvSpPr>
          <p:cNvPr id="20499" name="Text Box 25">
            <a:extLst>
              <a:ext uri="{FF2B5EF4-FFF2-40B4-BE49-F238E27FC236}">
                <a16:creationId xmlns:a16="http://schemas.microsoft.com/office/drawing/2014/main" id="{1DAADA5A-2CD0-891D-55EF-F59AF44DA336}"/>
              </a:ext>
            </a:extLst>
          </p:cNvPr>
          <p:cNvSpPr txBox="1">
            <a:spLocks noChangeArrowheads="1"/>
          </p:cNvSpPr>
          <p:nvPr/>
        </p:nvSpPr>
        <p:spPr bwMode="auto">
          <a:xfrm>
            <a:off x="1295400" y="2971800"/>
            <a:ext cx="46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FF0101"/>
                </a:solidFill>
              </a:rPr>
              <a:t>(0)</a:t>
            </a:r>
            <a:endParaRPr lang="en-US" altLang="en-US" sz="1800" baseline="-25000">
              <a:solidFill>
                <a:srgbClr val="FF0101"/>
              </a:solidFill>
            </a:endParaRPr>
          </a:p>
        </p:txBody>
      </p:sp>
      <p:sp>
        <p:nvSpPr>
          <p:cNvPr id="20500" name="Text Box 26">
            <a:extLst>
              <a:ext uri="{FF2B5EF4-FFF2-40B4-BE49-F238E27FC236}">
                <a16:creationId xmlns:a16="http://schemas.microsoft.com/office/drawing/2014/main" id="{CCDE4DFA-58EB-FC8A-A8A3-F62E66670AC8}"/>
              </a:ext>
            </a:extLst>
          </p:cNvPr>
          <p:cNvSpPr txBox="1">
            <a:spLocks noChangeArrowheads="1"/>
          </p:cNvSpPr>
          <p:nvPr/>
        </p:nvSpPr>
        <p:spPr bwMode="auto">
          <a:xfrm>
            <a:off x="2743200" y="1600200"/>
            <a:ext cx="46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FF0101"/>
                </a:solidFill>
              </a:rPr>
              <a:t>(1)</a:t>
            </a:r>
            <a:endParaRPr lang="en-US" altLang="en-US" sz="1800" baseline="-25000">
              <a:solidFill>
                <a:srgbClr val="FF0101"/>
              </a:solidFill>
            </a:endParaRPr>
          </a:p>
        </p:txBody>
      </p:sp>
      <p:sp>
        <p:nvSpPr>
          <p:cNvPr id="20501" name="Text Box 27">
            <a:extLst>
              <a:ext uri="{FF2B5EF4-FFF2-40B4-BE49-F238E27FC236}">
                <a16:creationId xmlns:a16="http://schemas.microsoft.com/office/drawing/2014/main" id="{EC81B37B-521F-282F-B2A1-CE02D1082EB2}"/>
              </a:ext>
            </a:extLst>
          </p:cNvPr>
          <p:cNvSpPr txBox="1">
            <a:spLocks noChangeArrowheads="1"/>
          </p:cNvSpPr>
          <p:nvPr/>
        </p:nvSpPr>
        <p:spPr bwMode="auto">
          <a:xfrm>
            <a:off x="2743200" y="2057400"/>
            <a:ext cx="46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FF0101"/>
                </a:solidFill>
              </a:rPr>
              <a:t>(1)</a:t>
            </a:r>
            <a:endParaRPr lang="en-US" altLang="en-US" sz="1800" baseline="-25000">
              <a:solidFill>
                <a:srgbClr val="FF0101"/>
              </a:solidFill>
            </a:endParaRPr>
          </a:p>
        </p:txBody>
      </p:sp>
      <p:sp>
        <p:nvSpPr>
          <p:cNvPr id="20502" name="Text Box 28">
            <a:extLst>
              <a:ext uri="{FF2B5EF4-FFF2-40B4-BE49-F238E27FC236}">
                <a16:creationId xmlns:a16="http://schemas.microsoft.com/office/drawing/2014/main" id="{DCD9E6A9-1B61-9FB2-B36B-3B473D617D0E}"/>
              </a:ext>
            </a:extLst>
          </p:cNvPr>
          <p:cNvSpPr txBox="1">
            <a:spLocks noChangeArrowheads="1"/>
          </p:cNvSpPr>
          <p:nvPr/>
        </p:nvSpPr>
        <p:spPr bwMode="auto">
          <a:xfrm>
            <a:off x="2743200" y="2971800"/>
            <a:ext cx="46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FF0101"/>
                </a:solidFill>
              </a:rPr>
              <a:t>(1)</a:t>
            </a:r>
            <a:endParaRPr lang="en-US" altLang="en-US" sz="1800" baseline="-25000">
              <a:solidFill>
                <a:srgbClr val="FF0101"/>
              </a:solidFill>
            </a:endParaRPr>
          </a:p>
        </p:txBody>
      </p:sp>
      <p:sp>
        <p:nvSpPr>
          <p:cNvPr id="20503" name="Text Box 29">
            <a:extLst>
              <a:ext uri="{FF2B5EF4-FFF2-40B4-BE49-F238E27FC236}">
                <a16:creationId xmlns:a16="http://schemas.microsoft.com/office/drawing/2014/main" id="{C56E37DB-2C6C-A313-8CC7-7D98F9F29AD5}"/>
              </a:ext>
            </a:extLst>
          </p:cNvPr>
          <p:cNvSpPr txBox="1">
            <a:spLocks noChangeArrowheads="1"/>
          </p:cNvSpPr>
          <p:nvPr/>
        </p:nvSpPr>
        <p:spPr bwMode="auto">
          <a:xfrm>
            <a:off x="2743200" y="2514600"/>
            <a:ext cx="46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FF0101"/>
                </a:solidFill>
              </a:rPr>
              <a:t>(1)</a:t>
            </a:r>
            <a:endParaRPr lang="en-US" altLang="en-US" sz="1800" baseline="-25000">
              <a:solidFill>
                <a:srgbClr val="FF0101"/>
              </a:solidFill>
            </a:endParaRPr>
          </a:p>
        </p:txBody>
      </p:sp>
      <p:sp>
        <p:nvSpPr>
          <p:cNvPr id="20504" name="Line 30">
            <a:extLst>
              <a:ext uri="{FF2B5EF4-FFF2-40B4-BE49-F238E27FC236}">
                <a16:creationId xmlns:a16="http://schemas.microsoft.com/office/drawing/2014/main" id="{8310D89F-5B6D-ABBA-DAC9-A4676BB65DDB}"/>
              </a:ext>
            </a:extLst>
          </p:cNvPr>
          <p:cNvSpPr>
            <a:spLocks noChangeShapeType="1"/>
          </p:cNvSpPr>
          <p:nvPr/>
        </p:nvSpPr>
        <p:spPr bwMode="auto">
          <a:xfrm>
            <a:off x="3429000" y="1905000"/>
            <a:ext cx="0" cy="91440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0505" name="Line 31">
            <a:extLst>
              <a:ext uri="{FF2B5EF4-FFF2-40B4-BE49-F238E27FC236}">
                <a16:creationId xmlns:a16="http://schemas.microsoft.com/office/drawing/2014/main" id="{3E93D247-51F0-C1BE-9E08-C57CE2E8C093}"/>
              </a:ext>
            </a:extLst>
          </p:cNvPr>
          <p:cNvSpPr>
            <a:spLocks noChangeShapeType="1"/>
          </p:cNvSpPr>
          <p:nvPr/>
        </p:nvSpPr>
        <p:spPr bwMode="auto">
          <a:xfrm>
            <a:off x="3657600" y="2362200"/>
            <a:ext cx="0" cy="91440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0506" name="Text Box 32">
            <a:extLst>
              <a:ext uri="{FF2B5EF4-FFF2-40B4-BE49-F238E27FC236}">
                <a16:creationId xmlns:a16="http://schemas.microsoft.com/office/drawing/2014/main" id="{00D87FEC-9F64-DFF9-E261-4456CD65C78D}"/>
              </a:ext>
            </a:extLst>
          </p:cNvPr>
          <p:cNvSpPr txBox="1">
            <a:spLocks noChangeArrowheads="1"/>
          </p:cNvSpPr>
          <p:nvPr/>
        </p:nvSpPr>
        <p:spPr bwMode="auto">
          <a:xfrm>
            <a:off x="3886200" y="1538288"/>
            <a:ext cx="3952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o</a:t>
            </a:r>
            <a:r>
              <a:rPr lang="en-US" altLang="en-US" sz="1800" baseline="-25000"/>
              <a:t>1</a:t>
            </a:r>
          </a:p>
        </p:txBody>
      </p:sp>
      <p:sp>
        <p:nvSpPr>
          <p:cNvPr id="20507" name="Text Box 33">
            <a:extLst>
              <a:ext uri="{FF2B5EF4-FFF2-40B4-BE49-F238E27FC236}">
                <a16:creationId xmlns:a16="http://schemas.microsoft.com/office/drawing/2014/main" id="{97D49304-6E85-761D-9FF7-980D67599E19}"/>
              </a:ext>
            </a:extLst>
          </p:cNvPr>
          <p:cNvSpPr txBox="1">
            <a:spLocks noChangeArrowheads="1"/>
          </p:cNvSpPr>
          <p:nvPr/>
        </p:nvSpPr>
        <p:spPr bwMode="auto">
          <a:xfrm>
            <a:off x="5175250" y="1585913"/>
            <a:ext cx="463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FF0101"/>
                </a:solidFill>
              </a:rPr>
              <a:t>(2)</a:t>
            </a:r>
            <a:endParaRPr lang="en-US" altLang="en-US" sz="1800" baseline="-25000">
              <a:solidFill>
                <a:srgbClr val="FF0101"/>
              </a:solidFill>
            </a:endParaRPr>
          </a:p>
        </p:txBody>
      </p:sp>
      <p:sp>
        <p:nvSpPr>
          <p:cNvPr id="20508" name="Text Box 34">
            <a:extLst>
              <a:ext uri="{FF2B5EF4-FFF2-40B4-BE49-F238E27FC236}">
                <a16:creationId xmlns:a16="http://schemas.microsoft.com/office/drawing/2014/main" id="{DB484412-FECD-3FB9-A5F3-204453E64397}"/>
              </a:ext>
            </a:extLst>
          </p:cNvPr>
          <p:cNvSpPr txBox="1">
            <a:spLocks noChangeArrowheads="1"/>
          </p:cNvSpPr>
          <p:nvPr/>
        </p:nvSpPr>
        <p:spPr bwMode="auto">
          <a:xfrm>
            <a:off x="3886200" y="2909888"/>
            <a:ext cx="3952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o</a:t>
            </a:r>
            <a:r>
              <a:rPr lang="en-US" altLang="en-US" sz="1800" baseline="-25000"/>
              <a:t>4</a:t>
            </a:r>
          </a:p>
        </p:txBody>
      </p:sp>
      <p:sp>
        <p:nvSpPr>
          <p:cNvPr id="20509" name="Text Box 35">
            <a:extLst>
              <a:ext uri="{FF2B5EF4-FFF2-40B4-BE49-F238E27FC236}">
                <a16:creationId xmlns:a16="http://schemas.microsoft.com/office/drawing/2014/main" id="{A34F2EC3-3E3B-D47E-35E2-EA235F1DD8CD}"/>
              </a:ext>
            </a:extLst>
          </p:cNvPr>
          <p:cNvSpPr txBox="1">
            <a:spLocks noChangeArrowheads="1"/>
          </p:cNvSpPr>
          <p:nvPr/>
        </p:nvSpPr>
        <p:spPr bwMode="auto">
          <a:xfrm>
            <a:off x="5175250" y="2957513"/>
            <a:ext cx="463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FF0101"/>
                </a:solidFill>
              </a:rPr>
              <a:t>(2)</a:t>
            </a:r>
            <a:endParaRPr lang="en-US" altLang="en-US" sz="1800" baseline="-25000">
              <a:solidFill>
                <a:srgbClr val="FF0101"/>
              </a:solidFill>
            </a:endParaRPr>
          </a:p>
        </p:txBody>
      </p:sp>
      <p:sp>
        <p:nvSpPr>
          <p:cNvPr id="20510" name="Text Box 36">
            <a:extLst>
              <a:ext uri="{FF2B5EF4-FFF2-40B4-BE49-F238E27FC236}">
                <a16:creationId xmlns:a16="http://schemas.microsoft.com/office/drawing/2014/main" id="{45192E3A-F282-C8BF-948A-016ECA8C3235}"/>
              </a:ext>
            </a:extLst>
          </p:cNvPr>
          <p:cNvSpPr txBox="1">
            <a:spLocks noChangeArrowheads="1"/>
          </p:cNvSpPr>
          <p:nvPr/>
        </p:nvSpPr>
        <p:spPr bwMode="auto">
          <a:xfrm>
            <a:off x="3886200" y="2057400"/>
            <a:ext cx="1225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minOfMax</a:t>
            </a:r>
            <a:endParaRPr lang="en-US" altLang="en-US" sz="1800" baseline="-25000"/>
          </a:p>
        </p:txBody>
      </p:sp>
      <p:sp>
        <p:nvSpPr>
          <p:cNvPr id="20511" name="Text Box 37">
            <a:extLst>
              <a:ext uri="{FF2B5EF4-FFF2-40B4-BE49-F238E27FC236}">
                <a16:creationId xmlns:a16="http://schemas.microsoft.com/office/drawing/2014/main" id="{E42F8A45-8414-D6DE-77B4-8AF225867EF4}"/>
              </a:ext>
            </a:extLst>
          </p:cNvPr>
          <p:cNvSpPr txBox="1">
            <a:spLocks noChangeArrowheads="1"/>
          </p:cNvSpPr>
          <p:nvPr/>
        </p:nvSpPr>
        <p:spPr bwMode="auto">
          <a:xfrm>
            <a:off x="5175250" y="2057400"/>
            <a:ext cx="46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FF0101"/>
                </a:solidFill>
              </a:rPr>
              <a:t>(2)</a:t>
            </a:r>
            <a:endParaRPr lang="en-US" altLang="en-US" sz="1800" baseline="-25000">
              <a:solidFill>
                <a:srgbClr val="FF0101"/>
              </a:solidFill>
            </a:endParaRPr>
          </a:p>
        </p:txBody>
      </p:sp>
      <p:sp>
        <p:nvSpPr>
          <p:cNvPr id="20512" name="Text Box 38">
            <a:extLst>
              <a:ext uri="{FF2B5EF4-FFF2-40B4-BE49-F238E27FC236}">
                <a16:creationId xmlns:a16="http://schemas.microsoft.com/office/drawing/2014/main" id="{D7B8D9B1-5895-2FC9-65F8-4F0766189F39}"/>
              </a:ext>
            </a:extLst>
          </p:cNvPr>
          <p:cNvSpPr txBox="1">
            <a:spLocks noChangeArrowheads="1"/>
          </p:cNvSpPr>
          <p:nvPr/>
        </p:nvSpPr>
        <p:spPr bwMode="auto">
          <a:xfrm>
            <a:off x="3886200" y="2528888"/>
            <a:ext cx="1225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maxOfMin</a:t>
            </a:r>
            <a:endParaRPr lang="en-US" altLang="en-US" sz="1800" baseline="-25000"/>
          </a:p>
        </p:txBody>
      </p:sp>
      <p:sp>
        <p:nvSpPr>
          <p:cNvPr id="20513" name="Text Box 39">
            <a:extLst>
              <a:ext uri="{FF2B5EF4-FFF2-40B4-BE49-F238E27FC236}">
                <a16:creationId xmlns:a16="http://schemas.microsoft.com/office/drawing/2014/main" id="{1BD7D925-F030-8BE1-DE18-53798727E8F4}"/>
              </a:ext>
            </a:extLst>
          </p:cNvPr>
          <p:cNvSpPr txBox="1">
            <a:spLocks noChangeArrowheads="1"/>
          </p:cNvSpPr>
          <p:nvPr/>
        </p:nvSpPr>
        <p:spPr bwMode="auto">
          <a:xfrm>
            <a:off x="5175250" y="2528888"/>
            <a:ext cx="463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FF0101"/>
                </a:solidFill>
              </a:rPr>
              <a:t>(2)</a:t>
            </a:r>
            <a:endParaRPr lang="en-US" altLang="en-US" sz="1800" baseline="-25000">
              <a:solidFill>
                <a:srgbClr val="FF0101"/>
              </a:solidFill>
            </a:endParaRPr>
          </a:p>
        </p:txBody>
      </p:sp>
      <p:sp>
        <p:nvSpPr>
          <p:cNvPr id="20514" name="Line 40">
            <a:extLst>
              <a:ext uri="{FF2B5EF4-FFF2-40B4-BE49-F238E27FC236}">
                <a16:creationId xmlns:a16="http://schemas.microsoft.com/office/drawing/2014/main" id="{F79DA7E5-E00C-F931-6C8C-1E1C9613FEC6}"/>
              </a:ext>
            </a:extLst>
          </p:cNvPr>
          <p:cNvSpPr>
            <a:spLocks noChangeShapeType="1"/>
          </p:cNvSpPr>
          <p:nvPr/>
        </p:nvSpPr>
        <p:spPr bwMode="auto">
          <a:xfrm>
            <a:off x="6172200" y="2362200"/>
            <a:ext cx="0" cy="45720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0515" name="Text Box 41">
            <a:extLst>
              <a:ext uri="{FF2B5EF4-FFF2-40B4-BE49-F238E27FC236}">
                <a16:creationId xmlns:a16="http://schemas.microsoft.com/office/drawing/2014/main" id="{16593094-0F69-4A0C-50F1-AB320D4E6707}"/>
              </a:ext>
            </a:extLst>
          </p:cNvPr>
          <p:cNvSpPr txBox="1">
            <a:spLocks noChangeArrowheads="1"/>
          </p:cNvSpPr>
          <p:nvPr/>
        </p:nvSpPr>
        <p:spPr bwMode="auto">
          <a:xfrm>
            <a:off x="6324600" y="2024063"/>
            <a:ext cx="3952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o</a:t>
            </a:r>
            <a:r>
              <a:rPr lang="en-US" altLang="en-US" sz="1800" baseline="-25000"/>
              <a:t>2</a:t>
            </a:r>
          </a:p>
        </p:txBody>
      </p:sp>
      <p:sp>
        <p:nvSpPr>
          <p:cNvPr id="20516" name="Text Box 42">
            <a:extLst>
              <a:ext uri="{FF2B5EF4-FFF2-40B4-BE49-F238E27FC236}">
                <a16:creationId xmlns:a16="http://schemas.microsoft.com/office/drawing/2014/main" id="{E8CEAD36-5545-8DDF-1495-B0C09908D564}"/>
              </a:ext>
            </a:extLst>
          </p:cNvPr>
          <p:cNvSpPr txBox="1">
            <a:spLocks noChangeArrowheads="1"/>
          </p:cNvSpPr>
          <p:nvPr/>
        </p:nvSpPr>
        <p:spPr bwMode="auto">
          <a:xfrm>
            <a:off x="6699250" y="2071688"/>
            <a:ext cx="463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FF0101"/>
                </a:solidFill>
              </a:rPr>
              <a:t>(3)</a:t>
            </a:r>
            <a:endParaRPr lang="en-US" altLang="en-US" sz="1800" baseline="-25000">
              <a:solidFill>
                <a:srgbClr val="FF0101"/>
              </a:solidFill>
            </a:endParaRPr>
          </a:p>
        </p:txBody>
      </p:sp>
      <p:sp>
        <p:nvSpPr>
          <p:cNvPr id="20517" name="Text Box 43">
            <a:extLst>
              <a:ext uri="{FF2B5EF4-FFF2-40B4-BE49-F238E27FC236}">
                <a16:creationId xmlns:a16="http://schemas.microsoft.com/office/drawing/2014/main" id="{5BE8F2E6-C00E-6BD5-33F5-3586A63EC291}"/>
              </a:ext>
            </a:extLst>
          </p:cNvPr>
          <p:cNvSpPr txBox="1">
            <a:spLocks noChangeArrowheads="1"/>
          </p:cNvSpPr>
          <p:nvPr/>
        </p:nvSpPr>
        <p:spPr bwMode="auto">
          <a:xfrm>
            <a:off x="6324600" y="2452688"/>
            <a:ext cx="3952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o</a:t>
            </a:r>
            <a:r>
              <a:rPr lang="en-US" altLang="en-US" sz="1800" baseline="-25000"/>
              <a:t>3</a:t>
            </a:r>
          </a:p>
        </p:txBody>
      </p:sp>
      <p:sp>
        <p:nvSpPr>
          <p:cNvPr id="20518" name="Text Box 44">
            <a:extLst>
              <a:ext uri="{FF2B5EF4-FFF2-40B4-BE49-F238E27FC236}">
                <a16:creationId xmlns:a16="http://schemas.microsoft.com/office/drawing/2014/main" id="{AB3BBC7F-7D88-19FB-23A6-047D87D19731}"/>
              </a:ext>
            </a:extLst>
          </p:cNvPr>
          <p:cNvSpPr txBox="1">
            <a:spLocks noChangeArrowheads="1"/>
          </p:cNvSpPr>
          <p:nvPr/>
        </p:nvSpPr>
        <p:spPr bwMode="auto">
          <a:xfrm>
            <a:off x="6705600" y="2528888"/>
            <a:ext cx="463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FF0101"/>
                </a:solidFill>
              </a:rPr>
              <a:t>(3)</a:t>
            </a:r>
            <a:endParaRPr lang="en-US" altLang="en-US" sz="1800" baseline="-25000">
              <a:solidFill>
                <a:srgbClr val="FF0101"/>
              </a:solidFill>
            </a:endParaRPr>
          </a:p>
        </p:txBody>
      </p:sp>
      <p:sp>
        <p:nvSpPr>
          <p:cNvPr id="20519" name="Line 45">
            <a:extLst>
              <a:ext uri="{FF2B5EF4-FFF2-40B4-BE49-F238E27FC236}">
                <a16:creationId xmlns:a16="http://schemas.microsoft.com/office/drawing/2014/main" id="{6813A885-356B-059B-137C-796F8643B7D7}"/>
              </a:ext>
            </a:extLst>
          </p:cNvPr>
          <p:cNvSpPr>
            <a:spLocks noChangeShapeType="1"/>
          </p:cNvSpPr>
          <p:nvPr/>
        </p:nvSpPr>
        <p:spPr bwMode="auto">
          <a:xfrm>
            <a:off x="1295400" y="2362200"/>
            <a:ext cx="6172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520" name="Line 46">
            <a:extLst>
              <a:ext uri="{FF2B5EF4-FFF2-40B4-BE49-F238E27FC236}">
                <a16:creationId xmlns:a16="http://schemas.microsoft.com/office/drawing/2014/main" id="{793EE8CE-5A0E-98D6-A88B-56ECBD09B212}"/>
              </a:ext>
            </a:extLst>
          </p:cNvPr>
          <p:cNvSpPr>
            <a:spLocks noChangeShapeType="1"/>
          </p:cNvSpPr>
          <p:nvPr/>
        </p:nvSpPr>
        <p:spPr bwMode="auto">
          <a:xfrm>
            <a:off x="1295400" y="2819400"/>
            <a:ext cx="6172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521" name="Line 47">
            <a:extLst>
              <a:ext uri="{FF2B5EF4-FFF2-40B4-BE49-F238E27FC236}">
                <a16:creationId xmlns:a16="http://schemas.microsoft.com/office/drawing/2014/main" id="{8A3D61ED-583B-CDDC-C5F5-291534E08936}"/>
              </a:ext>
            </a:extLst>
          </p:cNvPr>
          <p:cNvSpPr>
            <a:spLocks noChangeShapeType="1"/>
          </p:cNvSpPr>
          <p:nvPr/>
        </p:nvSpPr>
        <p:spPr bwMode="auto">
          <a:xfrm>
            <a:off x="1295400" y="3276600"/>
            <a:ext cx="6172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522" name="Text Box 55">
            <a:extLst>
              <a:ext uri="{FF2B5EF4-FFF2-40B4-BE49-F238E27FC236}">
                <a16:creationId xmlns:a16="http://schemas.microsoft.com/office/drawing/2014/main" id="{8D4706FC-D9E3-DAD8-BB0C-AFFB40C20DDE}"/>
              </a:ext>
            </a:extLst>
          </p:cNvPr>
          <p:cNvSpPr txBox="1">
            <a:spLocks noChangeArrowheads="1"/>
          </p:cNvSpPr>
          <p:nvPr/>
        </p:nvSpPr>
        <p:spPr bwMode="auto">
          <a:xfrm>
            <a:off x="7766050" y="1752600"/>
            <a:ext cx="46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FF0101"/>
                </a:solidFill>
              </a:rPr>
              <a:t>(2)</a:t>
            </a:r>
            <a:endParaRPr lang="en-US" altLang="en-US" sz="1800" baseline="-25000">
              <a:solidFill>
                <a:srgbClr val="FF0101"/>
              </a:solidFill>
            </a:endParaRPr>
          </a:p>
        </p:txBody>
      </p:sp>
      <p:sp>
        <p:nvSpPr>
          <p:cNvPr id="20523" name="Text Box 56">
            <a:extLst>
              <a:ext uri="{FF2B5EF4-FFF2-40B4-BE49-F238E27FC236}">
                <a16:creationId xmlns:a16="http://schemas.microsoft.com/office/drawing/2014/main" id="{6CA94C47-640E-90D5-A7F2-4DFF89492ED1}"/>
              </a:ext>
            </a:extLst>
          </p:cNvPr>
          <p:cNvSpPr txBox="1">
            <a:spLocks noChangeArrowheads="1"/>
          </p:cNvSpPr>
          <p:nvPr/>
        </p:nvSpPr>
        <p:spPr bwMode="auto">
          <a:xfrm>
            <a:off x="7766050" y="3124200"/>
            <a:ext cx="46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FF0101"/>
                </a:solidFill>
              </a:rPr>
              <a:t>(2)</a:t>
            </a:r>
            <a:endParaRPr lang="en-US" altLang="en-US" sz="1800" baseline="-25000">
              <a:solidFill>
                <a:srgbClr val="FF0101"/>
              </a:solidFill>
            </a:endParaRPr>
          </a:p>
        </p:txBody>
      </p:sp>
      <p:sp>
        <p:nvSpPr>
          <p:cNvPr id="20524" name="Text Box 57">
            <a:extLst>
              <a:ext uri="{FF2B5EF4-FFF2-40B4-BE49-F238E27FC236}">
                <a16:creationId xmlns:a16="http://schemas.microsoft.com/office/drawing/2014/main" id="{D339E2AB-A2F5-0E12-4C4A-CF4D3751F198}"/>
              </a:ext>
            </a:extLst>
          </p:cNvPr>
          <p:cNvSpPr txBox="1">
            <a:spLocks noChangeArrowheads="1"/>
          </p:cNvSpPr>
          <p:nvPr/>
        </p:nvSpPr>
        <p:spPr bwMode="auto">
          <a:xfrm>
            <a:off x="7766050" y="2224088"/>
            <a:ext cx="463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FF0101"/>
                </a:solidFill>
              </a:rPr>
              <a:t>(3)</a:t>
            </a:r>
            <a:endParaRPr lang="en-US" altLang="en-US" sz="1800" baseline="-25000">
              <a:solidFill>
                <a:srgbClr val="FF0101"/>
              </a:solidFill>
            </a:endParaRPr>
          </a:p>
        </p:txBody>
      </p:sp>
      <p:sp>
        <p:nvSpPr>
          <p:cNvPr id="20525" name="Text Box 58">
            <a:extLst>
              <a:ext uri="{FF2B5EF4-FFF2-40B4-BE49-F238E27FC236}">
                <a16:creationId xmlns:a16="http://schemas.microsoft.com/office/drawing/2014/main" id="{80624D6D-7E86-A67B-F7E2-DFFC9C093F5C}"/>
              </a:ext>
            </a:extLst>
          </p:cNvPr>
          <p:cNvSpPr txBox="1">
            <a:spLocks noChangeArrowheads="1"/>
          </p:cNvSpPr>
          <p:nvPr/>
        </p:nvSpPr>
        <p:spPr bwMode="auto">
          <a:xfrm>
            <a:off x="7766050" y="2695575"/>
            <a:ext cx="46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FF0101"/>
                </a:solidFill>
              </a:rPr>
              <a:t>(3)</a:t>
            </a:r>
            <a:endParaRPr lang="en-US" altLang="en-US" sz="1800" baseline="-25000">
              <a:solidFill>
                <a:srgbClr val="FF0101"/>
              </a:solidFill>
            </a:endParaRPr>
          </a:p>
        </p:txBody>
      </p:sp>
      <p:sp>
        <p:nvSpPr>
          <p:cNvPr id="20526" name="Text Box 59">
            <a:extLst>
              <a:ext uri="{FF2B5EF4-FFF2-40B4-BE49-F238E27FC236}">
                <a16:creationId xmlns:a16="http://schemas.microsoft.com/office/drawing/2014/main" id="{BA3C09C7-210E-1DA0-A19E-57A60A74A69E}"/>
              </a:ext>
            </a:extLst>
          </p:cNvPr>
          <p:cNvSpPr txBox="1">
            <a:spLocks noChangeArrowheads="1"/>
          </p:cNvSpPr>
          <p:nvPr/>
        </p:nvSpPr>
        <p:spPr bwMode="auto">
          <a:xfrm>
            <a:off x="7448550" y="1676400"/>
            <a:ext cx="466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t>o</a:t>
            </a:r>
            <a:r>
              <a:rPr lang="en-US" altLang="en-US" sz="2400" baseline="-25000"/>
              <a:t>1</a:t>
            </a:r>
          </a:p>
        </p:txBody>
      </p:sp>
      <p:sp>
        <p:nvSpPr>
          <p:cNvPr id="20527" name="Text Box 60">
            <a:extLst>
              <a:ext uri="{FF2B5EF4-FFF2-40B4-BE49-F238E27FC236}">
                <a16:creationId xmlns:a16="http://schemas.microsoft.com/office/drawing/2014/main" id="{7BCA878E-0CB5-5D19-257B-28B39146B094}"/>
              </a:ext>
            </a:extLst>
          </p:cNvPr>
          <p:cNvSpPr txBox="1">
            <a:spLocks noChangeArrowheads="1"/>
          </p:cNvSpPr>
          <p:nvPr/>
        </p:nvSpPr>
        <p:spPr bwMode="auto">
          <a:xfrm>
            <a:off x="7439025" y="2133600"/>
            <a:ext cx="466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t>o</a:t>
            </a:r>
            <a:r>
              <a:rPr lang="en-US" altLang="en-US" sz="2400" baseline="-25000"/>
              <a:t>2</a:t>
            </a:r>
          </a:p>
        </p:txBody>
      </p:sp>
      <p:sp>
        <p:nvSpPr>
          <p:cNvPr id="20528" name="Text Box 61">
            <a:extLst>
              <a:ext uri="{FF2B5EF4-FFF2-40B4-BE49-F238E27FC236}">
                <a16:creationId xmlns:a16="http://schemas.microsoft.com/office/drawing/2014/main" id="{08FB03E3-F8E1-E603-F9AE-1B13F75174E6}"/>
              </a:ext>
            </a:extLst>
          </p:cNvPr>
          <p:cNvSpPr txBox="1">
            <a:spLocks noChangeArrowheads="1"/>
          </p:cNvSpPr>
          <p:nvPr/>
        </p:nvSpPr>
        <p:spPr bwMode="auto">
          <a:xfrm>
            <a:off x="7439025" y="2590800"/>
            <a:ext cx="466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t>o</a:t>
            </a:r>
            <a:r>
              <a:rPr lang="en-US" altLang="en-US" sz="2400" baseline="-25000"/>
              <a:t>3</a:t>
            </a:r>
          </a:p>
        </p:txBody>
      </p:sp>
      <p:sp>
        <p:nvSpPr>
          <p:cNvPr id="20529" name="Text Box 62">
            <a:extLst>
              <a:ext uri="{FF2B5EF4-FFF2-40B4-BE49-F238E27FC236}">
                <a16:creationId xmlns:a16="http://schemas.microsoft.com/office/drawing/2014/main" id="{E66FCA07-B69C-7FD1-2910-D17D05C945BA}"/>
              </a:ext>
            </a:extLst>
          </p:cNvPr>
          <p:cNvSpPr txBox="1">
            <a:spLocks noChangeArrowheads="1"/>
          </p:cNvSpPr>
          <p:nvPr/>
        </p:nvSpPr>
        <p:spPr bwMode="auto">
          <a:xfrm>
            <a:off x="7458075" y="2971800"/>
            <a:ext cx="466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t>o</a:t>
            </a:r>
            <a:r>
              <a:rPr lang="en-US" altLang="en-US" sz="2400" baseline="-25000"/>
              <a:t>4</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0497"/>
                                        </p:tgtEl>
                                        <p:attrNameLst>
                                          <p:attrName>style.visibility</p:attrName>
                                        </p:attrNameLst>
                                      </p:cBhvr>
                                      <p:to>
                                        <p:strVal val="visible"/>
                                      </p:to>
                                    </p:set>
                                    <p:animEffect transition="in" filter="fade">
                                      <p:cBhvr>
                                        <p:cTn id="7" dur="500"/>
                                        <p:tgtEl>
                                          <p:spTgt spid="20497"/>
                                        </p:tgtEl>
                                      </p:cBhvr>
                                    </p:animEffect>
                                  </p:childTnLst>
                                </p:cTn>
                              </p:par>
                              <p:par>
                                <p:cTn id="8" presetID="10" presetClass="entr" presetSubtype="0" fill="hold" nodeType="withEffect">
                                  <p:stCondLst>
                                    <p:cond delay="0"/>
                                  </p:stCondLst>
                                  <p:childTnLst>
                                    <p:set>
                                      <p:cBhvr>
                                        <p:cTn id="9" dur="1" fill="hold">
                                          <p:stCondLst>
                                            <p:cond delay="0"/>
                                          </p:stCondLst>
                                        </p:cTn>
                                        <p:tgtEl>
                                          <p:spTgt spid="20496"/>
                                        </p:tgtEl>
                                        <p:attrNameLst>
                                          <p:attrName>style.visibility</p:attrName>
                                        </p:attrNameLst>
                                      </p:cBhvr>
                                      <p:to>
                                        <p:strVal val="visible"/>
                                      </p:to>
                                    </p:set>
                                    <p:animEffect transition="in" filter="fade">
                                      <p:cBhvr>
                                        <p:cTn id="10" dur="500"/>
                                        <p:tgtEl>
                                          <p:spTgt spid="20496"/>
                                        </p:tgtEl>
                                      </p:cBhvr>
                                    </p:animEffect>
                                  </p:childTnLst>
                                </p:cTn>
                              </p:par>
                              <p:par>
                                <p:cTn id="11" presetID="10" presetClass="entr" presetSubtype="0" fill="hold" nodeType="withEffect">
                                  <p:stCondLst>
                                    <p:cond delay="0"/>
                                  </p:stCondLst>
                                  <p:childTnLst>
                                    <p:set>
                                      <p:cBhvr>
                                        <p:cTn id="12" dur="1" fill="hold">
                                          <p:stCondLst>
                                            <p:cond delay="0"/>
                                          </p:stCondLst>
                                        </p:cTn>
                                        <p:tgtEl>
                                          <p:spTgt spid="20498"/>
                                        </p:tgtEl>
                                        <p:attrNameLst>
                                          <p:attrName>style.visibility</p:attrName>
                                        </p:attrNameLst>
                                      </p:cBhvr>
                                      <p:to>
                                        <p:strVal val="visible"/>
                                      </p:to>
                                    </p:set>
                                    <p:animEffect transition="in" filter="fade">
                                      <p:cBhvr>
                                        <p:cTn id="13" dur="500"/>
                                        <p:tgtEl>
                                          <p:spTgt spid="20498"/>
                                        </p:tgtEl>
                                      </p:cBhvr>
                                    </p:animEffect>
                                  </p:childTnLst>
                                </p:cTn>
                              </p:par>
                              <p:par>
                                <p:cTn id="14" presetID="10" presetClass="entr" presetSubtype="0" fill="hold" nodeType="withEffect">
                                  <p:stCondLst>
                                    <p:cond delay="0"/>
                                  </p:stCondLst>
                                  <p:childTnLst>
                                    <p:set>
                                      <p:cBhvr>
                                        <p:cTn id="15" dur="1" fill="hold">
                                          <p:stCondLst>
                                            <p:cond delay="0"/>
                                          </p:stCondLst>
                                        </p:cTn>
                                        <p:tgtEl>
                                          <p:spTgt spid="20499"/>
                                        </p:tgtEl>
                                        <p:attrNameLst>
                                          <p:attrName>style.visibility</p:attrName>
                                        </p:attrNameLst>
                                      </p:cBhvr>
                                      <p:to>
                                        <p:strVal val="visible"/>
                                      </p:to>
                                    </p:set>
                                    <p:animEffect transition="in" filter="fade">
                                      <p:cBhvr>
                                        <p:cTn id="16" dur="500"/>
                                        <p:tgtEl>
                                          <p:spTgt spid="20499"/>
                                        </p:tgtEl>
                                      </p:cBhvr>
                                    </p:animEffect>
                                  </p:childTnLst>
                                </p:cTn>
                              </p:par>
                              <p:par>
                                <p:cTn id="17" presetID="10" presetClass="entr" presetSubtype="0" fill="hold" nodeType="withEffect">
                                  <p:stCondLst>
                                    <p:cond delay="0"/>
                                  </p:stCondLst>
                                  <p:childTnLst>
                                    <p:set>
                                      <p:cBhvr>
                                        <p:cTn id="18" dur="1" fill="hold">
                                          <p:stCondLst>
                                            <p:cond delay="0"/>
                                          </p:stCondLst>
                                        </p:cTn>
                                        <p:tgtEl>
                                          <p:spTgt spid="20484">
                                            <p:txEl>
                                              <p:pRg st="5" end="5"/>
                                            </p:txEl>
                                          </p:spTgt>
                                        </p:tgtEl>
                                        <p:attrNameLst>
                                          <p:attrName>style.visibility</p:attrName>
                                        </p:attrNameLst>
                                      </p:cBhvr>
                                      <p:to>
                                        <p:strVal val="visible"/>
                                      </p:to>
                                    </p:set>
                                    <p:animEffect transition="in" filter="fade">
                                      <p:cBhvr>
                                        <p:cTn id="19" dur="500"/>
                                        <p:tgtEl>
                                          <p:spTgt spid="20484">
                                            <p:txEl>
                                              <p:pRg st="5" end="5"/>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nodeType="clickEffect">
                                  <p:stCondLst>
                                    <p:cond delay="0"/>
                                  </p:stCondLst>
                                  <p:childTnLst>
                                    <p:set>
                                      <p:cBhvr>
                                        <p:cTn id="23" dur="1" fill="hold">
                                          <p:stCondLst>
                                            <p:cond delay="0"/>
                                          </p:stCondLst>
                                        </p:cTn>
                                        <p:tgtEl>
                                          <p:spTgt spid="20500"/>
                                        </p:tgtEl>
                                        <p:attrNameLst>
                                          <p:attrName>style.visibility</p:attrName>
                                        </p:attrNameLst>
                                      </p:cBhvr>
                                      <p:to>
                                        <p:strVal val="visible"/>
                                      </p:to>
                                    </p:set>
                                    <p:animEffect transition="in" filter="fade">
                                      <p:cBhvr>
                                        <p:cTn id="24" dur="500"/>
                                        <p:tgtEl>
                                          <p:spTgt spid="20500"/>
                                        </p:tgtEl>
                                      </p:cBhvr>
                                    </p:animEffect>
                                  </p:childTnLst>
                                </p:cTn>
                              </p:par>
                              <p:par>
                                <p:cTn id="25" presetID="10" presetClass="entr" presetSubtype="0" fill="hold" nodeType="withEffect">
                                  <p:stCondLst>
                                    <p:cond delay="0"/>
                                  </p:stCondLst>
                                  <p:childTnLst>
                                    <p:set>
                                      <p:cBhvr>
                                        <p:cTn id="26" dur="1" fill="hold">
                                          <p:stCondLst>
                                            <p:cond delay="0"/>
                                          </p:stCondLst>
                                        </p:cTn>
                                        <p:tgtEl>
                                          <p:spTgt spid="20501"/>
                                        </p:tgtEl>
                                        <p:attrNameLst>
                                          <p:attrName>style.visibility</p:attrName>
                                        </p:attrNameLst>
                                      </p:cBhvr>
                                      <p:to>
                                        <p:strVal val="visible"/>
                                      </p:to>
                                    </p:set>
                                    <p:animEffect transition="in" filter="fade">
                                      <p:cBhvr>
                                        <p:cTn id="27" dur="500"/>
                                        <p:tgtEl>
                                          <p:spTgt spid="20501"/>
                                        </p:tgtEl>
                                      </p:cBhvr>
                                    </p:animEffect>
                                  </p:childTnLst>
                                </p:cTn>
                              </p:par>
                              <p:par>
                                <p:cTn id="28" presetID="10" presetClass="entr" presetSubtype="0" fill="hold" nodeType="withEffect">
                                  <p:stCondLst>
                                    <p:cond delay="0"/>
                                  </p:stCondLst>
                                  <p:childTnLst>
                                    <p:set>
                                      <p:cBhvr>
                                        <p:cTn id="29" dur="1" fill="hold">
                                          <p:stCondLst>
                                            <p:cond delay="0"/>
                                          </p:stCondLst>
                                        </p:cTn>
                                        <p:tgtEl>
                                          <p:spTgt spid="20503"/>
                                        </p:tgtEl>
                                        <p:attrNameLst>
                                          <p:attrName>style.visibility</p:attrName>
                                        </p:attrNameLst>
                                      </p:cBhvr>
                                      <p:to>
                                        <p:strVal val="visible"/>
                                      </p:to>
                                    </p:set>
                                    <p:animEffect transition="in" filter="fade">
                                      <p:cBhvr>
                                        <p:cTn id="30" dur="500"/>
                                        <p:tgtEl>
                                          <p:spTgt spid="20503"/>
                                        </p:tgtEl>
                                      </p:cBhvr>
                                    </p:animEffect>
                                  </p:childTnLst>
                                </p:cTn>
                              </p:par>
                              <p:par>
                                <p:cTn id="31" presetID="10" presetClass="entr" presetSubtype="0" fill="hold" nodeType="withEffect">
                                  <p:stCondLst>
                                    <p:cond delay="0"/>
                                  </p:stCondLst>
                                  <p:childTnLst>
                                    <p:set>
                                      <p:cBhvr>
                                        <p:cTn id="32" dur="1" fill="hold">
                                          <p:stCondLst>
                                            <p:cond delay="0"/>
                                          </p:stCondLst>
                                        </p:cTn>
                                        <p:tgtEl>
                                          <p:spTgt spid="20502"/>
                                        </p:tgtEl>
                                        <p:attrNameLst>
                                          <p:attrName>style.visibility</p:attrName>
                                        </p:attrNameLst>
                                      </p:cBhvr>
                                      <p:to>
                                        <p:strVal val="visible"/>
                                      </p:to>
                                    </p:set>
                                    <p:animEffect transition="in" filter="fade">
                                      <p:cBhvr>
                                        <p:cTn id="33" dur="500"/>
                                        <p:tgtEl>
                                          <p:spTgt spid="20502"/>
                                        </p:tgtEl>
                                      </p:cBhvr>
                                    </p:animEffect>
                                  </p:childTnLst>
                                </p:cTn>
                              </p:par>
                              <p:par>
                                <p:cTn id="34" presetID="10" presetClass="entr" presetSubtype="0" fill="hold" nodeType="withEffect">
                                  <p:stCondLst>
                                    <p:cond delay="0"/>
                                  </p:stCondLst>
                                  <p:childTnLst>
                                    <p:set>
                                      <p:cBhvr>
                                        <p:cTn id="35" dur="1" fill="hold">
                                          <p:stCondLst>
                                            <p:cond delay="0"/>
                                          </p:stCondLst>
                                        </p:cTn>
                                        <p:tgtEl>
                                          <p:spTgt spid="20492"/>
                                        </p:tgtEl>
                                        <p:attrNameLst>
                                          <p:attrName>style.visibility</p:attrName>
                                        </p:attrNameLst>
                                      </p:cBhvr>
                                      <p:to>
                                        <p:strVal val="visible"/>
                                      </p:to>
                                    </p:set>
                                    <p:animEffect transition="in" filter="fade">
                                      <p:cBhvr>
                                        <p:cTn id="36" dur="500"/>
                                        <p:tgtEl>
                                          <p:spTgt spid="20492"/>
                                        </p:tgtEl>
                                      </p:cBhvr>
                                    </p:animEffect>
                                  </p:childTnLst>
                                </p:cTn>
                              </p:par>
                              <p:par>
                                <p:cTn id="37" presetID="10" presetClass="entr" presetSubtype="0" fill="hold" nodeType="withEffect">
                                  <p:stCondLst>
                                    <p:cond delay="0"/>
                                  </p:stCondLst>
                                  <p:childTnLst>
                                    <p:set>
                                      <p:cBhvr>
                                        <p:cTn id="38" dur="1" fill="hold">
                                          <p:stCondLst>
                                            <p:cond delay="0"/>
                                          </p:stCondLst>
                                        </p:cTn>
                                        <p:tgtEl>
                                          <p:spTgt spid="20493"/>
                                        </p:tgtEl>
                                        <p:attrNameLst>
                                          <p:attrName>style.visibility</p:attrName>
                                        </p:attrNameLst>
                                      </p:cBhvr>
                                      <p:to>
                                        <p:strVal val="visible"/>
                                      </p:to>
                                    </p:set>
                                    <p:animEffect transition="in" filter="fade">
                                      <p:cBhvr>
                                        <p:cTn id="39" dur="500"/>
                                        <p:tgtEl>
                                          <p:spTgt spid="20493"/>
                                        </p:tgtEl>
                                      </p:cBhvr>
                                    </p:animEffect>
                                  </p:childTnLst>
                                </p:cTn>
                              </p:par>
                              <p:par>
                                <p:cTn id="40" presetID="10" presetClass="entr" presetSubtype="0" fill="hold" nodeType="withEffect">
                                  <p:stCondLst>
                                    <p:cond delay="0"/>
                                  </p:stCondLst>
                                  <p:childTnLst>
                                    <p:set>
                                      <p:cBhvr>
                                        <p:cTn id="41" dur="1" fill="hold">
                                          <p:stCondLst>
                                            <p:cond delay="0"/>
                                          </p:stCondLst>
                                        </p:cTn>
                                        <p:tgtEl>
                                          <p:spTgt spid="20495"/>
                                        </p:tgtEl>
                                        <p:attrNameLst>
                                          <p:attrName>style.visibility</p:attrName>
                                        </p:attrNameLst>
                                      </p:cBhvr>
                                      <p:to>
                                        <p:strVal val="visible"/>
                                      </p:to>
                                    </p:set>
                                    <p:animEffect transition="in" filter="fade">
                                      <p:cBhvr>
                                        <p:cTn id="42" dur="500"/>
                                        <p:tgtEl>
                                          <p:spTgt spid="20495"/>
                                        </p:tgtEl>
                                      </p:cBhvr>
                                    </p:animEffect>
                                  </p:childTnLst>
                                </p:cTn>
                              </p:par>
                              <p:par>
                                <p:cTn id="43" presetID="10" presetClass="entr" presetSubtype="0" fill="hold" nodeType="withEffect">
                                  <p:stCondLst>
                                    <p:cond delay="0"/>
                                  </p:stCondLst>
                                  <p:childTnLst>
                                    <p:set>
                                      <p:cBhvr>
                                        <p:cTn id="44" dur="1" fill="hold">
                                          <p:stCondLst>
                                            <p:cond delay="0"/>
                                          </p:stCondLst>
                                        </p:cTn>
                                        <p:tgtEl>
                                          <p:spTgt spid="20494"/>
                                        </p:tgtEl>
                                        <p:attrNameLst>
                                          <p:attrName>style.visibility</p:attrName>
                                        </p:attrNameLst>
                                      </p:cBhvr>
                                      <p:to>
                                        <p:strVal val="visible"/>
                                      </p:to>
                                    </p:set>
                                    <p:animEffect transition="in" filter="fade">
                                      <p:cBhvr>
                                        <p:cTn id="45" dur="500"/>
                                        <p:tgtEl>
                                          <p:spTgt spid="20494"/>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0" presetClass="entr" presetSubtype="0" fill="hold" nodeType="clickEffect">
                                  <p:stCondLst>
                                    <p:cond delay="0"/>
                                  </p:stCondLst>
                                  <p:childTnLst>
                                    <p:set>
                                      <p:cBhvr>
                                        <p:cTn id="49" dur="1" fill="hold">
                                          <p:stCondLst>
                                            <p:cond delay="0"/>
                                          </p:stCondLst>
                                        </p:cTn>
                                        <p:tgtEl>
                                          <p:spTgt spid="20507"/>
                                        </p:tgtEl>
                                        <p:attrNameLst>
                                          <p:attrName>style.visibility</p:attrName>
                                        </p:attrNameLst>
                                      </p:cBhvr>
                                      <p:to>
                                        <p:strVal val="visible"/>
                                      </p:to>
                                    </p:set>
                                    <p:animEffect transition="in" filter="fade">
                                      <p:cBhvr>
                                        <p:cTn id="50" dur="500"/>
                                        <p:tgtEl>
                                          <p:spTgt spid="20507"/>
                                        </p:tgtEl>
                                      </p:cBhvr>
                                    </p:animEffect>
                                  </p:childTnLst>
                                </p:cTn>
                              </p:par>
                              <p:par>
                                <p:cTn id="51" presetID="10" presetClass="entr" presetSubtype="0" fill="hold" nodeType="withEffect">
                                  <p:stCondLst>
                                    <p:cond delay="0"/>
                                  </p:stCondLst>
                                  <p:childTnLst>
                                    <p:set>
                                      <p:cBhvr>
                                        <p:cTn id="52" dur="1" fill="hold">
                                          <p:stCondLst>
                                            <p:cond delay="0"/>
                                          </p:stCondLst>
                                        </p:cTn>
                                        <p:tgtEl>
                                          <p:spTgt spid="20511"/>
                                        </p:tgtEl>
                                        <p:attrNameLst>
                                          <p:attrName>style.visibility</p:attrName>
                                        </p:attrNameLst>
                                      </p:cBhvr>
                                      <p:to>
                                        <p:strVal val="visible"/>
                                      </p:to>
                                    </p:set>
                                    <p:animEffect transition="in" filter="fade">
                                      <p:cBhvr>
                                        <p:cTn id="53" dur="500"/>
                                        <p:tgtEl>
                                          <p:spTgt spid="20511"/>
                                        </p:tgtEl>
                                      </p:cBhvr>
                                    </p:animEffect>
                                  </p:childTnLst>
                                </p:cTn>
                              </p:par>
                              <p:par>
                                <p:cTn id="54" presetID="10" presetClass="entr" presetSubtype="0" fill="hold" nodeType="withEffect">
                                  <p:stCondLst>
                                    <p:cond delay="0"/>
                                  </p:stCondLst>
                                  <p:childTnLst>
                                    <p:set>
                                      <p:cBhvr>
                                        <p:cTn id="55" dur="1" fill="hold">
                                          <p:stCondLst>
                                            <p:cond delay="0"/>
                                          </p:stCondLst>
                                        </p:cTn>
                                        <p:tgtEl>
                                          <p:spTgt spid="20513"/>
                                        </p:tgtEl>
                                        <p:attrNameLst>
                                          <p:attrName>style.visibility</p:attrName>
                                        </p:attrNameLst>
                                      </p:cBhvr>
                                      <p:to>
                                        <p:strVal val="visible"/>
                                      </p:to>
                                    </p:set>
                                    <p:animEffect transition="in" filter="fade">
                                      <p:cBhvr>
                                        <p:cTn id="56" dur="500"/>
                                        <p:tgtEl>
                                          <p:spTgt spid="20513"/>
                                        </p:tgtEl>
                                      </p:cBhvr>
                                    </p:animEffect>
                                  </p:childTnLst>
                                </p:cTn>
                              </p:par>
                              <p:par>
                                <p:cTn id="57" presetID="10" presetClass="entr" presetSubtype="0" fill="hold" nodeType="withEffect">
                                  <p:stCondLst>
                                    <p:cond delay="0"/>
                                  </p:stCondLst>
                                  <p:childTnLst>
                                    <p:set>
                                      <p:cBhvr>
                                        <p:cTn id="58" dur="1" fill="hold">
                                          <p:stCondLst>
                                            <p:cond delay="0"/>
                                          </p:stCondLst>
                                        </p:cTn>
                                        <p:tgtEl>
                                          <p:spTgt spid="20509"/>
                                        </p:tgtEl>
                                        <p:attrNameLst>
                                          <p:attrName>style.visibility</p:attrName>
                                        </p:attrNameLst>
                                      </p:cBhvr>
                                      <p:to>
                                        <p:strVal val="visible"/>
                                      </p:to>
                                    </p:set>
                                    <p:animEffect transition="in" filter="fade">
                                      <p:cBhvr>
                                        <p:cTn id="59" dur="500"/>
                                        <p:tgtEl>
                                          <p:spTgt spid="20509"/>
                                        </p:tgtEl>
                                      </p:cBhvr>
                                    </p:animEffect>
                                  </p:childTnLst>
                                </p:cTn>
                              </p:par>
                              <p:par>
                                <p:cTn id="60" presetID="10" presetClass="entr" presetSubtype="0" fill="hold" nodeType="withEffect">
                                  <p:stCondLst>
                                    <p:cond delay="0"/>
                                  </p:stCondLst>
                                  <p:childTnLst>
                                    <p:set>
                                      <p:cBhvr>
                                        <p:cTn id="61" dur="1" fill="hold">
                                          <p:stCondLst>
                                            <p:cond delay="0"/>
                                          </p:stCondLst>
                                        </p:cTn>
                                        <p:tgtEl>
                                          <p:spTgt spid="20506"/>
                                        </p:tgtEl>
                                        <p:attrNameLst>
                                          <p:attrName>style.visibility</p:attrName>
                                        </p:attrNameLst>
                                      </p:cBhvr>
                                      <p:to>
                                        <p:strVal val="visible"/>
                                      </p:to>
                                    </p:set>
                                    <p:animEffect transition="in" filter="fade">
                                      <p:cBhvr>
                                        <p:cTn id="62" dur="500"/>
                                        <p:tgtEl>
                                          <p:spTgt spid="20506"/>
                                        </p:tgtEl>
                                      </p:cBhvr>
                                    </p:animEffect>
                                  </p:childTnLst>
                                </p:cTn>
                              </p:par>
                              <p:par>
                                <p:cTn id="63" presetID="10" presetClass="entr" presetSubtype="0" fill="hold" nodeType="withEffect">
                                  <p:stCondLst>
                                    <p:cond delay="0"/>
                                  </p:stCondLst>
                                  <p:childTnLst>
                                    <p:set>
                                      <p:cBhvr>
                                        <p:cTn id="64" dur="1" fill="hold">
                                          <p:stCondLst>
                                            <p:cond delay="0"/>
                                          </p:stCondLst>
                                        </p:cTn>
                                        <p:tgtEl>
                                          <p:spTgt spid="20510"/>
                                        </p:tgtEl>
                                        <p:attrNameLst>
                                          <p:attrName>style.visibility</p:attrName>
                                        </p:attrNameLst>
                                      </p:cBhvr>
                                      <p:to>
                                        <p:strVal val="visible"/>
                                      </p:to>
                                    </p:set>
                                    <p:animEffect transition="in" filter="fade">
                                      <p:cBhvr>
                                        <p:cTn id="65" dur="500"/>
                                        <p:tgtEl>
                                          <p:spTgt spid="20510"/>
                                        </p:tgtEl>
                                      </p:cBhvr>
                                    </p:animEffect>
                                  </p:childTnLst>
                                </p:cTn>
                              </p:par>
                              <p:par>
                                <p:cTn id="66" presetID="10" presetClass="entr" presetSubtype="0" fill="hold" nodeType="withEffect">
                                  <p:stCondLst>
                                    <p:cond delay="0"/>
                                  </p:stCondLst>
                                  <p:childTnLst>
                                    <p:set>
                                      <p:cBhvr>
                                        <p:cTn id="67" dur="1" fill="hold">
                                          <p:stCondLst>
                                            <p:cond delay="0"/>
                                          </p:stCondLst>
                                        </p:cTn>
                                        <p:tgtEl>
                                          <p:spTgt spid="20512"/>
                                        </p:tgtEl>
                                        <p:attrNameLst>
                                          <p:attrName>style.visibility</p:attrName>
                                        </p:attrNameLst>
                                      </p:cBhvr>
                                      <p:to>
                                        <p:strVal val="visible"/>
                                      </p:to>
                                    </p:set>
                                    <p:animEffect transition="in" filter="fade">
                                      <p:cBhvr>
                                        <p:cTn id="68" dur="500"/>
                                        <p:tgtEl>
                                          <p:spTgt spid="20512"/>
                                        </p:tgtEl>
                                      </p:cBhvr>
                                    </p:animEffect>
                                  </p:childTnLst>
                                </p:cTn>
                              </p:par>
                              <p:par>
                                <p:cTn id="69" presetID="10" presetClass="entr" presetSubtype="0" fill="hold" nodeType="withEffect">
                                  <p:stCondLst>
                                    <p:cond delay="0"/>
                                  </p:stCondLst>
                                  <p:childTnLst>
                                    <p:set>
                                      <p:cBhvr>
                                        <p:cTn id="70" dur="1" fill="hold">
                                          <p:stCondLst>
                                            <p:cond delay="0"/>
                                          </p:stCondLst>
                                        </p:cTn>
                                        <p:tgtEl>
                                          <p:spTgt spid="20508"/>
                                        </p:tgtEl>
                                        <p:attrNameLst>
                                          <p:attrName>style.visibility</p:attrName>
                                        </p:attrNameLst>
                                      </p:cBhvr>
                                      <p:to>
                                        <p:strVal val="visible"/>
                                      </p:to>
                                    </p:set>
                                    <p:animEffect transition="in" filter="fade">
                                      <p:cBhvr>
                                        <p:cTn id="71" dur="500"/>
                                        <p:tgtEl>
                                          <p:spTgt spid="20508"/>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10" presetClass="entr" presetSubtype="0" fill="hold" nodeType="clickEffect">
                                  <p:stCondLst>
                                    <p:cond delay="0"/>
                                  </p:stCondLst>
                                  <p:childTnLst>
                                    <p:set>
                                      <p:cBhvr>
                                        <p:cTn id="75" dur="1" fill="hold">
                                          <p:stCondLst>
                                            <p:cond delay="0"/>
                                          </p:stCondLst>
                                        </p:cTn>
                                        <p:tgtEl>
                                          <p:spTgt spid="20516"/>
                                        </p:tgtEl>
                                        <p:attrNameLst>
                                          <p:attrName>style.visibility</p:attrName>
                                        </p:attrNameLst>
                                      </p:cBhvr>
                                      <p:to>
                                        <p:strVal val="visible"/>
                                      </p:to>
                                    </p:set>
                                    <p:animEffect transition="in" filter="fade">
                                      <p:cBhvr>
                                        <p:cTn id="76" dur="500"/>
                                        <p:tgtEl>
                                          <p:spTgt spid="20516"/>
                                        </p:tgtEl>
                                      </p:cBhvr>
                                    </p:animEffect>
                                  </p:childTnLst>
                                </p:cTn>
                              </p:par>
                              <p:par>
                                <p:cTn id="77" presetID="10" presetClass="entr" presetSubtype="0" fill="hold" nodeType="withEffect">
                                  <p:stCondLst>
                                    <p:cond delay="0"/>
                                  </p:stCondLst>
                                  <p:childTnLst>
                                    <p:set>
                                      <p:cBhvr>
                                        <p:cTn id="78" dur="1" fill="hold">
                                          <p:stCondLst>
                                            <p:cond delay="0"/>
                                          </p:stCondLst>
                                        </p:cTn>
                                        <p:tgtEl>
                                          <p:spTgt spid="20518"/>
                                        </p:tgtEl>
                                        <p:attrNameLst>
                                          <p:attrName>style.visibility</p:attrName>
                                        </p:attrNameLst>
                                      </p:cBhvr>
                                      <p:to>
                                        <p:strVal val="visible"/>
                                      </p:to>
                                    </p:set>
                                    <p:animEffect transition="in" filter="fade">
                                      <p:cBhvr>
                                        <p:cTn id="79" dur="500"/>
                                        <p:tgtEl>
                                          <p:spTgt spid="20518"/>
                                        </p:tgtEl>
                                      </p:cBhvr>
                                    </p:animEffect>
                                  </p:childTnLst>
                                </p:cTn>
                              </p:par>
                              <p:par>
                                <p:cTn id="80" presetID="10" presetClass="entr" presetSubtype="0" fill="hold" nodeType="withEffect">
                                  <p:stCondLst>
                                    <p:cond delay="0"/>
                                  </p:stCondLst>
                                  <p:childTnLst>
                                    <p:set>
                                      <p:cBhvr>
                                        <p:cTn id="81" dur="1" fill="hold">
                                          <p:stCondLst>
                                            <p:cond delay="0"/>
                                          </p:stCondLst>
                                        </p:cTn>
                                        <p:tgtEl>
                                          <p:spTgt spid="20515"/>
                                        </p:tgtEl>
                                        <p:attrNameLst>
                                          <p:attrName>style.visibility</p:attrName>
                                        </p:attrNameLst>
                                      </p:cBhvr>
                                      <p:to>
                                        <p:strVal val="visible"/>
                                      </p:to>
                                    </p:set>
                                    <p:animEffect transition="in" filter="fade">
                                      <p:cBhvr>
                                        <p:cTn id="82" dur="500"/>
                                        <p:tgtEl>
                                          <p:spTgt spid="20515"/>
                                        </p:tgtEl>
                                      </p:cBhvr>
                                    </p:animEffect>
                                  </p:childTnLst>
                                </p:cTn>
                              </p:par>
                              <p:par>
                                <p:cTn id="83" presetID="10" presetClass="entr" presetSubtype="0" fill="hold" nodeType="withEffect">
                                  <p:stCondLst>
                                    <p:cond delay="0"/>
                                  </p:stCondLst>
                                  <p:childTnLst>
                                    <p:set>
                                      <p:cBhvr>
                                        <p:cTn id="84" dur="1" fill="hold">
                                          <p:stCondLst>
                                            <p:cond delay="0"/>
                                          </p:stCondLst>
                                        </p:cTn>
                                        <p:tgtEl>
                                          <p:spTgt spid="20517"/>
                                        </p:tgtEl>
                                        <p:attrNameLst>
                                          <p:attrName>style.visibility</p:attrName>
                                        </p:attrNameLst>
                                      </p:cBhvr>
                                      <p:to>
                                        <p:strVal val="visible"/>
                                      </p:to>
                                    </p:set>
                                    <p:animEffect transition="in" filter="fade">
                                      <p:cBhvr>
                                        <p:cTn id="85" dur="500"/>
                                        <p:tgtEl>
                                          <p:spTgt spid="20517"/>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10" presetClass="entr" presetSubtype="0" fill="hold" nodeType="clickEffect">
                                  <p:stCondLst>
                                    <p:cond delay="0"/>
                                  </p:stCondLst>
                                  <p:childTnLst>
                                    <p:set>
                                      <p:cBhvr>
                                        <p:cTn id="89" dur="1" fill="hold">
                                          <p:stCondLst>
                                            <p:cond delay="0"/>
                                          </p:stCondLst>
                                        </p:cTn>
                                        <p:tgtEl>
                                          <p:spTgt spid="20522"/>
                                        </p:tgtEl>
                                        <p:attrNameLst>
                                          <p:attrName>style.visibility</p:attrName>
                                        </p:attrNameLst>
                                      </p:cBhvr>
                                      <p:to>
                                        <p:strVal val="visible"/>
                                      </p:to>
                                    </p:set>
                                    <p:animEffect transition="in" filter="fade">
                                      <p:cBhvr>
                                        <p:cTn id="90" dur="500"/>
                                        <p:tgtEl>
                                          <p:spTgt spid="20522"/>
                                        </p:tgtEl>
                                      </p:cBhvr>
                                    </p:animEffect>
                                  </p:childTnLst>
                                </p:cTn>
                              </p:par>
                              <p:par>
                                <p:cTn id="91" presetID="10" presetClass="entr" presetSubtype="0" fill="hold" nodeType="withEffect">
                                  <p:stCondLst>
                                    <p:cond delay="0"/>
                                  </p:stCondLst>
                                  <p:childTnLst>
                                    <p:set>
                                      <p:cBhvr>
                                        <p:cTn id="92" dur="1" fill="hold">
                                          <p:stCondLst>
                                            <p:cond delay="0"/>
                                          </p:stCondLst>
                                        </p:cTn>
                                        <p:tgtEl>
                                          <p:spTgt spid="20524"/>
                                        </p:tgtEl>
                                        <p:attrNameLst>
                                          <p:attrName>style.visibility</p:attrName>
                                        </p:attrNameLst>
                                      </p:cBhvr>
                                      <p:to>
                                        <p:strVal val="visible"/>
                                      </p:to>
                                    </p:set>
                                    <p:animEffect transition="in" filter="fade">
                                      <p:cBhvr>
                                        <p:cTn id="93" dur="500"/>
                                        <p:tgtEl>
                                          <p:spTgt spid="20524"/>
                                        </p:tgtEl>
                                      </p:cBhvr>
                                    </p:animEffect>
                                  </p:childTnLst>
                                </p:cTn>
                              </p:par>
                              <p:par>
                                <p:cTn id="94" presetID="10" presetClass="entr" presetSubtype="0" fill="hold" nodeType="withEffect">
                                  <p:stCondLst>
                                    <p:cond delay="0"/>
                                  </p:stCondLst>
                                  <p:childTnLst>
                                    <p:set>
                                      <p:cBhvr>
                                        <p:cTn id="95" dur="1" fill="hold">
                                          <p:stCondLst>
                                            <p:cond delay="0"/>
                                          </p:stCondLst>
                                        </p:cTn>
                                        <p:tgtEl>
                                          <p:spTgt spid="20525"/>
                                        </p:tgtEl>
                                        <p:attrNameLst>
                                          <p:attrName>style.visibility</p:attrName>
                                        </p:attrNameLst>
                                      </p:cBhvr>
                                      <p:to>
                                        <p:strVal val="visible"/>
                                      </p:to>
                                    </p:set>
                                    <p:animEffect transition="in" filter="fade">
                                      <p:cBhvr>
                                        <p:cTn id="96" dur="500"/>
                                        <p:tgtEl>
                                          <p:spTgt spid="20525"/>
                                        </p:tgtEl>
                                      </p:cBhvr>
                                    </p:animEffect>
                                  </p:childTnLst>
                                </p:cTn>
                              </p:par>
                              <p:par>
                                <p:cTn id="97" presetID="10" presetClass="entr" presetSubtype="0" fill="hold" nodeType="withEffect">
                                  <p:stCondLst>
                                    <p:cond delay="0"/>
                                  </p:stCondLst>
                                  <p:childTnLst>
                                    <p:set>
                                      <p:cBhvr>
                                        <p:cTn id="98" dur="1" fill="hold">
                                          <p:stCondLst>
                                            <p:cond delay="0"/>
                                          </p:stCondLst>
                                        </p:cTn>
                                        <p:tgtEl>
                                          <p:spTgt spid="20523"/>
                                        </p:tgtEl>
                                        <p:attrNameLst>
                                          <p:attrName>style.visibility</p:attrName>
                                        </p:attrNameLst>
                                      </p:cBhvr>
                                      <p:to>
                                        <p:strVal val="visible"/>
                                      </p:to>
                                    </p:set>
                                    <p:animEffect transition="in" filter="fade">
                                      <p:cBhvr>
                                        <p:cTn id="99" dur="500"/>
                                        <p:tgtEl>
                                          <p:spTgt spid="20523"/>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10" presetClass="entr" presetSubtype="0" fill="hold" nodeType="clickEffect">
                                  <p:stCondLst>
                                    <p:cond delay="0"/>
                                  </p:stCondLst>
                                  <p:childTnLst>
                                    <p:set>
                                      <p:cBhvr>
                                        <p:cTn id="103" dur="1" fill="hold">
                                          <p:stCondLst>
                                            <p:cond delay="0"/>
                                          </p:stCondLst>
                                        </p:cTn>
                                        <p:tgtEl>
                                          <p:spTgt spid="20484">
                                            <p:txEl>
                                              <p:pRg st="6" end="6"/>
                                            </p:txEl>
                                          </p:spTgt>
                                        </p:tgtEl>
                                        <p:attrNameLst>
                                          <p:attrName>style.visibility</p:attrName>
                                        </p:attrNameLst>
                                      </p:cBhvr>
                                      <p:to>
                                        <p:strVal val="visible"/>
                                      </p:to>
                                    </p:set>
                                    <p:animEffect transition="in" filter="fade">
                                      <p:cBhvr>
                                        <p:cTn id="104" dur="500"/>
                                        <p:tgtEl>
                                          <p:spTgt spid="20484">
                                            <p:txEl>
                                              <p:pRg st="6" end="6"/>
                                            </p:txEl>
                                          </p:spTgt>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0" presetClass="entr" presetSubtype="0" fill="hold" nodeType="clickEffect">
                                  <p:stCondLst>
                                    <p:cond delay="0"/>
                                  </p:stCondLst>
                                  <p:childTnLst>
                                    <p:set>
                                      <p:cBhvr>
                                        <p:cTn id="108" dur="1" fill="hold">
                                          <p:stCondLst>
                                            <p:cond delay="0"/>
                                          </p:stCondLst>
                                        </p:cTn>
                                        <p:tgtEl>
                                          <p:spTgt spid="20484">
                                            <p:txEl>
                                              <p:pRg st="7" end="7"/>
                                            </p:txEl>
                                          </p:spTgt>
                                        </p:tgtEl>
                                        <p:attrNameLst>
                                          <p:attrName>style.visibility</p:attrName>
                                        </p:attrNameLst>
                                      </p:cBhvr>
                                      <p:to>
                                        <p:strVal val="visible"/>
                                      </p:to>
                                    </p:set>
                                    <p:animEffect transition="in" filter="fade">
                                      <p:cBhvr>
                                        <p:cTn id="109" dur="500"/>
                                        <p:tgtEl>
                                          <p:spTgt spid="2048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2" grpId="0"/>
      <p:bldP spid="20493" grpId="0"/>
      <p:bldP spid="20494" grpId="0"/>
      <p:bldP spid="20495" grpId="0"/>
      <p:bldP spid="20496" grpId="0"/>
      <p:bldP spid="20497" grpId="0"/>
      <p:bldP spid="20498" grpId="0"/>
      <p:bldP spid="20499" grpId="0"/>
      <p:bldP spid="20500" grpId="0"/>
      <p:bldP spid="20501" grpId="0"/>
      <p:bldP spid="20502" grpId="0"/>
      <p:bldP spid="20503" grpId="0"/>
      <p:bldP spid="20506" grpId="0"/>
      <p:bldP spid="20507" grpId="0"/>
      <p:bldP spid="20508" grpId="0"/>
      <p:bldP spid="20509" grpId="0"/>
      <p:bldP spid="20510" grpId="0"/>
      <p:bldP spid="20511" grpId="0"/>
      <p:bldP spid="20512" grpId="0"/>
      <p:bldP spid="20513" grpId="0"/>
      <p:bldP spid="20515" grpId="0"/>
      <p:bldP spid="20516" grpId="0"/>
      <p:bldP spid="20517" grpId="0"/>
      <p:bldP spid="20518" grpId="0"/>
      <p:bldP spid="20522" grpId="0"/>
      <p:bldP spid="20523" grpId="0"/>
      <p:bldP spid="20524" grpId="0"/>
      <p:bldP spid="20525" grpId="0"/>
    </p:bld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10405</TotalTime>
  <Words>3891</Words>
  <Application>Microsoft Office PowerPoint</Application>
  <PresentationFormat>On-screen Show (4:3)</PresentationFormat>
  <Paragraphs>916</Paragraphs>
  <Slides>44</Slides>
  <Notes>44</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50" baseType="lpstr">
      <vt:lpstr>Arial</vt:lpstr>
      <vt:lpstr>Arial Unicode MS</vt:lpstr>
      <vt:lpstr>Garamond</vt:lpstr>
      <vt:lpstr>Wingdings</vt:lpstr>
      <vt:lpstr>Edge</vt:lpstr>
      <vt:lpstr>Equation</vt:lpstr>
      <vt:lpstr>CS301 - Algorithms</vt:lpstr>
      <vt:lpstr>PowerPoint Presentation</vt:lpstr>
      <vt:lpstr>Model of computation</vt:lpstr>
      <vt:lpstr>Sorting Problem</vt:lpstr>
      <vt:lpstr>Comparators</vt:lpstr>
      <vt:lpstr>Comparison networks</vt:lpstr>
      <vt:lpstr>Sorting networks</vt:lpstr>
      <vt:lpstr>Sorting 4 numbers in RAM model (comparators)</vt:lpstr>
      <vt:lpstr>Sorting 4 numbers using a sorting network</vt:lpstr>
      <vt:lpstr>A design approach for sorting networks based on insertion sort</vt:lpstr>
      <vt:lpstr>A design approach for sorting networks based on insertion sort</vt:lpstr>
      <vt:lpstr>A design approach for sorting networks based on insertion sort</vt:lpstr>
      <vt:lpstr>A design approach for sorting networks based on insertion sort</vt:lpstr>
      <vt:lpstr>A design approach for sorting networks based on insertion sort</vt:lpstr>
      <vt:lpstr>A design approach for sorting networks based on merge sort</vt:lpstr>
      <vt:lpstr>Lemma A:</vt:lpstr>
      <vt:lpstr>Lemma B:</vt:lpstr>
      <vt:lpstr>Proof of Lemma B:</vt:lpstr>
      <vt:lpstr>Corollary C:</vt:lpstr>
      <vt:lpstr>Theorem D:</vt:lpstr>
      <vt:lpstr>Theorem E:</vt:lpstr>
      <vt:lpstr>Monotonic and bitonic sequences:</vt:lpstr>
      <vt:lpstr>Bitonic 0-1 sequences</vt:lpstr>
      <vt:lpstr>Half cleaner</vt:lpstr>
      <vt:lpstr>Half cleaner for 8 inputs</vt:lpstr>
      <vt:lpstr>Lemma F:</vt:lpstr>
      <vt:lpstr>Proof of Lemma F:</vt:lpstr>
      <vt:lpstr>Proof of Lemma F:</vt:lpstr>
      <vt:lpstr>Proof of Lemma F:</vt:lpstr>
      <vt:lpstr>Proof of Lemma F:</vt:lpstr>
      <vt:lpstr>Bitonic sorter</vt:lpstr>
      <vt:lpstr>Bitonic sorter using half cleaners (basic idea)</vt:lpstr>
      <vt:lpstr>Bitonic sorter example for 8 inputs</vt:lpstr>
      <vt:lpstr>Example execution of bitonic sorter</vt:lpstr>
      <vt:lpstr>Running time of a bitonic sorter</vt:lpstr>
      <vt:lpstr>How can we use bitonic sorters?</vt:lpstr>
      <vt:lpstr>Obtaining bitonic sequences</vt:lpstr>
      <vt:lpstr>A sorting network based on the idea of merge sort</vt:lpstr>
      <vt:lpstr>Different connection for the 1st HC phase</vt:lpstr>
      <vt:lpstr>Different connection for the 1st HC phase</vt:lpstr>
      <vt:lpstr>Different connection for the 1st HC phase</vt:lpstr>
      <vt:lpstr>Example: Sorter(8) with merger blocks</vt:lpstr>
      <vt:lpstr>Example: Sorter(8) with explicit comparators</vt:lpstr>
      <vt:lpstr>Running time of Sorter(n)</vt:lpstr>
    </vt:vector>
  </TitlesOfParts>
  <Company>Sabanci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CS301 - Algorithms</dc:title>
  <dc:creator>Husnu Yenigun</dc:creator>
  <cp:lastModifiedBy>Yenigun,Husnu</cp:lastModifiedBy>
  <cp:revision>289</cp:revision>
  <dcterms:created xsi:type="dcterms:W3CDTF">2004-10-03T22:27:23Z</dcterms:created>
  <dcterms:modified xsi:type="dcterms:W3CDTF">2023-08-16T20:20:25Z</dcterms:modified>
</cp:coreProperties>
</file>